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9.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40.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2" r:id="rId6"/>
    <p:sldId id="263" r:id="rId7"/>
    <p:sldId id="264" r:id="rId8"/>
    <p:sldId id="265" r:id="rId9"/>
    <p:sldId id="261" r:id="rId10"/>
    <p:sldId id="267" r:id="rId11"/>
    <p:sldId id="269" r:id="rId12"/>
    <p:sldId id="273" r:id="rId13"/>
    <p:sldId id="274" r:id="rId14"/>
    <p:sldId id="276" r:id="rId15"/>
    <p:sldId id="278" r:id="rId16"/>
    <p:sldId id="280" r:id="rId17"/>
    <p:sldId id="281" r:id="rId18"/>
    <p:sldId id="283" r:id="rId19"/>
    <p:sldId id="284" r:id="rId20"/>
    <p:sldId id="285" r:id="rId21"/>
    <p:sldId id="286" r:id="rId22"/>
    <p:sldId id="294" r:id="rId23"/>
    <p:sldId id="299" r:id="rId24"/>
    <p:sldId id="300" r:id="rId25"/>
    <p:sldId id="301" r:id="rId26"/>
    <p:sldId id="304" r:id="rId27"/>
    <p:sldId id="305" r:id="rId28"/>
    <p:sldId id="306" r:id="rId29"/>
    <p:sldId id="307" r:id="rId30"/>
    <p:sldId id="309" r:id="rId31"/>
    <p:sldId id="310" r:id="rId32"/>
    <p:sldId id="311" r:id="rId33"/>
    <p:sldId id="312" r:id="rId34"/>
    <p:sldId id="313" r:id="rId35"/>
    <p:sldId id="314" r:id="rId36"/>
    <p:sldId id="315" r:id="rId37"/>
    <p:sldId id="316" r:id="rId38"/>
    <p:sldId id="317" r:id="rId39"/>
    <p:sldId id="318" r:id="rId40"/>
    <p:sldId id="25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7" d="100"/>
          <a:sy n="37" d="100"/>
        </p:scale>
        <p:origin x="960"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D2DCBBC-77F6-4DA4-80BA-227CE9289C97}" type="datetimeFigureOut">
              <a:rPr lang="en-US" smtClean="0"/>
              <a:t>12/29/2018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1148938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2DCBBC-77F6-4DA4-80BA-227CE9289C97}" type="datetimeFigureOut">
              <a:rPr lang="en-US" smtClean="0"/>
              <a:t>12/29/2018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3705800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2DCBBC-77F6-4DA4-80BA-227CE9289C97}" type="datetimeFigureOut">
              <a:rPr lang="en-US" smtClean="0"/>
              <a:t>12/29/2018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3476071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2DCBBC-77F6-4DA4-80BA-227CE9289C97}" type="datetimeFigureOut">
              <a:rPr lang="en-US" smtClean="0"/>
              <a:t>12/29/2018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2650761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2DCBBC-77F6-4DA4-80BA-227CE9289C97}" type="datetimeFigureOut">
              <a:rPr lang="en-US" smtClean="0"/>
              <a:t>12/29/2018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1935452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D2DCBBC-77F6-4DA4-80BA-227CE9289C97}" type="datetimeFigureOut">
              <a:rPr lang="en-US" smtClean="0"/>
              <a:t>12/29/2018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4275251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D2DCBBC-77F6-4DA4-80BA-227CE9289C97}" type="datetimeFigureOut">
              <a:rPr lang="en-US" smtClean="0"/>
              <a:t>12/29/2018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1151454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2DCBBC-77F6-4DA4-80BA-227CE9289C97}" type="datetimeFigureOut">
              <a:rPr lang="en-US" smtClean="0"/>
              <a:t>12/29/2018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2140596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2DCBBC-77F6-4DA4-80BA-227CE9289C97}" type="datetimeFigureOut">
              <a:rPr lang="en-US" smtClean="0"/>
              <a:t>12/29/2018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893641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D2DCBBC-77F6-4DA4-80BA-227CE9289C97}" type="datetimeFigureOut">
              <a:rPr lang="en-US" smtClean="0"/>
              <a:t>12/29/2018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106180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D2DCBBC-77F6-4DA4-80BA-227CE9289C97}" type="datetimeFigureOut">
              <a:rPr lang="en-US" smtClean="0"/>
              <a:t>12/29/2018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65C900-D83D-4ED3-8387-3222EC2D8128}" type="slidenum">
              <a:rPr lang="en-US" smtClean="0"/>
              <a:t>‹#›</a:t>
            </a:fld>
            <a:endParaRPr lang="en-US"/>
          </a:p>
        </p:txBody>
      </p:sp>
    </p:spTree>
    <p:extLst>
      <p:ext uri="{BB962C8B-B14F-4D97-AF65-F5344CB8AC3E}">
        <p14:creationId xmlns:p14="http://schemas.microsoft.com/office/powerpoint/2010/main" val="3764920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2DCBBC-77F6-4DA4-80BA-227CE9289C97}" type="datetimeFigureOut">
              <a:rPr lang="en-US" smtClean="0"/>
              <a:t>12/29/2018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65C900-D83D-4ED3-8387-3222EC2D8128}" type="slidenum">
              <a:rPr lang="en-US" smtClean="0"/>
              <a:t>‹#›</a:t>
            </a:fld>
            <a:endParaRPr lang="en-US"/>
          </a:p>
        </p:txBody>
      </p:sp>
    </p:spTree>
    <p:extLst>
      <p:ext uri="{BB962C8B-B14F-4D97-AF65-F5344CB8AC3E}">
        <p14:creationId xmlns:p14="http://schemas.microsoft.com/office/powerpoint/2010/main" val="24741729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image" Target="../media/image23.tmp"/><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image" Target="../media/image28.tmp"/><Relationship Id="rId1" Type="http://schemas.openxmlformats.org/officeDocument/2006/relationships/slideLayout" Target="../slideLayouts/slideLayout2.xml"/><Relationship Id="rId4" Type="http://schemas.openxmlformats.org/officeDocument/2006/relationships/image" Target="../media/image30.tmp"/></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beckershospitalreview.com/healthcare-information-technology/amias-14-usability-principles-for-emr-design.html" TargetMode="External"/><Relationship Id="rId2" Type="http://schemas.openxmlformats.org/officeDocument/2006/relationships/hyperlink" Target="https://sbmi.uth.edu/nccd/ehrusability/design/guidelines/" TargetMode="External"/><Relationship Id="rId1" Type="http://schemas.openxmlformats.org/officeDocument/2006/relationships/slideLayout" Target="../slideLayouts/slideLayout2.xml"/><Relationship Id="rId4" Type="http://schemas.openxmlformats.org/officeDocument/2006/relationships/hyperlink" Target="https://www.himss.org/sites/himssorg/files/ehra-design-patterns-for-safety.pdf"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IT 6513</a:t>
            </a:r>
            <a:br>
              <a:rPr lang="en-US" dirty="0" smtClean="0"/>
            </a:br>
            <a:r>
              <a:rPr lang="en-US" dirty="0"/>
              <a:t/>
            </a:r>
            <a:br>
              <a:rPr lang="en-US" dirty="0"/>
            </a:br>
            <a:r>
              <a:rPr lang="en-US" dirty="0" smtClean="0"/>
              <a:t>Module 9</a:t>
            </a:r>
            <a:endParaRPr lang="en-US" dirty="0"/>
          </a:p>
        </p:txBody>
      </p:sp>
    </p:spTree>
    <p:extLst>
      <p:ext uri="{BB962C8B-B14F-4D97-AF65-F5344CB8AC3E}">
        <p14:creationId xmlns:p14="http://schemas.microsoft.com/office/powerpoint/2010/main" val="4278939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95639"/>
          </a:xfrm>
        </p:spPr>
        <p:txBody>
          <a:bodyPr/>
          <a:lstStyle/>
          <a:p>
            <a:r>
              <a:rPr lang="en-US" dirty="0" smtClean="0"/>
              <a:t>General design - Match</a:t>
            </a:r>
            <a:endParaRPr lang="en-US" dirty="0"/>
          </a:p>
        </p:txBody>
      </p:sp>
      <p:sp>
        <p:nvSpPr>
          <p:cNvPr id="3" name="Content Placeholder 2"/>
          <p:cNvSpPr>
            <a:spLocks noGrp="1"/>
          </p:cNvSpPr>
          <p:nvPr>
            <p:ph idx="1"/>
          </p:nvPr>
        </p:nvSpPr>
        <p:spPr>
          <a:xfrm>
            <a:off x="838200" y="1385455"/>
            <a:ext cx="5618018" cy="4987636"/>
          </a:xfrm>
        </p:spPr>
        <p:txBody>
          <a:bodyPr>
            <a:noAutofit/>
          </a:bodyPr>
          <a:lstStyle/>
          <a:p>
            <a:r>
              <a:rPr lang="en-US" sz="2000" dirty="0"/>
              <a:t>The image of the system perceived by users should match the model the users have about the system.</a:t>
            </a:r>
          </a:p>
          <a:p>
            <a:r>
              <a:rPr lang="en-US" sz="2000" dirty="0"/>
              <a:t>Place items and display information consistently. </a:t>
            </a:r>
            <a:r>
              <a:rPr lang="en-US" sz="2000" dirty="0" smtClean="0"/>
              <a:t>For </a:t>
            </a:r>
            <a:r>
              <a:rPr lang="en-US" sz="2000" dirty="0"/>
              <a:t>example, the primary menu should be placed in the left. </a:t>
            </a:r>
            <a:endParaRPr lang="en-US" sz="2000" dirty="0" smtClean="0"/>
          </a:p>
          <a:p>
            <a:r>
              <a:rPr lang="en-US" sz="2000" dirty="0" smtClean="0"/>
              <a:t>Units </a:t>
            </a:r>
            <a:r>
              <a:rPr lang="en-US" sz="2000" dirty="0"/>
              <a:t>should be displayed in a standard way to conform to users’ clinical work. </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8723" y="1690688"/>
            <a:ext cx="4515968" cy="2413295"/>
          </a:xfrm>
          <a:prstGeom prst="rect">
            <a:avLst/>
          </a:prstGeom>
        </p:spPr>
      </p:pic>
      <p:sp>
        <p:nvSpPr>
          <p:cNvPr id="5" name="Rectangle 4"/>
          <p:cNvSpPr/>
          <p:nvPr/>
        </p:nvSpPr>
        <p:spPr>
          <a:xfrm>
            <a:off x="7038723" y="4380498"/>
            <a:ext cx="4751495" cy="923330"/>
          </a:xfrm>
          <a:prstGeom prst="rect">
            <a:avLst/>
          </a:prstGeom>
        </p:spPr>
        <p:txBody>
          <a:bodyPr wrap="square">
            <a:spAutoFit/>
          </a:bodyPr>
          <a:lstStyle/>
          <a:p>
            <a:r>
              <a:rPr lang="en-US" b="0" i="0" dirty="0" smtClean="0">
                <a:solidFill>
                  <a:srgbClr val="222222"/>
                </a:solidFill>
                <a:effectLst/>
                <a:latin typeface="Arial" panose="020B0604020202020204" pitchFamily="34" charset="0"/>
              </a:rPr>
              <a:t>This is a bad example because the system uses P. as the abbreviation of P.M., which makes it difficult to understand.</a:t>
            </a:r>
            <a:endParaRPr lang="en-US" dirty="0"/>
          </a:p>
        </p:txBody>
      </p:sp>
    </p:spTree>
    <p:extLst>
      <p:ext uri="{BB962C8B-B14F-4D97-AF65-F5344CB8AC3E}">
        <p14:creationId xmlns:p14="http://schemas.microsoft.com/office/powerpoint/2010/main" val="706988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95639"/>
          </a:xfrm>
        </p:spPr>
        <p:txBody>
          <a:bodyPr>
            <a:normAutofit/>
          </a:bodyPr>
          <a:lstStyle/>
          <a:p>
            <a:r>
              <a:rPr lang="en-US" dirty="0" smtClean="0"/>
              <a:t>General design - </a:t>
            </a:r>
            <a:r>
              <a:rPr lang="en-US" dirty="0"/>
              <a:t>Minimalist </a:t>
            </a:r>
            <a:r>
              <a:rPr lang="en-US" dirty="0" smtClean="0"/>
              <a:t>Design</a:t>
            </a:r>
            <a:endParaRPr lang="en-US" dirty="0"/>
          </a:p>
        </p:txBody>
      </p:sp>
      <p:sp>
        <p:nvSpPr>
          <p:cNvPr id="3" name="Content Placeholder 2"/>
          <p:cNvSpPr>
            <a:spLocks noGrp="1"/>
          </p:cNvSpPr>
          <p:nvPr>
            <p:ph idx="1"/>
          </p:nvPr>
        </p:nvSpPr>
        <p:spPr>
          <a:xfrm>
            <a:off x="644769" y="1322310"/>
            <a:ext cx="5978236" cy="5112327"/>
          </a:xfrm>
        </p:spPr>
        <p:txBody>
          <a:bodyPr>
            <a:noAutofit/>
          </a:bodyPr>
          <a:lstStyle/>
          <a:p>
            <a:r>
              <a:rPr lang="en-US" sz="2000" dirty="0" smtClean="0"/>
              <a:t>EHR </a:t>
            </a:r>
            <a:r>
              <a:rPr lang="en-US" sz="2000" dirty="0"/>
              <a:t>should </a:t>
            </a:r>
            <a:r>
              <a:rPr lang="en-US" sz="2000" dirty="0">
                <a:solidFill>
                  <a:srgbClr val="FF0000"/>
                </a:solidFill>
              </a:rPr>
              <a:t>only present information that is needed by users</a:t>
            </a:r>
            <a:r>
              <a:rPr lang="en-US" sz="2000" dirty="0"/>
              <a:t>. </a:t>
            </a:r>
            <a:endParaRPr lang="en-US" sz="2000" dirty="0" smtClean="0"/>
          </a:p>
          <a:p>
            <a:r>
              <a:rPr lang="en-US" sz="2000" dirty="0" smtClean="0"/>
              <a:t>Displaying </a:t>
            </a:r>
            <a:r>
              <a:rPr lang="en-US" sz="2000" dirty="0"/>
              <a:t>too much irrelevant information may distract users and therefore diminish the relative visibility of important information. </a:t>
            </a:r>
            <a:endParaRPr lang="en-US" sz="2000" dirty="0" smtClean="0"/>
          </a:p>
          <a:p>
            <a:endParaRPr lang="en-US" sz="2000" dirty="0"/>
          </a:p>
          <a:p>
            <a:r>
              <a:rPr lang="en-US" sz="2000" dirty="0" smtClean="0"/>
              <a:t>As </a:t>
            </a:r>
            <a:r>
              <a:rPr lang="en-US" sz="2000" dirty="0"/>
              <a:t>shown in </a:t>
            </a:r>
            <a:r>
              <a:rPr lang="en-US" sz="2000" dirty="0" smtClean="0"/>
              <a:t>figure, </a:t>
            </a:r>
            <a:r>
              <a:rPr lang="en-US" sz="2000" dirty="0" smtClean="0">
                <a:solidFill>
                  <a:srgbClr val="FF0000"/>
                </a:solidFill>
              </a:rPr>
              <a:t>user </a:t>
            </a:r>
            <a:r>
              <a:rPr lang="en-US" sz="2000" dirty="0">
                <a:solidFill>
                  <a:srgbClr val="FF0000"/>
                </a:solidFill>
              </a:rPr>
              <a:t>who looks for prescription information is also presented with clinical reminders</a:t>
            </a:r>
            <a:r>
              <a:rPr lang="en-US" sz="2000" dirty="0" smtClean="0"/>
              <a:t>.</a:t>
            </a:r>
          </a:p>
          <a:p>
            <a:r>
              <a:rPr lang="en-US" sz="2000" dirty="0" smtClean="0"/>
              <a:t>Even </a:t>
            </a:r>
            <a:r>
              <a:rPr lang="en-US" sz="2000" dirty="0"/>
              <a:t>though the clinical reminders are important information of a patient, they have nothing to do with the user’s original task. Including this information in the prescription list may confuse the user and slow down further actions.</a:t>
            </a:r>
            <a:endParaRPr lang="en-US" sz="1600"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6923" y="1322310"/>
            <a:ext cx="5263368" cy="3040330"/>
          </a:xfrm>
          <a:prstGeom prst="rect">
            <a:avLst/>
          </a:prstGeom>
        </p:spPr>
      </p:pic>
      <p:sp>
        <p:nvSpPr>
          <p:cNvPr id="5" name="Rectangle 4"/>
          <p:cNvSpPr/>
          <p:nvPr/>
        </p:nvSpPr>
        <p:spPr>
          <a:xfrm>
            <a:off x="7060222" y="4540559"/>
            <a:ext cx="4950069" cy="1477328"/>
          </a:xfrm>
          <a:prstGeom prst="rect">
            <a:avLst/>
          </a:prstGeom>
        </p:spPr>
        <p:txBody>
          <a:bodyPr wrap="square">
            <a:spAutoFit/>
          </a:bodyPr>
          <a:lstStyle/>
          <a:p>
            <a:r>
              <a:rPr lang="en-US" b="0" i="0" dirty="0" smtClean="0">
                <a:solidFill>
                  <a:srgbClr val="222222"/>
                </a:solidFill>
                <a:effectLst/>
                <a:latin typeface="Arial" panose="020B0604020202020204" pitchFamily="34" charset="0"/>
              </a:rPr>
              <a:t>In this bad example, the user is looking for prescription information regarding a patient. This page provides this information, but also presents clinical reminders of this patient, which is extraneous to the user’s original task.</a:t>
            </a:r>
            <a:endParaRPr lang="en-US" dirty="0"/>
          </a:p>
        </p:txBody>
      </p:sp>
    </p:spTree>
    <p:extLst>
      <p:ext uri="{BB962C8B-B14F-4D97-AF65-F5344CB8AC3E}">
        <p14:creationId xmlns:p14="http://schemas.microsoft.com/office/powerpoint/2010/main" val="10958756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a:bodyPr>
          <a:lstStyle/>
          <a:p>
            <a:r>
              <a:rPr lang="en-US" dirty="0" smtClean="0"/>
              <a:t>General design - </a:t>
            </a:r>
            <a:r>
              <a:rPr lang="en-US" dirty="0"/>
              <a:t>Minimize Memory </a:t>
            </a:r>
            <a:r>
              <a:rPr lang="en-US" dirty="0" smtClean="0"/>
              <a:t>Load</a:t>
            </a:r>
            <a:endParaRPr lang="en-US" dirty="0"/>
          </a:p>
        </p:txBody>
      </p:sp>
      <p:sp>
        <p:nvSpPr>
          <p:cNvPr id="3" name="Content Placeholder 2"/>
          <p:cNvSpPr>
            <a:spLocks noGrp="1"/>
          </p:cNvSpPr>
          <p:nvPr>
            <p:ph idx="1"/>
          </p:nvPr>
        </p:nvSpPr>
        <p:spPr>
          <a:xfrm>
            <a:off x="838199" y="1039092"/>
            <a:ext cx="10882745" cy="5333999"/>
          </a:xfrm>
        </p:spPr>
        <p:txBody>
          <a:bodyPr>
            <a:noAutofit/>
          </a:bodyPr>
          <a:lstStyle/>
          <a:p>
            <a:r>
              <a:rPr lang="en-US" dirty="0"/>
              <a:t>Reducing memory load means that users should not be required to memorize (or recall out of their heads) a great deal of information to carry out tasks. </a:t>
            </a:r>
            <a:endParaRPr lang="en-US" dirty="0" smtClean="0"/>
          </a:p>
          <a:p>
            <a:r>
              <a:rPr lang="en-US" dirty="0" smtClean="0"/>
              <a:t>Memory </a:t>
            </a:r>
            <a:r>
              <a:rPr lang="en-US" dirty="0"/>
              <a:t>load reduces users’ capacity to perform the main task. </a:t>
            </a:r>
            <a:endParaRPr lang="en-US" dirty="0" smtClean="0"/>
          </a:p>
          <a:p>
            <a:r>
              <a:rPr lang="en-US" dirty="0" smtClean="0"/>
              <a:t>There </a:t>
            </a:r>
            <a:r>
              <a:rPr lang="en-US" dirty="0"/>
              <a:t>are many instances where a user’s memory load can be reduced, such as</a:t>
            </a:r>
          </a:p>
          <a:p>
            <a:pPr lvl="1"/>
            <a:r>
              <a:rPr lang="en-US" dirty="0"/>
              <a:t>recognition rather than recall (e.g., menu vs. commands);</a:t>
            </a:r>
          </a:p>
          <a:p>
            <a:pPr lvl="1"/>
            <a:r>
              <a:rPr lang="en-US" dirty="0"/>
              <a:t>externalize information through visualization;</a:t>
            </a:r>
          </a:p>
          <a:p>
            <a:pPr lvl="1"/>
            <a:r>
              <a:rPr lang="en-US" dirty="0"/>
              <a:t>hierarchical structure;</a:t>
            </a:r>
          </a:p>
          <a:p>
            <a:pPr lvl="1"/>
            <a:r>
              <a:rPr lang="en-US" dirty="0"/>
              <a:t>default values;</a:t>
            </a:r>
          </a:p>
          <a:p>
            <a:pPr lvl="1"/>
            <a:r>
              <a:rPr lang="en-US" dirty="0"/>
              <a:t>concrete examples (DD/MM/YY, e.g., 10/20/99) and</a:t>
            </a:r>
          </a:p>
          <a:p>
            <a:pPr lvl="1"/>
            <a:r>
              <a:rPr lang="en-US" dirty="0"/>
              <a:t>generic rules and actions (e.g., drag objects).</a:t>
            </a:r>
          </a:p>
        </p:txBody>
      </p:sp>
    </p:spTree>
    <p:extLst>
      <p:ext uri="{BB962C8B-B14F-4D97-AF65-F5344CB8AC3E}">
        <p14:creationId xmlns:p14="http://schemas.microsoft.com/office/powerpoint/2010/main" val="939715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a:bodyPr>
          <a:lstStyle/>
          <a:p>
            <a:r>
              <a:rPr lang="en-US" dirty="0" smtClean="0"/>
              <a:t>General design - </a:t>
            </a:r>
            <a:r>
              <a:rPr lang="en-US" dirty="0"/>
              <a:t>Minimize Memory </a:t>
            </a:r>
            <a:r>
              <a:rPr lang="en-US" dirty="0" smtClean="0"/>
              <a:t>Load</a:t>
            </a:r>
            <a:endParaRPr lang="en-US" dirty="0"/>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1831" y="1450125"/>
            <a:ext cx="9868336" cy="4022420"/>
          </a:xfrm>
        </p:spPr>
      </p:pic>
    </p:spTree>
    <p:extLst>
      <p:ext uri="{BB962C8B-B14F-4D97-AF65-F5344CB8AC3E}">
        <p14:creationId xmlns:p14="http://schemas.microsoft.com/office/powerpoint/2010/main" val="10939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fontScale="90000"/>
          </a:bodyPr>
          <a:lstStyle/>
          <a:p>
            <a:r>
              <a:rPr lang="en-US" dirty="0" smtClean="0"/>
              <a:t>General design - </a:t>
            </a:r>
            <a:r>
              <a:rPr lang="en-US" dirty="0"/>
              <a:t>Provide Informative </a:t>
            </a:r>
            <a:r>
              <a:rPr lang="en-US" dirty="0" smtClean="0"/>
              <a:t>Feedback</a:t>
            </a:r>
            <a:endParaRPr lang="en-US" dirty="0"/>
          </a:p>
        </p:txBody>
      </p:sp>
      <p:sp>
        <p:nvSpPr>
          <p:cNvPr id="3" name="Content Placeholder 2"/>
          <p:cNvSpPr>
            <a:spLocks noGrp="1"/>
          </p:cNvSpPr>
          <p:nvPr>
            <p:ph idx="1"/>
          </p:nvPr>
        </p:nvSpPr>
        <p:spPr>
          <a:xfrm>
            <a:off x="838199" y="1039092"/>
            <a:ext cx="10882745" cy="5333999"/>
          </a:xfrm>
        </p:spPr>
        <p:txBody>
          <a:bodyPr>
            <a:noAutofit/>
          </a:bodyPr>
          <a:lstStyle/>
          <a:p>
            <a:r>
              <a:rPr lang="en-US" sz="2400" dirty="0"/>
              <a:t>Users should be informed of the system status that results from their actions. </a:t>
            </a:r>
            <a:endParaRPr lang="en-US" sz="2400" dirty="0" smtClean="0"/>
          </a:p>
          <a:p>
            <a:r>
              <a:rPr lang="en-US" sz="2400" dirty="0" smtClean="0"/>
              <a:t>The </a:t>
            </a:r>
            <a:r>
              <a:rPr lang="en-US" sz="2400" dirty="0"/>
              <a:t>system status include:</a:t>
            </a:r>
          </a:p>
          <a:p>
            <a:pPr lvl="1"/>
            <a:r>
              <a:rPr lang="en-US" sz="2000" dirty="0"/>
              <a:t>the user’s location within the system,</a:t>
            </a:r>
          </a:p>
          <a:p>
            <a:pPr lvl="1"/>
            <a:r>
              <a:rPr lang="en-US" sz="2000" dirty="0"/>
              <a:t>the progress towards completion, or</a:t>
            </a:r>
          </a:p>
          <a:p>
            <a:pPr lvl="1"/>
            <a:r>
              <a:rPr lang="en-US" sz="2000" dirty="0"/>
              <a:t>time needed for a task to be completed, etc</a:t>
            </a:r>
            <a:r>
              <a:rPr lang="en-US" sz="2000" dirty="0" smtClean="0"/>
              <a:t>.</a:t>
            </a:r>
          </a:p>
          <a:p>
            <a:r>
              <a:rPr lang="en-US" sz="2400" dirty="0" smtClean="0"/>
              <a:t>Figure </a:t>
            </a:r>
            <a:r>
              <a:rPr lang="en-US" sz="2400" dirty="0" smtClean="0"/>
              <a:t>shows </a:t>
            </a:r>
            <a:r>
              <a:rPr lang="en-US" sz="2400" dirty="0"/>
              <a:t>an example of providing feedback on users’ location by “breadcrumb” navigation. It presents the user with the information needed to understand </a:t>
            </a:r>
            <a:r>
              <a:rPr lang="en-US" sz="2400" dirty="0">
                <a:solidFill>
                  <a:srgbClr val="FF0000"/>
                </a:solidFill>
              </a:rPr>
              <a:t>where they are in the system</a:t>
            </a:r>
            <a:r>
              <a:rPr lang="en-US" sz="2400" dirty="0"/>
              <a:t> and to how perform further actions. </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9095" y="4286549"/>
            <a:ext cx="7361995" cy="2098952"/>
          </a:xfrm>
          <a:prstGeom prst="rect">
            <a:avLst/>
          </a:prstGeom>
        </p:spPr>
      </p:pic>
    </p:spTree>
    <p:extLst>
      <p:ext uri="{BB962C8B-B14F-4D97-AF65-F5344CB8AC3E}">
        <p14:creationId xmlns:p14="http://schemas.microsoft.com/office/powerpoint/2010/main" val="1333576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fontScale="90000"/>
          </a:bodyPr>
          <a:lstStyle/>
          <a:p>
            <a:r>
              <a:rPr lang="en-US" dirty="0" smtClean="0"/>
              <a:t>General design - </a:t>
            </a:r>
            <a:r>
              <a:rPr lang="en-US" dirty="0"/>
              <a:t>Provide Informative </a:t>
            </a:r>
            <a:r>
              <a:rPr lang="en-US" dirty="0" smtClean="0"/>
              <a:t>Feedback</a:t>
            </a:r>
            <a:endParaRPr lang="en-US" dirty="0"/>
          </a:p>
        </p:txBody>
      </p:sp>
      <p:sp>
        <p:nvSpPr>
          <p:cNvPr id="3" name="Content Placeholder 2"/>
          <p:cNvSpPr>
            <a:spLocks noGrp="1"/>
          </p:cNvSpPr>
          <p:nvPr>
            <p:ph idx="1"/>
          </p:nvPr>
        </p:nvSpPr>
        <p:spPr>
          <a:xfrm>
            <a:off x="838199" y="1039092"/>
            <a:ext cx="10855037" cy="1792031"/>
          </a:xfrm>
        </p:spPr>
        <p:txBody>
          <a:bodyPr>
            <a:noAutofit/>
          </a:bodyPr>
          <a:lstStyle/>
          <a:p>
            <a:r>
              <a:rPr lang="en-US" sz="2000" dirty="0" smtClean="0"/>
              <a:t>Whenever </a:t>
            </a:r>
            <a:r>
              <a:rPr lang="en-US" sz="2000" dirty="0"/>
              <a:t>presenting alerts, make sure the messages are expressed in plain language, precisely indicate the problem, and constructively suggest a solution. </a:t>
            </a:r>
            <a:endParaRPr lang="en-US" sz="2000" dirty="0" smtClean="0"/>
          </a:p>
          <a:p>
            <a:r>
              <a:rPr lang="en-US" sz="2000" dirty="0" smtClean="0"/>
              <a:t>Figure </a:t>
            </a:r>
            <a:r>
              <a:rPr lang="en-US" sz="2000" dirty="0" smtClean="0"/>
              <a:t>shows </a:t>
            </a:r>
            <a:r>
              <a:rPr lang="en-US" sz="2000" dirty="0"/>
              <a:t>a good example of alert, which succinct reason for the alert, as well as a list of actions to respond to the alert</a:t>
            </a:r>
            <a:r>
              <a:rPr lang="en-US" sz="2000" dirty="0" smtClean="0"/>
              <a:t>.</a:t>
            </a:r>
          </a:p>
          <a:p>
            <a:endParaRPr lang="en-US" sz="1800" dirty="0"/>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2954" y="2831123"/>
            <a:ext cx="9562824" cy="2222270"/>
          </a:xfrm>
          <a:prstGeom prst="rect">
            <a:avLst/>
          </a:prstGeom>
        </p:spPr>
      </p:pic>
    </p:spTree>
    <p:extLst>
      <p:ext uri="{BB962C8B-B14F-4D97-AF65-F5344CB8AC3E}">
        <p14:creationId xmlns:p14="http://schemas.microsoft.com/office/powerpoint/2010/main" val="4209359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fontScale="90000"/>
          </a:bodyPr>
          <a:lstStyle/>
          <a:p>
            <a:r>
              <a:rPr lang="en-US" dirty="0" smtClean="0"/>
              <a:t>General design - </a:t>
            </a:r>
            <a:r>
              <a:rPr lang="en-US" dirty="0"/>
              <a:t>Provide Informative </a:t>
            </a:r>
            <a:r>
              <a:rPr lang="en-US" dirty="0" smtClean="0"/>
              <a:t>Feedback</a:t>
            </a:r>
            <a:endParaRPr lang="en-US" dirty="0"/>
          </a:p>
        </p:txBody>
      </p:sp>
      <p:sp>
        <p:nvSpPr>
          <p:cNvPr id="3" name="Content Placeholder 2"/>
          <p:cNvSpPr>
            <a:spLocks noGrp="1"/>
          </p:cNvSpPr>
          <p:nvPr>
            <p:ph idx="1"/>
          </p:nvPr>
        </p:nvSpPr>
        <p:spPr>
          <a:xfrm>
            <a:off x="838199" y="1039092"/>
            <a:ext cx="10855037" cy="5250872"/>
          </a:xfrm>
        </p:spPr>
        <p:txBody>
          <a:bodyPr>
            <a:noAutofit/>
          </a:bodyPr>
          <a:lstStyle/>
          <a:p>
            <a:r>
              <a:rPr lang="en-US" b="1" dirty="0"/>
              <a:t>Alert feedback</a:t>
            </a:r>
            <a:endParaRPr lang="en-US" dirty="0"/>
          </a:p>
          <a:p>
            <a:pPr lvl="1"/>
            <a:r>
              <a:rPr lang="en-US" sz="1800" dirty="0" smtClean="0"/>
              <a:t>Explanations available </a:t>
            </a:r>
            <a:r>
              <a:rPr lang="en-US" sz="1800" dirty="0"/>
              <a:t>for any alert or preference</a:t>
            </a:r>
            <a:r>
              <a:rPr lang="en-US" sz="1800" dirty="0" smtClean="0"/>
              <a:t>.</a:t>
            </a:r>
            <a:endParaRPr lang="en-US" sz="1800" dirty="0"/>
          </a:p>
          <a:p>
            <a:pPr lvl="1"/>
            <a:r>
              <a:rPr lang="en-US" sz="1800" dirty="0"/>
              <a:t>Support alerts for contraindicated </a:t>
            </a:r>
            <a:r>
              <a:rPr lang="en-US" sz="1800" dirty="0" smtClean="0"/>
              <a:t>procedures</a:t>
            </a:r>
          </a:p>
          <a:p>
            <a:pPr lvl="1"/>
            <a:r>
              <a:rPr lang="en-US" sz="1800" dirty="0" smtClean="0"/>
              <a:t>Flag </a:t>
            </a:r>
            <a:r>
              <a:rPr lang="en-US" sz="1800" dirty="0"/>
              <a:t>that an intended dose is </a:t>
            </a:r>
            <a:r>
              <a:rPr lang="en-US" sz="1800" dirty="0" smtClean="0"/>
              <a:t>unusual</a:t>
            </a:r>
            <a:endParaRPr lang="en-US" sz="1800" dirty="0"/>
          </a:p>
        </p:txBody>
      </p:sp>
    </p:spTree>
    <p:extLst>
      <p:ext uri="{BB962C8B-B14F-4D97-AF65-F5344CB8AC3E}">
        <p14:creationId xmlns:p14="http://schemas.microsoft.com/office/powerpoint/2010/main" val="3559453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a:bodyPr>
          <a:lstStyle/>
          <a:p>
            <a:r>
              <a:rPr lang="en-US" dirty="0" smtClean="0"/>
              <a:t>General design - </a:t>
            </a:r>
            <a:r>
              <a:rPr lang="en-US" dirty="0"/>
              <a:t>Flexibility and </a:t>
            </a:r>
            <a:r>
              <a:rPr lang="en-US" dirty="0" smtClean="0"/>
              <a:t>Efficiency</a:t>
            </a:r>
            <a:endParaRPr lang="en-US" dirty="0"/>
          </a:p>
        </p:txBody>
      </p:sp>
      <p:sp>
        <p:nvSpPr>
          <p:cNvPr id="3" name="Content Placeholder 2"/>
          <p:cNvSpPr>
            <a:spLocks noGrp="1"/>
          </p:cNvSpPr>
          <p:nvPr>
            <p:ph idx="1"/>
          </p:nvPr>
        </p:nvSpPr>
        <p:spPr>
          <a:xfrm>
            <a:off x="668480" y="1039092"/>
            <a:ext cx="10855037" cy="5250872"/>
          </a:xfrm>
        </p:spPr>
        <p:txBody>
          <a:bodyPr>
            <a:noAutofit/>
          </a:bodyPr>
          <a:lstStyle/>
          <a:p>
            <a:r>
              <a:rPr lang="en-US" b="1" dirty="0"/>
              <a:t>Display order and format.</a:t>
            </a:r>
            <a:r>
              <a:rPr lang="en-US" dirty="0"/>
              <a:t> Place items and information consistently to manage users’ expectations and improve their efficiency.  </a:t>
            </a:r>
            <a:endParaRPr lang="en-US" dirty="0" smtClean="0"/>
          </a:p>
          <a:p>
            <a:r>
              <a:rPr lang="en-US" dirty="0" smtClean="0"/>
              <a:t>For </a:t>
            </a:r>
            <a:r>
              <a:rPr lang="en-US" dirty="0"/>
              <a:t>example, the primary menu should be placed in the left to maximize users’ performance. </a:t>
            </a:r>
            <a:endParaRPr lang="en-US" dirty="0" smtClean="0"/>
          </a:p>
          <a:p>
            <a:r>
              <a:rPr lang="en-US" dirty="0" smtClean="0"/>
              <a:t>Order </a:t>
            </a:r>
            <a:r>
              <a:rPr lang="en-US" dirty="0"/>
              <a:t>elements to maximize user performance. </a:t>
            </a:r>
            <a:endParaRPr lang="en-US" dirty="0" smtClean="0"/>
          </a:p>
          <a:p>
            <a:r>
              <a:rPr lang="en-US" dirty="0" smtClean="0"/>
              <a:t>For </a:t>
            </a:r>
            <a:r>
              <a:rPr lang="en-US" dirty="0"/>
              <a:t>example, prioritizing the prescription of commonly prescribed medications over  less commonly prescribed medications  could increase the efficiency</a:t>
            </a:r>
            <a:r>
              <a:rPr lang="en-US" dirty="0" smtClean="0"/>
              <a:t>.</a:t>
            </a:r>
          </a:p>
          <a:p>
            <a:endParaRPr lang="en-US" dirty="0"/>
          </a:p>
        </p:txBody>
      </p:sp>
    </p:spTree>
    <p:extLst>
      <p:ext uri="{BB962C8B-B14F-4D97-AF65-F5344CB8AC3E}">
        <p14:creationId xmlns:p14="http://schemas.microsoft.com/office/powerpoint/2010/main" val="38880640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a:bodyPr>
          <a:lstStyle/>
          <a:p>
            <a:r>
              <a:rPr lang="en-US" dirty="0" smtClean="0"/>
              <a:t>General design - </a:t>
            </a:r>
            <a:r>
              <a:rPr lang="en-US" dirty="0"/>
              <a:t>Flexibility and </a:t>
            </a:r>
            <a:r>
              <a:rPr lang="en-US" dirty="0" smtClean="0"/>
              <a:t>Efficiency</a:t>
            </a:r>
            <a:endParaRPr lang="en-US" dirty="0"/>
          </a:p>
        </p:txBody>
      </p:sp>
      <p:sp>
        <p:nvSpPr>
          <p:cNvPr id="3" name="Content Placeholder 2"/>
          <p:cNvSpPr>
            <a:spLocks noGrp="1"/>
          </p:cNvSpPr>
          <p:nvPr>
            <p:ph idx="1"/>
          </p:nvPr>
        </p:nvSpPr>
        <p:spPr>
          <a:xfrm>
            <a:off x="668480" y="1039092"/>
            <a:ext cx="10855037" cy="5250872"/>
          </a:xfrm>
        </p:spPr>
        <p:txBody>
          <a:bodyPr>
            <a:noAutofit/>
          </a:bodyPr>
          <a:lstStyle/>
          <a:p>
            <a:r>
              <a:rPr lang="en-US" b="1" dirty="0"/>
              <a:t>Flexible functions.</a:t>
            </a:r>
            <a:r>
              <a:rPr lang="en-US" dirty="0"/>
              <a:t> System designs s</a:t>
            </a:r>
            <a:r>
              <a:rPr lang="en-US" dirty="0">
                <a:solidFill>
                  <a:srgbClr val="FF0000"/>
                </a:solidFill>
              </a:rPr>
              <a:t>hould support the ability to customize certain functions</a:t>
            </a:r>
            <a:r>
              <a:rPr lang="en-US" dirty="0"/>
              <a:t> based on  the differing needs of specific users. </a:t>
            </a:r>
            <a:endParaRPr lang="en-US" dirty="0" smtClean="0"/>
          </a:p>
          <a:p>
            <a:r>
              <a:rPr lang="en-US" dirty="0" smtClean="0"/>
              <a:t>If </a:t>
            </a:r>
            <a:r>
              <a:rPr lang="en-US" dirty="0"/>
              <a:t>the unit is fixed, the user is limited in how far they can modify the dose according to the drug selected or  the patients’ needs. </a:t>
            </a:r>
            <a:endParaRPr lang="en-US" dirty="0" smtClean="0"/>
          </a:p>
          <a:p>
            <a:r>
              <a:rPr lang="en-US" dirty="0" smtClean="0"/>
              <a:t>The </a:t>
            </a:r>
            <a:r>
              <a:rPr lang="en-US" dirty="0"/>
              <a:t>user would also have a problem in entering the amount and thus affect the efficiency of user performance.</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108" y="4705294"/>
            <a:ext cx="10978734" cy="1390706"/>
          </a:xfrm>
          <a:prstGeom prst="rect">
            <a:avLst/>
          </a:prstGeom>
        </p:spPr>
      </p:pic>
    </p:spTree>
    <p:extLst>
      <p:ext uri="{BB962C8B-B14F-4D97-AF65-F5344CB8AC3E}">
        <p14:creationId xmlns:p14="http://schemas.microsoft.com/office/powerpoint/2010/main" val="1438785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a:bodyPr>
          <a:lstStyle/>
          <a:p>
            <a:r>
              <a:rPr lang="en-US" dirty="0" smtClean="0"/>
              <a:t>General design - </a:t>
            </a:r>
            <a:r>
              <a:rPr lang="en-US" dirty="0"/>
              <a:t>Flexibility and </a:t>
            </a:r>
            <a:r>
              <a:rPr lang="en-US" dirty="0" smtClean="0"/>
              <a:t>Efficiency</a:t>
            </a:r>
            <a:endParaRPr lang="en-US" dirty="0"/>
          </a:p>
        </p:txBody>
      </p:sp>
      <p:sp>
        <p:nvSpPr>
          <p:cNvPr id="3" name="Content Placeholder 2"/>
          <p:cNvSpPr>
            <a:spLocks noGrp="1"/>
          </p:cNvSpPr>
          <p:nvPr>
            <p:ph idx="1"/>
          </p:nvPr>
        </p:nvSpPr>
        <p:spPr>
          <a:xfrm>
            <a:off x="668480" y="1039092"/>
            <a:ext cx="10855037" cy="5250872"/>
          </a:xfrm>
        </p:spPr>
        <p:txBody>
          <a:bodyPr>
            <a:noAutofit/>
          </a:bodyPr>
          <a:lstStyle/>
          <a:p>
            <a:r>
              <a:rPr lang="en-US" b="1" dirty="0"/>
              <a:t>Search function.</a:t>
            </a:r>
            <a:r>
              <a:rPr lang="en-US" dirty="0"/>
              <a:t> Give users simple or advanced search functions according to the context. </a:t>
            </a: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0650" y="2132159"/>
            <a:ext cx="6820852" cy="3467584"/>
          </a:xfrm>
          <a:prstGeom prst="rect">
            <a:avLst/>
          </a:prstGeom>
        </p:spPr>
      </p:pic>
    </p:spTree>
    <p:extLst>
      <p:ext uri="{BB962C8B-B14F-4D97-AF65-F5344CB8AC3E}">
        <p14:creationId xmlns:p14="http://schemas.microsoft.com/office/powerpoint/2010/main" val="3085511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a:t>
            </a:r>
            <a:endParaRPr lang="en-US" dirty="0"/>
          </a:p>
        </p:txBody>
      </p:sp>
      <p:sp>
        <p:nvSpPr>
          <p:cNvPr id="3" name="Content Placeholder 2"/>
          <p:cNvSpPr>
            <a:spLocks noGrp="1"/>
          </p:cNvSpPr>
          <p:nvPr>
            <p:ph idx="1"/>
          </p:nvPr>
        </p:nvSpPr>
        <p:spPr/>
        <p:txBody>
          <a:bodyPr/>
          <a:lstStyle/>
          <a:p>
            <a:r>
              <a:rPr lang="en-US" dirty="0" smtClean="0"/>
              <a:t>General design principles </a:t>
            </a:r>
          </a:p>
          <a:p>
            <a:r>
              <a:rPr lang="en-US" dirty="0" smtClean="0"/>
              <a:t>EHR design for patient safety</a:t>
            </a:r>
          </a:p>
          <a:p>
            <a:endParaRPr lang="en-US" dirty="0"/>
          </a:p>
        </p:txBody>
      </p:sp>
    </p:spTree>
    <p:extLst>
      <p:ext uri="{BB962C8B-B14F-4D97-AF65-F5344CB8AC3E}">
        <p14:creationId xmlns:p14="http://schemas.microsoft.com/office/powerpoint/2010/main" val="3175118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a:bodyPr>
          <a:lstStyle/>
          <a:p>
            <a:r>
              <a:rPr lang="en-US" dirty="0" smtClean="0"/>
              <a:t>General design – Error messages</a:t>
            </a:r>
            <a:endParaRPr lang="en-US" dirty="0"/>
          </a:p>
        </p:txBody>
      </p:sp>
      <p:sp>
        <p:nvSpPr>
          <p:cNvPr id="3" name="Content Placeholder 2"/>
          <p:cNvSpPr>
            <a:spLocks noGrp="1"/>
          </p:cNvSpPr>
          <p:nvPr>
            <p:ph idx="1"/>
          </p:nvPr>
        </p:nvSpPr>
        <p:spPr>
          <a:xfrm>
            <a:off x="668480" y="1039092"/>
            <a:ext cx="10855037" cy="5250872"/>
          </a:xfrm>
        </p:spPr>
        <p:txBody>
          <a:bodyPr>
            <a:noAutofit/>
          </a:bodyPr>
          <a:lstStyle/>
          <a:p>
            <a:r>
              <a:rPr lang="en-US" dirty="0"/>
              <a:t>Messages should be informative to the user and in a human readable format. </a:t>
            </a:r>
            <a:endParaRPr lang="en-US" dirty="0" smtClean="0"/>
          </a:p>
          <a:p>
            <a:r>
              <a:rPr lang="en-US" dirty="0" smtClean="0"/>
              <a:t>The </a:t>
            </a:r>
            <a:r>
              <a:rPr lang="en-US" dirty="0"/>
              <a:t>user should be able to understand the nature of error, learn from the message, and recover a specific error. </a:t>
            </a:r>
            <a:endParaRPr lang="en-US" dirty="0" smtClean="0"/>
          </a:p>
          <a:p>
            <a:r>
              <a:rPr lang="en-US" dirty="0" smtClean="0"/>
              <a:t>Messages </a:t>
            </a:r>
            <a:r>
              <a:rPr lang="en-US" dirty="0"/>
              <a:t>should constructively help the user solve the problem</a:t>
            </a:r>
            <a:endParaRPr lang="en-US" dirty="0" smtClean="0"/>
          </a:p>
          <a:p>
            <a:endParaRPr lang="en-US" dirty="0"/>
          </a:p>
        </p:txBody>
      </p:sp>
      <p:pic>
        <p:nvPicPr>
          <p:cNvPr id="6" name="Picture 5"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0023" y="3582348"/>
            <a:ext cx="6611273" cy="2276793"/>
          </a:xfrm>
          <a:prstGeom prst="rect">
            <a:avLst/>
          </a:prstGeom>
        </p:spPr>
      </p:pic>
    </p:spTree>
    <p:extLst>
      <p:ext uri="{BB962C8B-B14F-4D97-AF65-F5344CB8AC3E}">
        <p14:creationId xmlns:p14="http://schemas.microsoft.com/office/powerpoint/2010/main" val="28794332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a:bodyPr>
          <a:lstStyle/>
          <a:p>
            <a:r>
              <a:rPr lang="en-US" dirty="0" smtClean="0"/>
              <a:t>General design – </a:t>
            </a:r>
            <a:r>
              <a:rPr lang="en-US" dirty="0"/>
              <a:t>Error </a:t>
            </a:r>
            <a:r>
              <a:rPr lang="en-US" dirty="0" smtClean="0"/>
              <a:t>Prevention</a:t>
            </a:r>
            <a:endParaRPr lang="en-US" dirty="0"/>
          </a:p>
        </p:txBody>
      </p:sp>
      <p:sp>
        <p:nvSpPr>
          <p:cNvPr id="3" name="Content Placeholder 2"/>
          <p:cNvSpPr>
            <a:spLocks noGrp="1"/>
          </p:cNvSpPr>
          <p:nvPr>
            <p:ph idx="1"/>
          </p:nvPr>
        </p:nvSpPr>
        <p:spPr>
          <a:xfrm>
            <a:off x="668480" y="1039092"/>
            <a:ext cx="10855037" cy="5250872"/>
          </a:xfrm>
        </p:spPr>
        <p:txBody>
          <a:bodyPr>
            <a:noAutofit/>
          </a:bodyPr>
          <a:lstStyle/>
          <a:p>
            <a:r>
              <a:rPr lang="en-US" dirty="0" smtClean="0"/>
              <a:t>Normal </a:t>
            </a:r>
            <a:r>
              <a:rPr lang="en-US" dirty="0"/>
              <a:t>or recommended range of data should be displayed in default where appropriate or can be easily accessed by users. </a:t>
            </a:r>
            <a:endParaRPr lang="en-US" dirty="0" smtClean="0"/>
          </a:p>
          <a:p>
            <a:r>
              <a:rPr lang="en-US" dirty="0" smtClean="0"/>
              <a:t>Do </a:t>
            </a:r>
            <a:r>
              <a:rPr lang="en-US" dirty="0"/>
              <a:t>not permit automatic changes to measurement systems (e.g., </a:t>
            </a:r>
            <a:r>
              <a:rPr lang="en-US" dirty="0" err="1"/>
              <a:t>lb</a:t>
            </a:r>
            <a:r>
              <a:rPr lang="en-US" dirty="0"/>
              <a:t> vs. kg) or replacement of critical threshold following system-wide crush. </a:t>
            </a:r>
            <a:endParaRPr lang="en-US" dirty="0" smtClean="0"/>
          </a:p>
          <a:p>
            <a:r>
              <a:rPr lang="en-US" dirty="0" smtClean="0"/>
              <a:t>Any </a:t>
            </a:r>
            <a:r>
              <a:rPr lang="en-US" dirty="0"/>
              <a:t>important changes and updates must be notified to users before they act to mitigate the potential errors from unexpected actions.</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7725" y="4051293"/>
            <a:ext cx="6687483" cy="2124371"/>
          </a:xfrm>
          <a:prstGeom prst="rect">
            <a:avLst/>
          </a:prstGeom>
        </p:spPr>
      </p:pic>
    </p:spTree>
    <p:extLst>
      <p:ext uri="{BB962C8B-B14F-4D97-AF65-F5344CB8AC3E}">
        <p14:creationId xmlns:p14="http://schemas.microsoft.com/office/powerpoint/2010/main" val="3896098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43453"/>
            <a:ext cx="10515600" cy="895639"/>
          </a:xfrm>
        </p:spPr>
        <p:txBody>
          <a:bodyPr>
            <a:normAutofit fontScale="90000"/>
          </a:bodyPr>
          <a:lstStyle/>
          <a:p>
            <a:r>
              <a:rPr lang="en-US" dirty="0" smtClean="0"/>
              <a:t>General design – </a:t>
            </a:r>
            <a:r>
              <a:rPr lang="en-US" dirty="0"/>
              <a:t>Put Users in Control</a:t>
            </a:r>
            <a:br>
              <a:rPr lang="en-US" dirty="0"/>
            </a:br>
            <a:endParaRPr lang="en-US" dirty="0"/>
          </a:p>
        </p:txBody>
      </p:sp>
      <p:sp>
        <p:nvSpPr>
          <p:cNvPr id="3" name="Content Placeholder 2"/>
          <p:cNvSpPr>
            <a:spLocks noGrp="1"/>
          </p:cNvSpPr>
          <p:nvPr>
            <p:ph idx="1"/>
          </p:nvPr>
        </p:nvSpPr>
        <p:spPr>
          <a:xfrm>
            <a:off x="668480" y="1039092"/>
            <a:ext cx="10855037" cy="5250872"/>
          </a:xfrm>
        </p:spPr>
        <p:txBody>
          <a:bodyPr>
            <a:noAutofit/>
          </a:bodyPr>
          <a:lstStyle/>
          <a:p>
            <a:r>
              <a:rPr lang="en-US" sz="2000" dirty="0" smtClean="0"/>
              <a:t>Actions </a:t>
            </a:r>
            <a:r>
              <a:rPr lang="en-US" sz="2000" dirty="0"/>
              <a:t>should result from explicit user requests. A typical bad example that goes against this rule is the inappropriate use of AutoFill. </a:t>
            </a:r>
            <a:endParaRPr lang="en-US" sz="2000" dirty="0" smtClean="0"/>
          </a:p>
          <a:p>
            <a:r>
              <a:rPr lang="en-US" sz="2000" dirty="0" smtClean="0"/>
              <a:t>As </a:t>
            </a:r>
            <a:r>
              <a:rPr lang="en-US" sz="2000" dirty="0"/>
              <a:t>shown in the prescription page (see Figure 1.), when a physician fill in the drug </a:t>
            </a:r>
            <a:r>
              <a:rPr lang="en-US" sz="2000" dirty="0" err="1"/>
              <a:t>Bicillin</a:t>
            </a:r>
            <a:r>
              <a:rPr lang="en-US" sz="2000" dirty="0"/>
              <a:t>, other information regarding this drug such as quantity, medicine unites and the way of giving medication is automatically filled. </a:t>
            </a:r>
            <a:endParaRPr lang="en-US" sz="2000" dirty="0" smtClean="0"/>
          </a:p>
          <a:p>
            <a:r>
              <a:rPr lang="en-US" sz="2000" dirty="0" smtClean="0"/>
              <a:t>However</a:t>
            </a:r>
            <a:r>
              <a:rPr lang="en-US" sz="2000" dirty="0"/>
              <a:t>, these items may vary greatly according to specific patients in the clinical setting. </a:t>
            </a:r>
            <a:endParaRPr lang="en-US" sz="2000" dirty="0" smtClean="0"/>
          </a:p>
          <a:p>
            <a:r>
              <a:rPr lang="en-US" sz="2000" dirty="0" smtClean="0"/>
              <a:t>A </a:t>
            </a:r>
            <a:r>
              <a:rPr lang="en-US" sz="2000" dirty="0"/>
              <a:t>good design should provide users the option to turn on or turn off the AutoFill function.</a:t>
            </a:r>
            <a:endParaRPr lang="en-US" sz="1200"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7624" y="4559702"/>
            <a:ext cx="10673235" cy="2113659"/>
          </a:xfrm>
          <a:prstGeom prst="rect">
            <a:avLst/>
          </a:prstGeom>
        </p:spPr>
      </p:pic>
    </p:spTree>
    <p:extLst>
      <p:ext uri="{BB962C8B-B14F-4D97-AF65-F5344CB8AC3E}">
        <p14:creationId xmlns:p14="http://schemas.microsoft.com/office/powerpoint/2010/main" val="2704074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 </a:t>
            </a:r>
            <a:r>
              <a:rPr lang="en-US" sz="4000" b="1" dirty="0" smtClean="0"/>
              <a:t>Electronic Health Record Design Patterns for Patient Safety </a:t>
            </a:r>
            <a:endParaRPr lang="en-US" sz="4000" b="1" dirty="0"/>
          </a:p>
        </p:txBody>
      </p:sp>
      <p:sp>
        <p:nvSpPr>
          <p:cNvPr id="3" name="Content Placeholder 2"/>
          <p:cNvSpPr>
            <a:spLocks noGrp="1"/>
          </p:cNvSpPr>
          <p:nvPr>
            <p:ph idx="1"/>
          </p:nvPr>
        </p:nvSpPr>
        <p:spPr/>
        <p:txBody>
          <a:bodyPr>
            <a:normAutofit/>
          </a:bodyPr>
          <a:lstStyle/>
          <a:p>
            <a:r>
              <a:rPr lang="en-US" dirty="0" smtClean="0"/>
              <a:t>Organized </a:t>
            </a:r>
            <a:r>
              <a:rPr lang="en-US" dirty="0"/>
              <a:t>into five sections: </a:t>
            </a:r>
          </a:p>
          <a:p>
            <a:r>
              <a:rPr lang="en-US" dirty="0"/>
              <a:t> Medications </a:t>
            </a:r>
          </a:p>
          <a:p>
            <a:r>
              <a:rPr lang="en-US" dirty="0"/>
              <a:t> Alert Fatigue </a:t>
            </a:r>
          </a:p>
          <a:p>
            <a:r>
              <a:rPr lang="en-US" dirty="0"/>
              <a:t> Lab Results </a:t>
            </a:r>
          </a:p>
          <a:p>
            <a:r>
              <a:rPr lang="en-US" dirty="0"/>
              <a:t> Numeric Display </a:t>
            </a:r>
          </a:p>
          <a:p>
            <a:r>
              <a:rPr lang="en-US" dirty="0"/>
              <a:t> Displaying Text </a:t>
            </a:r>
          </a:p>
          <a:p>
            <a:endParaRPr lang="en-US" dirty="0"/>
          </a:p>
        </p:txBody>
      </p:sp>
    </p:spTree>
    <p:extLst>
      <p:ext uri="{BB962C8B-B14F-4D97-AF65-F5344CB8AC3E}">
        <p14:creationId xmlns:p14="http://schemas.microsoft.com/office/powerpoint/2010/main" val="1405705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i="1" dirty="0" smtClean="0"/>
              <a:t>EHR Design Patterns for Patient Safety - </a:t>
            </a:r>
            <a:r>
              <a:rPr lang="en-US" dirty="0"/>
              <a:t/>
            </a:r>
            <a:br>
              <a:rPr lang="en-US" dirty="0"/>
            </a:br>
            <a:r>
              <a:rPr lang="en-US" b="1" dirty="0" smtClean="0"/>
              <a:t>Medications</a:t>
            </a:r>
            <a:endParaRPr lang="en-US" dirty="0"/>
          </a:p>
        </p:txBody>
      </p:sp>
      <p:sp>
        <p:nvSpPr>
          <p:cNvPr id="3" name="Content Placeholder 2"/>
          <p:cNvSpPr>
            <a:spLocks noGrp="1"/>
          </p:cNvSpPr>
          <p:nvPr>
            <p:ph idx="1"/>
          </p:nvPr>
        </p:nvSpPr>
        <p:spPr/>
        <p:txBody>
          <a:bodyPr>
            <a:normAutofit/>
          </a:bodyPr>
          <a:lstStyle/>
          <a:p>
            <a:r>
              <a:rPr lang="en-US" sz="2400" dirty="0" smtClean="0"/>
              <a:t>A </a:t>
            </a:r>
            <a:r>
              <a:rPr lang="en-US" sz="2400" dirty="0"/>
              <a:t>medication error is an error (of commission or omission) at any step along the pathway that begins when a clinician prescribes a medication and ends when the patient receives the medication. </a:t>
            </a:r>
            <a:endParaRPr lang="en-US" sz="2400" dirty="0" smtClean="0"/>
          </a:p>
          <a:p>
            <a:endParaRPr lang="en-US" sz="2400" dirty="0" smtClean="0"/>
          </a:p>
          <a:p>
            <a:endParaRPr lang="en-US" sz="2400" dirty="0"/>
          </a:p>
          <a:p>
            <a:r>
              <a:rPr lang="en-US" sz="2400" dirty="0"/>
              <a:t>Medications should be displayed in accordance to the FDA-approved list of “Generic Drug Names with Tall Man Letters" and the Institute for Safe Medication Practices’ (ISMP's) list of "Additional Drug Names with Tall Man Letters" </a:t>
            </a:r>
          </a:p>
        </p:txBody>
      </p:sp>
    </p:spTree>
    <p:extLst>
      <p:ext uri="{BB962C8B-B14F-4D97-AF65-F5344CB8AC3E}">
        <p14:creationId xmlns:p14="http://schemas.microsoft.com/office/powerpoint/2010/main" val="17342690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smtClean="0"/>
              <a:t> EHR Design Patterns for Patient Safety - </a:t>
            </a:r>
            <a:r>
              <a:rPr lang="en-US" i="1" dirty="0"/>
              <a:t/>
            </a:r>
            <a:br>
              <a:rPr lang="en-US" i="1" dirty="0"/>
            </a:br>
            <a:r>
              <a:rPr lang="en-US" b="1" i="1" dirty="0" smtClean="0"/>
              <a:t>Medications</a:t>
            </a:r>
            <a:endParaRPr lang="en-US" i="1"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03527" y="1797916"/>
            <a:ext cx="6947636" cy="4351338"/>
          </a:xfrm>
        </p:spPr>
      </p:pic>
    </p:spTree>
    <p:extLst>
      <p:ext uri="{BB962C8B-B14F-4D97-AF65-F5344CB8AC3E}">
        <p14:creationId xmlns:p14="http://schemas.microsoft.com/office/powerpoint/2010/main" val="2361810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29384"/>
          </a:xfrm>
        </p:spPr>
        <p:txBody>
          <a:bodyPr>
            <a:normAutofit fontScale="90000"/>
          </a:bodyPr>
          <a:lstStyle/>
          <a:p>
            <a:r>
              <a:rPr lang="en-US" dirty="0" smtClean="0"/>
              <a:t> </a:t>
            </a:r>
            <a:r>
              <a:rPr lang="en-US" i="1" dirty="0" smtClean="0"/>
              <a:t>EHR Design Patterns for Patient Safety - </a:t>
            </a:r>
            <a:r>
              <a:rPr lang="en-US" dirty="0"/>
              <a:t/>
            </a:r>
            <a:br>
              <a:rPr lang="en-US" dirty="0"/>
            </a:br>
            <a:r>
              <a:rPr lang="en-US" b="1" dirty="0" smtClean="0"/>
              <a:t>Medications</a:t>
            </a:r>
            <a:endParaRPr lang="en-US" dirty="0"/>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4783" y="1510145"/>
            <a:ext cx="9602708" cy="2367263"/>
          </a:xfr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4783" y="4363915"/>
            <a:ext cx="9602708" cy="2107223"/>
          </a:xfrm>
          <a:prstGeom prst="rect">
            <a:avLst/>
          </a:prstGeom>
          <a:ln>
            <a:solidFill>
              <a:schemeClr val="accent1"/>
            </a:solidFill>
          </a:ln>
        </p:spPr>
      </p:pic>
    </p:spTree>
    <p:extLst>
      <p:ext uri="{BB962C8B-B14F-4D97-AF65-F5344CB8AC3E}">
        <p14:creationId xmlns:p14="http://schemas.microsoft.com/office/powerpoint/2010/main" val="41278017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4635"/>
            <a:ext cx="10515600" cy="978288"/>
          </a:xfrm>
        </p:spPr>
        <p:txBody>
          <a:bodyPr>
            <a:normAutofit fontScale="90000"/>
          </a:bodyPr>
          <a:lstStyle/>
          <a:p>
            <a:pPr algn="ctr"/>
            <a:r>
              <a:rPr lang="en-US" dirty="0" smtClean="0"/>
              <a:t> </a:t>
            </a:r>
            <a:r>
              <a:rPr lang="en-US" sz="4000" i="1" dirty="0" smtClean="0"/>
              <a:t>EHR Design Patterns for Patient Safety - </a:t>
            </a:r>
            <a:r>
              <a:rPr lang="en-US" sz="4000" dirty="0"/>
              <a:t/>
            </a:r>
            <a:br>
              <a:rPr lang="en-US" sz="4000" dirty="0"/>
            </a:br>
            <a:r>
              <a:rPr lang="en-US" sz="4000" b="1" dirty="0" smtClean="0"/>
              <a:t>Alert </a:t>
            </a:r>
            <a:r>
              <a:rPr lang="en-US" sz="4000" b="1" dirty="0"/>
              <a:t>Fatigue </a:t>
            </a:r>
            <a:endParaRPr lang="en-US" sz="4000" dirty="0"/>
          </a:p>
        </p:txBody>
      </p:sp>
      <p:sp>
        <p:nvSpPr>
          <p:cNvPr id="3" name="Content Placeholder 2"/>
          <p:cNvSpPr>
            <a:spLocks noGrp="1"/>
          </p:cNvSpPr>
          <p:nvPr>
            <p:ph idx="1"/>
          </p:nvPr>
        </p:nvSpPr>
        <p:spPr>
          <a:xfrm>
            <a:off x="899746" y="1517894"/>
            <a:ext cx="10515600" cy="2081357"/>
          </a:xfrm>
        </p:spPr>
        <p:txBody>
          <a:bodyPr>
            <a:normAutofit lnSpcReduction="10000"/>
          </a:bodyPr>
          <a:lstStyle/>
          <a:p>
            <a:r>
              <a:rPr lang="en-US" sz="2400" i="1" dirty="0" smtClean="0"/>
              <a:t>An </a:t>
            </a:r>
            <a:r>
              <a:rPr lang="en-US" sz="2400" i="1" dirty="0"/>
              <a:t>alert’s criticality should determine its intrusiveness </a:t>
            </a:r>
            <a:endParaRPr lang="en-US" sz="2400" dirty="0"/>
          </a:p>
          <a:p>
            <a:r>
              <a:rPr lang="en-US" sz="2400" dirty="0">
                <a:solidFill>
                  <a:srgbClr val="FF0000"/>
                </a:solidFill>
              </a:rPr>
              <a:t>Alerts should be presented according to their alert priority. Critical</a:t>
            </a:r>
            <a:r>
              <a:rPr lang="en-US" sz="2400" dirty="0"/>
              <a:t> alerts should be prioritized as </a:t>
            </a:r>
            <a:r>
              <a:rPr lang="en-US" sz="2400" dirty="0">
                <a:solidFill>
                  <a:srgbClr val="FF0000"/>
                </a:solidFill>
              </a:rPr>
              <a:t>interruptive</a:t>
            </a:r>
            <a:r>
              <a:rPr lang="en-US" sz="2400" dirty="0"/>
              <a:t> alerts - i.e., an alert that </a:t>
            </a:r>
            <a:r>
              <a:rPr lang="en-US" sz="2400" dirty="0">
                <a:solidFill>
                  <a:srgbClr val="FF0000"/>
                </a:solidFill>
              </a:rPr>
              <a:t>stops the user’s workflow </a:t>
            </a:r>
            <a:r>
              <a:rPr lang="en-US" sz="2400" dirty="0"/>
              <a:t>and require the user to respond before continuing their tasks. </a:t>
            </a:r>
            <a:r>
              <a:rPr lang="en-US" sz="2400" dirty="0">
                <a:solidFill>
                  <a:srgbClr val="FF0000"/>
                </a:solidFill>
              </a:rPr>
              <a:t>Non-critical alerts should generate passive notices</a:t>
            </a:r>
            <a:r>
              <a:rPr lang="en-US" sz="2400" dirty="0"/>
              <a:t>. If necessary, a non-critical alert may eventually produce an interruption if action is required but not addressed. </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852" y="3824653"/>
            <a:ext cx="5751234" cy="2525701"/>
          </a:xfrm>
          <a:prstGeom prst="rect">
            <a:avLst/>
          </a:prstGeom>
          <a:ln w="12700">
            <a:solidFill>
              <a:schemeClr val="accent1"/>
            </a:solidFill>
          </a:ln>
        </p:spPr>
      </p:pic>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4056" y="3801786"/>
            <a:ext cx="5457944" cy="2548568"/>
          </a:xfrm>
          <a:prstGeom prst="rect">
            <a:avLst/>
          </a:prstGeom>
          <a:ln w="12700">
            <a:solidFill>
              <a:schemeClr val="accent1"/>
            </a:solidFill>
          </a:ln>
        </p:spPr>
      </p:pic>
    </p:spTree>
    <p:extLst>
      <p:ext uri="{BB962C8B-B14F-4D97-AF65-F5344CB8AC3E}">
        <p14:creationId xmlns:p14="http://schemas.microsoft.com/office/powerpoint/2010/main" val="3915729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t>
            </a:r>
            <a:r>
              <a:rPr lang="en-US" i="1" dirty="0" smtClean="0"/>
              <a:t>EHR Design Patterns for Patient Safety - </a:t>
            </a:r>
            <a:r>
              <a:rPr lang="en-US" dirty="0"/>
              <a:t/>
            </a:r>
            <a:br>
              <a:rPr lang="en-US" dirty="0"/>
            </a:br>
            <a:r>
              <a:rPr lang="en-US" b="1" dirty="0" smtClean="0"/>
              <a:t>Alert </a:t>
            </a:r>
            <a:r>
              <a:rPr lang="en-US" b="1" dirty="0"/>
              <a:t>Fatigue </a:t>
            </a:r>
            <a:endParaRPr lang="en-US" dirty="0"/>
          </a:p>
        </p:txBody>
      </p:sp>
      <p:sp>
        <p:nvSpPr>
          <p:cNvPr id="3" name="Content Placeholder 2"/>
          <p:cNvSpPr>
            <a:spLocks noGrp="1"/>
          </p:cNvSpPr>
          <p:nvPr>
            <p:ph idx="1"/>
          </p:nvPr>
        </p:nvSpPr>
        <p:spPr/>
        <p:txBody>
          <a:bodyPr>
            <a:normAutofit/>
          </a:bodyPr>
          <a:lstStyle/>
          <a:p>
            <a:r>
              <a:rPr lang="en-US" dirty="0" smtClean="0"/>
              <a:t>Alert </a:t>
            </a:r>
            <a:r>
              <a:rPr lang="en-US" dirty="0"/>
              <a:t>fatigue describes how healthcare workers become desensitized to safety alerts and, as a result, may ignore or fail to respond appropriately to such warnings. </a:t>
            </a:r>
            <a:endParaRPr lang="en-US" dirty="0" smtClean="0"/>
          </a:p>
          <a:p>
            <a:r>
              <a:rPr lang="en-US" dirty="0" smtClean="0"/>
              <a:t>Providing </a:t>
            </a:r>
            <a:r>
              <a:rPr lang="en-US" dirty="0"/>
              <a:t>simple and clear alerts can improve the ability of a clinician to distinguish important alerts. </a:t>
            </a:r>
            <a:endParaRPr lang="en-US" dirty="0" smtClean="0"/>
          </a:p>
          <a:p>
            <a:r>
              <a:rPr lang="en-US" dirty="0" smtClean="0"/>
              <a:t>When </a:t>
            </a:r>
            <a:r>
              <a:rPr lang="en-US" dirty="0"/>
              <a:t>many alerts are necessary, an alert hierarchy, in which only the most serious alerts require a response by the healthcare worker and less serious alerts are presented in a non-interruptive manner, can help reduce cognitive load. </a:t>
            </a:r>
          </a:p>
        </p:txBody>
      </p:sp>
    </p:spTree>
    <p:extLst>
      <p:ext uri="{BB962C8B-B14F-4D97-AF65-F5344CB8AC3E}">
        <p14:creationId xmlns:p14="http://schemas.microsoft.com/office/powerpoint/2010/main" val="3056045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654" y="193113"/>
            <a:ext cx="10515600" cy="1325563"/>
          </a:xfrm>
        </p:spPr>
        <p:txBody>
          <a:bodyPr>
            <a:normAutofit/>
          </a:bodyPr>
          <a:lstStyle/>
          <a:p>
            <a:pPr algn="ctr"/>
            <a:r>
              <a:rPr lang="en-US" dirty="0" smtClean="0"/>
              <a:t> </a:t>
            </a:r>
            <a:r>
              <a:rPr lang="en-US" sz="4000" b="1" i="1" dirty="0" smtClean="0"/>
              <a:t>EHR Design Patterns for Patient Safety - </a:t>
            </a:r>
            <a:r>
              <a:rPr lang="en-US" sz="4000" b="1" dirty="0"/>
              <a:t/>
            </a:r>
            <a:br>
              <a:rPr lang="en-US" sz="4000" b="1" dirty="0"/>
            </a:br>
            <a:r>
              <a:rPr lang="en-US" sz="4000" b="1" dirty="0" smtClean="0"/>
              <a:t>Alert </a:t>
            </a:r>
            <a:r>
              <a:rPr lang="en-US" sz="4000" b="1" dirty="0"/>
              <a:t>Fatigue </a:t>
            </a:r>
          </a:p>
        </p:txBody>
      </p:sp>
      <p:sp>
        <p:nvSpPr>
          <p:cNvPr id="3" name="Content Placeholder 2"/>
          <p:cNvSpPr>
            <a:spLocks noGrp="1"/>
          </p:cNvSpPr>
          <p:nvPr>
            <p:ph idx="1"/>
          </p:nvPr>
        </p:nvSpPr>
        <p:spPr>
          <a:xfrm>
            <a:off x="890954" y="1580359"/>
            <a:ext cx="10515600" cy="2081357"/>
          </a:xfrm>
        </p:spPr>
        <p:txBody>
          <a:bodyPr>
            <a:normAutofit fontScale="70000" lnSpcReduction="20000"/>
          </a:bodyPr>
          <a:lstStyle/>
          <a:p>
            <a:r>
              <a:rPr lang="en-US" dirty="0" smtClean="0"/>
              <a:t>Simplification </a:t>
            </a:r>
            <a:r>
              <a:rPr lang="en-US" dirty="0"/>
              <a:t>of alerts reduces the effort required for users to visually perceive and interpret critical alerts. A key to simplifying active, interruptive alerts is to provide relevant and structured data within each alert. Four basic components are recommended by the safety literature: </a:t>
            </a:r>
          </a:p>
          <a:p>
            <a:pPr lvl="1"/>
            <a:r>
              <a:rPr lang="en-US" dirty="0"/>
              <a:t>1. a consistent signal word indicating the seriousness of the alert; </a:t>
            </a:r>
          </a:p>
          <a:p>
            <a:pPr lvl="1"/>
            <a:r>
              <a:rPr lang="en-US" dirty="0"/>
              <a:t>2. information about the hazard (e.g., the drug-drug interaction); </a:t>
            </a:r>
          </a:p>
          <a:p>
            <a:pPr lvl="1"/>
            <a:r>
              <a:rPr lang="en-US" dirty="0"/>
              <a:t>3. instructions or actions to mitigate the hazard; </a:t>
            </a:r>
          </a:p>
          <a:p>
            <a:pPr lvl="1"/>
            <a:r>
              <a:rPr lang="en-US" dirty="0"/>
              <a:t>4. and, specific clinical consequences that may ensue if the hazard is not averted. </a:t>
            </a:r>
          </a:p>
        </p:txBody>
      </p:sp>
      <p:pic>
        <p:nvPicPr>
          <p:cNvPr id="6" name="Picture 5"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660" y="3765086"/>
            <a:ext cx="4715402" cy="2397070"/>
          </a:xfrm>
          <a:prstGeom prst="rect">
            <a:avLst/>
          </a:prstGeom>
          <a:ln>
            <a:solidFill>
              <a:schemeClr val="accent1"/>
            </a:solidFill>
          </a:ln>
        </p:spPr>
      </p:pic>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9014" y="3744242"/>
            <a:ext cx="4625997" cy="2417914"/>
          </a:xfrm>
          <a:prstGeom prst="rect">
            <a:avLst/>
          </a:prstGeom>
          <a:ln>
            <a:solidFill>
              <a:schemeClr val="accent1"/>
            </a:solidFill>
          </a:ln>
        </p:spPr>
      </p:pic>
    </p:spTree>
    <p:extLst>
      <p:ext uri="{BB962C8B-B14F-4D97-AF65-F5344CB8AC3E}">
        <p14:creationId xmlns:p14="http://schemas.microsoft.com/office/powerpoint/2010/main" val="2731840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design principles and guidelines</a:t>
            </a:r>
            <a:endParaRPr lang="en-US" dirty="0"/>
          </a:p>
        </p:txBody>
      </p:sp>
      <p:sp>
        <p:nvSpPr>
          <p:cNvPr id="3" name="Content Placeholder 2"/>
          <p:cNvSpPr>
            <a:spLocks noGrp="1"/>
          </p:cNvSpPr>
          <p:nvPr>
            <p:ph idx="1"/>
          </p:nvPr>
        </p:nvSpPr>
        <p:spPr/>
        <p:txBody>
          <a:bodyPr/>
          <a:lstStyle/>
          <a:p>
            <a:r>
              <a:rPr lang="en-US" dirty="0" smtClean="0"/>
              <a:t>User </a:t>
            </a:r>
            <a:r>
              <a:rPr lang="en-US" dirty="0"/>
              <a:t>interface follows established human interface design principles that are based on the way users (doctors, </a:t>
            </a:r>
            <a:r>
              <a:rPr lang="en-US" dirty="0" smtClean="0"/>
              <a:t>patients) </a:t>
            </a:r>
            <a:r>
              <a:rPr lang="en-US" dirty="0"/>
              <a:t>think and work. </a:t>
            </a:r>
            <a:endParaRPr lang="en-US" dirty="0" smtClean="0"/>
          </a:p>
          <a:p>
            <a:endParaRPr lang="en-US" dirty="0"/>
          </a:p>
          <a:p>
            <a:r>
              <a:rPr lang="en-US" dirty="0" smtClean="0"/>
              <a:t>The </a:t>
            </a:r>
            <a:r>
              <a:rPr lang="en-US" dirty="0"/>
              <a:t>following are 14 general design principles that can be applied to the development of EHRs</a:t>
            </a:r>
          </a:p>
        </p:txBody>
      </p:sp>
    </p:spTree>
    <p:extLst>
      <p:ext uri="{BB962C8B-B14F-4D97-AF65-F5344CB8AC3E}">
        <p14:creationId xmlns:p14="http://schemas.microsoft.com/office/powerpoint/2010/main" val="1750849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 </a:t>
            </a:r>
            <a:r>
              <a:rPr lang="en-US" b="1" i="1" dirty="0" smtClean="0"/>
              <a:t>EHR Design Patterns for Patient Safety - </a:t>
            </a:r>
            <a:r>
              <a:rPr lang="en-US" b="1" dirty="0"/>
              <a:t/>
            </a:r>
            <a:br>
              <a:rPr lang="en-US" b="1" dirty="0"/>
            </a:br>
            <a:r>
              <a:rPr lang="en-US" b="1" dirty="0" smtClean="0"/>
              <a:t>Lab results</a:t>
            </a:r>
            <a:endParaRPr lang="en-US" b="1" dirty="0"/>
          </a:p>
        </p:txBody>
      </p:sp>
      <p:sp>
        <p:nvSpPr>
          <p:cNvPr id="3" name="Content Placeholder 2"/>
          <p:cNvSpPr>
            <a:spLocks noGrp="1"/>
          </p:cNvSpPr>
          <p:nvPr>
            <p:ph idx="1"/>
          </p:nvPr>
        </p:nvSpPr>
        <p:spPr/>
        <p:txBody>
          <a:bodyPr>
            <a:normAutofit fontScale="85000" lnSpcReduction="20000"/>
          </a:bodyPr>
          <a:lstStyle/>
          <a:p>
            <a:r>
              <a:rPr lang="en-US" i="1" dirty="0" smtClean="0"/>
              <a:t>Display </a:t>
            </a:r>
            <a:r>
              <a:rPr lang="en-US" i="1" dirty="0"/>
              <a:t>numeric and text results clearly </a:t>
            </a:r>
            <a:endParaRPr lang="en-US" dirty="0"/>
          </a:p>
          <a:p>
            <a:r>
              <a:rPr lang="en-US" dirty="0"/>
              <a:t>Clinicians must be able to respond correctly to lab results that indicate the presence of a problem. </a:t>
            </a:r>
            <a:r>
              <a:rPr lang="en-US" dirty="0">
                <a:solidFill>
                  <a:srgbClr val="FF0000"/>
                </a:solidFill>
              </a:rPr>
              <a:t>Results that are outside of the range that would be expected for this patient are particularly important</a:t>
            </a:r>
            <a:r>
              <a:rPr lang="en-US" dirty="0"/>
              <a:t>, whether they are outside of a reference range individually or represent an abnormal change from previous results. </a:t>
            </a:r>
          </a:p>
          <a:p>
            <a:pPr lvl="1"/>
            <a:r>
              <a:rPr lang="en-US" dirty="0"/>
              <a:t> Keep multi-component test results together when displaying them along with other test results. </a:t>
            </a:r>
          </a:p>
          <a:p>
            <a:pPr lvl="1"/>
            <a:r>
              <a:rPr lang="en-US" dirty="0"/>
              <a:t> Display result information in columns wide enough for users to see the full value and abnormality level without having to adjust the display. </a:t>
            </a:r>
          </a:p>
          <a:p>
            <a:pPr lvl="1"/>
            <a:r>
              <a:rPr lang="en-US" dirty="0"/>
              <a:t> Keep the information needed to make a clinical judgment on the same page, and do not require horizontal scrolling to see critical information. If the screen is not displaying a full message such as a long comment, be sure there is a clear way to see the rest of the message (dragging a scroll bar, clicking an arrow to expand a panel). </a:t>
            </a:r>
          </a:p>
          <a:p>
            <a:pPr lvl="1"/>
            <a:r>
              <a:rPr lang="en-US" dirty="0"/>
              <a:t> When test results have been changed after the initial report, indicate the change clearly on the display </a:t>
            </a:r>
          </a:p>
          <a:p>
            <a:endParaRPr lang="en-US" dirty="0"/>
          </a:p>
        </p:txBody>
      </p:sp>
    </p:spTree>
    <p:extLst>
      <p:ext uri="{BB962C8B-B14F-4D97-AF65-F5344CB8AC3E}">
        <p14:creationId xmlns:p14="http://schemas.microsoft.com/office/powerpoint/2010/main" val="3801994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t>
            </a:r>
            <a:r>
              <a:rPr lang="en-US" i="1" dirty="0" smtClean="0"/>
              <a:t>EHR Design Patterns for Patient Safety - </a:t>
            </a:r>
            <a:r>
              <a:rPr lang="en-US" dirty="0"/>
              <a:t/>
            </a:r>
            <a:br>
              <a:rPr lang="en-US" dirty="0"/>
            </a:br>
            <a:r>
              <a:rPr lang="en-US" b="1" dirty="0" smtClean="0"/>
              <a:t>Lab results</a:t>
            </a:r>
            <a:endParaRPr lang="en-US" dirty="0"/>
          </a:p>
        </p:txBody>
      </p:sp>
      <p:sp>
        <p:nvSpPr>
          <p:cNvPr id="3" name="Content Placeholder 2"/>
          <p:cNvSpPr>
            <a:spLocks noGrp="1"/>
          </p:cNvSpPr>
          <p:nvPr>
            <p:ph idx="1"/>
          </p:nvPr>
        </p:nvSpPr>
        <p:spPr>
          <a:xfrm>
            <a:off x="838200" y="1825625"/>
            <a:ext cx="4648200" cy="4351338"/>
          </a:xfrm>
        </p:spPr>
        <p:txBody>
          <a:bodyPr>
            <a:normAutofit fontScale="85000" lnSpcReduction="20000"/>
          </a:bodyPr>
          <a:lstStyle/>
          <a:p>
            <a:r>
              <a:rPr lang="en-US" i="1" dirty="0" smtClean="0"/>
              <a:t>Use </a:t>
            </a:r>
            <a:r>
              <a:rPr lang="en-US" i="1" dirty="0"/>
              <a:t>consistent format for abnormal results, regardless of source </a:t>
            </a:r>
            <a:endParaRPr lang="en-US" dirty="0"/>
          </a:p>
          <a:p>
            <a:pPr lvl="1"/>
            <a:r>
              <a:rPr lang="en-US" dirty="0"/>
              <a:t>Clinicians must be able to respond quickly and correctly to lab results that require attention. Results outside normal reference ranges or abnormal in some other way must be visually distinguished from normal results. </a:t>
            </a:r>
          </a:p>
          <a:p>
            <a:pPr lvl="1"/>
            <a:r>
              <a:rPr lang="en-US" dirty="0"/>
              <a:t>If the mapping between display characteristics and level of abnormality is different in the same system, it becomes more difficult for clinicians to quickly scan and interpret results over time. Display should be kept consistent regardless of where the result originated. </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0081" y="1934044"/>
            <a:ext cx="5925190" cy="4591447"/>
          </a:xfrm>
          <a:prstGeom prst="rect">
            <a:avLst/>
          </a:prstGeom>
        </p:spPr>
      </p:pic>
    </p:spTree>
    <p:extLst>
      <p:ext uri="{BB962C8B-B14F-4D97-AF65-F5344CB8AC3E}">
        <p14:creationId xmlns:p14="http://schemas.microsoft.com/office/powerpoint/2010/main" val="15114551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t>
            </a:r>
            <a:r>
              <a:rPr lang="en-US" i="1" dirty="0" smtClean="0"/>
              <a:t>EHR Design Patterns for Patient Safety - </a:t>
            </a:r>
            <a:r>
              <a:rPr lang="en-US" dirty="0"/>
              <a:t/>
            </a:r>
            <a:br>
              <a:rPr lang="en-US" dirty="0"/>
            </a:br>
            <a:r>
              <a:rPr lang="en-US" b="1" dirty="0" smtClean="0"/>
              <a:t>Lab results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Graphical </a:t>
            </a:r>
            <a:r>
              <a:rPr lang="en-US" dirty="0"/>
              <a:t>display of results over time </a:t>
            </a:r>
          </a:p>
          <a:p>
            <a:r>
              <a:rPr lang="en-US" dirty="0"/>
              <a:t>Graphs can be easy to misinterpret, particularly if they do not conform to the expectations of the viewer. </a:t>
            </a:r>
            <a:endParaRPr lang="en-US" dirty="0" smtClean="0"/>
          </a:p>
          <a:p>
            <a:r>
              <a:rPr lang="en-US" dirty="0" smtClean="0"/>
              <a:t>If </a:t>
            </a:r>
            <a:r>
              <a:rPr lang="en-US" dirty="0"/>
              <a:t>the clinician does not interpret a graph of result data correctly, they may either fail to detect an emerging condition or incorrectly treat a condition that is not actually present. </a:t>
            </a:r>
            <a:r>
              <a:rPr lang="en-US" dirty="0" smtClean="0"/>
              <a:t> </a:t>
            </a:r>
            <a:endParaRPr lang="en-US" dirty="0"/>
          </a:p>
          <a:p>
            <a:r>
              <a:rPr lang="en-US" i="1" dirty="0"/>
              <a:t>General Characteristics </a:t>
            </a:r>
            <a:endParaRPr lang="en-US" dirty="0"/>
          </a:p>
          <a:p>
            <a:pPr lvl="1"/>
            <a:r>
              <a:rPr lang="en-US" dirty="0" smtClean="0"/>
              <a:t>Patient </a:t>
            </a:r>
            <a:r>
              <a:rPr lang="en-US" dirty="0"/>
              <a:t>identifying information is clearly associated with the graph, such that it is not possible to view the graph itself while the patient identifying information is hidden. </a:t>
            </a:r>
          </a:p>
          <a:p>
            <a:pPr lvl="1"/>
            <a:r>
              <a:rPr lang="en-US" dirty="0" smtClean="0"/>
              <a:t>The </a:t>
            </a:r>
            <a:r>
              <a:rPr lang="en-US" dirty="0">
                <a:solidFill>
                  <a:srgbClr val="FF0000"/>
                </a:solidFill>
              </a:rPr>
              <a:t>reference range </a:t>
            </a:r>
            <a:r>
              <a:rPr lang="en-US" dirty="0"/>
              <a:t>(provided by the laboratory) for each variable should be included. </a:t>
            </a:r>
          </a:p>
          <a:p>
            <a:pPr lvl="1"/>
            <a:r>
              <a:rPr lang="en-US" dirty="0" smtClean="0"/>
              <a:t>The </a:t>
            </a:r>
            <a:r>
              <a:rPr lang="en-US" dirty="0"/>
              <a:t>precise value of each data point should be available, either always in view or on hover, single click, or key-press. </a:t>
            </a:r>
          </a:p>
        </p:txBody>
      </p:sp>
    </p:spTree>
    <p:extLst>
      <p:ext uri="{BB962C8B-B14F-4D97-AF65-F5344CB8AC3E}">
        <p14:creationId xmlns:p14="http://schemas.microsoft.com/office/powerpoint/2010/main" val="10565750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t>
            </a:r>
            <a:r>
              <a:rPr lang="en-US" i="1" dirty="0" smtClean="0"/>
              <a:t>EHR Design Patterns for Patient Safety - </a:t>
            </a:r>
            <a:r>
              <a:rPr lang="en-US" dirty="0"/>
              <a:t/>
            </a:r>
            <a:br>
              <a:rPr lang="en-US" dirty="0"/>
            </a:br>
            <a:r>
              <a:rPr lang="en-US" b="1" dirty="0" smtClean="0"/>
              <a:t>Lab results</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799" y="1797916"/>
            <a:ext cx="4731327" cy="4351338"/>
          </a:xfrm>
        </p:spPr>
      </p:pic>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97916"/>
            <a:ext cx="5855363" cy="3645488"/>
          </a:xfrm>
          <a:prstGeom prst="rect">
            <a:avLst/>
          </a:prstGeom>
          <a:ln>
            <a:solidFill>
              <a:schemeClr val="accent1"/>
            </a:solidFill>
          </a:ln>
        </p:spPr>
      </p:pic>
    </p:spTree>
    <p:extLst>
      <p:ext uri="{BB962C8B-B14F-4D97-AF65-F5344CB8AC3E}">
        <p14:creationId xmlns:p14="http://schemas.microsoft.com/office/powerpoint/2010/main" val="39652210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t>
            </a:r>
            <a:r>
              <a:rPr lang="en-US" i="1" dirty="0" smtClean="0"/>
              <a:t>EHR Design Patterns for Patient Safety - </a:t>
            </a:r>
            <a:r>
              <a:rPr lang="en-US" dirty="0"/>
              <a:t/>
            </a:r>
            <a:br>
              <a:rPr lang="en-US" dirty="0"/>
            </a:br>
            <a:r>
              <a:rPr lang="en-US" b="1" dirty="0" smtClean="0"/>
              <a:t>Lab results</a:t>
            </a:r>
            <a:endParaRPr lang="en-US" dirty="0"/>
          </a:p>
        </p:txBody>
      </p:sp>
      <p:pic>
        <p:nvPicPr>
          <p:cNvPr id="6" name="Content Placeholder 5"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4745" y="2018571"/>
            <a:ext cx="5460304" cy="3283094"/>
          </a:xfrm>
        </p:spPr>
      </p:pic>
      <p:sp>
        <p:nvSpPr>
          <p:cNvPr id="7" name="Rectangle 6"/>
          <p:cNvSpPr/>
          <p:nvPr/>
        </p:nvSpPr>
        <p:spPr>
          <a:xfrm>
            <a:off x="556626" y="5534561"/>
            <a:ext cx="8807182" cy="830997"/>
          </a:xfrm>
          <a:prstGeom prst="rect">
            <a:avLst/>
          </a:prstGeom>
        </p:spPr>
        <p:txBody>
          <a:bodyPr wrap="square">
            <a:spAutoFit/>
          </a:bodyPr>
          <a:lstStyle/>
          <a:p>
            <a:r>
              <a:rPr lang="en-US" sz="1600" i="1" dirty="0" smtClean="0">
                <a:solidFill>
                  <a:srgbClr val="404040"/>
                </a:solidFill>
                <a:latin typeface="Calibri" panose="020F0502020204030204" pitchFamily="34" charset="0"/>
              </a:rPr>
              <a:t>Y-Axis </a:t>
            </a:r>
            <a:endParaRPr lang="en-US" sz="1600" dirty="0">
              <a:solidFill>
                <a:srgbClr val="404040"/>
              </a:solidFill>
              <a:latin typeface="Calibri" panose="020F0502020204030204" pitchFamily="34" charset="0"/>
            </a:endParaRPr>
          </a:p>
          <a:p>
            <a:r>
              <a:rPr lang="en-US" sz="1600" dirty="0" smtClean="0">
                <a:solidFill>
                  <a:srgbClr val="000000"/>
                </a:solidFill>
                <a:latin typeface="Calibri" panose="020F0502020204030204" pitchFamily="34" charset="0"/>
              </a:rPr>
              <a:t>Label </a:t>
            </a:r>
            <a:r>
              <a:rPr lang="en-US" sz="1600" dirty="0">
                <a:solidFill>
                  <a:srgbClr val="000000"/>
                </a:solidFill>
                <a:latin typeface="Calibri" panose="020F0502020204030204" pitchFamily="34" charset="0"/>
              </a:rPr>
              <a:t>the y-axis with the name of the variable and its units, for example, “Blood Glucose (mg/dl)”. </a:t>
            </a:r>
          </a:p>
          <a:p>
            <a:r>
              <a:rPr lang="en-US" sz="1600" dirty="0" smtClean="0">
                <a:solidFill>
                  <a:srgbClr val="000000"/>
                </a:solidFill>
                <a:latin typeface="Calibri" panose="020F0502020204030204" pitchFamily="34" charset="0"/>
              </a:rPr>
              <a:t>Labels </a:t>
            </a:r>
            <a:r>
              <a:rPr lang="en-US" sz="1600" dirty="0">
                <a:solidFill>
                  <a:srgbClr val="000000"/>
                </a:solidFill>
                <a:latin typeface="Calibri" panose="020F0502020204030204" pitchFamily="34" charset="0"/>
              </a:rPr>
              <a:t>should be shown on the individual tick marks. Y-axis values should increase from bottom to top. </a:t>
            </a:r>
          </a:p>
        </p:txBody>
      </p:sp>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6481" y="1964522"/>
            <a:ext cx="5449029" cy="3391192"/>
          </a:xfrm>
          <a:prstGeom prst="rect">
            <a:avLst/>
          </a:prstGeom>
        </p:spPr>
      </p:pic>
    </p:spTree>
    <p:extLst>
      <p:ext uri="{BB962C8B-B14F-4D97-AF65-F5344CB8AC3E}">
        <p14:creationId xmlns:p14="http://schemas.microsoft.com/office/powerpoint/2010/main" val="15428017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t>
            </a:r>
            <a:r>
              <a:rPr lang="en-US" i="1" dirty="0" smtClean="0"/>
              <a:t>EHR Design Patterns for Patient Safety - </a:t>
            </a:r>
            <a:r>
              <a:rPr lang="en-US" dirty="0"/>
              <a:t/>
            </a:r>
            <a:br>
              <a:rPr lang="en-US" dirty="0"/>
            </a:br>
            <a:r>
              <a:rPr lang="en-US" b="1" dirty="0" smtClean="0"/>
              <a:t>Numerical display</a:t>
            </a:r>
            <a:endParaRPr lang="en-US" dirty="0"/>
          </a:p>
        </p:txBody>
      </p:sp>
      <p:sp>
        <p:nvSpPr>
          <p:cNvPr id="3" name="Content Placeholder 2"/>
          <p:cNvSpPr>
            <a:spLocks noGrp="1"/>
          </p:cNvSpPr>
          <p:nvPr>
            <p:ph idx="1"/>
          </p:nvPr>
        </p:nvSpPr>
        <p:spPr/>
        <p:txBody>
          <a:bodyPr>
            <a:normAutofit/>
          </a:bodyPr>
          <a:lstStyle/>
          <a:p>
            <a:r>
              <a:rPr lang="en-US" sz="2400" dirty="0" smtClean="0"/>
              <a:t>Numbers </a:t>
            </a:r>
            <a:r>
              <a:rPr lang="en-US" sz="2400" dirty="0"/>
              <a:t>are commonly used in healthcare -- to represent doses, measurements, prices, and more. </a:t>
            </a:r>
            <a:endParaRPr lang="en-US" sz="2400" dirty="0" smtClean="0"/>
          </a:p>
          <a:p>
            <a:r>
              <a:rPr lang="en-US" sz="2400" dirty="0" smtClean="0"/>
              <a:t>EHRs </a:t>
            </a:r>
            <a:r>
              <a:rPr lang="en-US" sz="2400" dirty="0"/>
              <a:t>introduce the ability to compute numbers automatically, making it even more important to make sure they are easily read and understood by busy clinicians. </a:t>
            </a:r>
          </a:p>
          <a:p>
            <a:r>
              <a:rPr lang="en-US" sz="2400" i="1" dirty="0"/>
              <a:t>Use a comma to separate groups of three digits </a:t>
            </a:r>
            <a:endParaRPr lang="en-US" sz="2400" dirty="0"/>
          </a:p>
          <a:p>
            <a:r>
              <a:rPr lang="en-US" sz="2400" dirty="0"/>
              <a:t>A long, continuous string of numbers, particularly if there are many zeros, is hard to interpret correctly. For numbers greater than 1,000, use the location-appropriate thousands separator. </a:t>
            </a:r>
            <a:endParaRPr lang="en-US" sz="2400" dirty="0" smtClean="0"/>
          </a:p>
          <a:p>
            <a:r>
              <a:rPr lang="en-US" sz="2400" dirty="0" smtClean="0"/>
              <a:t>This </a:t>
            </a:r>
            <a:r>
              <a:rPr lang="en-US" sz="2400" dirty="0"/>
              <a:t>aids visual interpretation of large numbers by breaking them up into groups of thousands and avoiding misreading errors. </a:t>
            </a:r>
          </a:p>
        </p:txBody>
      </p:sp>
    </p:spTree>
    <p:extLst>
      <p:ext uri="{BB962C8B-B14F-4D97-AF65-F5344CB8AC3E}">
        <p14:creationId xmlns:p14="http://schemas.microsoft.com/office/powerpoint/2010/main" val="17571669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t>
            </a:r>
            <a:r>
              <a:rPr lang="en-US" i="1" dirty="0" smtClean="0"/>
              <a:t>EHR Design Patterns for Patient Safety - </a:t>
            </a:r>
            <a:r>
              <a:rPr lang="en-US" dirty="0"/>
              <a:t/>
            </a:r>
            <a:br>
              <a:rPr lang="en-US" dirty="0"/>
            </a:br>
            <a:r>
              <a:rPr lang="en-US" b="1" dirty="0" smtClean="0"/>
              <a:t>Numerical display</a:t>
            </a:r>
            <a:endParaRPr lang="en-US" dirty="0"/>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7106" y="1969226"/>
            <a:ext cx="6925642" cy="3038899"/>
          </a:xfrm>
        </p:spPr>
      </p:pic>
    </p:spTree>
    <p:extLst>
      <p:ext uri="{BB962C8B-B14F-4D97-AF65-F5344CB8AC3E}">
        <p14:creationId xmlns:p14="http://schemas.microsoft.com/office/powerpoint/2010/main" val="18218041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t>
            </a:r>
            <a:r>
              <a:rPr lang="en-US" i="1" dirty="0" smtClean="0"/>
              <a:t>EHR Design Patterns for Patient Safety - </a:t>
            </a:r>
            <a:r>
              <a:rPr lang="en-US" dirty="0"/>
              <a:t/>
            </a:r>
            <a:br>
              <a:rPr lang="en-US" dirty="0"/>
            </a:br>
            <a:r>
              <a:rPr lang="en-US" b="1" dirty="0" smtClean="0"/>
              <a:t>Numerical display</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576982"/>
            <a:ext cx="6792273" cy="2572109"/>
          </a:xfr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252" y="4149091"/>
            <a:ext cx="6754168" cy="2638793"/>
          </a:xfrm>
          <a:prstGeom prst="rect">
            <a:avLst/>
          </a:prstGeom>
        </p:spPr>
      </p:pic>
      <p:pic>
        <p:nvPicPr>
          <p:cNvPr id="7" name="Picture 6"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2492" y="2494110"/>
            <a:ext cx="5274585" cy="2495898"/>
          </a:xfrm>
          <a:prstGeom prst="rect">
            <a:avLst/>
          </a:prstGeom>
        </p:spPr>
      </p:pic>
    </p:spTree>
    <p:extLst>
      <p:ext uri="{BB962C8B-B14F-4D97-AF65-F5344CB8AC3E}">
        <p14:creationId xmlns:p14="http://schemas.microsoft.com/office/powerpoint/2010/main" val="22957758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t>
            </a:r>
            <a:r>
              <a:rPr lang="en-US" i="1" dirty="0" smtClean="0"/>
              <a:t>EHR Design Patterns for Patient Safety - </a:t>
            </a:r>
            <a:r>
              <a:rPr lang="en-US" dirty="0"/>
              <a:t/>
            </a:r>
            <a:br>
              <a:rPr lang="en-US" dirty="0"/>
            </a:br>
            <a:r>
              <a:rPr lang="en-US" b="1" dirty="0" smtClean="0"/>
              <a:t>Text display</a:t>
            </a:r>
            <a:endParaRPr lang="en-US" dirty="0"/>
          </a:p>
        </p:txBody>
      </p:sp>
      <p:sp>
        <p:nvSpPr>
          <p:cNvPr id="3" name="Content Placeholder 2"/>
          <p:cNvSpPr>
            <a:spLocks noGrp="1"/>
          </p:cNvSpPr>
          <p:nvPr>
            <p:ph idx="1"/>
          </p:nvPr>
        </p:nvSpPr>
        <p:spPr/>
        <p:txBody>
          <a:bodyPr>
            <a:normAutofit/>
          </a:bodyPr>
          <a:lstStyle/>
          <a:p>
            <a:r>
              <a:rPr lang="en-US" dirty="0" smtClean="0"/>
              <a:t>Clinical </a:t>
            </a:r>
            <a:r>
              <a:rPr lang="en-US" dirty="0"/>
              <a:t>users must be able to scan information quickly with high comprehension. </a:t>
            </a:r>
          </a:p>
          <a:p>
            <a:r>
              <a:rPr lang="en-US" i="1" dirty="0">
                <a:solidFill>
                  <a:srgbClr val="FF0000"/>
                </a:solidFill>
              </a:rPr>
              <a:t>Reduce or eliminate truncated data </a:t>
            </a:r>
            <a:endParaRPr lang="en-US" dirty="0">
              <a:solidFill>
                <a:srgbClr val="FF0000"/>
              </a:solidFill>
            </a:endParaRPr>
          </a:p>
          <a:p>
            <a:r>
              <a:rPr lang="en-US" dirty="0"/>
              <a:t>Truncating medication names and patient names can be confusing</a:t>
            </a:r>
            <a:r>
              <a:rPr lang="en-US" dirty="0" smtClean="0"/>
              <a:t>.</a:t>
            </a:r>
          </a:p>
          <a:p>
            <a:r>
              <a:rPr lang="en-US" dirty="0" smtClean="0"/>
              <a:t>Instead</a:t>
            </a:r>
            <a:r>
              <a:rPr lang="en-US" dirty="0"/>
              <a:t>, table cells should be sufficiently large enough to display complete entries. </a:t>
            </a:r>
            <a:endParaRPr lang="en-US" dirty="0" smtClean="0"/>
          </a:p>
          <a:p>
            <a:r>
              <a:rPr lang="en-US" dirty="0" smtClean="0"/>
              <a:t>If </a:t>
            </a:r>
            <a:r>
              <a:rPr lang="en-US" dirty="0"/>
              <a:t>truncation is necessary, use a truncation symbol that remains constant throughout the application. </a:t>
            </a:r>
            <a:endParaRPr lang="en-US" dirty="0" smtClean="0"/>
          </a:p>
        </p:txBody>
      </p:sp>
    </p:spTree>
    <p:extLst>
      <p:ext uri="{BB962C8B-B14F-4D97-AF65-F5344CB8AC3E}">
        <p14:creationId xmlns:p14="http://schemas.microsoft.com/office/powerpoint/2010/main" val="28250522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t> EHR Design Patterns for Patient Safety - </a:t>
            </a:r>
            <a:r>
              <a:rPr lang="en-US" sz="4000" b="1" dirty="0"/>
              <a:t/>
            </a:r>
            <a:br>
              <a:rPr lang="en-US" sz="4000" b="1" dirty="0"/>
            </a:br>
            <a:r>
              <a:rPr lang="en-US" sz="4000" b="1" dirty="0" smtClean="0"/>
              <a:t>Text display</a:t>
            </a:r>
            <a:endParaRPr lang="en-US" sz="4000" b="1"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4115" y="1781137"/>
            <a:ext cx="7256585" cy="4533464"/>
          </a:xfrm>
          <a:prstGeom prst="rect">
            <a:avLst/>
          </a:prstGeom>
        </p:spPr>
      </p:pic>
    </p:spTree>
    <p:extLst>
      <p:ext uri="{BB962C8B-B14F-4D97-AF65-F5344CB8AC3E}">
        <p14:creationId xmlns:p14="http://schemas.microsoft.com/office/powerpoint/2010/main" val="1171941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20738"/>
          </a:xfrm>
        </p:spPr>
        <p:txBody>
          <a:bodyPr/>
          <a:lstStyle/>
          <a:p>
            <a:r>
              <a:rPr lang="en-US" dirty="0" smtClean="0"/>
              <a:t>General design - </a:t>
            </a:r>
            <a:r>
              <a:rPr lang="en-US" dirty="0"/>
              <a:t>Consistency and </a:t>
            </a:r>
            <a:r>
              <a:rPr lang="en-US" dirty="0" smtClean="0"/>
              <a:t>Standards</a:t>
            </a:r>
            <a:endParaRPr lang="en-US" dirty="0"/>
          </a:p>
        </p:txBody>
      </p:sp>
      <p:sp>
        <p:nvSpPr>
          <p:cNvPr id="3" name="Content Placeholder 2"/>
          <p:cNvSpPr>
            <a:spLocks noGrp="1"/>
          </p:cNvSpPr>
          <p:nvPr>
            <p:ph idx="1"/>
          </p:nvPr>
        </p:nvSpPr>
        <p:spPr>
          <a:xfrm>
            <a:off x="838200" y="1394747"/>
            <a:ext cx="4232564" cy="4782216"/>
          </a:xfrm>
        </p:spPr>
        <p:txBody>
          <a:bodyPr>
            <a:normAutofit fontScale="70000" lnSpcReduction="20000"/>
          </a:bodyPr>
          <a:lstStyle/>
          <a:p>
            <a:r>
              <a:rPr lang="en-US" dirty="0">
                <a:solidFill>
                  <a:srgbClr val="FF0000"/>
                </a:solidFill>
              </a:rPr>
              <a:t>Users should not have to wonder whether different words, situations, or actions mean the same thing. </a:t>
            </a:r>
          </a:p>
          <a:p>
            <a:r>
              <a:rPr lang="en-US" dirty="0"/>
              <a:t>Standards and conventions in product design should be followed</a:t>
            </a:r>
          </a:p>
          <a:p>
            <a:endParaRPr lang="en-US" dirty="0" smtClean="0"/>
          </a:p>
          <a:p>
            <a:r>
              <a:rPr lang="en-US" dirty="0" smtClean="0"/>
              <a:t>One </a:t>
            </a:r>
            <a:r>
              <a:rPr lang="en-US" dirty="0"/>
              <a:t>important aspect involves the consistent display of information</a:t>
            </a:r>
            <a:r>
              <a:rPr lang="en-US" dirty="0" smtClean="0"/>
              <a:t>.</a:t>
            </a:r>
          </a:p>
          <a:p>
            <a:endParaRPr lang="en-US" dirty="0" smtClean="0"/>
          </a:p>
          <a:p>
            <a:r>
              <a:rPr lang="en-US" dirty="0" smtClean="0"/>
              <a:t>This </a:t>
            </a:r>
            <a:r>
              <a:rPr lang="en-US" dirty="0"/>
              <a:t>requires that the system dependably use standard formats, fonts, line spacing, letter spacing and page lengths when displaying relevant information. </a:t>
            </a:r>
            <a:endParaRPr lang="en-US" dirty="0" smtClean="0"/>
          </a:p>
          <a:p>
            <a:endParaRPr lang="en-US" dirty="0" smtClean="0"/>
          </a:p>
          <a:p>
            <a:r>
              <a:rPr lang="en-US" dirty="0" smtClean="0"/>
              <a:t>The </a:t>
            </a:r>
            <a:r>
              <a:rPr lang="en-US" dirty="0"/>
              <a:t>same information should appear in fixed places across all screens.</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7487" y="1394747"/>
            <a:ext cx="6091151" cy="4391692"/>
          </a:xfrm>
          <a:prstGeom prst="rect">
            <a:avLst/>
          </a:prstGeom>
        </p:spPr>
      </p:pic>
      <p:sp>
        <p:nvSpPr>
          <p:cNvPr id="5" name="Rectangle 4"/>
          <p:cNvSpPr/>
          <p:nvPr/>
        </p:nvSpPr>
        <p:spPr>
          <a:xfrm>
            <a:off x="6610174" y="5786439"/>
            <a:ext cx="4991276" cy="923330"/>
          </a:xfrm>
          <a:prstGeom prst="rect">
            <a:avLst/>
          </a:prstGeom>
        </p:spPr>
        <p:txBody>
          <a:bodyPr wrap="square">
            <a:spAutoFit/>
          </a:bodyPr>
          <a:lstStyle/>
          <a:p>
            <a:r>
              <a:rPr lang="en-US" b="0" i="0" dirty="0" smtClean="0">
                <a:solidFill>
                  <a:srgbClr val="222222"/>
                </a:solidFill>
                <a:effectLst/>
                <a:latin typeface="Arial" panose="020B0604020202020204" pitchFamily="34" charset="0"/>
              </a:rPr>
              <a:t>This is a bad example because the “Submit” button appears in different places when filling the report.</a:t>
            </a:r>
            <a:endParaRPr lang="en-US" dirty="0"/>
          </a:p>
        </p:txBody>
      </p:sp>
    </p:spTree>
    <p:extLst>
      <p:ext uri="{BB962C8B-B14F-4D97-AF65-F5344CB8AC3E}">
        <p14:creationId xmlns:p14="http://schemas.microsoft.com/office/powerpoint/2010/main" val="37753989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lstStyle/>
          <a:p>
            <a:r>
              <a:rPr lang="en-US" dirty="0" smtClean="0"/>
              <a:t>[1] </a:t>
            </a:r>
            <a:r>
              <a:rPr lang="en-US" dirty="0" smtClean="0">
                <a:hlinkClick r:id="rId2"/>
              </a:rPr>
              <a:t>https://sbmi.uth.edu/nccd/ehrusability/design/guidelines/</a:t>
            </a:r>
            <a:endParaRPr lang="en-US" dirty="0" smtClean="0"/>
          </a:p>
          <a:p>
            <a:r>
              <a:rPr lang="en-US" dirty="0" smtClean="0"/>
              <a:t>[2] </a:t>
            </a:r>
            <a:r>
              <a:rPr lang="en-US" dirty="0" smtClean="0">
                <a:hlinkClick r:id="rId3"/>
              </a:rPr>
              <a:t>https://www.beckershospitalreview.com/healthcare-information-technology/amias-14-usability-principles-for-emr-design.html</a:t>
            </a:r>
            <a:endParaRPr lang="en-US" dirty="0" smtClean="0"/>
          </a:p>
          <a:p>
            <a:r>
              <a:rPr lang="en-US" dirty="0" smtClean="0"/>
              <a:t>[3] </a:t>
            </a:r>
            <a:r>
              <a:rPr lang="en-US" dirty="0" smtClean="0">
                <a:hlinkClick r:id="rId4"/>
              </a:rPr>
              <a:t>https://www.himss.org/sites/himssorg/files/ehra-design-patterns-for-safety.pdf</a:t>
            </a:r>
            <a:endParaRPr lang="en-US" dirty="0" smtClean="0"/>
          </a:p>
          <a:p>
            <a:endParaRPr lang="en-US" dirty="0" smtClean="0"/>
          </a:p>
          <a:p>
            <a:endParaRPr lang="en-US" dirty="0"/>
          </a:p>
        </p:txBody>
      </p:sp>
    </p:spTree>
    <p:extLst>
      <p:ext uri="{BB962C8B-B14F-4D97-AF65-F5344CB8AC3E}">
        <p14:creationId xmlns:p14="http://schemas.microsoft.com/office/powerpoint/2010/main" val="1264100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8444"/>
          </a:xfrm>
        </p:spPr>
        <p:txBody>
          <a:bodyPr/>
          <a:lstStyle/>
          <a:p>
            <a:r>
              <a:rPr lang="en-US" dirty="0" smtClean="0"/>
              <a:t>General design - </a:t>
            </a:r>
            <a:r>
              <a:rPr lang="en-US" dirty="0"/>
              <a:t>Consistency and </a:t>
            </a:r>
            <a:r>
              <a:rPr lang="en-US" dirty="0" smtClean="0"/>
              <a:t>Standards</a:t>
            </a:r>
            <a:endParaRPr lang="en-US" dirty="0"/>
          </a:p>
        </p:txBody>
      </p:sp>
      <p:sp>
        <p:nvSpPr>
          <p:cNvPr id="3" name="Content Placeholder 2"/>
          <p:cNvSpPr>
            <a:spLocks noGrp="1"/>
          </p:cNvSpPr>
          <p:nvPr>
            <p:ph idx="1"/>
          </p:nvPr>
        </p:nvSpPr>
        <p:spPr>
          <a:xfrm>
            <a:off x="471488" y="1414463"/>
            <a:ext cx="4599276" cy="4762500"/>
          </a:xfrm>
        </p:spPr>
        <p:txBody>
          <a:bodyPr>
            <a:normAutofit fontScale="77500" lnSpcReduction="20000"/>
          </a:bodyPr>
          <a:lstStyle/>
          <a:p>
            <a:r>
              <a:rPr lang="en-US" dirty="0"/>
              <a:t>Users should not have to wonder whether different words, situations, or actions mean the same thing. </a:t>
            </a:r>
            <a:endParaRPr lang="en-US" dirty="0" smtClean="0"/>
          </a:p>
          <a:p>
            <a:r>
              <a:rPr lang="en-US" dirty="0" smtClean="0"/>
              <a:t>Standards </a:t>
            </a:r>
            <a:r>
              <a:rPr lang="en-US" dirty="0"/>
              <a:t>and conventions in product design should be </a:t>
            </a:r>
            <a:r>
              <a:rPr lang="en-US" dirty="0" smtClean="0"/>
              <a:t>followed</a:t>
            </a:r>
          </a:p>
          <a:p>
            <a:endParaRPr lang="en-US" dirty="0"/>
          </a:p>
          <a:p>
            <a:r>
              <a:rPr lang="en-US" dirty="0"/>
              <a:t>One important aspect involves the consistent display of information</a:t>
            </a:r>
            <a:r>
              <a:rPr lang="en-US" dirty="0" smtClean="0"/>
              <a:t>.</a:t>
            </a:r>
          </a:p>
          <a:p>
            <a:r>
              <a:rPr lang="en-US" dirty="0" smtClean="0"/>
              <a:t>This </a:t>
            </a:r>
            <a:r>
              <a:rPr lang="en-US" dirty="0"/>
              <a:t>requires that the system dependably use standard formats, fonts, line spacing, letter spacing and page lengths when displaying relevant information. </a:t>
            </a:r>
            <a:endParaRPr lang="en-US" dirty="0" smtClean="0"/>
          </a:p>
          <a:p>
            <a:r>
              <a:rPr lang="en-US" dirty="0" smtClean="0"/>
              <a:t>The </a:t>
            </a:r>
            <a:r>
              <a:rPr lang="en-US" dirty="0"/>
              <a:t>same information should appear in fixed places across all screens.</a:t>
            </a:r>
          </a:p>
        </p:txBody>
      </p:sp>
      <p:pic>
        <p:nvPicPr>
          <p:cNvPr id="6" name="Picture 5"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124982"/>
            <a:ext cx="5257800" cy="4157946"/>
          </a:xfrm>
          <a:prstGeom prst="rect">
            <a:avLst/>
          </a:prstGeom>
        </p:spPr>
      </p:pic>
      <p:sp>
        <p:nvSpPr>
          <p:cNvPr id="7" name="Rectangle 6"/>
          <p:cNvSpPr/>
          <p:nvPr/>
        </p:nvSpPr>
        <p:spPr>
          <a:xfrm>
            <a:off x="6096000" y="5411515"/>
            <a:ext cx="6096000" cy="1200329"/>
          </a:xfrm>
          <a:prstGeom prst="rect">
            <a:avLst/>
          </a:prstGeom>
        </p:spPr>
        <p:txBody>
          <a:bodyPr>
            <a:spAutoFit/>
          </a:bodyPr>
          <a:lstStyle/>
          <a:p>
            <a:r>
              <a:rPr lang="en-US" b="0" i="0" dirty="0" smtClean="0">
                <a:solidFill>
                  <a:srgbClr val="222222"/>
                </a:solidFill>
                <a:effectLst/>
                <a:latin typeface="Arial" panose="020B0604020202020204" pitchFamily="34" charset="0"/>
              </a:rPr>
              <a:t>This is a bad example of consistent interaction. This system provides clickable function to choose a date when filling the DOB of a new patient. But </a:t>
            </a:r>
            <a:r>
              <a:rPr lang="en-US" b="0" i="0" dirty="0" smtClean="0">
                <a:solidFill>
                  <a:srgbClr val="FF0000"/>
                </a:solidFill>
                <a:effectLst/>
                <a:latin typeface="Arial" panose="020B0604020202020204" pitchFamily="34" charset="0"/>
              </a:rPr>
              <a:t>it does not provide this function when editing DOB of a current patient</a:t>
            </a:r>
            <a:r>
              <a:rPr lang="en-US" b="0" i="0" dirty="0" smtClean="0">
                <a:solidFill>
                  <a:srgbClr val="222222"/>
                </a:solidFill>
                <a:effectLst/>
                <a:latin typeface="Arial" panose="020B0604020202020204" pitchFamily="34" charset="0"/>
              </a:rPr>
              <a:t>.</a:t>
            </a:r>
            <a:endParaRPr lang="en-US" dirty="0"/>
          </a:p>
        </p:txBody>
      </p:sp>
    </p:spTree>
    <p:extLst>
      <p:ext uri="{BB962C8B-B14F-4D97-AF65-F5344CB8AC3E}">
        <p14:creationId xmlns:p14="http://schemas.microsoft.com/office/powerpoint/2010/main" val="3591927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8444"/>
          </a:xfrm>
        </p:spPr>
        <p:txBody>
          <a:bodyPr/>
          <a:lstStyle/>
          <a:p>
            <a:r>
              <a:rPr lang="en-US" dirty="0" smtClean="0"/>
              <a:t>General design - </a:t>
            </a:r>
            <a:r>
              <a:rPr lang="en-US" dirty="0"/>
              <a:t>Consistency and </a:t>
            </a:r>
            <a:r>
              <a:rPr lang="en-US" dirty="0" smtClean="0"/>
              <a:t>Standards</a:t>
            </a:r>
            <a:endParaRPr lang="en-US" dirty="0"/>
          </a:p>
        </p:txBody>
      </p:sp>
      <p:sp>
        <p:nvSpPr>
          <p:cNvPr id="3" name="Content Placeholder 2"/>
          <p:cNvSpPr>
            <a:spLocks noGrp="1"/>
          </p:cNvSpPr>
          <p:nvPr>
            <p:ph idx="1"/>
          </p:nvPr>
        </p:nvSpPr>
        <p:spPr>
          <a:xfrm>
            <a:off x="471488" y="1414463"/>
            <a:ext cx="10882312" cy="4762500"/>
          </a:xfrm>
        </p:spPr>
        <p:txBody>
          <a:bodyPr>
            <a:noAutofit/>
          </a:bodyPr>
          <a:lstStyle/>
          <a:p>
            <a:r>
              <a:rPr lang="en-US" sz="2000" b="1" dirty="0"/>
              <a:t>Color (categorization)</a:t>
            </a:r>
            <a:endParaRPr lang="en-US" sz="2000" dirty="0"/>
          </a:p>
          <a:p>
            <a:pPr lvl="1"/>
            <a:r>
              <a:rPr lang="en-US" sz="1600" dirty="0"/>
              <a:t>Ensure visual consistency. </a:t>
            </a:r>
          </a:p>
          <a:p>
            <a:pPr lvl="1"/>
            <a:r>
              <a:rPr lang="en-US" sz="1600" dirty="0"/>
              <a:t>Label data entry fields consistently. </a:t>
            </a:r>
          </a:p>
          <a:p>
            <a:r>
              <a:rPr lang="en-US" sz="2000" b="1" dirty="0" smtClean="0"/>
              <a:t>Layout </a:t>
            </a:r>
            <a:r>
              <a:rPr lang="en-US" sz="2000" b="1" dirty="0"/>
              <a:t>and position (spatial consistency) </a:t>
            </a:r>
            <a:endParaRPr lang="en-US" sz="2000" dirty="0"/>
          </a:p>
          <a:p>
            <a:pPr lvl="1"/>
            <a:r>
              <a:rPr lang="en-US" sz="1600" dirty="0"/>
              <a:t>Manage users’ expectations and improve </a:t>
            </a:r>
            <a:r>
              <a:rPr lang="en-US" sz="1600" dirty="0" smtClean="0"/>
              <a:t>efficiency </a:t>
            </a:r>
            <a:r>
              <a:rPr lang="en-US" sz="1600" dirty="0"/>
              <a:t>by providing </a:t>
            </a:r>
            <a:r>
              <a:rPr lang="en-US" sz="1600" dirty="0" smtClean="0"/>
              <a:t>framework for placement </a:t>
            </a:r>
            <a:r>
              <a:rPr lang="en-US" sz="1600" dirty="0"/>
              <a:t>of user interface </a:t>
            </a:r>
            <a:r>
              <a:rPr lang="en-US" sz="1600" dirty="0" smtClean="0"/>
              <a:t>and interactions. </a:t>
            </a:r>
            <a:r>
              <a:rPr lang="en-US" sz="1600" dirty="0"/>
              <a:t> </a:t>
            </a:r>
          </a:p>
          <a:p>
            <a:pPr lvl="1"/>
            <a:r>
              <a:rPr lang="en-US" sz="1600" dirty="0"/>
              <a:t>Place important items consistently.  </a:t>
            </a:r>
          </a:p>
          <a:p>
            <a:pPr lvl="1"/>
            <a:r>
              <a:rPr lang="en-US" sz="1600" dirty="0"/>
              <a:t>Ensure visual consistency.  </a:t>
            </a:r>
          </a:p>
          <a:p>
            <a:pPr lvl="1"/>
            <a:r>
              <a:rPr lang="en-US" sz="1600" dirty="0"/>
              <a:t>Label data entry fields consistently.  </a:t>
            </a:r>
          </a:p>
          <a:p>
            <a:pPr lvl="1"/>
            <a:r>
              <a:rPr lang="en-US" sz="1600" dirty="0"/>
              <a:t>Consistency of structure in the display of information. </a:t>
            </a:r>
            <a:endParaRPr lang="en-US" sz="1600" dirty="0" smtClean="0"/>
          </a:p>
          <a:p>
            <a:r>
              <a:rPr lang="en-US" sz="2000" b="1" dirty="0" smtClean="0"/>
              <a:t>Font</a:t>
            </a:r>
            <a:r>
              <a:rPr lang="en-US" sz="2000" b="1" dirty="0"/>
              <a:t>, capitalization</a:t>
            </a:r>
            <a:endParaRPr lang="en-US" sz="2000" dirty="0"/>
          </a:p>
          <a:p>
            <a:pPr lvl="1"/>
            <a:r>
              <a:rPr lang="en-US" sz="1600" dirty="0"/>
              <a:t>Format common items consistently. </a:t>
            </a:r>
          </a:p>
          <a:p>
            <a:pPr lvl="1"/>
            <a:r>
              <a:rPr lang="en-US" sz="1600" dirty="0"/>
              <a:t>Ensure visual consistency.  </a:t>
            </a:r>
            <a:endParaRPr lang="en-US" sz="1600" dirty="0" smtClean="0"/>
          </a:p>
          <a:p>
            <a:pPr lvl="1"/>
            <a:r>
              <a:rPr lang="en-US" sz="1600" dirty="0" smtClean="0"/>
              <a:t>Use </a:t>
            </a:r>
            <a:r>
              <a:rPr lang="en-US" sz="1600" dirty="0"/>
              <a:t>consistent capitalization and other style standards. </a:t>
            </a:r>
            <a:endParaRPr lang="en-US" sz="1600" dirty="0" smtClean="0"/>
          </a:p>
          <a:p>
            <a:pPr lvl="1"/>
            <a:r>
              <a:rPr lang="en-US" sz="1600" dirty="0" smtClean="0"/>
              <a:t>Label </a:t>
            </a:r>
            <a:r>
              <a:rPr lang="en-US" sz="1600" dirty="0"/>
              <a:t>data entry fields consistently. </a:t>
            </a:r>
            <a:endParaRPr lang="en-US" sz="1600" dirty="0" smtClean="0"/>
          </a:p>
          <a:p>
            <a:pPr lvl="1"/>
            <a:r>
              <a:rPr lang="en-US" sz="1600" dirty="0" smtClean="0"/>
              <a:t>Use </a:t>
            </a:r>
            <a:r>
              <a:rPr lang="en-US" sz="1600" dirty="0"/>
              <a:t>familiar </a:t>
            </a:r>
            <a:r>
              <a:rPr lang="en-US" sz="1600" dirty="0" smtClean="0"/>
              <a:t>fonts</a:t>
            </a:r>
          </a:p>
        </p:txBody>
      </p:sp>
    </p:spTree>
    <p:extLst>
      <p:ext uri="{BB962C8B-B14F-4D97-AF65-F5344CB8AC3E}">
        <p14:creationId xmlns:p14="http://schemas.microsoft.com/office/powerpoint/2010/main" val="677898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8444"/>
          </a:xfrm>
        </p:spPr>
        <p:txBody>
          <a:bodyPr/>
          <a:lstStyle/>
          <a:p>
            <a:r>
              <a:rPr lang="en-US" dirty="0" smtClean="0"/>
              <a:t>General design - Visibility</a:t>
            </a:r>
            <a:endParaRPr lang="en-US" dirty="0"/>
          </a:p>
        </p:txBody>
      </p:sp>
      <p:sp>
        <p:nvSpPr>
          <p:cNvPr id="3" name="Content Placeholder 2"/>
          <p:cNvSpPr>
            <a:spLocks noGrp="1"/>
          </p:cNvSpPr>
          <p:nvPr>
            <p:ph idx="1"/>
          </p:nvPr>
        </p:nvSpPr>
        <p:spPr>
          <a:xfrm>
            <a:off x="471488" y="1414463"/>
            <a:ext cx="10882312" cy="4762500"/>
          </a:xfrm>
        </p:spPr>
        <p:txBody>
          <a:bodyPr>
            <a:noAutofit/>
          </a:bodyPr>
          <a:lstStyle/>
          <a:p>
            <a:r>
              <a:rPr lang="en-US" dirty="0" smtClean="0"/>
              <a:t>Visibility </a:t>
            </a:r>
            <a:r>
              <a:rPr lang="en-US" dirty="0"/>
              <a:t>answers user questions as they interact with system interface, like:  </a:t>
            </a:r>
          </a:p>
          <a:p>
            <a:pPr lvl="1"/>
            <a:r>
              <a:rPr lang="en-US" dirty="0"/>
              <a:t>What is the current state of the system?</a:t>
            </a:r>
          </a:p>
          <a:p>
            <a:pPr lvl="1"/>
            <a:r>
              <a:rPr lang="en-US" dirty="0"/>
              <a:t>What can be done in the current state?</a:t>
            </a:r>
          </a:p>
          <a:p>
            <a:pPr lvl="1"/>
            <a:r>
              <a:rPr lang="en-US" dirty="0"/>
              <a:t>Where can users go next? and</a:t>
            </a:r>
          </a:p>
          <a:p>
            <a:pPr lvl="1"/>
            <a:r>
              <a:rPr lang="en-US" dirty="0"/>
              <a:t>What changes have been made after an action with the system?</a:t>
            </a:r>
          </a:p>
        </p:txBody>
      </p:sp>
    </p:spTree>
    <p:extLst>
      <p:ext uri="{BB962C8B-B14F-4D97-AF65-F5344CB8AC3E}">
        <p14:creationId xmlns:p14="http://schemas.microsoft.com/office/powerpoint/2010/main" val="98104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8444"/>
          </a:xfrm>
        </p:spPr>
        <p:txBody>
          <a:bodyPr/>
          <a:lstStyle/>
          <a:p>
            <a:r>
              <a:rPr lang="en-US" dirty="0" smtClean="0"/>
              <a:t>General design - Visibility</a:t>
            </a:r>
            <a:endParaRPr lang="en-US" dirty="0"/>
          </a:p>
        </p:txBody>
      </p:sp>
      <p:sp>
        <p:nvSpPr>
          <p:cNvPr id="3" name="Content Placeholder 2"/>
          <p:cNvSpPr>
            <a:spLocks noGrp="1"/>
          </p:cNvSpPr>
          <p:nvPr>
            <p:ph idx="1"/>
          </p:nvPr>
        </p:nvSpPr>
        <p:spPr>
          <a:xfrm>
            <a:off x="471488" y="1253570"/>
            <a:ext cx="10882312" cy="4762500"/>
          </a:xfrm>
        </p:spPr>
        <p:txBody>
          <a:bodyPr>
            <a:noAutofit/>
          </a:bodyPr>
          <a:lstStyle/>
          <a:p>
            <a:r>
              <a:rPr lang="en-US" dirty="0" smtClean="0"/>
              <a:t>E.g., </a:t>
            </a:r>
            <a:r>
              <a:rPr lang="en-US" dirty="0"/>
              <a:t>Displaying loading, searching or progress indicators as the information loading on the screen to inform the system state</a:t>
            </a:r>
          </a:p>
          <a:p>
            <a:endParaRPr lang="en-US" dirty="0" smtClean="0"/>
          </a:p>
          <a:p>
            <a:endParaRPr lang="en-US" dirty="0"/>
          </a:p>
          <a:p>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9337" y="2342998"/>
            <a:ext cx="7173326" cy="2015491"/>
          </a:xfrm>
          <a:prstGeom prst="rect">
            <a:avLst/>
          </a:prstGeom>
          <a:ln>
            <a:solidFill>
              <a:schemeClr val="accent1"/>
            </a:solidFill>
          </a:ln>
        </p:spPr>
      </p:pic>
      <p:sp>
        <p:nvSpPr>
          <p:cNvPr id="5" name="Rectangle 4"/>
          <p:cNvSpPr/>
          <p:nvPr/>
        </p:nvSpPr>
        <p:spPr>
          <a:xfrm>
            <a:off x="720437" y="4445316"/>
            <a:ext cx="9656618" cy="369332"/>
          </a:xfrm>
          <a:prstGeom prst="rect">
            <a:avLst/>
          </a:prstGeom>
        </p:spPr>
        <p:txBody>
          <a:bodyPr wrap="square">
            <a:spAutoFit/>
          </a:bodyPr>
          <a:lstStyle/>
          <a:p>
            <a:r>
              <a:rPr lang="en-US" b="0" i="0" dirty="0" smtClean="0">
                <a:solidFill>
                  <a:srgbClr val="222222"/>
                </a:solidFill>
                <a:effectLst/>
                <a:latin typeface="Helvetica Neue"/>
              </a:rPr>
              <a:t>Differentiate clickable elements from normal text to inform users what can do and where to go</a:t>
            </a:r>
            <a:endParaRPr lang="en-US" b="0" i="0" dirty="0">
              <a:solidFill>
                <a:srgbClr val="222222"/>
              </a:solidFill>
              <a:effectLst/>
              <a:latin typeface="Helvetica Neue"/>
            </a:endParaRPr>
          </a:p>
        </p:txBody>
      </p:sp>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9337" y="4967539"/>
            <a:ext cx="7173326" cy="1657581"/>
          </a:xfrm>
          <a:prstGeom prst="rect">
            <a:avLst/>
          </a:prstGeom>
          <a:ln>
            <a:solidFill>
              <a:schemeClr val="accent1"/>
            </a:solidFill>
          </a:ln>
        </p:spPr>
      </p:pic>
    </p:spTree>
    <p:extLst>
      <p:ext uri="{BB962C8B-B14F-4D97-AF65-F5344CB8AC3E}">
        <p14:creationId xmlns:p14="http://schemas.microsoft.com/office/powerpoint/2010/main" val="2355360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95639"/>
          </a:xfrm>
        </p:spPr>
        <p:txBody>
          <a:bodyPr/>
          <a:lstStyle/>
          <a:p>
            <a:r>
              <a:rPr lang="en-US" dirty="0" smtClean="0"/>
              <a:t>General design - visibility</a:t>
            </a:r>
            <a:endParaRPr lang="en-US" dirty="0"/>
          </a:p>
        </p:txBody>
      </p:sp>
      <p:sp>
        <p:nvSpPr>
          <p:cNvPr id="3" name="Content Placeholder 2"/>
          <p:cNvSpPr>
            <a:spLocks noGrp="1"/>
          </p:cNvSpPr>
          <p:nvPr>
            <p:ph idx="1"/>
          </p:nvPr>
        </p:nvSpPr>
        <p:spPr>
          <a:xfrm>
            <a:off x="838200" y="1496291"/>
            <a:ext cx="10515600" cy="4680672"/>
          </a:xfrm>
        </p:spPr>
        <p:txBody>
          <a:bodyPr>
            <a:noAutofit/>
          </a:bodyPr>
          <a:lstStyle/>
          <a:p>
            <a:r>
              <a:rPr lang="en-US" sz="2400" b="1" dirty="0"/>
              <a:t>Visibility of links</a:t>
            </a:r>
            <a:endParaRPr lang="en-US" sz="2400" dirty="0"/>
          </a:p>
          <a:p>
            <a:pPr lvl="1"/>
            <a:r>
              <a:rPr lang="en-US" sz="1600" dirty="0"/>
              <a:t>Differentiate links and make them scan able. Begin links with the information-carrying </a:t>
            </a:r>
            <a:r>
              <a:rPr lang="en-US" sz="1600" dirty="0" smtClean="0"/>
              <a:t>word</a:t>
            </a:r>
            <a:endParaRPr lang="en-US" sz="1600" dirty="0"/>
          </a:p>
          <a:p>
            <a:pPr lvl="1"/>
            <a:r>
              <a:rPr lang="en-US" sz="1600" dirty="0"/>
              <a:t>Allow link colors to show visited and unvisited states </a:t>
            </a:r>
          </a:p>
          <a:p>
            <a:pPr lvl="1"/>
            <a:r>
              <a:rPr lang="en-US" sz="1600" dirty="0"/>
              <a:t>Use a clickable ‘list of contents’ on long pages </a:t>
            </a:r>
            <a:endParaRPr lang="en-US" sz="1600" dirty="0" smtClean="0"/>
          </a:p>
          <a:p>
            <a:pPr lvl="1"/>
            <a:r>
              <a:rPr lang="en-US" sz="1600" dirty="0" smtClean="0"/>
              <a:t>Designate </a:t>
            </a:r>
            <a:r>
              <a:rPr lang="en-US" sz="1600" dirty="0"/>
              <a:t>used links </a:t>
            </a:r>
          </a:p>
          <a:p>
            <a:r>
              <a:rPr lang="en-US" sz="2400" b="1" dirty="0" smtClean="0"/>
              <a:t>Visibility </a:t>
            </a:r>
            <a:r>
              <a:rPr lang="en-US" sz="2400" b="1" dirty="0"/>
              <a:t>regarding navigation</a:t>
            </a:r>
            <a:endParaRPr lang="en-US" sz="2400" dirty="0"/>
          </a:p>
          <a:p>
            <a:pPr lvl="1"/>
            <a:r>
              <a:rPr lang="en-US" sz="1600" dirty="0"/>
              <a:t>Locate the primary navigation area in a highly noticeable place, preferably directly adjacent to the main body of the page </a:t>
            </a:r>
          </a:p>
          <a:p>
            <a:pPr lvl="1"/>
            <a:r>
              <a:rPr lang="en-US" sz="1600" dirty="0"/>
              <a:t>Group items in the navigation area so that similar items are next to each other </a:t>
            </a:r>
          </a:p>
          <a:p>
            <a:pPr lvl="1"/>
            <a:r>
              <a:rPr lang="en-US" sz="1600" dirty="0"/>
              <a:t>Use site </a:t>
            </a:r>
            <a:r>
              <a:rPr lang="en-US" sz="1600" dirty="0" smtClean="0"/>
              <a:t>maps</a:t>
            </a:r>
          </a:p>
          <a:p>
            <a:pPr lvl="1"/>
            <a:r>
              <a:rPr lang="en-US" sz="1600" dirty="0" smtClean="0"/>
              <a:t>Breadcrumb </a:t>
            </a:r>
            <a:r>
              <a:rPr lang="en-US" sz="1600" dirty="0"/>
              <a:t>navigation </a:t>
            </a:r>
          </a:p>
          <a:p>
            <a:pPr lvl="1"/>
            <a:r>
              <a:rPr lang="en-US" sz="1600" dirty="0"/>
              <a:t>Place primary navigation menus in the left panel </a:t>
            </a:r>
          </a:p>
          <a:p>
            <a:pPr lvl="1"/>
            <a:r>
              <a:rPr lang="en-US" sz="1600" dirty="0"/>
              <a:t>Provide navigational options </a:t>
            </a:r>
          </a:p>
          <a:p>
            <a:pPr lvl="1"/>
            <a:r>
              <a:rPr lang="en-US" sz="1600" dirty="0"/>
              <a:t>Provide feedback on user’s location </a:t>
            </a:r>
          </a:p>
          <a:p>
            <a:pPr lvl="1"/>
            <a:r>
              <a:rPr lang="en-US" sz="1600" dirty="0"/>
              <a:t>Present tabs effectively </a:t>
            </a:r>
          </a:p>
          <a:p>
            <a:pPr lvl="1"/>
            <a:r>
              <a:rPr lang="en-US" sz="1600" dirty="0"/>
              <a:t>Use descriptive tab </a:t>
            </a:r>
            <a:r>
              <a:rPr lang="en-US" sz="1600" dirty="0" smtClean="0"/>
              <a:t>labels</a:t>
            </a:r>
            <a:endParaRPr lang="en-US" sz="1600" dirty="0"/>
          </a:p>
        </p:txBody>
      </p:sp>
    </p:spTree>
    <p:extLst>
      <p:ext uri="{BB962C8B-B14F-4D97-AF65-F5344CB8AC3E}">
        <p14:creationId xmlns:p14="http://schemas.microsoft.com/office/powerpoint/2010/main" val="13131107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B7D16B3F-75B7-4C12-BCE7-5F3D225AF540}"/>
</file>

<file path=customXml/itemProps2.xml><?xml version="1.0" encoding="utf-8"?>
<ds:datastoreItem xmlns:ds="http://schemas.openxmlformats.org/officeDocument/2006/customXml" ds:itemID="{396BD0F3-219E-42F3-A79F-8BE61BC183A5}"/>
</file>

<file path=customXml/itemProps3.xml><?xml version="1.0" encoding="utf-8"?>
<ds:datastoreItem xmlns:ds="http://schemas.openxmlformats.org/officeDocument/2006/customXml" ds:itemID="{B7459C04-E24B-4373-999A-3AFCE2CDA1C0}"/>
</file>

<file path=docProps/app.xml><?xml version="1.0" encoding="utf-8"?>
<Properties xmlns="http://schemas.openxmlformats.org/officeDocument/2006/extended-properties" xmlns:vt="http://schemas.openxmlformats.org/officeDocument/2006/docPropsVTypes">
  <TotalTime>191</TotalTime>
  <Words>2282</Words>
  <Application>Microsoft Office PowerPoint</Application>
  <PresentationFormat>Widescreen</PresentationFormat>
  <Paragraphs>200</Paragraphs>
  <Slides>40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Calibri Light</vt:lpstr>
      <vt:lpstr>Helvetica Neue</vt:lpstr>
      <vt:lpstr>Office Theme</vt:lpstr>
      <vt:lpstr>IT 6513  Module 9</vt:lpstr>
      <vt:lpstr>Topic</vt:lpstr>
      <vt:lpstr>General design principles and guidelines</vt:lpstr>
      <vt:lpstr>General design - Consistency and Standards</vt:lpstr>
      <vt:lpstr>General design - Consistency and Standards</vt:lpstr>
      <vt:lpstr>General design - Consistency and Standards</vt:lpstr>
      <vt:lpstr>General design - Visibility</vt:lpstr>
      <vt:lpstr>General design - Visibility</vt:lpstr>
      <vt:lpstr>General design - visibility</vt:lpstr>
      <vt:lpstr>General design - Match</vt:lpstr>
      <vt:lpstr>General design - Minimalist Design</vt:lpstr>
      <vt:lpstr>General design - Minimize Memory Load</vt:lpstr>
      <vt:lpstr>General design - Minimize Memory Load</vt:lpstr>
      <vt:lpstr>General design - Provide Informative Feedback</vt:lpstr>
      <vt:lpstr>General design - Provide Informative Feedback</vt:lpstr>
      <vt:lpstr>General design - Provide Informative Feedback</vt:lpstr>
      <vt:lpstr>General design - Flexibility and Efficiency</vt:lpstr>
      <vt:lpstr>General design - Flexibility and Efficiency</vt:lpstr>
      <vt:lpstr>General design - Flexibility and Efficiency</vt:lpstr>
      <vt:lpstr>General design – Error messages</vt:lpstr>
      <vt:lpstr>General design – Error Prevention</vt:lpstr>
      <vt:lpstr>General design – Put Users in Control </vt:lpstr>
      <vt:lpstr> Electronic Health Record Design Patterns for Patient Safety </vt:lpstr>
      <vt:lpstr> EHR Design Patterns for Patient Safety -  Medications</vt:lpstr>
      <vt:lpstr> EHR Design Patterns for Patient Safety -  Medications</vt:lpstr>
      <vt:lpstr> EHR Design Patterns for Patient Safety -  Medications</vt:lpstr>
      <vt:lpstr> EHR Design Patterns for Patient Safety -  Alert Fatigue </vt:lpstr>
      <vt:lpstr> EHR Design Patterns for Patient Safety -  Alert Fatigue </vt:lpstr>
      <vt:lpstr> EHR Design Patterns for Patient Safety -  Alert Fatigue </vt:lpstr>
      <vt:lpstr> EHR Design Patterns for Patient Safety -  Lab results</vt:lpstr>
      <vt:lpstr> EHR Design Patterns for Patient Safety -  Lab results</vt:lpstr>
      <vt:lpstr> EHR Design Patterns for Patient Safety -  Lab results</vt:lpstr>
      <vt:lpstr> EHR Design Patterns for Patient Safety -  Lab results</vt:lpstr>
      <vt:lpstr> EHR Design Patterns for Patient Safety -  Lab results</vt:lpstr>
      <vt:lpstr> EHR Design Patterns for Patient Safety -  Numerical display</vt:lpstr>
      <vt:lpstr> EHR Design Patterns for Patient Safety -  Numerical display</vt:lpstr>
      <vt:lpstr> EHR Design Patterns for Patient Safety -  Numerical display</vt:lpstr>
      <vt:lpstr> EHR Design Patterns for Patient Safety -  Text display</vt:lpstr>
      <vt:lpstr> EHR Design Patterns for Patient Safety -  Text display</vt:lpstr>
      <vt:lpstr>Sources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6513  Module 9</dc:title>
  <dc:creator>Hossain Shahriar</dc:creator>
  <cp:lastModifiedBy>Hossain Shahriar</cp:lastModifiedBy>
  <cp:revision>29</cp:revision>
  <dcterms:created xsi:type="dcterms:W3CDTF">2018-11-25T21:05:52Z</dcterms:created>
  <dcterms:modified xsi:type="dcterms:W3CDTF">2018-12-29T19:21:00Z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