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3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diagrams/colors1.xml" ContentType="application/vnd.openxmlformats-officedocument.drawingml.diagramColors+xml"/>
  <Override PartName="/ppt/diagrams/drawing1.xml" ContentType="application/vnd.ms-office.drawingml.diagramDrawing+xml"/>
  <Override PartName="/ppt/diagrams/layout1.xml" ContentType="application/vnd.openxmlformats-officedocument.drawingml.diagramLayout+xml"/>
  <Override PartName="/ppt/theme/theme2.xml" ContentType="application/vnd.openxmlformats-officedocument.theme+xml"/>
  <Override PartName="/ppt/diagrams/quickStyle1.xml" ContentType="application/vnd.openxmlformats-officedocument.drawingml.diagramStyle+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1.xml" ContentType="application/vnd.openxmlformats-officedocument.theme+xml"/>
  <Override PartName="/ppt/diagrams/layout2.xml" ContentType="application/vnd.openxmlformats-officedocument.drawingml.diagramLayout+xml"/>
  <Override PartName="/ppt/diagrams/quickStyle2.xml" ContentType="application/vnd.openxmlformats-officedocument.drawingml.diagramStyle+xml"/>
  <Override PartName="/ppt/diagrams/drawing2.xml" ContentType="application/vnd.ms-office.drawingml.diagramDrawing+xml"/>
  <Override PartName="/ppt/diagrams/colors2.xml" ContentType="application/vnd.openxmlformats-officedocument.drawingml.diagramColors+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369" r:id="rId3"/>
    <p:sldId id="264" r:id="rId4"/>
    <p:sldId id="266" r:id="rId5"/>
    <p:sldId id="267" r:id="rId6"/>
    <p:sldId id="269" r:id="rId7"/>
    <p:sldId id="270" r:id="rId8"/>
    <p:sldId id="271" r:id="rId9"/>
    <p:sldId id="344" r:id="rId10"/>
    <p:sldId id="363" r:id="rId11"/>
    <p:sldId id="364" r:id="rId12"/>
    <p:sldId id="365" r:id="rId13"/>
    <p:sldId id="366" r:id="rId14"/>
    <p:sldId id="367" r:id="rId15"/>
    <p:sldId id="368" r:id="rId16"/>
    <p:sldId id="276" r:id="rId17"/>
    <p:sldId id="277" r:id="rId18"/>
    <p:sldId id="279" r:id="rId19"/>
    <p:sldId id="280" r:id="rId20"/>
    <p:sldId id="282" r:id="rId21"/>
    <p:sldId id="346" r:id="rId22"/>
    <p:sldId id="349" r:id="rId23"/>
    <p:sldId id="351" r:id="rId24"/>
    <p:sldId id="352" r:id="rId25"/>
    <p:sldId id="350" r:id="rId26"/>
    <p:sldId id="353" r:id="rId27"/>
    <p:sldId id="354" r:id="rId28"/>
    <p:sldId id="355" r:id="rId29"/>
    <p:sldId id="360" r:id="rId30"/>
    <p:sldId id="288" r:id="rId31"/>
    <p:sldId id="289"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698" autoAdjust="0"/>
  </p:normalViewPr>
  <p:slideViewPr>
    <p:cSldViewPr snapToGrid="0">
      <p:cViewPr varScale="1">
        <p:scale>
          <a:sx n="99" d="100"/>
          <a:sy n="99" d="100"/>
        </p:scale>
        <p:origin x="9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439C5F-B727-4F4B-B7A5-60AF34879CBD}"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en-GB"/>
        </a:p>
      </dgm:t>
    </dgm:pt>
    <dgm:pt modelId="{6332B123-D696-4BED-B6E0-FAA1F2FF9D58}">
      <dgm:prSet phldrT="[Text]"/>
      <dgm:spPr/>
      <dgm:t>
        <a:bodyPr/>
        <a:lstStyle/>
        <a:p>
          <a:r>
            <a:rPr lang="en-GB" dirty="0" smtClean="0"/>
            <a:t>Clinical Findings</a:t>
          </a:r>
          <a:endParaRPr lang="en-GB" dirty="0"/>
        </a:p>
      </dgm:t>
    </dgm:pt>
    <dgm:pt modelId="{4DFD6546-FF29-4866-A90D-5AA33679144E}" type="parTrans" cxnId="{18F6B49C-EA06-497B-ADDA-AF38D6222DCC}">
      <dgm:prSet/>
      <dgm:spPr/>
      <dgm:t>
        <a:bodyPr/>
        <a:lstStyle/>
        <a:p>
          <a:endParaRPr lang="en-GB"/>
        </a:p>
      </dgm:t>
    </dgm:pt>
    <dgm:pt modelId="{AA1F4396-28F9-4E38-8E40-097F7F8542FB}" type="sibTrans" cxnId="{18F6B49C-EA06-497B-ADDA-AF38D6222DCC}">
      <dgm:prSet/>
      <dgm:spPr/>
      <dgm:t>
        <a:bodyPr/>
        <a:lstStyle/>
        <a:p>
          <a:endParaRPr lang="en-GB"/>
        </a:p>
      </dgm:t>
    </dgm:pt>
    <dgm:pt modelId="{34DD31BD-4394-4926-AD6F-74BD86705DF9}">
      <dgm:prSet phldrT="[Text]"/>
      <dgm:spPr/>
      <dgm:t>
        <a:bodyPr/>
        <a:lstStyle/>
        <a:p>
          <a:r>
            <a:rPr lang="en-GB" dirty="0" smtClean="0"/>
            <a:t>Disease and deformity – scar</a:t>
          </a:r>
          <a:endParaRPr lang="en-GB" dirty="0"/>
        </a:p>
      </dgm:t>
    </dgm:pt>
    <dgm:pt modelId="{FC41CC91-FE70-4CB9-A38F-A9B354D1723F}" type="parTrans" cxnId="{9BD80FCE-086E-49DC-B611-5C1947E1AA4C}">
      <dgm:prSet/>
      <dgm:spPr/>
      <dgm:t>
        <a:bodyPr/>
        <a:lstStyle/>
        <a:p>
          <a:endParaRPr lang="en-GB"/>
        </a:p>
      </dgm:t>
    </dgm:pt>
    <dgm:pt modelId="{7EEE20E3-D6FD-49FC-B019-C74FE0BB700A}" type="sibTrans" cxnId="{9BD80FCE-086E-49DC-B611-5C1947E1AA4C}">
      <dgm:prSet/>
      <dgm:spPr/>
      <dgm:t>
        <a:bodyPr/>
        <a:lstStyle/>
        <a:p>
          <a:endParaRPr lang="en-GB"/>
        </a:p>
      </dgm:t>
    </dgm:pt>
    <dgm:pt modelId="{3E3BCFF6-0B25-4A07-931B-03470B7F18AD}">
      <dgm:prSet phldrT="[Text]"/>
      <dgm:spPr/>
      <dgm:t>
        <a:bodyPr/>
        <a:lstStyle/>
        <a:p>
          <a:r>
            <a:rPr lang="en-GB" dirty="0" smtClean="0"/>
            <a:t>Symptoms – difficulty breathing</a:t>
          </a:r>
          <a:endParaRPr lang="en-GB" dirty="0"/>
        </a:p>
      </dgm:t>
    </dgm:pt>
    <dgm:pt modelId="{92557521-8F35-4BE0-BC02-817D219F4BE0}" type="parTrans" cxnId="{6CAD794E-6BFD-4E18-8DC6-A7E3F7EA72A7}">
      <dgm:prSet/>
      <dgm:spPr/>
      <dgm:t>
        <a:bodyPr/>
        <a:lstStyle/>
        <a:p>
          <a:endParaRPr lang="en-GB"/>
        </a:p>
      </dgm:t>
    </dgm:pt>
    <dgm:pt modelId="{0EB86A7D-F51E-4ABB-8DD3-5616F00485E5}" type="sibTrans" cxnId="{6CAD794E-6BFD-4E18-8DC6-A7E3F7EA72A7}">
      <dgm:prSet/>
      <dgm:spPr/>
      <dgm:t>
        <a:bodyPr/>
        <a:lstStyle/>
        <a:p>
          <a:endParaRPr lang="en-GB"/>
        </a:p>
      </dgm:t>
    </dgm:pt>
    <dgm:pt modelId="{5366FE5C-9442-481E-8173-8E0BCF1F448C}">
      <dgm:prSet phldrT="[Text]"/>
      <dgm:spPr/>
      <dgm:t>
        <a:bodyPr/>
        <a:lstStyle/>
        <a:p>
          <a:r>
            <a:rPr lang="en-GB" dirty="0" smtClean="0"/>
            <a:t>Causes of Disease</a:t>
          </a:r>
          <a:endParaRPr lang="en-GB" dirty="0"/>
        </a:p>
      </dgm:t>
    </dgm:pt>
    <dgm:pt modelId="{BA24D2FB-5DAF-498C-8FE4-24A0B2B4E726}" type="parTrans" cxnId="{F1B5CA70-63FB-49B2-B7EF-D6168C17D337}">
      <dgm:prSet/>
      <dgm:spPr/>
      <dgm:t>
        <a:bodyPr/>
        <a:lstStyle/>
        <a:p>
          <a:endParaRPr lang="en-GB"/>
        </a:p>
      </dgm:t>
    </dgm:pt>
    <dgm:pt modelId="{D39EFBAC-1C03-405C-B430-CB2B2E14A4D9}" type="sibTrans" cxnId="{F1B5CA70-63FB-49B2-B7EF-D6168C17D337}">
      <dgm:prSet/>
      <dgm:spPr/>
      <dgm:t>
        <a:bodyPr/>
        <a:lstStyle/>
        <a:p>
          <a:endParaRPr lang="en-GB"/>
        </a:p>
      </dgm:t>
    </dgm:pt>
    <dgm:pt modelId="{3EA06AFD-3201-42F1-B500-781412CA0C3D}">
      <dgm:prSet phldrT="[Text]"/>
      <dgm:spPr/>
      <dgm:t>
        <a:bodyPr/>
        <a:lstStyle/>
        <a:p>
          <a:r>
            <a:rPr lang="en-GB" dirty="0" smtClean="0"/>
            <a:t>Forces – pressure change</a:t>
          </a:r>
          <a:endParaRPr lang="en-GB" dirty="0"/>
        </a:p>
      </dgm:t>
    </dgm:pt>
    <dgm:pt modelId="{75283A80-16C7-46FD-84EE-5164C5D163DB}" type="parTrans" cxnId="{98134CC2-CCC2-4157-942D-83D295930E93}">
      <dgm:prSet/>
      <dgm:spPr/>
      <dgm:t>
        <a:bodyPr/>
        <a:lstStyle/>
        <a:p>
          <a:endParaRPr lang="en-GB"/>
        </a:p>
      </dgm:t>
    </dgm:pt>
    <dgm:pt modelId="{5C5D456D-E67A-429C-AE5A-0A1A6EA56471}" type="sibTrans" cxnId="{98134CC2-CCC2-4157-942D-83D295930E93}">
      <dgm:prSet/>
      <dgm:spPr/>
      <dgm:t>
        <a:bodyPr/>
        <a:lstStyle/>
        <a:p>
          <a:endParaRPr lang="en-GB"/>
        </a:p>
      </dgm:t>
    </dgm:pt>
    <dgm:pt modelId="{352EB881-5454-4FFE-9FC1-76ACA43A21B4}">
      <dgm:prSet phldrT="[Text]"/>
      <dgm:spPr/>
      <dgm:t>
        <a:bodyPr/>
        <a:lstStyle/>
        <a:p>
          <a:r>
            <a:rPr lang="en-GB" dirty="0" smtClean="0"/>
            <a:t>Events – road traffic accident</a:t>
          </a:r>
          <a:endParaRPr lang="en-GB" dirty="0"/>
        </a:p>
      </dgm:t>
    </dgm:pt>
    <dgm:pt modelId="{2E2CEE2A-DF8B-45E7-9C5B-F1388C987E1D}" type="parTrans" cxnId="{602EA451-306A-4866-B218-BC8ADEBF8E37}">
      <dgm:prSet/>
      <dgm:spPr/>
      <dgm:t>
        <a:bodyPr/>
        <a:lstStyle/>
        <a:p>
          <a:endParaRPr lang="en-GB"/>
        </a:p>
      </dgm:t>
    </dgm:pt>
    <dgm:pt modelId="{D3E54504-A8C8-4D33-9436-A6D3F0518BF4}" type="sibTrans" cxnId="{602EA451-306A-4866-B218-BC8ADEBF8E37}">
      <dgm:prSet/>
      <dgm:spPr/>
      <dgm:t>
        <a:bodyPr/>
        <a:lstStyle/>
        <a:p>
          <a:endParaRPr lang="en-GB"/>
        </a:p>
      </dgm:t>
    </dgm:pt>
    <dgm:pt modelId="{66464C7E-8FE8-485C-978B-CCA54962B667}">
      <dgm:prSet phldrT="[Text]"/>
      <dgm:spPr/>
      <dgm:t>
        <a:bodyPr/>
        <a:lstStyle/>
        <a:p>
          <a:r>
            <a:rPr lang="en-GB" dirty="0" smtClean="0"/>
            <a:t>Procedures</a:t>
          </a:r>
        </a:p>
      </dgm:t>
    </dgm:pt>
    <dgm:pt modelId="{4B6DAD33-231E-4666-8E7F-34CCB0B68DEF}" type="parTrans" cxnId="{A5194BC4-ABA3-44F3-96EE-1FABF9DC66E2}">
      <dgm:prSet/>
      <dgm:spPr/>
      <dgm:t>
        <a:bodyPr/>
        <a:lstStyle/>
        <a:p>
          <a:endParaRPr lang="en-GB"/>
        </a:p>
      </dgm:t>
    </dgm:pt>
    <dgm:pt modelId="{8C7CAD2F-6142-43AA-ABC5-5AB37E37F058}" type="sibTrans" cxnId="{A5194BC4-ABA3-44F3-96EE-1FABF9DC66E2}">
      <dgm:prSet/>
      <dgm:spPr/>
      <dgm:t>
        <a:bodyPr/>
        <a:lstStyle/>
        <a:p>
          <a:endParaRPr lang="en-GB"/>
        </a:p>
      </dgm:t>
    </dgm:pt>
    <dgm:pt modelId="{410A9BA7-25AA-4AC6-AF6C-C214F844E1CC}">
      <dgm:prSet phldrT="[Text]"/>
      <dgm:spPr/>
      <dgm:t>
        <a:bodyPr/>
        <a:lstStyle/>
        <a:p>
          <a:r>
            <a:rPr lang="en-GB" dirty="0" smtClean="0"/>
            <a:t>Laboratory</a:t>
          </a:r>
          <a:endParaRPr lang="en-GB" dirty="0"/>
        </a:p>
      </dgm:t>
    </dgm:pt>
    <dgm:pt modelId="{1BDB9A4E-D6A1-4B39-ACA5-913B8D8F84C2}" type="parTrans" cxnId="{6F8A7461-B0C8-460E-B1AE-9BFD5A4385CF}">
      <dgm:prSet/>
      <dgm:spPr/>
      <dgm:t>
        <a:bodyPr/>
        <a:lstStyle/>
        <a:p>
          <a:endParaRPr lang="en-GB"/>
        </a:p>
      </dgm:t>
    </dgm:pt>
    <dgm:pt modelId="{FF003A11-FAF3-46E9-9B9F-9BF34CA9BB85}" type="sibTrans" cxnId="{6F8A7461-B0C8-460E-B1AE-9BFD5A4385CF}">
      <dgm:prSet/>
      <dgm:spPr/>
      <dgm:t>
        <a:bodyPr/>
        <a:lstStyle/>
        <a:p>
          <a:endParaRPr lang="en-GB"/>
        </a:p>
      </dgm:t>
    </dgm:pt>
    <dgm:pt modelId="{2BC3B97A-919F-4C81-92E5-1CAC87C75CDC}">
      <dgm:prSet phldrT="[Text]"/>
      <dgm:spPr/>
      <dgm:t>
        <a:bodyPr/>
        <a:lstStyle/>
        <a:p>
          <a:r>
            <a:rPr lang="en-GB" dirty="0" smtClean="0"/>
            <a:t>Therapy</a:t>
          </a:r>
          <a:endParaRPr lang="en-GB" dirty="0"/>
        </a:p>
      </dgm:t>
    </dgm:pt>
    <dgm:pt modelId="{82784554-80CB-4A9F-8DD1-8E84F93DCA5B}" type="parTrans" cxnId="{DBE8E4E8-DFCD-48A0-9E57-4AA263F074BF}">
      <dgm:prSet/>
      <dgm:spPr/>
      <dgm:t>
        <a:bodyPr/>
        <a:lstStyle/>
        <a:p>
          <a:endParaRPr lang="en-GB"/>
        </a:p>
      </dgm:t>
    </dgm:pt>
    <dgm:pt modelId="{DF7A086F-59B7-44FC-92F8-2341E7FE66F7}" type="sibTrans" cxnId="{DBE8E4E8-DFCD-48A0-9E57-4AA263F074BF}">
      <dgm:prSet/>
      <dgm:spPr/>
      <dgm:t>
        <a:bodyPr/>
        <a:lstStyle/>
        <a:p>
          <a:endParaRPr lang="en-GB"/>
        </a:p>
      </dgm:t>
    </dgm:pt>
    <dgm:pt modelId="{376BE050-3F10-489A-A919-101BDA7744C0}">
      <dgm:prSet phldrT="[Text]"/>
      <dgm:spPr/>
      <dgm:t>
        <a:bodyPr/>
        <a:lstStyle/>
        <a:p>
          <a:r>
            <a:rPr lang="en-GB" dirty="0" smtClean="0"/>
            <a:t>Examination findings – tachycardia</a:t>
          </a:r>
          <a:endParaRPr lang="en-GB" dirty="0"/>
        </a:p>
      </dgm:t>
    </dgm:pt>
    <dgm:pt modelId="{2B018DF7-C63F-453C-9631-DECD5AC29AF5}" type="parTrans" cxnId="{BD8A519C-5568-4F86-9BD1-48EEC30364D5}">
      <dgm:prSet/>
      <dgm:spPr/>
      <dgm:t>
        <a:bodyPr/>
        <a:lstStyle/>
        <a:p>
          <a:endParaRPr lang="en-GB"/>
        </a:p>
      </dgm:t>
    </dgm:pt>
    <dgm:pt modelId="{ADC1E0A2-D05D-4AEA-81C8-2E4A12AD6EA0}" type="sibTrans" cxnId="{BD8A519C-5568-4F86-9BD1-48EEC30364D5}">
      <dgm:prSet/>
      <dgm:spPr/>
      <dgm:t>
        <a:bodyPr/>
        <a:lstStyle/>
        <a:p>
          <a:endParaRPr lang="en-GB"/>
        </a:p>
      </dgm:t>
    </dgm:pt>
    <dgm:pt modelId="{B30F41DC-11F9-44A8-B2C6-A6241696ABE2}">
      <dgm:prSet phldrT="[Text]"/>
      <dgm:spPr/>
      <dgm:t>
        <a:bodyPr/>
        <a:lstStyle/>
        <a:p>
          <a:r>
            <a:rPr lang="en-GB" dirty="0" smtClean="0"/>
            <a:t>Organisms – herpes simplex virus</a:t>
          </a:r>
          <a:endParaRPr lang="en-GB" dirty="0"/>
        </a:p>
      </dgm:t>
    </dgm:pt>
    <dgm:pt modelId="{80E1A0BF-425E-4690-BE70-3619DEEF577D}" type="parTrans" cxnId="{75928F25-3D72-44AD-A965-91E4A40726DB}">
      <dgm:prSet/>
      <dgm:spPr/>
      <dgm:t>
        <a:bodyPr/>
        <a:lstStyle/>
        <a:p>
          <a:endParaRPr lang="en-GB"/>
        </a:p>
      </dgm:t>
    </dgm:pt>
    <dgm:pt modelId="{68061F50-E56B-4387-A266-15F2D6FEBEAF}" type="sibTrans" cxnId="{75928F25-3D72-44AD-A965-91E4A40726DB}">
      <dgm:prSet/>
      <dgm:spPr/>
      <dgm:t>
        <a:bodyPr/>
        <a:lstStyle/>
        <a:p>
          <a:endParaRPr lang="en-GB"/>
        </a:p>
      </dgm:t>
    </dgm:pt>
    <dgm:pt modelId="{DA1B8434-2828-43A5-8658-F93D0FBC96D6}">
      <dgm:prSet phldrT="[Text]"/>
      <dgm:spPr/>
      <dgm:t>
        <a:bodyPr/>
        <a:lstStyle/>
        <a:p>
          <a:r>
            <a:rPr lang="en-GB" dirty="0" smtClean="0"/>
            <a:t>Surgical procedure</a:t>
          </a:r>
          <a:endParaRPr lang="en-GB" dirty="0"/>
        </a:p>
      </dgm:t>
    </dgm:pt>
    <dgm:pt modelId="{EC0939E2-4954-4394-BBED-8C9BE3277290}" type="parTrans" cxnId="{D82EE5B3-1D46-497B-AA21-3F0D9E5E6151}">
      <dgm:prSet/>
      <dgm:spPr/>
      <dgm:t>
        <a:bodyPr/>
        <a:lstStyle/>
        <a:p>
          <a:endParaRPr lang="en-GB"/>
        </a:p>
      </dgm:t>
    </dgm:pt>
    <dgm:pt modelId="{ED1A4C84-6C6D-492D-8586-766984B6C6A2}" type="sibTrans" cxnId="{D82EE5B3-1D46-497B-AA21-3F0D9E5E6151}">
      <dgm:prSet/>
      <dgm:spPr/>
      <dgm:t>
        <a:bodyPr/>
        <a:lstStyle/>
        <a:p>
          <a:endParaRPr lang="en-GB"/>
        </a:p>
      </dgm:t>
    </dgm:pt>
    <dgm:pt modelId="{E6029FB3-499E-4938-B19E-DFE1300959FF}">
      <dgm:prSet phldrT="[Text]"/>
      <dgm:spPr/>
      <dgm:t>
        <a:bodyPr/>
        <a:lstStyle/>
        <a:p>
          <a:r>
            <a:rPr lang="en-GB" dirty="0" smtClean="0"/>
            <a:t>Social – finding of walking aid use</a:t>
          </a:r>
          <a:endParaRPr lang="en-GB" dirty="0"/>
        </a:p>
      </dgm:t>
    </dgm:pt>
    <dgm:pt modelId="{9236B6B6-26D6-4B47-9589-F22C156FB7CE}" type="sibTrans" cxnId="{05265AD8-0731-4081-8F53-6C1D33C00F65}">
      <dgm:prSet/>
      <dgm:spPr/>
      <dgm:t>
        <a:bodyPr/>
        <a:lstStyle/>
        <a:p>
          <a:endParaRPr lang="en-GB"/>
        </a:p>
      </dgm:t>
    </dgm:pt>
    <dgm:pt modelId="{391472EE-051B-4286-8B2F-FB43167A7A57}" type="parTrans" cxnId="{05265AD8-0731-4081-8F53-6C1D33C00F65}">
      <dgm:prSet/>
      <dgm:spPr/>
      <dgm:t>
        <a:bodyPr/>
        <a:lstStyle/>
        <a:p>
          <a:endParaRPr lang="en-GB"/>
        </a:p>
      </dgm:t>
    </dgm:pt>
    <dgm:pt modelId="{80CB4FA6-A492-4039-8490-27ECEFC70C07}">
      <dgm:prSet phldrT="[Text]"/>
      <dgm:spPr/>
      <dgm:t>
        <a:bodyPr/>
        <a:lstStyle/>
        <a:p>
          <a:r>
            <a:rPr lang="en-GB" dirty="0" smtClean="0"/>
            <a:t>Clinical Investigation</a:t>
          </a:r>
          <a:endParaRPr lang="en-GB" dirty="0"/>
        </a:p>
      </dgm:t>
    </dgm:pt>
    <dgm:pt modelId="{EF36D931-F362-467D-A1FF-478945840E84}" type="parTrans" cxnId="{CCFC6849-DE7C-4315-B1FA-EDE62A413C39}">
      <dgm:prSet/>
      <dgm:spPr/>
    </dgm:pt>
    <dgm:pt modelId="{29CFE994-0482-4014-B65F-4AC6802E877B}" type="sibTrans" cxnId="{CCFC6849-DE7C-4315-B1FA-EDE62A413C39}">
      <dgm:prSet/>
      <dgm:spPr/>
    </dgm:pt>
    <dgm:pt modelId="{FF9F8F05-E4EC-4DAC-9780-8889228B424A}" type="pres">
      <dgm:prSet presAssocID="{06439C5F-B727-4F4B-B7A5-60AF34879CBD}" presName="Name0" presStyleCnt="0">
        <dgm:presLayoutVars>
          <dgm:dir/>
          <dgm:animLvl val="lvl"/>
          <dgm:resizeHandles val="exact"/>
        </dgm:presLayoutVars>
      </dgm:prSet>
      <dgm:spPr/>
      <dgm:t>
        <a:bodyPr/>
        <a:lstStyle/>
        <a:p>
          <a:endParaRPr lang="en-US"/>
        </a:p>
      </dgm:t>
    </dgm:pt>
    <dgm:pt modelId="{86D2ADCA-8F20-4500-99C3-D55B0FB27FE8}" type="pres">
      <dgm:prSet presAssocID="{6332B123-D696-4BED-B6E0-FAA1F2FF9D58}" presName="linNode" presStyleCnt="0"/>
      <dgm:spPr/>
      <dgm:t>
        <a:bodyPr/>
        <a:lstStyle/>
        <a:p>
          <a:endParaRPr lang="en-GB"/>
        </a:p>
      </dgm:t>
    </dgm:pt>
    <dgm:pt modelId="{3D4D011E-7677-4949-AC5E-19B328CE9846}" type="pres">
      <dgm:prSet presAssocID="{6332B123-D696-4BED-B6E0-FAA1F2FF9D58}" presName="parentText" presStyleLbl="node1" presStyleIdx="0" presStyleCnt="3" custScaleX="63039" custLinFactNeighborX="-9494">
        <dgm:presLayoutVars>
          <dgm:chMax val="1"/>
          <dgm:bulletEnabled val="1"/>
        </dgm:presLayoutVars>
      </dgm:prSet>
      <dgm:spPr/>
      <dgm:t>
        <a:bodyPr/>
        <a:lstStyle/>
        <a:p>
          <a:endParaRPr lang="en-GB"/>
        </a:p>
      </dgm:t>
    </dgm:pt>
    <dgm:pt modelId="{1964890A-3890-484C-AAD0-F0A23393A27E}" type="pres">
      <dgm:prSet presAssocID="{6332B123-D696-4BED-B6E0-FAA1F2FF9D58}" presName="descendantText" presStyleLbl="alignAccFollowNode1" presStyleIdx="0" presStyleCnt="3" custLinFactNeighborX="-16920">
        <dgm:presLayoutVars>
          <dgm:bulletEnabled val="1"/>
        </dgm:presLayoutVars>
      </dgm:prSet>
      <dgm:spPr/>
      <dgm:t>
        <a:bodyPr/>
        <a:lstStyle/>
        <a:p>
          <a:endParaRPr lang="en-GB"/>
        </a:p>
      </dgm:t>
    </dgm:pt>
    <dgm:pt modelId="{BC4736EE-1996-4BEE-A05D-4F91BF65F338}" type="pres">
      <dgm:prSet presAssocID="{AA1F4396-28F9-4E38-8E40-097F7F8542FB}" presName="sp" presStyleCnt="0"/>
      <dgm:spPr/>
      <dgm:t>
        <a:bodyPr/>
        <a:lstStyle/>
        <a:p>
          <a:endParaRPr lang="en-GB"/>
        </a:p>
      </dgm:t>
    </dgm:pt>
    <dgm:pt modelId="{E86B8C1A-EB81-4193-871C-D952857066DB}" type="pres">
      <dgm:prSet presAssocID="{5366FE5C-9442-481E-8173-8E0BCF1F448C}" presName="linNode" presStyleCnt="0"/>
      <dgm:spPr/>
      <dgm:t>
        <a:bodyPr/>
        <a:lstStyle/>
        <a:p>
          <a:endParaRPr lang="en-GB"/>
        </a:p>
      </dgm:t>
    </dgm:pt>
    <dgm:pt modelId="{EAC9EF43-0166-4CC2-9E48-8CB30D7BE3B1}" type="pres">
      <dgm:prSet presAssocID="{5366FE5C-9442-481E-8173-8E0BCF1F448C}" presName="parentText" presStyleLbl="node1" presStyleIdx="1" presStyleCnt="3" custScaleX="63039" custLinFactNeighborX="-9494">
        <dgm:presLayoutVars>
          <dgm:chMax val="1"/>
          <dgm:bulletEnabled val="1"/>
        </dgm:presLayoutVars>
      </dgm:prSet>
      <dgm:spPr/>
      <dgm:t>
        <a:bodyPr/>
        <a:lstStyle/>
        <a:p>
          <a:endParaRPr lang="en-US"/>
        </a:p>
      </dgm:t>
    </dgm:pt>
    <dgm:pt modelId="{9B560DBC-F7D6-4128-A932-4A267B1EFF0B}" type="pres">
      <dgm:prSet presAssocID="{5366FE5C-9442-481E-8173-8E0BCF1F448C}" presName="descendantText" presStyleLbl="alignAccFollowNode1" presStyleIdx="1" presStyleCnt="3" custLinFactNeighborX="-16920">
        <dgm:presLayoutVars>
          <dgm:bulletEnabled val="1"/>
        </dgm:presLayoutVars>
      </dgm:prSet>
      <dgm:spPr/>
      <dgm:t>
        <a:bodyPr/>
        <a:lstStyle/>
        <a:p>
          <a:endParaRPr lang="en-GB"/>
        </a:p>
      </dgm:t>
    </dgm:pt>
    <dgm:pt modelId="{0DB9C11A-8D56-4B10-A889-961FE0DA3466}" type="pres">
      <dgm:prSet presAssocID="{D39EFBAC-1C03-405C-B430-CB2B2E14A4D9}" presName="sp" presStyleCnt="0"/>
      <dgm:spPr/>
      <dgm:t>
        <a:bodyPr/>
        <a:lstStyle/>
        <a:p>
          <a:endParaRPr lang="en-GB"/>
        </a:p>
      </dgm:t>
    </dgm:pt>
    <dgm:pt modelId="{0FE07A9E-4AC0-442F-9308-84EDD0B39E8E}" type="pres">
      <dgm:prSet presAssocID="{66464C7E-8FE8-485C-978B-CCA54962B667}" presName="linNode" presStyleCnt="0"/>
      <dgm:spPr/>
      <dgm:t>
        <a:bodyPr/>
        <a:lstStyle/>
        <a:p>
          <a:endParaRPr lang="en-GB"/>
        </a:p>
      </dgm:t>
    </dgm:pt>
    <dgm:pt modelId="{08AA8B4D-1EFE-4C41-8998-B3878199CFBE}" type="pres">
      <dgm:prSet presAssocID="{66464C7E-8FE8-485C-978B-CCA54962B667}" presName="parentText" presStyleLbl="node1" presStyleIdx="2" presStyleCnt="3" custScaleX="63039" custLinFactNeighborX="-9494">
        <dgm:presLayoutVars>
          <dgm:chMax val="1"/>
          <dgm:bulletEnabled val="1"/>
        </dgm:presLayoutVars>
      </dgm:prSet>
      <dgm:spPr/>
      <dgm:t>
        <a:bodyPr/>
        <a:lstStyle/>
        <a:p>
          <a:endParaRPr lang="en-GB"/>
        </a:p>
      </dgm:t>
    </dgm:pt>
    <dgm:pt modelId="{87D50D56-4C22-4D87-A167-AF121ED3AF58}" type="pres">
      <dgm:prSet presAssocID="{66464C7E-8FE8-485C-978B-CCA54962B667}" presName="descendantText" presStyleLbl="alignAccFollowNode1" presStyleIdx="2" presStyleCnt="3" custLinFactNeighborX="-16920">
        <dgm:presLayoutVars>
          <dgm:bulletEnabled val="1"/>
        </dgm:presLayoutVars>
      </dgm:prSet>
      <dgm:spPr/>
      <dgm:t>
        <a:bodyPr/>
        <a:lstStyle/>
        <a:p>
          <a:endParaRPr lang="en-GB"/>
        </a:p>
      </dgm:t>
    </dgm:pt>
  </dgm:ptLst>
  <dgm:cxnLst>
    <dgm:cxn modelId="{83FCC254-6768-4DB7-8091-6E540799DBB1}" type="presOf" srcId="{2BC3B97A-919F-4C81-92E5-1CAC87C75CDC}" destId="{87D50D56-4C22-4D87-A167-AF121ED3AF58}" srcOrd="0" destOrd="1" presId="urn:microsoft.com/office/officeart/2005/8/layout/vList5"/>
    <dgm:cxn modelId="{75928F25-3D72-44AD-A965-91E4A40726DB}" srcId="{5366FE5C-9442-481E-8173-8E0BCF1F448C}" destId="{B30F41DC-11F9-44A8-B2C6-A6241696ABE2}" srcOrd="2" destOrd="0" parTransId="{80E1A0BF-425E-4690-BE70-3619DEEF577D}" sibTransId="{68061F50-E56B-4387-A266-15F2D6FEBEAF}"/>
    <dgm:cxn modelId="{6F8A7461-B0C8-460E-B1AE-9BFD5A4385CF}" srcId="{66464C7E-8FE8-485C-978B-CCA54962B667}" destId="{410A9BA7-25AA-4AC6-AF6C-C214F844E1CC}" srcOrd="0" destOrd="0" parTransId="{1BDB9A4E-D6A1-4B39-ACA5-913B8D8F84C2}" sibTransId="{FF003A11-FAF3-46E9-9B9F-9BF34CA9BB85}"/>
    <dgm:cxn modelId="{6CAD794E-6BFD-4E18-8DC6-A7E3F7EA72A7}" srcId="{6332B123-D696-4BED-B6E0-FAA1F2FF9D58}" destId="{3E3BCFF6-0B25-4A07-931B-03470B7F18AD}" srcOrd="1" destOrd="0" parTransId="{92557521-8F35-4BE0-BC02-817D219F4BE0}" sibTransId="{0EB86A7D-F51E-4ABB-8DD3-5616F00485E5}"/>
    <dgm:cxn modelId="{F1B5CA70-63FB-49B2-B7EF-D6168C17D337}" srcId="{06439C5F-B727-4F4B-B7A5-60AF34879CBD}" destId="{5366FE5C-9442-481E-8173-8E0BCF1F448C}" srcOrd="1" destOrd="0" parTransId="{BA24D2FB-5DAF-498C-8FE4-24A0B2B4E726}" sibTransId="{D39EFBAC-1C03-405C-B430-CB2B2E14A4D9}"/>
    <dgm:cxn modelId="{32678E45-93F9-47B0-BF78-5EB3CD2361A3}" type="presOf" srcId="{80CB4FA6-A492-4039-8490-27ECEFC70C07}" destId="{87D50D56-4C22-4D87-A167-AF121ED3AF58}" srcOrd="0" destOrd="2" presId="urn:microsoft.com/office/officeart/2005/8/layout/vList5"/>
    <dgm:cxn modelId="{CCFC6849-DE7C-4315-B1FA-EDE62A413C39}" srcId="{66464C7E-8FE8-485C-978B-CCA54962B667}" destId="{80CB4FA6-A492-4039-8490-27ECEFC70C07}" srcOrd="2" destOrd="0" parTransId="{EF36D931-F362-467D-A1FF-478945840E84}" sibTransId="{29CFE994-0482-4014-B65F-4AC6802E877B}"/>
    <dgm:cxn modelId="{9BD80FCE-086E-49DC-B611-5C1947E1AA4C}" srcId="{6332B123-D696-4BED-B6E0-FAA1F2FF9D58}" destId="{34DD31BD-4394-4926-AD6F-74BD86705DF9}" srcOrd="0" destOrd="0" parTransId="{FC41CC91-FE70-4CB9-A38F-A9B354D1723F}" sibTransId="{7EEE20E3-D6FD-49FC-B019-C74FE0BB700A}"/>
    <dgm:cxn modelId="{4BB02EAF-C739-4517-A844-5CBDF424124F}" type="presOf" srcId="{34DD31BD-4394-4926-AD6F-74BD86705DF9}" destId="{1964890A-3890-484C-AAD0-F0A23393A27E}" srcOrd="0" destOrd="0" presId="urn:microsoft.com/office/officeart/2005/8/layout/vList5"/>
    <dgm:cxn modelId="{85760B1C-D92A-41CB-A02D-405852CB6DEE}" type="presOf" srcId="{DA1B8434-2828-43A5-8658-F93D0FBC96D6}" destId="{87D50D56-4C22-4D87-A167-AF121ED3AF58}" srcOrd="0" destOrd="3" presId="urn:microsoft.com/office/officeart/2005/8/layout/vList5"/>
    <dgm:cxn modelId="{05265AD8-0731-4081-8F53-6C1D33C00F65}" srcId="{6332B123-D696-4BED-B6E0-FAA1F2FF9D58}" destId="{E6029FB3-499E-4938-B19E-DFE1300959FF}" srcOrd="2" destOrd="0" parTransId="{391472EE-051B-4286-8B2F-FB43167A7A57}" sibTransId="{9236B6B6-26D6-4B47-9589-F22C156FB7CE}"/>
    <dgm:cxn modelId="{98134CC2-CCC2-4157-942D-83D295930E93}" srcId="{5366FE5C-9442-481E-8173-8E0BCF1F448C}" destId="{3EA06AFD-3201-42F1-B500-781412CA0C3D}" srcOrd="0" destOrd="0" parTransId="{75283A80-16C7-46FD-84EE-5164C5D163DB}" sibTransId="{5C5D456D-E67A-429C-AE5A-0A1A6EA56471}"/>
    <dgm:cxn modelId="{BD8A519C-5568-4F86-9BD1-48EEC30364D5}" srcId="{6332B123-D696-4BED-B6E0-FAA1F2FF9D58}" destId="{376BE050-3F10-489A-A919-101BDA7744C0}" srcOrd="3" destOrd="0" parTransId="{2B018DF7-C63F-453C-9631-DECD5AC29AF5}" sibTransId="{ADC1E0A2-D05D-4AEA-81C8-2E4A12AD6EA0}"/>
    <dgm:cxn modelId="{D82EE5B3-1D46-497B-AA21-3F0D9E5E6151}" srcId="{66464C7E-8FE8-485C-978B-CCA54962B667}" destId="{DA1B8434-2828-43A5-8658-F93D0FBC96D6}" srcOrd="3" destOrd="0" parTransId="{EC0939E2-4954-4394-BBED-8C9BE3277290}" sibTransId="{ED1A4C84-6C6D-492D-8586-766984B6C6A2}"/>
    <dgm:cxn modelId="{DBE8E4E8-DFCD-48A0-9E57-4AA263F074BF}" srcId="{66464C7E-8FE8-485C-978B-CCA54962B667}" destId="{2BC3B97A-919F-4C81-92E5-1CAC87C75CDC}" srcOrd="1" destOrd="0" parTransId="{82784554-80CB-4A9F-8DD1-8E84F93DCA5B}" sibTransId="{DF7A086F-59B7-44FC-92F8-2341E7FE66F7}"/>
    <dgm:cxn modelId="{F5D2E28A-1D72-4AF0-B711-8EBEB3D63339}" type="presOf" srcId="{06439C5F-B727-4F4B-B7A5-60AF34879CBD}" destId="{FF9F8F05-E4EC-4DAC-9780-8889228B424A}" srcOrd="0" destOrd="0" presId="urn:microsoft.com/office/officeart/2005/8/layout/vList5"/>
    <dgm:cxn modelId="{0D918E8A-4F43-4B12-BD61-532F2D60B645}" type="presOf" srcId="{B30F41DC-11F9-44A8-B2C6-A6241696ABE2}" destId="{9B560DBC-F7D6-4128-A932-4A267B1EFF0B}" srcOrd="0" destOrd="2" presId="urn:microsoft.com/office/officeart/2005/8/layout/vList5"/>
    <dgm:cxn modelId="{602EA451-306A-4866-B218-BC8ADEBF8E37}" srcId="{5366FE5C-9442-481E-8173-8E0BCF1F448C}" destId="{352EB881-5454-4FFE-9FC1-76ACA43A21B4}" srcOrd="1" destOrd="0" parTransId="{2E2CEE2A-DF8B-45E7-9C5B-F1388C987E1D}" sibTransId="{D3E54504-A8C8-4D33-9436-A6D3F0518BF4}"/>
    <dgm:cxn modelId="{18F6B49C-EA06-497B-ADDA-AF38D6222DCC}" srcId="{06439C5F-B727-4F4B-B7A5-60AF34879CBD}" destId="{6332B123-D696-4BED-B6E0-FAA1F2FF9D58}" srcOrd="0" destOrd="0" parTransId="{4DFD6546-FF29-4866-A90D-5AA33679144E}" sibTransId="{AA1F4396-28F9-4E38-8E40-097F7F8542FB}"/>
    <dgm:cxn modelId="{A5194BC4-ABA3-44F3-96EE-1FABF9DC66E2}" srcId="{06439C5F-B727-4F4B-B7A5-60AF34879CBD}" destId="{66464C7E-8FE8-485C-978B-CCA54962B667}" srcOrd="2" destOrd="0" parTransId="{4B6DAD33-231E-4666-8E7F-34CCB0B68DEF}" sibTransId="{8C7CAD2F-6142-43AA-ABC5-5AB37E37F058}"/>
    <dgm:cxn modelId="{2F1C294E-1CD4-4620-979D-DDA29B0647C1}" type="presOf" srcId="{3EA06AFD-3201-42F1-B500-781412CA0C3D}" destId="{9B560DBC-F7D6-4128-A932-4A267B1EFF0B}" srcOrd="0" destOrd="0" presId="urn:microsoft.com/office/officeart/2005/8/layout/vList5"/>
    <dgm:cxn modelId="{6F4E2551-C2B1-499E-9CBD-95930272F586}" type="presOf" srcId="{352EB881-5454-4FFE-9FC1-76ACA43A21B4}" destId="{9B560DBC-F7D6-4128-A932-4A267B1EFF0B}" srcOrd="0" destOrd="1" presId="urn:microsoft.com/office/officeart/2005/8/layout/vList5"/>
    <dgm:cxn modelId="{F69B15DE-D27C-46A9-ACB4-A2F916FF8FA1}" type="presOf" srcId="{3E3BCFF6-0B25-4A07-931B-03470B7F18AD}" destId="{1964890A-3890-484C-AAD0-F0A23393A27E}" srcOrd="0" destOrd="1" presId="urn:microsoft.com/office/officeart/2005/8/layout/vList5"/>
    <dgm:cxn modelId="{D25F104F-8802-4885-B08E-F043ECEB44FE}" type="presOf" srcId="{376BE050-3F10-489A-A919-101BDA7744C0}" destId="{1964890A-3890-484C-AAD0-F0A23393A27E}" srcOrd="0" destOrd="3" presId="urn:microsoft.com/office/officeart/2005/8/layout/vList5"/>
    <dgm:cxn modelId="{B72D2946-0673-4D4D-8E9C-3CD071C5BF02}" type="presOf" srcId="{66464C7E-8FE8-485C-978B-CCA54962B667}" destId="{08AA8B4D-1EFE-4C41-8998-B3878199CFBE}" srcOrd="0" destOrd="0" presId="urn:microsoft.com/office/officeart/2005/8/layout/vList5"/>
    <dgm:cxn modelId="{1C1C4E86-AACC-499D-ABC0-5BEE12FF5B8E}" type="presOf" srcId="{5366FE5C-9442-481E-8173-8E0BCF1F448C}" destId="{EAC9EF43-0166-4CC2-9E48-8CB30D7BE3B1}" srcOrd="0" destOrd="0" presId="urn:microsoft.com/office/officeart/2005/8/layout/vList5"/>
    <dgm:cxn modelId="{550B6841-D14B-445E-BF34-DAAD980FDF9E}" type="presOf" srcId="{410A9BA7-25AA-4AC6-AF6C-C214F844E1CC}" destId="{87D50D56-4C22-4D87-A167-AF121ED3AF58}" srcOrd="0" destOrd="0" presId="urn:microsoft.com/office/officeart/2005/8/layout/vList5"/>
    <dgm:cxn modelId="{7B435469-47B5-4F66-B2AD-460A65D08819}" type="presOf" srcId="{6332B123-D696-4BED-B6E0-FAA1F2FF9D58}" destId="{3D4D011E-7677-4949-AC5E-19B328CE9846}" srcOrd="0" destOrd="0" presId="urn:microsoft.com/office/officeart/2005/8/layout/vList5"/>
    <dgm:cxn modelId="{B9FB8BBF-1588-411C-8752-EED0A40D4FB9}" type="presOf" srcId="{E6029FB3-499E-4938-B19E-DFE1300959FF}" destId="{1964890A-3890-484C-AAD0-F0A23393A27E}" srcOrd="0" destOrd="2" presId="urn:microsoft.com/office/officeart/2005/8/layout/vList5"/>
    <dgm:cxn modelId="{A24406BC-99FD-420C-836D-CC8130EE2487}" type="presParOf" srcId="{FF9F8F05-E4EC-4DAC-9780-8889228B424A}" destId="{86D2ADCA-8F20-4500-99C3-D55B0FB27FE8}" srcOrd="0" destOrd="0" presId="urn:microsoft.com/office/officeart/2005/8/layout/vList5"/>
    <dgm:cxn modelId="{2BB57CBE-A806-4296-B360-87594CBE8997}" type="presParOf" srcId="{86D2ADCA-8F20-4500-99C3-D55B0FB27FE8}" destId="{3D4D011E-7677-4949-AC5E-19B328CE9846}" srcOrd="0" destOrd="0" presId="urn:microsoft.com/office/officeart/2005/8/layout/vList5"/>
    <dgm:cxn modelId="{073E3A35-D050-4047-B1E2-ACA1ABD46737}" type="presParOf" srcId="{86D2ADCA-8F20-4500-99C3-D55B0FB27FE8}" destId="{1964890A-3890-484C-AAD0-F0A23393A27E}" srcOrd="1" destOrd="0" presId="urn:microsoft.com/office/officeart/2005/8/layout/vList5"/>
    <dgm:cxn modelId="{79A65BB9-45BE-4CF4-BD68-DA6791166C78}" type="presParOf" srcId="{FF9F8F05-E4EC-4DAC-9780-8889228B424A}" destId="{BC4736EE-1996-4BEE-A05D-4F91BF65F338}" srcOrd="1" destOrd="0" presId="urn:microsoft.com/office/officeart/2005/8/layout/vList5"/>
    <dgm:cxn modelId="{597398D8-A983-47C6-A792-8B0D841D28EC}" type="presParOf" srcId="{FF9F8F05-E4EC-4DAC-9780-8889228B424A}" destId="{E86B8C1A-EB81-4193-871C-D952857066DB}" srcOrd="2" destOrd="0" presId="urn:microsoft.com/office/officeart/2005/8/layout/vList5"/>
    <dgm:cxn modelId="{7C084CB0-BBB0-412D-88D6-4A486BF96E2C}" type="presParOf" srcId="{E86B8C1A-EB81-4193-871C-D952857066DB}" destId="{EAC9EF43-0166-4CC2-9E48-8CB30D7BE3B1}" srcOrd="0" destOrd="0" presId="urn:microsoft.com/office/officeart/2005/8/layout/vList5"/>
    <dgm:cxn modelId="{27FEDDD6-27B3-493A-8784-0AAB738E0450}" type="presParOf" srcId="{E86B8C1A-EB81-4193-871C-D952857066DB}" destId="{9B560DBC-F7D6-4128-A932-4A267B1EFF0B}" srcOrd="1" destOrd="0" presId="urn:microsoft.com/office/officeart/2005/8/layout/vList5"/>
    <dgm:cxn modelId="{27A64C08-939B-467E-A95B-EBAFBD7262BD}" type="presParOf" srcId="{FF9F8F05-E4EC-4DAC-9780-8889228B424A}" destId="{0DB9C11A-8D56-4B10-A889-961FE0DA3466}" srcOrd="3" destOrd="0" presId="urn:microsoft.com/office/officeart/2005/8/layout/vList5"/>
    <dgm:cxn modelId="{17A576A3-8225-4E2B-AF06-DB3A50421077}" type="presParOf" srcId="{FF9F8F05-E4EC-4DAC-9780-8889228B424A}" destId="{0FE07A9E-4AC0-442F-9308-84EDD0B39E8E}" srcOrd="4" destOrd="0" presId="urn:microsoft.com/office/officeart/2005/8/layout/vList5"/>
    <dgm:cxn modelId="{34141798-29B3-42FB-BA13-0FF300D2867D}" type="presParOf" srcId="{0FE07A9E-4AC0-442F-9308-84EDD0B39E8E}" destId="{08AA8B4D-1EFE-4C41-8998-B3878199CFBE}" srcOrd="0" destOrd="0" presId="urn:microsoft.com/office/officeart/2005/8/layout/vList5"/>
    <dgm:cxn modelId="{532C989F-F5CF-4447-8BD2-01B305EC9296}" type="presParOf" srcId="{0FE07A9E-4AC0-442F-9308-84EDD0B39E8E}" destId="{87D50D56-4C22-4D87-A167-AF121ED3AF5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439C5F-B727-4F4B-B7A5-60AF34879CBD}"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en-GB"/>
        </a:p>
      </dgm:t>
    </dgm:pt>
    <dgm:pt modelId="{6332B123-D696-4BED-B6E0-FAA1F2FF9D58}">
      <dgm:prSet phldrT="[Text]"/>
      <dgm:spPr/>
      <dgm:t>
        <a:bodyPr/>
        <a:lstStyle/>
        <a:p>
          <a:r>
            <a:rPr lang="en-GB" dirty="0" smtClean="0"/>
            <a:t>Anatomy</a:t>
          </a:r>
          <a:endParaRPr lang="en-GB" dirty="0"/>
        </a:p>
      </dgm:t>
    </dgm:pt>
    <dgm:pt modelId="{4DFD6546-FF29-4866-A90D-5AA33679144E}" type="parTrans" cxnId="{18F6B49C-EA06-497B-ADDA-AF38D6222DCC}">
      <dgm:prSet/>
      <dgm:spPr/>
      <dgm:t>
        <a:bodyPr/>
        <a:lstStyle/>
        <a:p>
          <a:endParaRPr lang="en-GB"/>
        </a:p>
      </dgm:t>
    </dgm:pt>
    <dgm:pt modelId="{AA1F4396-28F9-4E38-8E40-097F7F8542FB}" type="sibTrans" cxnId="{18F6B49C-EA06-497B-ADDA-AF38D6222DCC}">
      <dgm:prSet/>
      <dgm:spPr/>
      <dgm:t>
        <a:bodyPr/>
        <a:lstStyle/>
        <a:p>
          <a:endParaRPr lang="en-GB"/>
        </a:p>
      </dgm:t>
    </dgm:pt>
    <dgm:pt modelId="{34DD31BD-4394-4926-AD6F-74BD86705DF9}">
      <dgm:prSet phldrT="[Text]" custT="1"/>
      <dgm:spPr/>
      <dgm:t>
        <a:bodyPr/>
        <a:lstStyle/>
        <a:p>
          <a:r>
            <a:rPr lang="en-GB" sz="1600" dirty="0" smtClean="0"/>
            <a:t>Normal – knee joint</a:t>
          </a:r>
          <a:endParaRPr lang="en-GB" sz="1600" dirty="0"/>
        </a:p>
      </dgm:t>
    </dgm:pt>
    <dgm:pt modelId="{FC41CC91-FE70-4CB9-A38F-A9B354D1723F}" type="parTrans" cxnId="{9BD80FCE-086E-49DC-B611-5C1947E1AA4C}">
      <dgm:prSet/>
      <dgm:spPr/>
      <dgm:t>
        <a:bodyPr/>
        <a:lstStyle/>
        <a:p>
          <a:endParaRPr lang="en-GB"/>
        </a:p>
      </dgm:t>
    </dgm:pt>
    <dgm:pt modelId="{7EEE20E3-D6FD-49FC-B019-C74FE0BB700A}" type="sibTrans" cxnId="{9BD80FCE-086E-49DC-B611-5C1947E1AA4C}">
      <dgm:prSet/>
      <dgm:spPr/>
      <dgm:t>
        <a:bodyPr/>
        <a:lstStyle/>
        <a:p>
          <a:endParaRPr lang="en-GB"/>
        </a:p>
      </dgm:t>
    </dgm:pt>
    <dgm:pt modelId="{3E3BCFF6-0B25-4A07-931B-03470B7F18AD}">
      <dgm:prSet phldrT="[Text]" custT="1"/>
      <dgm:spPr/>
      <dgm:t>
        <a:bodyPr/>
        <a:lstStyle/>
        <a:p>
          <a:r>
            <a:rPr lang="en-GB" sz="1600" dirty="0" smtClean="0"/>
            <a:t>Abnormal – ganglion cyst</a:t>
          </a:r>
          <a:endParaRPr lang="en-GB" sz="1600" dirty="0"/>
        </a:p>
      </dgm:t>
    </dgm:pt>
    <dgm:pt modelId="{92557521-8F35-4BE0-BC02-817D219F4BE0}" type="parTrans" cxnId="{6CAD794E-6BFD-4E18-8DC6-A7E3F7EA72A7}">
      <dgm:prSet/>
      <dgm:spPr/>
      <dgm:t>
        <a:bodyPr/>
        <a:lstStyle/>
        <a:p>
          <a:endParaRPr lang="en-GB"/>
        </a:p>
      </dgm:t>
    </dgm:pt>
    <dgm:pt modelId="{0EB86A7D-F51E-4ABB-8DD3-5616F00485E5}" type="sibTrans" cxnId="{6CAD794E-6BFD-4E18-8DC6-A7E3F7EA72A7}">
      <dgm:prSet/>
      <dgm:spPr/>
      <dgm:t>
        <a:bodyPr/>
        <a:lstStyle/>
        <a:p>
          <a:endParaRPr lang="en-GB"/>
        </a:p>
      </dgm:t>
    </dgm:pt>
    <dgm:pt modelId="{5366FE5C-9442-481E-8173-8E0BCF1F448C}">
      <dgm:prSet phldrT="[Text]"/>
      <dgm:spPr/>
      <dgm:t>
        <a:bodyPr/>
        <a:lstStyle/>
        <a:p>
          <a:r>
            <a:rPr lang="en-GB" dirty="0" smtClean="0"/>
            <a:t>Observations</a:t>
          </a:r>
          <a:endParaRPr lang="en-GB" dirty="0"/>
        </a:p>
      </dgm:t>
    </dgm:pt>
    <dgm:pt modelId="{BA24D2FB-5DAF-498C-8FE4-24A0B2B4E726}" type="parTrans" cxnId="{F1B5CA70-63FB-49B2-B7EF-D6168C17D337}">
      <dgm:prSet/>
      <dgm:spPr/>
      <dgm:t>
        <a:bodyPr/>
        <a:lstStyle/>
        <a:p>
          <a:endParaRPr lang="en-GB"/>
        </a:p>
      </dgm:t>
    </dgm:pt>
    <dgm:pt modelId="{D39EFBAC-1C03-405C-B430-CB2B2E14A4D9}" type="sibTrans" cxnId="{F1B5CA70-63FB-49B2-B7EF-D6168C17D337}">
      <dgm:prSet/>
      <dgm:spPr/>
      <dgm:t>
        <a:bodyPr/>
        <a:lstStyle/>
        <a:p>
          <a:endParaRPr lang="en-GB"/>
        </a:p>
      </dgm:t>
    </dgm:pt>
    <dgm:pt modelId="{3EA06AFD-3201-42F1-B500-781412CA0C3D}">
      <dgm:prSet phldrT="[Text]" custT="1"/>
      <dgm:spPr/>
      <dgm:t>
        <a:bodyPr/>
        <a:lstStyle/>
        <a:p>
          <a:r>
            <a:rPr lang="en-GB" sz="1600" dirty="0" smtClean="0"/>
            <a:t>Vital signs – blood pressure</a:t>
          </a:r>
          <a:endParaRPr lang="en-GB" sz="1600" dirty="0"/>
        </a:p>
      </dgm:t>
    </dgm:pt>
    <dgm:pt modelId="{75283A80-16C7-46FD-84EE-5164C5D163DB}" type="parTrans" cxnId="{98134CC2-CCC2-4157-942D-83D295930E93}">
      <dgm:prSet/>
      <dgm:spPr/>
      <dgm:t>
        <a:bodyPr/>
        <a:lstStyle/>
        <a:p>
          <a:endParaRPr lang="en-GB"/>
        </a:p>
      </dgm:t>
    </dgm:pt>
    <dgm:pt modelId="{5C5D456D-E67A-429C-AE5A-0A1A6EA56471}" type="sibTrans" cxnId="{98134CC2-CCC2-4157-942D-83D295930E93}">
      <dgm:prSet/>
      <dgm:spPr/>
      <dgm:t>
        <a:bodyPr/>
        <a:lstStyle/>
        <a:p>
          <a:endParaRPr lang="en-GB"/>
        </a:p>
      </dgm:t>
    </dgm:pt>
    <dgm:pt modelId="{352EB881-5454-4FFE-9FC1-76ACA43A21B4}">
      <dgm:prSet phldrT="[Text]" custT="1"/>
      <dgm:spPr/>
      <dgm:t>
        <a:bodyPr/>
        <a:lstStyle/>
        <a:p>
          <a:r>
            <a:rPr lang="en-GB" sz="1600" dirty="0" smtClean="0"/>
            <a:t>Body product observable – colour of urine</a:t>
          </a:r>
          <a:endParaRPr lang="en-GB" sz="1600" dirty="0"/>
        </a:p>
      </dgm:t>
    </dgm:pt>
    <dgm:pt modelId="{2E2CEE2A-DF8B-45E7-9C5B-F1388C987E1D}" type="parTrans" cxnId="{602EA451-306A-4866-B218-BC8ADEBF8E37}">
      <dgm:prSet/>
      <dgm:spPr/>
      <dgm:t>
        <a:bodyPr/>
        <a:lstStyle/>
        <a:p>
          <a:endParaRPr lang="en-GB"/>
        </a:p>
      </dgm:t>
    </dgm:pt>
    <dgm:pt modelId="{D3E54504-A8C8-4D33-9436-A6D3F0518BF4}" type="sibTrans" cxnId="{602EA451-306A-4866-B218-BC8ADEBF8E37}">
      <dgm:prSet/>
      <dgm:spPr/>
      <dgm:t>
        <a:bodyPr/>
        <a:lstStyle/>
        <a:p>
          <a:endParaRPr lang="en-GB"/>
        </a:p>
      </dgm:t>
    </dgm:pt>
    <dgm:pt modelId="{66464C7E-8FE8-485C-978B-CCA54962B667}">
      <dgm:prSet phldrT="[Text]"/>
      <dgm:spPr/>
      <dgm:t>
        <a:bodyPr/>
        <a:lstStyle/>
        <a:p>
          <a:r>
            <a:rPr lang="en-GB" dirty="0" smtClean="0"/>
            <a:t>Products</a:t>
          </a:r>
        </a:p>
      </dgm:t>
    </dgm:pt>
    <dgm:pt modelId="{4B6DAD33-231E-4666-8E7F-34CCB0B68DEF}" type="parTrans" cxnId="{A5194BC4-ABA3-44F3-96EE-1FABF9DC66E2}">
      <dgm:prSet/>
      <dgm:spPr/>
      <dgm:t>
        <a:bodyPr/>
        <a:lstStyle/>
        <a:p>
          <a:endParaRPr lang="en-GB"/>
        </a:p>
      </dgm:t>
    </dgm:pt>
    <dgm:pt modelId="{8C7CAD2F-6142-43AA-ABC5-5AB37E37F058}" type="sibTrans" cxnId="{A5194BC4-ABA3-44F3-96EE-1FABF9DC66E2}">
      <dgm:prSet/>
      <dgm:spPr/>
      <dgm:t>
        <a:bodyPr/>
        <a:lstStyle/>
        <a:p>
          <a:endParaRPr lang="en-GB"/>
        </a:p>
      </dgm:t>
    </dgm:pt>
    <dgm:pt modelId="{410A9BA7-25AA-4AC6-AF6C-C214F844E1CC}">
      <dgm:prSet phldrT="[Text]" custT="1"/>
      <dgm:spPr/>
      <dgm:t>
        <a:bodyPr/>
        <a:lstStyle/>
        <a:p>
          <a:r>
            <a:rPr lang="en-GB" sz="1600" dirty="0" smtClean="0"/>
            <a:t>Drugs – </a:t>
          </a:r>
          <a:r>
            <a:rPr lang="en-GB" sz="1600" dirty="0" err="1" smtClean="0"/>
            <a:t>paracetamol</a:t>
          </a:r>
          <a:r>
            <a:rPr lang="en-GB" sz="1600" dirty="0" smtClean="0"/>
            <a:t> </a:t>
          </a:r>
          <a:endParaRPr lang="en-GB" sz="1600" dirty="0"/>
        </a:p>
      </dgm:t>
    </dgm:pt>
    <dgm:pt modelId="{1BDB9A4E-D6A1-4B39-ACA5-913B8D8F84C2}" type="parTrans" cxnId="{6F8A7461-B0C8-460E-B1AE-9BFD5A4385CF}">
      <dgm:prSet/>
      <dgm:spPr/>
      <dgm:t>
        <a:bodyPr/>
        <a:lstStyle/>
        <a:p>
          <a:endParaRPr lang="en-GB"/>
        </a:p>
      </dgm:t>
    </dgm:pt>
    <dgm:pt modelId="{FF003A11-FAF3-46E9-9B9F-9BF34CA9BB85}" type="sibTrans" cxnId="{6F8A7461-B0C8-460E-B1AE-9BFD5A4385CF}">
      <dgm:prSet/>
      <dgm:spPr/>
      <dgm:t>
        <a:bodyPr/>
        <a:lstStyle/>
        <a:p>
          <a:endParaRPr lang="en-GB"/>
        </a:p>
      </dgm:t>
    </dgm:pt>
    <dgm:pt modelId="{2BC3B97A-919F-4C81-92E5-1CAC87C75CDC}">
      <dgm:prSet phldrT="[Text]" custT="1"/>
      <dgm:spPr/>
      <dgm:t>
        <a:bodyPr/>
        <a:lstStyle/>
        <a:p>
          <a:r>
            <a:rPr lang="en-GB" sz="1600" dirty="0" smtClean="0"/>
            <a:t>Substances – latex </a:t>
          </a:r>
          <a:endParaRPr lang="en-GB" sz="1600" dirty="0"/>
        </a:p>
      </dgm:t>
    </dgm:pt>
    <dgm:pt modelId="{82784554-80CB-4A9F-8DD1-8E84F93DCA5B}" type="parTrans" cxnId="{DBE8E4E8-DFCD-48A0-9E57-4AA263F074BF}">
      <dgm:prSet/>
      <dgm:spPr/>
      <dgm:t>
        <a:bodyPr/>
        <a:lstStyle/>
        <a:p>
          <a:endParaRPr lang="en-GB"/>
        </a:p>
      </dgm:t>
    </dgm:pt>
    <dgm:pt modelId="{DF7A086F-59B7-44FC-92F8-2341E7FE66F7}" type="sibTrans" cxnId="{DBE8E4E8-DFCD-48A0-9E57-4AA263F074BF}">
      <dgm:prSet/>
      <dgm:spPr/>
      <dgm:t>
        <a:bodyPr/>
        <a:lstStyle/>
        <a:p>
          <a:endParaRPr lang="en-GB"/>
        </a:p>
      </dgm:t>
    </dgm:pt>
    <dgm:pt modelId="{D5A433B1-0C25-4102-A896-8F07FC341740}">
      <dgm:prSet phldrT="[Text]" custT="1"/>
      <dgm:spPr/>
      <dgm:t>
        <a:bodyPr/>
        <a:lstStyle/>
        <a:p>
          <a:r>
            <a:rPr lang="en-GB" sz="1600" dirty="0" smtClean="0"/>
            <a:t>Devices – bedpan </a:t>
          </a:r>
          <a:endParaRPr lang="en-GB" sz="1600" dirty="0"/>
        </a:p>
      </dgm:t>
    </dgm:pt>
    <dgm:pt modelId="{EF63F3A3-2E9F-4549-9D90-97E6801573F1}" type="parTrans" cxnId="{3ED05524-E70C-404D-8FE4-30356A1792B0}">
      <dgm:prSet/>
      <dgm:spPr/>
      <dgm:t>
        <a:bodyPr/>
        <a:lstStyle/>
        <a:p>
          <a:endParaRPr lang="en-GB"/>
        </a:p>
      </dgm:t>
    </dgm:pt>
    <dgm:pt modelId="{E79E2640-654D-45D2-9575-54148B4F4FDB}" type="sibTrans" cxnId="{3ED05524-E70C-404D-8FE4-30356A1792B0}">
      <dgm:prSet/>
      <dgm:spPr/>
      <dgm:t>
        <a:bodyPr/>
        <a:lstStyle/>
        <a:p>
          <a:endParaRPr lang="en-GB"/>
        </a:p>
      </dgm:t>
    </dgm:pt>
    <dgm:pt modelId="{E6029FB3-499E-4938-B19E-DFE1300959FF}">
      <dgm:prSet phldrT="[Text]" custT="1"/>
      <dgm:spPr/>
      <dgm:t>
        <a:bodyPr/>
        <a:lstStyle/>
        <a:p>
          <a:r>
            <a:rPr lang="en-GB" sz="1600" dirty="0" smtClean="0"/>
            <a:t>Lesions – bony callus</a:t>
          </a:r>
          <a:endParaRPr lang="en-GB" sz="1600" dirty="0"/>
        </a:p>
      </dgm:t>
    </dgm:pt>
    <dgm:pt modelId="{9236B6B6-26D6-4B47-9589-F22C156FB7CE}" type="sibTrans" cxnId="{05265AD8-0731-4081-8F53-6C1D33C00F65}">
      <dgm:prSet/>
      <dgm:spPr/>
      <dgm:t>
        <a:bodyPr/>
        <a:lstStyle/>
        <a:p>
          <a:endParaRPr lang="en-GB"/>
        </a:p>
      </dgm:t>
    </dgm:pt>
    <dgm:pt modelId="{391472EE-051B-4286-8B2F-FB43167A7A57}" type="parTrans" cxnId="{05265AD8-0731-4081-8F53-6C1D33C00F65}">
      <dgm:prSet/>
      <dgm:spPr/>
      <dgm:t>
        <a:bodyPr/>
        <a:lstStyle/>
        <a:p>
          <a:endParaRPr lang="en-GB"/>
        </a:p>
      </dgm:t>
    </dgm:pt>
    <dgm:pt modelId="{C61BC932-9CB5-4484-88DA-0CB34D78DDCE}">
      <dgm:prSet phldrT="[Text]" custT="1"/>
      <dgm:spPr/>
      <dgm:t>
        <a:bodyPr/>
        <a:lstStyle/>
        <a:p>
          <a:r>
            <a:rPr lang="en-GB" sz="1600" dirty="0" smtClean="0"/>
            <a:t>Values - present</a:t>
          </a:r>
          <a:endParaRPr lang="en-GB" sz="1600" dirty="0"/>
        </a:p>
      </dgm:t>
    </dgm:pt>
    <dgm:pt modelId="{C11ADE06-032C-49B4-AE1F-A04D04E5B0D6}" type="parTrans" cxnId="{162E3BB3-F225-46D2-A655-725934A1B421}">
      <dgm:prSet/>
      <dgm:spPr/>
      <dgm:t>
        <a:bodyPr/>
        <a:lstStyle/>
        <a:p>
          <a:endParaRPr lang="en-GB"/>
        </a:p>
      </dgm:t>
    </dgm:pt>
    <dgm:pt modelId="{0FAF713F-2832-4179-AE45-D326CE480D99}" type="sibTrans" cxnId="{162E3BB3-F225-46D2-A655-725934A1B421}">
      <dgm:prSet/>
      <dgm:spPr/>
      <dgm:t>
        <a:bodyPr/>
        <a:lstStyle/>
        <a:p>
          <a:endParaRPr lang="en-GB"/>
        </a:p>
      </dgm:t>
    </dgm:pt>
    <dgm:pt modelId="{FF9F8F05-E4EC-4DAC-9780-8889228B424A}" type="pres">
      <dgm:prSet presAssocID="{06439C5F-B727-4F4B-B7A5-60AF34879CBD}" presName="Name0" presStyleCnt="0">
        <dgm:presLayoutVars>
          <dgm:dir/>
          <dgm:animLvl val="lvl"/>
          <dgm:resizeHandles val="exact"/>
        </dgm:presLayoutVars>
      </dgm:prSet>
      <dgm:spPr/>
      <dgm:t>
        <a:bodyPr/>
        <a:lstStyle/>
        <a:p>
          <a:endParaRPr lang="en-US"/>
        </a:p>
      </dgm:t>
    </dgm:pt>
    <dgm:pt modelId="{86D2ADCA-8F20-4500-99C3-D55B0FB27FE8}" type="pres">
      <dgm:prSet presAssocID="{6332B123-D696-4BED-B6E0-FAA1F2FF9D58}" presName="linNode" presStyleCnt="0"/>
      <dgm:spPr/>
      <dgm:t>
        <a:bodyPr/>
        <a:lstStyle/>
        <a:p>
          <a:endParaRPr lang="en-GB"/>
        </a:p>
      </dgm:t>
    </dgm:pt>
    <dgm:pt modelId="{3D4D011E-7677-4949-AC5E-19B328CE9846}" type="pres">
      <dgm:prSet presAssocID="{6332B123-D696-4BED-B6E0-FAA1F2FF9D58}" presName="parentText" presStyleLbl="node1" presStyleIdx="0" presStyleCnt="3" custScaleX="63039" custLinFactNeighborX="-9494">
        <dgm:presLayoutVars>
          <dgm:chMax val="1"/>
          <dgm:bulletEnabled val="1"/>
        </dgm:presLayoutVars>
      </dgm:prSet>
      <dgm:spPr/>
      <dgm:t>
        <a:bodyPr/>
        <a:lstStyle/>
        <a:p>
          <a:endParaRPr lang="en-GB"/>
        </a:p>
      </dgm:t>
    </dgm:pt>
    <dgm:pt modelId="{1964890A-3890-484C-AAD0-F0A23393A27E}" type="pres">
      <dgm:prSet presAssocID="{6332B123-D696-4BED-B6E0-FAA1F2FF9D58}" presName="descendantText" presStyleLbl="alignAccFollowNode1" presStyleIdx="0" presStyleCnt="3" custLinFactNeighborX="-16920">
        <dgm:presLayoutVars>
          <dgm:bulletEnabled val="1"/>
        </dgm:presLayoutVars>
      </dgm:prSet>
      <dgm:spPr/>
      <dgm:t>
        <a:bodyPr/>
        <a:lstStyle/>
        <a:p>
          <a:endParaRPr lang="en-GB"/>
        </a:p>
      </dgm:t>
    </dgm:pt>
    <dgm:pt modelId="{BC4736EE-1996-4BEE-A05D-4F91BF65F338}" type="pres">
      <dgm:prSet presAssocID="{AA1F4396-28F9-4E38-8E40-097F7F8542FB}" presName="sp" presStyleCnt="0"/>
      <dgm:spPr/>
      <dgm:t>
        <a:bodyPr/>
        <a:lstStyle/>
        <a:p>
          <a:endParaRPr lang="en-GB"/>
        </a:p>
      </dgm:t>
    </dgm:pt>
    <dgm:pt modelId="{E86B8C1A-EB81-4193-871C-D952857066DB}" type="pres">
      <dgm:prSet presAssocID="{5366FE5C-9442-481E-8173-8E0BCF1F448C}" presName="linNode" presStyleCnt="0"/>
      <dgm:spPr/>
      <dgm:t>
        <a:bodyPr/>
        <a:lstStyle/>
        <a:p>
          <a:endParaRPr lang="en-GB"/>
        </a:p>
      </dgm:t>
    </dgm:pt>
    <dgm:pt modelId="{EAC9EF43-0166-4CC2-9E48-8CB30D7BE3B1}" type="pres">
      <dgm:prSet presAssocID="{5366FE5C-9442-481E-8173-8E0BCF1F448C}" presName="parentText" presStyleLbl="node1" presStyleIdx="1" presStyleCnt="3" custScaleX="63039" custLinFactNeighborX="-9494">
        <dgm:presLayoutVars>
          <dgm:chMax val="1"/>
          <dgm:bulletEnabled val="1"/>
        </dgm:presLayoutVars>
      </dgm:prSet>
      <dgm:spPr/>
      <dgm:t>
        <a:bodyPr/>
        <a:lstStyle/>
        <a:p>
          <a:endParaRPr lang="en-US"/>
        </a:p>
      </dgm:t>
    </dgm:pt>
    <dgm:pt modelId="{9B560DBC-F7D6-4128-A932-4A267B1EFF0B}" type="pres">
      <dgm:prSet presAssocID="{5366FE5C-9442-481E-8173-8E0BCF1F448C}" presName="descendantText" presStyleLbl="alignAccFollowNode1" presStyleIdx="1" presStyleCnt="3" custLinFactNeighborX="-16920">
        <dgm:presLayoutVars>
          <dgm:bulletEnabled val="1"/>
        </dgm:presLayoutVars>
      </dgm:prSet>
      <dgm:spPr/>
      <dgm:t>
        <a:bodyPr/>
        <a:lstStyle/>
        <a:p>
          <a:endParaRPr lang="en-GB"/>
        </a:p>
      </dgm:t>
    </dgm:pt>
    <dgm:pt modelId="{0DB9C11A-8D56-4B10-A889-961FE0DA3466}" type="pres">
      <dgm:prSet presAssocID="{D39EFBAC-1C03-405C-B430-CB2B2E14A4D9}" presName="sp" presStyleCnt="0"/>
      <dgm:spPr/>
      <dgm:t>
        <a:bodyPr/>
        <a:lstStyle/>
        <a:p>
          <a:endParaRPr lang="en-GB"/>
        </a:p>
      </dgm:t>
    </dgm:pt>
    <dgm:pt modelId="{0FE07A9E-4AC0-442F-9308-84EDD0B39E8E}" type="pres">
      <dgm:prSet presAssocID="{66464C7E-8FE8-485C-978B-CCA54962B667}" presName="linNode" presStyleCnt="0"/>
      <dgm:spPr/>
      <dgm:t>
        <a:bodyPr/>
        <a:lstStyle/>
        <a:p>
          <a:endParaRPr lang="en-GB"/>
        </a:p>
      </dgm:t>
    </dgm:pt>
    <dgm:pt modelId="{08AA8B4D-1EFE-4C41-8998-B3878199CFBE}" type="pres">
      <dgm:prSet presAssocID="{66464C7E-8FE8-485C-978B-CCA54962B667}" presName="parentText" presStyleLbl="node1" presStyleIdx="2" presStyleCnt="3" custScaleX="63039" custLinFactNeighborX="-9494">
        <dgm:presLayoutVars>
          <dgm:chMax val="1"/>
          <dgm:bulletEnabled val="1"/>
        </dgm:presLayoutVars>
      </dgm:prSet>
      <dgm:spPr/>
      <dgm:t>
        <a:bodyPr/>
        <a:lstStyle/>
        <a:p>
          <a:endParaRPr lang="en-GB"/>
        </a:p>
      </dgm:t>
    </dgm:pt>
    <dgm:pt modelId="{87D50D56-4C22-4D87-A167-AF121ED3AF58}" type="pres">
      <dgm:prSet presAssocID="{66464C7E-8FE8-485C-978B-CCA54962B667}" presName="descendantText" presStyleLbl="alignAccFollowNode1" presStyleIdx="2" presStyleCnt="3" custLinFactNeighborX="-16920">
        <dgm:presLayoutVars>
          <dgm:bulletEnabled val="1"/>
        </dgm:presLayoutVars>
      </dgm:prSet>
      <dgm:spPr/>
      <dgm:t>
        <a:bodyPr/>
        <a:lstStyle/>
        <a:p>
          <a:endParaRPr lang="en-GB"/>
        </a:p>
      </dgm:t>
    </dgm:pt>
  </dgm:ptLst>
  <dgm:cxnLst>
    <dgm:cxn modelId="{97C0180F-C5EC-4C20-91B9-C9DD411BC40F}" type="presOf" srcId="{410A9BA7-25AA-4AC6-AF6C-C214F844E1CC}" destId="{87D50D56-4C22-4D87-A167-AF121ED3AF58}" srcOrd="0" destOrd="0" presId="urn:microsoft.com/office/officeart/2005/8/layout/vList5"/>
    <dgm:cxn modelId="{6F8A7461-B0C8-460E-B1AE-9BFD5A4385CF}" srcId="{66464C7E-8FE8-485C-978B-CCA54962B667}" destId="{410A9BA7-25AA-4AC6-AF6C-C214F844E1CC}" srcOrd="0" destOrd="0" parTransId="{1BDB9A4E-D6A1-4B39-ACA5-913B8D8F84C2}" sibTransId="{FF003A11-FAF3-46E9-9B9F-9BF34CA9BB85}"/>
    <dgm:cxn modelId="{69EE8BA9-3CD7-4590-ACFB-7BE030B90F2D}" type="presOf" srcId="{C61BC932-9CB5-4484-88DA-0CB34D78DDCE}" destId="{9B560DBC-F7D6-4128-A932-4A267B1EFF0B}" srcOrd="0" destOrd="2" presId="urn:microsoft.com/office/officeart/2005/8/layout/vList5"/>
    <dgm:cxn modelId="{819DA8B8-EC5A-433A-A86E-57EFB05A1FBD}" type="presOf" srcId="{5366FE5C-9442-481E-8173-8E0BCF1F448C}" destId="{EAC9EF43-0166-4CC2-9E48-8CB30D7BE3B1}" srcOrd="0" destOrd="0" presId="urn:microsoft.com/office/officeart/2005/8/layout/vList5"/>
    <dgm:cxn modelId="{016D5051-B096-4905-8AE4-6162ED0176B2}" type="presOf" srcId="{D5A433B1-0C25-4102-A896-8F07FC341740}" destId="{87D50D56-4C22-4D87-A167-AF121ED3AF58}" srcOrd="0" destOrd="2" presId="urn:microsoft.com/office/officeart/2005/8/layout/vList5"/>
    <dgm:cxn modelId="{4EB1F3EB-3ECB-4FEC-A9E7-CBDA69145E6F}" type="presOf" srcId="{E6029FB3-499E-4938-B19E-DFE1300959FF}" destId="{1964890A-3890-484C-AAD0-F0A23393A27E}" srcOrd="0" destOrd="2" presId="urn:microsoft.com/office/officeart/2005/8/layout/vList5"/>
    <dgm:cxn modelId="{6CAD794E-6BFD-4E18-8DC6-A7E3F7EA72A7}" srcId="{6332B123-D696-4BED-B6E0-FAA1F2FF9D58}" destId="{3E3BCFF6-0B25-4A07-931B-03470B7F18AD}" srcOrd="1" destOrd="0" parTransId="{92557521-8F35-4BE0-BC02-817D219F4BE0}" sibTransId="{0EB86A7D-F51E-4ABB-8DD3-5616F00485E5}"/>
    <dgm:cxn modelId="{F1B5CA70-63FB-49B2-B7EF-D6168C17D337}" srcId="{06439C5F-B727-4F4B-B7A5-60AF34879CBD}" destId="{5366FE5C-9442-481E-8173-8E0BCF1F448C}" srcOrd="1" destOrd="0" parTransId="{BA24D2FB-5DAF-498C-8FE4-24A0B2B4E726}" sibTransId="{D39EFBAC-1C03-405C-B430-CB2B2E14A4D9}"/>
    <dgm:cxn modelId="{074B59CC-DEB6-40C3-9343-2B49C7DAD5A4}" type="presOf" srcId="{2BC3B97A-919F-4C81-92E5-1CAC87C75CDC}" destId="{87D50D56-4C22-4D87-A167-AF121ED3AF58}" srcOrd="0" destOrd="1" presId="urn:microsoft.com/office/officeart/2005/8/layout/vList5"/>
    <dgm:cxn modelId="{3B58C3B3-84A3-45CA-BF32-A7E5E5F08DB6}" type="presOf" srcId="{3E3BCFF6-0B25-4A07-931B-03470B7F18AD}" destId="{1964890A-3890-484C-AAD0-F0A23393A27E}" srcOrd="0" destOrd="1" presId="urn:microsoft.com/office/officeart/2005/8/layout/vList5"/>
    <dgm:cxn modelId="{9BD80FCE-086E-49DC-B611-5C1947E1AA4C}" srcId="{6332B123-D696-4BED-B6E0-FAA1F2FF9D58}" destId="{34DD31BD-4394-4926-AD6F-74BD86705DF9}" srcOrd="0" destOrd="0" parTransId="{FC41CC91-FE70-4CB9-A38F-A9B354D1723F}" sibTransId="{7EEE20E3-D6FD-49FC-B019-C74FE0BB700A}"/>
    <dgm:cxn modelId="{30D7D6B7-E4A0-46B8-9641-5CEFEFEF33E3}" type="presOf" srcId="{352EB881-5454-4FFE-9FC1-76ACA43A21B4}" destId="{9B560DBC-F7D6-4128-A932-4A267B1EFF0B}" srcOrd="0" destOrd="1" presId="urn:microsoft.com/office/officeart/2005/8/layout/vList5"/>
    <dgm:cxn modelId="{05265AD8-0731-4081-8F53-6C1D33C00F65}" srcId="{6332B123-D696-4BED-B6E0-FAA1F2FF9D58}" destId="{E6029FB3-499E-4938-B19E-DFE1300959FF}" srcOrd="2" destOrd="0" parTransId="{391472EE-051B-4286-8B2F-FB43167A7A57}" sibTransId="{9236B6B6-26D6-4B47-9589-F22C156FB7CE}"/>
    <dgm:cxn modelId="{07DCC412-658A-4EB1-889D-479EA2D10342}" type="presOf" srcId="{66464C7E-8FE8-485C-978B-CCA54962B667}" destId="{08AA8B4D-1EFE-4C41-8998-B3878199CFBE}" srcOrd="0" destOrd="0" presId="urn:microsoft.com/office/officeart/2005/8/layout/vList5"/>
    <dgm:cxn modelId="{98134CC2-CCC2-4157-942D-83D295930E93}" srcId="{5366FE5C-9442-481E-8173-8E0BCF1F448C}" destId="{3EA06AFD-3201-42F1-B500-781412CA0C3D}" srcOrd="0" destOrd="0" parTransId="{75283A80-16C7-46FD-84EE-5164C5D163DB}" sibTransId="{5C5D456D-E67A-429C-AE5A-0A1A6EA56471}"/>
    <dgm:cxn modelId="{35B0FFD5-7AA3-45F7-B3D8-CB4619CF8C15}" type="presOf" srcId="{34DD31BD-4394-4926-AD6F-74BD86705DF9}" destId="{1964890A-3890-484C-AAD0-F0A23393A27E}" srcOrd="0" destOrd="0" presId="urn:microsoft.com/office/officeart/2005/8/layout/vList5"/>
    <dgm:cxn modelId="{162E3BB3-F225-46D2-A655-725934A1B421}" srcId="{5366FE5C-9442-481E-8173-8E0BCF1F448C}" destId="{C61BC932-9CB5-4484-88DA-0CB34D78DDCE}" srcOrd="2" destOrd="0" parTransId="{C11ADE06-032C-49B4-AE1F-A04D04E5B0D6}" sibTransId="{0FAF713F-2832-4179-AE45-D326CE480D99}"/>
    <dgm:cxn modelId="{DBE8E4E8-DFCD-48A0-9E57-4AA263F074BF}" srcId="{66464C7E-8FE8-485C-978B-CCA54962B667}" destId="{2BC3B97A-919F-4C81-92E5-1CAC87C75CDC}" srcOrd="1" destOrd="0" parTransId="{82784554-80CB-4A9F-8DD1-8E84F93DCA5B}" sibTransId="{DF7A086F-59B7-44FC-92F8-2341E7FE66F7}"/>
    <dgm:cxn modelId="{602EA451-306A-4866-B218-BC8ADEBF8E37}" srcId="{5366FE5C-9442-481E-8173-8E0BCF1F448C}" destId="{352EB881-5454-4FFE-9FC1-76ACA43A21B4}" srcOrd="1" destOrd="0" parTransId="{2E2CEE2A-DF8B-45E7-9C5B-F1388C987E1D}" sibTransId="{D3E54504-A8C8-4D33-9436-A6D3F0518BF4}"/>
    <dgm:cxn modelId="{18F6B49C-EA06-497B-ADDA-AF38D6222DCC}" srcId="{06439C5F-B727-4F4B-B7A5-60AF34879CBD}" destId="{6332B123-D696-4BED-B6E0-FAA1F2FF9D58}" srcOrd="0" destOrd="0" parTransId="{4DFD6546-FF29-4866-A90D-5AA33679144E}" sibTransId="{AA1F4396-28F9-4E38-8E40-097F7F8542FB}"/>
    <dgm:cxn modelId="{A5194BC4-ABA3-44F3-96EE-1FABF9DC66E2}" srcId="{06439C5F-B727-4F4B-B7A5-60AF34879CBD}" destId="{66464C7E-8FE8-485C-978B-CCA54962B667}" srcOrd="2" destOrd="0" parTransId="{4B6DAD33-231E-4666-8E7F-34CCB0B68DEF}" sibTransId="{8C7CAD2F-6142-43AA-ABC5-5AB37E37F058}"/>
    <dgm:cxn modelId="{3ED05524-E70C-404D-8FE4-30356A1792B0}" srcId="{66464C7E-8FE8-485C-978B-CCA54962B667}" destId="{D5A433B1-0C25-4102-A896-8F07FC341740}" srcOrd="2" destOrd="0" parTransId="{EF63F3A3-2E9F-4549-9D90-97E6801573F1}" sibTransId="{E79E2640-654D-45D2-9575-54148B4F4FDB}"/>
    <dgm:cxn modelId="{D4BC61B6-E0D6-442D-9603-F73B0A5B533B}" type="presOf" srcId="{3EA06AFD-3201-42F1-B500-781412CA0C3D}" destId="{9B560DBC-F7D6-4128-A932-4A267B1EFF0B}" srcOrd="0" destOrd="0" presId="urn:microsoft.com/office/officeart/2005/8/layout/vList5"/>
    <dgm:cxn modelId="{EFBDC625-1C8B-486D-8873-7D269DECB5FD}" type="presOf" srcId="{6332B123-D696-4BED-B6E0-FAA1F2FF9D58}" destId="{3D4D011E-7677-4949-AC5E-19B328CE9846}" srcOrd="0" destOrd="0" presId="urn:microsoft.com/office/officeart/2005/8/layout/vList5"/>
    <dgm:cxn modelId="{1E2CEDC1-2324-46EC-81D9-E56DA7091191}" type="presOf" srcId="{06439C5F-B727-4F4B-B7A5-60AF34879CBD}" destId="{FF9F8F05-E4EC-4DAC-9780-8889228B424A}" srcOrd="0" destOrd="0" presId="urn:microsoft.com/office/officeart/2005/8/layout/vList5"/>
    <dgm:cxn modelId="{3D8C8D39-0AB9-4351-8682-7B311974BC65}" type="presParOf" srcId="{FF9F8F05-E4EC-4DAC-9780-8889228B424A}" destId="{86D2ADCA-8F20-4500-99C3-D55B0FB27FE8}" srcOrd="0" destOrd="0" presId="urn:microsoft.com/office/officeart/2005/8/layout/vList5"/>
    <dgm:cxn modelId="{3DAA83EA-4B84-43E6-8832-5609A190A73E}" type="presParOf" srcId="{86D2ADCA-8F20-4500-99C3-D55B0FB27FE8}" destId="{3D4D011E-7677-4949-AC5E-19B328CE9846}" srcOrd="0" destOrd="0" presId="urn:microsoft.com/office/officeart/2005/8/layout/vList5"/>
    <dgm:cxn modelId="{7EA75122-560E-4176-BCD6-29AF532563A9}" type="presParOf" srcId="{86D2ADCA-8F20-4500-99C3-D55B0FB27FE8}" destId="{1964890A-3890-484C-AAD0-F0A23393A27E}" srcOrd="1" destOrd="0" presId="urn:microsoft.com/office/officeart/2005/8/layout/vList5"/>
    <dgm:cxn modelId="{0E7FD745-E6DA-4D1C-A81F-B63AB727819F}" type="presParOf" srcId="{FF9F8F05-E4EC-4DAC-9780-8889228B424A}" destId="{BC4736EE-1996-4BEE-A05D-4F91BF65F338}" srcOrd="1" destOrd="0" presId="urn:microsoft.com/office/officeart/2005/8/layout/vList5"/>
    <dgm:cxn modelId="{4FA684E5-DD69-4214-A31F-77A3F3AA29C2}" type="presParOf" srcId="{FF9F8F05-E4EC-4DAC-9780-8889228B424A}" destId="{E86B8C1A-EB81-4193-871C-D952857066DB}" srcOrd="2" destOrd="0" presId="urn:microsoft.com/office/officeart/2005/8/layout/vList5"/>
    <dgm:cxn modelId="{5A520B91-75DB-404A-943D-87D23A9DC3D9}" type="presParOf" srcId="{E86B8C1A-EB81-4193-871C-D952857066DB}" destId="{EAC9EF43-0166-4CC2-9E48-8CB30D7BE3B1}" srcOrd="0" destOrd="0" presId="urn:microsoft.com/office/officeart/2005/8/layout/vList5"/>
    <dgm:cxn modelId="{24FE3F98-CB5B-4925-9F5C-4B7CCA7BF950}" type="presParOf" srcId="{E86B8C1A-EB81-4193-871C-D952857066DB}" destId="{9B560DBC-F7D6-4128-A932-4A267B1EFF0B}" srcOrd="1" destOrd="0" presId="urn:microsoft.com/office/officeart/2005/8/layout/vList5"/>
    <dgm:cxn modelId="{D7C43519-EDCB-4B86-9539-AEF5C4E6DA47}" type="presParOf" srcId="{FF9F8F05-E4EC-4DAC-9780-8889228B424A}" destId="{0DB9C11A-8D56-4B10-A889-961FE0DA3466}" srcOrd="3" destOrd="0" presId="urn:microsoft.com/office/officeart/2005/8/layout/vList5"/>
    <dgm:cxn modelId="{E2120AEE-240B-49D2-B6C2-ED8986EF51D3}" type="presParOf" srcId="{FF9F8F05-E4EC-4DAC-9780-8889228B424A}" destId="{0FE07A9E-4AC0-442F-9308-84EDD0B39E8E}" srcOrd="4" destOrd="0" presId="urn:microsoft.com/office/officeart/2005/8/layout/vList5"/>
    <dgm:cxn modelId="{892ACA51-D8EF-4112-AC03-4D7559E3F689}" type="presParOf" srcId="{0FE07A9E-4AC0-442F-9308-84EDD0B39E8E}" destId="{08AA8B4D-1EFE-4C41-8998-B3878199CFBE}" srcOrd="0" destOrd="0" presId="urn:microsoft.com/office/officeart/2005/8/layout/vList5"/>
    <dgm:cxn modelId="{865B3C6F-A116-45C0-8516-F068C431A0F5}" type="presParOf" srcId="{0FE07A9E-4AC0-442F-9308-84EDD0B39E8E}" destId="{87D50D56-4C22-4D87-A167-AF121ED3AF5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658467-975D-4AF2-A7ED-E41755B01E14}" type="doc">
      <dgm:prSet loTypeId="urn:microsoft.com/office/officeart/2005/8/layout/hierarchy4" loCatId="list" qsTypeId="urn:microsoft.com/office/officeart/2005/8/quickstyle/3d1" qsCatId="3D" csTypeId="urn:microsoft.com/office/officeart/2005/8/colors/colorful2" csCatId="colorful" phldr="1"/>
      <dgm:spPr/>
      <dgm:t>
        <a:bodyPr/>
        <a:lstStyle/>
        <a:p>
          <a:endParaRPr lang="en-GB"/>
        </a:p>
      </dgm:t>
    </dgm:pt>
    <dgm:pt modelId="{8529F574-31E2-40FA-BE12-01B8B42C7DBC}">
      <dgm:prSet phldrT="[Text]"/>
      <dgm:spPr/>
      <dgm:t>
        <a:bodyPr/>
        <a:lstStyle/>
        <a:p>
          <a:r>
            <a:rPr lang="en-GB" dirty="0" smtClean="0"/>
            <a:t>Codes and descriptions</a:t>
          </a:r>
          <a:endParaRPr lang="en-GB" dirty="0"/>
        </a:p>
      </dgm:t>
    </dgm:pt>
    <dgm:pt modelId="{5FF56D05-49AF-4FB8-8283-2A9B9004337D}" type="parTrans" cxnId="{20DB7625-CE24-496C-ACB6-55941651EEF9}">
      <dgm:prSet/>
      <dgm:spPr/>
      <dgm:t>
        <a:bodyPr/>
        <a:lstStyle/>
        <a:p>
          <a:endParaRPr lang="en-GB"/>
        </a:p>
      </dgm:t>
    </dgm:pt>
    <dgm:pt modelId="{0E686A4B-CC56-480B-9E12-11FF99DB0106}" type="sibTrans" cxnId="{20DB7625-CE24-496C-ACB6-55941651EEF9}">
      <dgm:prSet/>
      <dgm:spPr/>
      <dgm:t>
        <a:bodyPr/>
        <a:lstStyle/>
        <a:p>
          <a:endParaRPr lang="en-GB"/>
        </a:p>
      </dgm:t>
    </dgm:pt>
    <dgm:pt modelId="{C83969D1-D597-4F52-8250-953BB37AA394}">
      <dgm:prSet phldrT="[Text]" custT="1"/>
      <dgm:spPr/>
      <dgm:t>
        <a:bodyPr/>
        <a:lstStyle/>
        <a:p>
          <a:r>
            <a:rPr lang="en-GB" sz="2400" dirty="0" smtClean="0"/>
            <a:t>Relationships</a:t>
          </a:r>
          <a:endParaRPr lang="en-GB" sz="2400" dirty="0"/>
        </a:p>
      </dgm:t>
    </dgm:pt>
    <dgm:pt modelId="{BFFCCEE7-677C-47CD-B83B-932572A63CA1}" type="parTrans" cxnId="{0156031A-D92C-479C-9FD2-8061BCB5B051}">
      <dgm:prSet/>
      <dgm:spPr/>
      <dgm:t>
        <a:bodyPr/>
        <a:lstStyle/>
        <a:p>
          <a:endParaRPr lang="en-GB"/>
        </a:p>
      </dgm:t>
    </dgm:pt>
    <dgm:pt modelId="{8B35EC94-E016-4231-A6BD-4524BE9BB707}" type="sibTrans" cxnId="{0156031A-D92C-479C-9FD2-8061BCB5B051}">
      <dgm:prSet/>
      <dgm:spPr/>
      <dgm:t>
        <a:bodyPr/>
        <a:lstStyle/>
        <a:p>
          <a:endParaRPr lang="en-GB"/>
        </a:p>
      </dgm:t>
    </dgm:pt>
    <dgm:pt modelId="{6D6CD1B6-8946-46A2-8695-1E39D62DB348}">
      <dgm:prSet phldrT="[Text]"/>
      <dgm:spPr/>
      <dgm:t>
        <a:bodyPr/>
        <a:lstStyle/>
        <a:p>
          <a:r>
            <a:rPr lang="en-GB" dirty="0" smtClean="0"/>
            <a:t>Is a</a:t>
          </a:r>
          <a:endParaRPr lang="en-GB" dirty="0"/>
        </a:p>
      </dgm:t>
    </dgm:pt>
    <dgm:pt modelId="{139DB500-0AA2-4B6B-BE6F-767677D77352}" type="parTrans" cxnId="{0982BF6C-9C5D-4947-99B9-D835ADDD224D}">
      <dgm:prSet/>
      <dgm:spPr/>
      <dgm:t>
        <a:bodyPr/>
        <a:lstStyle/>
        <a:p>
          <a:endParaRPr lang="en-GB"/>
        </a:p>
      </dgm:t>
    </dgm:pt>
    <dgm:pt modelId="{46009DAB-2FE5-4C39-B79C-B8EEC339E4F8}" type="sibTrans" cxnId="{0982BF6C-9C5D-4947-99B9-D835ADDD224D}">
      <dgm:prSet/>
      <dgm:spPr/>
      <dgm:t>
        <a:bodyPr/>
        <a:lstStyle/>
        <a:p>
          <a:endParaRPr lang="en-GB"/>
        </a:p>
      </dgm:t>
    </dgm:pt>
    <dgm:pt modelId="{07EF854A-139D-457F-ADE6-43F2B7DFA291}">
      <dgm:prSet phldrT="[Text]"/>
      <dgm:spPr/>
      <dgm:t>
        <a:bodyPr/>
        <a:lstStyle/>
        <a:p>
          <a:r>
            <a:rPr lang="en-GB" dirty="0" smtClean="0"/>
            <a:t>Qualifiers &amp; values</a:t>
          </a:r>
          <a:endParaRPr lang="en-GB" dirty="0"/>
        </a:p>
      </dgm:t>
    </dgm:pt>
    <dgm:pt modelId="{8E752C7F-A1C5-4B62-BBE4-F2345F935900}" type="parTrans" cxnId="{ED694E57-FF64-4B23-AC99-EEF0B2C55F54}">
      <dgm:prSet/>
      <dgm:spPr/>
      <dgm:t>
        <a:bodyPr/>
        <a:lstStyle/>
        <a:p>
          <a:endParaRPr lang="en-GB"/>
        </a:p>
      </dgm:t>
    </dgm:pt>
    <dgm:pt modelId="{E7E77264-4BB7-4231-A73C-B0FECD5AC785}" type="sibTrans" cxnId="{ED694E57-FF64-4B23-AC99-EEF0B2C55F54}">
      <dgm:prSet/>
      <dgm:spPr/>
      <dgm:t>
        <a:bodyPr/>
        <a:lstStyle/>
        <a:p>
          <a:endParaRPr lang="en-GB"/>
        </a:p>
      </dgm:t>
    </dgm:pt>
    <dgm:pt modelId="{D583EA78-09CE-4385-B4B6-4EC5833B76AD}">
      <dgm:prSet phldrT="[Text]"/>
      <dgm:spPr/>
      <dgm:t>
        <a:bodyPr/>
        <a:lstStyle/>
        <a:p>
          <a:r>
            <a:rPr lang="en-GB" dirty="0" smtClean="0"/>
            <a:t>Attributes</a:t>
          </a:r>
          <a:endParaRPr lang="en-GB" dirty="0"/>
        </a:p>
      </dgm:t>
    </dgm:pt>
    <dgm:pt modelId="{EBDE2D9E-0AAF-48CB-8EA9-E5291794A082}" type="parTrans" cxnId="{44E8A403-4955-4015-8C7C-ACAACB1BFD4B}">
      <dgm:prSet/>
      <dgm:spPr/>
      <dgm:t>
        <a:bodyPr/>
        <a:lstStyle/>
        <a:p>
          <a:endParaRPr lang="en-GB"/>
        </a:p>
      </dgm:t>
    </dgm:pt>
    <dgm:pt modelId="{6D15C953-2DC4-4D51-98FD-853E154D3149}" type="sibTrans" cxnId="{44E8A403-4955-4015-8C7C-ACAACB1BFD4B}">
      <dgm:prSet/>
      <dgm:spPr/>
      <dgm:t>
        <a:bodyPr/>
        <a:lstStyle/>
        <a:p>
          <a:endParaRPr lang="en-GB"/>
        </a:p>
      </dgm:t>
    </dgm:pt>
    <dgm:pt modelId="{2F69DF34-F7A8-4307-941E-C36D51A2FC85}" type="pres">
      <dgm:prSet presAssocID="{76658467-975D-4AF2-A7ED-E41755B01E14}" presName="Name0" presStyleCnt="0">
        <dgm:presLayoutVars>
          <dgm:chPref val="1"/>
          <dgm:dir/>
          <dgm:animOne val="branch"/>
          <dgm:animLvl val="lvl"/>
          <dgm:resizeHandles/>
        </dgm:presLayoutVars>
      </dgm:prSet>
      <dgm:spPr/>
      <dgm:t>
        <a:bodyPr/>
        <a:lstStyle/>
        <a:p>
          <a:endParaRPr lang="en-GB"/>
        </a:p>
      </dgm:t>
    </dgm:pt>
    <dgm:pt modelId="{8D0961E1-A521-44CE-B1CE-633FB8DAEA62}" type="pres">
      <dgm:prSet presAssocID="{8529F574-31E2-40FA-BE12-01B8B42C7DBC}" presName="vertOne" presStyleCnt="0"/>
      <dgm:spPr/>
      <dgm:t>
        <a:bodyPr/>
        <a:lstStyle/>
        <a:p>
          <a:endParaRPr lang="en-GB"/>
        </a:p>
      </dgm:t>
    </dgm:pt>
    <dgm:pt modelId="{F4E7316E-A68D-473D-A51C-EC5A046FCD53}" type="pres">
      <dgm:prSet presAssocID="{8529F574-31E2-40FA-BE12-01B8B42C7DBC}" presName="txOne" presStyleLbl="node0" presStyleIdx="0" presStyleCnt="1">
        <dgm:presLayoutVars>
          <dgm:chPref val="3"/>
        </dgm:presLayoutVars>
      </dgm:prSet>
      <dgm:spPr/>
      <dgm:t>
        <a:bodyPr/>
        <a:lstStyle/>
        <a:p>
          <a:endParaRPr lang="en-GB"/>
        </a:p>
      </dgm:t>
    </dgm:pt>
    <dgm:pt modelId="{6B1BCC14-34D5-452D-84F7-D3A72C91E07C}" type="pres">
      <dgm:prSet presAssocID="{8529F574-31E2-40FA-BE12-01B8B42C7DBC}" presName="parTransOne" presStyleCnt="0"/>
      <dgm:spPr/>
      <dgm:t>
        <a:bodyPr/>
        <a:lstStyle/>
        <a:p>
          <a:endParaRPr lang="en-GB"/>
        </a:p>
      </dgm:t>
    </dgm:pt>
    <dgm:pt modelId="{12B74061-6FD1-4CA9-8F78-04487645D5FB}" type="pres">
      <dgm:prSet presAssocID="{8529F574-31E2-40FA-BE12-01B8B42C7DBC}" presName="horzOne" presStyleCnt="0"/>
      <dgm:spPr/>
      <dgm:t>
        <a:bodyPr/>
        <a:lstStyle/>
        <a:p>
          <a:endParaRPr lang="en-GB"/>
        </a:p>
      </dgm:t>
    </dgm:pt>
    <dgm:pt modelId="{C4EAB6FB-EA54-4CCA-8FDC-9B48329913A6}" type="pres">
      <dgm:prSet presAssocID="{C83969D1-D597-4F52-8250-953BB37AA394}" presName="vertTwo" presStyleCnt="0"/>
      <dgm:spPr/>
      <dgm:t>
        <a:bodyPr/>
        <a:lstStyle/>
        <a:p>
          <a:endParaRPr lang="en-GB"/>
        </a:p>
      </dgm:t>
    </dgm:pt>
    <dgm:pt modelId="{80B2AB42-BED1-4C19-9E26-3170F0E41622}" type="pres">
      <dgm:prSet presAssocID="{C83969D1-D597-4F52-8250-953BB37AA394}" presName="txTwo" presStyleLbl="node2" presStyleIdx="0" presStyleCnt="1" custScaleY="60480">
        <dgm:presLayoutVars>
          <dgm:chPref val="3"/>
        </dgm:presLayoutVars>
      </dgm:prSet>
      <dgm:spPr/>
      <dgm:t>
        <a:bodyPr/>
        <a:lstStyle/>
        <a:p>
          <a:endParaRPr lang="en-GB"/>
        </a:p>
      </dgm:t>
    </dgm:pt>
    <dgm:pt modelId="{A037A04B-1194-452A-AABD-43089655488C}" type="pres">
      <dgm:prSet presAssocID="{C83969D1-D597-4F52-8250-953BB37AA394}" presName="parTransTwo" presStyleCnt="0"/>
      <dgm:spPr/>
      <dgm:t>
        <a:bodyPr/>
        <a:lstStyle/>
        <a:p>
          <a:endParaRPr lang="en-GB"/>
        </a:p>
      </dgm:t>
    </dgm:pt>
    <dgm:pt modelId="{51AF7996-150D-4FC2-B1DC-BFAED983E881}" type="pres">
      <dgm:prSet presAssocID="{C83969D1-D597-4F52-8250-953BB37AA394}" presName="horzTwo" presStyleCnt="0"/>
      <dgm:spPr/>
      <dgm:t>
        <a:bodyPr/>
        <a:lstStyle/>
        <a:p>
          <a:endParaRPr lang="en-GB"/>
        </a:p>
      </dgm:t>
    </dgm:pt>
    <dgm:pt modelId="{CBB20543-8C75-41BA-B54E-119ABC02A76C}" type="pres">
      <dgm:prSet presAssocID="{6D6CD1B6-8946-46A2-8695-1E39D62DB348}" presName="vertThree" presStyleCnt="0"/>
      <dgm:spPr/>
      <dgm:t>
        <a:bodyPr/>
        <a:lstStyle/>
        <a:p>
          <a:endParaRPr lang="en-GB"/>
        </a:p>
      </dgm:t>
    </dgm:pt>
    <dgm:pt modelId="{3B961BCE-868B-484B-84FD-81289DEE9A5B}" type="pres">
      <dgm:prSet presAssocID="{6D6CD1B6-8946-46A2-8695-1E39D62DB348}" presName="txThree" presStyleLbl="node3" presStyleIdx="0" presStyleCnt="3">
        <dgm:presLayoutVars>
          <dgm:chPref val="3"/>
        </dgm:presLayoutVars>
      </dgm:prSet>
      <dgm:spPr/>
      <dgm:t>
        <a:bodyPr/>
        <a:lstStyle/>
        <a:p>
          <a:endParaRPr lang="en-GB"/>
        </a:p>
      </dgm:t>
    </dgm:pt>
    <dgm:pt modelId="{4745207C-047D-486C-99B1-5A9F41DAF3D6}" type="pres">
      <dgm:prSet presAssocID="{6D6CD1B6-8946-46A2-8695-1E39D62DB348}" presName="horzThree" presStyleCnt="0"/>
      <dgm:spPr/>
      <dgm:t>
        <a:bodyPr/>
        <a:lstStyle/>
        <a:p>
          <a:endParaRPr lang="en-GB"/>
        </a:p>
      </dgm:t>
    </dgm:pt>
    <dgm:pt modelId="{0E343330-E9BA-4581-9F05-26B94A7DE0F3}" type="pres">
      <dgm:prSet presAssocID="{46009DAB-2FE5-4C39-B79C-B8EEC339E4F8}" presName="sibSpaceThree" presStyleCnt="0"/>
      <dgm:spPr/>
      <dgm:t>
        <a:bodyPr/>
        <a:lstStyle/>
        <a:p>
          <a:endParaRPr lang="en-GB"/>
        </a:p>
      </dgm:t>
    </dgm:pt>
    <dgm:pt modelId="{4A9911BD-97A4-427C-AC59-21FFF730EC24}" type="pres">
      <dgm:prSet presAssocID="{D583EA78-09CE-4385-B4B6-4EC5833B76AD}" presName="vertThree" presStyleCnt="0"/>
      <dgm:spPr/>
      <dgm:t>
        <a:bodyPr/>
        <a:lstStyle/>
        <a:p>
          <a:endParaRPr lang="en-GB"/>
        </a:p>
      </dgm:t>
    </dgm:pt>
    <dgm:pt modelId="{46CECFEA-B954-4140-8F41-963856B777E1}" type="pres">
      <dgm:prSet presAssocID="{D583EA78-09CE-4385-B4B6-4EC5833B76AD}" presName="txThree" presStyleLbl="node3" presStyleIdx="1" presStyleCnt="3">
        <dgm:presLayoutVars>
          <dgm:chPref val="3"/>
        </dgm:presLayoutVars>
      </dgm:prSet>
      <dgm:spPr/>
      <dgm:t>
        <a:bodyPr/>
        <a:lstStyle/>
        <a:p>
          <a:endParaRPr lang="en-GB"/>
        </a:p>
      </dgm:t>
    </dgm:pt>
    <dgm:pt modelId="{CAE42337-2012-4382-B63C-53AC340AEB01}" type="pres">
      <dgm:prSet presAssocID="{D583EA78-09CE-4385-B4B6-4EC5833B76AD}" presName="horzThree" presStyleCnt="0"/>
      <dgm:spPr/>
      <dgm:t>
        <a:bodyPr/>
        <a:lstStyle/>
        <a:p>
          <a:endParaRPr lang="en-GB"/>
        </a:p>
      </dgm:t>
    </dgm:pt>
    <dgm:pt modelId="{D37F5009-1E71-4301-A939-9C328AE6B83A}" type="pres">
      <dgm:prSet presAssocID="{6D15C953-2DC4-4D51-98FD-853E154D3149}" presName="sibSpaceThree" presStyleCnt="0"/>
      <dgm:spPr/>
      <dgm:t>
        <a:bodyPr/>
        <a:lstStyle/>
        <a:p>
          <a:endParaRPr lang="en-GB"/>
        </a:p>
      </dgm:t>
    </dgm:pt>
    <dgm:pt modelId="{7FB5D819-F956-47BD-BDC7-73FDE2B49AE7}" type="pres">
      <dgm:prSet presAssocID="{07EF854A-139D-457F-ADE6-43F2B7DFA291}" presName="vertThree" presStyleCnt="0"/>
      <dgm:spPr/>
      <dgm:t>
        <a:bodyPr/>
        <a:lstStyle/>
        <a:p>
          <a:endParaRPr lang="en-GB"/>
        </a:p>
      </dgm:t>
    </dgm:pt>
    <dgm:pt modelId="{E4F1540E-79AE-4CB1-87ED-9308BF69D751}" type="pres">
      <dgm:prSet presAssocID="{07EF854A-139D-457F-ADE6-43F2B7DFA291}" presName="txThree" presStyleLbl="node3" presStyleIdx="2" presStyleCnt="3">
        <dgm:presLayoutVars>
          <dgm:chPref val="3"/>
        </dgm:presLayoutVars>
      </dgm:prSet>
      <dgm:spPr/>
      <dgm:t>
        <a:bodyPr/>
        <a:lstStyle/>
        <a:p>
          <a:endParaRPr lang="en-GB"/>
        </a:p>
      </dgm:t>
    </dgm:pt>
    <dgm:pt modelId="{4BF8953A-146D-4DBF-A85A-736B0AE7F505}" type="pres">
      <dgm:prSet presAssocID="{07EF854A-139D-457F-ADE6-43F2B7DFA291}" presName="horzThree" presStyleCnt="0"/>
      <dgm:spPr/>
      <dgm:t>
        <a:bodyPr/>
        <a:lstStyle/>
        <a:p>
          <a:endParaRPr lang="en-GB"/>
        </a:p>
      </dgm:t>
    </dgm:pt>
  </dgm:ptLst>
  <dgm:cxnLst>
    <dgm:cxn modelId="{88537353-9734-4073-9637-E3134BA9E166}" type="presOf" srcId="{D583EA78-09CE-4385-B4B6-4EC5833B76AD}" destId="{46CECFEA-B954-4140-8F41-963856B777E1}" srcOrd="0" destOrd="0" presId="urn:microsoft.com/office/officeart/2005/8/layout/hierarchy4"/>
    <dgm:cxn modelId="{0982BF6C-9C5D-4947-99B9-D835ADDD224D}" srcId="{C83969D1-D597-4F52-8250-953BB37AA394}" destId="{6D6CD1B6-8946-46A2-8695-1E39D62DB348}" srcOrd="0" destOrd="0" parTransId="{139DB500-0AA2-4B6B-BE6F-767677D77352}" sibTransId="{46009DAB-2FE5-4C39-B79C-B8EEC339E4F8}"/>
    <dgm:cxn modelId="{ED694E57-FF64-4B23-AC99-EEF0B2C55F54}" srcId="{C83969D1-D597-4F52-8250-953BB37AA394}" destId="{07EF854A-139D-457F-ADE6-43F2B7DFA291}" srcOrd="2" destOrd="0" parTransId="{8E752C7F-A1C5-4B62-BBE4-F2345F935900}" sibTransId="{E7E77264-4BB7-4231-A73C-B0FECD5AC785}"/>
    <dgm:cxn modelId="{875E385B-340A-4E73-8C4A-22702157E9A0}" type="presOf" srcId="{76658467-975D-4AF2-A7ED-E41755B01E14}" destId="{2F69DF34-F7A8-4307-941E-C36D51A2FC85}" srcOrd="0" destOrd="0" presId="urn:microsoft.com/office/officeart/2005/8/layout/hierarchy4"/>
    <dgm:cxn modelId="{A15F2685-4177-40AC-91A9-DB72ED52BA8A}" type="presOf" srcId="{07EF854A-139D-457F-ADE6-43F2B7DFA291}" destId="{E4F1540E-79AE-4CB1-87ED-9308BF69D751}" srcOrd="0" destOrd="0" presId="urn:microsoft.com/office/officeart/2005/8/layout/hierarchy4"/>
    <dgm:cxn modelId="{3114FCE0-8479-43BC-A59F-8ADA36A58D0E}" type="presOf" srcId="{8529F574-31E2-40FA-BE12-01B8B42C7DBC}" destId="{F4E7316E-A68D-473D-A51C-EC5A046FCD53}" srcOrd="0" destOrd="0" presId="urn:microsoft.com/office/officeart/2005/8/layout/hierarchy4"/>
    <dgm:cxn modelId="{0156031A-D92C-479C-9FD2-8061BCB5B051}" srcId="{8529F574-31E2-40FA-BE12-01B8B42C7DBC}" destId="{C83969D1-D597-4F52-8250-953BB37AA394}" srcOrd="0" destOrd="0" parTransId="{BFFCCEE7-677C-47CD-B83B-932572A63CA1}" sibTransId="{8B35EC94-E016-4231-A6BD-4524BE9BB707}"/>
    <dgm:cxn modelId="{44E8A403-4955-4015-8C7C-ACAACB1BFD4B}" srcId="{C83969D1-D597-4F52-8250-953BB37AA394}" destId="{D583EA78-09CE-4385-B4B6-4EC5833B76AD}" srcOrd="1" destOrd="0" parTransId="{EBDE2D9E-0AAF-48CB-8EA9-E5291794A082}" sibTransId="{6D15C953-2DC4-4D51-98FD-853E154D3149}"/>
    <dgm:cxn modelId="{7006A572-9FF7-4E23-AB86-0DF2A4D4901C}" type="presOf" srcId="{6D6CD1B6-8946-46A2-8695-1E39D62DB348}" destId="{3B961BCE-868B-484B-84FD-81289DEE9A5B}" srcOrd="0" destOrd="0" presId="urn:microsoft.com/office/officeart/2005/8/layout/hierarchy4"/>
    <dgm:cxn modelId="{1F4D0C52-1111-4737-9E42-7A3C50CF9445}" type="presOf" srcId="{C83969D1-D597-4F52-8250-953BB37AA394}" destId="{80B2AB42-BED1-4C19-9E26-3170F0E41622}" srcOrd="0" destOrd="0" presId="urn:microsoft.com/office/officeart/2005/8/layout/hierarchy4"/>
    <dgm:cxn modelId="{20DB7625-CE24-496C-ACB6-55941651EEF9}" srcId="{76658467-975D-4AF2-A7ED-E41755B01E14}" destId="{8529F574-31E2-40FA-BE12-01B8B42C7DBC}" srcOrd="0" destOrd="0" parTransId="{5FF56D05-49AF-4FB8-8283-2A9B9004337D}" sibTransId="{0E686A4B-CC56-480B-9E12-11FF99DB0106}"/>
    <dgm:cxn modelId="{8F94E766-64CC-4227-B67D-59D2E42F00A4}" type="presParOf" srcId="{2F69DF34-F7A8-4307-941E-C36D51A2FC85}" destId="{8D0961E1-A521-44CE-B1CE-633FB8DAEA62}" srcOrd="0" destOrd="0" presId="urn:microsoft.com/office/officeart/2005/8/layout/hierarchy4"/>
    <dgm:cxn modelId="{03611BE7-7D2D-4EC1-A433-0EBFD08D0BAE}" type="presParOf" srcId="{8D0961E1-A521-44CE-B1CE-633FB8DAEA62}" destId="{F4E7316E-A68D-473D-A51C-EC5A046FCD53}" srcOrd="0" destOrd="0" presId="urn:microsoft.com/office/officeart/2005/8/layout/hierarchy4"/>
    <dgm:cxn modelId="{23207C69-EBC9-4FA5-B7B0-9DFF063D190E}" type="presParOf" srcId="{8D0961E1-A521-44CE-B1CE-633FB8DAEA62}" destId="{6B1BCC14-34D5-452D-84F7-D3A72C91E07C}" srcOrd="1" destOrd="0" presId="urn:microsoft.com/office/officeart/2005/8/layout/hierarchy4"/>
    <dgm:cxn modelId="{2B97CED8-A705-49D3-BED8-129E8391C202}" type="presParOf" srcId="{8D0961E1-A521-44CE-B1CE-633FB8DAEA62}" destId="{12B74061-6FD1-4CA9-8F78-04487645D5FB}" srcOrd="2" destOrd="0" presId="urn:microsoft.com/office/officeart/2005/8/layout/hierarchy4"/>
    <dgm:cxn modelId="{56210455-0D16-4C41-A847-AA37CCBE70B6}" type="presParOf" srcId="{12B74061-6FD1-4CA9-8F78-04487645D5FB}" destId="{C4EAB6FB-EA54-4CCA-8FDC-9B48329913A6}" srcOrd="0" destOrd="0" presId="urn:microsoft.com/office/officeart/2005/8/layout/hierarchy4"/>
    <dgm:cxn modelId="{57CB8413-2FAB-4A7B-BD1B-4AC9D3E84004}" type="presParOf" srcId="{C4EAB6FB-EA54-4CCA-8FDC-9B48329913A6}" destId="{80B2AB42-BED1-4C19-9E26-3170F0E41622}" srcOrd="0" destOrd="0" presId="urn:microsoft.com/office/officeart/2005/8/layout/hierarchy4"/>
    <dgm:cxn modelId="{EBA8E8C4-DDAC-4B73-BBC2-6324970BF1A8}" type="presParOf" srcId="{C4EAB6FB-EA54-4CCA-8FDC-9B48329913A6}" destId="{A037A04B-1194-452A-AABD-43089655488C}" srcOrd="1" destOrd="0" presId="urn:microsoft.com/office/officeart/2005/8/layout/hierarchy4"/>
    <dgm:cxn modelId="{033B955F-42F8-4BFA-A444-650BF4D2DA22}" type="presParOf" srcId="{C4EAB6FB-EA54-4CCA-8FDC-9B48329913A6}" destId="{51AF7996-150D-4FC2-B1DC-BFAED983E881}" srcOrd="2" destOrd="0" presId="urn:microsoft.com/office/officeart/2005/8/layout/hierarchy4"/>
    <dgm:cxn modelId="{B8144AD8-CD2B-442B-B693-7BF1107DE350}" type="presParOf" srcId="{51AF7996-150D-4FC2-B1DC-BFAED983E881}" destId="{CBB20543-8C75-41BA-B54E-119ABC02A76C}" srcOrd="0" destOrd="0" presId="urn:microsoft.com/office/officeart/2005/8/layout/hierarchy4"/>
    <dgm:cxn modelId="{5F62F11A-D950-4F9D-BE19-38B7B11BF5FD}" type="presParOf" srcId="{CBB20543-8C75-41BA-B54E-119ABC02A76C}" destId="{3B961BCE-868B-484B-84FD-81289DEE9A5B}" srcOrd="0" destOrd="0" presId="urn:microsoft.com/office/officeart/2005/8/layout/hierarchy4"/>
    <dgm:cxn modelId="{63B94C8A-82DE-42D3-A858-DA2B24670F68}" type="presParOf" srcId="{CBB20543-8C75-41BA-B54E-119ABC02A76C}" destId="{4745207C-047D-486C-99B1-5A9F41DAF3D6}" srcOrd="1" destOrd="0" presId="urn:microsoft.com/office/officeart/2005/8/layout/hierarchy4"/>
    <dgm:cxn modelId="{E48E7D23-24F8-4629-8F84-39D2FBFE49E2}" type="presParOf" srcId="{51AF7996-150D-4FC2-B1DC-BFAED983E881}" destId="{0E343330-E9BA-4581-9F05-26B94A7DE0F3}" srcOrd="1" destOrd="0" presId="urn:microsoft.com/office/officeart/2005/8/layout/hierarchy4"/>
    <dgm:cxn modelId="{547FB4F3-C5AF-48C2-ADE0-0A4D45C42D06}" type="presParOf" srcId="{51AF7996-150D-4FC2-B1DC-BFAED983E881}" destId="{4A9911BD-97A4-427C-AC59-21FFF730EC24}" srcOrd="2" destOrd="0" presId="urn:microsoft.com/office/officeart/2005/8/layout/hierarchy4"/>
    <dgm:cxn modelId="{78E48798-DCC7-45B3-9C9F-6A57FA96FA4B}" type="presParOf" srcId="{4A9911BD-97A4-427C-AC59-21FFF730EC24}" destId="{46CECFEA-B954-4140-8F41-963856B777E1}" srcOrd="0" destOrd="0" presId="urn:microsoft.com/office/officeart/2005/8/layout/hierarchy4"/>
    <dgm:cxn modelId="{ADA82CCB-1F5E-4660-AFD2-763E7B2BC487}" type="presParOf" srcId="{4A9911BD-97A4-427C-AC59-21FFF730EC24}" destId="{CAE42337-2012-4382-B63C-53AC340AEB01}" srcOrd="1" destOrd="0" presId="urn:microsoft.com/office/officeart/2005/8/layout/hierarchy4"/>
    <dgm:cxn modelId="{E71189C8-B0A9-45B5-A4CB-7CB7E297D586}" type="presParOf" srcId="{51AF7996-150D-4FC2-B1DC-BFAED983E881}" destId="{D37F5009-1E71-4301-A939-9C328AE6B83A}" srcOrd="3" destOrd="0" presId="urn:microsoft.com/office/officeart/2005/8/layout/hierarchy4"/>
    <dgm:cxn modelId="{CF73825C-C64B-4B9F-9BEA-3AEA80F4E2B4}" type="presParOf" srcId="{51AF7996-150D-4FC2-B1DC-BFAED983E881}" destId="{7FB5D819-F956-47BD-BDC7-73FDE2B49AE7}" srcOrd="4" destOrd="0" presId="urn:microsoft.com/office/officeart/2005/8/layout/hierarchy4"/>
    <dgm:cxn modelId="{AAEDA226-52EB-4AC6-AAC5-3852733A6330}" type="presParOf" srcId="{7FB5D819-F956-47BD-BDC7-73FDE2B49AE7}" destId="{E4F1540E-79AE-4CB1-87ED-9308BF69D751}" srcOrd="0" destOrd="0" presId="urn:microsoft.com/office/officeart/2005/8/layout/hierarchy4"/>
    <dgm:cxn modelId="{9E6F4F1E-209B-4D50-9E03-6DD801EAB839}" type="presParOf" srcId="{7FB5D819-F956-47BD-BDC7-73FDE2B49AE7}" destId="{4BF8953A-146D-4DBF-A85A-736B0AE7F505}"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64890A-3890-484C-AAD0-F0A23393A27E}">
      <dsp:nvSpPr>
        <dsp:cNvPr id="0" name=""/>
        <dsp:cNvSpPr/>
      </dsp:nvSpPr>
      <dsp:spPr>
        <a:xfrm rot="5400000">
          <a:off x="4000078" y="-1918924"/>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Disease and deformity – scar</a:t>
          </a:r>
          <a:endParaRPr lang="en-GB" sz="1500" kern="1200" dirty="0"/>
        </a:p>
        <a:p>
          <a:pPr marL="114300" lvl="1" indent="-114300" algn="l" defTabSz="666750">
            <a:lnSpc>
              <a:spcPct val="90000"/>
            </a:lnSpc>
            <a:spcBef>
              <a:spcPct val="0"/>
            </a:spcBef>
            <a:spcAft>
              <a:spcPct val="15000"/>
            </a:spcAft>
            <a:buChar char="••"/>
          </a:pPr>
          <a:r>
            <a:rPr lang="en-GB" sz="1500" kern="1200" dirty="0" smtClean="0"/>
            <a:t>Symptoms – difficulty breathing</a:t>
          </a:r>
          <a:endParaRPr lang="en-GB" sz="1500" kern="1200" dirty="0"/>
        </a:p>
        <a:p>
          <a:pPr marL="114300" lvl="1" indent="-114300" algn="l" defTabSz="666750">
            <a:lnSpc>
              <a:spcPct val="90000"/>
            </a:lnSpc>
            <a:spcBef>
              <a:spcPct val="0"/>
            </a:spcBef>
            <a:spcAft>
              <a:spcPct val="15000"/>
            </a:spcAft>
            <a:buChar char="••"/>
          </a:pPr>
          <a:r>
            <a:rPr lang="en-GB" sz="1500" kern="1200" dirty="0" smtClean="0"/>
            <a:t>Social – finding of walking aid use</a:t>
          </a:r>
          <a:endParaRPr lang="en-GB" sz="1500" kern="1200" dirty="0"/>
        </a:p>
        <a:p>
          <a:pPr marL="114300" lvl="1" indent="-114300" algn="l" defTabSz="666750">
            <a:lnSpc>
              <a:spcPct val="90000"/>
            </a:lnSpc>
            <a:spcBef>
              <a:spcPct val="0"/>
            </a:spcBef>
            <a:spcAft>
              <a:spcPct val="15000"/>
            </a:spcAft>
            <a:buChar char="••"/>
          </a:pPr>
          <a:r>
            <a:rPr lang="en-GB" sz="1500" kern="1200" dirty="0" smtClean="0"/>
            <a:t>Examination findings – tachycardia</a:t>
          </a:r>
          <a:endParaRPr lang="en-GB" sz="1500" kern="1200" dirty="0"/>
        </a:p>
      </dsp:txBody>
      <dsp:txXfrm rot="-5400000">
        <a:off x="1931581" y="207113"/>
        <a:ext cx="5258172" cy="1063638"/>
      </dsp:txXfrm>
    </dsp:sp>
    <dsp:sp modelId="{3D4D011E-7677-4949-AC5E-19B328CE9846}">
      <dsp:nvSpPr>
        <dsp:cNvPr id="0" name=""/>
        <dsp:cNvSpPr/>
      </dsp:nvSpPr>
      <dsp:spPr>
        <a:xfrm>
          <a:off x="47909" y="2232"/>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GB" sz="2500" kern="1200" dirty="0" smtClean="0"/>
            <a:t>Clinical Findings</a:t>
          </a:r>
          <a:endParaRPr lang="en-GB" sz="2500" kern="1200" dirty="0"/>
        </a:p>
      </dsp:txBody>
      <dsp:txXfrm>
        <a:off x="119834" y="74157"/>
        <a:ext cx="1741071" cy="1329548"/>
      </dsp:txXfrm>
    </dsp:sp>
    <dsp:sp modelId="{9B560DBC-F7D6-4128-A932-4A267B1EFF0B}">
      <dsp:nvSpPr>
        <dsp:cNvPr id="0" name=""/>
        <dsp:cNvSpPr/>
      </dsp:nvSpPr>
      <dsp:spPr>
        <a:xfrm rot="5400000">
          <a:off x="4000078" y="-371856"/>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Forces – pressure change</a:t>
          </a:r>
          <a:endParaRPr lang="en-GB" sz="1500" kern="1200" dirty="0"/>
        </a:p>
        <a:p>
          <a:pPr marL="114300" lvl="1" indent="-114300" algn="l" defTabSz="666750">
            <a:lnSpc>
              <a:spcPct val="90000"/>
            </a:lnSpc>
            <a:spcBef>
              <a:spcPct val="0"/>
            </a:spcBef>
            <a:spcAft>
              <a:spcPct val="15000"/>
            </a:spcAft>
            <a:buChar char="••"/>
          </a:pPr>
          <a:r>
            <a:rPr lang="en-GB" sz="1500" kern="1200" dirty="0" smtClean="0"/>
            <a:t>Events – road traffic accident</a:t>
          </a:r>
          <a:endParaRPr lang="en-GB" sz="1500" kern="1200" dirty="0"/>
        </a:p>
        <a:p>
          <a:pPr marL="114300" lvl="1" indent="-114300" algn="l" defTabSz="666750">
            <a:lnSpc>
              <a:spcPct val="90000"/>
            </a:lnSpc>
            <a:spcBef>
              <a:spcPct val="0"/>
            </a:spcBef>
            <a:spcAft>
              <a:spcPct val="15000"/>
            </a:spcAft>
            <a:buChar char="••"/>
          </a:pPr>
          <a:r>
            <a:rPr lang="en-GB" sz="1500" kern="1200" dirty="0" smtClean="0"/>
            <a:t>Organisms – herpes simplex virus</a:t>
          </a:r>
          <a:endParaRPr lang="en-GB" sz="1500" kern="1200" dirty="0"/>
        </a:p>
      </dsp:txBody>
      <dsp:txXfrm rot="-5400000">
        <a:off x="1931581" y="1754181"/>
        <a:ext cx="5258172" cy="1063638"/>
      </dsp:txXfrm>
    </dsp:sp>
    <dsp:sp modelId="{EAC9EF43-0166-4CC2-9E48-8CB30D7BE3B1}">
      <dsp:nvSpPr>
        <dsp:cNvPr id="0" name=""/>
        <dsp:cNvSpPr/>
      </dsp:nvSpPr>
      <dsp:spPr>
        <a:xfrm>
          <a:off x="47909" y="1549300"/>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GB" sz="2500" kern="1200" dirty="0" smtClean="0"/>
            <a:t>Causes of Disease</a:t>
          </a:r>
          <a:endParaRPr lang="en-GB" sz="2500" kern="1200" dirty="0"/>
        </a:p>
      </dsp:txBody>
      <dsp:txXfrm>
        <a:off x="119834" y="1621225"/>
        <a:ext cx="1741071" cy="1329548"/>
      </dsp:txXfrm>
    </dsp:sp>
    <dsp:sp modelId="{87D50D56-4C22-4D87-A167-AF121ED3AF58}">
      <dsp:nvSpPr>
        <dsp:cNvPr id="0" name=""/>
        <dsp:cNvSpPr/>
      </dsp:nvSpPr>
      <dsp:spPr>
        <a:xfrm rot="5400000">
          <a:off x="4000078" y="1175212"/>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Laboratory</a:t>
          </a:r>
          <a:endParaRPr lang="en-GB" sz="1500" kern="1200" dirty="0"/>
        </a:p>
        <a:p>
          <a:pPr marL="114300" lvl="1" indent="-114300" algn="l" defTabSz="666750">
            <a:lnSpc>
              <a:spcPct val="90000"/>
            </a:lnSpc>
            <a:spcBef>
              <a:spcPct val="0"/>
            </a:spcBef>
            <a:spcAft>
              <a:spcPct val="15000"/>
            </a:spcAft>
            <a:buChar char="••"/>
          </a:pPr>
          <a:r>
            <a:rPr lang="en-GB" sz="1500" kern="1200" dirty="0" smtClean="0"/>
            <a:t>Therapy</a:t>
          </a:r>
          <a:endParaRPr lang="en-GB" sz="1500" kern="1200" dirty="0"/>
        </a:p>
        <a:p>
          <a:pPr marL="114300" lvl="1" indent="-114300" algn="l" defTabSz="666750">
            <a:lnSpc>
              <a:spcPct val="90000"/>
            </a:lnSpc>
            <a:spcBef>
              <a:spcPct val="0"/>
            </a:spcBef>
            <a:spcAft>
              <a:spcPct val="15000"/>
            </a:spcAft>
            <a:buChar char="••"/>
          </a:pPr>
          <a:r>
            <a:rPr lang="en-GB" sz="1500" kern="1200" dirty="0" smtClean="0"/>
            <a:t>Clinical Investigation</a:t>
          </a:r>
          <a:endParaRPr lang="en-GB" sz="1500" kern="1200" dirty="0"/>
        </a:p>
        <a:p>
          <a:pPr marL="114300" lvl="1" indent="-114300" algn="l" defTabSz="666750">
            <a:lnSpc>
              <a:spcPct val="90000"/>
            </a:lnSpc>
            <a:spcBef>
              <a:spcPct val="0"/>
            </a:spcBef>
            <a:spcAft>
              <a:spcPct val="15000"/>
            </a:spcAft>
            <a:buChar char="••"/>
          </a:pPr>
          <a:r>
            <a:rPr lang="en-GB" sz="1500" kern="1200" dirty="0" smtClean="0"/>
            <a:t>Surgical procedure</a:t>
          </a:r>
          <a:endParaRPr lang="en-GB" sz="1500" kern="1200" dirty="0"/>
        </a:p>
      </dsp:txBody>
      <dsp:txXfrm rot="-5400000">
        <a:off x="1931581" y="3301249"/>
        <a:ext cx="5258172" cy="1063638"/>
      </dsp:txXfrm>
    </dsp:sp>
    <dsp:sp modelId="{08AA8B4D-1EFE-4C41-8998-B3878199CFBE}">
      <dsp:nvSpPr>
        <dsp:cNvPr id="0" name=""/>
        <dsp:cNvSpPr/>
      </dsp:nvSpPr>
      <dsp:spPr>
        <a:xfrm>
          <a:off x="47909" y="3096369"/>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GB" sz="2500" kern="1200" dirty="0" smtClean="0"/>
            <a:t>Procedures</a:t>
          </a:r>
        </a:p>
      </dsp:txBody>
      <dsp:txXfrm>
        <a:off x="119834" y="3168294"/>
        <a:ext cx="1741071" cy="13295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64890A-3890-484C-AAD0-F0A23393A27E}">
      <dsp:nvSpPr>
        <dsp:cNvPr id="0" name=""/>
        <dsp:cNvSpPr/>
      </dsp:nvSpPr>
      <dsp:spPr>
        <a:xfrm rot="5400000">
          <a:off x="4000078" y="-1918924"/>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smtClean="0"/>
            <a:t>Normal – knee joint</a:t>
          </a:r>
          <a:endParaRPr lang="en-GB" sz="1600" kern="1200" dirty="0"/>
        </a:p>
        <a:p>
          <a:pPr marL="171450" lvl="1" indent="-171450" algn="l" defTabSz="711200">
            <a:lnSpc>
              <a:spcPct val="90000"/>
            </a:lnSpc>
            <a:spcBef>
              <a:spcPct val="0"/>
            </a:spcBef>
            <a:spcAft>
              <a:spcPct val="15000"/>
            </a:spcAft>
            <a:buChar char="••"/>
          </a:pPr>
          <a:r>
            <a:rPr lang="en-GB" sz="1600" kern="1200" dirty="0" smtClean="0"/>
            <a:t>Abnormal – ganglion cyst</a:t>
          </a:r>
          <a:endParaRPr lang="en-GB" sz="1600" kern="1200" dirty="0"/>
        </a:p>
        <a:p>
          <a:pPr marL="171450" lvl="1" indent="-171450" algn="l" defTabSz="711200">
            <a:lnSpc>
              <a:spcPct val="90000"/>
            </a:lnSpc>
            <a:spcBef>
              <a:spcPct val="0"/>
            </a:spcBef>
            <a:spcAft>
              <a:spcPct val="15000"/>
            </a:spcAft>
            <a:buChar char="••"/>
          </a:pPr>
          <a:r>
            <a:rPr lang="en-GB" sz="1600" kern="1200" dirty="0" smtClean="0"/>
            <a:t>Lesions – bony callus</a:t>
          </a:r>
          <a:endParaRPr lang="en-GB" sz="1600" kern="1200" dirty="0"/>
        </a:p>
      </dsp:txBody>
      <dsp:txXfrm rot="-5400000">
        <a:off x="1931581" y="207113"/>
        <a:ext cx="5258172" cy="1063638"/>
      </dsp:txXfrm>
    </dsp:sp>
    <dsp:sp modelId="{3D4D011E-7677-4949-AC5E-19B328CE9846}">
      <dsp:nvSpPr>
        <dsp:cNvPr id="0" name=""/>
        <dsp:cNvSpPr/>
      </dsp:nvSpPr>
      <dsp:spPr>
        <a:xfrm>
          <a:off x="47909" y="2232"/>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GB" sz="2200" kern="1200" dirty="0" smtClean="0"/>
            <a:t>Anatomy</a:t>
          </a:r>
          <a:endParaRPr lang="en-GB" sz="2200" kern="1200" dirty="0"/>
        </a:p>
      </dsp:txBody>
      <dsp:txXfrm>
        <a:off x="119834" y="74157"/>
        <a:ext cx="1741071" cy="1329548"/>
      </dsp:txXfrm>
    </dsp:sp>
    <dsp:sp modelId="{9B560DBC-F7D6-4128-A932-4A267B1EFF0B}">
      <dsp:nvSpPr>
        <dsp:cNvPr id="0" name=""/>
        <dsp:cNvSpPr/>
      </dsp:nvSpPr>
      <dsp:spPr>
        <a:xfrm rot="5400000">
          <a:off x="4000078" y="-371856"/>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smtClean="0"/>
            <a:t>Vital signs – blood pressure</a:t>
          </a:r>
          <a:endParaRPr lang="en-GB" sz="1600" kern="1200" dirty="0"/>
        </a:p>
        <a:p>
          <a:pPr marL="171450" lvl="1" indent="-171450" algn="l" defTabSz="711200">
            <a:lnSpc>
              <a:spcPct val="90000"/>
            </a:lnSpc>
            <a:spcBef>
              <a:spcPct val="0"/>
            </a:spcBef>
            <a:spcAft>
              <a:spcPct val="15000"/>
            </a:spcAft>
            <a:buChar char="••"/>
          </a:pPr>
          <a:r>
            <a:rPr lang="en-GB" sz="1600" kern="1200" dirty="0" smtClean="0"/>
            <a:t>Body product observable – colour of urine</a:t>
          </a:r>
          <a:endParaRPr lang="en-GB" sz="1600" kern="1200" dirty="0"/>
        </a:p>
        <a:p>
          <a:pPr marL="171450" lvl="1" indent="-171450" algn="l" defTabSz="711200">
            <a:lnSpc>
              <a:spcPct val="90000"/>
            </a:lnSpc>
            <a:spcBef>
              <a:spcPct val="0"/>
            </a:spcBef>
            <a:spcAft>
              <a:spcPct val="15000"/>
            </a:spcAft>
            <a:buChar char="••"/>
          </a:pPr>
          <a:r>
            <a:rPr lang="en-GB" sz="1600" kern="1200" dirty="0" smtClean="0"/>
            <a:t>Values - present</a:t>
          </a:r>
          <a:endParaRPr lang="en-GB" sz="1600" kern="1200" dirty="0"/>
        </a:p>
      </dsp:txBody>
      <dsp:txXfrm rot="-5400000">
        <a:off x="1931581" y="1754181"/>
        <a:ext cx="5258172" cy="1063638"/>
      </dsp:txXfrm>
    </dsp:sp>
    <dsp:sp modelId="{EAC9EF43-0166-4CC2-9E48-8CB30D7BE3B1}">
      <dsp:nvSpPr>
        <dsp:cNvPr id="0" name=""/>
        <dsp:cNvSpPr/>
      </dsp:nvSpPr>
      <dsp:spPr>
        <a:xfrm>
          <a:off x="47909" y="1549300"/>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GB" sz="2200" kern="1200" dirty="0" smtClean="0"/>
            <a:t>Observations</a:t>
          </a:r>
          <a:endParaRPr lang="en-GB" sz="2200" kern="1200" dirty="0"/>
        </a:p>
      </dsp:txBody>
      <dsp:txXfrm>
        <a:off x="119834" y="1621225"/>
        <a:ext cx="1741071" cy="1329548"/>
      </dsp:txXfrm>
    </dsp:sp>
    <dsp:sp modelId="{87D50D56-4C22-4D87-A167-AF121ED3AF58}">
      <dsp:nvSpPr>
        <dsp:cNvPr id="0" name=""/>
        <dsp:cNvSpPr/>
      </dsp:nvSpPr>
      <dsp:spPr>
        <a:xfrm rot="5400000">
          <a:off x="4000078" y="1175212"/>
          <a:ext cx="1178718" cy="531571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GB" sz="1600" kern="1200" dirty="0" smtClean="0"/>
            <a:t>Drugs – </a:t>
          </a:r>
          <a:r>
            <a:rPr lang="en-GB" sz="1600" kern="1200" dirty="0" err="1" smtClean="0"/>
            <a:t>paracetamol</a:t>
          </a:r>
          <a:r>
            <a:rPr lang="en-GB" sz="1600" kern="1200" dirty="0" smtClean="0"/>
            <a:t> </a:t>
          </a:r>
          <a:endParaRPr lang="en-GB" sz="1600" kern="1200" dirty="0"/>
        </a:p>
        <a:p>
          <a:pPr marL="171450" lvl="1" indent="-171450" algn="l" defTabSz="711200">
            <a:lnSpc>
              <a:spcPct val="90000"/>
            </a:lnSpc>
            <a:spcBef>
              <a:spcPct val="0"/>
            </a:spcBef>
            <a:spcAft>
              <a:spcPct val="15000"/>
            </a:spcAft>
            <a:buChar char="••"/>
          </a:pPr>
          <a:r>
            <a:rPr lang="en-GB" sz="1600" kern="1200" dirty="0" smtClean="0"/>
            <a:t>Substances – latex </a:t>
          </a:r>
          <a:endParaRPr lang="en-GB" sz="1600" kern="1200" dirty="0"/>
        </a:p>
        <a:p>
          <a:pPr marL="171450" lvl="1" indent="-171450" algn="l" defTabSz="711200">
            <a:lnSpc>
              <a:spcPct val="90000"/>
            </a:lnSpc>
            <a:spcBef>
              <a:spcPct val="0"/>
            </a:spcBef>
            <a:spcAft>
              <a:spcPct val="15000"/>
            </a:spcAft>
            <a:buChar char="••"/>
          </a:pPr>
          <a:r>
            <a:rPr lang="en-GB" sz="1600" kern="1200" dirty="0" smtClean="0"/>
            <a:t>Devices – bedpan </a:t>
          </a:r>
          <a:endParaRPr lang="en-GB" sz="1600" kern="1200" dirty="0"/>
        </a:p>
      </dsp:txBody>
      <dsp:txXfrm rot="-5400000">
        <a:off x="1931581" y="3301249"/>
        <a:ext cx="5258172" cy="1063638"/>
      </dsp:txXfrm>
    </dsp:sp>
    <dsp:sp modelId="{08AA8B4D-1EFE-4C41-8998-B3878199CFBE}">
      <dsp:nvSpPr>
        <dsp:cNvPr id="0" name=""/>
        <dsp:cNvSpPr/>
      </dsp:nvSpPr>
      <dsp:spPr>
        <a:xfrm>
          <a:off x="47909" y="3096369"/>
          <a:ext cx="1884921" cy="1473398"/>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GB" sz="2200" kern="1200" dirty="0" smtClean="0"/>
            <a:t>Products</a:t>
          </a:r>
        </a:p>
      </dsp:txBody>
      <dsp:txXfrm>
        <a:off x="119834" y="3168294"/>
        <a:ext cx="1741071" cy="13295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7316E-A68D-473D-A51C-EC5A046FCD53}">
      <dsp:nvSpPr>
        <dsp:cNvPr id="0" name=""/>
        <dsp:cNvSpPr/>
      </dsp:nvSpPr>
      <dsp:spPr>
        <a:xfrm>
          <a:off x="255" y="380"/>
          <a:ext cx="4680008" cy="108834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GB" sz="3600" kern="1200" dirty="0" smtClean="0"/>
            <a:t>Codes and descriptions</a:t>
          </a:r>
          <a:endParaRPr lang="en-GB" sz="3600" kern="1200" dirty="0"/>
        </a:p>
      </dsp:txBody>
      <dsp:txXfrm>
        <a:off x="32132" y="32257"/>
        <a:ext cx="4616254" cy="1024593"/>
      </dsp:txXfrm>
    </dsp:sp>
    <dsp:sp modelId="{80B2AB42-BED1-4C19-9E26-3170F0E41622}">
      <dsp:nvSpPr>
        <dsp:cNvPr id="0" name=""/>
        <dsp:cNvSpPr/>
      </dsp:nvSpPr>
      <dsp:spPr>
        <a:xfrm>
          <a:off x="4824" y="1183051"/>
          <a:ext cx="4670871" cy="658232"/>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t>Relationships</a:t>
          </a:r>
          <a:endParaRPr lang="en-GB" sz="2400" kern="1200" dirty="0"/>
        </a:p>
      </dsp:txBody>
      <dsp:txXfrm>
        <a:off x="24103" y="1202330"/>
        <a:ext cx="4632313" cy="619674"/>
      </dsp:txXfrm>
    </dsp:sp>
    <dsp:sp modelId="{3B961BCE-868B-484B-84FD-81289DEE9A5B}">
      <dsp:nvSpPr>
        <dsp:cNvPr id="0" name=""/>
        <dsp:cNvSpPr/>
      </dsp:nvSpPr>
      <dsp:spPr>
        <a:xfrm>
          <a:off x="4824" y="1935607"/>
          <a:ext cx="1514549" cy="1088347"/>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t>Is a</a:t>
          </a:r>
          <a:endParaRPr lang="en-GB" sz="2400" kern="1200" dirty="0"/>
        </a:p>
      </dsp:txBody>
      <dsp:txXfrm>
        <a:off x="36701" y="1967484"/>
        <a:ext cx="1450795" cy="1024593"/>
      </dsp:txXfrm>
    </dsp:sp>
    <dsp:sp modelId="{46CECFEA-B954-4140-8F41-963856B777E1}">
      <dsp:nvSpPr>
        <dsp:cNvPr id="0" name=""/>
        <dsp:cNvSpPr/>
      </dsp:nvSpPr>
      <dsp:spPr>
        <a:xfrm>
          <a:off x="1582985" y="1935607"/>
          <a:ext cx="1514549" cy="1088347"/>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t>Attributes</a:t>
          </a:r>
          <a:endParaRPr lang="en-GB" sz="2400" kern="1200" dirty="0"/>
        </a:p>
      </dsp:txBody>
      <dsp:txXfrm>
        <a:off x="1614862" y="1967484"/>
        <a:ext cx="1450795" cy="1024593"/>
      </dsp:txXfrm>
    </dsp:sp>
    <dsp:sp modelId="{E4F1540E-79AE-4CB1-87ED-9308BF69D751}">
      <dsp:nvSpPr>
        <dsp:cNvPr id="0" name=""/>
        <dsp:cNvSpPr/>
      </dsp:nvSpPr>
      <dsp:spPr>
        <a:xfrm>
          <a:off x="3161146" y="1935607"/>
          <a:ext cx="1514549" cy="1088347"/>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t>Qualifiers &amp; values</a:t>
          </a:r>
          <a:endParaRPr lang="en-GB" sz="2400" kern="1200" dirty="0"/>
        </a:p>
      </dsp:txBody>
      <dsp:txXfrm>
        <a:off x="3193023" y="1967484"/>
        <a:ext cx="1450795" cy="102459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630525-E8F5-4FFB-808B-6E7A278ED6D6}" type="datetimeFigureOut">
              <a:rPr lang="en-US" smtClean="0"/>
              <a:t>12/26/2018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ACA3FF-40A6-43AC-9800-913EF6FE7B05}" type="slidenum">
              <a:rPr lang="en-US" smtClean="0"/>
              <a:t>‹#›</a:t>
            </a:fld>
            <a:endParaRPr lang="en-US"/>
          </a:p>
        </p:txBody>
      </p:sp>
    </p:spTree>
    <p:extLst>
      <p:ext uri="{BB962C8B-B14F-4D97-AF65-F5344CB8AC3E}">
        <p14:creationId xmlns:p14="http://schemas.microsoft.com/office/powerpoint/2010/main" val="3165647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a:t>
            </a:r>
          </a:p>
          <a:p>
            <a:endParaRPr lang="en-GB" dirty="0" smtClean="0"/>
          </a:p>
          <a:p>
            <a:r>
              <a:rPr lang="en-GB" dirty="0" smtClean="0"/>
              <a:t>You could say that for users of systems with</a:t>
            </a:r>
            <a:r>
              <a:rPr lang="en-GB" baseline="0" dirty="0" smtClean="0"/>
              <a:t> SNOMED CT it is more like a thesaurus.  A collection of medical words grouped together in a logical way, with a number of ways of expressing the same clinical thought.</a:t>
            </a:r>
            <a:endParaRPr lang="en-GB" dirty="0" smtClean="0"/>
          </a:p>
          <a:p>
            <a:endParaRPr lang="en-GB" dirty="0"/>
          </a:p>
        </p:txBody>
      </p:sp>
      <p:sp>
        <p:nvSpPr>
          <p:cNvPr id="4" name="Slide Number Placeholder 3"/>
          <p:cNvSpPr>
            <a:spLocks noGrp="1"/>
          </p:cNvSpPr>
          <p:nvPr>
            <p:ph type="sldNum" sz="quarter" idx="10"/>
          </p:nvPr>
        </p:nvSpPr>
        <p:spPr/>
        <p:txBody>
          <a:bodyPr/>
          <a:lstStyle/>
          <a:p>
            <a:fld id="{33F597AE-190F-4D33-8503-EF07C93FC25C}" type="slidenum">
              <a:rPr lang="en-GB" smtClean="0"/>
              <a:pPr/>
              <a:t>10</a:t>
            </a:fld>
            <a:endParaRPr lang="en-GB"/>
          </a:p>
        </p:txBody>
      </p:sp>
    </p:spTree>
    <p:extLst>
      <p:ext uri="{BB962C8B-B14F-4D97-AF65-F5344CB8AC3E}">
        <p14:creationId xmlns:p14="http://schemas.microsoft.com/office/powerpoint/2010/main" val="936960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These two slides give a general</a:t>
            </a:r>
            <a:r>
              <a:rPr lang="en-GB" baseline="0" dirty="0" smtClean="0"/>
              <a:t> overview of what sort of content is in SNOMED CT and how SNOMED CT is structured.  There are 19 hierarchies in SNOMED CT and rather than go through each one individually this puts them in groups to give you a feel for the type of coverage of content.  If you require more detailed information about the hierarchies it can be found on our website.</a:t>
            </a:r>
          </a:p>
          <a:p>
            <a:endParaRPr lang="en-GB" baseline="0" dirty="0" smtClean="0"/>
          </a:p>
          <a:p>
            <a:r>
              <a:rPr lang="en-GB" baseline="0" dirty="0" smtClean="0"/>
              <a:t>So on this slide we have </a:t>
            </a:r>
          </a:p>
          <a:p>
            <a:endParaRPr lang="en-GB" baseline="0" dirty="0" smtClean="0"/>
          </a:p>
          <a:p>
            <a:r>
              <a:rPr lang="en-GB" baseline="0" dirty="0" smtClean="0"/>
              <a:t>Clinical findings which includes areas such as diseases, symptoms and examination findings</a:t>
            </a:r>
          </a:p>
          <a:p>
            <a:endParaRPr lang="en-GB" baseline="0" dirty="0" smtClean="0"/>
          </a:p>
          <a:p>
            <a:r>
              <a:rPr lang="en-GB" baseline="0" dirty="0" smtClean="0"/>
              <a:t>Causes of disease includes areas such as forces, events and organisms</a:t>
            </a:r>
          </a:p>
          <a:p>
            <a:endParaRPr lang="en-GB" baseline="0" dirty="0" smtClean="0"/>
          </a:p>
          <a:p>
            <a:r>
              <a:rPr lang="en-GB" baseline="0" dirty="0" smtClean="0"/>
              <a:t>Procedures are pretty self explanatory but include items such as operations, investigations and therapies</a:t>
            </a:r>
            <a:endParaRPr lang="en-GB" dirty="0" smtClean="0"/>
          </a:p>
        </p:txBody>
      </p:sp>
      <p:sp>
        <p:nvSpPr>
          <p:cNvPr id="4" name="Slide Number Placeholder 3"/>
          <p:cNvSpPr>
            <a:spLocks noGrp="1"/>
          </p:cNvSpPr>
          <p:nvPr>
            <p:ph type="sldNum" sz="quarter" idx="10"/>
          </p:nvPr>
        </p:nvSpPr>
        <p:spPr/>
        <p:txBody>
          <a:bodyPr/>
          <a:lstStyle/>
          <a:p>
            <a:fld id="{1A8BC91B-1672-45CA-BFFF-3DBE895C4AEB}" type="slidenum">
              <a:rPr lang="en-GB" smtClean="0"/>
              <a:pPr/>
              <a:t>11</a:t>
            </a:fld>
            <a:endParaRPr lang="en-GB"/>
          </a:p>
        </p:txBody>
      </p:sp>
    </p:spTree>
    <p:extLst>
      <p:ext uri="{BB962C8B-B14F-4D97-AF65-F5344CB8AC3E}">
        <p14:creationId xmlns:p14="http://schemas.microsoft.com/office/powerpoint/2010/main" val="1069909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On this slide we look at</a:t>
            </a:r>
          </a:p>
          <a:p>
            <a:endParaRPr lang="en-GB" dirty="0" smtClean="0"/>
          </a:p>
          <a:p>
            <a:r>
              <a:rPr lang="en-GB" dirty="0" smtClean="0"/>
              <a:t>Anatomy which includes</a:t>
            </a:r>
            <a:r>
              <a:rPr lang="en-GB" baseline="0" dirty="0" smtClean="0"/>
              <a:t> both normal and abnormal anatomy</a:t>
            </a:r>
          </a:p>
          <a:p>
            <a:endParaRPr lang="en-GB" baseline="0" dirty="0" smtClean="0"/>
          </a:p>
          <a:p>
            <a:r>
              <a:rPr lang="en-GB" baseline="0" dirty="0" smtClean="0"/>
              <a:t>Observations include items such as vital signs and values</a:t>
            </a:r>
          </a:p>
          <a:p>
            <a:endParaRPr lang="en-GB" baseline="0" dirty="0" smtClean="0"/>
          </a:p>
          <a:p>
            <a:r>
              <a:rPr lang="en-GB" baseline="0" dirty="0" smtClean="0"/>
              <a:t>And finally products include devices and drugs, that is the drugs we are familiar with together with the individual ingredients that go to make up those drugs</a:t>
            </a:r>
            <a:endParaRPr lang="en-GB" dirty="0"/>
          </a:p>
        </p:txBody>
      </p:sp>
      <p:sp>
        <p:nvSpPr>
          <p:cNvPr id="4" name="Slide Number Placeholder 3"/>
          <p:cNvSpPr>
            <a:spLocks noGrp="1"/>
          </p:cNvSpPr>
          <p:nvPr>
            <p:ph type="sldNum" sz="quarter" idx="10"/>
          </p:nvPr>
        </p:nvSpPr>
        <p:spPr/>
        <p:txBody>
          <a:bodyPr/>
          <a:lstStyle/>
          <a:p>
            <a:fld id="{1A8BC91B-1672-45CA-BFFF-3DBE895C4AEB}" type="slidenum">
              <a:rPr lang="en-GB" smtClean="0"/>
              <a:pPr/>
              <a:t>12</a:t>
            </a:fld>
            <a:endParaRPr lang="en-GB"/>
          </a:p>
        </p:txBody>
      </p:sp>
    </p:spTree>
    <p:extLst>
      <p:ext uri="{BB962C8B-B14F-4D97-AF65-F5344CB8AC3E}">
        <p14:creationId xmlns:p14="http://schemas.microsoft.com/office/powerpoint/2010/main" val="36853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 we’ve looked at the content that makes up SNOMED CT but what about the individual components.  These are referred</a:t>
            </a:r>
            <a:r>
              <a:rPr lang="en-GB" baseline="0" dirty="0" smtClean="0"/>
              <a:t> to as concepts.  Concepts can be thought of as the clinical utterances made by clinicians as shown here.  The next few slides will show what a concept is in a bit more detail.</a:t>
            </a:r>
            <a:endParaRPr lang="en-GB" dirty="0"/>
          </a:p>
        </p:txBody>
      </p:sp>
      <p:sp>
        <p:nvSpPr>
          <p:cNvPr id="4" name="Slide Number Placeholder 3"/>
          <p:cNvSpPr>
            <a:spLocks noGrp="1"/>
          </p:cNvSpPr>
          <p:nvPr>
            <p:ph type="sldNum" sz="quarter" idx="10"/>
          </p:nvPr>
        </p:nvSpPr>
        <p:spPr/>
        <p:txBody>
          <a:bodyPr/>
          <a:lstStyle/>
          <a:p>
            <a:fld id="{406EB6B5-210F-4479-814E-A82E73AE181C}" type="slidenum">
              <a:rPr lang="en-GB" smtClean="0"/>
              <a:pPr/>
              <a:t>13</a:t>
            </a:fld>
            <a:endParaRPr lang="en-GB"/>
          </a:p>
        </p:txBody>
      </p:sp>
    </p:spTree>
    <p:extLst>
      <p:ext uri="{BB962C8B-B14F-4D97-AF65-F5344CB8AC3E}">
        <p14:creationId xmlns:p14="http://schemas.microsoft.com/office/powerpoint/2010/main" val="1990993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 concept is identified by its code and descriptions but it also has relationships</a:t>
            </a:r>
            <a:r>
              <a:rPr lang="en-GB" baseline="0" dirty="0" smtClean="0"/>
              <a:t> which establish what kind of concept it is (e.g. Clinical finding, procedure) and these relationships further define the concept to give us more information about it such as finding site (concept pneumonia has finding site of lung structure) and laterality (left or right)</a:t>
            </a:r>
            <a:endParaRPr lang="en-GB" dirty="0"/>
          </a:p>
        </p:txBody>
      </p:sp>
      <p:sp>
        <p:nvSpPr>
          <p:cNvPr id="4" name="Slide Number Placeholder 3"/>
          <p:cNvSpPr>
            <a:spLocks noGrp="1"/>
          </p:cNvSpPr>
          <p:nvPr>
            <p:ph type="sldNum" sz="quarter" idx="10"/>
          </p:nvPr>
        </p:nvSpPr>
        <p:spPr/>
        <p:txBody>
          <a:bodyPr/>
          <a:lstStyle/>
          <a:p>
            <a:fld id="{406EB6B5-210F-4479-814E-A82E73AE181C}" type="slidenum">
              <a:rPr lang="en-GB" smtClean="0"/>
              <a:pPr/>
              <a:t>14</a:t>
            </a:fld>
            <a:endParaRPr lang="en-GB"/>
          </a:p>
        </p:txBody>
      </p:sp>
    </p:spTree>
    <p:extLst>
      <p:ext uri="{BB962C8B-B14F-4D97-AF65-F5344CB8AC3E}">
        <p14:creationId xmlns:p14="http://schemas.microsoft.com/office/powerpoint/2010/main" val="2211299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In this example we are looking at heart disease.</a:t>
            </a:r>
          </a:p>
          <a:p>
            <a:endParaRPr lang="en-GB" dirty="0" smtClean="0"/>
          </a:p>
          <a:p>
            <a:r>
              <a:rPr lang="en-GB" dirty="0" smtClean="0"/>
              <a:t>We can see the unique human</a:t>
            </a:r>
            <a:r>
              <a:rPr lang="en-GB" baseline="0" dirty="0" smtClean="0"/>
              <a:t> readable form and the unique ID for the concept, but we can also see the Preferred Term, the one that most clinicians use for this disorder together with a list of Synonyms which are different ways of saying the same thing.</a:t>
            </a:r>
          </a:p>
          <a:p>
            <a:endParaRPr lang="en-GB" baseline="0" dirty="0" smtClean="0"/>
          </a:p>
          <a:p>
            <a:r>
              <a:rPr lang="en-GB" baseline="0" dirty="0" smtClean="0"/>
              <a:t>We can also see that we are provided with more information about this disorder, we know that it is “a cardiac finding” and “a disorder of cardiovascular system”.</a:t>
            </a:r>
          </a:p>
          <a:p>
            <a:endParaRPr lang="en-GB" baseline="0" dirty="0" smtClean="0"/>
          </a:p>
          <a:p>
            <a:r>
              <a:rPr lang="en-GB" baseline="0" dirty="0" smtClean="0"/>
              <a:t>As well as that we can see that it occurs in the heart structure.  This can be very useful if you wanted to find all disorders that occur in the heart structure as you could search for disorders with a finding site of heart structure and you wouldn’t need to remember all the disorders.</a:t>
            </a:r>
            <a:endParaRPr lang="en-GB" dirty="0"/>
          </a:p>
        </p:txBody>
      </p:sp>
      <p:sp>
        <p:nvSpPr>
          <p:cNvPr id="4" name="Slide Number Placeholder 3"/>
          <p:cNvSpPr>
            <a:spLocks noGrp="1"/>
          </p:cNvSpPr>
          <p:nvPr>
            <p:ph type="sldNum" sz="quarter" idx="10"/>
          </p:nvPr>
        </p:nvSpPr>
        <p:spPr/>
        <p:txBody>
          <a:bodyPr/>
          <a:lstStyle/>
          <a:p>
            <a:fld id="{9C986132-2E35-425D-8B60-8A9B87C37F35}" type="slidenum">
              <a:rPr lang="en-GB" smtClean="0"/>
              <a:pPr/>
              <a:t>15</a:t>
            </a:fld>
            <a:endParaRPr lang="en-GB"/>
          </a:p>
        </p:txBody>
      </p:sp>
    </p:spTree>
    <p:extLst>
      <p:ext uri="{BB962C8B-B14F-4D97-AF65-F5344CB8AC3E}">
        <p14:creationId xmlns:p14="http://schemas.microsoft.com/office/powerpoint/2010/main" val="1013425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674074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865916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121811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138557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4BC001E-1FE3-4FF5-B865-704A49906090}" type="datetimeFigureOut">
              <a:rPr lang="en-US" smtClean="0"/>
              <a:t>12/26/2018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717335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729882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BC001E-1FE3-4FF5-B865-704A49906090}" type="datetimeFigureOut">
              <a:rPr lang="en-US" smtClean="0"/>
              <a:t>12/26/2018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403851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BC001E-1FE3-4FF5-B865-704A49906090}" type="datetimeFigureOut">
              <a:rPr lang="en-US" smtClean="0"/>
              <a:t>12/26/2018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2491485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BC001E-1FE3-4FF5-B865-704A49906090}" type="datetimeFigureOut">
              <a:rPr lang="en-US" smtClean="0"/>
              <a:t>12/26/2018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193668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149397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BC001E-1FE3-4FF5-B865-704A49906090}" type="datetimeFigureOut">
              <a:rPr lang="en-US" smtClean="0"/>
              <a:t>12/26/2018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D84F4-C1BA-4849-A7F4-51EE4BBAA587}" type="slidenum">
              <a:rPr lang="en-US" smtClean="0"/>
              <a:t>‹#›</a:t>
            </a:fld>
            <a:endParaRPr lang="en-US"/>
          </a:p>
        </p:txBody>
      </p:sp>
    </p:spTree>
    <p:extLst>
      <p:ext uri="{BB962C8B-B14F-4D97-AF65-F5344CB8AC3E}">
        <p14:creationId xmlns:p14="http://schemas.microsoft.com/office/powerpoint/2010/main" val="3606320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BC001E-1FE3-4FF5-B865-704A49906090}" type="datetimeFigureOut">
              <a:rPr lang="en-US" smtClean="0"/>
              <a:t>12/26/2018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ED84F4-C1BA-4849-A7F4-51EE4BBAA587}" type="slidenum">
              <a:rPr lang="en-US" smtClean="0"/>
              <a:t>‹#›</a:t>
            </a:fld>
            <a:endParaRPr lang="en-US"/>
          </a:p>
        </p:txBody>
      </p:sp>
    </p:spTree>
    <p:extLst>
      <p:ext uri="{BB962C8B-B14F-4D97-AF65-F5344CB8AC3E}">
        <p14:creationId xmlns:p14="http://schemas.microsoft.com/office/powerpoint/2010/main" val="4231519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jpeg"/><Relationship Id="rId4" Type="http://schemas.openxmlformats.org/officeDocument/2006/relationships/diagramLayout" Target="../diagrams/layout1.xml"/><Relationship Id="rId9" Type="http://schemas.openxmlformats.org/officeDocument/2006/relationships/image" Target="../media/image3.jpeg"/></Relationships>
</file>

<file path=ppt/slides/_rels/slide1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7.jpeg"/><Relationship Id="rId4" Type="http://schemas.openxmlformats.org/officeDocument/2006/relationships/diagramLayout" Target="../diagrams/layout2.xml"/><Relationship Id="rId9"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cms.hhs.gov/ICD10" TargetMode="External"/><Relationship Id="rId2" Type="http://schemas.openxmlformats.org/officeDocument/2006/relationships/hyperlink" Target="http://www.cms.hhs.gov/ICD10/Downloads/MsdrgConversion.pdf" TargetMode="External"/><Relationship Id="rId1" Type="http://schemas.openxmlformats.org/officeDocument/2006/relationships/slideLayout" Target="../slideLayouts/slideLayout2.xml"/><Relationship Id="rId6" Type="http://schemas.openxmlformats.org/officeDocument/2006/relationships/hyperlink" Target="http://www.himss.org/icd10" TargetMode="External"/><Relationship Id="rId5" Type="http://schemas.openxmlformats.org/officeDocument/2006/relationships/hyperlink" Target="http://www.wedi.org/" TargetMode="External"/><Relationship Id="rId4" Type="http://schemas.openxmlformats.org/officeDocument/2006/relationships/hyperlink" Target="http://www.ahima.org/icd10/default.aspx"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4337660"/>
          </a:xfrm>
        </p:spPr>
        <p:txBody>
          <a:bodyPr>
            <a:normAutofit/>
          </a:bodyPr>
          <a:lstStyle/>
          <a:p>
            <a:r>
              <a:rPr lang="en-US" sz="4400" b="1" dirty="0" smtClean="0"/>
              <a:t>IT 6513: Module 2</a:t>
            </a:r>
            <a:br>
              <a:rPr lang="en-US" sz="4400" b="1" dirty="0" smtClean="0"/>
            </a:br>
            <a:r>
              <a:rPr lang="en-US" sz="4400" dirty="0" smtClean="0"/>
              <a:t/>
            </a:r>
            <a:br>
              <a:rPr lang="en-US" sz="4400" dirty="0" smtClean="0"/>
            </a:br>
            <a:r>
              <a:rPr lang="en-US" sz="4400" dirty="0" smtClean="0"/>
              <a:t>Coding </a:t>
            </a:r>
            <a:r>
              <a:rPr lang="en-US" sz="4400" dirty="0" smtClean="0"/>
              <a:t>system</a:t>
            </a:r>
            <a:br>
              <a:rPr lang="en-US" sz="4400" dirty="0" smtClean="0"/>
            </a:br>
            <a:r>
              <a:rPr lang="en-US" sz="4800" dirty="0"/>
              <a:t/>
            </a:r>
            <a:br>
              <a:rPr lang="en-US" sz="4800" dirty="0"/>
            </a:br>
            <a:r>
              <a:rPr lang="en-US" sz="4400" dirty="0" smtClean="0"/>
              <a:t>Slides compiled by Drs. Shahriar, Zhang</a:t>
            </a:r>
            <a:br>
              <a:rPr lang="en-US" sz="4400" dirty="0" smtClean="0"/>
            </a:br>
            <a:endParaRPr lang="en-US" sz="4800" dirty="0"/>
          </a:p>
        </p:txBody>
      </p:sp>
    </p:spTree>
    <p:extLst>
      <p:ext uri="{BB962C8B-B14F-4D97-AF65-F5344CB8AC3E}">
        <p14:creationId xmlns:p14="http://schemas.microsoft.com/office/powerpoint/2010/main" val="3450160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Prominent EHR Code Sets: SNOMED-CT </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SNOMED CT is a clinical terminology</a:t>
            </a:r>
          </a:p>
          <a:p>
            <a:pPr>
              <a:buNone/>
            </a:pPr>
            <a:r>
              <a:rPr lang="en-GB" sz="2400" dirty="0"/>
              <a:t>	Systematized Nomenclature of Medicine (Clinical Terms)</a:t>
            </a:r>
          </a:p>
          <a:p>
            <a:pPr marL="722313"/>
            <a:r>
              <a:rPr lang="en-GB" sz="2400" dirty="0" smtClean="0"/>
              <a:t>Collection </a:t>
            </a:r>
            <a:r>
              <a:rPr lang="en-GB" sz="2400" dirty="0"/>
              <a:t>of names and words</a:t>
            </a:r>
          </a:p>
          <a:p>
            <a:pPr marL="722313"/>
            <a:r>
              <a:rPr lang="en-GB" sz="2400" dirty="0"/>
              <a:t>Relevant to the field of medicine</a:t>
            </a:r>
          </a:p>
          <a:p>
            <a:pPr marL="722313"/>
            <a:r>
              <a:rPr lang="en-GB" sz="2400" dirty="0"/>
              <a:t>Organised in a structured and logically consistent manner</a:t>
            </a:r>
          </a:p>
          <a:p>
            <a:pPr marL="722313"/>
            <a:endParaRPr lang="en-GB" sz="2400" dirty="0"/>
          </a:p>
          <a:p>
            <a:pPr marL="0" indent="96838">
              <a:buNone/>
            </a:pPr>
            <a:r>
              <a:rPr lang="en-GB" sz="2400" b="1" dirty="0">
                <a:solidFill>
                  <a:srgbClr val="FF0000"/>
                </a:solidFill>
              </a:rPr>
              <a:t>More ‘like’ a thesaurus than just a coding </a:t>
            </a:r>
            <a:r>
              <a:rPr lang="en-GB" sz="2400" b="1" dirty="0" smtClean="0">
                <a:solidFill>
                  <a:srgbClr val="FF0000"/>
                </a:solidFill>
              </a:rPr>
              <a:t>scheme</a:t>
            </a:r>
          </a:p>
          <a:p>
            <a:pPr marL="0" indent="96838">
              <a:buNone/>
            </a:pPr>
            <a:endParaRPr lang="en-GB" sz="2400" b="1" dirty="0">
              <a:solidFill>
                <a:srgbClr val="FF0000"/>
              </a:solidFill>
            </a:endParaRPr>
          </a:p>
          <a:p>
            <a:pPr lvl="1"/>
            <a:r>
              <a:rPr lang="en-US" dirty="0"/>
              <a:t>Contains </a:t>
            </a:r>
            <a:r>
              <a:rPr lang="en-US" dirty="0">
                <a:solidFill>
                  <a:srgbClr val="FF0000"/>
                </a:solidFill>
              </a:rPr>
              <a:t>over 400,000 healthcare concepts</a:t>
            </a:r>
            <a:r>
              <a:rPr lang="en-US" dirty="0"/>
              <a:t>, organized into 18 hierarchical categories.</a:t>
            </a:r>
          </a:p>
          <a:p>
            <a:pPr lvl="1"/>
            <a:r>
              <a:rPr lang="en-US" dirty="0"/>
              <a:t>Semantic relationships</a:t>
            </a:r>
          </a:p>
          <a:p>
            <a:pPr lvl="2"/>
            <a:r>
              <a:rPr lang="en-US" i="1" dirty="0"/>
              <a:t>Is-A </a:t>
            </a:r>
            <a:r>
              <a:rPr lang="en-US" dirty="0"/>
              <a:t>relationships connect concepts within a single hierarchy.</a:t>
            </a:r>
          </a:p>
          <a:p>
            <a:pPr lvl="2"/>
            <a:r>
              <a:rPr lang="en-US" i="1" dirty="0"/>
              <a:t>Attribute</a:t>
            </a:r>
            <a:r>
              <a:rPr lang="en-US" dirty="0"/>
              <a:t> relationships connect concepts from two different hierarchies.</a:t>
            </a:r>
            <a:endParaRPr lang="en-GB" sz="2400" b="1" dirty="0">
              <a:solidFill>
                <a:srgbClr val="FF0000"/>
              </a:solidFill>
            </a:endParaRPr>
          </a:p>
        </p:txBody>
      </p:sp>
    </p:spTree>
    <p:extLst>
      <p:ext uri="{BB962C8B-B14F-4D97-AF65-F5344CB8AC3E}">
        <p14:creationId xmlns:p14="http://schemas.microsoft.com/office/powerpoint/2010/main" val="2532004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SNOMED CT Content</a:t>
            </a:r>
            <a:endParaRPr lang="en-GB" dirty="0"/>
          </a:p>
        </p:txBody>
      </p:sp>
      <p:graphicFrame>
        <p:nvGraphicFramePr>
          <p:cNvPr id="4" name="Content Placeholder 3"/>
          <p:cNvGraphicFramePr>
            <a:graphicFrameLocks noGrp="1"/>
          </p:cNvGraphicFramePr>
          <p:nvPr>
            <p:ph idx="1"/>
            <p:extLst/>
          </p:nvPr>
        </p:nvGraphicFramePr>
        <p:xfrm>
          <a:off x="1905000" y="1524000"/>
          <a:ext cx="8305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6" descr="Man on crutches"/>
          <p:cNvPicPr>
            <a:picLocks noChangeAspect="1" noChangeArrowheads="1"/>
          </p:cNvPicPr>
          <p:nvPr/>
        </p:nvPicPr>
        <p:blipFill>
          <a:blip r:embed="rId8" cstate="print"/>
          <a:srcRect/>
          <a:stretch>
            <a:fillRect/>
          </a:stretch>
        </p:blipFill>
        <p:spPr bwMode="auto">
          <a:xfrm>
            <a:off x="7265776" y="1258646"/>
            <a:ext cx="1178342" cy="1807284"/>
          </a:xfrm>
          <a:prstGeom prst="rect">
            <a:avLst/>
          </a:prstGeom>
          <a:noFill/>
          <a:ln w="9525">
            <a:noFill/>
            <a:miter lim="800000"/>
            <a:headEnd/>
            <a:tailEnd/>
          </a:ln>
        </p:spPr>
      </p:pic>
      <p:pic>
        <p:nvPicPr>
          <p:cNvPr id="6" name="Picture 5" descr="Head_On_Collision.jpg"/>
          <p:cNvPicPr>
            <a:picLocks noChangeAspect="1"/>
          </p:cNvPicPr>
          <p:nvPr/>
        </p:nvPicPr>
        <p:blipFill>
          <a:blip r:embed="rId9" cstate="print"/>
          <a:stretch>
            <a:fillRect/>
          </a:stretch>
        </p:blipFill>
        <p:spPr>
          <a:xfrm>
            <a:off x="8210700" y="3119718"/>
            <a:ext cx="1701725" cy="1361380"/>
          </a:xfrm>
          <a:prstGeom prst="rect">
            <a:avLst/>
          </a:prstGeom>
        </p:spPr>
      </p:pic>
      <p:pic>
        <p:nvPicPr>
          <p:cNvPr id="7" name="Picture 6" descr="Surgery.jpg"/>
          <p:cNvPicPr>
            <a:picLocks noChangeAspect="1"/>
          </p:cNvPicPr>
          <p:nvPr/>
        </p:nvPicPr>
        <p:blipFill>
          <a:blip r:embed="rId10" cstate="print"/>
          <a:stretch>
            <a:fillRect/>
          </a:stretch>
        </p:blipFill>
        <p:spPr>
          <a:xfrm>
            <a:off x="7301137" y="4550485"/>
            <a:ext cx="1203967" cy="1793969"/>
          </a:xfrm>
          <a:prstGeom prst="rect">
            <a:avLst/>
          </a:prstGeom>
        </p:spPr>
      </p:pic>
    </p:spTree>
    <p:extLst>
      <p:ext uri="{BB962C8B-B14F-4D97-AF65-F5344CB8AC3E}">
        <p14:creationId xmlns:p14="http://schemas.microsoft.com/office/powerpoint/2010/main" val="61299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3D4D011E-7677-4949-AC5E-19B328CE9846}"/>
                                            </p:graphicEl>
                                          </p:spTgt>
                                        </p:tgtEl>
                                        <p:attrNameLst>
                                          <p:attrName>style.visibility</p:attrName>
                                        </p:attrNameLst>
                                      </p:cBhvr>
                                      <p:to>
                                        <p:strVal val="visible"/>
                                      </p:to>
                                    </p:set>
                                    <p:anim calcmode="lin" valueType="num">
                                      <p:cBhvr additive="base">
                                        <p:cTn id="7" dur="1000" fill="hold"/>
                                        <p:tgtEl>
                                          <p:spTgt spid="4">
                                            <p:graphicEl>
                                              <a:dgm id="{3D4D011E-7677-4949-AC5E-19B328CE9846}"/>
                                            </p:graphic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graphicEl>
                                              <a:dgm id="{3D4D011E-7677-4949-AC5E-19B328CE9846}"/>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1964890A-3890-484C-AAD0-F0A23393A27E}"/>
                                            </p:graphicEl>
                                          </p:spTgt>
                                        </p:tgtEl>
                                        <p:attrNameLst>
                                          <p:attrName>style.visibility</p:attrName>
                                        </p:attrNameLst>
                                      </p:cBhvr>
                                      <p:to>
                                        <p:strVal val="visible"/>
                                      </p:to>
                                    </p:set>
                                    <p:anim calcmode="lin" valueType="num">
                                      <p:cBhvr additive="base">
                                        <p:cTn id="11" dur="1000" fill="hold"/>
                                        <p:tgtEl>
                                          <p:spTgt spid="4">
                                            <p:graphicEl>
                                              <a:dgm id="{1964890A-3890-484C-AAD0-F0A23393A27E}"/>
                                            </p:graphicEl>
                                          </p:spTgt>
                                        </p:tgtEl>
                                        <p:attrNameLst>
                                          <p:attrName>ppt_x</p:attrName>
                                        </p:attrNameLst>
                                      </p:cBhvr>
                                      <p:tavLst>
                                        <p:tav tm="0">
                                          <p:val>
                                            <p:strVal val="#ppt_x"/>
                                          </p:val>
                                        </p:tav>
                                        <p:tav tm="100000">
                                          <p:val>
                                            <p:strVal val="#ppt_x"/>
                                          </p:val>
                                        </p:tav>
                                      </p:tavLst>
                                    </p:anim>
                                    <p:anim calcmode="lin" valueType="num">
                                      <p:cBhvr additive="base">
                                        <p:cTn id="12" dur="1000" fill="hold"/>
                                        <p:tgtEl>
                                          <p:spTgt spid="4">
                                            <p:graphicEl>
                                              <a:dgm id="{1964890A-3890-484C-AAD0-F0A23393A27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graphicEl>
                                              <a:dgm id="{EAC9EF43-0166-4CC2-9E48-8CB30D7BE3B1}"/>
                                            </p:graphicEl>
                                          </p:spTgt>
                                        </p:tgtEl>
                                        <p:attrNameLst>
                                          <p:attrName>style.visibility</p:attrName>
                                        </p:attrNameLst>
                                      </p:cBhvr>
                                      <p:to>
                                        <p:strVal val="visible"/>
                                      </p:to>
                                    </p:set>
                                    <p:anim calcmode="lin" valueType="num">
                                      <p:cBhvr additive="base">
                                        <p:cTn id="21" dur="1000" fill="hold"/>
                                        <p:tgtEl>
                                          <p:spTgt spid="4">
                                            <p:graphicEl>
                                              <a:dgm id="{EAC9EF43-0166-4CC2-9E48-8CB30D7BE3B1}"/>
                                            </p:graphicEl>
                                          </p:spTgt>
                                        </p:tgtEl>
                                        <p:attrNameLst>
                                          <p:attrName>ppt_x</p:attrName>
                                        </p:attrNameLst>
                                      </p:cBhvr>
                                      <p:tavLst>
                                        <p:tav tm="0">
                                          <p:val>
                                            <p:strVal val="#ppt_x"/>
                                          </p:val>
                                        </p:tav>
                                        <p:tav tm="100000">
                                          <p:val>
                                            <p:strVal val="#ppt_x"/>
                                          </p:val>
                                        </p:tav>
                                      </p:tavLst>
                                    </p:anim>
                                    <p:anim calcmode="lin" valueType="num">
                                      <p:cBhvr additive="base">
                                        <p:cTn id="22" dur="1000" fill="hold"/>
                                        <p:tgtEl>
                                          <p:spTgt spid="4">
                                            <p:graphicEl>
                                              <a:dgm id="{EAC9EF43-0166-4CC2-9E48-8CB30D7BE3B1}"/>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graphicEl>
                                              <a:dgm id="{9B560DBC-F7D6-4128-A932-4A267B1EFF0B}"/>
                                            </p:graphicEl>
                                          </p:spTgt>
                                        </p:tgtEl>
                                        <p:attrNameLst>
                                          <p:attrName>style.visibility</p:attrName>
                                        </p:attrNameLst>
                                      </p:cBhvr>
                                      <p:to>
                                        <p:strVal val="visible"/>
                                      </p:to>
                                    </p:set>
                                    <p:anim calcmode="lin" valueType="num">
                                      <p:cBhvr additive="base">
                                        <p:cTn id="25" dur="1000" fill="hold"/>
                                        <p:tgtEl>
                                          <p:spTgt spid="4">
                                            <p:graphicEl>
                                              <a:dgm id="{9B560DBC-F7D6-4128-A932-4A267B1EFF0B}"/>
                                            </p:graphic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
                                            <p:graphicEl>
                                              <a:dgm id="{9B560DBC-F7D6-4128-A932-4A267B1EFF0B}"/>
                                            </p:graphic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ppt_x"/>
                                          </p:val>
                                        </p:tav>
                                        <p:tav tm="100000">
                                          <p:val>
                                            <p:strVal val="#ppt_x"/>
                                          </p:val>
                                        </p:tav>
                                      </p:tavLst>
                                    </p:anim>
                                    <p:anim calcmode="lin" valueType="num">
                                      <p:cBhvr additive="base">
                                        <p:cTn id="3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graphicEl>
                                              <a:dgm id="{08AA8B4D-1EFE-4C41-8998-B3878199CFBE}"/>
                                            </p:graphicEl>
                                          </p:spTgt>
                                        </p:tgtEl>
                                        <p:attrNameLst>
                                          <p:attrName>style.visibility</p:attrName>
                                        </p:attrNameLst>
                                      </p:cBhvr>
                                      <p:to>
                                        <p:strVal val="visible"/>
                                      </p:to>
                                    </p:set>
                                    <p:anim calcmode="lin" valueType="num">
                                      <p:cBhvr additive="base">
                                        <p:cTn id="35" dur="1000" fill="hold"/>
                                        <p:tgtEl>
                                          <p:spTgt spid="4">
                                            <p:graphicEl>
                                              <a:dgm id="{08AA8B4D-1EFE-4C41-8998-B3878199CFBE}"/>
                                            </p:graphicEl>
                                          </p:spTgt>
                                        </p:tgtEl>
                                        <p:attrNameLst>
                                          <p:attrName>ppt_x</p:attrName>
                                        </p:attrNameLst>
                                      </p:cBhvr>
                                      <p:tavLst>
                                        <p:tav tm="0">
                                          <p:val>
                                            <p:strVal val="#ppt_x"/>
                                          </p:val>
                                        </p:tav>
                                        <p:tav tm="100000">
                                          <p:val>
                                            <p:strVal val="#ppt_x"/>
                                          </p:val>
                                        </p:tav>
                                      </p:tavLst>
                                    </p:anim>
                                    <p:anim calcmode="lin" valueType="num">
                                      <p:cBhvr additive="base">
                                        <p:cTn id="36" dur="1000" fill="hold"/>
                                        <p:tgtEl>
                                          <p:spTgt spid="4">
                                            <p:graphicEl>
                                              <a:dgm id="{08AA8B4D-1EFE-4C41-8998-B3878199CFBE}"/>
                                            </p:graphic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
                                            <p:graphicEl>
                                              <a:dgm id="{87D50D56-4C22-4D87-A167-AF121ED3AF58}"/>
                                            </p:graphicEl>
                                          </p:spTgt>
                                        </p:tgtEl>
                                        <p:attrNameLst>
                                          <p:attrName>style.visibility</p:attrName>
                                        </p:attrNameLst>
                                      </p:cBhvr>
                                      <p:to>
                                        <p:strVal val="visible"/>
                                      </p:to>
                                    </p:set>
                                    <p:anim calcmode="lin" valueType="num">
                                      <p:cBhvr additive="base">
                                        <p:cTn id="39" dur="1000" fill="hold"/>
                                        <p:tgtEl>
                                          <p:spTgt spid="4">
                                            <p:graphicEl>
                                              <a:dgm id="{87D50D56-4C22-4D87-A167-AF121ED3AF58}"/>
                                            </p:graphicEl>
                                          </p:spTgt>
                                        </p:tgtEl>
                                        <p:attrNameLst>
                                          <p:attrName>ppt_x</p:attrName>
                                        </p:attrNameLst>
                                      </p:cBhvr>
                                      <p:tavLst>
                                        <p:tav tm="0">
                                          <p:val>
                                            <p:strVal val="#ppt_x"/>
                                          </p:val>
                                        </p:tav>
                                        <p:tav tm="100000">
                                          <p:val>
                                            <p:strVal val="#ppt_x"/>
                                          </p:val>
                                        </p:tav>
                                      </p:tavLst>
                                    </p:anim>
                                    <p:anim calcmode="lin" valueType="num">
                                      <p:cBhvr additive="base">
                                        <p:cTn id="40" dur="1000" fill="hold"/>
                                        <p:tgtEl>
                                          <p:spTgt spid="4">
                                            <p:graphicEl>
                                              <a:dgm id="{87D50D56-4C22-4D87-A167-AF121ED3AF58}"/>
                                            </p:graphic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fill="hold"/>
                                        <p:tgtEl>
                                          <p:spTgt spid="7"/>
                                        </p:tgtEl>
                                        <p:attrNameLst>
                                          <p:attrName>ppt_x</p:attrName>
                                        </p:attrNameLst>
                                      </p:cBhvr>
                                      <p:tavLst>
                                        <p:tav tm="0">
                                          <p:val>
                                            <p:strVal val="#ppt_x"/>
                                          </p:val>
                                        </p:tav>
                                        <p:tav tm="100000">
                                          <p:val>
                                            <p:strVal val="#ppt_x"/>
                                          </p:val>
                                        </p:tav>
                                      </p:tavLst>
                                    </p:anim>
                                    <p:anim calcmode="lin" valueType="num">
                                      <p:cBhvr additive="base">
                                        <p:cTn id="4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SNOMED CT Content</a:t>
            </a:r>
            <a:endParaRPr lang="en-GB" dirty="0"/>
          </a:p>
        </p:txBody>
      </p:sp>
      <p:graphicFrame>
        <p:nvGraphicFramePr>
          <p:cNvPr id="4" name="Content Placeholder 3"/>
          <p:cNvGraphicFramePr>
            <a:graphicFrameLocks noGrp="1"/>
          </p:cNvGraphicFramePr>
          <p:nvPr>
            <p:ph idx="1"/>
            <p:extLst/>
          </p:nvPr>
        </p:nvGraphicFramePr>
        <p:xfrm>
          <a:off x="1905000" y="1521296"/>
          <a:ext cx="8305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6" descr="Man on crutches"/>
          <p:cNvPicPr>
            <a:picLocks noChangeAspect="1" noChangeArrowheads="1"/>
          </p:cNvPicPr>
          <p:nvPr/>
        </p:nvPicPr>
        <p:blipFill>
          <a:blip r:embed="rId8" cstate="print"/>
          <a:stretch>
            <a:fillRect/>
          </a:stretch>
        </p:blipFill>
        <p:spPr bwMode="auto">
          <a:xfrm>
            <a:off x="7608168" y="1461644"/>
            <a:ext cx="1178342" cy="1571122"/>
          </a:xfrm>
          <a:prstGeom prst="rect">
            <a:avLst/>
          </a:prstGeom>
          <a:noFill/>
          <a:ln w="9525">
            <a:noFill/>
            <a:miter lim="800000"/>
            <a:headEnd/>
            <a:tailEnd/>
          </a:ln>
        </p:spPr>
      </p:pic>
      <p:pic>
        <p:nvPicPr>
          <p:cNvPr id="6" name="Picture 5" descr="Head_On_Collision.jpg"/>
          <p:cNvPicPr>
            <a:picLocks noChangeAspect="1"/>
          </p:cNvPicPr>
          <p:nvPr/>
        </p:nvPicPr>
        <p:blipFill>
          <a:blip r:embed="rId9" cstate="print"/>
          <a:stretch>
            <a:fillRect/>
          </a:stretch>
        </p:blipFill>
        <p:spPr>
          <a:xfrm>
            <a:off x="8135562" y="3167472"/>
            <a:ext cx="2130013" cy="1420009"/>
          </a:xfrm>
          <a:prstGeom prst="rect">
            <a:avLst/>
          </a:prstGeom>
        </p:spPr>
      </p:pic>
      <p:pic>
        <p:nvPicPr>
          <p:cNvPr id="7" name="Picture 6" descr="Surgery.jpg"/>
          <p:cNvPicPr>
            <a:picLocks noChangeAspect="1"/>
          </p:cNvPicPr>
          <p:nvPr/>
        </p:nvPicPr>
        <p:blipFill>
          <a:blip r:embed="rId10" cstate="print"/>
          <a:stretch>
            <a:fillRect/>
          </a:stretch>
        </p:blipFill>
        <p:spPr>
          <a:xfrm>
            <a:off x="7632769" y="4753736"/>
            <a:ext cx="1882092" cy="1411569"/>
          </a:xfrm>
          <a:prstGeom prst="rect">
            <a:avLst/>
          </a:prstGeom>
        </p:spPr>
      </p:pic>
    </p:spTree>
    <p:extLst>
      <p:ext uri="{BB962C8B-B14F-4D97-AF65-F5344CB8AC3E}">
        <p14:creationId xmlns:p14="http://schemas.microsoft.com/office/powerpoint/2010/main" val="384790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3D4D011E-7677-4949-AC5E-19B328CE9846}"/>
                                            </p:graphicEl>
                                          </p:spTgt>
                                        </p:tgtEl>
                                        <p:attrNameLst>
                                          <p:attrName>style.visibility</p:attrName>
                                        </p:attrNameLst>
                                      </p:cBhvr>
                                      <p:to>
                                        <p:strVal val="visible"/>
                                      </p:to>
                                    </p:set>
                                    <p:anim calcmode="lin" valueType="num">
                                      <p:cBhvr additive="base">
                                        <p:cTn id="7" dur="1000" fill="hold"/>
                                        <p:tgtEl>
                                          <p:spTgt spid="4">
                                            <p:graphicEl>
                                              <a:dgm id="{3D4D011E-7677-4949-AC5E-19B328CE9846}"/>
                                            </p:graphic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graphicEl>
                                              <a:dgm id="{3D4D011E-7677-4949-AC5E-19B328CE9846}"/>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1964890A-3890-484C-AAD0-F0A23393A27E}"/>
                                            </p:graphicEl>
                                          </p:spTgt>
                                        </p:tgtEl>
                                        <p:attrNameLst>
                                          <p:attrName>style.visibility</p:attrName>
                                        </p:attrNameLst>
                                      </p:cBhvr>
                                      <p:to>
                                        <p:strVal val="visible"/>
                                      </p:to>
                                    </p:set>
                                    <p:anim calcmode="lin" valueType="num">
                                      <p:cBhvr additive="base">
                                        <p:cTn id="11" dur="1000" fill="hold"/>
                                        <p:tgtEl>
                                          <p:spTgt spid="4">
                                            <p:graphicEl>
                                              <a:dgm id="{1964890A-3890-484C-AAD0-F0A23393A27E}"/>
                                            </p:graphicEl>
                                          </p:spTgt>
                                        </p:tgtEl>
                                        <p:attrNameLst>
                                          <p:attrName>ppt_x</p:attrName>
                                        </p:attrNameLst>
                                      </p:cBhvr>
                                      <p:tavLst>
                                        <p:tav tm="0">
                                          <p:val>
                                            <p:strVal val="#ppt_x"/>
                                          </p:val>
                                        </p:tav>
                                        <p:tav tm="100000">
                                          <p:val>
                                            <p:strVal val="#ppt_x"/>
                                          </p:val>
                                        </p:tav>
                                      </p:tavLst>
                                    </p:anim>
                                    <p:anim calcmode="lin" valueType="num">
                                      <p:cBhvr additive="base">
                                        <p:cTn id="12" dur="1000" fill="hold"/>
                                        <p:tgtEl>
                                          <p:spTgt spid="4">
                                            <p:graphicEl>
                                              <a:dgm id="{1964890A-3890-484C-AAD0-F0A23393A27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graphicEl>
                                              <a:dgm id="{EAC9EF43-0166-4CC2-9E48-8CB30D7BE3B1}"/>
                                            </p:graphicEl>
                                          </p:spTgt>
                                        </p:tgtEl>
                                        <p:attrNameLst>
                                          <p:attrName>style.visibility</p:attrName>
                                        </p:attrNameLst>
                                      </p:cBhvr>
                                      <p:to>
                                        <p:strVal val="visible"/>
                                      </p:to>
                                    </p:set>
                                    <p:anim calcmode="lin" valueType="num">
                                      <p:cBhvr additive="base">
                                        <p:cTn id="21" dur="1000" fill="hold"/>
                                        <p:tgtEl>
                                          <p:spTgt spid="4">
                                            <p:graphicEl>
                                              <a:dgm id="{EAC9EF43-0166-4CC2-9E48-8CB30D7BE3B1}"/>
                                            </p:graphicEl>
                                          </p:spTgt>
                                        </p:tgtEl>
                                        <p:attrNameLst>
                                          <p:attrName>ppt_x</p:attrName>
                                        </p:attrNameLst>
                                      </p:cBhvr>
                                      <p:tavLst>
                                        <p:tav tm="0">
                                          <p:val>
                                            <p:strVal val="#ppt_x"/>
                                          </p:val>
                                        </p:tav>
                                        <p:tav tm="100000">
                                          <p:val>
                                            <p:strVal val="#ppt_x"/>
                                          </p:val>
                                        </p:tav>
                                      </p:tavLst>
                                    </p:anim>
                                    <p:anim calcmode="lin" valueType="num">
                                      <p:cBhvr additive="base">
                                        <p:cTn id="22" dur="1000" fill="hold"/>
                                        <p:tgtEl>
                                          <p:spTgt spid="4">
                                            <p:graphicEl>
                                              <a:dgm id="{EAC9EF43-0166-4CC2-9E48-8CB30D7BE3B1}"/>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graphicEl>
                                              <a:dgm id="{9B560DBC-F7D6-4128-A932-4A267B1EFF0B}"/>
                                            </p:graphicEl>
                                          </p:spTgt>
                                        </p:tgtEl>
                                        <p:attrNameLst>
                                          <p:attrName>style.visibility</p:attrName>
                                        </p:attrNameLst>
                                      </p:cBhvr>
                                      <p:to>
                                        <p:strVal val="visible"/>
                                      </p:to>
                                    </p:set>
                                    <p:anim calcmode="lin" valueType="num">
                                      <p:cBhvr additive="base">
                                        <p:cTn id="25" dur="1000" fill="hold"/>
                                        <p:tgtEl>
                                          <p:spTgt spid="4">
                                            <p:graphicEl>
                                              <a:dgm id="{9B560DBC-F7D6-4128-A932-4A267B1EFF0B}"/>
                                            </p:graphic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
                                            <p:graphicEl>
                                              <a:dgm id="{9B560DBC-F7D6-4128-A932-4A267B1EFF0B}"/>
                                            </p:graphic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ppt_x"/>
                                          </p:val>
                                        </p:tav>
                                        <p:tav tm="100000">
                                          <p:val>
                                            <p:strVal val="#ppt_x"/>
                                          </p:val>
                                        </p:tav>
                                      </p:tavLst>
                                    </p:anim>
                                    <p:anim calcmode="lin" valueType="num">
                                      <p:cBhvr additive="base">
                                        <p:cTn id="3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graphicEl>
                                              <a:dgm id="{08AA8B4D-1EFE-4C41-8998-B3878199CFBE}"/>
                                            </p:graphicEl>
                                          </p:spTgt>
                                        </p:tgtEl>
                                        <p:attrNameLst>
                                          <p:attrName>style.visibility</p:attrName>
                                        </p:attrNameLst>
                                      </p:cBhvr>
                                      <p:to>
                                        <p:strVal val="visible"/>
                                      </p:to>
                                    </p:set>
                                    <p:anim calcmode="lin" valueType="num">
                                      <p:cBhvr additive="base">
                                        <p:cTn id="35" dur="1000" fill="hold"/>
                                        <p:tgtEl>
                                          <p:spTgt spid="4">
                                            <p:graphicEl>
                                              <a:dgm id="{08AA8B4D-1EFE-4C41-8998-B3878199CFBE}"/>
                                            </p:graphicEl>
                                          </p:spTgt>
                                        </p:tgtEl>
                                        <p:attrNameLst>
                                          <p:attrName>ppt_x</p:attrName>
                                        </p:attrNameLst>
                                      </p:cBhvr>
                                      <p:tavLst>
                                        <p:tav tm="0">
                                          <p:val>
                                            <p:strVal val="#ppt_x"/>
                                          </p:val>
                                        </p:tav>
                                        <p:tav tm="100000">
                                          <p:val>
                                            <p:strVal val="#ppt_x"/>
                                          </p:val>
                                        </p:tav>
                                      </p:tavLst>
                                    </p:anim>
                                    <p:anim calcmode="lin" valueType="num">
                                      <p:cBhvr additive="base">
                                        <p:cTn id="36" dur="1000" fill="hold"/>
                                        <p:tgtEl>
                                          <p:spTgt spid="4">
                                            <p:graphicEl>
                                              <a:dgm id="{08AA8B4D-1EFE-4C41-8998-B3878199CFBE}"/>
                                            </p:graphic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
                                            <p:graphicEl>
                                              <a:dgm id="{87D50D56-4C22-4D87-A167-AF121ED3AF58}"/>
                                            </p:graphicEl>
                                          </p:spTgt>
                                        </p:tgtEl>
                                        <p:attrNameLst>
                                          <p:attrName>style.visibility</p:attrName>
                                        </p:attrNameLst>
                                      </p:cBhvr>
                                      <p:to>
                                        <p:strVal val="visible"/>
                                      </p:to>
                                    </p:set>
                                    <p:anim calcmode="lin" valueType="num">
                                      <p:cBhvr additive="base">
                                        <p:cTn id="39" dur="1000" fill="hold"/>
                                        <p:tgtEl>
                                          <p:spTgt spid="4">
                                            <p:graphicEl>
                                              <a:dgm id="{87D50D56-4C22-4D87-A167-AF121ED3AF58}"/>
                                            </p:graphicEl>
                                          </p:spTgt>
                                        </p:tgtEl>
                                        <p:attrNameLst>
                                          <p:attrName>ppt_x</p:attrName>
                                        </p:attrNameLst>
                                      </p:cBhvr>
                                      <p:tavLst>
                                        <p:tav tm="0">
                                          <p:val>
                                            <p:strVal val="#ppt_x"/>
                                          </p:val>
                                        </p:tav>
                                        <p:tav tm="100000">
                                          <p:val>
                                            <p:strVal val="#ppt_x"/>
                                          </p:val>
                                        </p:tav>
                                      </p:tavLst>
                                    </p:anim>
                                    <p:anim calcmode="lin" valueType="num">
                                      <p:cBhvr additive="base">
                                        <p:cTn id="40" dur="1000" fill="hold"/>
                                        <p:tgtEl>
                                          <p:spTgt spid="4">
                                            <p:graphicEl>
                                              <a:dgm id="{87D50D56-4C22-4D87-A167-AF121ED3AF58}"/>
                                            </p:graphic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fill="hold"/>
                                        <p:tgtEl>
                                          <p:spTgt spid="7"/>
                                        </p:tgtEl>
                                        <p:attrNameLst>
                                          <p:attrName>ppt_x</p:attrName>
                                        </p:attrNameLst>
                                      </p:cBhvr>
                                      <p:tavLst>
                                        <p:tav tm="0">
                                          <p:val>
                                            <p:strVal val="#ppt_x"/>
                                          </p:val>
                                        </p:tav>
                                        <p:tav tm="100000">
                                          <p:val>
                                            <p:strVal val="#ppt_x"/>
                                          </p:val>
                                        </p:tav>
                                      </p:tavLst>
                                    </p:anim>
                                    <p:anim calcmode="lin" valueType="num">
                                      <p:cBhvr additive="base">
                                        <p:cTn id="4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2420888"/>
            <a:ext cx="8229600" cy="998538"/>
          </a:xfrm>
        </p:spPr>
        <p:txBody>
          <a:bodyPr>
            <a:normAutofit fontScale="90000"/>
          </a:bodyPr>
          <a:lstStyle/>
          <a:p>
            <a:pPr algn="ctr"/>
            <a:r>
              <a:rPr lang="en-GB" dirty="0" smtClean="0"/>
              <a:t>Clinical ‘ideas’ are Concepts in the terminology</a:t>
            </a:r>
            <a:endParaRPr lang="en-GB" dirty="0"/>
          </a:p>
        </p:txBody>
      </p:sp>
      <p:grpSp>
        <p:nvGrpSpPr>
          <p:cNvPr id="3" name="Group 3"/>
          <p:cNvGrpSpPr>
            <a:grpSpLocks/>
          </p:cNvGrpSpPr>
          <p:nvPr/>
        </p:nvGrpSpPr>
        <p:grpSpPr bwMode="auto">
          <a:xfrm>
            <a:off x="1991544" y="3861639"/>
            <a:ext cx="1187450" cy="1460361"/>
            <a:chOff x="293" y="1716"/>
            <a:chExt cx="748" cy="919"/>
          </a:xfrm>
        </p:grpSpPr>
        <p:sp>
          <p:nvSpPr>
            <p:cNvPr id="4" name="Text Box 4"/>
            <p:cNvSpPr txBox="1">
              <a:spLocks noChangeArrowheads="1"/>
            </p:cNvSpPr>
            <p:nvPr/>
          </p:nvSpPr>
          <p:spPr bwMode="auto">
            <a:xfrm>
              <a:off x="474" y="1716"/>
              <a:ext cx="442"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mild</a:t>
              </a:r>
            </a:p>
          </p:txBody>
        </p:sp>
        <p:sp>
          <p:nvSpPr>
            <p:cNvPr id="5" name="Text Box 5"/>
            <p:cNvSpPr txBox="1">
              <a:spLocks noChangeArrowheads="1"/>
            </p:cNvSpPr>
            <p:nvPr/>
          </p:nvSpPr>
          <p:spPr bwMode="auto">
            <a:xfrm>
              <a:off x="307" y="2021"/>
              <a:ext cx="734"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moderate</a:t>
              </a:r>
            </a:p>
          </p:txBody>
        </p:sp>
        <p:sp>
          <p:nvSpPr>
            <p:cNvPr id="6" name="Text Box 6"/>
            <p:cNvSpPr txBox="1">
              <a:spLocks noChangeArrowheads="1"/>
            </p:cNvSpPr>
            <p:nvPr/>
          </p:nvSpPr>
          <p:spPr bwMode="auto">
            <a:xfrm>
              <a:off x="293" y="2393"/>
              <a:ext cx="734"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severe</a:t>
              </a:r>
            </a:p>
          </p:txBody>
        </p:sp>
      </p:grpSp>
      <p:sp>
        <p:nvSpPr>
          <p:cNvPr id="8" name="Text Box 7"/>
          <p:cNvSpPr txBox="1">
            <a:spLocks noChangeArrowheads="1"/>
          </p:cNvSpPr>
          <p:nvPr/>
        </p:nvSpPr>
        <p:spPr bwMode="auto">
          <a:xfrm>
            <a:off x="2020889" y="5280026"/>
            <a:ext cx="1165225" cy="377825"/>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a:solidFill>
                  <a:schemeClr val="tx2">
                    <a:lumMod val="60000"/>
                    <a:lumOff val="40000"/>
                  </a:schemeClr>
                </a:solidFill>
                <a:latin typeface="Times New Roman" pitchFamily="18" charset="0"/>
              </a:rPr>
              <a:t>acute</a:t>
            </a:r>
          </a:p>
        </p:txBody>
      </p:sp>
      <p:sp>
        <p:nvSpPr>
          <p:cNvPr id="9" name="Text Box 8"/>
          <p:cNvSpPr txBox="1">
            <a:spLocks noChangeArrowheads="1"/>
          </p:cNvSpPr>
          <p:nvPr/>
        </p:nvSpPr>
        <p:spPr bwMode="auto">
          <a:xfrm>
            <a:off x="4079777" y="1124745"/>
            <a:ext cx="1165225" cy="646321"/>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dirty="0">
                <a:solidFill>
                  <a:schemeClr val="tx2">
                    <a:lumMod val="60000"/>
                    <a:lumOff val="40000"/>
                  </a:schemeClr>
                </a:solidFill>
                <a:latin typeface="Times New Roman" pitchFamily="18" charset="0"/>
              </a:rPr>
              <a:t>Blood pressure</a:t>
            </a:r>
            <a:endParaRPr lang="en-GB" dirty="0">
              <a:solidFill>
                <a:schemeClr val="tx2">
                  <a:lumMod val="60000"/>
                  <a:lumOff val="40000"/>
                </a:schemeClr>
              </a:solidFill>
              <a:latin typeface="Times New Roman" pitchFamily="18" charset="0"/>
            </a:endParaRPr>
          </a:p>
        </p:txBody>
      </p:sp>
      <p:grpSp>
        <p:nvGrpSpPr>
          <p:cNvPr id="7" name="Group 9"/>
          <p:cNvGrpSpPr>
            <a:grpSpLocks/>
          </p:cNvGrpSpPr>
          <p:nvPr/>
        </p:nvGrpSpPr>
        <p:grpSpPr bwMode="auto">
          <a:xfrm>
            <a:off x="2022475" y="5805488"/>
            <a:ext cx="2501900" cy="609600"/>
            <a:chOff x="314" y="3657"/>
            <a:chExt cx="1576" cy="384"/>
          </a:xfrm>
        </p:grpSpPr>
        <p:sp>
          <p:nvSpPr>
            <p:cNvPr id="11" name="Text Box 10"/>
            <p:cNvSpPr txBox="1">
              <a:spLocks noChangeArrowheads="1"/>
            </p:cNvSpPr>
            <p:nvPr/>
          </p:nvSpPr>
          <p:spPr bwMode="auto">
            <a:xfrm>
              <a:off x="1156" y="3657"/>
              <a:ext cx="734" cy="239"/>
            </a:xfrm>
            <a:prstGeom prst="rect">
              <a:avLst/>
            </a:prstGeom>
            <a:noFill/>
            <a:ln w="12700">
              <a:solidFill>
                <a:srgbClr val="FFFFFF"/>
              </a:solidFill>
              <a:miter lim="800000"/>
              <a:headEnd type="none" w="sm" len="sm"/>
              <a:tailEnd type="none" w="sm" len="sm"/>
            </a:ln>
          </p:spPr>
          <p:txBody>
            <a:bodyPr lIns="98462" tIns="49230" rIns="98462" bIns="49230">
              <a:spAutoFit/>
            </a:bodyPr>
            <a:lstStyle/>
            <a:p>
              <a:pPr algn="ctr" eaLnBrk="0" hangingPunct="0">
                <a:spcBef>
                  <a:spcPct val="50000"/>
                </a:spcBef>
              </a:pPr>
              <a:r>
                <a:rPr lang="en-GB" dirty="0" err="1">
                  <a:solidFill>
                    <a:schemeClr val="tx2">
                      <a:lumMod val="60000"/>
                      <a:lumOff val="40000"/>
                    </a:schemeClr>
                  </a:solidFill>
                  <a:latin typeface="Times New Roman" pitchFamily="18" charset="0"/>
                </a:rPr>
                <a:t>exertional</a:t>
              </a:r>
              <a:endParaRPr lang="en-GB" dirty="0">
                <a:solidFill>
                  <a:schemeClr val="tx2">
                    <a:lumMod val="60000"/>
                    <a:lumOff val="40000"/>
                  </a:schemeClr>
                </a:solidFill>
                <a:latin typeface="Times New Roman" pitchFamily="18" charset="0"/>
              </a:endParaRPr>
            </a:p>
          </p:txBody>
        </p:sp>
        <p:sp>
          <p:nvSpPr>
            <p:cNvPr id="12" name="Text Box 11"/>
            <p:cNvSpPr txBox="1">
              <a:spLocks noChangeArrowheads="1"/>
            </p:cNvSpPr>
            <p:nvPr/>
          </p:nvSpPr>
          <p:spPr bwMode="auto">
            <a:xfrm>
              <a:off x="314" y="3802"/>
              <a:ext cx="734" cy="239"/>
            </a:xfrm>
            <a:prstGeom prst="rect">
              <a:avLst/>
            </a:prstGeom>
            <a:noFill/>
            <a:ln w="12700">
              <a:solidFill>
                <a:srgbClr val="FFFFFF"/>
              </a:solidFill>
              <a:miter lim="800000"/>
              <a:headEnd type="none" w="sm" len="sm"/>
              <a:tailEnd type="none" w="sm" len="sm"/>
            </a:ln>
          </p:spPr>
          <p:txBody>
            <a:bodyPr lIns="98462" tIns="49230" rIns="98462" bIns="49230">
              <a:spAutoFit/>
            </a:bodyPr>
            <a:lstStyle/>
            <a:p>
              <a:pPr algn="ctr" eaLnBrk="0" hangingPunct="0">
                <a:spcBef>
                  <a:spcPct val="50000"/>
                </a:spcBef>
              </a:pPr>
              <a:r>
                <a:rPr lang="en-GB">
                  <a:solidFill>
                    <a:schemeClr val="tx2">
                      <a:lumMod val="60000"/>
                      <a:lumOff val="40000"/>
                    </a:schemeClr>
                  </a:solidFill>
                  <a:latin typeface="Times New Roman" pitchFamily="18" charset="0"/>
                </a:rPr>
                <a:t>angina</a:t>
              </a:r>
            </a:p>
          </p:txBody>
        </p:sp>
      </p:grpSp>
      <p:sp>
        <p:nvSpPr>
          <p:cNvPr id="13" name="Text Box 12"/>
          <p:cNvSpPr txBox="1">
            <a:spLocks noChangeArrowheads="1"/>
          </p:cNvSpPr>
          <p:nvPr/>
        </p:nvSpPr>
        <p:spPr bwMode="auto">
          <a:xfrm>
            <a:off x="4511825" y="4509120"/>
            <a:ext cx="1165225" cy="379412"/>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dirty="0" err="1">
                <a:solidFill>
                  <a:schemeClr val="tx2">
                    <a:lumMod val="60000"/>
                    <a:lumOff val="40000"/>
                  </a:schemeClr>
                </a:solidFill>
                <a:latin typeface="Times New Roman" pitchFamily="18" charset="0"/>
              </a:rPr>
              <a:t>ischaemic</a:t>
            </a:r>
            <a:endParaRPr lang="en-GB" dirty="0">
              <a:solidFill>
                <a:schemeClr val="tx2">
                  <a:lumMod val="60000"/>
                  <a:lumOff val="40000"/>
                </a:schemeClr>
              </a:solidFill>
              <a:latin typeface="Times New Roman" pitchFamily="18" charset="0"/>
            </a:endParaRPr>
          </a:p>
        </p:txBody>
      </p:sp>
      <p:sp>
        <p:nvSpPr>
          <p:cNvPr id="14" name="Text Box 13"/>
          <p:cNvSpPr txBox="1">
            <a:spLocks noChangeArrowheads="1"/>
          </p:cNvSpPr>
          <p:nvPr/>
        </p:nvSpPr>
        <p:spPr bwMode="auto">
          <a:xfrm>
            <a:off x="5303913" y="5517232"/>
            <a:ext cx="1165225" cy="379412"/>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dirty="0">
                <a:solidFill>
                  <a:schemeClr val="tx2">
                    <a:lumMod val="60000"/>
                    <a:lumOff val="40000"/>
                  </a:schemeClr>
                </a:solidFill>
                <a:latin typeface="Times New Roman" pitchFamily="18" charset="0"/>
              </a:rPr>
              <a:t>cough</a:t>
            </a:r>
          </a:p>
        </p:txBody>
      </p:sp>
      <p:sp>
        <p:nvSpPr>
          <p:cNvPr id="15" name="Text Box 14"/>
          <p:cNvSpPr txBox="1">
            <a:spLocks noChangeArrowheads="1"/>
          </p:cNvSpPr>
          <p:nvPr/>
        </p:nvSpPr>
        <p:spPr bwMode="auto">
          <a:xfrm>
            <a:off x="9150351" y="5380039"/>
            <a:ext cx="1165225" cy="377825"/>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a:solidFill>
                  <a:schemeClr val="tx2">
                    <a:lumMod val="60000"/>
                    <a:lumOff val="40000"/>
                  </a:schemeClr>
                </a:solidFill>
                <a:latin typeface="Times New Roman" pitchFamily="18" charset="0"/>
              </a:rPr>
              <a:t>bacterial</a:t>
            </a:r>
          </a:p>
        </p:txBody>
      </p:sp>
      <p:sp>
        <p:nvSpPr>
          <p:cNvPr id="16" name="Text Box 15"/>
          <p:cNvSpPr txBox="1">
            <a:spLocks noChangeArrowheads="1"/>
          </p:cNvSpPr>
          <p:nvPr/>
        </p:nvSpPr>
        <p:spPr bwMode="auto">
          <a:xfrm>
            <a:off x="7208839" y="5937251"/>
            <a:ext cx="1165225" cy="377825"/>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a:solidFill>
                  <a:schemeClr val="tx2">
                    <a:lumMod val="60000"/>
                    <a:lumOff val="40000"/>
                  </a:schemeClr>
                </a:solidFill>
                <a:latin typeface="Times New Roman" pitchFamily="18" charset="0"/>
              </a:rPr>
              <a:t>viral</a:t>
            </a:r>
          </a:p>
        </p:txBody>
      </p:sp>
      <p:sp>
        <p:nvSpPr>
          <p:cNvPr id="17" name="Text Box 16"/>
          <p:cNvSpPr txBox="1">
            <a:spLocks noChangeArrowheads="1"/>
          </p:cNvSpPr>
          <p:nvPr/>
        </p:nvSpPr>
        <p:spPr bwMode="auto">
          <a:xfrm>
            <a:off x="9192345" y="3933056"/>
            <a:ext cx="1166813" cy="379412"/>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dirty="0">
                <a:solidFill>
                  <a:schemeClr val="tx2">
                    <a:lumMod val="60000"/>
                    <a:lumOff val="40000"/>
                  </a:schemeClr>
                </a:solidFill>
                <a:latin typeface="Times New Roman" pitchFamily="18" charset="0"/>
              </a:rPr>
              <a:t>finger</a:t>
            </a:r>
          </a:p>
        </p:txBody>
      </p:sp>
      <p:sp>
        <p:nvSpPr>
          <p:cNvPr id="18" name="Text Box 17"/>
          <p:cNvSpPr txBox="1">
            <a:spLocks noChangeArrowheads="1"/>
          </p:cNvSpPr>
          <p:nvPr/>
        </p:nvSpPr>
        <p:spPr bwMode="auto">
          <a:xfrm>
            <a:off x="9120337" y="3140968"/>
            <a:ext cx="1165225" cy="379412"/>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dirty="0">
                <a:solidFill>
                  <a:schemeClr val="tx2">
                    <a:lumMod val="60000"/>
                    <a:lumOff val="40000"/>
                  </a:schemeClr>
                </a:solidFill>
                <a:latin typeface="Times New Roman" pitchFamily="18" charset="0"/>
              </a:rPr>
              <a:t>toe</a:t>
            </a:r>
          </a:p>
        </p:txBody>
      </p:sp>
      <p:sp>
        <p:nvSpPr>
          <p:cNvPr id="20" name="Text Box 19"/>
          <p:cNvSpPr txBox="1">
            <a:spLocks noChangeArrowheads="1"/>
          </p:cNvSpPr>
          <p:nvPr/>
        </p:nvSpPr>
        <p:spPr bwMode="auto">
          <a:xfrm>
            <a:off x="5783264" y="6281738"/>
            <a:ext cx="1165225" cy="379412"/>
          </a:xfrm>
          <a:prstGeom prst="rect">
            <a:avLst/>
          </a:prstGeom>
          <a:noFill/>
          <a:ln w="12700">
            <a:solidFill>
              <a:srgbClr val="FFFFFF"/>
            </a:solidFill>
            <a:miter lim="800000"/>
            <a:headEnd type="none" w="sm" len="sm"/>
            <a:tailEnd type="none" w="sm" len="sm"/>
          </a:ln>
        </p:spPr>
        <p:txBody>
          <a:bodyPr lIns="91431" tIns="45715" rIns="91431" bIns="45715">
            <a:spAutoFit/>
          </a:bodyPr>
          <a:lstStyle/>
          <a:p>
            <a:pPr algn="ctr" eaLnBrk="0" hangingPunct="0">
              <a:spcBef>
                <a:spcPct val="50000"/>
              </a:spcBef>
            </a:pPr>
            <a:r>
              <a:rPr lang="en-GB">
                <a:solidFill>
                  <a:schemeClr val="tx2">
                    <a:lumMod val="60000"/>
                    <a:lumOff val="40000"/>
                  </a:schemeClr>
                </a:solidFill>
                <a:latin typeface="Times New Roman" pitchFamily="18" charset="0"/>
              </a:rPr>
              <a:t>phlegm</a:t>
            </a:r>
          </a:p>
        </p:txBody>
      </p:sp>
      <p:grpSp>
        <p:nvGrpSpPr>
          <p:cNvPr id="10" name="Group 20"/>
          <p:cNvGrpSpPr>
            <a:grpSpLocks/>
          </p:cNvGrpSpPr>
          <p:nvPr/>
        </p:nvGrpSpPr>
        <p:grpSpPr bwMode="auto">
          <a:xfrm>
            <a:off x="5448475" y="1125338"/>
            <a:ext cx="3211512" cy="4029079"/>
            <a:chOff x="3514" y="856"/>
            <a:chExt cx="2023" cy="2538"/>
          </a:xfrm>
        </p:grpSpPr>
        <p:sp>
          <p:nvSpPr>
            <p:cNvPr id="22" name="Text Box 21"/>
            <p:cNvSpPr txBox="1">
              <a:spLocks noChangeArrowheads="1"/>
            </p:cNvSpPr>
            <p:nvPr/>
          </p:nvSpPr>
          <p:spPr bwMode="auto">
            <a:xfrm>
              <a:off x="4803" y="3152"/>
              <a:ext cx="734"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infection</a:t>
              </a:r>
            </a:p>
          </p:txBody>
        </p:sp>
        <p:sp>
          <p:nvSpPr>
            <p:cNvPr id="23" name="Text Box 22"/>
            <p:cNvSpPr txBox="1">
              <a:spLocks noChangeArrowheads="1"/>
            </p:cNvSpPr>
            <p:nvPr/>
          </p:nvSpPr>
          <p:spPr bwMode="auto">
            <a:xfrm>
              <a:off x="4330" y="2489"/>
              <a:ext cx="955"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inflammation</a:t>
              </a:r>
            </a:p>
          </p:txBody>
        </p:sp>
        <p:sp>
          <p:nvSpPr>
            <p:cNvPr id="24" name="Text Box 23"/>
            <p:cNvSpPr txBox="1">
              <a:spLocks noChangeArrowheads="1"/>
            </p:cNvSpPr>
            <p:nvPr/>
          </p:nvSpPr>
          <p:spPr bwMode="auto">
            <a:xfrm>
              <a:off x="3514" y="856"/>
              <a:ext cx="734" cy="242"/>
            </a:xfrm>
            <a:prstGeom prst="rect">
              <a:avLst/>
            </a:prstGeom>
            <a:noFill/>
            <a:ln w="12700">
              <a:solidFill>
                <a:srgbClr val="FFFFFF"/>
              </a:solidFill>
              <a:miter lim="800000"/>
              <a:headEnd type="none" w="sm" len="sm"/>
              <a:tailEnd type="none" w="sm" len="sm"/>
            </a:ln>
          </p:spPr>
          <p:txBody>
            <a:bodyPr lIns="106034" tIns="53016" rIns="106034" bIns="53016">
              <a:spAutoFit/>
            </a:bodyPr>
            <a:lstStyle/>
            <a:p>
              <a:pPr algn="ctr" eaLnBrk="0" hangingPunct="0">
                <a:spcBef>
                  <a:spcPct val="50000"/>
                </a:spcBef>
              </a:pPr>
              <a:r>
                <a:rPr lang="en-GB" dirty="0">
                  <a:solidFill>
                    <a:schemeClr val="tx2">
                      <a:lumMod val="60000"/>
                      <a:lumOff val="40000"/>
                    </a:schemeClr>
                  </a:solidFill>
                  <a:latin typeface="Times New Roman" pitchFamily="18" charset="0"/>
                </a:rPr>
                <a:t>Lung</a:t>
              </a:r>
            </a:p>
          </p:txBody>
        </p:sp>
      </p:grpSp>
      <p:sp>
        <p:nvSpPr>
          <p:cNvPr id="25" name="Text Box 8"/>
          <p:cNvSpPr txBox="1">
            <a:spLocks noChangeArrowheads="1"/>
          </p:cNvSpPr>
          <p:nvPr/>
        </p:nvSpPr>
        <p:spPr bwMode="auto">
          <a:xfrm>
            <a:off x="2279577" y="1556793"/>
            <a:ext cx="1669281" cy="646321"/>
          </a:xfrm>
          <a:prstGeom prst="rect">
            <a:avLst/>
          </a:prstGeom>
          <a:noFill/>
          <a:ln w="12700">
            <a:solidFill>
              <a:srgbClr val="FFFFFF"/>
            </a:solidFill>
            <a:miter lim="800000"/>
            <a:headEnd type="none" w="sm" len="sm"/>
            <a:tailEnd type="none" w="sm" len="sm"/>
          </a:ln>
        </p:spPr>
        <p:txBody>
          <a:bodyPr wrap="square" lIns="91431" tIns="45715" rIns="91431" bIns="45715">
            <a:spAutoFit/>
          </a:bodyPr>
          <a:lstStyle/>
          <a:p>
            <a:pPr algn="ctr" eaLnBrk="0" hangingPunct="0">
              <a:spcBef>
                <a:spcPct val="50000"/>
              </a:spcBef>
            </a:pPr>
            <a:r>
              <a:rPr lang="en-GB" dirty="0">
                <a:solidFill>
                  <a:schemeClr val="tx2">
                    <a:lumMod val="60000"/>
                    <a:lumOff val="40000"/>
                  </a:schemeClr>
                </a:solidFill>
                <a:latin typeface="Times New Roman" pitchFamily="18" charset="0"/>
              </a:rPr>
              <a:t>Sitting Blood pressure</a:t>
            </a:r>
            <a:endParaRPr lang="en-GB" dirty="0">
              <a:solidFill>
                <a:schemeClr val="tx2">
                  <a:lumMod val="60000"/>
                  <a:lumOff val="40000"/>
                </a:schemeClr>
              </a:solidFill>
              <a:latin typeface="Times New Roman" pitchFamily="18" charset="0"/>
            </a:endParaRPr>
          </a:p>
        </p:txBody>
      </p:sp>
      <p:sp>
        <p:nvSpPr>
          <p:cNvPr id="26" name="Rectangle 25"/>
          <p:cNvSpPr/>
          <p:nvPr/>
        </p:nvSpPr>
        <p:spPr>
          <a:xfrm>
            <a:off x="7392144" y="1412776"/>
            <a:ext cx="3275856" cy="923330"/>
          </a:xfrm>
          <a:prstGeom prst="rect">
            <a:avLst/>
          </a:prstGeom>
        </p:spPr>
        <p:txBody>
          <a:bodyPr wrap="square">
            <a:spAutoFit/>
          </a:bodyPr>
          <a:lstStyle/>
          <a:p>
            <a:r>
              <a:rPr lang="en-GB" dirty="0">
                <a:solidFill>
                  <a:schemeClr val="tx2">
                    <a:lumMod val="60000"/>
                    <a:lumOff val="40000"/>
                  </a:schemeClr>
                </a:solidFill>
                <a:latin typeface="Times New Roman" pitchFamily="18" charset="0"/>
              </a:rPr>
              <a:t>von Recklinghausen's bone disease</a:t>
            </a:r>
            <a:r>
              <a:rPr lang="en-GB" dirty="0">
                <a:solidFill>
                  <a:srgbClr val="3986B5"/>
                </a:solidFill>
                <a:latin typeface="Times New Roman" pitchFamily="18" charset="0"/>
                <a:cs typeface="Times New Roman" pitchFamily="18" charset="0"/>
              </a:rPr>
              <a:t/>
            </a:r>
            <a:br>
              <a:rPr lang="en-GB" dirty="0">
                <a:solidFill>
                  <a:srgbClr val="3986B5"/>
                </a:solidFill>
                <a:latin typeface="Times New Roman" pitchFamily="18" charset="0"/>
                <a:cs typeface="Times New Roman" pitchFamily="18" charset="0"/>
              </a:rPr>
            </a:br>
            <a:endParaRPr lang="en-GB" dirty="0">
              <a:solidFill>
                <a:srgbClr val="3986B5"/>
              </a:solidFill>
              <a:latin typeface="Times New Roman" pitchFamily="18" charset="0"/>
              <a:cs typeface="Times New Roman" pitchFamily="18" charset="0"/>
            </a:endParaRPr>
          </a:p>
        </p:txBody>
      </p:sp>
    </p:spTree>
    <p:extLst>
      <p:ext uri="{BB962C8B-B14F-4D97-AF65-F5344CB8AC3E}">
        <p14:creationId xmlns:p14="http://schemas.microsoft.com/office/powerpoint/2010/main" val="135943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15"/>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0"/>
                                  </p:stCondLst>
                                  <p:childTnLst>
                                    <p:set>
                                      <p:cBhvr>
                                        <p:cTn id="24" dur="1" fill="hold">
                                          <p:stCondLst>
                                            <p:cond delay="499"/>
                                          </p:stCondLst>
                                        </p:cTn>
                                        <p:tgtEl>
                                          <p:spTgt spid="7"/>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8"/>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9"/>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0"/>
                                  </p:stCondLst>
                                  <p:childTnLst>
                                    <p:set>
                                      <p:cBhvr>
                                        <p:cTn id="33" dur="1" fill="hold">
                                          <p:stCondLst>
                                            <p:cond delay="499"/>
                                          </p:stCondLst>
                                        </p:cTn>
                                        <p:tgtEl>
                                          <p:spTgt spid="18"/>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grpId="0" nodeType="afterEffect">
                                  <p:stCondLst>
                                    <p:cond delay="0"/>
                                  </p:stCondLst>
                                  <p:childTnLst>
                                    <p:set>
                                      <p:cBhvr>
                                        <p:cTn id="36" dur="1" fill="hold">
                                          <p:stCondLst>
                                            <p:cond delay="499"/>
                                          </p:stCondLst>
                                        </p:cTn>
                                        <p:tgtEl>
                                          <p:spTgt spid="20"/>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0"/>
                                  </p:stCondLst>
                                  <p:childTnLst>
                                    <p:set>
                                      <p:cBhvr>
                                        <p:cTn id="39" dur="1" fill="hold">
                                          <p:stCondLst>
                                            <p:cond delay="499"/>
                                          </p:stCondLst>
                                        </p:cTn>
                                        <p:tgtEl>
                                          <p:spTgt spid="10"/>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grpId="0" nodeType="afterEffect">
                                  <p:stCondLst>
                                    <p:cond delay="0"/>
                                  </p:stCondLst>
                                  <p:childTnLst>
                                    <p:set>
                                      <p:cBhvr>
                                        <p:cTn id="42" dur="1" fill="hold">
                                          <p:stCondLst>
                                            <p:cond delay="499"/>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3" grpId="0" animBg="1" autoUpdateAnimBg="0"/>
      <p:bldP spid="14" grpId="0" animBg="1" autoUpdateAnimBg="0"/>
      <p:bldP spid="15" grpId="0" animBg="1" autoUpdateAnimBg="0"/>
      <p:bldP spid="16" grpId="0" animBg="1" autoUpdateAnimBg="0"/>
      <p:bldP spid="17" grpId="0" animBg="1" autoUpdateAnimBg="0"/>
      <p:bldP spid="18" grpId="0" animBg="1" autoUpdateAnimBg="0"/>
      <p:bldP spid="20" grpId="0" animBg="1" autoUpdateAnimBg="0"/>
      <p:bldP spid="25" grpId="0" animBg="1" autoUpdateAnimBg="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a:xfrm>
            <a:off x="2578150" y="1166019"/>
            <a:ext cx="4525963" cy="4525963"/>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Rounded Rectangle 4"/>
          <p:cNvSpPr/>
          <p:nvPr/>
        </p:nvSpPr>
        <p:spPr>
          <a:xfrm>
            <a:off x="6600056" y="4077072"/>
            <a:ext cx="3240360" cy="1224136"/>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7" name="Content Placeholder 6"/>
          <p:cNvGraphicFramePr>
            <a:graphicFrameLocks noGrp="1"/>
          </p:cNvGraphicFramePr>
          <p:nvPr>
            <p:ph idx="1"/>
          </p:nvPr>
        </p:nvGraphicFramePr>
        <p:xfrm>
          <a:off x="5087888" y="2204864"/>
          <a:ext cx="4680520" cy="302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p:cNvSpPr>
            <a:spLocks noGrp="1"/>
          </p:cNvSpPr>
          <p:nvPr>
            <p:ph type="title"/>
          </p:nvPr>
        </p:nvSpPr>
        <p:spPr/>
        <p:txBody>
          <a:bodyPr/>
          <a:lstStyle/>
          <a:p>
            <a:r>
              <a:rPr lang="en-GB" dirty="0" smtClean="0"/>
              <a:t>A Concept</a:t>
            </a:r>
            <a:endParaRPr lang="en-GB" dirty="0"/>
          </a:p>
        </p:txBody>
      </p:sp>
      <p:sp>
        <p:nvSpPr>
          <p:cNvPr id="2" name="Rectangle 1"/>
          <p:cNvSpPr/>
          <p:nvPr/>
        </p:nvSpPr>
        <p:spPr>
          <a:xfrm>
            <a:off x="5616525" y="1193628"/>
            <a:ext cx="4572000" cy="923330"/>
          </a:xfrm>
          <a:prstGeom prst="rect">
            <a:avLst/>
          </a:prstGeom>
        </p:spPr>
        <p:txBody>
          <a:bodyPr>
            <a:spAutoFit/>
          </a:bodyPr>
          <a:lstStyle/>
          <a:p>
            <a:r>
              <a:rPr lang="en-GB" dirty="0"/>
              <a:t>A concept is identified by its code and descriptions but it also has relationships which establish what kind of concept it is </a:t>
            </a:r>
            <a:endParaRPr lang="en-US" dirty="0"/>
          </a:p>
        </p:txBody>
      </p:sp>
    </p:spTree>
    <p:extLst>
      <p:ext uri="{BB962C8B-B14F-4D97-AF65-F5344CB8AC3E}">
        <p14:creationId xmlns:p14="http://schemas.microsoft.com/office/powerpoint/2010/main" val="424088120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a:xfrm>
            <a:off x="2578150" y="1166019"/>
            <a:ext cx="4525963" cy="4525963"/>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Rounded Rectangle 4"/>
          <p:cNvSpPr/>
          <p:nvPr/>
        </p:nvSpPr>
        <p:spPr>
          <a:xfrm>
            <a:off x="6672064" y="4221088"/>
            <a:ext cx="3168352" cy="136815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Freeform 10"/>
          <p:cNvSpPr/>
          <p:nvPr/>
        </p:nvSpPr>
        <p:spPr>
          <a:xfrm>
            <a:off x="5088143" y="2205750"/>
            <a:ext cx="4680008" cy="952488"/>
          </a:xfrm>
          <a:custGeom>
            <a:avLst/>
            <a:gdLst>
              <a:gd name="connsiteX0" fmla="*/ 0 w 4680008"/>
              <a:gd name="connsiteY0" fmla="*/ 95249 h 952488"/>
              <a:gd name="connsiteX1" fmla="*/ 27898 w 4680008"/>
              <a:gd name="connsiteY1" fmla="*/ 27898 h 952488"/>
              <a:gd name="connsiteX2" fmla="*/ 95249 w 4680008"/>
              <a:gd name="connsiteY2" fmla="*/ 0 h 952488"/>
              <a:gd name="connsiteX3" fmla="*/ 4584759 w 4680008"/>
              <a:gd name="connsiteY3" fmla="*/ 0 h 952488"/>
              <a:gd name="connsiteX4" fmla="*/ 4652110 w 4680008"/>
              <a:gd name="connsiteY4" fmla="*/ 27898 h 952488"/>
              <a:gd name="connsiteX5" fmla="*/ 4680008 w 4680008"/>
              <a:gd name="connsiteY5" fmla="*/ 95249 h 952488"/>
              <a:gd name="connsiteX6" fmla="*/ 4680008 w 4680008"/>
              <a:gd name="connsiteY6" fmla="*/ 857239 h 952488"/>
              <a:gd name="connsiteX7" fmla="*/ 4652110 w 4680008"/>
              <a:gd name="connsiteY7" fmla="*/ 924590 h 952488"/>
              <a:gd name="connsiteX8" fmla="*/ 4584759 w 4680008"/>
              <a:gd name="connsiteY8" fmla="*/ 952488 h 952488"/>
              <a:gd name="connsiteX9" fmla="*/ 95249 w 4680008"/>
              <a:gd name="connsiteY9" fmla="*/ 952488 h 952488"/>
              <a:gd name="connsiteX10" fmla="*/ 27898 w 4680008"/>
              <a:gd name="connsiteY10" fmla="*/ 924590 h 952488"/>
              <a:gd name="connsiteX11" fmla="*/ 0 w 4680008"/>
              <a:gd name="connsiteY11" fmla="*/ 857239 h 952488"/>
              <a:gd name="connsiteX12" fmla="*/ 0 w 4680008"/>
              <a:gd name="connsiteY12" fmla="*/ 95249 h 9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0008" h="952488">
                <a:moveTo>
                  <a:pt x="0" y="95249"/>
                </a:moveTo>
                <a:cubicBezTo>
                  <a:pt x="0" y="69987"/>
                  <a:pt x="10035" y="45760"/>
                  <a:pt x="27898" y="27898"/>
                </a:cubicBezTo>
                <a:cubicBezTo>
                  <a:pt x="45761" y="10035"/>
                  <a:pt x="69988" y="0"/>
                  <a:pt x="95249" y="0"/>
                </a:cubicBezTo>
                <a:lnTo>
                  <a:pt x="4584759" y="0"/>
                </a:lnTo>
                <a:cubicBezTo>
                  <a:pt x="4610021" y="0"/>
                  <a:pt x="4634248" y="10035"/>
                  <a:pt x="4652110" y="27898"/>
                </a:cubicBezTo>
                <a:cubicBezTo>
                  <a:pt x="4669973" y="45761"/>
                  <a:pt x="4680008" y="69988"/>
                  <a:pt x="4680008" y="95249"/>
                </a:cubicBezTo>
                <a:lnTo>
                  <a:pt x="4680008" y="857239"/>
                </a:lnTo>
                <a:cubicBezTo>
                  <a:pt x="4680008" y="882501"/>
                  <a:pt x="4669973" y="906728"/>
                  <a:pt x="4652110" y="924590"/>
                </a:cubicBezTo>
                <a:cubicBezTo>
                  <a:pt x="4634247" y="942453"/>
                  <a:pt x="4610020" y="952488"/>
                  <a:pt x="4584759" y="952488"/>
                </a:cubicBezTo>
                <a:lnTo>
                  <a:pt x="95249" y="952488"/>
                </a:lnTo>
                <a:cubicBezTo>
                  <a:pt x="69987" y="952488"/>
                  <a:pt x="45760" y="942453"/>
                  <a:pt x="27898" y="924590"/>
                </a:cubicBezTo>
                <a:cubicBezTo>
                  <a:pt x="10035" y="906727"/>
                  <a:pt x="0" y="882500"/>
                  <a:pt x="0" y="857239"/>
                </a:cubicBezTo>
                <a:lnTo>
                  <a:pt x="0" y="95249"/>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3147" tIns="123147" rIns="123147" bIns="123147" numCol="1" spcCol="1270" anchor="ctr" anchorCtr="0">
            <a:noAutofit/>
          </a:bodyPr>
          <a:lstStyle/>
          <a:p>
            <a:pPr algn="ctr" defTabSz="1111250">
              <a:lnSpc>
                <a:spcPct val="90000"/>
              </a:lnSpc>
              <a:spcBef>
                <a:spcPct val="0"/>
              </a:spcBef>
              <a:spcAft>
                <a:spcPct val="35000"/>
              </a:spcAft>
            </a:pPr>
            <a:r>
              <a:rPr lang="en-GB" sz="2800" dirty="0"/>
              <a:t>Heart disease (disorder) 56265001</a:t>
            </a:r>
            <a:endParaRPr lang="en-GB" sz="2800" dirty="0"/>
          </a:p>
        </p:txBody>
      </p:sp>
      <p:sp>
        <p:nvSpPr>
          <p:cNvPr id="12" name="Freeform 11"/>
          <p:cNvSpPr/>
          <p:nvPr/>
        </p:nvSpPr>
        <p:spPr>
          <a:xfrm>
            <a:off x="5088143" y="3240787"/>
            <a:ext cx="4680008" cy="952488"/>
          </a:xfrm>
          <a:custGeom>
            <a:avLst/>
            <a:gdLst>
              <a:gd name="connsiteX0" fmla="*/ 0 w 4680008"/>
              <a:gd name="connsiteY0" fmla="*/ 95249 h 952488"/>
              <a:gd name="connsiteX1" fmla="*/ 27898 w 4680008"/>
              <a:gd name="connsiteY1" fmla="*/ 27898 h 952488"/>
              <a:gd name="connsiteX2" fmla="*/ 95249 w 4680008"/>
              <a:gd name="connsiteY2" fmla="*/ 0 h 952488"/>
              <a:gd name="connsiteX3" fmla="*/ 4584759 w 4680008"/>
              <a:gd name="connsiteY3" fmla="*/ 0 h 952488"/>
              <a:gd name="connsiteX4" fmla="*/ 4652110 w 4680008"/>
              <a:gd name="connsiteY4" fmla="*/ 27898 h 952488"/>
              <a:gd name="connsiteX5" fmla="*/ 4680008 w 4680008"/>
              <a:gd name="connsiteY5" fmla="*/ 95249 h 952488"/>
              <a:gd name="connsiteX6" fmla="*/ 4680008 w 4680008"/>
              <a:gd name="connsiteY6" fmla="*/ 857239 h 952488"/>
              <a:gd name="connsiteX7" fmla="*/ 4652110 w 4680008"/>
              <a:gd name="connsiteY7" fmla="*/ 924590 h 952488"/>
              <a:gd name="connsiteX8" fmla="*/ 4584759 w 4680008"/>
              <a:gd name="connsiteY8" fmla="*/ 952488 h 952488"/>
              <a:gd name="connsiteX9" fmla="*/ 95249 w 4680008"/>
              <a:gd name="connsiteY9" fmla="*/ 952488 h 952488"/>
              <a:gd name="connsiteX10" fmla="*/ 27898 w 4680008"/>
              <a:gd name="connsiteY10" fmla="*/ 924590 h 952488"/>
              <a:gd name="connsiteX11" fmla="*/ 0 w 4680008"/>
              <a:gd name="connsiteY11" fmla="*/ 857239 h 952488"/>
              <a:gd name="connsiteX12" fmla="*/ 0 w 4680008"/>
              <a:gd name="connsiteY12" fmla="*/ 95249 h 9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0008" h="952488">
                <a:moveTo>
                  <a:pt x="0" y="95249"/>
                </a:moveTo>
                <a:cubicBezTo>
                  <a:pt x="0" y="69987"/>
                  <a:pt x="10035" y="45760"/>
                  <a:pt x="27898" y="27898"/>
                </a:cubicBezTo>
                <a:cubicBezTo>
                  <a:pt x="45761" y="10035"/>
                  <a:pt x="69988" y="0"/>
                  <a:pt x="95249" y="0"/>
                </a:cubicBezTo>
                <a:lnTo>
                  <a:pt x="4584759" y="0"/>
                </a:lnTo>
                <a:cubicBezTo>
                  <a:pt x="4610021" y="0"/>
                  <a:pt x="4634248" y="10035"/>
                  <a:pt x="4652110" y="27898"/>
                </a:cubicBezTo>
                <a:cubicBezTo>
                  <a:pt x="4669973" y="45761"/>
                  <a:pt x="4680008" y="69988"/>
                  <a:pt x="4680008" y="95249"/>
                </a:cubicBezTo>
                <a:lnTo>
                  <a:pt x="4680008" y="857239"/>
                </a:lnTo>
                <a:cubicBezTo>
                  <a:pt x="4680008" y="882501"/>
                  <a:pt x="4669973" y="906728"/>
                  <a:pt x="4652110" y="924590"/>
                </a:cubicBezTo>
                <a:cubicBezTo>
                  <a:pt x="4634247" y="942453"/>
                  <a:pt x="4610020" y="952488"/>
                  <a:pt x="4584759" y="952488"/>
                </a:cubicBezTo>
                <a:lnTo>
                  <a:pt x="95249" y="952488"/>
                </a:lnTo>
                <a:cubicBezTo>
                  <a:pt x="69987" y="952488"/>
                  <a:pt x="45760" y="942453"/>
                  <a:pt x="27898" y="924590"/>
                </a:cubicBezTo>
                <a:cubicBezTo>
                  <a:pt x="10035" y="906727"/>
                  <a:pt x="0" y="882500"/>
                  <a:pt x="0" y="857239"/>
                </a:cubicBezTo>
                <a:lnTo>
                  <a:pt x="0" y="95249"/>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123147" tIns="123147" rIns="123147" bIns="123147" numCol="1" spcCol="1270" anchor="ctr" anchorCtr="0">
            <a:noAutofit/>
          </a:bodyPr>
          <a:lstStyle/>
          <a:p>
            <a:pPr algn="ctr" defTabSz="1111250">
              <a:lnSpc>
                <a:spcPct val="90000"/>
              </a:lnSpc>
              <a:spcBef>
                <a:spcPct val="0"/>
              </a:spcBef>
              <a:spcAft>
                <a:spcPct val="35000"/>
              </a:spcAft>
            </a:pPr>
            <a:r>
              <a:rPr lang="en-GB" sz="2000" dirty="0"/>
              <a:t>Relationships</a:t>
            </a:r>
            <a:endParaRPr lang="en-GB" sz="2000" dirty="0"/>
          </a:p>
        </p:txBody>
      </p:sp>
      <p:sp>
        <p:nvSpPr>
          <p:cNvPr id="13" name="Freeform 12"/>
          <p:cNvSpPr/>
          <p:nvPr/>
        </p:nvSpPr>
        <p:spPr>
          <a:xfrm>
            <a:off x="5015880" y="4221088"/>
            <a:ext cx="1656184" cy="2393536"/>
          </a:xfrm>
          <a:custGeom>
            <a:avLst/>
            <a:gdLst>
              <a:gd name="connsiteX0" fmla="*/ 0 w 1517512"/>
              <a:gd name="connsiteY0" fmla="*/ 95249 h 952488"/>
              <a:gd name="connsiteX1" fmla="*/ 27898 w 1517512"/>
              <a:gd name="connsiteY1" fmla="*/ 27898 h 952488"/>
              <a:gd name="connsiteX2" fmla="*/ 95249 w 1517512"/>
              <a:gd name="connsiteY2" fmla="*/ 0 h 952488"/>
              <a:gd name="connsiteX3" fmla="*/ 1422263 w 1517512"/>
              <a:gd name="connsiteY3" fmla="*/ 0 h 952488"/>
              <a:gd name="connsiteX4" fmla="*/ 1489614 w 1517512"/>
              <a:gd name="connsiteY4" fmla="*/ 27898 h 952488"/>
              <a:gd name="connsiteX5" fmla="*/ 1517512 w 1517512"/>
              <a:gd name="connsiteY5" fmla="*/ 95249 h 952488"/>
              <a:gd name="connsiteX6" fmla="*/ 1517512 w 1517512"/>
              <a:gd name="connsiteY6" fmla="*/ 857239 h 952488"/>
              <a:gd name="connsiteX7" fmla="*/ 1489614 w 1517512"/>
              <a:gd name="connsiteY7" fmla="*/ 924590 h 952488"/>
              <a:gd name="connsiteX8" fmla="*/ 1422263 w 1517512"/>
              <a:gd name="connsiteY8" fmla="*/ 952488 h 952488"/>
              <a:gd name="connsiteX9" fmla="*/ 95249 w 1517512"/>
              <a:gd name="connsiteY9" fmla="*/ 952488 h 952488"/>
              <a:gd name="connsiteX10" fmla="*/ 27898 w 1517512"/>
              <a:gd name="connsiteY10" fmla="*/ 924590 h 952488"/>
              <a:gd name="connsiteX11" fmla="*/ 0 w 1517512"/>
              <a:gd name="connsiteY11" fmla="*/ 857239 h 952488"/>
              <a:gd name="connsiteX12" fmla="*/ 0 w 1517512"/>
              <a:gd name="connsiteY12" fmla="*/ 95249 h 9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7512" h="952488">
                <a:moveTo>
                  <a:pt x="0" y="95249"/>
                </a:moveTo>
                <a:cubicBezTo>
                  <a:pt x="0" y="69987"/>
                  <a:pt x="10035" y="45760"/>
                  <a:pt x="27898" y="27898"/>
                </a:cubicBezTo>
                <a:cubicBezTo>
                  <a:pt x="45761" y="10035"/>
                  <a:pt x="69988" y="0"/>
                  <a:pt x="95249" y="0"/>
                </a:cubicBezTo>
                <a:lnTo>
                  <a:pt x="1422263" y="0"/>
                </a:lnTo>
                <a:cubicBezTo>
                  <a:pt x="1447525" y="0"/>
                  <a:pt x="1471752" y="10035"/>
                  <a:pt x="1489614" y="27898"/>
                </a:cubicBezTo>
                <a:cubicBezTo>
                  <a:pt x="1507477" y="45761"/>
                  <a:pt x="1517512" y="69988"/>
                  <a:pt x="1517512" y="95249"/>
                </a:cubicBezTo>
                <a:lnTo>
                  <a:pt x="1517512" y="857239"/>
                </a:lnTo>
                <a:cubicBezTo>
                  <a:pt x="1517512" y="882501"/>
                  <a:pt x="1507477" y="906728"/>
                  <a:pt x="1489614" y="924590"/>
                </a:cubicBezTo>
                <a:cubicBezTo>
                  <a:pt x="1471751" y="942453"/>
                  <a:pt x="1447524" y="952488"/>
                  <a:pt x="1422263" y="952488"/>
                </a:cubicBezTo>
                <a:lnTo>
                  <a:pt x="95249" y="952488"/>
                </a:lnTo>
                <a:cubicBezTo>
                  <a:pt x="69987" y="952488"/>
                  <a:pt x="45760" y="942453"/>
                  <a:pt x="27898" y="924590"/>
                </a:cubicBezTo>
                <a:cubicBezTo>
                  <a:pt x="10035" y="906727"/>
                  <a:pt x="0" y="882500"/>
                  <a:pt x="0" y="857239"/>
                </a:cubicBezTo>
                <a:lnTo>
                  <a:pt x="0" y="95249"/>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111717" tIns="111717" rIns="111717" bIns="111717" numCol="1" spcCol="1270" anchor="ctr" anchorCtr="0">
            <a:noAutofit/>
          </a:bodyPr>
          <a:lstStyle/>
          <a:p>
            <a:pPr algn="ctr" defTabSz="977900">
              <a:lnSpc>
                <a:spcPct val="90000"/>
              </a:lnSpc>
              <a:spcBef>
                <a:spcPct val="0"/>
              </a:spcBef>
              <a:spcAft>
                <a:spcPct val="35000"/>
              </a:spcAft>
            </a:pPr>
            <a:r>
              <a:rPr lang="en-GB" sz="1700" dirty="0">
                <a:solidFill>
                  <a:schemeClr val="accent2">
                    <a:lumMod val="60000"/>
                    <a:lumOff val="40000"/>
                  </a:schemeClr>
                </a:solidFill>
              </a:rPr>
              <a:t>Is a</a:t>
            </a:r>
            <a:r>
              <a:rPr lang="en-GB" sz="1700" dirty="0"/>
              <a:t> cardiac finding</a:t>
            </a:r>
          </a:p>
          <a:p>
            <a:pPr algn="ctr" defTabSz="977900">
              <a:lnSpc>
                <a:spcPct val="90000"/>
              </a:lnSpc>
              <a:spcAft>
                <a:spcPct val="35000"/>
              </a:spcAft>
            </a:pPr>
            <a:r>
              <a:rPr lang="en-GB" sz="1700" dirty="0">
                <a:solidFill>
                  <a:schemeClr val="accent2">
                    <a:lumMod val="60000"/>
                    <a:lumOff val="40000"/>
                  </a:schemeClr>
                </a:solidFill>
              </a:rPr>
              <a:t>Is a</a:t>
            </a:r>
            <a:r>
              <a:rPr lang="en-GB" sz="1700" dirty="0"/>
              <a:t> disorder of </a:t>
            </a:r>
            <a:r>
              <a:rPr lang="en-GB" sz="1700" dirty="0" err="1"/>
              <a:t>mediastinum</a:t>
            </a:r>
            <a:endParaRPr lang="en-GB" sz="1700" dirty="0"/>
          </a:p>
          <a:p>
            <a:pPr algn="ctr" defTabSz="977900">
              <a:lnSpc>
                <a:spcPct val="90000"/>
              </a:lnSpc>
              <a:spcAft>
                <a:spcPct val="35000"/>
              </a:spcAft>
            </a:pPr>
            <a:r>
              <a:rPr lang="en-GB" sz="1700" dirty="0">
                <a:solidFill>
                  <a:schemeClr val="accent2">
                    <a:lumMod val="60000"/>
                    <a:lumOff val="40000"/>
                  </a:schemeClr>
                </a:solidFill>
              </a:rPr>
              <a:t>Is a</a:t>
            </a:r>
            <a:r>
              <a:rPr lang="en-GB" sz="1700" dirty="0"/>
              <a:t> disorder of cardiovascular system</a:t>
            </a:r>
            <a:endParaRPr lang="en-GB" sz="1700" dirty="0"/>
          </a:p>
        </p:txBody>
      </p:sp>
      <p:sp>
        <p:nvSpPr>
          <p:cNvPr id="14" name="Freeform 13"/>
          <p:cNvSpPr/>
          <p:nvPr/>
        </p:nvSpPr>
        <p:spPr>
          <a:xfrm>
            <a:off x="6813410" y="4293097"/>
            <a:ext cx="1442831" cy="1224135"/>
          </a:xfrm>
          <a:custGeom>
            <a:avLst/>
            <a:gdLst>
              <a:gd name="connsiteX0" fmla="*/ 0 w 1517512"/>
              <a:gd name="connsiteY0" fmla="*/ 95249 h 952488"/>
              <a:gd name="connsiteX1" fmla="*/ 27898 w 1517512"/>
              <a:gd name="connsiteY1" fmla="*/ 27898 h 952488"/>
              <a:gd name="connsiteX2" fmla="*/ 95249 w 1517512"/>
              <a:gd name="connsiteY2" fmla="*/ 0 h 952488"/>
              <a:gd name="connsiteX3" fmla="*/ 1422263 w 1517512"/>
              <a:gd name="connsiteY3" fmla="*/ 0 h 952488"/>
              <a:gd name="connsiteX4" fmla="*/ 1489614 w 1517512"/>
              <a:gd name="connsiteY4" fmla="*/ 27898 h 952488"/>
              <a:gd name="connsiteX5" fmla="*/ 1517512 w 1517512"/>
              <a:gd name="connsiteY5" fmla="*/ 95249 h 952488"/>
              <a:gd name="connsiteX6" fmla="*/ 1517512 w 1517512"/>
              <a:gd name="connsiteY6" fmla="*/ 857239 h 952488"/>
              <a:gd name="connsiteX7" fmla="*/ 1489614 w 1517512"/>
              <a:gd name="connsiteY7" fmla="*/ 924590 h 952488"/>
              <a:gd name="connsiteX8" fmla="*/ 1422263 w 1517512"/>
              <a:gd name="connsiteY8" fmla="*/ 952488 h 952488"/>
              <a:gd name="connsiteX9" fmla="*/ 95249 w 1517512"/>
              <a:gd name="connsiteY9" fmla="*/ 952488 h 952488"/>
              <a:gd name="connsiteX10" fmla="*/ 27898 w 1517512"/>
              <a:gd name="connsiteY10" fmla="*/ 924590 h 952488"/>
              <a:gd name="connsiteX11" fmla="*/ 0 w 1517512"/>
              <a:gd name="connsiteY11" fmla="*/ 857239 h 952488"/>
              <a:gd name="connsiteX12" fmla="*/ 0 w 1517512"/>
              <a:gd name="connsiteY12" fmla="*/ 95249 h 9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7512" h="952488">
                <a:moveTo>
                  <a:pt x="0" y="95249"/>
                </a:moveTo>
                <a:cubicBezTo>
                  <a:pt x="0" y="69987"/>
                  <a:pt x="10035" y="45760"/>
                  <a:pt x="27898" y="27898"/>
                </a:cubicBezTo>
                <a:cubicBezTo>
                  <a:pt x="45761" y="10035"/>
                  <a:pt x="69988" y="0"/>
                  <a:pt x="95249" y="0"/>
                </a:cubicBezTo>
                <a:lnTo>
                  <a:pt x="1422263" y="0"/>
                </a:lnTo>
                <a:cubicBezTo>
                  <a:pt x="1447525" y="0"/>
                  <a:pt x="1471752" y="10035"/>
                  <a:pt x="1489614" y="27898"/>
                </a:cubicBezTo>
                <a:cubicBezTo>
                  <a:pt x="1507477" y="45761"/>
                  <a:pt x="1517512" y="69988"/>
                  <a:pt x="1517512" y="95249"/>
                </a:cubicBezTo>
                <a:lnTo>
                  <a:pt x="1517512" y="857239"/>
                </a:lnTo>
                <a:cubicBezTo>
                  <a:pt x="1517512" y="882501"/>
                  <a:pt x="1507477" y="906728"/>
                  <a:pt x="1489614" y="924590"/>
                </a:cubicBezTo>
                <a:cubicBezTo>
                  <a:pt x="1471751" y="942453"/>
                  <a:pt x="1447524" y="952488"/>
                  <a:pt x="1422263" y="952488"/>
                </a:cubicBezTo>
                <a:lnTo>
                  <a:pt x="95249" y="952488"/>
                </a:lnTo>
                <a:cubicBezTo>
                  <a:pt x="69987" y="952488"/>
                  <a:pt x="45760" y="942453"/>
                  <a:pt x="27898" y="924590"/>
                </a:cubicBezTo>
                <a:cubicBezTo>
                  <a:pt x="10035" y="906727"/>
                  <a:pt x="0" y="882500"/>
                  <a:pt x="0" y="857239"/>
                </a:cubicBezTo>
                <a:lnTo>
                  <a:pt x="0" y="95249"/>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111717" tIns="111717" rIns="111717" bIns="111717" numCol="1" spcCol="1270" anchor="ctr" anchorCtr="0">
            <a:noAutofit/>
          </a:bodyPr>
          <a:lstStyle/>
          <a:p>
            <a:pPr algn="ctr" defTabSz="977900">
              <a:lnSpc>
                <a:spcPct val="90000"/>
              </a:lnSpc>
              <a:spcBef>
                <a:spcPct val="0"/>
              </a:spcBef>
              <a:spcAft>
                <a:spcPct val="35000"/>
              </a:spcAft>
            </a:pPr>
            <a:r>
              <a:rPr lang="en-GB" sz="1700" dirty="0">
                <a:solidFill>
                  <a:schemeClr val="accent2">
                    <a:lumMod val="60000"/>
                    <a:lumOff val="40000"/>
                  </a:schemeClr>
                </a:solidFill>
              </a:rPr>
              <a:t>Finding site </a:t>
            </a:r>
            <a:r>
              <a:rPr lang="en-GB" sz="1700" dirty="0"/>
              <a:t>heart structure</a:t>
            </a:r>
            <a:endParaRPr lang="en-GB" sz="1700" dirty="0"/>
          </a:p>
        </p:txBody>
      </p:sp>
      <p:sp>
        <p:nvSpPr>
          <p:cNvPr id="15" name="Freeform 14"/>
          <p:cNvSpPr/>
          <p:nvPr/>
        </p:nvSpPr>
        <p:spPr>
          <a:xfrm>
            <a:off x="8325320" y="4293098"/>
            <a:ext cx="1442831" cy="1224135"/>
          </a:xfrm>
          <a:custGeom>
            <a:avLst/>
            <a:gdLst>
              <a:gd name="connsiteX0" fmla="*/ 0 w 1517512"/>
              <a:gd name="connsiteY0" fmla="*/ 95249 h 952488"/>
              <a:gd name="connsiteX1" fmla="*/ 27898 w 1517512"/>
              <a:gd name="connsiteY1" fmla="*/ 27898 h 952488"/>
              <a:gd name="connsiteX2" fmla="*/ 95249 w 1517512"/>
              <a:gd name="connsiteY2" fmla="*/ 0 h 952488"/>
              <a:gd name="connsiteX3" fmla="*/ 1422263 w 1517512"/>
              <a:gd name="connsiteY3" fmla="*/ 0 h 952488"/>
              <a:gd name="connsiteX4" fmla="*/ 1489614 w 1517512"/>
              <a:gd name="connsiteY4" fmla="*/ 27898 h 952488"/>
              <a:gd name="connsiteX5" fmla="*/ 1517512 w 1517512"/>
              <a:gd name="connsiteY5" fmla="*/ 95249 h 952488"/>
              <a:gd name="connsiteX6" fmla="*/ 1517512 w 1517512"/>
              <a:gd name="connsiteY6" fmla="*/ 857239 h 952488"/>
              <a:gd name="connsiteX7" fmla="*/ 1489614 w 1517512"/>
              <a:gd name="connsiteY7" fmla="*/ 924590 h 952488"/>
              <a:gd name="connsiteX8" fmla="*/ 1422263 w 1517512"/>
              <a:gd name="connsiteY8" fmla="*/ 952488 h 952488"/>
              <a:gd name="connsiteX9" fmla="*/ 95249 w 1517512"/>
              <a:gd name="connsiteY9" fmla="*/ 952488 h 952488"/>
              <a:gd name="connsiteX10" fmla="*/ 27898 w 1517512"/>
              <a:gd name="connsiteY10" fmla="*/ 924590 h 952488"/>
              <a:gd name="connsiteX11" fmla="*/ 0 w 1517512"/>
              <a:gd name="connsiteY11" fmla="*/ 857239 h 952488"/>
              <a:gd name="connsiteX12" fmla="*/ 0 w 1517512"/>
              <a:gd name="connsiteY12" fmla="*/ 95249 h 9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7512" h="952488">
                <a:moveTo>
                  <a:pt x="0" y="95249"/>
                </a:moveTo>
                <a:cubicBezTo>
                  <a:pt x="0" y="69987"/>
                  <a:pt x="10035" y="45760"/>
                  <a:pt x="27898" y="27898"/>
                </a:cubicBezTo>
                <a:cubicBezTo>
                  <a:pt x="45761" y="10035"/>
                  <a:pt x="69988" y="0"/>
                  <a:pt x="95249" y="0"/>
                </a:cubicBezTo>
                <a:lnTo>
                  <a:pt x="1422263" y="0"/>
                </a:lnTo>
                <a:cubicBezTo>
                  <a:pt x="1447525" y="0"/>
                  <a:pt x="1471752" y="10035"/>
                  <a:pt x="1489614" y="27898"/>
                </a:cubicBezTo>
                <a:cubicBezTo>
                  <a:pt x="1507477" y="45761"/>
                  <a:pt x="1517512" y="69988"/>
                  <a:pt x="1517512" y="95249"/>
                </a:cubicBezTo>
                <a:lnTo>
                  <a:pt x="1517512" y="857239"/>
                </a:lnTo>
                <a:cubicBezTo>
                  <a:pt x="1517512" y="882501"/>
                  <a:pt x="1507477" y="906728"/>
                  <a:pt x="1489614" y="924590"/>
                </a:cubicBezTo>
                <a:cubicBezTo>
                  <a:pt x="1471751" y="942453"/>
                  <a:pt x="1447524" y="952488"/>
                  <a:pt x="1422263" y="952488"/>
                </a:cubicBezTo>
                <a:lnTo>
                  <a:pt x="95249" y="952488"/>
                </a:lnTo>
                <a:cubicBezTo>
                  <a:pt x="69987" y="952488"/>
                  <a:pt x="45760" y="942453"/>
                  <a:pt x="27898" y="924590"/>
                </a:cubicBezTo>
                <a:cubicBezTo>
                  <a:pt x="10035" y="906727"/>
                  <a:pt x="0" y="882500"/>
                  <a:pt x="0" y="857239"/>
                </a:cubicBezTo>
                <a:lnTo>
                  <a:pt x="0" y="95249"/>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111717" tIns="111717" rIns="111717" bIns="111717" numCol="1" spcCol="1270" anchor="ctr" anchorCtr="0">
            <a:noAutofit/>
          </a:bodyPr>
          <a:lstStyle/>
          <a:p>
            <a:pPr algn="ctr" defTabSz="977900">
              <a:lnSpc>
                <a:spcPct val="90000"/>
              </a:lnSpc>
              <a:spcBef>
                <a:spcPct val="0"/>
              </a:spcBef>
              <a:spcAft>
                <a:spcPct val="35000"/>
              </a:spcAft>
            </a:pPr>
            <a:r>
              <a:rPr lang="en-GB" sz="1700" dirty="0">
                <a:solidFill>
                  <a:schemeClr val="accent2">
                    <a:lumMod val="60000"/>
                    <a:lumOff val="40000"/>
                  </a:schemeClr>
                </a:solidFill>
              </a:rPr>
              <a:t>Severity</a:t>
            </a:r>
          </a:p>
          <a:p>
            <a:pPr algn="ctr" defTabSz="977900">
              <a:lnSpc>
                <a:spcPct val="90000"/>
              </a:lnSpc>
              <a:spcBef>
                <a:spcPct val="0"/>
              </a:spcBef>
              <a:spcAft>
                <a:spcPct val="35000"/>
              </a:spcAft>
            </a:pPr>
            <a:r>
              <a:rPr lang="en-GB" sz="1700" dirty="0" err="1">
                <a:solidFill>
                  <a:schemeClr val="accent2">
                    <a:lumMod val="60000"/>
                    <a:lumOff val="40000"/>
                  </a:schemeClr>
                </a:solidFill>
              </a:rPr>
              <a:t>Episodicity</a:t>
            </a:r>
            <a:endParaRPr lang="en-GB" sz="1700" dirty="0">
              <a:solidFill>
                <a:schemeClr val="accent2">
                  <a:lumMod val="60000"/>
                  <a:lumOff val="40000"/>
                </a:schemeClr>
              </a:solidFill>
            </a:endParaRPr>
          </a:p>
          <a:p>
            <a:pPr algn="ctr" defTabSz="977900">
              <a:lnSpc>
                <a:spcPct val="90000"/>
              </a:lnSpc>
              <a:spcBef>
                <a:spcPct val="0"/>
              </a:spcBef>
              <a:spcAft>
                <a:spcPct val="35000"/>
              </a:spcAft>
            </a:pPr>
            <a:r>
              <a:rPr lang="en-GB" sz="1700" dirty="0">
                <a:solidFill>
                  <a:schemeClr val="accent2">
                    <a:lumMod val="60000"/>
                    <a:lumOff val="40000"/>
                  </a:schemeClr>
                </a:solidFill>
              </a:rPr>
              <a:t>Courses</a:t>
            </a:r>
          </a:p>
        </p:txBody>
      </p:sp>
      <p:sp>
        <p:nvSpPr>
          <p:cNvPr id="6" name="TextBox 5"/>
          <p:cNvSpPr txBox="1"/>
          <p:nvPr/>
        </p:nvSpPr>
        <p:spPr>
          <a:xfrm>
            <a:off x="1703512" y="2204865"/>
            <a:ext cx="3384376" cy="2031325"/>
          </a:xfrm>
          <a:prstGeom prst="rect">
            <a:avLst/>
          </a:prstGeom>
          <a:solidFill>
            <a:schemeClr val="tx2">
              <a:lumMod val="20000"/>
              <a:lumOff val="80000"/>
            </a:schemeClr>
          </a:solidFill>
          <a:ln w="25400">
            <a:solidFill>
              <a:schemeClr val="accent1"/>
            </a:solidFill>
          </a:ln>
        </p:spPr>
        <p:txBody>
          <a:bodyPr wrap="square" rtlCol="0">
            <a:spAutoFit/>
          </a:bodyPr>
          <a:lstStyle/>
          <a:p>
            <a:r>
              <a:rPr lang="en-GB" dirty="0">
                <a:solidFill>
                  <a:srgbClr val="FF3300"/>
                </a:solidFill>
                <a:latin typeface="Arial" pitchFamily="34" charset="0"/>
                <a:cs typeface="Arial" pitchFamily="34" charset="0"/>
              </a:rPr>
              <a:t>Preferred Term</a:t>
            </a:r>
            <a:r>
              <a:rPr lang="en-GB" dirty="0"/>
              <a:t>: </a:t>
            </a:r>
            <a:r>
              <a:rPr lang="en-GB" dirty="0">
                <a:latin typeface="Arial" pitchFamily="34" charset="0"/>
                <a:cs typeface="Arial" pitchFamily="34" charset="0"/>
              </a:rPr>
              <a:t>Heart Disease</a:t>
            </a:r>
          </a:p>
          <a:p>
            <a:r>
              <a:rPr lang="en-GB" dirty="0">
                <a:solidFill>
                  <a:schemeClr val="folHlink"/>
                </a:solidFill>
                <a:latin typeface="Arial" pitchFamily="34" charset="0"/>
                <a:cs typeface="Arial" pitchFamily="34" charset="0"/>
              </a:rPr>
              <a:t>Synonym</a:t>
            </a:r>
            <a:r>
              <a:rPr lang="en-GB" dirty="0"/>
              <a:t>:  </a:t>
            </a:r>
            <a:r>
              <a:rPr lang="en-GB" dirty="0" err="1"/>
              <a:t>Cardiopathy</a:t>
            </a:r>
            <a:endParaRPr lang="en-GB" dirty="0"/>
          </a:p>
          <a:p>
            <a:r>
              <a:rPr lang="en-GB" dirty="0">
                <a:solidFill>
                  <a:schemeClr val="folHlink"/>
                </a:solidFill>
                <a:latin typeface="Arial" pitchFamily="34" charset="0"/>
                <a:cs typeface="Arial" pitchFamily="34" charset="0"/>
              </a:rPr>
              <a:t>Synonym</a:t>
            </a:r>
            <a:r>
              <a:rPr lang="en-GB" dirty="0"/>
              <a:t>: Disorder of Heart</a:t>
            </a:r>
          </a:p>
          <a:p>
            <a:r>
              <a:rPr lang="en-GB" dirty="0">
                <a:solidFill>
                  <a:schemeClr val="folHlink"/>
                </a:solidFill>
                <a:latin typeface="Arial" pitchFamily="34" charset="0"/>
                <a:cs typeface="Arial" pitchFamily="34" charset="0"/>
              </a:rPr>
              <a:t>Synonym</a:t>
            </a:r>
            <a:r>
              <a:rPr lang="en-GB" dirty="0"/>
              <a:t>: </a:t>
            </a:r>
            <a:r>
              <a:rPr lang="en-GB" dirty="0" err="1"/>
              <a:t>Morbus</a:t>
            </a:r>
            <a:r>
              <a:rPr lang="en-GB" dirty="0"/>
              <a:t> </a:t>
            </a:r>
            <a:r>
              <a:rPr lang="en-GB" dirty="0" err="1"/>
              <a:t>Cordis</a:t>
            </a:r>
            <a:endParaRPr lang="en-GB" dirty="0"/>
          </a:p>
          <a:p>
            <a:r>
              <a:rPr lang="en-GB" dirty="0">
                <a:solidFill>
                  <a:schemeClr val="folHlink"/>
                </a:solidFill>
                <a:latin typeface="Arial" pitchFamily="34" charset="0"/>
                <a:cs typeface="Arial" pitchFamily="34" charset="0"/>
              </a:rPr>
              <a:t>Synonym</a:t>
            </a:r>
            <a:r>
              <a:rPr lang="en-GB" dirty="0"/>
              <a:t>: Cardiac Disorder</a:t>
            </a:r>
          </a:p>
          <a:p>
            <a:r>
              <a:rPr lang="en-GB" dirty="0">
                <a:solidFill>
                  <a:schemeClr val="folHlink"/>
                </a:solidFill>
                <a:latin typeface="Arial" pitchFamily="34" charset="0"/>
                <a:cs typeface="Arial" pitchFamily="34" charset="0"/>
              </a:rPr>
              <a:t>Synonym: </a:t>
            </a:r>
            <a:r>
              <a:rPr lang="en-GB" dirty="0"/>
              <a:t>Cardiac Diseases</a:t>
            </a:r>
            <a:endParaRPr lang="en-GB" dirty="0"/>
          </a:p>
          <a:p>
            <a:r>
              <a:rPr lang="en-GB" dirty="0">
                <a:solidFill>
                  <a:schemeClr val="folHlink"/>
                </a:solidFill>
                <a:latin typeface="Arial" pitchFamily="34" charset="0"/>
                <a:cs typeface="Arial" pitchFamily="34" charset="0"/>
              </a:rPr>
              <a:t>Synonym: </a:t>
            </a:r>
            <a:r>
              <a:rPr lang="en-GB" dirty="0"/>
              <a:t>Heart Diseases</a:t>
            </a:r>
          </a:p>
        </p:txBody>
      </p:sp>
      <p:sp>
        <p:nvSpPr>
          <p:cNvPr id="9" name="Right Arrow 8"/>
          <p:cNvSpPr/>
          <p:nvPr/>
        </p:nvSpPr>
        <p:spPr>
          <a:xfrm rot="10800000">
            <a:off x="4439816" y="2492896"/>
            <a:ext cx="1008112" cy="432048"/>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5"/>
          <p:cNvSpPr>
            <a:spLocks noGrp="1"/>
          </p:cNvSpPr>
          <p:nvPr>
            <p:ph type="title"/>
          </p:nvPr>
        </p:nvSpPr>
        <p:spPr/>
        <p:txBody>
          <a:bodyPr/>
          <a:lstStyle/>
          <a:p>
            <a:r>
              <a:rPr lang="en-GB" dirty="0" smtClean="0"/>
              <a:t>A Concept in SNOMED CT </a:t>
            </a:r>
            <a:endParaRPr lang="en-GB" dirty="0"/>
          </a:p>
        </p:txBody>
      </p:sp>
    </p:spTree>
    <p:extLst>
      <p:ext uri="{BB962C8B-B14F-4D97-AF65-F5344CB8AC3E}">
        <p14:creationId xmlns:p14="http://schemas.microsoft.com/office/powerpoint/2010/main" val="128853714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Prominent EHR Code Sets</a:t>
            </a:r>
          </a:p>
        </p:txBody>
      </p:sp>
      <p:sp>
        <p:nvSpPr>
          <p:cNvPr id="30723" name="Content Placeholder 2"/>
          <p:cNvSpPr>
            <a:spLocks noGrp="1"/>
          </p:cNvSpPr>
          <p:nvPr>
            <p:ph idx="1"/>
          </p:nvPr>
        </p:nvSpPr>
        <p:spPr>
          <a:xfrm>
            <a:off x="838200" y="1690688"/>
            <a:ext cx="6389077" cy="4351338"/>
          </a:xfrm>
        </p:spPr>
        <p:txBody>
          <a:bodyPr>
            <a:normAutofit lnSpcReduction="10000"/>
          </a:bodyPr>
          <a:lstStyle/>
          <a:p>
            <a:r>
              <a:rPr lang="en-US" dirty="0"/>
              <a:t>LOINC</a:t>
            </a:r>
          </a:p>
          <a:p>
            <a:pPr lvl="1"/>
            <a:r>
              <a:rPr lang="en-US" dirty="0"/>
              <a:t>Logical Observation Identifiers Names and Codes</a:t>
            </a:r>
          </a:p>
          <a:p>
            <a:pPr lvl="1"/>
            <a:r>
              <a:rPr lang="en-US" dirty="0"/>
              <a:t>Created and maintained by </a:t>
            </a:r>
            <a:r>
              <a:rPr lang="en-US" dirty="0" err="1"/>
              <a:t>Regenstrief</a:t>
            </a:r>
            <a:r>
              <a:rPr lang="en-US" dirty="0"/>
              <a:t> Institute</a:t>
            </a:r>
          </a:p>
          <a:p>
            <a:pPr lvl="1"/>
            <a:r>
              <a:rPr lang="en-US" dirty="0"/>
              <a:t>Standardizes codes for laboratory test orders and results</a:t>
            </a:r>
          </a:p>
          <a:p>
            <a:pPr lvl="1"/>
            <a:r>
              <a:rPr lang="en-US" dirty="0"/>
              <a:t>LOINC terminology divided into three portions:</a:t>
            </a:r>
          </a:p>
          <a:p>
            <a:pPr lvl="2"/>
            <a:r>
              <a:rPr lang="en-US" dirty="0"/>
              <a:t>Laboratory</a:t>
            </a:r>
          </a:p>
          <a:p>
            <a:pPr lvl="2"/>
            <a:r>
              <a:rPr lang="en-US" dirty="0"/>
              <a:t>Clinical (</a:t>
            </a:r>
            <a:r>
              <a:rPr lang="en-US" dirty="0" err="1"/>
              <a:t>nonlaboratory</a:t>
            </a:r>
            <a:r>
              <a:rPr lang="en-US" dirty="0"/>
              <a:t>)</a:t>
            </a:r>
          </a:p>
          <a:p>
            <a:pPr lvl="2"/>
            <a:r>
              <a:rPr lang="en-US" dirty="0"/>
              <a:t>HIPAA</a:t>
            </a:r>
          </a:p>
        </p:txBody>
      </p:sp>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6821" y="1581821"/>
            <a:ext cx="4511232" cy="3366073"/>
          </a:xfrm>
          <a:prstGeom prst="rect">
            <a:avLst/>
          </a:prstGeom>
        </p:spPr>
      </p:pic>
    </p:spTree>
    <p:extLst>
      <p:ext uri="{BB962C8B-B14F-4D97-AF65-F5344CB8AC3E}">
        <p14:creationId xmlns:p14="http://schemas.microsoft.com/office/powerpoint/2010/main" val="3314727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Prominent EHR Code Sets</a:t>
            </a:r>
          </a:p>
        </p:txBody>
      </p:sp>
      <p:sp>
        <p:nvSpPr>
          <p:cNvPr id="30723" name="Content Placeholder 2"/>
          <p:cNvSpPr>
            <a:spLocks noGrp="1"/>
          </p:cNvSpPr>
          <p:nvPr>
            <p:ph idx="1"/>
          </p:nvPr>
        </p:nvSpPr>
        <p:spPr/>
        <p:txBody>
          <a:bodyPr/>
          <a:lstStyle/>
          <a:p>
            <a:r>
              <a:rPr lang="en-US" dirty="0"/>
              <a:t>Clinical Care Classification System (CCC)</a:t>
            </a:r>
          </a:p>
          <a:p>
            <a:pPr lvl="1"/>
            <a:r>
              <a:rPr lang="en-US" dirty="0"/>
              <a:t>12 standards for coded nursing languages are recognized by American Nurses Association.</a:t>
            </a:r>
          </a:p>
          <a:p>
            <a:pPr lvl="2"/>
            <a:r>
              <a:rPr lang="en-US" dirty="0"/>
              <a:t>CCC is one of these.</a:t>
            </a:r>
          </a:p>
          <a:p>
            <a:pPr lvl="1"/>
            <a:r>
              <a:rPr lang="en-US" dirty="0"/>
              <a:t>Used to document patient care.</a:t>
            </a:r>
          </a:p>
          <a:p>
            <a:pPr lvl="1"/>
            <a:r>
              <a:rPr lang="en-US" dirty="0"/>
              <a:t>Unique four-level framework and coding structure</a:t>
            </a:r>
          </a:p>
          <a:p>
            <a:pPr lvl="1"/>
            <a:r>
              <a:rPr lang="en-US" dirty="0"/>
              <a:t>Provides standardized coding concepts for nursing diagnoses, outcomes, nursing interventions, and actions.</a:t>
            </a:r>
          </a:p>
        </p:txBody>
      </p:sp>
    </p:spTree>
    <p:extLst>
      <p:ext uri="{BB962C8B-B14F-4D97-AF65-F5344CB8AC3E}">
        <p14:creationId xmlns:p14="http://schemas.microsoft.com/office/powerpoint/2010/main" val="3406440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Prominent EHR Code Sets</a:t>
            </a:r>
          </a:p>
        </p:txBody>
      </p:sp>
      <p:sp>
        <p:nvSpPr>
          <p:cNvPr id="31747" name="Content Placeholder 2"/>
          <p:cNvSpPr>
            <a:spLocks noGrp="1"/>
          </p:cNvSpPr>
          <p:nvPr>
            <p:ph idx="1"/>
          </p:nvPr>
        </p:nvSpPr>
        <p:spPr/>
        <p:txBody>
          <a:bodyPr/>
          <a:lstStyle/>
          <a:p>
            <a:r>
              <a:rPr lang="en-US" dirty="0"/>
              <a:t>UMLS</a:t>
            </a:r>
          </a:p>
          <a:p>
            <a:pPr lvl="1"/>
            <a:r>
              <a:rPr lang="en-US" dirty="0"/>
              <a:t>Unified Medical Language System®.</a:t>
            </a:r>
          </a:p>
          <a:p>
            <a:pPr lvl="1"/>
            <a:r>
              <a:rPr lang="en-US" dirty="0"/>
              <a:t>Maintained by National Library of Medicine (NLM).</a:t>
            </a:r>
          </a:p>
          <a:p>
            <a:pPr lvl="1"/>
            <a:r>
              <a:rPr lang="en-US" dirty="0"/>
              <a:t>Not itself a nomenclature.</a:t>
            </a:r>
          </a:p>
          <a:p>
            <a:pPr lvl="1"/>
            <a:r>
              <a:rPr lang="en-US" dirty="0"/>
              <a:t>Resource of software tools and data created from many medical nomenclatures.</a:t>
            </a:r>
          </a:p>
          <a:p>
            <a:pPr lvl="1"/>
            <a:r>
              <a:rPr lang="en-US" dirty="0"/>
              <a:t>Described as a </a:t>
            </a:r>
            <a:r>
              <a:rPr lang="ja-JP" altLang="en-US" dirty="0"/>
              <a:t>“</a:t>
            </a:r>
            <a:r>
              <a:rPr lang="en-US" altLang="ja-JP" dirty="0"/>
              <a:t>meta-thesaurus.</a:t>
            </a:r>
            <a:r>
              <a:rPr lang="ja-JP" altLang="en-US" dirty="0"/>
              <a:t>”</a:t>
            </a:r>
            <a:r>
              <a:rPr lang="en-US" altLang="ja-JP" dirty="0"/>
              <a:t> </a:t>
            </a:r>
          </a:p>
          <a:p>
            <a:pPr lvl="1"/>
            <a:r>
              <a:rPr lang="en-US" dirty="0"/>
              <a:t>Can be used to retrieve and integrate biomedical information and provide cross-references among selected vocabularies.</a:t>
            </a:r>
          </a:p>
        </p:txBody>
      </p:sp>
    </p:spTree>
    <p:extLst>
      <p:ext uri="{BB962C8B-B14F-4D97-AF65-F5344CB8AC3E}">
        <p14:creationId xmlns:p14="http://schemas.microsoft.com/office/powerpoint/2010/main" val="648495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ctr"/>
            <a:r>
              <a:rPr lang="en-US" dirty="0" smtClean="0"/>
              <a:t>EHR </a:t>
            </a:r>
            <a:r>
              <a:rPr lang="en-US" dirty="0"/>
              <a:t>Code Sets Differ From Code Sets Used for Billing</a:t>
            </a:r>
          </a:p>
        </p:txBody>
      </p:sp>
      <p:sp>
        <p:nvSpPr>
          <p:cNvPr id="32771" name="Content Placeholder 2"/>
          <p:cNvSpPr>
            <a:spLocks noGrp="1"/>
          </p:cNvSpPr>
          <p:nvPr>
            <p:ph idx="1"/>
          </p:nvPr>
        </p:nvSpPr>
        <p:spPr/>
        <p:txBody>
          <a:bodyPr>
            <a:normAutofit/>
          </a:bodyPr>
          <a:lstStyle/>
          <a:p>
            <a:r>
              <a:rPr lang="en-US" dirty="0"/>
              <a:t>Code sets for reimbursement are not suitable for codifying clinical records.</a:t>
            </a:r>
          </a:p>
          <a:p>
            <a:pPr lvl="1"/>
            <a:r>
              <a:rPr lang="en-US" dirty="0"/>
              <a:t>Too general</a:t>
            </a:r>
          </a:p>
          <a:p>
            <a:pPr lvl="1"/>
            <a:r>
              <a:rPr lang="en-US" dirty="0"/>
              <a:t>Lack sufficient granularity to document observations</a:t>
            </a:r>
            <a:r>
              <a:rPr lang="en-US" dirty="0" smtClean="0"/>
              <a:t>.</a:t>
            </a:r>
          </a:p>
          <a:p>
            <a:pPr lvl="1"/>
            <a:endParaRPr lang="en-US" dirty="0"/>
          </a:p>
          <a:p>
            <a:r>
              <a:rPr lang="en-US" dirty="0"/>
              <a:t>ICD-10CM</a:t>
            </a:r>
          </a:p>
          <a:p>
            <a:pPr lvl="1"/>
            <a:r>
              <a:rPr lang="en-US" dirty="0"/>
              <a:t>International Classification of Diseases</a:t>
            </a:r>
          </a:p>
          <a:p>
            <a:pPr lvl="2"/>
            <a:r>
              <a:rPr lang="en-US" dirty="0"/>
              <a:t>Developed collaboratively with World Health Organization and other international centers</a:t>
            </a:r>
          </a:p>
          <a:p>
            <a:pPr lvl="1"/>
            <a:r>
              <a:rPr lang="en-US" dirty="0"/>
              <a:t>10</a:t>
            </a:r>
            <a:r>
              <a:rPr lang="en-US" baseline="30000" dirty="0"/>
              <a:t>th</a:t>
            </a:r>
            <a:r>
              <a:rPr lang="en-US" dirty="0"/>
              <a:t> </a:t>
            </a:r>
            <a:r>
              <a:rPr lang="en-US" dirty="0" smtClean="0"/>
              <a:t>edition, Clinical </a:t>
            </a:r>
            <a:r>
              <a:rPr lang="en-US" dirty="0"/>
              <a:t>Modification</a:t>
            </a:r>
          </a:p>
          <a:p>
            <a:pPr lvl="1"/>
            <a:r>
              <a:rPr lang="en-US" dirty="0"/>
              <a:t>Primarily codes the assessment portion</a:t>
            </a:r>
          </a:p>
          <a:p>
            <a:pPr lvl="1"/>
            <a:endParaRPr lang="en-US" dirty="0" smtClean="0"/>
          </a:p>
          <a:p>
            <a:pPr lvl="1"/>
            <a:endParaRPr lang="en-US" dirty="0"/>
          </a:p>
        </p:txBody>
      </p:sp>
    </p:spTree>
    <p:extLst>
      <p:ext uri="{BB962C8B-B14F-4D97-AF65-F5344CB8AC3E}">
        <p14:creationId xmlns:p14="http://schemas.microsoft.com/office/powerpoint/2010/main" val="3482857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p:txBody>
          <a:bodyPr/>
          <a:lstStyle/>
          <a:p>
            <a:r>
              <a:rPr lang="en-US" dirty="0" smtClean="0"/>
              <a:t>Coding systems – </a:t>
            </a:r>
            <a:r>
              <a:rPr lang="en-US" dirty="0" err="1" smtClean="0"/>
              <a:t>Medcin</a:t>
            </a:r>
            <a:r>
              <a:rPr lang="en-US" dirty="0" smtClean="0"/>
              <a:t>, </a:t>
            </a:r>
            <a:r>
              <a:rPr lang="en-US" dirty="0" err="1" smtClean="0"/>
              <a:t>Snomed</a:t>
            </a:r>
            <a:r>
              <a:rPr lang="en-US" dirty="0" smtClean="0"/>
              <a:t>, ICD-10</a:t>
            </a:r>
          </a:p>
          <a:p>
            <a:r>
              <a:rPr lang="en-US" dirty="0" smtClean="0"/>
              <a:t>Data type</a:t>
            </a:r>
            <a:endParaRPr lang="en-US" dirty="0"/>
          </a:p>
        </p:txBody>
      </p:sp>
    </p:spTree>
    <p:extLst>
      <p:ext uri="{BB962C8B-B14F-4D97-AF65-F5344CB8AC3E}">
        <p14:creationId xmlns:p14="http://schemas.microsoft.com/office/powerpoint/2010/main" val="2209147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ctr"/>
            <a:r>
              <a:rPr lang="en-US" dirty="0" smtClean="0"/>
              <a:t>EHR </a:t>
            </a:r>
            <a:r>
              <a:rPr lang="en-US" dirty="0"/>
              <a:t>Code Sets Differ From Code Sets Used for Billing</a:t>
            </a:r>
          </a:p>
        </p:txBody>
      </p:sp>
      <p:sp>
        <p:nvSpPr>
          <p:cNvPr id="32771" name="Content Placeholder 2"/>
          <p:cNvSpPr>
            <a:spLocks noGrp="1"/>
          </p:cNvSpPr>
          <p:nvPr>
            <p:ph idx="1"/>
          </p:nvPr>
        </p:nvSpPr>
        <p:spPr/>
        <p:txBody>
          <a:bodyPr>
            <a:normAutofit/>
          </a:bodyPr>
          <a:lstStyle/>
          <a:p>
            <a:r>
              <a:rPr lang="en-US" dirty="0"/>
              <a:t>CPT-4</a:t>
            </a:r>
            <a:r>
              <a:rPr lang="en-US" baseline="30000" dirty="0"/>
              <a:t>®</a:t>
            </a:r>
            <a:endParaRPr lang="en-US" dirty="0"/>
          </a:p>
          <a:p>
            <a:pPr lvl="1"/>
            <a:r>
              <a:rPr lang="en-US" dirty="0"/>
              <a:t>Created in 1968 by American Medical Society</a:t>
            </a:r>
          </a:p>
          <a:p>
            <a:pPr lvl="1"/>
            <a:r>
              <a:rPr lang="en-US" dirty="0"/>
              <a:t>Only identifies the event of a patient encounter, performed test, or procedure</a:t>
            </a:r>
          </a:p>
          <a:p>
            <a:pPr lvl="1"/>
            <a:r>
              <a:rPr lang="en-US" dirty="0"/>
              <a:t>Lacks granularity to describe signs, symptoms, or concepts</a:t>
            </a:r>
          </a:p>
          <a:p>
            <a:pPr lvl="1"/>
            <a:r>
              <a:rPr lang="en-US" dirty="0" smtClean="0"/>
              <a:t>4</a:t>
            </a:r>
            <a:r>
              <a:rPr lang="en-US" baseline="30000" dirty="0" smtClean="0"/>
              <a:t>th</a:t>
            </a:r>
            <a:r>
              <a:rPr lang="en-US" dirty="0"/>
              <a:t> edition, Current Procedural </a:t>
            </a:r>
            <a:r>
              <a:rPr lang="en-US" dirty="0" smtClean="0"/>
              <a:t>Terminology</a:t>
            </a:r>
            <a:endParaRPr lang="en-US" dirty="0"/>
          </a:p>
          <a:p>
            <a:pPr lvl="1"/>
            <a:r>
              <a:rPr lang="en-US" dirty="0"/>
              <a:t>Standardized codes for reporting medical services, procedures, and treatments in ambulatory </a:t>
            </a:r>
            <a:r>
              <a:rPr lang="en-US" dirty="0" smtClean="0"/>
              <a:t>settings</a:t>
            </a:r>
            <a:endParaRPr lang="en-US" dirty="0"/>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3197381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numCol="1" rtlCol="0" anchor="ctr" anchorCtr="0" compatLnSpc="1">
            <a:prstTxWarp prst="textNoShape">
              <a:avLst/>
            </a:prstTxWarp>
            <a:normAutofit/>
          </a:bodyPr>
          <a:lstStyle/>
          <a:p>
            <a:r>
              <a:rPr lang="en-US" dirty="0"/>
              <a:t>Prominent EHR Code </a:t>
            </a:r>
            <a:r>
              <a:rPr lang="en-US" dirty="0" smtClean="0"/>
              <a:t>Sets - </a:t>
            </a:r>
            <a:r>
              <a:rPr lang="en-US" altLang="en-US" dirty="0" smtClean="0">
                <a:effectLst>
                  <a:outerShdw blurRad="38100" dist="38100" dir="2700000" algn="tl">
                    <a:srgbClr val="C0C0C0"/>
                  </a:outerShdw>
                </a:effectLst>
              </a:rPr>
              <a:t>ICD-10</a:t>
            </a:r>
            <a:endParaRPr lang="en-US" altLang="en-US" dirty="0" smtClean="0">
              <a:effectLst>
                <a:outerShdw blurRad="38100" dist="38100" dir="2700000" algn="tl">
                  <a:srgbClr val="C0C0C0"/>
                </a:outerShdw>
              </a:effectLst>
            </a:endParaRPr>
          </a:p>
        </p:txBody>
      </p:sp>
      <p:sp>
        <p:nvSpPr>
          <p:cNvPr id="9218" name="Content Placeholder 2"/>
          <p:cNvSpPr>
            <a:spLocks noGrp="1"/>
          </p:cNvSpPr>
          <p:nvPr>
            <p:ph idx="1"/>
          </p:nvPr>
        </p:nvSpPr>
        <p:spPr/>
        <p:txBody>
          <a:bodyPr>
            <a:normAutofit lnSpcReduction="10000"/>
          </a:bodyPr>
          <a:lstStyle/>
          <a:p>
            <a:r>
              <a:rPr lang="en-US" sz="2400" dirty="0">
                <a:solidFill>
                  <a:srgbClr val="FF0000"/>
                </a:solidFill>
              </a:rPr>
              <a:t>Ambulatory and physician services </a:t>
            </a:r>
            <a:r>
              <a:rPr lang="en-US" sz="2400" dirty="0"/>
              <a:t>provided on or after October 1, 2015 will use </a:t>
            </a:r>
            <a:r>
              <a:rPr lang="en-US" sz="2400" dirty="0">
                <a:solidFill>
                  <a:srgbClr val="FF0000"/>
                </a:solidFill>
              </a:rPr>
              <a:t>ICD-10-CM diagnosis codes </a:t>
            </a:r>
          </a:p>
          <a:p>
            <a:endParaRPr lang="en-US" altLang="en-US" sz="2400" dirty="0" smtClean="0"/>
          </a:p>
          <a:p>
            <a:r>
              <a:rPr lang="en-US" altLang="en-US" sz="2400" dirty="0" smtClean="0"/>
              <a:t>October </a:t>
            </a:r>
            <a:r>
              <a:rPr lang="en-US" altLang="en-US" sz="2400" dirty="0"/>
              <a:t>1, 2015 – Compliance date for implementation of ICD-10-CM (diagnoses) and ICD-10-PCS (procedures) </a:t>
            </a:r>
          </a:p>
          <a:p>
            <a:endParaRPr lang="en-US" altLang="en-US" sz="2400" dirty="0"/>
          </a:p>
          <a:p>
            <a:r>
              <a:rPr lang="en-US" altLang="en-US" sz="2400" dirty="0"/>
              <a:t>ICD-10-CM (diagnoses) will be used by all providers in every health care setting </a:t>
            </a:r>
          </a:p>
          <a:p>
            <a:endParaRPr lang="en-US" altLang="en-US" sz="2400" dirty="0"/>
          </a:p>
          <a:p>
            <a:r>
              <a:rPr lang="en-US" altLang="en-US" sz="2400" dirty="0"/>
              <a:t>ICD-10-PCS (procedures) will be used only for hospital claims for inpatient hospital procedures </a:t>
            </a:r>
          </a:p>
          <a:p>
            <a:pPr lvl="1"/>
            <a:r>
              <a:rPr lang="en-US" altLang="en-US" sz="2000" dirty="0"/>
              <a:t>ICD-10-PCS will not be used on physician claims, even those for inpatient visits </a:t>
            </a:r>
          </a:p>
        </p:txBody>
      </p:sp>
    </p:spTree>
    <p:extLst>
      <p:ext uri="{BB962C8B-B14F-4D97-AF65-F5344CB8AC3E}">
        <p14:creationId xmlns:p14="http://schemas.microsoft.com/office/powerpoint/2010/main" val="15528188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numCol="1" rtlCol="0" anchor="ctr" anchorCtr="0" compatLnSpc="1">
            <a:prstTxWarp prst="textNoShape">
              <a:avLst/>
            </a:prstTxWarp>
            <a:normAutofit/>
          </a:bodyPr>
          <a:lstStyle/>
          <a:p>
            <a:r>
              <a:rPr lang="en-US" altLang="en-US" smtClean="0">
                <a:effectLst>
                  <a:outerShdw blurRad="38100" dist="38100" dir="2700000" algn="tl">
                    <a:srgbClr val="C0C0C0"/>
                  </a:outerShdw>
                </a:effectLst>
              </a:rPr>
              <a:t>Why ICD-10</a:t>
            </a:r>
          </a:p>
        </p:txBody>
      </p:sp>
      <p:sp>
        <p:nvSpPr>
          <p:cNvPr id="12290" name="Content Placeholder 2"/>
          <p:cNvSpPr>
            <a:spLocks noGrp="1"/>
          </p:cNvSpPr>
          <p:nvPr>
            <p:ph idx="1"/>
          </p:nvPr>
        </p:nvSpPr>
        <p:spPr/>
        <p:txBody>
          <a:bodyPr/>
          <a:lstStyle/>
          <a:p>
            <a:pPr>
              <a:buFont typeface="Wingdings 2" panose="05020102010507070707" pitchFamily="18" charset="2"/>
              <a:buNone/>
            </a:pPr>
            <a:r>
              <a:rPr lang="en-US" altLang="en-US" sz="3000" dirty="0"/>
              <a:t>Current ICD-9 Code Set is:</a:t>
            </a:r>
          </a:p>
          <a:p>
            <a:r>
              <a:rPr lang="en-US" altLang="en-US" sz="2400" dirty="0">
                <a:solidFill>
                  <a:srgbClr val="FF0000"/>
                </a:solidFill>
              </a:rPr>
              <a:t>Outdated: 30 years old</a:t>
            </a:r>
          </a:p>
          <a:p>
            <a:r>
              <a:rPr lang="en-US" altLang="en-US" sz="2400" dirty="0"/>
              <a:t>Current code structure limits amount of new codes that can be created</a:t>
            </a:r>
          </a:p>
          <a:p>
            <a:r>
              <a:rPr lang="en-US" altLang="en-US" sz="2400" dirty="0">
                <a:solidFill>
                  <a:srgbClr val="FF0000"/>
                </a:solidFill>
              </a:rPr>
              <a:t>Has obsolete groupings of disease families</a:t>
            </a:r>
          </a:p>
          <a:p>
            <a:r>
              <a:rPr lang="en-US" altLang="en-US" sz="2400" dirty="0">
                <a:solidFill>
                  <a:srgbClr val="FF0000"/>
                </a:solidFill>
              </a:rPr>
              <a:t>Lacks specificity and detail to support</a:t>
            </a:r>
            <a:r>
              <a:rPr lang="en-US" altLang="en-US" sz="2400" dirty="0"/>
              <a:t>:</a:t>
            </a:r>
          </a:p>
          <a:p>
            <a:pPr lvl="1"/>
            <a:r>
              <a:rPr lang="en-US" altLang="en-US" sz="1700" dirty="0"/>
              <a:t>Accurate anatomical </a:t>
            </a:r>
            <a:r>
              <a:rPr lang="en-US" altLang="en-US" sz="1700" dirty="0" smtClean="0"/>
              <a:t>positions</a:t>
            </a:r>
            <a:endParaRPr lang="en-US" altLang="en-US" sz="1700" dirty="0"/>
          </a:p>
          <a:p>
            <a:pPr lvl="1"/>
            <a:r>
              <a:rPr lang="en-US" altLang="en-US" sz="1700" dirty="0"/>
              <a:t>Differentiation of risk &amp; severity</a:t>
            </a:r>
          </a:p>
          <a:p>
            <a:pPr lvl="1"/>
            <a:r>
              <a:rPr lang="en-US" altLang="en-US" sz="1700" dirty="0"/>
              <a:t>Key parameters to differentiate disease manifestations</a:t>
            </a:r>
          </a:p>
        </p:txBody>
      </p:sp>
    </p:spTree>
    <p:extLst>
      <p:ext uri="{BB962C8B-B14F-4D97-AF65-F5344CB8AC3E}">
        <p14:creationId xmlns:p14="http://schemas.microsoft.com/office/powerpoint/2010/main" val="21705400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274638"/>
            <a:ext cx="7715250" cy="1143000"/>
          </a:xfrm>
        </p:spPr>
        <p:txBody>
          <a:bodyPr vert="horz" wrap="square" lIns="91440" tIns="45720" rIns="91440" bIns="45720" numCol="1" rtlCol="0" anchor="ctr" anchorCtr="0" compatLnSpc="1">
            <a:prstTxWarp prst="textNoShape">
              <a:avLst/>
            </a:prstTxWarp>
            <a:normAutofit/>
          </a:bodyPr>
          <a:lstStyle/>
          <a:p>
            <a:r>
              <a:rPr lang="en-US" altLang="en-US" sz="3900">
                <a:effectLst>
                  <a:outerShdw blurRad="38100" dist="38100" dir="2700000" algn="tl">
                    <a:srgbClr val="C0C0C0"/>
                  </a:outerShdw>
                </a:effectLst>
              </a:rPr>
              <a:t>ICD-10-CM (diagnosis) Code Format</a:t>
            </a:r>
          </a:p>
        </p:txBody>
      </p:sp>
      <p:sp>
        <p:nvSpPr>
          <p:cNvPr id="5" name="TextBox 4"/>
          <p:cNvSpPr txBox="1"/>
          <p:nvPr/>
        </p:nvSpPr>
        <p:spPr>
          <a:xfrm>
            <a:off x="25908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S</a:t>
            </a:r>
            <a:endParaRPr lang="en-US" dirty="0"/>
          </a:p>
        </p:txBody>
      </p:sp>
      <p:sp>
        <p:nvSpPr>
          <p:cNvPr id="6" name="TextBox 5"/>
          <p:cNvSpPr txBox="1"/>
          <p:nvPr/>
        </p:nvSpPr>
        <p:spPr>
          <a:xfrm>
            <a:off x="35814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3</a:t>
            </a:r>
            <a:endParaRPr lang="en-US" dirty="0"/>
          </a:p>
        </p:txBody>
      </p:sp>
      <p:sp>
        <p:nvSpPr>
          <p:cNvPr id="7" name="TextBox 6"/>
          <p:cNvSpPr txBox="1"/>
          <p:nvPr/>
        </p:nvSpPr>
        <p:spPr>
          <a:xfrm>
            <a:off x="45720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2</a:t>
            </a:r>
            <a:endParaRPr lang="en-US" dirty="0"/>
          </a:p>
        </p:txBody>
      </p:sp>
      <p:sp>
        <p:nvSpPr>
          <p:cNvPr id="8" name="Rectangle 7"/>
          <p:cNvSpPr/>
          <p:nvPr/>
        </p:nvSpPr>
        <p:spPr>
          <a:xfrm>
            <a:off x="5791200" y="3962400"/>
            <a:ext cx="762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extBox 8"/>
          <p:cNvSpPr txBox="1"/>
          <p:nvPr/>
        </p:nvSpPr>
        <p:spPr>
          <a:xfrm>
            <a:off x="60960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0</a:t>
            </a:r>
            <a:endParaRPr lang="en-US" dirty="0"/>
          </a:p>
        </p:txBody>
      </p:sp>
      <p:sp>
        <p:nvSpPr>
          <p:cNvPr id="10" name="TextBox 9"/>
          <p:cNvSpPr txBox="1"/>
          <p:nvPr/>
        </p:nvSpPr>
        <p:spPr>
          <a:xfrm>
            <a:off x="70866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latin typeface="Arial" pitchFamily="34" charset="0"/>
                <a:cs typeface="Arial" pitchFamily="34" charset="0"/>
              </a:rPr>
              <a:t>1</a:t>
            </a:r>
            <a:endParaRPr lang="en-US" dirty="0">
              <a:latin typeface="Arial" pitchFamily="34" charset="0"/>
              <a:cs typeface="Arial" pitchFamily="34" charset="0"/>
            </a:endParaRPr>
          </a:p>
        </p:txBody>
      </p:sp>
      <p:sp>
        <p:nvSpPr>
          <p:cNvPr id="12" name="TextBox 11"/>
          <p:cNvSpPr txBox="1"/>
          <p:nvPr/>
        </p:nvSpPr>
        <p:spPr>
          <a:xfrm>
            <a:off x="80772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0</a:t>
            </a:r>
            <a:endParaRPr lang="en-US" dirty="0"/>
          </a:p>
        </p:txBody>
      </p:sp>
      <p:sp>
        <p:nvSpPr>
          <p:cNvPr id="13" name="TextBox 12"/>
          <p:cNvSpPr txBox="1"/>
          <p:nvPr/>
        </p:nvSpPr>
        <p:spPr>
          <a:xfrm>
            <a:off x="9372600" y="29718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A</a:t>
            </a:r>
            <a:endParaRPr lang="en-US" dirty="0"/>
          </a:p>
        </p:txBody>
      </p:sp>
      <p:sp>
        <p:nvSpPr>
          <p:cNvPr id="14346" name="TextBox 13"/>
          <p:cNvSpPr txBox="1">
            <a:spLocks noChangeArrowheads="1"/>
          </p:cNvSpPr>
          <p:nvPr/>
        </p:nvSpPr>
        <p:spPr bwMode="auto">
          <a:xfrm>
            <a:off x="2514600" y="1905001"/>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a:t>Alpha </a:t>
            </a:r>
          </a:p>
          <a:p>
            <a:pPr algn="ctr"/>
            <a:r>
              <a:rPr lang="en-US" altLang="en-US"/>
              <a:t>(except U)</a:t>
            </a:r>
          </a:p>
        </p:txBody>
      </p:sp>
      <p:cxnSp>
        <p:nvCxnSpPr>
          <p:cNvPr id="16" name="Straight Arrow Connector 15"/>
          <p:cNvCxnSpPr>
            <a:stCxn id="14346" idx="2"/>
            <a:endCxn id="5" idx="0"/>
          </p:cNvCxnSpPr>
          <p:nvPr/>
        </p:nvCxnSpPr>
        <p:spPr>
          <a:xfrm flipH="1">
            <a:off x="3086100" y="2551114"/>
            <a:ext cx="76200" cy="4206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348" name="TextBox 16"/>
          <p:cNvSpPr txBox="1">
            <a:spLocks noChangeArrowheads="1"/>
          </p:cNvSpPr>
          <p:nvPr/>
        </p:nvSpPr>
        <p:spPr bwMode="auto">
          <a:xfrm>
            <a:off x="4648200" y="1600201"/>
            <a:ext cx="3048000" cy="646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a:t>2</a:t>
            </a:r>
            <a:r>
              <a:rPr lang="en-US" altLang="en-US" baseline="30000"/>
              <a:t>nd</a:t>
            </a:r>
            <a:r>
              <a:rPr lang="en-US" altLang="en-US"/>
              <a:t> – Always Numeric</a:t>
            </a:r>
          </a:p>
          <a:p>
            <a:pPr algn="ctr"/>
            <a:r>
              <a:rPr lang="en-US" altLang="en-US"/>
              <a:t>3</a:t>
            </a:r>
            <a:r>
              <a:rPr lang="en-US" altLang="en-US" baseline="30000"/>
              <a:t>rd</a:t>
            </a:r>
            <a:r>
              <a:rPr lang="en-US" altLang="en-US"/>
              <a:t>-7</a:t>
            </a:r>
            <a:r>
              <a:rPr lang="en-US" altLang="en-US" baseline="30000"/>
              <a:t>th</a:t>
            </a:r>
            <a:r>
              <a:rPr lang="en-US" altLang="en-US"/>
              <a:t> Alpha or Numeric</a:t>
            </a:r>
          </a:p>
        </p:txBody>
      </p:sp>
      <p:sp>
        <p:nvSpPr>
          <p:cNvPr id="14349" name="TextBox 17"/>
          <p:cNvSpPr txBox="1">
            <a:spLocks noChangeArrowheads="1"/>
          </p:cNvSpPr>
          <p:nvPr/>
        </p:nvSpPr>
        <p:spPr bwMode="auto">
          <a:xfrm>
            <a:off x="8763000" y="1828801"/>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a:t>Additional Characters</a:t>
            </a:r>
          </a:p>
        </p:txBody>
      </p:sp>
      <p:cxnSp>
        <p:nvCxnSpPr>
          <p:cNvPr id="19" name="Straight Arrow Connector 18"/>
          <p:cNvCxnSpPr>
            <a:stCxn id="14349" idx="2"/>
          </p:cNvCxnSpPr>
          <p:nvPr/>
        </p:nvCxnSpPr>
        <p:spPr>
          <a:xfrm flipH="1">
            <a:off x="8915400" y="2474914"/>
            <a:ext cx="495300" cy="384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4349" idx="2"/>
          </p:cNvCxnSpPr>
          <p:nvPr/>
        </p:nvCxnSpPr>
        <p:spPr>
          <a:xfrm>
            <a:off x="9410700" y="2474914"/>
            <a:ext cx="495300" cy="4206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1242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1148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1816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6294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6200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8610600" y="42672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9906000" y="4267200"/>
            <a:ext cx="0" cy="1524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359" name="TextBox 44"/>
          <p:cNvSpPr txBox="1">
            <a:spLocks noChangeArrowheads="1"/>
          </p:cNvSpPr>
          <p:nvPr/>
        </p:nvSpPr>
        <p:spPr bwMode="auto">
          <a:xfrm>
            <a:off x="2819400" y="4953000"/>
            <a:ext cx="2514600" cy="400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000"/>
              <a:t>Category</a:t>
            </a:r>
          </a:p>
        </p:txBody>
      </p:sp>
      <p:sp>
        <p:nvSpPr>
          <p:cNvPr id="14360" name="TextBox 45"/>
          <p:cNvSpPr txBox="1">
            <a:spLocks noChangeArrowheads="1"/>
          </p:cNvSpPr>
          <p:nvPr/>
        </p:nvSpPr>
        <p:spPr bwMode="auto">
          <a:xfrm>
            <a:off x="6096000" y="4953001"/>
            <a:ext cx="3048000" cy="708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000"/>
              <a:t>Etiology, Anatomic Site, Severity </a:t>
            </a:r>
          </a:p>
        </p:txBody>
      </p:sp>
      <p:sp>
        <p:nvSpPr>
          <p:cNvPr id="14361" name="TextBox 46"/>
          <p:cNvSpPr txBox="1">
            <a:spLocks noChangeArrowheads="1"/>
          </p:cNvSpPr>
          <p:nvPr/>
        </p:nvSpPr>
        <p:spPr bwMode="auto">
          <a:xfrm>
            <a:off x="6934200" y="5867400"/>
            <a:ext cx="3581400" cy="738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1400"/>
              <a:t>Added code extensions (7</a:t>
            </a:r>
            <a:r>
              <a:rPr lang="en-US" altLang="en-US" sz="1400" baseline="30000"/>
              <a:t>th</a:t>
            </a:r>
            <a:r>
              <a:rPr lang="en-US" altLang="en-US" sz="1400"/>
              <a:t> Character) for obstetrics, injuries and external causes of injuries</a:t>
            </a:r>
          </a:p>
        </p:txBody>
      </p:sp>
      <p:sp>
        <p:nvSpPr>
          <p:cNvPr id="14362" name="TextBox 48"/>
          <p:cNvSpPr txBox="1">
            <a:spLocks noChangeArrowheads="1"/>
          </p:cNvSpPr>
          <p:nvPr/>
        </p:nvSpPr>
        <p:spPr bwMode="auto">
          <a:xfrm>
            <a:off x="2667000" y="5943600"/>
            <a:ext cx="3048000" cy="584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3200"/>
              <a:t>3-7 Characters</a:t>
            </a:r>
          </a:p>
        </p:txBody>
      </p:sp>
    </p:spTree>
    <p:extLst>
      <p:ext uri="{BB962C8B-B14F-4D97-AF65-F5344CB8AC3E}">
        <p14:creationId xmlns:p14="http://schemas.microsoft.com/office/powerpoint/2010/main" val="37051767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9100" y="228600"/>
            <a:ext cx="7499350" cy="1143000"/>
          </a:xfrm>
        </p:spPr>
        <p:txBody>
          <a:bodyPr vert="horz" wrap="square" lIns="91440" tIns="45720" rIns="91440" bIns="45720" numCol="1" rtlCol="0" anchor="ctr" anchorCtr="0" compatLnSpc="1">
            <a:prstTxWarp prst="textNoShape">
              <a:avLst/>
            </a:prstTxWarp>
            <a:normAutofit/>
          </a:bodyPr>
          <a:lstStyle/>
          <a:p>
            <a:r>
              <a:rPr lang="en-US" altLang="en-US" smtClean="0">
                <a:effectLst>
                  <a:outerShdw blurRad="38100" dist="38100" dir="2700000" algn="tl">
                    <a:srgbClr val="C0C0C0"/>
                  </a:outerShdw>
                </a:effectLst>
              </a:rPr>
              <a:t>Comparison: ICD-9 to ICD-10</a:t>
            </a: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485062988"/>
              </p:ext>
            </p:extLst>
          </p:nvPr>
        </p:nvGraphicFramePr>
        <p:xfrm>
          <a:off x="2959100" y="1249364"/>
          <a:ext cx="3657600" cy="2408237"/>
        </p:xfrm>
        <a:graphic>
          <a:graphicData uri="http://schemas.openxmlformats.org/drawingml/2006/table">
            <a:tbl>
              <a:tblPr firstRow="1" bandRow="1">
                <a:tableStyleId>{5C22544A-7EE6-4342-B048-85BDC9FD1C3A}</a:tableStyleId>
              </a:tblPr>
              <a:tblGrid>
                <a:gridCol w="1155700">
                  <a:extLst>
                    <a:ext uri="{9D8B030D-6E8A-4147-A177-3AD203B41FA5}">
                      <a16:colId xmlns:a16="http://schemas.microsoft.com/office/drawing/2014/main" val="20000"/>
                    </a:ext>
                  </a:extLst>
                </a:gridCol>
                <a:gridCol w="2501900">
                  <a:extLst>
                    <a:ext uri="{9D8B030D-6E8A-4147-A177-3AD203B41FA5}">
                      <a16:colId xmlns:a16="http://schemas.microsoft.com/office/drawing/2014/main" val="20001"/>
                    </a:ext>
                  </a:extLst>
                </a:gridCol>
              </a:tblGrid>
              <a:tr h="1047060">
                <a:tc>
                  <a:txBody>
                    <a:bodyPr/>
                    <a:lstStyle/>
                    <a:p>
                      <a:r>
                        <a:rPr lang="en-US" sz="1800" dirty="0" smtClean="0"/>
                        <a:t>434.11</a:t>
                      </a:r>
                      <a:endParaRPr lang="en-US" sz="1800" dirty="0"/>
                    </a:p>
                  </a:txBody>
                  <a:tcPr marT="45726" marB="45726"/>
                </a:tc>
                <a:tc>
                  <a:txBody>
                    <a:bodyPr/>
                    <a:lstStyle/>
                    <a:p>
                      <a:r>
                        <a:rPr kumimoji="0" lang="en-US" sz="1800" b="1" kern="1200" baseline="0" dirty="0" smtClean="0">
                          <a:solidFill>
                            <a:schemeClr val="lt1"/>
                          </a:solidFill>
                          <a:latin typeface="+mn-lt"/>
                          <a:ea typeface="+mn-ea"/>
                          <a:cs typeface="+mn-cs"/>
                        </a:rPr>
                        <a:t>Cerebral embolism with infarction 	</a:t>
                      </a:r>
                    </a:p>
                    <a:p>
                      <a:endParaRPr lang="en-US" sz="1800" dirty="0"/>
                    </a:p>
                  </a:txBody>
                  <a:tcPr marT="45726" marB="45726"/>
                </a:tc>
                <a:extLst>
                  <a:ext uri="{0D108BD9-81ED-4DB2-BD59-A6C34878D82A}">
                    <a16:rowId xmlns:a16="http://schemas.microsoft.com/office/drawing/2014/main" val="10000"/>
                  </a:ext>
                </a:extLst>
              </a:tr>
              <a:tr h="1361177">
                <a:tc gridSpan="2">
                  <a:txBody>
                    <a:bodyPr/>
                    <a:lstStyle/>
                    <a:p>
                      <a:r>
                        <a:rPr kumimoji="0" lang="en-US" sz="1800" kern="1200" baseline="0" dirty="0" smtClean="0">
                          <a:solidFill>
                            <a:schemeClr val="dk1"/>
                          </a:solidFill>
                          <a:latin typeface="+mn-lt"/>
                          <a:ea typeface="+mn-ea"/>
                          <a:cs typeface="+mn-cs"/>
                        </a:rPr>
                        <a:t>Code represents embolism of cerebral arteries with infarction </a:t>
                      </a:r>
                      <a:r>
                        <a:rPr kumimoji="0" lang="en-US" sz="1800" kern="1200" baseline="0" dirty="0" smtClean="0">
                          <a:solidFill>
                            <a:schemeClr val="dk1"/>
                          </a:solidFill>
                          <a:latin typeface="+mn-lt"/>
                          <a:ea typeface="+mn-ea"/>
                          <a:cs typeface="+mn-cs"/>
                        </a:rPr>
                        <a:t>(stroke due to blocking of blood vessels in brain)</a:t>
                      </a:r>
                      <a:endParaRPr kumimoji="0" lang="en-US" sz="1800" kern="1200" baseline="0" dirty="0" smtClean="0">
                        <a:solidFill>
                          <a:schemeClr val="dk1"/>
                        </a:solidFill>
                        <a:latin typeface="+mn-lt"/>
                        <a:ea typeface="+mn-ea"/>
                        <a:cs typeface="+mn-cs"/>
                      </a:endParaRPr>
                    </a:p>
                  </a:txBody>
                  <a:tcPr marT="45726" marB="45726"/>
                </a:tc>
                <a:tc hMerge="1">
                  <a:txBody>
                    <a:bodyPr/>
                    <a:lstStyle/>
                    <a:p>
                      <a:endParaRPr lang="en-US" dirty="0"/>
                    </a:p>
                  </a:txBody>
                  <a:tcPr/>
                </a:tc>
                <a:extLst>
                  <a:ext uri="{0D108BD9-81ED-4DB2-BD59-A6C34878D82A}">
                    <a16:rowId xmlns:a16="http://schemas.microsoft.com/office/drawing/2014/main" val="10001"/>
                  </a:ext>
                </a:extLst>
              </a:tr>
            </a:tbl>
          </a:graphicData>
        </a:graphic>
      </p:graphicFrame>
      <p:graphicFrame>
        <p:nvGraphicFramePr>
          <p:cNvPr id="6" name="Content Placeholder 5"/>
          <p:cNvGraphicFramePr>
            <a:graphicFrameLocks noGrp="1"/>
          </p:cNvGraphicFramePr>
          <p:nvPr>
            <p:ph sz="half" idx="2"/>
          </p:nvPr>
        </p:nvGraphicFramePr>
        <p:xfrm>
          <a:off x="6800850" y="1255714"/>
          <a:ext cx="3657600" cy="5330667"/>
        </p:xfrm>
        <a:graphic>
          <a:graphicData uri="http://schemas.openxmlformats.org/drawingml/2006/table">
            <a:tbl>
              <a:tblPr firstRow="1" bandRow="1">
                <a:tableStyleId>{5C22544A-7EE6-4342-B048-85BDC9FD1C3A}</a:tableStyleId>
              </a:tblPr>
              <a:tblGrid>
                <a:gridCol w="819150">
                  <a:extLst>
                    <a:ext uri="{9D8B030D-6E8A-4147-A177-3AD203B41FA5}">
                      <a16:colId xmlns:a16="http://schemas.microsoft.com/office/drawing/2014/main" val="20000"/>
                    </a:ext>
                  </a:extLst>
                </a:gridCol>
                <a:gridCol w="2838450">
                  <a:extLst>
                    <a:ext uri="{9D8B030D-6E8A-4147-A177-3AD203B41FA5}">
                      <a16:colId xmlns:a16="http://schemas.microsoft.com/office/drawing/2014/main" val="20001"/>
                    </a:ext>
                  </a:extLst>
                </a:gridCol>
              </a:tblGrid>
              <a:tr h="451683">
                <a:tc>
                  <a:txBody>
                    <a:bodyPr/>
                    <a:lstStyle/>
                    <a:p>
                      <a:r>
                        <a:rPr kumimoji="0" lang="en-US" sz="1200" b="1" kern="1200" baseline="0" dirty="0" smtClean="0">
                          <a:solidFill>
                            <a:schemeClr val="lt1"/>
                          </a:solidFill>
                          <a:latin typeface="+mn-lt"/>
                          <a:ea typeface="+mn-ea"/>
                          <a:cs typeface="+mn-cs"/>
                        </a:rPr>
                        <a:t>I63.40 	</a:t>
                      </a:r>
                    </a:p>
                  </a:txBody>
                  <a:tcPr marT="45168" marB="45168"/>
                </a:tc>
                <a:tc>
                  <a:txBody>
                    <a:bodyPr/>
                    <a:lstStyle/>
                    <a:p>
                      <a:r>
                        <a:rPr kumimoji="0" lang="en-US" sz="1200" b="1" kern="1200" baseline="0" dirty="0" smtClean="0">
                          <a:solidFill>
                            <a:schemeClr val="lt1"/>
                          </a:solidFill>
                          <a:latin typeface="+mn-lt"/>
                          <a:ea typeface="+mn-ea"/>
                          <a:cs typeface="+mn-cs"/>
                        </a:rPr>
                        <a:t>Cerebral infarction dew to embolism of unspecified cerebral artery </a:t>
                      </a:r>
                      <a:endParaRPr lang="en-US" sz="1200" dirty="0"/>
                    </a:p>
                  </a:txBody>
                  <a:tcPr marT="45168" marB="45168"/>
                </a:tc>
                <a:extLst>
                  <a:ext uri="{0D108BD9-81ED-4DB2-BD59-A6C34878D82A}">
                    <a16:rowId xmlns:a16="http://schemas.microsoft.com/office/drawing/2014/main" val="10000"/>
                  </a:ext>
                </a:extLst>
              </a:tr>
              <a:tr h="271010">
                <a:tc>
                  <a:txBody>
                    <a:bodyPr/>
                    <a:lstStyle/>
                    <a:p>
                      <a:r>
                        <a:rPr kumimoji="0" lang="en-US" sz="1200" kern="1200" baseline="0" dirty="0" smtClean="0">
                          <a:solidFill>
                            <a:schemeClr val="dk1"/>
                          </a:solidFill>
                          <a:latin typeface="+mn-lt"/>
                          <a:ea typeface="+mn-ea"/>
                          <a:cs typeface="+mn-cs"/>
                        </a:rPr>
                        <a:t>I63.49 </a:t>
                      </a:r>
                    </a:p>
                  </a:txBody>
                  <a:tcPr marT="45168" marB="45168"/>
                </a:tc>
                <a:tc>
                  <a:txBody>
                    <a:bodyPr/>
                    <a:lstStyle/>
                    <a:p>
                      <a:r>
                        <a:rPr kumimoji="0" lang="en-US" sz="1200" kern="1200" baseline="0" dirty="0" smtClean="0">
                          <a:solidFill>
                            <a:schemeClr val="dk1"/>
                          </a:solidFill>
                          <a:latin typeface="+mn-lt"/>
                          <a:ea typeface="+mn-ea"/>
                          <a:cs typeface="+mn-cs"/>
                        </a:rPr>
                        <a:t>Of other cerebral artery </a:t>
                      </a:r>
                    </a:p>
                  </a:txBody>
                  <a:tcPr marT="45168" marB="45168"/>
                </a:tc>
                <a:extLst>
                  <a:ext uri="{0D108BD9-81ED-4DB2-BD59-A6C34878D82A}">
                    <a16:rowId xmlns:a16="http://schemas.microsoft.com/office/drawing/2014/main" val="10001"/>
                  </a:ext>
                </a:extLst>
              </a:tr>
              <a:tr h="331233">
                <a:tc>
                  <a:txBody>
                    <a:bodyPr/>
                    <a:lstStyle/>
                    <a:p>
                      <a:r>
                        <a:rPr lang="en-US" sz="1200" dirty="0" smtClean="0"/>
                        <a:t>I63.411</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right middle cerebral artery </a:t>
                      </a:r>
                    </a:p>
                  </a:txBody>
                  <a:tcPr marT="45168" marB="45168"/>
                </a:tc>
                <a:extLst>
                  <a:ext uri="{0D108BD9-81ED-4DB2-BD59-A6C34878D82A}">
                    <a16:rowId xmlns:a16="http://schemas.microsoft.com/office/drawing/2014/main" val="10002"/>
                  </a:ext>
                </a:extLst>
              </a:tr>
              <a:tr h="271010">
                <a:tc>
                  <a:txBody>
                    <a:bodyPr/>
                    <a:lstStyle/>
                    <a:p>
                      <a:r>
                        <a:rPr lang="en-US" sz="1200" dirty="0" smtClean="0"/>
                        <a:t>I63.412</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left middle cerebral artery </a:t>
                      </a:r>
                    </a:p>
                  </a:txBody>
                  <a:tcPr marT="45168" marB="45168"/>
                </a:tc>
                <a:extLst>
                  <a:ext uri="{0D108BD9-81ED-4DB2-BD59-A6C34878D82A}">
                    <a16:rowId xmlns:a16="http://schemas.microsoft.com/office/drawing/2014/main" val="10003"/>
                  </a:ext>
                </a:extLst>
              </a:tr>
              <a:tr h="451683">
                <a:tc>
                  <a:txBody>
                    <a:bodyPr/>
                    <a:lstStyle/>
                    <a:p>
                      <a:r>
                        <a:rPr lang="en-US" sz="1200" dirty="0" smtClean="0"/>
                        <a:t>I63.419</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unspecified middle cerebral artery 	</a:t>
                      </a:r>
                    </a:p>
                  </a:txBody>
                  <a:tcPr marT="45168" marB="45168"/>
                </a:tc>
                <a:extLst>
                  <a:ext uri="{0D108BD9-81ED-4DB2-BD59-A6C34878D82A}">
                    <a16:rowId xmlns:a16="http://schemas.microsoft.com/office/drawing/2014/main" val="10004"/>
                  </a:ext>
                </a:extLst>
              </a:tr>
              <a:tr h="301122">
                <a:tc>
                  <a:txBody>
                    <a:bodyPr/>
                    <a:lstStyle/>
                    <a:p>
                      <a:r>
                        <a:rPr lang="en-US" sz="1200" dirty="0" smtClean="0"/>
                        <a:t>I63.421</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right anterior cerebral artery </a:t>
                      </a:r>
                    </a:p>
                  </a:txBody>
                  <a:tcPr marT="45168" marB="45168"/>
                </a:tc>
                <a:extLst>
                  <a:ext uri="{0D108BD9-81ED-4DB2-BD59-A6C34878D82A}">
                    <a16:rowId xmlns:a16="http://schemas.microsoft.com/office/drawing/2014/main" val="10005"/>
                  </a:ext>
                </a:extLst>
              </a:tr>
              <a:tr h="387916">
                <a:tc>
                  <a:txBody>
                    <a:bodyPr/>
                    <a:lstStyle/>
                    <a:p>
                      <a:r>
                        <a:rPr lang="en-US" sz="1200" dirty="0" smtClean="0"/>
                        <a:t>I63.422</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left anterior cerebral artery </a:t>
                      </a:r>
                    </a:p>
                  </a:txBody>
                  <a:tcPr marT="45168" marB="45168"/>
                </a:tc>
                <a:extLst>
                  <a:ext uri="{0D108BD9-81ED-4DB2-BD59-A6C34878D82A}">
                    <a16:rowId xmlns:a16="http://schemas.microsoft.com/office/drawing/2014/main" val="10006"/>
                  </a:ext>
                </a:extLst>
              </a:tr>
              <a:tr h="451683">
                <a:tc>
                  <a:txBody>
                    <a:bodyPr/>
                    <a:lstStyle/>
                    <a:p>
                      <a:r>
                        <a:rPr lang="en-US" sz="1200" dirty="0" smtClean="0"/>
                        <a:t>I63.429</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unspecified anterior cerebral artery 	</a:t>
                      </a:r>
                    </a:p>
                  </a:txBody>
                  <a:tcPr marT="45168" marB="45168"/>
                </a:tc>
                <a:extLst>
                  <a:ext uri="{0D108BD9-81ED-4DB2-BD59-A6C34878D82A}">
                    <a16:rowId xmlns:a16="http://schemas.microsoft.com/office/drawing/2014/main" val="10007"/>
                  </a:ext>
                </a:extLst>
              </a:tr>
              <a:tr h="387916">
                <a:tc>
                  <a:txBody>
                    <a:bodyPr/>
                    <a:lstStyle/>
                    <a:p>
                      <a:r>
                        <a:rPr lang="en-US" sz="1200" dirty="0" smtClean="0"/>
                        <a:t>I63.431</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left posterior cerebral artery </a:t>
                      </a:r>
                    </a:p>
                  </a:txBody>
                  <a:tcPr marT="45168" marB="45168"/>
                </a:tc>
                <a:extLst>
                  <a:ext uri="{0D108BD9-81ED-4DB2-BD59-A6C34878D82A}">
                    <a16:rowId xmlns:a16="http://schemas.microsoft.com/office/drawing/2014/main" val="10008"/>
                  </a:ext>
                </a:extLst>
              </a:tr>
              <a:tr h="387916">
                <a:tc>
                  <a:txBody>
                    <a:bodyPr/>
                    <a:lstStyle/>
                    <a:p>
                      <a:r>
                        <a:rPr lang="en-US" sz="1200" dirty="0" smtClean="0"/>
                        <a:t>I63.432</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right posterior cerebral artery </a:t>
                      </a:r>
                    </a:p>
                  </a:txBody>
                  <a:tcPr marT="45168" marB="45168"/>
                </a:tc>
                <a:extLst>
                  <a:ext uri="{0D108BD9-81ED-4DB2-BD59-A6C34878D82A}">
                    <a16:rowId xmlns:a16="http://schemas.microsoft.com/office/drawing/2014/main" val="10009"/>
                  </a:ext>
                </a:extLst>
              </a:tr>
              <a:tr h="451683">
                <a:tc>
                  <a:txBody>
                    <a:bodyPr/>
                    <a:lstStyle/>
                    <a:p>
                      <a:r>
                        <a:rPr lang="en-US" sz="1200" dirty="0" smtClean="0"/>
                        <a:t>I63.439</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unspecified posterior cerebral artery 	</a:t>
                      </a:r>
                    </a:p>
                  </a:txBody>
                  <a:tcPr marT="45168" marB="45168"/>
                </a:tc>
                <a:extLst>
                  <a:ext uri="{0D108BD9-81ED-4DB2-BD59-A6C34878D82A}">
                    <a16:rowId xmlns:a16="http://schemas.microsoft.com/office/drawing/2014/main" val="10010"/>
                  </a:ext>
                </a:extLst>
              </a:tr>
              <a:tr h="387916">
                <a:tc>
                  <a:txBody>
                    <a:bodyPr/>
                    <a:lstStyle/>
                    <a:p>
                      <a:r>
                        <a:rPr lang="en-US" sz="1200" dirty="0" smtClean="0"/>
                        <a:t>I63.441</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right </a:t>
                      </a:r>
                      <a:r>
                        <a:rPr kumimoji="0" lang="en-US" sz="1200" kern="1200" baseline="0" dirty="0" err="1" smtClean="0">
                          <a:solidFill>
                            <a:schemeClr val="dk1"/>
                          </a:solidFill>
                          <a:latin typeface="+mn-lt"/>
                          <a:ea typeface="+mn-ea"/>
                          <a:cs typeface="+mn-cs"/>
                        </a:rPr>
                        <a:t>cerebellar</a:t>
                      </a:r>
                      <a:r>
                        <a:rPr kumimoji="0" lang="en-US" sz="1200" kern="1200" baseline="0" dirty="0" smtClean="0">
                          <a:solidFill>
                            <a:schemeClr val="dk1"/>
                          </a:solidFill>
                          <a:latin typeface="+mn-lt"/>
                          <a:ea typeface="+mn-ea"/>
                          <a:cs typeface="+mn-cs"/>
                        </a:rPr>
                        <a:t> artery</a:t>
                      </a:r>
                    </a:p>
                  </a:txBody>
                  <a:tcPr marT="45168" marB="45168"/>
                </a:tc>
                <a:extLst>
                  <a:ext uri="{0D108BD9-81ED-4DB2-BD59-A6C34878D82A}">
                    <a16:rowId xmlns:a16="http://schemas.microsoft.com/office/drawing/2014/main" val="10011"/>
                  </a:ext>
                </a:extLst>
              </a:tr>
              <a:tr h="387916">
                <a:tc>
                  <a:txBody>
                    <a:bodyPr/>
                    <a:lstStyle/>
                    <a:p>
                      <a:r>
                        <a:rPr lang="en-US" sz="1200" dirty="0" smtClean="0"/>
                        <a:t>I63.442</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left </a:t>
                      </a:r>
                      <a:r>
                        <a:rPr kumimoji="0" lang="en-US" sz="1200" kern="1200" baseline="0" dirty="0" err="1" smtClean="0">
                          <a:solidFill>
                            <a:schemeClr val="dk1"/>
                          </a:solidFill>
                          <a:latin typeface="+mn-lt"/>
                          <a:ea typeface="+mn-ea"/>
                          <a:cs typeface="+mn-cs"/>
                        </a:rPr>
                        <a:t>cerebellar</a:t>
                      </a:r>
                      <a:r>
                        <a:rPr kumimoji="0" lang="en-US" sz="1200" kern="1200" baseline="0" dirty="0" smtClean="0">
                          <a:solidFill>
                            <a:schemeClr val="dk1"/>
                          </a:solidFill>
                          <a:latin typeface="+mn-lt"/>
                          <a:ea typeface="+mn-ea"/>
                          <a:cs typeface="+mn-cs"/>
                        </a:rPr>
                        <a:t> artery </a:t>
                      </a:r>
                    </a:p>
                  </a:txBody>
                  <a:tcPr marT="45168" marB="45168"/>
                </a:tc>
                <a:extLst>
                  <a:ext uri="{0D108BD9-81ED-4DB2-BD59-A6C34878D82A}">
                    <a16:rowId xmlns:a16="http://schemas.microsoft.com/office/drawing/2014/main" val="10012"/>
                  </a:ext>
                </a:extLst>
              </a:tr>
              <a:tr h="387916">
                <a:tc>
                  <a:txBody>
                    <a:bodyPr/>
                    <a:lstStyle/>
                    <a:p>
                      <a:r>
                        <a:rPr lang="en-US" sz="1200" dirty="0" smtClean="0"/>
                        <a:t>I63.449</a:t>
                      </a:r>
                      <a:endParaRPr lang="en-US" sz="1200" dirty="0"/>
                    </a:p>
                  </a:txBody>
                  <a:tcPr marT="45168" marB="45168"/>
                </a:tc>
                <a:tc>
                  <a:txBody>
                    <a:bodyPr/>
                    <a:lstStyle/>
                    <a:p>
                      <a:r>
                        <a:rPr kumimoji="0" lang="en-US" sz="1200" kern="1200" baseline="0" dirty="0" smtClean="0">
                          <a:solidFill>
                            <a:schemeClr val="dk1"/>
                          </a:solidFill>
                          <a:latin typeface="+mn-lt"/>
                          <a:ea typeface="+mn-ea"/>
                          <a:cs typeface="+mn-cs"/>
                        </a:rPr>
                        <a:t>Of unspecified </a:t>
                      </a:r>
                      <a:r>
                        <a:rPr kumimoji="0" lang="en-US" sz="1200" kern="1200" baseline="0" dirty="0" err="1" smtClean="0">
                          <a:solidFill>
                            <a:schemeClr val="dk1"/>
                          </a:solidFill>
                          <a:latin typeface="+mn-lt"/>
                          <a:ea typeface="+mn-ea"/>
                          <a:cs typeface="+mn-cs"/>
                        </a:rPr>
                        <a:t>cerebellar</a:t>
                      </a:r>
                      <a:r>
                        <a:rPr kumimoji="0" lang="en-US" sz="1200" kern="1200" baseline="0" dirty="0" smtClean="0">
                          <a:solidFill>
                            <a:schemeClr val="dk1"/>
                          </a:solidFill>
                          <a:latin typeface="+mn-lt"/>
                          <a:ea typeface="+mn-ea"/>
                          <a:cs typeface="+mn-cs"/>
                        </a:rPr>
                        <a:t> artery </a:t>
                      </a:r>
                    </a:p>
                  </a:txBody>
                  <a:tcPr marT="45168" marB="45168"/>
                </a:tc>
                <a:extLst>
                  <a:ext uri="{0D108BD9-81ED-4DB2-BD59-A6C34878D82A}">
                    <a16:rowId xmlns:a16="http://schemas.microsoft.com/office/drawing/2014/main" val="10013"/>
                  </a:ext>
                </a:extLst>
              </a:tr>
            </a:tbl>
          </a:graphicData>
        </a:graphic>
      </p:graphicFrame>
      <p:sp>
        <p:nvSpPr>
          <p:cNvPr id="15419" name="TextBox 6"/>
          <p:cNvSpPr txBox="1">
            <a:spLocks noChangeArrowheads="1"/>
          </p:cNvSpPr>
          <p:nvPr/>
        </p:nvSpPr>
        <p:spPr bwMode="auto">
          <a:xfrm>
            <a:off x="1450731" y="4495800"/>
            <a:ext cx="472146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000" i="1" dirty="0">
                <a:solidFill>
                  <a:srgbClr val="FF0000"/>
                </a:solidFill>
              </a:rPr>
              <a:t>With specificity and laterality, one ICD-9 code translates into 14 possible ICD-10 codes</a:t>
            </a:r>
          </a:p>
        </p:txBody>
      </p:sp>
    </p:spTree>
    <p:extLst>
      <p:ext uri="{BB962C8B-B14F-4D97-AF65-F5344CB8AC3E}">
        <p14:creationId xmlns:p14="http://schemas.microsoft.com/office/powerpoint/2010/main" val="38314400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36" y="274638"/>
            <a:ext cx="8518814" cy="1143000"/>
          </a:xfrm>
        </p:spPr>
        <p:txBody>
          <a:bodyPr vert="horz" wrap="square" lIns="91440" tIns="45720" rIns="91440" bIns="45720" numCol="1" rtlCol="0" anchor="ctr" anchorCtr="0" compatLnSpc="1">
            <a:prstTxWarp prst="textNoShape">
              <a:avLst/>
            </a:prstTxWarp>
            <a:normAutofit/>
          </a:bodyPr>
          <a:lstStyle/>
          <a:p>
            <a:r>
              <a:rPr lang="en-US" altLang="en-US" sz="3600" dirty="0">
                <a:effectLst>
                  <a:outerShdw blurRad="38100" dist="38100" dir="2700000" algn="tl">
                    <a:srgbClr val="C0C0C0"/>
                  </a:outerShdw>
                </a:effectLst>
              </a:rPr>
              <a:t>Diagnosis Code Structure Comparison</a:t>
            </a:r>
          </a:p>
        </p:txBody>
      </p:sp>
      <p:graphicFrame>
        <p:nvGraphicFramePr>
          <p:cNvPr id="3" name="Table 2"/>
          <p:cNvGraphicFramePr>
            <a:graphicFrameLocks noGrp="1"/>
          </p:cNvGraphicFramePr>
          <p:nvPr>
            <p:extLst>
              <p:ext uri="{D42A27DB-BD31-4B8C-83A1-F6EECF244321}">
                <p14:modId xmlns:p14="http://schemas.microsoft.com/office/powerpoint/2010/main" val="1617523843"/>
              </p:ext>
            </p:extLst>
          </p:nvPr>
        </p:nvGraphicFramePr>
        <p:xfrm>
          <a:off x="1433146" y="1435188"/>
          <a:ext cx="9006254" cy="4690365"/>
        </p:xfrm>
        <a:graphic>
          <a:graphicData uri="http://schemas.openxmlformats.org/drawingml/2006/table">
            <a:tbl>
              <a:tblPr firstRow="1" bandRow="1">
                <a:tableStyleId>{5C22544A-7EE6-4342-B048-85BDC9FD1C3A}</a:tableStyleId>
              </a:tblPr>
              <a:tblGrid>
                <a:gridCol w="4503127">
                  <a:extLst>
                    <a:ext uri="{9D8B030D-6E8A-4147-A177-3AD203B41FA5}">
                      <a16:colId xmlns:a16="http://schemas.microsoft.com/office/drawing/2014/main" val="20000"/>
                    </a:ext>
                  </a:extLst>
                </a:gridCol>
                <a:gridCol w="4503127">
                  <a:extLst>
                    <a:ext uri="{9D8B030D-6E8A-4147-A177-3AD203B41FA5}">
                      <a16:colId xmlns:a16="http://schemas.microsoft.com/office/drawing/2014/main" val="20001"/>
                    </a:ext>
                  </a:extLst>
                </a:gridCol>
              </a:tblGrid>
              <a:tr h="6603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smtClean="0"/>
                        <a:t>ICD-9-CM (Volume 1 &amp; 2)</a:t>
                      </a:r>
                    </a:p>
                    <a:p>
                      <a:endParaRPr lang="en-US" sz="1900" dirty="0"/>
                    </a:p>
                  </a:txBody>
                  <a:tcPr marT="48458" marB="48458"/>
                </a:tc>
                <a:tc>
                  <a:txBody>
                    <a:bodyPr/>
                    <a:lstStyle/>
                    <a:p>
                      <a:r>
                        <a:rPr lang="en-US" sz="1900" b="1" dirty="0" smtClean="0"/>
                        <a:t>ICD-10-CM</a:t>
                      </a:r>
                      <a:endParaRPr lang="en-US" sz="1900" dirty="0"/>
                    </a:p>
                  </a:txBody>
                  <a:tcPr marT="48458" marB="48458"/>
                </a:tc>
                <a:extLst>
                  <a:ext uri="{0D108BD9-81ED-4DB2-BD59-A6C34878D82A}">
                    <a16:rowId xmlns:a16="http://schemas.microsoft.com/office/drawing/2014/main" val="10000"/>
                  </a:ext>
                </a:extLst>
              </a:tr>
              <a:tr h="382586">
                <a:tc>
                  <a:txBody>
                    <a:bodyPr/>
                    <a:lstStyle/>
                    <a:p>
                      <a:r>
                        <a:rPr lang="en-US" sz="1900" dirty="0" smtClean="0"/>
                        <a:t>3-5 characters in length</a:t>
                      </a:r>
                      <a:endParaRPr lang="en-US" sz="1900" dirty="0"/>
                    </a:p>
                  </a:txBody>
                  <a:tcPr marT="48458" marB="48458"/>
                </a:tc>
                <a:tc>
                  <a:txBody>
                    <a:bodyPr/>
                    <a:lstStyle/>
                    <a:p>
                      <a:r>
                        <a:rPr lang="en-US" sz="1900" dirty="0" smtClean="0"/>
                        <a:t>3-7 characters in length</a:t>
                      </a:r>
                      <a:endParaRPr lang="en-US" sz="1900" dirty="0"/>
                    </a:p>
                  </a:txBody>
                  <a:tcPr marT="48458" marB="48458"/>
                </a:tc>
                <a:extLst>
                  <a:ext uri="{0D108BD9-81ED-4DB2-BD59-A6C34878D82A}">
                    <a16:rowId xmlns:a16="http://schemas.microsoft.com/office/drawing/2014/main" val="10001"/>
                  </a:ext>
                </a:extLst>
              </a:tr>
              <a:tr h="382586">
                <a:tc>
                  <a:txBody>
                    <a:bodyPr/>
                    <a:lstStyle/>
                    <a:p>
                      <a:r>
                        <a:rPr lang="en-US" sz="1900" dirty="0" smtClean="0"/>
                        <a:t>Approximately 14,000 codes</a:t>
                      </a:r>
                      <a:endParaRPr lang="en-US" sz="1900" dirty="0"/>
                    </a:p>
                  </a:txBody>
                  <a:tcPr marT="48458" marB="48458"/>
                </a:tc>
                <a:tc>
                  <a:txBody>
                    <a:bodyPr/>
                    <a:lstStyle/>
                    <a:p>
                      <a:r>
                        <a:rPr lang="en-US" sz="1900" dirty="0" smtClean="0"/>
                        <a:t>Approximately 68,000 codes</a:t>
                      </a:r>
                      <a:endParaRPr lang="en-US" sz="1900" dirty="0"/>
                    </a:p>
                  </a:txBody>
                  <a:tcPr marT="48458" marB="48458"/>
                </a:tc>
                <a:extLst>
                  <a:ext uri="{0D108BD9-81ED-4DB2-BD59-A6C34878D82A}">
                    <a16:rowId xmlns:a16="http://schemas.microsoft.com/office/drawing/2014/main" val="10002"/>
                  </a:ext>
                </a:extLst>
              </a:tr>
              <a:tr h="1792389">
                <a:tc>
                  <a:txBody>
                    <a:bodyPr/>
                    <a:lstStyle/>
                    <a:p>
                      <a:r>
                        <a:rPr lang="en-US" sz="1900" dirty="0" smtClean="0"/>
                        <a:t>First digit may be alpha (E or V) or numeric; digits 2-5 are numeric</a:t>
                      </a:r>
                      <a:endParaRPr lang="en-US" sz="1900" dirty="0"/>
                    </a:p>
                  </a:txBody>
                  <a:tcPr marT="48458" marB="48458"/>
                </a:tc>
                <a:tc>
                  <a:txBody>
                    <a:bodyPr/>
                    <a:lstStyle/>
                    <a:p>
                      <a:r>
                        <a:rPr lang="en-US" sz="1900" dirty="0" smtClean="0"/>
                        <a:t>Digit</a:t>
                      </a:r>
                      <a:r>
                        <a:rPr lang="en-US" sz="1900" baseline="0" dirty="0" smtClean="0"/>
                        <a:t> 1 is alpha (to indicate the category);</a:t>
                      </a:r>
                    </a:p>
                    <a:p>
                      <a:r>
                        <a:rPr lang="en-US" sz="1900" baseline="0" dirty="0" smtClean="0"/>
                        <a:t>Digit 2 is numeric (in the future, alpha characters may be used if code expansion is needed); </a:t>
                      </a:r>
                    </a:p>
                    <a:p>
                      <a:r>
                        <a:rPr lang="en-US" sz="1900" baseline="0" dirty="0" smtClean="0"/>
                        <a:t>Digits 3-7 can be alpha or numeric</a:t>
                      </a:r>
                      <a:endParaRPr lang="en-US" sz="1900" dirty="0"/>
                    </a:p>
                  </a:txBody>
                  <a:tcPr marT="48458" marB="48458"/>
                </a:tc>
                <a:extLst>
                  <a:ext uri="{0D108BD9-81ED-4DB2-BD59-A6C34878D82A}">
                    <a16:rowId xmlns:a16="http://schemas.microsoft.com/office/drawing/2014/main" val="10003"/>
                  </a:ext>
                </a:extLst>
              </a:tr>
              <a:tr h="382586">
                <a:tc>
                  <a:txBody>
                    <a:bodyPr/>
                    <a:lstStyle/>
                    <a:p>
                      <a:r>
                        <a:rPr lang="en-US" sz="1900" dirty="0" smtClean="0"/>
                        <a:t>Limited space for adding new codes</a:t>
                      </a:r>
                      <a:endParaRPr lang="en-US" sz="1900" dirty="0"/>
                    </a:p>
                  </a:txBody>
                  <a:tcPr marT="48458" marB="48458"/>
                </a:tc>
                <a:tc>
                  <a:txBody>
                    <a:bodyPr/>
                    <a:lstStyle/>
                    <a:p>
                      <a:r>
                        <a:rPr lang="en-US" sz="1900" dirty="0" smtClean="0"/>
                        <a:t>Flexible for adding new codes</a:t>
                      </a:r>
                      <a:endParaRPr lang="en-US" sz="1900" dirty="0"/>
                    </a:p>
                  </a:txBody>
                  <a:tcPr marT="48458" marB="48458"/>
                </a:tc>
                <a:extLst>
                  <a:ext uri="{0D108BD9-81ED-4DB2-BD59-A6C34878D82A}">
                    <a16:rowId xmlns:a16="http://schemas.microsoft.com/office/drawing/2014/main" val="10004"/>
                  </a:ext>
                </a:extLst>
              </a:tr>
              <a:tr h="382586">
                <a:tc>
                  <a:txBody>
                    <a:bodyPr/>
                    <a:lstStyle/>
                    <a:p>
                      <a:r>
                        <a:rPr lang="en-US" sz="1900" dirty="0" smtClean="0"/>
                        <a:t>Lacks detail</a:t>
                      </a:r>
                      <a:endParaRPr lang="en-US" sz="1900" dirty="0"/>
                    </a:p>
                  </a:txBody>
                  <a:tcPr marT="48458" marB="48458"/>
                </a:tc>
                <a:tc>
                  <a:txBody>
                    <a:bodyPr/>
                    <a:lstStyle/>
                    <a:p>
                      <a:r>
                        <a:rPr lang="en-US" sz="1900" dirty="0" smtClean="0"/>
                        <a:t>Very specific</a:t>
                      </a:r>
                      <a:endParaRPr lang="en-US" sz="1900" dirty="0"/>
                    </a:p>
                  </a:txBody>
                  <a:tcPr marT="48458" marB="48458"/>
                </a:tc>
                <a:extLst>
                  <a:ext uri="{0D108BD9-81ED-4DB2-BD59-A6C34878D82A}">
                    <a16:rowId xmlns:a16="http://schemas.microsoft.com/office/drawing/2014/main" val="10005"/>
                  </a:ext>
                </a:extLst>
              </a:tr>
              <a:tr h="660353">
                <a:tc>
                  <a:txBody>
                    <a:bodyPr/>
                    <a:lstStyle/>
                    <a:p>
                      <a:r>
                        <a:rPr lang="en-US" sz="1900" dirty="0" smtClean="0"/>
                        <a:t>Lacks laterality</a:t>
                      </a:r>
                      <a:endParaRPr lang="en-US" sz="1900" dirty="0"/>
                    </a:p>
                  </a:txBody>
                  <a:tcPr marT="48458" marB="48458"/>
                </a:tc>
                <a:tc>
                  <a:txBody>
                    <a:bodyPr/>
                    <a:lstStyle/>
                    <a:p>
                      <a:r>
                        <a:rPr lang="en-US" sz="1900" dirty="0" smtClean="0"/>
                        <a:t>Includes laterality</a:t>
                      </a:r>
                      <a:r>
                        <a:rPr lang="en-US" sz="1900" baseline="0" dirty="0" smtClean="0"/>
                        <a:t> (i.e., codes identifying right vs. left)</a:t>
                      </a:r>
                      <a:endParaRPr lang="en-US" sz="1900" dirty="0"/>
                    </a:p>
                  </a:txBody>
                  <a:tcPr marT="48458" marB="48458"/>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24202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76200"/>
            <a:ext cx="7639050" cy="1143000"/>
          </a:xfrm>
        </p:spPr>
        <p:txBody>
          <a:bodyPr vert="horz" wrap="square" lIns="91440" tIns="45720" rIns="91440" bIns="45720" numCol="1" rtlCol="0" anchor="ctr" anchorCtr="0" compatLnSpc="1">
            <a:prstTxWarp prst="textNoShape">
              <a:avLst/>
            </a:prstTxWarp>
            <a:noAutofit/>
          </a:bodyPr>
          <a:lstStyle/>
          <a:p>
            <a:r>
              <a:rPr lang="en-US" altLang="en-US" sz="3600">
                <a:effectLst>
                  <a:outerShdw blurRad="38100" dist="38100" dir="2700000" algn="tl">
                    <a:srgbClr val="C0C0C0"/>
                  </a:outerShdw>
                </a:effectLst>
              </a:rPr>
              <a:t>Procedure Code Structure Comparison</a:t>
            </a:r>
          </a:p>
        </p:txBody>
      </p:sp>
      <p:graphicFrame>
        <p:nvGraphicFramePr>
          <p:cNvPr id="3" name="Table 2"/>
          <p:cNvGraphicFramePr>
            <a:graphicFrameLocks noGrp="1"/>
          </p:cNvGraphicFramePr>
          <p:nvPr>
            <p:extLst>
              <p:ext uri="{D42A27DB-BD31-4B8C-83A1-F6EECF244321}">
                <p14:modId xmlns:p14="http://schemas.microsoft.com/office/powerpoint/2010/main" val="29997420"/>
              </p:ext>
            </p:extLst>
          </p:nvPr>
        </p:nvGraphicFramePr>
        <p:xfrm>
          <a:off x="1745670" y="1108365"/>
          <a:ext cx="9434948" cy="5650404"/>
        </p:xfrm>
        <a:graphic>
          <a:graphicData uri="http://schemas.openxmlformats.org/drawingml/2006/table">
            <a:tbl>
              <a:tblPr firstRow="1" bandRow="1">
                <a:tableStyleId>{5C22544A-7EE6-4342-B048-85BDC9FD1C3A}</a:tableStyleId>
              </a:tblPr>
              <a:tblGrid>
                <a:gridCol w="4717474">
                  <a:extLst>
                    <a:ext uri="{9D8B030D-6E8A-4147-A177-3AD203B41FA5}">
                      <a16:colId xmlns:a16="http://schemas.microsoft.com/office/drawing/2014/main" val="20000"/>
                    </a:ext>
                  </a:extLst>
                </a:gridCol>
                <a:gridCol w="4717474">
                  <a:extLst>
                    <a:ext uri="{9D8B030D-6E8A-4147-A177-3AD203B41FA5}">
                      <a16:colId xmlns:a16="http://schemas.microsoft.com/office/drawing/2014/main" val="20001"/>
                    </a:ext>
                  </a:extLst>
                </a:gridCol>
              </a:tblGrid>
              <a:tr h="6498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t>ICD-9-CM (Volume 3)</a:t>
                      </a:r>
                    </a:p>
                    <a:p>
                      <a:endParaRPr lang="en-US" sz="1800" dirty="0"/>
                    </a:p>
                  </a:txBody>
                  <a:tcPr marT="54497" marB="54497"/>
                </a:tc>
                <a:tc>
                  <a:txBody>
                    <a:bodyPr/>
                    <a:lstStyle/>
                    <a:p>
                      <a:r>
                        <a:rPr lang="en-US" sz="1800" b="1" dirty="0" smtClean="0"/>
                        <a:t>ICD-10-PCS</a:t>
                      </a:r>
                      <a:endParaRPr lang="en-US" sz="1800" dirty="0"/>
                    </a:p>
                  </a:txBody>
                  <a:tcPr marT="54497" marB="54497"/>
                </a:tc>
                <a:extLst>
                  <a:ext uri="{0D108BD9-81ED-4DB2-BD59-A6C34878D82A}">
                    <a16:rowId xmlns:a16="http://schemas.microsoft.com/office/drawing/2014/main" val="10000"/>
                  </a:ext>
                </a:extLst>
              </a:tr>
              <a:tr h="4980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3-4 numbers in length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7 alpha-numeric characters in length </a:t>
                      </a:r>
                    </a:p>
                  </a:txBody>
                  <a:tcPr marT="54497" marB="54497"/>
                </a:tc>
                <a:extLst>
                  <a:ext uri="{0D108BD9-81ED-4DB2-BD59-A6C34878D82A}">
                    <a16:rowId xmlns:a16="http://schemas.microsoft.com/office/drawing/2014/main" val="10001"/>
                  </a:ext>
                </a:extLst>
              </a:tr>
              <a:tr h="4136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Approximately 3,000 codes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Approximately 87,000 available codes </a:t>
                      </a:r>
                    </a:p>
                  </a:txBody>
                  <a:tcPr marT="54497" marB="54497"/>
                </a:tc>
                <a:extLst>
                  <a:ext uri="{0D108BD9-81ED-4DB2-BD59-A6C34878D82A}">
                    <a16:rowId xmlns:a16="http://schemas.microsoft.com/office/drawing/2014/main" val="10002"/>
                  </a:ext>
                </a:extLst>
              </a:tr>
              <a:tr h="599344">
                <a:tc>
                  <a:txBody>
                    <a:bodyPr/>
                    <a:lstStyle/>
                    <a:p>
                      <a:r>
                        <a:rPr kumimoji="0" lang="en-US" sz="1800" kern="1200" baseline="0" dirty="0" smtClean="0">
                          <a:solidFill>
                            <a:schemeClr val="dk1"/>
                          </a:solidFill>
                          <a:latin typeface="+mn-lt"/>
                          <a:ea typeface="+mn-ea"/>
                          <a:cs typeface="+mn-cs"/>
                        </a:rPr>
                        <a:t>Based on outdated technology</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Reflects current usage of medical terminology and devices 	</a:t>
                      </a:r>
                    </a:p>
                  </a:txBody>
                  <a:tcPr marT="54497" marB="54497"/>
                </a:tc>
                <a:extLst>
                  <a:ext uri="{0D108BD9-81ED-4DB2-BD59-A6C34878D82A}">
                    <a16:rowId xmlns:a16="http://schemas.microsoft.com/office/drawing/2014/main" val="10003"/>
                  </a:ext>
                </a:extLst>
              </a:tr>
              <a:tr h="405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Limited space for adding new codes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Flexible for adding new codes </a:t>
                      </a:r>
                    </a:p>
                  </a:txBody>
                  <a:tcPr marT="54497" marB="54497"/>
                </a:tc>
                <a:extLst>
                  <a:ext uri="{0D108BD9-81ED-4DB2-BD59-A6C34878D82A}">
                    <a16:rowId xmlns:a16="http://schemas.microsoft.com/office/drawing/2014/main" val="10004"/>
                  </a:ext>
                </a:extLst>
              </a:tr>
              <a:tr h="37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Lacks detail 	</a:t>
                      </a:r>
                    </a:p>
                  </a:txBody>
                  <a:tcPr marT="54497" marB="54497"/>
                </a:tc>
                <a:tc>
                  <a:txBody>
                    <a:bodyPr/>
                    <a:lstStyle/>
                    <a:p>
                      <a:r>
                        <a:rPr kumimoji="0" lang="en-US" sz="1800" kern="1200" baseline="0" dirty="0" smtClean="0">
                          <a:solidFill>
                            <a:schemeClr val="dk1"/>
                          </a:solidFill>
                          <a:latin typeface="+mn-lt"/>
                          <a:ea typeface="+mn-ea"/>
                          <a:cs typeface="+mn-cs"/>
                        </a:rPr>
                        <a:t>Very specific </a:t>
                      </a:r>
                    </a:p>
                  </a:txBody>
                  <a:tcPr marT="54497" marB="54497"/>
                </a:tc>
                <a:extLst>
                  <a:ext uri="{0D108BD9-81ED-4DB2-BD59-A6C34878D82A}">
                    <a16:rowId xmlns:a16="http://schemas.microsoft.com/office/drawing/2014/main" val="10005"/>
                  </a:ext>
                </a:extLst>
              </a:tr>
              <a:tr h="37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rgbClr val="FF0000"/>
                          </a:solidFill>
                          <a:latin typeface="+mn-lt"/>
                          <a:ea typeface="+mn-ea"/>
                          <a:cs typeface="+mn-cs"/>
                        </a:rPr>
                        <a:t>Lacks laterality </a:t>
                      </a:r>
                      <a:r>
                        <a:rPr kumimoji="0" lang="en-US" sz="1800" kern="1200" baseline="0" dirty="0" smtClean="0">
                          <a:solidFill>
                            <a:schemeClr val="dk1"/>
                          </a:solidFill>
                          <a:latin typeface="+mn-lt"/>
                          <a:ea typeface="+mn-ea"/>
                          <a:cs typeface="+mn-cs"/>
                        </a:rPr>
                        <a:t>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rgbClr val="FF0000"/>
                          </a:solidFill>
                          <a:latin typeface="+mn-lt"/>
                          <a:ea typeface="+mn-ea"/>
                          <a:cs typeface="+mn-cs"/>
                        </a:rPr>
                        <a:t>Has laterality </a:t>
                      </a:r>
                      <a:r>
                        <a:rPr kumimoji="0" lang="en-US" sz="1800" kern="1200" baseline="0" dirty="0" smtClean="0">
                          <a:solidFill>
                            <a:srgbClr val="FF0000"/>
                          </a:solidFill>
                          <a:latin typeface="+mn-lt"/>
                          <a:ea typeface="+mn-ea"/>
                          <a:cs typeface="+mn-cs"/>
                        </a:rPr>
                        <a:t>(e.g., left or right)</a:t>
                      </a:r>
                      <a:r>
                        <a:rPr kumimoji="0" lang="en-US" sz="1800" kern="1200" baseline="0" dirty="0" smtClean="0">
                          <a:solidFill>
                            <a:schemeClr val="dk1"/>
                          </a:solidFill>
                          <a:latin typeface="+mn-lt"/>
                          <a:ea typeface="+mn-ea"/>
                          <a:cs typeface="+mn-cs"/>
                        </a:rPr>
                        <a:t>	</a:t>
                      </a:r>
                    </a:p>
                  </a:txBody>
                  <a:tcPr marT="54497" marB="54497"/>
                </a:tc>
                <a:extLst>
                  <a:ext uri="{0D108BD9-81ED-4DB2-BD59-A6C34878D82A}">
                    <a16:rowId xmlns:a16="http://schemas.microsoft.com/office/drawing/2014/main" val="10006"/>
                  </a:ext>
                </a:extLst>
              </a:tr>
              <a:tr h="3543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Generic terms for body parts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Detailed descriptions for body parts </a:t>
                      </a:r>
                    </a:p>
                  </a:txBody>
                  <a:tcPr marT="54497" marB="54497"/>
                </a:tc>
                <a:extLst>
                  <a:ext uri="{0D108BD9-81ED-4DB2-BD59-A6C34878D82A}">
                    <a16:rowId xmlns:a16="http://schemas.microsoft.com/office/drawing/2014/main" val="10007"/>
                  </a:ext>
                </a:extLst>
              </a:tr>
              <a:tr h="6615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Lacks descriptions of methodology and approach for procedures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Provides detailed descriptions of methodology and approach for procedures 	</a:t>
                      </a:r>
                    </a:p>
                  </a:txBody>
                  <a:tcPr marT="54497" marB="54497"/>
                </a:tc>
                <a:extLst>
                  <a:ext uri="{0D108BD9-81ED-4DB2-BD59-A6C34878D82A}">
                    <a16:rowId xmlns:a16="http://schemas.microsoft.com/office/drawing/2014/main" val="10008"/>
                  </a:ext>
                </a:extLst>
              </a:tr>
              <a:tr h="1206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Lacks precision to adequately define procedures 	</a:t>
                      </a:r>
                    </a:p>
                  </a:txBody>
                  <a:tcPr marT="54497" marB="544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Precisely defines procedures with detail regarding body part, approach, any device used, and qualifying information </a:t>
                      </a:r>
                    </a:p>
                  </a:txBody>
                  <a:tcPr marT="54497" marB="54497"/>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5523815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numCol="1" rtlCol="0" anchor="ctr" anchorCtr="0" compatLnSpc="1">
            <a:prstTxWarp prst="textNoShape">
              <a:avLst/>
            </a:prstTxWarp>
            <a:normAutofit/>
          </a:bodyPr>
          <a:lstStyle/>
          <a:p>
            <a:r>
              <a:rPr lang="en-US" altLang="en-US" smtClean="0">
                <a:effectLst>
                  <a:outerShdw blurRad="38100" dist="38100" dir="2700000" algn="tl">
                    <a:srgbClr val="C0C0C0"/>
                  </a:outerShdw>
                </a:effectLst>
              </a:rPr>
              <a:t>ICD-10-PCS Code Format</a:t>
            </a:r>
          </a:p>
        </p:txBody>
      </p:sp>
      <p:sp>
        <p:nvSpPr>
          <p:cNvPr id="5" name="TextBox 4"/>
          <p:cNvSpPr txBox="1"/>
          <p:nvPr/>
        </p:nvSpPr>
        <p:spPr>
          <a:xfrm>
            <a:off x="30480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S</a:t>
            </a:r>
            <a:endParaRPr lang="en-US" dirty="0"/>
          </a:p>
        </p:txBody>
      </p:sp>
      <p:sp>
        <p:nvSpPr>
          <p:cNvPr id="6" name="TextBox 5"/>
          <p:cNvSpPr txBox="1"/>
          <p:nvPr/>
        </p:nvSpPr>
        <p:spPr>
          <a:xfrm>
            <a:off x="40386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3</a:t>
            </a:r>
            <a:endParaRPr lang="en-US" dirty="0"/>
          </a:p>
        </p:txBody>
      </p:sp>
      <p:sp>
        <p:nvSpPr>
          <p:cNvPr id="7" name="TextBox 6"/>
          <p:cNvSpPr txBox="1"/>
          <p:nvPr/>
        </p:nvSpPr>
        <p:spPr>
          <a:xfrm>
            <a:off x="50292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2</a:t>
            </a:r>
            <a:endParaRPr lang="en-US" dirty="0"/>
          </a:p>
        </p:txBody>
      </p:sp>
      <p:sp>
        <p:nvSpPr>
          <p:cNvPr id="9" name="TextBox 8"/>
          <p:cNvSpPr txBox="1"/>
          <p:nvPr/>
        </p:nvSpPr>
        <p:spPr>
          <a:xfrm>
            <a:off x="60198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0</a:t>
            </a:r>
            <a:endParaRPr lang="en-US" dirty="0"/>
          </a:p>
        </p:txBody>
      </p:sp>
      <p:sp>
        <p:nvSpPr>
          <p:cNvPr id="10" name="TextBox 9"/>
          <p:cNvSpPr txBox="1"/>
          <p:nvPr/>
        </p:nvSpPr>
        <p:spPr>
          <a:xfrm>
            <a:off x="70104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latin typeface="Arial" pitchFamily="34" charset="0"/>
                <a:cs typeface="Arial" pitchFamily="34" charset="0"/>
              </a:rPr>
              <a:t>1</a:t>
            </a:r>
            <a:endParaRPr lang="en-US" dirty="0">
              <a:latin typeface="Arial" pitchFamily="34" charset="0"/>
              <a:cs typeface="Arial" pitchFamily="34" charset="0"/>
            </a:endParaRPr>
          </a:p>
        </p:txBody>
      </p:sp>
      <p:sp>
        <p:nvSpPr>
          <p:cNvPr id="12" name="TextBox 11"/>
          <p:cNvSpPr txBox="1"/>
          <p:nvPr/>
        </p:nvSpPr>
        <p:spPr>
          <a:xfrm>
            <a:off x="80010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0</a:t>
            </a:r>
            <a:endParaRPr lang="en-US" dirty="0"/>
          </a:p>
        </p:txBody>
      </p:sp>
      <p:sp>
        <p:nvSpPr>
          <p:cNvPr id="13" name="TextBox 12"/>
          <p:cNvSpPr txBox="1"/>
          <p:nvPr/>
        </p:nvSpPr>
        <p:spPr>
          <a:xfrm>
            <a:off x="8991600" y="1676400"/>
            <a:ext cx="990600" cy="1200150"/>
          </a:xfrm>
          <a:prstGeom prst="rect">
            <a:avLst/>
          </a:prstGeom>
          <a:solidFill>
            <a:schemeClr val="accent1">
              <a:lumMod val="40000"/>
              <a:lumOff val="60000"/>
            </a:schemeClr>
          </a:solidFill>
          <a:ln>
            <a:solidFill>
              <a:schemeClr val="tx1"/>
            </a:solidFill>
          </a:ln>
        </p:spPr>
        <p:txBody>
          <a:bodyPr>
            <a:spAutoFit/>
          </a:bodyPr>
          <a:lstStyle/>
          <a:p>
            <a:pPr algn="ctr">
              <a:defRPr/>
            </a:pPr>
            <a:r>
              <a:rPr lang="en-US" sz="7200" dirty="0"/>
              <a:t>A</a:t>
            </a:r>
            <a:endParaRPr lang="en-US" dirty="0"/>
          </a:p>
        </p:txBody>
      </p:sp>
      <p:cxnSp>
        <p:nvCxnSpPr>
          <p:cNvPr id="37" name="Straight Arrow Connector 36"/>
          <p:cNvCxnSpPr/>
          <p:nvPr/>
        </p:nvCxnSpPr>
        <p:spPr>
          <a:xfrm>
            <a:off x="3581400" y="28956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572000" y="2895600"/>
            <a:ext cx="0" cy="1828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486400" y="28956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543800" y="28956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21" name="TextBox 44"/>
          <p:cNvSpPr txBox="1">
            <a:spLocks noChangeArrowheads="1"/>
          </p:cNvSpPr>
          <p:nvPr/>
        </p:nvSpPr>
        <p:spPr bwMode="auto">
          <a:xfrm>
            <a:off x="2895600" y="3581401"/>
            <a:ext cx="1295400"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Section</a:t>
            </a:r>
          </a:p>
        </p:txBody>
      </p:sp>
      <p:sp>
        <p:nvSpPr>
          <p:cNvPr id="17422" name="TextBox 29"/>
          <p:cNvSpPr txBox="1">
            <a:spLocks noChangeArrowheads="1"/>
          </p:cNvSpPr>
          <p:nvPr/>
        </p:nvSpPr>
        <p:spPr bwMode="auto">
          <a:xfrm>
            <a:off x="3886200" y="4800601"/>
            <a:ext cx="1295400" cy="830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Body System</a:t>
            </a:r>
          </a:p>
        </p:txBody>
      </p:sp>
      <p:sp>
        <p:nvSpPr>
          <p:cNvPr id="17423" name="TextBox 30"/>
          <p:cNvSpPr txBox="1">
            <a:spLocks noChangeArrowheads="1"/>
          </p:cNvSpPr>
          <p:nvPr/>
        </p:nvSpPr>
        <p:spPr bwMode="auto">
          <a:xfrm>
            <a:off x="4724400" y="3581401"/>
            <a:ext cx="1524000" cy="830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Root Operation</a:t>
            </a:r>
          </a:p>
        </p:txBody>
      </p:sp>
      <p:sp>
        <p:nvSpPr>
          <p:cNvPr id="17424" name="TextBox 34"/>
          <p:cNvSpPr txBox="1">
            <a:spLocks noChangeArrowheads="1"/>
          </p:cNvSpPr>
          <p:nvPr/>
        </p:nvSpPr>
        <p:spPr bwMode="auto">
          <a:xfrm>
            <a:off x="5867400" y="4800601"/>
            <a:ext cx="1295400" cy="830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Body Part</a:t>
            </a:r>
          </a:p>
        </p:txBody>
      </p:sp>
      <p:cxnSp>
        <p:nvCxnSpPr>
          <p:cNvPr id="36" name="Straight Arrow Connector 35"/>
          <p:cNvCxnSpPr/>
          <p:nvPr/>
        </p:nvCxnSpPr>
        <p:spPr>
          <a:xfrm>
            <a:off x="6553200" y="2895600"/>
            <a:ext cx="0" cy="1828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26" name="TextBox 43"/>
          <p:cNvSpPr txBox="1">
            <a:spLocks noChangeArrowheads="1"/>
          </p:cNvSpPr>
          <p:nvPr/>
        </p:nvSpPr>
        <p:spPr bwMode="auto">
          <a:xfrm>
            <a:off x="6781800" y="3581401"/>
            <a:ext cx="1447800"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Approach</a:t>
            </a:r>
          </a:p>
        </p:txBody>
      </p:sp>
      <p:cxnSp>
        <p:nvCxnSpPr>
          <p:cNvPr id="48" name="Straight Arrow Connector 47"/>
          <p:cNvCxnSpPr/>
          <p:nvPr/>
        </p:nvCxnSpPr>
        <p:spPr>
          <a:xfrm>
            <a:off x="8534400" y="2895600"/>
            <a:ext cx="0" cy="1828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525000" y="2895600"/>
            <a:ext cx="0" cy="685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29" name="TextBox 50"/>
          <p:cNvSpPr txBox="1">
            <a:spLocks noChangeArrowheads="1"/>
          </p:cNvSpPr>
          <p:nvPr/>
        </p:nvSpPr>
        <p:spPr bwMode="auto">
          <a:xfrm>
            <a:off x="7924800" y="4800601"/>
            <a:ext cx="1295400"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Device</a:t>
            </a:r>
          </a:p>
        </p:txBody>
      </p:sp>
      <p:sp>
        <p:nvSpPr>
          <p:cNvPr id="17430" name="TextBox 51"/>
          <p:cNvSpPr txBox="1">
            <a:spLocks noChangeArrowheads="1"/>
          </p:cNvSpPr>
          <p:nvPr/>
        </p:nvSpPr>
        <p:spPr bwMode="auto">
          <a:xfrm>
            <a:off x="8915400" y="3581401"/>
            <a:ext cx="1295400"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ill Sans MT" panose="020B0502020104020203" pitchFamily="34" charset="0"/>
                <a:ea typeface="ヒラギノ角ゴ Pro W3" pitchFamily="124" charset="-128"/>
              </a:defRPr>
            </a:lvl1pPr>
            <a:lvl2pPr marL="742950" indent="-285750">
              <a:defRPr>
                <a:solidFill>
                  <a:schemeClr val="tx1"/>
                </a:solidFill>
                <a:latin typeface="Gill Sans MT" panose="020B0502020104020203" pitchFamily="34" charset="0"/>
                <a:ea typeface="ヒラギノ角ゴ Pro W3" pitchFamily="124" charset="-128"/>
              </a:defRPr>
            </a:lvl2pPr>
            <a:lvl3pPr marL="1143000" indent="-228600">
              <a:defRPr>
                <a:solidFill>
                  <a:schemeClr val="tx1"/>
                </a:solidFill>
                <a:latin typeface="Gill Sans MT" panose="020B0502020104020203" pitchFamily="34" charset="0"/>
                <a:ea typeface="ヒラギノ角ゴ Pro W3" pitchFamily="124" charset="-128"/>
              </a:defRPr>
            </a:lvl3pPr>
            <a:lvl4pPr marL="1600200" indent="-228600">
              <a:defRPr>
                <a:solidFill>
                  <a:schemeClr val="tx1"/>
                </a:solidFill>
                <a:latin typeface="Gill Sans MT" panose="020B0502020104020203" pitchFamily="34" charset="0"/>
                <a:ea typeface="ヒラギノ角ゴ Pro W3" pitchFamily="124" charset="-128"/>
              </a:defRPr>
            </a:lvl4pPr>
            <a:lvl5pPr marL="2057400" indent="-228600">
              <a:defRPr>
                <a:solidFill>
                  <a:schemeClr val="tx1"/>
                </a:solidFill>
                <a:latin typeface="Gill Sans MT" panose="020B0502020104020203" pitchFamily="34" charset="0"/>
                <a:ea typeface="ヒラギノ角ゴ Pro W3" pitchFamily="124" charset="-128"/>
              </a:defRPr>
            </a:lvl5pPr>
            <a:lvl6pPr marL="25146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6pPr>
            <a:lvl7pPr marL="29718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7pPr>
            <a:lvl8pPr marL="34290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8pPr>
            <a:lvl9pPr marL="3886200" indent="-228600" fontAlgn="base">
              <a:spcBef>
                <a:spcPct val="0"/>
              </a:spcBef>
              <a:spcAft>
                <a:spcPct val="0"/>
              </a:spcAft>
              <a:defRPr>
                <a:solidFill>
                  <a:schemeClr val="tx1"/>
                </a:solidFill>
                <a:latin typeface="Gill Sans MT" panose="020B0502020104020203" pitchFamily="34" charset="0"/>
                <a:ea typeface="ヒラギノ角ゴ Pro W3" pitchFamily="124" charset="-128"/>
              </a:defRPr>
            </a:lvl9pPr>
          </a:lstStyle>
          <a:p>
            <a:pPr algn="ctr"/>
            <a:r>
              <a:rPr lang="en-US" altLang="en-US" sz="2400"/>
              <a:t>Qualifier</a:t>
            </a:r>
          </a:p>
        </p:txBody>
      </p:sp>
    </p:spTree>
    <p:extLst>
      <p:ext uri="{BB962C8B-B14F-4D97-AF65-F5344CB8AC3E}">
        <p14:creationId xmlns:p14="http://schemas.microsoft.com/office/powerpoint/2010/main" val="7970173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9100" y="228600"/>
            <a:ext cx="7099300" cy="1143000"/>
          </a:xfrm>
        </p:spPr>
        <p:txBody>
          <a:bodyPr vert="horz" wrap="square" lIns="91440" tIns="45720" rIns="91440" bIns="45720" numCol="1" rtlCol="0" anchor="ctr" anchorCtr="0" compatLnSpc="1">
            <a:prstTxWarp prst="textNoShape">
              <a:avLst/>
            </a:prstTxWarp>
            <a:normAutofit/>
          </a:bodyPr>
          <a:lstStyle/>
          <a:p>
            <a:r>
              <a:rPr lang="en-US" altLang="en-US" smtClean="0">
                <a:effectLst>
                  <a:outerShdw blurRad="38100" dist="38100" dir="2700000" algn="tl">
                    <a:srgbClr val="C0C0C0"/>
                  </a:outerShdw>
                </a:effectLst>
              </a:rPr>
              <a:t>Comparison: ICD-9 to ICD-10</a:t>
            </a:r>
          </a:p>
        </p:txBody>
      </p:sp>
      <p:graphicFrame>
        <p:nvGraphicFramePr>
          <p:cNvPr id="10" name="Table 9"/>
          <p:cNvGraphicFramePr>
            <a:graphicFrameLocks noGrp="1"/>
          </p:cNvGraphicFramePr>
          <p:nvPr/>
        </p:nvGraphicFramePr>
        <p:xfrm>
          <a:off x="2971800" y="1489075"/>
          <a:ext cx="7010400" cy="1482724"/>
        </p:xfrm>
        <a:graphic>
          <a:graphicData uri="http://schemas.openxmlformats.org/drawingml/2006/table">
            <a:tbl>
              <a:tblPr firstRow="1" bandRow="1">
                <a:tableStyleId>{5C22544A-7EE6-4342-B048-85BDC9FD1C3A}</a:tableStyleId>
              </a:tblPr>
              <a:tblGrid>
                <a:gridCol w="7010400">
                  <a:extLst>
                    <a:ext uri="{9D8B030D-6E8A-4147-A177-3AD203B41FA5}">
                      <a16:colId xmlns:a16="http://schemas.microsoft.com/office/drawing/2014/main" val="20000"/>
                    </a:ext>
                  </a:extLst>
                </a:gridCol>
              </a:tblGrid>
              <a:tr h="370681">
                <a:tc>
                  <a:txBody>
                    <a:bodyPr/>
                    <a:lstStyle/>
                    <a:p>
                      <a:r>
                        <a:rPr kumimoji="0" lang="en-US" sz="1800" b="1" kern="1200" baseline="0" dirty="0" smtClean="0">
                          <a:solidFill>
                            <a:schemeClr val="lt1"/>
                          </a:solidFill>
                          <a:latin typeface="+mn-lt"/>
                          <a:ea typeface="+mn-ea"/>
                          <a:cs typeface="+mn-cs"/>
                        </a:rPr>
                        <a:t>ICD-9 Procedure Code 	</a:t>
                      </a:r>
                    </a:p>
                  </a:txBody>
                  <a:tcPr marT="45700" marB="45700"/>
                </a:tc>
                <a:extLst>
                  <a:ext uri="{0D108BD9-81ED-4DB2-BD59-A6C34878D82A}">
                    <a16:rowId xmlns:a16="http://schemas.microsoft.com/office/drawing/2014/main" val="10000"/>
                  </a:ext>
                </a:extLst>
              </a:tr>
              <a:tr h="370681">
                <a:tc>
                  <a:txBody>
                    <a:bodyPr/>
                    <a:lstStyle/>
                    <a:p>
                      <a:r>
                        <a:rPr kumimoji="0" lang="en-US" sz="1800" kern="1200" baseline="0" dirty="0" smtClean="0">
                          <a:solidFill>
                            <a:schemeClr val="dk1"/>
                          </a:solidFill>
                          <a:latin typeface="+mn-lt"/>
                          <a:ea typeface="+mn-ea"/>
                          <a:cs typeface="+mn-cs"/>
                        </a:rPr>
                        <a:t>39.50 Angioplasty </a:t>
                      </a:r>
                    </a:p>
                  </a:txBody>
                  <a:tcPr marT="45700" marB="45700"/>
                </a:tc>
                <a:extLst>
                  <a:ext uri="{0D108BD9-81ED-4DB2-BD59-A6C34878D82A}">
                    <a16:rowId xmlns:a16="http://schemas.microsoft.com/office/drawing/2014/main" val="10001"/>
                  </a:ext>
                </a:extLst>
              </a:tr>
              <a:tr h="370681">
                <a:tc>
                  <a:txBody>
                    <a:bodyPr/>
                    <a:lstStyle/>
                    <a:p>
                      <a:r>
                        <a:rPr kumimoji="0" lang="en-US" sz="1800" kern="1200" baseline="0" dirty="0" smtClean="0">
                          <a:solidFill>
                            <a:schemeClr val="dk1"/>
                          </a:solidFill>
                          <a:latin typeface="+mn-lt"/>
                          <a:ea typeface="+mn-ea"/>
                          <a:cs typeface="+mn-cs"/>
                        </a:rPr>
                        <a:t>39.31 Suture of artery </a:t>
                      </a:r>
                    </a:p>
                  </a:txBody>
                  <a:tcPr marT="45700" marB="45700"/>
                </a:tc>
                <a:extLst>
                  <a:ext uri="{0D108BD9-81ED-4DB2-BD59-A6C34878D82A}">
                    <a16:rowId xmlns:a16="http://schemas.microsoft.com/office/drawing/2014/main" val="10002"/>
                  </a:ext>
                </a:extLst>
              </a:tr>
              <a:tr h="3706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47.01 Laparoscopic appendectomy </a:t>
                      </a:r>
                    </a:p>
                  </a:txBody>
                  <a:tcPr marT="45700" marB="45700"/>
                </a:tc>
                <a:extLst>
                  <a:ext uri="{0D108BD9-81ED-4DB2-BD59-A6C34878D82A}">
                    <a16:rowId xmlns:a16="http://schemas.microsoft.com/office/drawing/2014/main" val="10003"/>
                  </a:ext>
                </a:extLst>
              </a:tr>
            </a:tbl>
          </a:graphicData>
        </a:graphic>
      </p:graphicFrame>
      <p:graphicFrame>
        <p:nvGraphicFramePr>
          <p:cNvPr id="12" name="Table 11"/>
          <p:cNvGraphicFramePr>
            <a:graphicFrameLocks noGrp="1"/>
          </p:cNvGraphicFramePr>
          <p:nvPr/>
        </p:nvGraphicFramePr>
        <p:xfrm>
          <a:off x="2971800" y="3505200"/>
          <a:ext cx="7010400" cy="2372532"/>
        </p:xfrm>
        <a:graphic>
          <a:graphicData uri="http://schemas.openxmlformats.org/drawingml/2006/table">
            <a:tbl>
              <a:tblPr firstRow="1" bandRow="1">
                <a:tableStyleId>{5C22544A-7EE6-4342-B048-85BDC9FD1C3A}</a:tableStyleId>
              </a:tblPr>
              <a:tblGrid>
                <a:gridCol w="7010400">
                  <a:extLst>
                    <a:ext uri="{9D8B030D-6E8A-4147-A177-3AD203B41FA5}">
                      <a16:colId xmlns:a16="http://schemas.microsoft.com/office/drawing/2014/main" val="20000"/>
                    </a:ext>
                  </a:extLst>
                </a:gridCol>
              </a:tblGrid>
              <a:tr h="4381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100" b="1" kern="1200" baseline="0" dirty="0" smtClean="0">
                          <a:solidFill>
                            <a:schemeClr val="lt1"/>
                          </a:solidFill>
                          <a:latin typeface="+mn-lt"/>
                          <a:ea typeface="+mn-ea"/>
                          <a:cs typeface="+mn-cs"/>
                        </a:rPr>
                        <a:t>ICD-10 Procedure Code 	</a:t>
                      </a:r>
                    </a:p>
                  </a:txBody>
                  <a:tcPr marT="54018" marB="54018"/>
                </a:tc>
                <a:extLst>
                  <a:ext uri="{0D108BD9-81ED-4DB2-BD59-A6C34878D82A}">
                    <a16:rowId xmlns:a16="http://schemas.microsoft.com/office/drawing/2014/main" val="10000"/>
                  </a:ext>
                </a:extLst>
              </a:tr>
              <a:tr h="4381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100" kern="1200" baseline="0" dirty="0" smtClean="0">
                          <a:solidFill>
                            <a:schemeClr val="dk1"/>
                          </a:solidFill>
                          <a:latin typeface="+mn-lt"/>
                          <a:ea typeface="+mn-ea"/>
                          <a:cs typeface="+mn-cs"/>
                        </a:rPr>
                        <a:t>0DN90ZZ Release of duodenum, open approach 	</a:t>
                      </a:r>
                    </a:p>
                  </a:txBody>
                  <a:tcPr marT="54018" marB="54018"/>
                </a:tc>
                <a:extLst>
                  <a:ext uri="{0D108BD9-81ED-4DB2-BD59-A6C34878D82A}">
                    <a16:rowId xmlns:a16="http://schemas.microsoft.com/office/drawing/2014/main" val="10001"/>
                  </a:ext>
                </a:extLst>
              </a:tr>
              <a:tr h="4381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100" kern="1200" baseline="0" dirty="0" smtClean="0">
                          <a:solidFill>
                            <a:schemeClr val="dk1"/>
                          </a:solidFill>
                          <a:latin typeface="+mn-lt"/>
                          <a:ea typeface="+mn-ea"/>
                          <a:cs typeface="+mn-cs"/>
                        </a:rPr>
                        <a:t>0FB03ZX Excision of liver, </a:t>
                      </a:r>
                      <a:r>
                        <a:rPr kumimoji="0" lang="en-US" sz="2100" kern="1200" baseline="0" dirty="0" err="1" smtClean="0">
                          <a:solidFill>
                            <a:schemeClr val="dk1"/>
                          </a:solidFill>
                          <a:latin typeface="+mn-lt"/>
                          <a:ea typeface="+mn-ea"/>
                          <a:cs typeface="+mn-cs"/>
                        </a:rPr>
                        <a:t>percutaneous</a:t>
                      </a:r>
                      <a:r>
                        <a:rPr kumimoji="0" lang="en-US" sz="2100" kern="1200" baseline="0" dirty="0" smtClean="0">
                          <a:solidFill>
                            <a:schemeClr val="dk1"/>
                          </a:solidFill>
                          <a:latin typeface="+mn-lt"/>
                          <a:ea typeface="+mn-ea"/>
                          <a:cs typeface="+mn-cs"/>
                        </a:rPr>
                        <a:t> approach, diagnostic 	</a:t>
                      </a:r>
                    </a:p>
                  </a:txBody>
                  <a:tcPr marT="54018" marB="54018"/>
                </a:tc>
                <a:extLst>
                  <a:ext uri="{0D108BD9-81ED-4DB2-BD59-A6C34878D82A}">
                    <a16:rowId xmlns:a16="http://schemas.microsoft.com/office/drawing/2014/main" val="10002"/>
                  </a:ext>
                </a:extLst>
              </a:tr>
              <a:tr h="4381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100" kern="1200" baseline="0" dirty="0" smtClean="0">
                          <a:solidFill>
                            <a:schemeClr val="dk1"/>
                          </a:solidFill>
                          <a:latin typeface="+mn-lt"/>
                          <a:ea typeface="+mn-ea"/>
                          <a:cs typeface="+mn-cs"/>
                        </a:rPr>
                        <a:t>02PS0CZ Removal, </a:t>
                      </a:r>
                      <a:r>
                        <a:rPr kumimoji="0" lang="en-US" sz="2100" kern="1200" baseline="0" dirty="0" err="1" smtClean="0">
                          <a:solidFill>
                            <a:schemeClr val="dk1"/>
                          </a:solidFill>
                          <a:latin typeface="+mn-lt"/>
                          <a:ea typeface="+mn-ea"/>
                          <a:cs typeface="+mn-cs"/>
                        </a:rPr>
                        <a:t>extraluminal</a:t>
                      </a:r>
                      <a:r>
                        <a:rPr kumimoji="0" lang="en-US" sz="2100" kern="1200" baseline="0" dirty="0" smtClean="0">
                          <a:solidFill>
                            <a:schemeClr val="dk1"/>
                          </a:solidFill>
                          <a:latin typeface="+mn-lt"/>
                          <a:ea typeface="+mn-ea"/>
                          <a:cs typeface="+mn-cs"/>
                        </a:rPr>
                        <a:t> device from pulmonary vein, right, open </a:t>
                      </a:r>
                    </a:p>
                  </a:txBody>
                  <a:tcPr marT="54018" marB="54018"/>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727436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numCol="1" rtlCol="0" anchor="ctr" anchorCtr="0" compatLnSpc="1">
            <a:prstTxWarp prst="textNoShape">
              <a:avLst/>
            </a:prstTxWarp>
            <a:normAutofit/>
          </a:bodyPr>
          <a:lstStyle/>
          <a:p>
            <a:r>
              <a:rPr lang="en-US" altLang="en-US" smtClean="0">
                <a:effectLst>
                  <a:outerShdw blurRad="38100" dist="38100" dir="2700000" algn="tl">
                    <a:srgbClr val="C0C0C0"/>
                  </a:outerShdw>
                </a:effectLst>
              </a:rPr>
              <a:t>ICD-10 Resources</a:t>
            </a:r>
          </a:p>
        </p:txBody>
      </p:sp>
      <p:sp>
        <p:nvSpPr>
          <p:cNvPr id="3" name="Content Placeholder 2"/>
          <p:cNvSpPr>
            <a:spLocks noGrp="1"/>
          </p:cNvSpPr>
          <p:nvPr>
            <p:ph idx="1"/>
          </p:nvPr>
        </p:nvSpPr>
        <p:spPr>
          <a:xfrm>
            <a:off x="838200" y="1447800"/>
            <a:ext cx="9620250" cy="4800600"/>
          </a:xfrm>
        </p:spPr>
        <p:txBody>
          <a:bodyPr>
            <a:normAutofit fontScale="92500" lnSpcReduction="10000"/>
          </a:bodyPr>
          <a:lstStyle/>
          <a:p>
            <a:pPr marL="365760" indent="-283464">
              <a:buFont typeface="Wingdings 2"/>
              <a:buChar char=""/>
              <a:defRPr/>
            </a:pPr>
            <a:endParaRPr lang="en-US" dirty="0" smtClean="0">
              <a:ea typeface="+mn-ea"/>
            </a:endParaRPr>
          </a:p>
          <a:p>
            <a:pPr marL="365760" indent="-283464">
              <a:buFont typeface="Wingdings 2"/>
              <a:buChar char=""/>
              <a:defRPr/>
            </a:pPr>
            <a:r>
              <a:rPr lang="en-US" dirty="0" smtClean="0">
                <a:ea typeface="+mn-ea"/>
              </a:rPr>
              <a:t>CMS Resources </a:t>
            </a:r>
          </a:p>
          <a:p>
            <a:pPr marL="640080" lvl="1" indent="-237744">
              <a:buFont typeface="Verdana"/>
              <a:buChar char="◦"/>
              <a:defRPr/>
            </a:pPr>
            <a:r>
              <a:rPr lang="en-US" dirty="0" smtClean="0">
                <a:ea typeface="+mn-ea"/>
              </a:rPr>
              <a:t>MS-DRG Conversion Report </a:t>
            </a:r>
            <a:r>
              <a:rPr lang="en-US" dirty="0" smtClean="0">
                <a:ea typeface="+mn-ea"/>
                <a:hlinkClick r:id="rId2"/>
              </a:rPr>
              <a:t>http://www.cms.hhs.gov/ICD10/Downloads/MsdrgConversion.pdf</a:t>
            </a:r>
            <a:r>
              <a:rPr lang="en-US" dirty="0" smtClean="0">
                <a:ea typeface="+mn-ea"/>
              </a:rPr>
              <a:t> </a:t>
            </a:r>
          </a:p>
          <a:p>
            <a:pPr marL="640080" lvl="1" indent="-237744">
              <a:buFont typeface="Verdana"/>
              <a:buChar char="◦"/>
              <a:defRPr/>
            </a:pPr>
            <a:r>
              <a:rPr lang="en-US" dirty="0" smtClean="0">
                <a:ea typeface="+mn-ea"/>
              </a:rPr>
              <a:t>ICD-10 General Information</a:t>
            </a:r>
          </a:p>
          <a:p>
            <a:pPr marL="640080" lvl="1" indent="-237744">
              <a:buNone/>
              <a:defRPr/>
            </a:pPr>
            <a:r>
              <a:rPr lang="en-US" dirty="0" smtClean="0">
                <a:ea typeface="+mn-ea"/>
              </a:rPr>
              <a:t>	</a:t>
            </a:r>
            <a:r>
              <a:rPr lang="en-US" dirty="0" smtClean="0">
                <a:ea typeface="+mn-ea"/>
                <a:hlinkClick r:id="rId3"/>
              </a:rPr>
              <a:t>http://www.cms.hhs.gov/ICD10</a:t>
            </a:r>
            <a:endParaRPr lang="en-US" dirty="0" smtClean="0">
              <a:ea typeface="+mn-ea"/>
            </a:endParaRPr>
          </a:p>
          <a:p>
            <a:pPr marL="640080" lvl="1" indent="-237744">
              <a:buNone/>
              <a:defRPr/>
            </a:pPr>
            <a:endParaRPr lang="en-US" dirty="0" smtClean="0">
              <a:ea typeface="+mn-ea"/>
            </a:endParaRPr>
          </a:p>
          <a:p>
            <a:pPr marL="365760" indent="-283464">
              <a:buFont typeface="Wingdings 2"/>
              <a:buChar char=""/>
              <a:defRPr/>
            </a:pPr>
            <a:r>
              <a:rPr lang="en-US" dirty="0" smtClean="0">
                <a:ea typeface="+mn-ea"/>
              </a:rPr>
              <a:t>The following organizations offer providers and others ICD-10 resources </a:t>
            </a:r>
          </a:p>
          <a:p>
            <a:pPr marL="640080" lvl="1" indent="-237744">
              <a:buFont typeface="Verdana"/>
              <a:buChar char="◦"/>
              <a:defRPr/>
            </a:pPr>
            <a:r>
              <a:rPr lang="en-US" dirty="0" smtClean="0">
                <a:ea typeface="+mn-ea"/>
              </a:rPr>
              <a:t>AHIMA (American Health Information Management Association) </a:t>
            </a:r>
            <a:r>
              <a:rPr lang="en-US" dirty="0" smtClean="0">
                <a:ea typeface="+mn-ea"/>
                <a:hlinkClick r:id="rId4"/>
              </a:rPr>
              <a:t>http://www.ahima.org/icd10/default.aspx</a:t>
            </a:r>
            <a:endParaRPr lang="en-US" dirty="0" smtClean="0">
              <a:ea typeface="+mn-ea"/>
            </a:endParaRPr>
          </a:p>
          <a:p>
            <a:pPr marL="640080" lvl="1" indent="-237744">
              <a:buFont typeface="Verdana"/>
              <a:buChar char="◦"/>
              <a:defRPr/>
            </a:pPr>
            <a:r>
              <a:rPr lang="en-US" dirty="0" smtClean="0">
                <a:ea typeface="+mn-ea"/>
              </a:rPr>
              <a:t>WEDI (Workgroup for Electronic Data Interchange) </a:t>
            </a:r>
            <a:r>
              <a:rPr lang="en-US" dirty="0" smtClean="0">
                <a:ea typeface="+mn-ea"/>
                <a:hlinkClick r:id="rId5"/>
              </a:rPr>
              <a:t>http://www.wedi.org</a:t>
            </a:r>
            <a:r>
              <a:rPr lang="en-US" dirty="0" smtClean="0">
                <a:ea typeface="+mn-ea"/>
              </a:rPr>
              <a:t> </a:t>
            </a:r>
          </a:p>
          <a:p>
            <a:pPr marL="640080" lvl="1" indent="-237744">
              <a:buFont typeface="Verdana"/>
              <a:buChar char="◦"/>
              <a:defRPr/>
            </a:pPr>
            <a:r>
              <a:rPr lang="en-US" dirty="0" smtClean="0">
                <a:ea typeface="+mn-ea"/>
              </a:rPr>
              <a:t>HIMSS (Health Information and Management Systems Society) </a:t>
            </a:r>
            <a:r>
              <a:rPr lang="en-US" dirty="0" smtClean="0">
                <a:ea typeface="+mn-ea"/>
                <a:hlinkClick r:id="rId6"/>
              </a:rPr>
              <a:t>http://www.himss.org/icd10</a:t>
            </a:r>
            <a:r>
              <a:rPr lang="en-US" dirty="0" smtClean="0">
                <a:ea typeface="+mn-ea"/>
              </a:rPr>
              <a:t> </a:t>
            </a:r>
          </a:p>
          <a:p>
            <a:pPr marL="365760" indent="-283464">
              <a:buFont typeface="Wingdings 2"/>
              <a:buChar char=""/>
              <a:defRPr/>
            </a:pPr>
            <a:endParaRPr lang="en-US" dirty="0">
              <a:ea typeface="+mn-ea"/>
            </a:endParaRPr>
          </a:p>
        </p:txBody>
      </p:sp>
    </p:spTree>
    <p:extLst>
      <p:ext uri="{BB962C8B-B14F-4D97-AF65-F5344CB8AC3E}">
        <p14:creationId xmlns:p14="http://schemas.microsoft.com/office/powerpoint/2010/main" val="2438963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8072"/>
            <a:ext cx="10515600" cy="1217490"/>
          </a:xfrm>
        </p:spPr>
        <p:txBody>
          <a:bodyPr/>
          <a:lstStyle/>
          <a:p>
            <a:r>
              <a:rPr lang="en-US" dirty="0" smtClean="0"/>
              <a:t>EHR </a:t>
            </a:r>
            <a:r>
              <a:rPr lang="en-US" dirty="0"/>
              <a:t>Coding Systems</a:t>
            </a:r>
          </a:p>
        </p:txBody>
      </p:sp>
      <p:sp>
        <p:nvSpPr>
          <p:cNvPr id="18435" name="Content Placeholder 2"/>
          <p:cNvSpPr>
            <a:spLocks noGrp="1"/>
          </p:cNvSpPr>
          <p:nvPr>
            <p:ph idx="1"/>
          </p:nvPr>
        </p:nvSpPr>
        <p:spPr>
          <a:xfrm>
            <a:off x="838200" y="1415562"/>
            <a:ext cx="10515600" cy="4761401"/>
          </a:xfrm>
        </p:spPr>
        <p:txBody>
          <a:bodyPr>
            <a:normAutofit/>
          </a:bodyPr>
          <a:lstStyle/>
          <a:p>
            <a:r>
              <a:rPr lang="en-US" dirty="0"/>
              <a:t>EHR coding systems </a:t>
            </a:r>
            <a:r>
              <a:rPr lang="en-US" dirty="0" smtClean="0"/>
              <a:t>designed </a:t>
            </a:r>
            <a:r>
              <a:rPr lang="en-US" dirty="0"/>
              <a:t>to codify details and nuances of  patient–clinician </a:t>
            </a:r>
            <a:r>
              <a:rPr lang="en-US" dirty="0"/>
              <a:t>encounter, </a:t>
            </a:r>
            <a:r>
              <a:rPr lang="en-US" dirty="0" smtClean="0"/>
              <a:t>so called nomenclatures</a:t>
            </a:r>
            <a:endParaRPr lang="en-US" dirty="0"/>
          </a:p>
          <a:p>
            <a:endParaRPr lang="en-US" dirty="0" smtClean="0"/>
          </a:p>
          <a:p>
            <a:r>
              <a:rPr lang="en-US" dirty="0" smtClean="0"/>
              <a:t>They </a:t>
            </a:r>
            <a:r>
              <a:rPr lang="en-US" dirty="0"/>
              <a:t>need to have </a:t>
            </a:r>
            <a:r>
              <a:rPr lang="en-US" dirty="0" smtClean="0"/>
              <a:t>codes </a:t>
            </a:r>
            <a:r>
              <a:rPr lang="en-US" dirty="0"/>
              <a:t>to describe details of </a:t>
            </a:r>
            <a:r>
              <a:rPr lang="en-US" dirty="0" smtClean="0"/>
              <a:t>exam</a:t>
            </a:r>
          </a:p>
          <a:p>
            <a:endParaRPr lang="en-US" dirty="0" smtClean="0"/>
          </a:p>
          <a:p>
            <a:r>
              <a:rPr lang="en-US" dirty="0">
                <a:solidFill>
                  <a:srgbClr val="FF0000"/>
                </a:solidFill>
              </a:rPr>
              <a:t>EHR nomenclatures </a:t>
            </a:r>
            <a:r>
              <a:rPr lang="en-US" dirty="0" smtClean="0">
                <a:solidFill>
                  <a:srgbClr val="FF0000"/>
                </a:solidFill>
              </a:rPr>
              <a:t>(codes) </a:t>
            </a:r>
            <a:r>
              <a:rPr lang="en-US" dirty="0" smtClean="0"/>
              <a:t>define </a:t>
            </a:r>
            <a:r>
              <a:rPr lang="en-US" dirty="0"/>
              <a:t>clinical concepts or findings (codified observations) which are </a:t>
            </a:r>
            <a:r>
              <a:rPr lang="en-US" dirty="0">
                <a:solidFill>
                  <a:srgbClr val="FF0000"/>
                </a:solidFill>
              </a:rPr>
              <a:t>medically meaningful to the clinician</a:t>
            </a:r>
            <a:r>
              <a:rPr lang="en-US" dirty="0"/>
              <a:t>.</a:t>
            </a:r>
          </a:p>
          <a:p>
            <a:endParaRPr lang="en-US" dirty="0"/>
          </a:p>
          <a:p>
            <a:endParaRPr lang="en-US" dirty="0" smtClean="0"/>
          </a:p>
        </p:txBody>
      </p:sp>
    </p:spTree>
    <p:extLst>
      <p:ext uri="{BB962C8B-B14F-4D97-AF65-F5344CB8AC3E}">
        <p14:creationId xmlns:p14="http://schemas.microsoft.com/office/powerpoint/2010/main" val="319188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t>EHR Data Formats</a:t>
            </a:r>
          </a:p>
        </p:txBody>
      </p:sp>
      <p:sp>
        <p:nvSpPr>
          <p:cNvPr id="14339" name="Content Placeholder 2"/>
          <p:cNvSpPr>
            <a:spLocks noGrp="1"/>
          </p:cNvSpPr>
          <p:nvPr>
            <p:ph idx="1"/>
          </p:nvPr>
        </p:nvSpPr>
        <p:spPr/>
        <p:txBody>
          <a:bodyPr/>
          <a:lstStyle/>
          <a:p>
            <a:r>
              <a:rPr lang="en-US" dirty="0"/>
              <a:t>Three </a:t>
            </a:r>
            <a:r>
              <a:rPr lang="en-US" dirty="0" smtClean="0"/>
              <a:t>common forms </a:t>
            </a:r>
            <a:r>
              <a:rPr lang="en-US" dirty="0"/>
              <a:t>of </a:t>
            </a:r>
            <a:r>
              <a:rPr lang="en-US" dirty="0" smtClean="0"/>
              <a:t>EHR data</a:t>
            </a:r>
            <a:endParaRPr lang="en-US" dirty="0"/>
          </a:p>
          <a:p>
            <a:pPr lvl="1"/>
            <a:r>
              <a:rPr lang="en-US" dirty="0"/>
              <a:t>Digital images</a:t>
            </a:r>
          </a:p>
          <a:p>
            <a:pPr lvl="1"/>
            <a:r>
              <a:rPr lang="en-US" dirty="0"/>
              <a:t>Text files</a:t>
            </a:r>
          </a:p>
          <a:p>
            <a:pPr lvl="1"/>
            <a:r>
              <a:rPr lang="en-US" dirty="0"/>
              <a:t>Discrete </a:t>
            </a:r>
            <a:r>
              <a:rPr lang="en-US" dirty="0" smtClean="0"/>
              <a:t>data</a:t>
            </a:r>
          </a:p>
          <a:p>
            <a:pPr lvl="1"/>
            <a:endParaRPr lang="en-US" dirty="0"/>
          </a:p>
          <a:p>
            <a:pPr lvl="1"/>
            <a:endParaRPr lang="en-US" dirty="0"/>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17021045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t>EHR Data Formats</a:t>
            </a:r>
          </a:p>
        </p:txBody>
      </p:sp>
      <p:sp>
        <p:nvSpPr>
          <p:cNvPr id="14339" name="Content Placeholder 2"/>
          <p:cNvSpPr>
            <a:spLocks noGrp="1"/>
          </p:cNvSpPr>
          <p:nvPr>
            <p:ph idx="1"/>
          </p:nvPr>
        </p:nvSpPr>
        <p:spPr/>
        <p:txBody>
          <a:bodyPr/>
          <a:lstStyle/>
          <a:p>
            <a:r>
              <a:rPr lang="en-US" dirty="0"/>
              <a:t>Digital images</a:t>
            </a:r>
          </a:p>
          <a:p>
            <a:pPr lvl="1"/>
            <a:r>
              <a:rPr lang="en-US" dirty="0"/>
              <a:t>Retrieved and displayed by computer, but a human required to interpret meaning of content. </a:t>
            </a:r>
          </a:p>
          <a:p>
            <a:pPr lvl="1"/>
            <a:r>
              <a:rPr lang="en-US" dirty="0"/>
              <a:t>Diagnostic images</a:t>
            </a:r>
          </a:p>
          <a:p>
            <a:pPr lvl="2"/>
            <a:r>
              <a:rPr lang="en-US" dirty="0">
                <a:solidFill>
                  <a:srgbClr val="FF0000"/>
                </a:solidFill>
              </a:rPr>
              <a:t>X-rays, CAT scans, annotated drawings</a:t>
            </a:r>
          </a:p>
          <a:p>
            <a:pPr lvl="1"/>
            <a:r>
              <a:rPr lang="en-US" dirty="0"/>
              <a:t>Scanned documents</a:t>
            </a:r>
          </a:p>
          <a:p>
            <a:pPr lvl="2"/>
            <a:r>
              <a:rPr lang="en-US" dirty="0"/>
              <a:t>Paper forms, old records, letters, sound files of dictated notes</a:t>
            </a:r>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1029874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t>EHR Data Formats</a:t>
            </a:r>
          </a:p>
        </p:txBody>
      </p:sp>
      <p:sp>
        <p:nvSpPr>
          <p:cNvPr id="15363" name="Content Placeholder 2"/>
          <p:cNvSpPr>
            <a:spLocks noGrp="1"/>
          </p:cNvSpPr>
          <p:nvPr>
            <p:ph idx="1"/>
          </p:nvPr>
        </p:nvSpPr>
        <p:spPr/>
        <p:txBody>
          <a:bodyPr>
            <a:normAutofit fontScale="92500" lnSpcReduction="10000"/>
          </a:bodyPr>
          <a:lstStyle/>
          <a:p>
            <a:r>
              <a:rPr lang="en-US" dirty="0"/>
              <a:t>Text files</a:t>
            </a:r>
          </a:p>
          <a:p>
            <a:pPr lvl="1"/>
            <a:r>
              <a:rPr lang="en-US" dirty="0"/>
              <a:t>Word processing files of transcribed exam notes</a:t>
            </a:r>
          </a:p>
          <a:p>
            <a:pPr lvl="1"/>
            <a:r>
              <a:rPr lang="en-US" dirty="0"/>
              <a:t>Text reports</a:t>
            </a:r>
            <a:r>
              <a:rPr lang="en-US" dirty="0" smtClean="0"/>
              <a:t>.</a:t>
            </a:r>
          </a:p>
          <a:p>
            <a:pPr lvl="1"/>
            <a:r>
              <a:rPr lang="en-US" dirty="0"/>
              <a:t>Seldom used for generating alerts, trend analysis, decision support, or other real-time EHR functions, because search capability is slow and results often ambiguous.</a:t>
            </a:r>
          </a:p>
          <a:p>
            <a:pPr lvl="1"/>
            <a:endParaRPr lang="en-US" dirty="0"/>
          </a:p>
          <a:p>
            <a:r>
              <a:rPr lang="en-US" dirty="0"/>
              <a:t>Discrete data</a:t>
            </a:r>
          </a:p>
          <a:p>
            <a:pPr lvl="1"/>
            <a:r>
              <a:rPr lang="en-US" dirty="0"/>
              <a:t>Stored information that can be instantly searched, retrieved, combined or reported in different ways.</a:t>
            </a:r>
          </a:p>
          <a:p>
            <a:pPr lvl="1"/>
            <a:r>
              <a:rPr lang="en-US" dirty="0"/>
              <a:t>Fielded data</a:t>
            </a:r>
          </a:p>
          <a:p>
            <a:pPr lvl="1"/>
            <a:r>
              <a:rPr lang="en-US" dirty="0">
                <a:solidFill>
                  <a:srgbClr val="FF0000"/>
                </a:solidFill>
              </a:rPr>
              <a:t>Coded </a:t>
            </a:r>
            <a:r>
              <a:rPr lang="en-US" dirty="0" smtClean="0">
                <a:solidFill>
                  <a:srgbClr val="FF0000"/>
                </a:solidFill>
              </a:rPr>
              <a:t>data</a:t>
            </a:r>
          </a:p>
          <a:p>
            <a:pPr lvl="1"/>
            <a:r>
              <a:rPr lang="en-US" dirty="0"/>
              <a:t>If codes are not standard, it will be difficult to exchange medical record data between different EHR systems or facilities.</a:t>
            </a:r>
          </a:p>
          <a:p>
            <a:pPr lvl="1"/>
            <a:endParaRPr lang="en-US" dirty="0">
              <a:solidFill>
                <a:srgbClr val="FF0000"/>
              </a:solidFill>
            </a:endParaRPr>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834684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50277" y="206864"/>
            <a:ext cx="10515600" cy="918552"/>
          </a:xfrm>
        </p:spPr>
        <p:txBody>
          <a:bodyPr/>
          <a:lstStyle/>
          <a:p>
            <a:pPr algn="ctr"/>
            <a:r>
              <a:rPr lang="en-US" dirty="0" smtClean="0"/>
              <a:t>EHR </a:t>
            </a:r>
            <a:r>
              <a:rPr lang="en-US" dirty="0"/>
              <a:t>Code </a:t>
            </a:r>
            <a:r>
              <a:rPr lang="en-US" dirty="0" smtClean="0"/>
              <a:t>Sets Standardization</a:t>
            </a:r>
            <a:endParaRPr lang="en-US" dirty="0"/>
          </a:p>
        </p:txBody>
      </p:sp>
      <p:sp>
        <p:nvSpPr>
          <p:cNvPr id="19459" name="Content Placeholder 2"/>
          <p:cNvSpPr>
            <a:spLocks noGrp="1"/>
          </p:cNvSpPr>
          <p:nvPr>
            <p:ph idx="1"/>
          </p:nvPr>
        </p:nvSpPr>
        <p:spPr>
          <a:xfrm>
            <a:off x="838200" y="1389185"/>
            <a:ext cx="10515600" cy="4787778"/>
          </a:xfrm>
        </p:spPr>
        <p:txBody>
          <a:bodyPr/>
          <a:lstStyle/>
          <a:p>
            <a:r>
              <a:rPr lang="en-US" dirty="0"/>
              <a:t>Many hospital systems have developed </a:t>
            </a:r>
            <a:r>
              <a:rPr lang="en-US" dirty="0">
                <a:solidFill>
                  <a:srgbClr val="FF0000"/>
                </a:solidFill>
              </a:rPr>
              <a:t>internal coding schemes </a:t>
            </a:r>
            <a:r>
              <a:rPr lang="en-US" dirty="0"/>
              <a:t>applicable to their facilities.</a:t>
            </a:r>
          </a:p>
          <a:p>
            <a:pPr lvl="1"/>
            <a:r>
              <a:rPr lang="en-US" dirty="0">
                <a:solidFill>
                  <a:srgbClr val="FF0000"/>
                </a:solidFill>
              </a:rPr>
              <a:t>Creates problems when integrating with other applications </a:t>
            </a:r>
            <a:r>
              <a:rPr lang="en-US" dirty="0"/>
              <a:t>or </a:t>
            </a:r>
            <a:r>
              <a:rPr lang="en-US" dirty="0">
                <a:solidFill>
                  <a:srgbClr val="FF0000"/>
                </a:solidFill>
              </a:rPr>
              <a:t>exchanging data with other facilities</a:t>
            </a:r>
            <a:r>
              <a:rPr lang="en-US" dirty="0"/>
              <a:t>.</a:t>
            </a:r>
          </a:p>
          <a:p>
            <a:pPr lvl="1"/>
            <a:r>
              <a:rPr lang="en-US" dirty="0">
                <a:solidFill>
                  <a:srgbClr val="FF0000"/>
                </a:solidFill>
              </a:rPr>
              <a:t>Necessary to adopt a national standard</a:t>
            </a:r>
          </a:p>
          <a:p>
            <a:endParaRPr lang="en-US" dirty="0"/>
          </a:p>
          <a:p>
            <a:r>
              <a:rPr lang="en-US" dirty="0" smtClean="0"/>
              <a:t>Reference </a:t>
            </a:r>
            <a:r>
              <a:rPr lang="en-US" dirty="0"/>
              <a:t>terminologies</a:t>
            </a:r>
          </a:p>
          <a:p>
            <a:pPr lvl="1"/>
            <a:r>
              <a:rPr lang="en-US" dirty="0"/>
              <a:t>Extremely granular code </a:t>
            </a:r>
            <a:r>
              <a:rPr lang="en-US" dirty="0" smtClean="0"/>
              <a:t>sets required</a:t>
            </a:r>
            <a:endParaRPr lang="en-US" dirty="0" smtClean="0"/>
          </a:p>
          <a:p>
            <a:pPr lvl="2"/>
            <a:r>
              <a:rPr lang="en-US" dirty="0" smtClean="0"/>
              <a:t>E.g., </a:t>
            </a:r>
            <a:r>
              <a:rPr lang="en-US" b="1" dirty="0" smtClean="0"/>
              <a:t>leg pain </a:t>
            </a:r>
            <a:r>
              <a:rPr lang="en-US" dirty="0" smtClean="0"/>
              <a:t>-&gt; is it left or right leg OR is it lower part or upper part of the leg?</a:t>
            </a:r>
            <a:endParaRPr lang="en-US" dirty="0"/>
          </a:p>
          <a:p>
            <a:pPr lvl="1"/>
            <a:r>
              <a:rPr lang="en-US" dirty="0"/>
              <a:t>Impractical for use in an </a:t>
            </a:r>
            <a:r>
              <a:rPr lang="en-US" dirty="0" smtClean="0"/>
              <a:t>examination</a:t>
            </a:r>
            <a:endParaRPr lang="en-US" dirty="0"/>
          </a:p>
        </p:txBody>
      </p:sp>
    </p:spTree>
    <p:extLst>
      <p:ext uri="{BB962C8B-B14F-4D97-AF65-F5344CB8AC3E}">
        <p14:creationId xmlns:p14="http://schemas.microsoft.com/office/powerpoint/2010/main" val="2565220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838200" y="298938"/>
            <a:ext cx="10515600" cy="896816"/>
          </a:xfrm>
        </p:spPr>
        <p:txBody>
          <a:bodyPr/>
          <a:lstStyle/>
          <a:p>
            <a:r>
              <a:rPr lang="en-US" dirty="0" smtClean="0"/>
              <a:t>EHR </a:t>
            </a:r>
            <a:r>
              <a:rPr lang="en-US" dirty="0"/>
              <a:t>Code </a:t>
            </a:r>
            <a:r>
              <a:rPr lang="en-US" dirty="0"/>
              <a:t>Sets Standardization</a:t>
            </a:r>
            <a:endParaRPr lang="en-US" dirty="0"/>
          </a:p>
        </p:txBody>
      </p:sp>
      <p:sp>
        <p:nvSpPr>
          <p:cNvPr id="20483" name="Content Placeholder 2"/>
          <p:cNvSpPr>
            <a:spLocks noGrp="1"/>
          </p:cNvSpPr>
          <p:nvPr>
            <p:ph idx="1"/>
          </p:nvPr>
        </p:nvSpPr>
        <p:spPr>
          <a:xfrm>
            <a:off x="838200" y="1336432"/>
            <a:ext cx="10515600" cy="4840531"/>
          </a:xfrm>
        </p:spPr>
        <p:txBody>
          <a:bodyPr/>
          <a:lstStyle/>
          <a:p>
            <a:r>
              <a:rPr lang="en-US" dirty="0"/>
              <a:t>Linked or indexed findings in an EHR </a:t>
            </a:r>
            <a:r>
              <a:rPr lang="en-US" dirty="0">
                <a:solidFill>
                  <a:srgbClr val="FF0000"/>
                </a:solidFill>
              </a:rPr>
              <a:t>nomenclature enable clinicians </a:t>
            </a:r>
            <a:r>
              <a:rPr lang="en-US" dirty="0"/>
              <a:t>to </a:t>
            </a:r>
            <a:r>
              <a:rPr lang="en-US" dirty="0">
                <a:solidFill>
                  <a:srgbClr val="FF0000"/>
                </a:solidFill>
              </a:rPr>
              <a:t>quickly locate </a:t>
            </a:r>
            <a:r>
              <a:rPr lang="en-US" dirty="0"/>
              <a:t>related:</a:t>
            </a:r>
          </a:p>
          <a:p>
            <a:pPr lvl="1"/>
            <a:r>
              <a:rPr lang="en-US" dirty="0"/>
              <a:t>Symptoms</a:t>
            </a:r>
          </a:p>
          <a:p>
            <a:pPr lvl="1"/>
            <a:r>
              <a:rPr lang="en-US" dirty="0"/>
              <a:t>Elements of the physical exam</a:t>
            </a:r>
          </a:p>
          <a:p>
            <a:pPr lvl="1"/>
            <a:r>
              <a:rPr lang="en-US" dirty="0"/>
              <a:t>Assessments</a:t>
            </a:r>
          </a:p>
          <a:p>
            <a:pPr lvl="1"/>
            <a:r>
              <a:rPr lang="en-US" dirty="0"/>
              <a:t>Treatments when documenting visit</a:t>
            </a:r>
          </a:p>
        </p:txBody>
      </p:sp>
    </p:spTree>
    <p:extLst>
      <p:ext uri="{BB962C8B-B14F-4D97-AF65-F5344CB8AC3E}">
        <p14:creationId xmlns:p14="http://schemas.microsoft.com/office/powerpoint/2010/main" val="2071476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a:t>Prominent EHR Code Sets</a:t>
            </a:r>
          </a:p>
        </p:txBody>
      </p:sp>
      <p:sp>
        <p:nvSpPr>
          <p:cNvPr id="23555" name="Content Placeholder 2"/>
          <p:cNvSpPr>
            <a:spLocks noGrp="1"/>
          </p:cNvSpPr>
          <p:nvPr>
            <p:ph idx="1"/>
          </p:nvPr>
        </p:nvSpPr>
        <p:spPr/>
        <p:txBody>
          <a:bodyPr/>
          <a:lstStyle/>
          <a:p>
            <a:r>
              <a:rPr lang="en-US" dirty="0"/>
              <a:t>MEDCIN</a:t>
            </a:r>
          </a:p>
          <a:p>
            <a:pPr lvl="1"/>
            <a:r>
              <a:rPr lang="en-US" dirty="0">
                <a:solidFill>
                  <a:srgbClr val="FF0000"/>
                </a:solidFill>
              </a:rPr>
              <a:t>Medical nomenclature and knowledge base developed by </a:t>
            </a:r>
            <a:r>
              <a:rPr lang="en-US" dirty="0" err="1">
                <a:solidFill>
                  <a:srgbClr val="FF0000"/>
                </a:solidFill>
              </a:rPr>
              <a:t>Medicomp</a:t>
            </a:r>
            <a:r>
              <a:rPr lang="en-US" dirty="0">
                <a:solidFill>
                  <a:srgbClr val="FF0000"/>
                </a:solidFill>
              </a:rPr>
              <a:t> Systems, Inc.</a:t>
            </a:r>
          </a:p>
          <a:p>
            <a:pPr lvl="1"/>
            <a:r>
              <a:rPr lang="en-US" dirty="0"/>
              <a:t>Designed for point-of-care use by clinician.</a:t>
            </a:r>
          </a:p>
          <a:p>
            <a:pPr lvl="1"/>
            <a:r>
              <a:rPr lang="en-US" dirty="0"/>
              <a:t>Includes cross-references to map MEDCIN to SNOMED-CT (ICD-9-CM, CPT-4, LOINC, CCC, and </a:t>
            </a:r>
            <a:r>
              <a:rPr lang="en-US" dirty="0" err="1"/>
              <a:t>RxNorm</a:t>
            </a:r>
            <a:r>
              <a:rPr lang="en-US" dirty="0"/>
              <a:t> drug codes).</a:t>
            </a:r>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818232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t>Prominent EHR Code Sets</a:t>
            </a:r>
          </a:p>
        </p:txBody>
      </p:sp>
      <p:sp>
        <p:nvSpPr>
          <p:cNvPr id="24579" name="Content Placeholder 2"/>
          <p:cNvSpPr>
            <a:spLocks noGrp="1"/>
          </p:cNvSpPr>
          <p:nvPr>
            <p:ph idx="1"/>
          </p:nvPr>
        </p:nvSpPr>
        <p:spPr/>
        <p:txBody>
          <a:bodyPr/>
          <a:lstStyle/>
          <a:p>
            <a:r>
              <a:rPr lang="en-US" dirty="0"/>
              <a:t>MEDCIN</a:t>
            </a:r>
          </a:p>
          <a:p>
            <a:pPr lvl="1"/>
            <a:r>
              <a:rPr lang="en-US" dirty="0"/>
              <a:t>Consists of </a:t>
            </a:r>
            <a:r>
              <a:rPr lang="en-US" dirty="0">
                <a:solidFill>
                  <a:srgbClr val="FF0000"/>
                </a:solidFill>
              </a:rPr>
              <a:t>340,000 clinical concepts </a:t>
            </a:r>
            <a:r>
              <a:rPr lang="en-US" dirty="0"/>
              <a:t>(findings) in six categories:</a:t>
            </a:r>
          </a:p>
          <a:p>
            <a:pPr lvl="2"/>
            <a:r>
              <a:rPr lang="en-US" dirty="0"/>
              <a:t>Symptoms</a:t>
            </a:r>
          </a:p>
          <a:p>
            <a:pPr lvl="2"/>
            <a:r>
              <a:rPr lang="en-US" dirty="0"/>
              <a:t>History</a:t>
            </a:r>
          </a:p>
          <a:p>
            <a:pPr lvl="2"/>
            <a:r>
              <a:rPr lang="en-US" dirty="0"/>
              <a:t>Physical Examination</a:t>
            </a:r>
          </a:p>
          <a:p>
            <a:pPr lvl="2"/>
            <a:r>
              <a:rPr lang="en-US" dirty="0"/>
              <a:t>Tests</a:t>
            </a:r>
          </a:p>
          <a:p>
            <a:pPr lvl="2"/>
            <a:r>
              <a:rPr lang="en-US" dirty="0"/>
              <a:t>Diagnoses</a:t>
            </a:r>
          </a:p>
          <a:p>
            <a:pPr lvl="2"/>
            <a:r>
              <a:rPr lang="en-US" dirty="0"/>
              <a:t>Therapy</a:t>
            </a:r>
          </a:p>
        </p:txBody>
      </p:sp>
      <p:sp>
        <p:nvSpPr>
          <p:cNvPr id="5" name="TextBox 4"/>
          <p:cNvSpPr txBox="1"/>
          <p:nvPr/>
        </p:nvSpPr>
        <p:spPr>
          <a:xfrm>
            <a:off x="8733534" y="6214647"/>
            <a:ext cx="1858266" cy="307777"/>
          </a:xfrm>
          <a:prstGeom prst="rect">
            <a:avLst/>
          </a:prstGeom>
          <a:noFill/>
        </p:spPr>
        <p:txBody>
          <a:bodyPr wrap="none" rtlCol="0">
            <a:spAutoFit/>
          </a:bodyPr>
          <a:lstStyle/>
          <a:p>
            <a:pPr algn="r"/>
            <a:r>
              <a:rPr lang="en-US" sz="1400" i="1" dirty="0"/>
              <a:t>continued on next slide</a:t>
            </a:r>
          </a:p>
        </p:txBody>
      </p:sp>
    </p:spTree>
    <p:extLst>
      <p:ext uri="{BB962C8B-B14F-4D97-AF65-F5344CB8AC3E}">
        <p14:creationId xmlns:p14="http://schemas.microsoft.com/office/powerpoint/2010/main" val="336293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838200" y="365126"/>
            <a:ext cx="10515600" cy="927344"/>
          </a:xfrm>
        </p:spPr>
        <p:txBody>
          <a:bodyPr/>
          <a:lstStyle/>
          <a:p>
            <a:r>
              <a:rPr lang="en-US" dirty="0"/>
              <a:t>Prominent EHR Code Sets</a:t>
            </a:r>
          </a:p>
        </p:txBody>
      </p:sp>
      <p:sp>
        <p:nvSpPr>
          <p:cNvPr id="25603" name="Content Placeholder 2"/>
          <p:cNvSpPr>
            <a:spLocks noGrp="1"/>
          </p:cNvSpPr>
          <p:nvPr>
            <p:ph idx="1"/>
          </p:nvPr>
        </p:nvSpPr>
        <p:spPr>
          <a:xfrm>
            <a:off x="838200" y="1644162"/>
            <a:ext cx="10515600" cy="4532801"/>
          </a:xfrm>
        </p:spPr>
        <p:txBody>
          <a:bodyPr/>
          <a:lstStyle/>
          <a:p>
            <a:r>
              <a:rPr lang="en-US" dirty="0"/>
              <a:t>MEDCIN</a:t>
            </a:r>
          </a:p>
          <a:p>
            <a:pPr lvl="1"/>
            <a:r>
              <a:rPr lang="en-US" dirty="0"/>
              <a:t>Knowledge base includes 600,000 synonyms for findings. </a:t>
            </a:r>
          </a:p>
          <a:p>
            <a:pPr lvl="1"/>
            <a:r>
              <a:rPr lang="en-US" dirty="0"/>
              <a:t>Nomenclature has knowledge base with diagnostic index of more than 68 million links between clinically related concepts.</a:t>
            </a:r>
          </a:p>
          <a:p>
            <a:pPr lvl="1"/>
            <a:r>
              <a:rPr lang="en-US" dirty="0"/>
              <a:t>Enables an EHR system based on MEDCIN to quickly find other clinical  findings</a:t>
            </a:r>
            <a:r>
              <a:rPr lang="en-US" dirty="0" smtClean="0"/>
              <a:t>.</a:t>
            </a:r>
          </a:p>
          <a:p>
            <a:pPr lvl="1"/>
            <a:r>
              <a:rPr lang="en-US" dirty="0" err="1"/>
              <a:t>Medcin</a:t>
            </a:r>
            <a:r>
              <a:rPr lang="en-US" dirty="0"/>
              <a:t> is used in many commercial EHR systems.</a:t>
            </a:r>
          </a:p>
          <a:p>
            <a:pPr lvl="1"/>
            <a:endParaRPr lang="en-US" dirty="0"/>
          </a:p>
        </p:txBody>
      </p:sp>
    </p:spTree>
    <p:extLst>
      <p:ext uri="{BB962C8B-B14F-4D97-AF65-F5344CB8AC3E}">
        <p14:creationId xmlns:p14="http://schemas.microsoft.com/office/powerpoint/2010/main" val="3519043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Prominent EHR Code Sets</a:t>
            </a:r>
          </a:p>
        </p:txBody>
      </p:sp>
      <p:pic>
        <p:nvPicPr>
          <p:cNvPr id="6" name="Picture 5" descr="The chart shows findings as follows:&#10;ASSESSMENT (53 total)&#10;Asthma plus 52 more findings&#10;· SYMPTOMS (66 total):&#10;   ◦ Sinus pain&#10;   ◦ Eyes itch&#10;   ◦ Nasal discharge&#10;   ◦ Chest tightness&#10;   ◦ Feeling congested in the chest&#10;   ◦ Difficulty breathing&#10;   ◦ Recurrent episodes of difficulty breathing&#10;   ◦ Awakening at night short of breath&#10;   ◦ Cough&#10;   ◦ Coughing up blood&#10;   ◦ Wheezing&#10;   ◦ Wheezing recurs intermittently&#10;   ◦ plus 54 more findings&#10;· PHYSICAL EXAM (52 total):&#10;   ◦ Respiration rate&#10;   ◦ Tachypnea&#10;   ◦ Pulse rate&#10;   ◦ Blood pressure&#10;   ◦ Pulsus paradoxus&#10;   ◦ Intranasal polyp&#10;   ◦ Percussion low diaphragm&#10;   ◦ Percussion hyperresonance&#10;   ◦ Auscultation wheezing&#10;   ◦ Auscultation prolonged expiratory time&#10;   ◦ plus 19 more findings" title="A chart shows Medcin links for the term “Asthma.”"/>
          <p:cNvPicPr>
            <a:picLocks noChangeAspect="1"/>
          </p:cNvPicPr>
          <p:nvPr/>
        </p:nvPicPr>
        <p:blipFill>
          <a:blip r:embed="rId2"/>
          <a:stretch>
            <a:fillRect/>
          </a:stretch>
        </p:blipFill>
        <p:spPr>
          <a:xfrm>
            <a:off x="2086708" y="1255373"/>
            <a:ext cx="8229600" cy="4923130"/>
          </a:xfrm>
          <a:prstGeom prst="rect">
            <a:avLst/>
          </a:prstGeom>
        </p:spPr>
      </p:pic>
      <p:sp>
        <p:nvSpPr>
          <p:cNvPr id="2" name="Rectangle 1"/>
          <p:cNvSpPr/>
          <p:nvPr/>
        </p:nvSpPr>
        <p:spPr>
          <a:xfrm>
            <a:off x="3917979" y="6057872"/>
            <a:ext cx="4813241" cy="369332"/>
          </a:xfrm>
          <a:prstGeom prst="rect">
            <a:avLst/>
          </a:prstGeom>
        </p:spPr>
        <p:txBody>
          <a:bodyPr wrap="none">
            <a:spAutoFit/>
          </a:bodyPr>
          <a:lstStyle/>
          <a:p>
            <a:r>
              <a:rPr lang="en-US" b="1" dirty="0"/>
              <a:t>(continued)</a:t>
            </a:r>
            <a:r>
              <a:rPr lang="en-US" dirty="0"/>
              <a:t> MEDCIN links for the term </a:t>
            </a:r>
            <a:r>
              <a:rPr lang="ja-JP" altLang="en-US" dirty="0"/>
              <a:t>“</a:t>
            </a:r>
            <a:r>
              <a:rPr lang="en-US" altLang="ja-JP" dirty="0"/>
              <a:t>Asthma.</a:t>
            </a:r>
            <a:r>
              <a:rPr lang="ja-JP" altLang="en-US" dirty="0"/>
              <a:t>”</a:t>
            </a:r>
            <a:endParaRPr lang="en-US" dirty="0"/>
          </a:p>
        </p:txBody>
      </p:sp>
    </p:spTree>
    <p:extLst>
      <p:ext uri="{BB962C8B-B14F-4D97-AF65-F5344CB8AC3E}">
        <p14:creationId xmlns:p14="http://schemas.microsoft.com/office/powerpoint/2010/main" val="42337037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9A1427AF-F5E6-4019-A03C-1FA524B02E37}"/>
</file>

<file path=customXml/itemProps2.xml><?xml version="1.0" encoding="utf-8"?>
<ds:datastoreItem xmlns:ds="http://schemas.openxmlformats.org/officeDocument/2006/customXml" ds:itemID="{7E830B5A-C33A-41F5-93E8-B459CEC9A6D6}"/>
</file>

<file path=customXml/itemProps3.xml><?xml version="1.0" encoding="utf-8"?>
<ds:datastoreItem xmlns:ds="http://schemas.openxmlformats.org/officeDocument/2006/customXml" ds:itemID="{AB48FC6D-89F8-4C3F-BC56-2D1E3186DC4A}"/>
</file>

<file path=docProps/app.xml><?xml version="1.0" encoding="utf-8"?>
<Properties xmlns="http://schemas.openxmlformats.org/officeDocument/2006/extended-properties" xmlns:vt="http://schemas.openxmlformats.org/officeDocument/2006/docPropsVTypes">
  <TotalTime>140</TotalTime>
  <Words>2103</Words>
  <Application>Microsoft Office PowerPoint</Application>
  <PresentationFormat>Widescreen</PresentationFormat>
  <Paragraphs>377</Paragraphs>
  <Slides>32</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游ゴシック</vt:lpstr>
      <vt:lpstr>Arial</vt:lpstr>
      <vt:lpstr>Calibri</vt:lpstr>
      <vt:lpstr>Calibri Light</vt:lpstr>
      <vt:lpstr>Gill Sans MT</vt:lpstr>
      <vt:lpstr>Times New Roman</vt:lpstr>
      <vt:lpstr>Verdana</vt:lpstr>
      <vt:lpstr>Wingdings 2</vt:lpstr>
      <vt:lpstr>ヒラギノ角ゴ Pro W3</vt:lpstr>
      <vt:lpstr>Office Theme</vt:lpstr>
      <vt:lpstr>IT 6513: Module 2  Coding system  Slides compiled by Drs. Shahriar, Zhang </vt:lpstr>
      <vt:lpstr>Topics</vt:lpstr>
      <vt:lpstr>EHR Coding Systems</vt:lpstr>
      <vt:lpstr>EHR Code Sets Standardization</vt:lpstr>
      <vt:lpstr>EHR Code Sets Standardization</vt:lpstr>
      <vt:lpstr>Prominent EHR Code Sets</vt:lpstr>
      <vt:lpstr>Prominent EHR Code Sets</vt:lpstr>
      <vt:lpstr>Prominent EHR Code Sets</vt:lpstr>
      <vt:lpstr>Prominent EHR Code Sets</vt:lpstr>
      <vt:lpstr>Prominent EHR Code Sets: SNOMED-CT </vt:lpstr>
      <vt:lpstr>SNOMED CT Content</vt:lpstr>
      <vt:lpstr>SNOMED CT Content</vt:lpstr>
      <vt:lpstr>Clinical ‘ideas’ are Concepts in the terminology</vt:lpstr>
      <vt:lpstr>A Concept</vt:lpstr>
      <vt:lpstr>A Concept in SNOMED CT </vt:lpstr>
      <vt:lpstr>Prominent EHR Code Sets</vt:lpstr>
      <vt:lpstr>Prominent EHR Code Sets</vt:lpstr>
      <vt:lpstr>Prominent EHR Code Sets</vt:lpstr>
      <vt:lpstr>EHR Code Sets Differ From Code Sets Used for Billing</vt:lpstr>
      <vt:lpstr>EHR Code Sets Differ From Code Sets Used for Billing</vt:lpstr>
      <vt:lpstr>Prominent EHR Code Sets - ICD-10</vt:lpstr>
      <vt:lpstr>Why ICD-10</vt:lpstr>
      <vt:lpstr>ICD-10-CM (diagnosis) Code Format</vt:lpstr>
      <vt:lpstr>Comparison: ICD-9 to ICD-10</vt:lpstr>
      <vt:lpstr>Diagnosis Code Structure Comparison</vt:lpstr>
      <vt:lpstr>Procedure Code Structure Comparison</vt:lpstr>
      <vt:lpstr>ICD-10-PCS Code Format</vt:lpstr>
      <vt:lpstr>Comparison: ICD-9 to ICD-10</vt:lpstr>
      <vt:lpstr>ICD-10 Resources</vt:lpstr>
      <vt:lpstr>EHR Data Formats</vt:lpstr>
      <vt:lpstr>EHR Data Formats</vt:lpstr>
      <vt:lpstr>EHR Data Formats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Hossain Shahriar</dc:creator>
  <cp:lastModifiedBy>Hossain Shahriar</cp:lastModifiedBy>
  <cp:revision>19</cp:revision>
  <dcterms:created xsi:type="dcterms:W3CDTF">2018-11-17T17:31:16Z</dcterms:created>
  <dcterms:modified xsi:type="dcterms:W3CDTF">2018-12-26T18:50:55Z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