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4.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0.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57" r:id="rId3"/>
    <p:sldId id="302" r:id="rId4"/>
    <p:sldId id="306" r:id="rId5"/>
    <p:sldId id="288" r:id="rId6"/>
    <p:sldId id="287" r:id="rId7"/>
    <p:sldId id="304" r:id="rId8"/>
    <p:sldId id="290" r:id="rId9"/>
    <p:sldId id="298" r:id="rId10"/>
    <p:sldId id="308" r:id="rId11"/>
    <p:sldId id="2474" r:id="rId12"/>
    <p:sldId id="2489" r:id="rId13"/>
    <p:sldId id="2490" r:id="rId14"/>
    <p:sldId id="2491" r:id="rId15"/>
    <p:sldId id="2495" r:id="rId16"/>
    <p:sldId id="2509" r:id="rId17"/>
    <p:sldId id="2511" r:id="rId18"/>
    <p:sldId id="2510" r:id="rId19"/>
    <p:sldId id="2512" r:id="rId20"/>
    <p:sldId id="2513" r:id="rId21"/>
    <p:sldId id="2494" r:id="rId22"/>
    <p:sldId id="2516" r:id="rId23"/>
    <p:sldId id="2498" r:id="rId24"/>
    <p:sldId id="2496" r:id="rId25"/>
    <p:sldId id="2517" r:id="rId26"/>
    <p:sldId id="2493" r:id="rId27"/>
    <p:sldId id="2501" r:id="rId28"/>
    <p:sldId id="2508" r:id="rId29"/>
    <p:sldId id="2519" r:id="rId30"/>
    <p:sldId id="317" r:id="rId31"/>
    <p:sldId id="315" r:id="rId32"/>
    <p:sldId id="303" r:id="rId33"/>
    <p:sldId id="338" r:id="rId34"/>
    <p:sldId id="323" r:id="rId35"/>
    <p:sldId id="271" r:id="rId36"/>
    <p:sldId id="357" r:id="rId37"/>
    <p:sldId id="376" r:id="rId38"/>
    <p:sldId id="294" r:id="rId39"/>
    <p:sldId id="359" r:id="rId40"/>
    <p:sldId id="2521"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277" autoAdjust="0"/>
  </p:normalViewPr>
  <p:slideViewPr>
    <p:cSldViewPr snapToGrid="0">
      <p:cViewPr varScale="1">
        <p:scale>
          <a:sx n="56" d="100"/>
          <a:sy n="56" d="100"/>
        </p:scale>
        <p:origin x="127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780602-2D59-4D40-85C3-E7606A8A51B3}" type="datetimeFigureOut">
              <a:rPr lang="en-US" smtClean="0"/>
              <a:t>12/26/2018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74020E-2F87-4DA8-A10A-47D69A0B880B}" type="slidenum">
              <a:rPr lang="en-US" smtClean="0"/>
              <a:t>‹#›</a:t>
            </a:fld>
            <a:endParaRPr lang="en-US"/>
          </a:p>
        </p:txBody>
      </p:sp>
    </p:spTree>
    <p:extLst>
      <p:ext uri="{BB962C8B-B14F-4D97-AF65-F5344CB8AC3E}">
        <p14:creationId xmlns:p14="http://schemas.microsoft.com/office/powerpoint/2010/main" val="2513242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Many healthcare facilities have installed healthcare information technology; however these systems have been developed with proprietary vendor specifications. In recent years, there has been the need to share patient data. HL7 is a standards developing organization, as well as a comprehensive framework and related standards for the exchange of electronic health information. The mission of HL7 is to provide interoperability standards that improve care delivery, optimize workflow, reduce ambiguity and enhance knowledge transfer.</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11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There are also dozens of data types. This list identifies more common data types. The coded element data type is used for capturing data that represent coding systems like LOINC (used for laboratory and other clinical observations) and SNOMED (which is a list of comprehensive clinical terminology).</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20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Next, the relationship between HL7 and meaningful use will be discussed.</a:t>
            </a:r>
            <a:endParaRPr lang="en-US" dirty="0"/>
          </a:p>
        </p:txBody>
      </p:sp>
      <p:sp>
        <p:nvSpPr>
          <p:cNvPr id="4" name="Slide Number Placeholder 3"/>
          <p:cNvSpPr>
            <a:spLocks noGrp="1"/>
          </p:cNvSpPr>
          <p:nvPr>
            <p:ph type="sldNum" sz="quarter" idx="10"/>
          </p:nvPr>
        </p:nvSpPr>
        <p:spPr/>
        <p:txBody>
          <a:bodyPr/>
          <a:lstStyle/>
          <a:p>
            <a:pPr>
              <a:defRPr/>
            </a:pPr>
            <a:fld id="{58995C3C-956D-4E25-91B0-890153D81D87}" type="slidenum">
              <a:rPr lang="en-US" smtClean="0"/>
              <a:pPr>
                <a:defRPr/>
              </a:pPr>
              <a:t>21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ONC’s Final Rule primarily specifies the related standards and implementation specifications that certified electronic health record technology will need to support the achievement of meaningful use Stage 1 by eligible professionals and eligible hospitals. There are three public health objectives related to the transmittal of electronic data to public health agencies: immunization registries, electronic laboratory reporting, and </a:t>
            </a:r>
            <a:r>
              <a:rPr lang="en-US" sz="1200" kern="1200" dirty="0" err="1">
                <a:solidFill>
                  <a:schemeClr val="tx1"/>
                </a:solidFill>
                <a:latin typeface="Arial" pitchFamily="-110" charset="0"/>
                <a:ea typeface="ＭＳ Ｐゴシック" pitchFamily="-110" charset="-128"/>
                <a:cs typeface="ＭＳ Ｐゴシック" pitchFamily="-110" charset="-128"/>
              </a:rPr>
              <a:t>syndromic</a:t>
            </a:r>
            <a:r>
              <a:rPr lang="en-US" sz="1200" kern="1200" dirty="0">
                <a:solidFill>
                  <a:schemeClr val="tx1"/>
                </a:solidFill>
                <a:latin typeface="Arial" pitchFamily="-110" charset="0"/>
                <a:ea typeface="ＭＳ Ｐゴシック" pitchFamily="-110" charset="-128"/>
                <a:cs typeface="ＭＳ Ｐゴシック" pitchFamily="-110" charset="-128"/>
              </a:rPr>
              <a:t> surveillance. </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22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HL7 was chosen as the default messaging standard. These are the roles of HL7 messaging for immunization, lab reporting, and surveillance respectively.</a:t>
            </a:r>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23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Arial" pitchFamily="-110" charset="0"/>
                <a:ea typeface="ＭＳ Ｐゴシック" pitchFamily="-110" charset="-128"/>
                <a:cs typeface="ＭＳ Ｐゴシック" pitchFamily="-110" charset="-128"/>
              </a:rPr>
              <a:t>HL7 has an Electronic Health Record (EHR) Work Group which supports the organization’s mission to develop standards for EHR interoperability. This facilitates the exchange of electronic healthcare data between disparate healthcare information systems and environments, regardless of vendor, location, or technical infrastructure.</a:t>
            </a:r>
          </a:p>
          <a:p>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24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This table displays how HL7 has been adopted to support Stage 1 of the Meaningful use criteria. Please take note of the specific versions of HL7 that have been specified for each objective. In addition to the public health objectives, HL7’s Clinical Document Architecture will also be used to electronically exchange a patient summary record. See CDA definition. </a:t>
            </a:r>
          </a:p>
          <a:p>
            <a:r>
              <a:rPr lang="en-US" sz="1200" kern="1200" dirty="0">
                <a:solidFill>
                  <a:schemeClr val="tx1"/>
                </a:solidFill>
                <a:latin typeface="Arial" pitchFamily="-110" charset="0"/>
                <a:ea typeface="ＭＳ Ｐゴシック" pitchFamily="-110" charset="-128"/>
                <a:cs typeface="ＭＳ Ｐゴシック" pitchFamily="-110" charset="-128"/>
              </a:rPr>
              <a:t>CVX is an HL7 table storing data on administered vaccines which was developed and is maintained by the CDC.</a:t>
            </a:r>
          </a:p>
        </p:txBody>
      </p:sp>
      <p:sp>
        <p:nvSpPr>
          <p:cNvPr id="4" name="Slide Number Placeholder 3"/>
          <p:cNvSpPr>
            <a:spLocks noGrp="1"/>
          </p:cNvSpPr>
          <p:nvPr>
            <p:ph type="sldNum" sz="quarter" idx="10"/>
          </p:nvPr>
        </p:nvSpPr>
        <p:spPr/>
        <p:txBody>
          <a:bodyPr/>
          <a:lstStyle/>
          <a:p>
            <a:pPr>
              <a:defRPr/>
            </a:pPr>
            <a:fld id="{58995C3C-956D-4E25-91B0-890153D81D87}" type="slidenum">
              <a:rPr lang="en-US" smtClean="0"/>
              <a:pPr>
                <a:defRPr/>
              </a:pPr>
              <a:t>25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Finally, HL7 message syntax and a sample message will be described.</a:t>
            </a:r>
            <a:endParaRPr lang="en-US" dirty="0"/>
          </a:p>
        </p:txBody>
      </p:sp>
      <p:sp>
        <p:nvSpPr>
          <p:cNvPr id="4" name="Slide Number Placeholder 3"/>
          <p:cNvSpPr>
            <a:spLocks noGrp="1"/>
          </p:cNvSpPr>
          <p:nvPr>
            <p:ph type="sldNum" sz="quarter" idx="10"/>
          </p:nvPr>
        </p:nvSpPr>
        <p:spPr/>
        <p:txBody>
          <a:bodyPr/>
          <a:lstStyle/>
          <a:p>
            <a:pPr>
              <a:defRPr/>
            </a:pPr>
            <a:fld id="{58995C3C-956D-4E25-91B0-890153D81D87}" type="slidenum">
              <a:rPr lang="en-US" smtClean="0"/>
              <a:pPr>
                <a:defRPr/>
              </a:pPr>
              <a:t>26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This is the syntax that is included in a messaging or implementation guide. Please note which segments (identified by the three-letter ID) are optional and which ones can repeat. As stated earlier, some segments are nested within other segments. In this example, this VXU message only has two required segments, MSH and PID. In addition, if you have a Common Order segment (ORC), you must have a Pharmacy Administration segment (RXA).</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27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In this example, a non-Hispanic white female, 43 years old, visits the emergency department complaining of a stomach ache, which she has had since February 15</a:t>
            </a:r>
            <a:r>
              <a:rPr lang="en-US" sz="1200" kern="1200" baseline="30000" dirty="0">
                <a:solidFill>
                  <a:schemeClr val="tx1"/>
                </a:solidFill>
                <a:latin typeface="Arial" pitchFamily="-110" charset="0"/>
                <a:ea typeface="ＭＳ Ｐゴシック" pitchFamily="-110" charset="-128"/>
                <a:cs typeface="ＭＳ Ｐゴシック" pitchFamily="-110" charset="-128"/>
              </a:rPr>
              <a:t>th</a:t>
            </a:r>
            <a:r>
              <a:rPr lang="en-US" sz="1200" kern="1200" dirty="0">
                <a:solidFill>
                  <a:schemeClr val="tx1"/>
                </a:solidFill>
                <a:latin typeface="Arial" pitchFamily="-110" charset="0"/>
                <a:ea typeface="ＭＳ Ｐゴシック" pitchFamily="-110" charset="-128"/>
                <a:cs typeface="ＭＳ Ｐゴシック" pitchFamily="-110" charset="-128"/>
              </a:rPr>
              <a:t>. She was diagnosed with appendicitis and is admitted as an inpatient.  </a:t>
            </a:r>
          </a:p>
          <a:p>
            <a:r>
              <a:rPr lang="en-US" sz="1200" kern="1200" dirty="0">
                <a:solidFill>
                  <a:schemeClr val="tx1"/>
                </a:solidFill>
                <a:latin typeface="Arial" pitchFamily="-110" charset="0"/>
                <a:ea typeface="ＭＳ Ｐゴシック" pitchFamily="-110" charset="-128"/>
                <a:cs typeface="ＭＳ Ｐゴシック" pitchFamily="-110" charset="-128"/>
              </a:rPr>
              <a:t>This HL7 message represents this scenario. Please note the highlighted text. The red text corresponds to the description above. In the MSH segment, it states that this patient is getting admitted. In the PID segment, it states that the patient is a non-Hispanic, white female. In the PV1 segment, it states that her patient class is “Inpatient” designated with the “I”. In the first OBX statement, the patient complained of a stomach ache. In the second OBX segment, it states that her age is forty three. In the fifth OBX segment, it states when she first noticed her symptoms. And finally in the second DG1 segment, it states her diagnosis is acute appendicitis. </a:t>
            </a:r>
          </a:p>
          <a:p>
            <a:r>
              <a:rPr lang="en-US" sz="1200" kern="1200" dirty="0">
                <a:solidFill>
                  <a:schemeClr val="tx1"/>
                </a:solidFill>
                <a:latin typeface="Arial" pitchFamily="-110" charset="0"/>
                <a:ea typeface="ＭＳ Ｐゴシック" pitchFamily="-110" charset="-128"/>
                <a:cs typeface="ＭＳ Ｐゴシック" pitchFamily="-110" charset="-128"/>
              </a:rPr>
              <a:t>Please note when segments repeat, the segment identification must be present.</a:t>
            </a:r>
          </a:p>
          <a:p>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28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The goal of the FHIR project is to make </a:t>
            </a:r>
            <a:r>
              <a:rPr lang="en-AU" sz="1200" b="0" i="0" kern="1200" dirty="0" err="1">
                <a:solidFill>
                  <a:schemeClr val="tx1"/>
                </a:solidFill>
                <a:effectLst/>
                <a:latin typeface="+mn-lt"/>
                <a:ea typeface="+mn-ea"/>
                <a:cs typeface="+mn-cs"/>
              </a:rPr>
              <a:t>interoperabilty</a:t>
            </a:r>
            <a:r>
              <a:rPr lang="en-AU" sz="1200" b="0" i="0" kern="1200" dirty="0">
                <a:solidFill>
                  <a:schemeClr val="tx1"/>
                </a:solidFill>
                <a:effectLst/>
                <a:latin typeface="+mn-lt"/>
                <a:ea typeface="+mn-ea"/>
                <a:cs typeface="+mn-cs"/>
              </a:rPr>
              <a:t> an order of magnitude cheaper. Preliminary indications suggest that this might be the case. Grahame will describe existing and potential implementations and consider their likely impact on the healthcare process</a:t>
            </a:r>
          </a:p>
          <a:p>
            <a:endParaRPr lang="en-AU" sz="1200" b="0" i="0" kern="1200" dirty="0">
              <a:solidFill>
                <a:schemeClr val="tx1"/>
              </a:solidFill>
              <a:effectLst/>
              <a:latin typeface="+mn-lt"/>
              <a:ea typeface="+mn-ea"/>
              <a:cs typeface="+mn-cs"/>
            </a:endParaRPr>
          </a:p>
          <a:p>
            <a:pPr marL="171450" indent="-171450">
              <a:buFontTx/>
              <a:buChar char="-"/>
            </a:pPr>
            <a:r>
              <a:rPr lang="en-AU" sz="1200" b="0" i="0" kern="1200" baseline="0" dirty="0">
                <a:solidFill>
                  <a:schemeClr val="tx1"/>
                </a:solidFill>
                <a:effectLst/>
                <a:latin typeface="+mn-lt"/>
                <a:ea typeface="+mn-ea"/>
                <a:cs typeface="+mn-cs"/>
              </a:rPr>
              <a:t>Why we started FHIR</a:t>
            </a:r>
          </a:p>
          <a:p>
            <a:pPr marL="171450" indent="-171450">
              <a:buFontTx/>
              <a:buChar char="-"/>
            </a:pPr>
            <a:r>
              <a:rPr lang="en-AU" sz="1200" b="0" i="0" kern="1200" baseline="0" dirty="0">
                <a:solidFill>
                  <a:schemeClr val="tx1"/>
                </a:solidFill>
                <a:effectLst/>
                <a:latin typeface="+mn-lt"/>
                <a:ea typeface="+mn-ea"/>
                <a:cs typeface="+mn-cs"/>
              </a:rPr>
              <a:t>Approach – borrow the best ideas</a:t>
            </a:r>
          </a:p>
          <a:p>
            <a:pPr marL="171450" indent="-171450">
              <a:buFontTx/>
              <a:buChar char="-"/>
            </a:pPr>
            <a:r>
              <a:rPr lang="en-AU" sz="1200" b="0" i="0" kern="1200" baseline="0" dirty="0">
                <a:solidFill>
                  <a:schemeClr val="tx1"/>
                </a:solidFill>
                <a:effectLst/>
                <a:latin typeface="+mn-lt"/>
                <a:ea typeface="+mn-ea"/>
                <a:cs typeface="+mn-cs"/>
              </a:rPr>
              <a:t>Ethos</a:t>
            </a:r>
          </a:p>
          <a:p>
            <a:pPr marL="171450" indent="-171450">
              <a:buFontTx/>
              <a:buChar char="-"/>
            </a:pPr>
            <a:r>
              <a:rPr lang="en-AU" sz="1200" b="0" i="0" kern="1200" baseline="0" dirty="0">
                <a:solidFill>
                  <a:schemeClr val="tx1"/>
                </a:solidFill>
                <a:effectLst/>
                <a:latin typeface="+mn-lt"/>
                <a:ea typeface="+mn-ea"/>
                <a:cs typeface="+mn-cs"/>
              </a:rPr>
              <a:t>Timelines</a:t>
            </a:r>
          </a:p>
          <a:p>
            <a:pPr marL="171450" indent="-171450">
              <a:buFontTx/>
              <a:buChar char="-"/>
            </a:pPr>
            <a:r>
              <a:rPr lang="en-AU" sz="1200" b="0" i="0" kern="1200" baseline="0" dirty="0">
                <a:solidFill>
                  <a:schemeClr val="tx1"/>
                </a:solidFill>
                <a:effectLst/>
                <a:latin typeface="+mn-lt"/>
                <a:ea typeface="+mn-ea"/>
                <a:cs typeface="+mn-cs"/>
              </a:rPr>
              <a:t>Purpose / Goal</a:t>
            </a:r>
          </a:p>
          <a:p>
            <a:pPr marL="171450" indent="-171450">
              <a:buFontTx/>
              <a:buChar char="-"/>
            </a:pPr>
            <a:r>
              <a:rPr lang="en-AU" sz="1200" b="0" i="0" kern="1200" baseline="0" dirty="0">
                <a:solidFill>
                  <a:schemeClr val="tx1"/>
                </a:solidFill>
                <a:effectLst/>
                <a:latin typeface="+mn-lt"/>
                <a:ea typeface="+mn-ea"/>
                <a:cs typeface="+mn-cs"/>
              </a:rPr>
              <a:t>Adoption</a:t>
            </a:r>
          </a:p>
          <a:p>
            <a:pPr marL="171450" indent="-171450">
              <a:buFontTx/>
              <a:buChar char="-"/>
            </a:pPr>
            <a:r>
              <a:rPr lang="en-AU" sz="1200" b="0" i="0" kern="1200" baseline="0" dirty="0">
                <a:solidFill>
                  <a:schemeClr val="tx1"/>
                </a:solidFill>
                <a:effectLst/>
                <a:latin typeface="+mn-lt"/>
                <a:ea typeface="+mn-ea"/>
                <a:cs typeface="+mn-cs"/>
              </a:rPr>
              <a:t>The hype curve</a:t>
            </a:r>
          </a:p>
          <a:p>
            <a:pPr marL="171450" indent="-171450">
              <a:buFontTx/>
              <a:buChar char="-"/>
            </a:pPr>
            <a:r>
              <a:rPr lang="en-AU" sz="1200" b="0" i="0" kern="1200" baseline="0" dirty="0">
                <a:solidFill>
                  <a:schemeClr val="tx1"/>
                </a:solidFill>
                <a:effectLst/>
                <a:latin typeface="+mn-lt"/>
                <a:ea typeface="+mn-ea"/>
                <a:cs typeface="+mn-cs"/>
              </a:rPr>
              <a:t>The trough + clinical interoperability</a:t>
            </a:r>
          </a:p>
        </p:txBody>
      </p:sp>
      <p:sp>
        <p:nvSpPr>
          <p:cNvPr id="4" name="Slide Number Placeholder 3"/>
          <p:cNvSpPr>
            <a:spLocks noGrp="1"/>
          </p:cNvSpPr>
          <p:nvPr>
            <p:ph type="sldNum" sz="quarter" idx="10"/>
          </p:nvPr>
        </p:nvSpPr>
        <p:spPr/>
        <p:txBody>
          <a:bodyPr/>
          <a:lstStyle/>
          <a:p>
            <a:fld id="{DF50EF08-643C-4D62-90D3-9CBE9D9941FB}" type="slidenum">
              <a:rPr lang="en-AU" smtClean="0"/>
              <a:t>29</a:t>
            </a:fld>
            <a:endParaRPr lang="en-AU"/>
          </a:p>
        </p:txBody>
      </p:sp>
    </p:spTree>
    <p:extLst>
      <p:ext uri="{BB962C8B-B14F-4D97-AF65-F5344CB8AC3E}">
        <p14:creationId xmlns:p14="http://schemas.microsoft.com/office/powerpoint/2010/main" val="258623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It is important that everyone is aware of the scope of HL7 prior to implementing the standard, along the associated hardware and software. HL7 is not the “end all, be all” solution. It purposely does not address security and privacy. It is the responsibility of the sending and receiving facilities/applications comply with issues such as authentication, access control, encryption, etc. These are addressed in standards/regulations like National Institute of Standards and Technology (NIST) standard and The Health Insurance Portability and Accountability Act (HIPAA) to name a few.</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12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Read</a:t>
            </a:r>
            <a:r>
              <a:rPr lang="en-CA" baseline="0" dirty="0"/>
              <a:t> this slide, then explain that this because we needed a globally unique acronym, and that this works really well for implementers </a:t>
            </a:r>
            <a:endParaRPr lang="en-CA" dirty="0"/>
          </a:p>
        </p:txBody>
      </p:sp>
      <p:sp>
        <p:nvSpPr>
          <p:cNvPr id="4" name="Slide Number Placeholder 3"/>
          <p:cNvSpPr>
            <a:spLocks noGrp="1"/>
          </p:cNvSpPr>
          <p:nvPr>
            <p:ph type="sldNum" sz="quarter" idx="10"/>
          </p:nvPr>
        </p:nvSpPr>
        <p:spPr/>
        <p:txBody>
          <a:bodyPr/>
          <a:lstStyle/>
          <a:p>
            <a:fld id="{3A1F50BE-48AE-4332-BF46-C112AB8C5E91}" type="slidenum">
              <a:rPr lang="en-CA" smtClean="0"/>
              <a:t>30</a:t>
            </a:fld>
            <a:endParaRPr lang="en-CA" dirty="0"/>
          </a:p>
        </p:txBody>
      </p:sp>
    </p:spTree>
    <p:extLst>
      <p:ext uri="{BB962C8B-B14F-4D97-AF65-F5344CB8AC3E}">
        <p14:creationId xmlns:p14="http://schemas.microsoft.com/office/powerpoint/2010/main" val="1413197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917575"/>
            <a:ext cx="6626225" cy="3727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80396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Introduction to the</a:t>
            </a:r>
            <a:r>
              <a:rPr lang="en-AU" baseline="0" dirty="0"/>
              <a:t> technical side of FHIR – what it is – an programming interface to a system that stores and manages a set of health records, using RESTful approach (explain that later – it just means ‘the web way’)</a:t>
            </a:r>
          </a:p>
          <a:p>
            <a:endParaRPr lang="en-AU" baseline="0" dirty="0"/>
          </a:p>
          <a:p>
            <a:r>
              <a:rPr lang="en-AU" baseline="0" dirty="0"/>
              <a:t>We allow for information to be found and read, and also written back the store of information. Which is useful because the store has processes around it of *doing something* for the patient. </a:t>
            </a:r>
          </a:p>
          <a:p>
            <a:endParaRPr lang="en-AU" baseline="0" dirty="0"/>
          </a:p>
          <a:p>
            <a:r>
              <a:rPr lang="en-AU" baseline="0" dirty="0"/>
              <a:t>Because client and server use the same interface, they can be used interchangeably – this is what creates the capabilities to do interesting things with health</a:t>
            </a:r>
          </a:p>
          <a:p>
            <a:endParaRPr lang="en-AU" baseline="0" dirty="0"/>
          </a:p>
          <a:p>
            <a:r>
              <a:rPr lang="en-AU" baseline="0" dirty="0"/>
              <a:t>The important thing about FHIR is – there’s lots of RESTful specifications out there, lots that do health – but only FHIR is deeply connected and committed to the whole, existing healthcare, to catering for general </a:t>
            </a:r>
            <a:r>
              <a:rPr lang="en-AU" baseline="0" dirty="0" err="1"/>
              <a:t>requriements</a:t>
            </a:r>
            <a:endParaRPr lang="en-AU" baseline="0" dirty="0"/>
          </a:p>
          <a:p>
            <a:endParaRPr lang="en-AU" baseline="0" dirty="0"/>
          </a:p>
        </p:txBody>
      </p:sp>
      <p:sp>
        <p:nvSpPr>
          <p:cNvPr id="4" name="Slide Number Placeholder 3"/>
          <p:cNvSpPr>
            <a:spLocks noGrp="1"/>
          </p:cNvSpPr>
          <p:nvPr>
            <p:ph type="sldNum" sz="quarter" idx="10"/>
          </p:nvPr>
        </p:nvSpPr>
        <p:spPr/>
        <p:txBody>
          <a:bodyPr/>
          <a:lstStyle/>
          <a:p>
            <a:fld id="{3A1F50BE-48AE-4332-BF46-C112AB8C5E91}" type="slidenum">
              <a:rPr lang="en-CA" smtClean="0"/>
              <a:pPr/>
              <a:t>34</a:t>
            </a:fld>
            <a:endParaRPr lang="en-CA" dirty="0"/>
          </a:p>
        </p:txBody>
      </p:sp>
    </p:spTree>
    <p:extLst>
      <p:ext uri="{BB962C8B-B14F-4D97-AF65-F5344CB8AC3E}">
        <p14:creationId xmlns:p14="http://schemas.microsoft.com/office/powerpoint/2010/main" val="4671944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a:t>
            </a:r>
            <a:r>
              <a:rPr lang="en-US" baseline="0" dirty="0"/>
              <a:t> a set of tools that we use to create a community that is tightly connected and committed to interoperability. </a:t>
            </a:r>
          </a:p>
          <a:p>
            <a:r>
              <a:rPr lang="en-CA" dirty="0"/>
              <a:t>Tools encourage</a:t>
            </a:r>
            <a:r>
              <a:rPr lang="en-CA" baseline="0" dirty="0"/>
              <a:t> adoption, and open collaborative adoption.</a:t>
            </a:r>
          </a:p>
          <a:p>
            <a:r>
              <a:rPr lang="en-CA" baseline="0" dirty="0"/>
              <a:t>Importance of connectathons to the FHIR process for both building community and getting the specification nailed.</a:t>
            </a:r>
          </a:p>
          <a:p>
            <a:endParaRPr lang="en-CA" dirty="0"/>
          </a:p>
        </p:txBody>
      </p:sp>
      <p:sp>
        <p:nvSpPr>
          <p:cNvPr id="4" name="Slide Number Placeholder 3"/>
          <p:cNvSpPr>
            <a:spLocks noGrp="1"/>
          </p:cNvSpPr>
          <p:nvPr>
            <p:ph type="sldNum" sz="quarter" idx="10"/>
          </p:nvPr>
        </p:nvSpPr>
        <p:spPr/>
        <p:txBody>
          <a:bodyPr/>
          <a:lstStyle/>
          <a:p>
            <a:fld id="{3A1F50BE-48AE-4332-BF46-C112AB8C5E91}" type="slidenum">
              <a:rPr lang="en-CA" smtClean="0"/>
              <a:t>36</a:t>
            </a:fld>
            <a:endParaRPr lang="en-CA" dirty="0"/>
          </a:p>
        </p:txBody>
      </p:sp>
    </p:spTree>
    <p:extLst>
      <p:ext uri="{BB962C8B-B14F-4D97-AF65-F5344CB8AC3E}">
        <p14:creationId xmlns:p14="http://schemas.microsoft.com/office/powerpoint/2010/main" val="24005631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Was a bigger</a:t>
            </a:r>
            <a:r>
              <a:rPr lang="en-US" baseline="0" dirty="0"/>
              <a:t> deal before HL7 decided to open up all IP</a:t>
            </a:r>
          </a:p>
          <a:p>
            <a:endParaRPr lang="en-US" baseline="0" dirty="0"/>
          </a:p>
          <a:p>
            <a:r>
              <a:rPr lang="en-US" baseline="0" dirty="0"/>
              <a:t>full legal text towards bottom of FHIR home page</a:t>
            </a:r>
          </a:p>
          <a:p>
            <a:endParaRPr lang="en-CA" dirty="0"/>
          </a:p>
        </p:txBody>
      </p:sp>
      <p:sp>
        <p:nvSpPr>
          <p:cNvPr id="4" name="Slide Number Placeholder 3"/>
          <p:cNvSpPr>
            <a:spLocks noGrp="1"/>
          </p:cNvSpPr>
          <p:nvPr>
            <p:ph type="sldNum" sz="quarter" idx="10"/>
          </p:nvPr>
        </p:nvSpPr>
        <p:spPr/>
        <p:txBody>
          <a:bodyPr/>
          <a:lstStyle/>
          <a:p>
            <a:fld id="{3A1F50BE-48AE-4332-BF46-C112AB8C5E91}" type="slidenum">
              <a:rPr lang="en-CA" smtClean="0"/>
              <a:t>38</a:t>
            </a:fld>
            <a:endParaRPr lang="en-CA" dirty="0"/>
          </a:p>
        </p:txBody>
      </p:sp>
    </p:spTree>
    <p:extLst>
      <p:ext uri="{BB962C8B-B14F-4D97-AF65-F5344CB8AC3E}">
        <p14:creationId xmlns:p14="http://schemas.microsoft.com/office/powerpoint/2010/main" val="3172414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All these are</a:t>
            </a:r>
            <a:r>
              <a:rPr lang="en-AU" baseline="0" dirty="0"/>
              <a:t> places where people gather. Demonstrate chat.fhir.org. </a:t>
            </a:r>
            <a:endParaRPr lang="en-AU" dirty="0"/>
          </a:p>
        </p:txBody>
      </p:sp>
      <p:sp>
        <p:nvSpPr>
          <p:cNvPr id="4" name="Slide Number Placeholder 3"/>
          <p:cNvSpPr>
            <a:spLocks noGrp="1"/>
          </p:cNvSpPr>
          <p:nvPr>
            <p:ph type="sldNum" sz="quarter" idx="10"/>
          </p:nvPr>
        </p:nvSpPr>
        <p:spPr/>
        <p:txBody>
          <a:bodyPr/>
          <a:lstStyle/>
          <a:p>
            <a:fld id="{3A1F50BE-48AE-4332-BF46-C112AB8C5E91}" type="slidenum">
              <a:rPr lang="en-CA" smtClean="0"/>
              <a:pPr/>
              <a:t>39</a:t>
            </a:fld>
            <a:endParaRPr lang="en-CA" dirty="0"/>
          </a:p>
        </p:txBody>
      </p:sp>
    </p:spTree>
    <p:extLst>
      <p:ext uri="{BB962C8B-B14F-4D97-AF65-F5344CB8AC3E}">
        <p14:creationId xmlns:p14="http://schemas.microsoft.com/office/powerpoint/2010/main" val="2600348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The following two slides provide a few definitions. Later in this presentation, examples of data and message types will be displayed. In addition, a sample message will show fields and segments. </a:t>
            </a:r>
          </a:p>
          <a:p>
            <a:r>
              <a:rPr lang="en-US" sz="1200" kern="1200" dirty="0">
                <a:solidFill>
                  <a:schemeClr val="tx1"/>
                </a:solidFill>
                <a:latin typeface="Arial" pitchFamily="-110" charset="0"/>
                <a:ea typeface="ＭＳ Ｐゴシック" pitchFamily="-110" charset="-128"/>
                <a:cs typeface="ＭＳ Ｐゴシック" pitchFamily="-110" charset="-128"/>
              </a:rPr>
              <a:t>A key point to mention would be messages are an atomic unit of data meaning that messages are transmitted as one complete element. Partial messages are not sent or received.</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13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The key point on this slide is the trigger event. For example, when someone is brought into an emergency department and the decision is made to admit this person into the hospital, this real world event would initiate an electronic message being sent to admit this patient.</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14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The Message Header Segment or MSH segment is required for all messages and defines the intent, source, destination, and specific attributes of the message, like delimiters and version number. </a:t>
            </a:r>
          </a:p>
          <a:p>
            <a:r>
              <a:rPr lang="en-US" sz="1200" kern="1200" dirty="0">
                <a:solidFill>
                  <a:schemeClr val="tx1"/>
                </a:solidFill>
                <a:latin typeface="Arial" pitchFamily="-110" charset="0"/>
                <a:ea typeface="ＭＳ Ｐゴシック" pitchFamily="-110" charset="-128"/>
                <a:cs typeface="ＭＳ Ｐゴシック" pitchFamily="-110" charset="-128"/>
              </a:rPr>
              <a:t>Messaging or Implementation Guides establish an agreement on what messages will be sent and received. One of the parameters that this document establishes is the </a:t>
            </a:r>
            <a:r>
              <a:rPr lang="en-US" sz="1200" kern="1200" dirty="0" err="1">
                <a:solidFill>
                  <a:schemeClr val="tx1"/>
                </a:solidFill>
                <a:latin typeface="Arial" pitchFamily="-110" charset="0"/>
                <a:ea typeface="ＭＳ Ｐゴシック" pitchFamily="-110" charset="-128"/>
                <a:cs typeface="ＭＳ Ｐゴシック" pitchFamily="-110" charset="-128"/>
              </a:rPr>
              <a:t>optionality</a:t>
            </a:r>
            <a:r>
              <a:rPr lang="en-US" sz="1200" kern="1200" dirty="0">
                <a:solidFill>
                  <a:schemeClr val="tx1"/>
                </a:solidFill>
                <a:latin typeface="Arial" pitchFamily="-110" charset="0"/>
                <a:ea typeface="ＭＳ Ｐゴシック" pitchFamily="-110" charset="-128"/>
                <a:cs typeface="ＭＳ Ｐゴシック" pitchFamily="-110" charset="-128"/>
              </a:rPr>
              <a:t> of segments and fields.</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15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Although you can specify different delimiter for segments and fields, it is highly recommended that you use the default value. Using an inappropriate value can have a negative effect on the content of a segment or an entire message. </a:t>
            </a:r>
          </a:p>
          <a:p>
            <a:r>
              <a:rPr lang="en-US" sz="1200" kern="1200" dirty="0">
                <a:solidFill>
                  <a:schemeClr val="tx1"/>
                </a:solidFill>
                <a:latin typeface="Arial" pitchFamily="-110" charset="0"/>
                <a:ea typeface="ＭＳ Ｐゴシック" pitchFamily="-110" charset="-128"/>
                <a:cs typeface="ＭＳ Ｐゴシック" pitchFamily="-110" charset="-128"/>
              </a:rPr>
              <a:t>In addition, a message type like Admission, Discharge and Transfer (ADT) messages can have many trigger events, for example A01 – Admit, A02 – Transfer, A03 – Discharge, A04 – Register, A05 – Pre-admit, etc.</a:t>
            </a:r>
          </a:p>
          <a:p>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16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Arial" pitchFamily="-110" charset="0"/>
                <a:ea typeface="ＭＳ Ｐゴシック" pitchFamily="-110" charset="-128"/>
                <a:cs typeface="ＭＳ Ｐゴシック" pitchFamily="-110" charset="-128"/>
              </a:rPr>
              <a:t>Acknowledgement messages confirm the message is received and that it is in the agreed upon format. Otherwise, the receiving application will return an error message which will be sent to the sending application. Depending on the type of acknowledgement, the receiving application will do some or all of these functions.</a:t>
            </a:r>
          </a:p>
          <a:p>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17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Some fields are left blank when there is no data sent or expected. For fields where data is expected but the sender does not have a value, null is used. </a:t>
            </a:r>
          </a:p>
          <a:p>
            <a:r>
              <a:rPr lang="en-US" sz="1200" kern="1200" dirty="0">
                <a:solidFill>
                  <a:schemeClr val="tx1"/>
                </a:solidFill>
                <a:latin typeface="Arial" pitchFamily="-110" charset="0"/>
                <a:ea typeface="ＭＳ Ｐゴシック" pitchFamily="-110" charset="-128"/>
                <a:cs typeface="ＭＳ Ｐゴシック" pitchFamily="-110" charset="-128"/>
              </a:rPr>
              <a:t>As mentioned on the previous slide, applications confirm receipt. This happens through rules which are established to clarify how the receiving system will handle messages with expected and unexpected content.</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18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itchFamily="-110" charset="0"/>
                <a:ea typeface="ＭＳ Ｐゴシック" pitchFamily="-110" charset="-128"/>
                <a:cs typeface="ＭＳ Ｐゴシック" pitchFamily="-110" charset="-128"/>
              </a:rPr>
              <a:t>There are dozens of message types. Listed here are some common message types. Please take note that there are message types for various situations. The message types in red are the ones associated with meaningful use. ADT messages will be used for surveillance messages. ORU messages will be used for electronic laboratory reporting messages, and VXU messages will be used for immunization messages.</a:t>
            </a:r>
            <a:endParaRPr lang="en-US" dirty="0"/>
          </a:p>
        </p:txBody>
      </p:sp>
      <p:sp>
        <p:nvSpPr>
          <p:cNvPr id="4" name="Slide Number Placeholder 3"/>
          <p:cNvSpPr>
            <a:spLocks noGrp="1"/>
          </p:cNvSpPr>
          <p:nvPr>
            <p:ph type="sldNum" sz="quarter" idx="10"/>
          </p:nvPr>
        </p:nvSpPr>
        <p:spPr>
          <a:xfrm>
            <a:off x="6716224" y="9091392"/>
            <a:ext cx="268776" cy="230408"/>
          </a:xfrm>
        </p:spPr>
        <p:txBody>
          <a:bodyPr/>
          <a:lstStyle/>
          <a:p>
            <a:fld id="{261C0B5D-924A-4E6A-A9ED-D9BBAC25808E}" type="slidenum">
              <a:rPr lang="en-US" smtClean="0"/>
              <a:pPr/>
              <a:t>19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674074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1865916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1121811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838E3-3690-48E8-80D2-A583B8E68AA3}"/>
              </a:ext>
            </a:extLst>
          </p:cNvPr>
          <p:cNvSpPr>
            <a:spLocks noGrp="1"/>
          </p:cNvSpPr>
          <p:nvPr>
            <p:ph type="title"/>
          </p:nvPr>
        </p:nvSpPr>
        <p:spPr>
          <a:xfrm>
            <a:off x="1320800" y="152401"/>
            <a:ext cx="10128251" cy="835025"/>
          </a:xfrm>
        </p:spPr>
        <p:txBody>
          <a:bodyPr/>
          <a:lstStyle/>
          <a:p>
            <a:r>
              <a:rPr lang="en-US"/>
              <a:t>Click to edit Master title style</a:t>
            </a:r>
          </a:p>
        </p:txBody>
      </p:sp>
      <p:sp>
        <p:nvSpPr>
          <p:cNvPr id="3" name="Table Placeholder 2">
            <a:extLst>
              <a:ext uri="{FF2B5EF4-FFF2-40B4-BE49-F238E27FC236}">
                <a16:creationId xmlns:a16="http://schemas.microsoft.com/office/drawing/2014/main" id="{50AD5813-558C-433C-9C3D-FDB371C3466F}"/>
              </a:ext>
            </a:extLst>
          </p:cNvPr>
          <p:cNvSpPr>
            <a:spLocks noGrp="1"/>
          </p:cNvSpPr>
          <p:nvPr>
            <p:ph type="tbl" idx="1"/>
          </p:nvPr>
        </p:nvSpPr>
        <p:spPr>
          <a:xfrm>
            <a:off x="1320801" y="1295400"/>
            <a:ext cx="10011833" cy="5029200"/>
          </a:xfrm>
        </p:spPr>
        <p:txBody>
          <a:bodyPr/>
          <a:lstStyle/>
          <a:p>
            <a:endParaRPr lang="en-US"/>
          </a:p>
        </p:txBody>
      </p:sp>
    </p:spTree>
    <p:extLst>
      <p:ext uri="{BB962C8B-B14F-4D97-AF65-F5344CB8AC3E}">
        <p14:creationId xmlns:p14="http://schemas.microsoft.com/office/powerpoint/2010/main" val="2690414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8"/>
            <a:ext cx="10972800" cy="1143000"/>
          </a:xfrm>
          <a:prstGeom prst="rect">
            <a:avLst/>
          </a:prstGeom>
        </p:spPr>
        <p:txBody>
          <a:bodyPr anchor="b" anchorCtr="0"/>
          <a:lstStyle>
            <a:lvl1pPr>
              <a:lnSpc>
                <a:spcPts val="3000"/>
              </a:lnSpc>
              <a:defRPr sz="2800" b="1" baseline="0">
                <a:effectLst/>
              </a:defRPr>
            </a:lvl1pPr>
          </a:lstStyle>
          <a:p>
            <a:r>
              <a:rPr lang="en-US" dirty="0"/>
              <a:t>Headline – Myriad Pro, Bold, Shadow, 28pt</a:t>
            </a:r>
          </a:p>
        </p:txBody>
      </p:sp>
      <p:sp>
        <p:nvSpPr>
          <p:cNvPr id="3" name="Content Placeholder 2"/>
          <p:cNvSpPr>
            <a:spLocks noGrp="1"/>
          </p:cNvSpPr>
          <p:nvPr>
            <p:ph idx="1" hasCustomPrompt="1"/>
          </p:nvPr>
        </p:nvSpPr>
        <p:spPr>
          <a:xfrm>
            <a:off x="609600" y="1600201"/>
            <a:ext cx="109728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a:t>First level – Myriad Pro, Bold, 24pt</a:t>
            </a:r>
          </a:p>
          <a:p>
            <a:pPr lvl="1"/>
            <a:r>
              <a:rPr lang="en-US" dirty="0"/>
              <a:t>Second level – Myriad Pro, 20pt</a:t>
            </a:r>
          </a:p>
          <a:p>
            <a:pPr lvl="2"/>
            <a:r>
              <a:rPr lang="en-US" dirty="0"/>
              <a:t>Third level – Myriad Pro, 18pt	</a:t>
            </a:r>
          </a:p>
          <a:p>
            <a:pPr lvl="3"/>
            <a:r>
              <a:rPr lang="en-US" dirty="0"/>
              <a:t>Fourth level – Myriad Pro, 18pt</a:t>
            </a:r>
          </a:p>
          <a:p>
            <a:pPr lvl="4"/>
            <a:r>
              <a:rPr lang="en-US" dirty="0"/>
              <a:t>Fifth level – Myriad Pro, 18pt</a:t>
            </a:r>
          </a:p>
        </p:txBody>
      </p:sp>
      <p:sp>
        <p:nvSpPr>
          <p:cNvPr id="6" name="Text Placeholder 5"/>
          <p:cNvSpPr>
            <a:spLocks noGrp="1"/>
          </p:cNvSpPr>
          <p:nvPr>
            <p:ph type="body" sz="quarter" idx="11" hasCustomPrompt="1"/>
          </p:nvPr>
        </p:nvSpPr>
        <p:spPr>
          <a:xfrm>
            <a:off x="609600" y="5791200"/>
            <a:ext cx="10972800" cy="609600"/>
          </a:xfrm>
          <a:prstGeom prst="rect">
            <a:avLst/>
          </a:prstGeom>
        </p:spPr>
        <p:txBody>
          <a:bodyPr anchor="b"/>
          <a:lstStyle>
            <a:lvl1pPr>
              <a:buNone/>
              <a:defRPr sz="1100">
                <a:solidFill>
                  <a:schemeClr val="tx1"/>
                </a:solidFill>
              </a:defRPr>
            </a:lvl1pPr>
          </a:lstStyle>
          <a:p>
            <a:r>
              <a:rPr lang="en-US" dirty="0"/>
              <a:t>* Citations, references, and credits – Myriad Pro, 11pt</a:t>
            </a:r>
          </a:p>
        </p:txBody>
      </p:sp>
    </p:spTree>
    <p:extLst>
      <p:ext uri="{BB962C8B-B14F-4D97-AF65-F5344CB8AC3E}">
        <p14:creationId xmlns:p14="http://schemas.microsoft.com/office/powerpoint/2010/main" val="71872274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ingle Column">
    <p:spTree>
      <p:nvGrpSpPr>
        <p:cNvPr id="1" name=""/>
        <p:cNvGrpSpPr/>
        <p:nvPr/>
      </p:nvGrpSpPr>
      <p:grpSpPr>
        <a:xfrm>
          <a:off x="0" y="0"/>
          <a:ext cx="0" cy="0"/>
          <a:chOff x="0" y="0"/>
          <a:chExt cx="0" cy="0"/>
        </a:xfrm>
      </p:grpSpPr>
      <p:sp>
        <p:nvSpPr>
          <p:cNvPr id="3" name="Title 2"/>
          <p:cNvSpPr>
            <a:spLocks noGrp="1"/>
          </p:cNvSpPr>
          <p:nvPr userDrawn="1">
            <p:ph type="title"/>
          </p:nvPr>
        </p:nvSpPr>
        <p:spPr/>
        <p:txBody>
          <a:bodyPr/>
          <a:lstStyle/>
          <a:p>
            <a:r>
              <a:rPr lang="en-US"/>
              <a:t>Click to edit Master title style</a:t>
            </a:r>
          </a:p>
        </p:txBody>
      </p:sp>
      <p:sp>
        <p:nvSpPr>
          <p:cNvPr id="8" name="Content Placeholder 2"/>
          <p:cNvSpPr>
            <a:spLocks noGrp="1"/>
          </p:cNvSpPr>
          <p:nvPr userDrawn="1">
            <p:ph idx="1"/>
          </p:nvPr>
        </p:nvSpPr>
        <p:spPr>
          <a:xfrm>
            <a:off x="813262" y="1575808"/>
            <a:ext cx="10430069" cy="4161255"/>
          </a:xfrm>
          <a:prstGeom prst="rect">
            <a:avLst/>
          </a:prstGeom>
        </p:spPr>
        <p:txBody>
          <a:bodyPr>
            <a:noAutofit/>
          </a:bodyPr>
          <a:lstStyle>
            <a:lvl1pPr marL="285750" indent="-285750">
              <a:buClr>
                <a:schemeClr val="tx1"/>
              </a:buClr>
              <a:buSzPct val="100000"/>
              <a:buFont typeface="Arial" charset="0"/>
              <a:buChar char="•"/>
              <a:defRPr sz="1500"/>
            </a:lvl1pPr>
            <a:lvl2pPr marL="742950" indent="-285750">
              <a:buClr>
                <a:schemeClr val="tx1"/>
              </a:buClr>
              <a:buSzPct val="100000"/>
              <a:buFont typeface="Arial" charset="0"/>
              <a:buChar char="•"/>
              <a:defRPr sz="1500"/>
            </a:lvl2pPr>
            <a:lvl3pPr marL="1200150" indent="-285750">
              <a:buClr>
                <a:schemeClr val="tx1"/>
              </a:buClr>
              <a:buSzPct val="100000"/>
              <a:buFont typeface="Arial" charset="0"/>
              <a:buChar char="•"/>
              <a:defRPr sz="1500"/>
            </a:lvl3pPr>
            <a:lvl4pPr marL="1657350" indent="-285750">
              <a:buClr>
                <a:schemeClr val="tx1"/>
              </a:buClr>
              <a:buSzPct val="100000"/>
              <a:buFont typeface="Arial" charset="0"/>
              <a:buChar char="•"/>
              <a:defRPr sz="1500"/>
            </a:lvl4pPr>
            <a:lvl5pPr marL="2114550" indent="-285750">
              <a:buClr>
                <a:schemeClr val="tx1"/>
              </a:buClr>
              <a:buSzPct val="100000"/>
              <a:buFont typeface="Arial" charset="0"/>
              <a:buChar char="•"/>
              <a:defRPr sz="1500"/>
            </a:lvl5pPr>
            <a:lvl6pPr marL="2407868" indent="-285750">
              <a:buClr>
                <a:schemeClr val="tx1"/>
              </a:buClr>
              <a:buSzPct val="100000"/>
              <a:buFont typeface="Arial" charset="0"/>
              <a:buChar char="•"/>
              <a:defRPr sz="1500">
                <a:solidFill>
                  <a:schemeClr val="accent6"/>
                </a:solidFill>
              </a:defRPr>
            </a:lvl6pPr>
            <a:lvl7pPr marL="2832291" indent="-285750">
              <a:buClr>
                <a:schemeClr val="tx1"/>
              </a:buClr>
              <a:buSzPct val="100000"/>
              <a:buFont typeface="Arial" charset="0"/>
              <a:buChar char="•"/>
              <a:defRPr sz="1500">
                <a:solidFill>
                  <a:schemeClr val="accent6"/>
                </a:solidFill>
              </a:defRPr>
            </a:lvl7pPr>
            <a:lvl8pPr marL="3256716" indent="-285750">
              <a:buClr>
                <a:schemeClr val="tx1"/>
              </a:buClr>
              <a:buSzPct val="100000"/>
              <a:buFont typeface="Arial" charset="0"/>
              <a:buChar char="•"/>
              <a:defRPr sz="1500" baseline="0">
                <a:solidFill>
                  <a:schemeClr val="accent6"/>
                </a:solidFill>
              </a:defRPr>
            </a:lvl8pPr>
            <a:lvl9pPr marL="3681139" indent="-285750">
              <a:buClr>
                <a:schemeClr val="tx1"/>
              </a:buClr>
              <a:buSzPct val="100000"/>
              <a:buFont typeface="Arial" charset="0"/>
              <a:buChar char="•"/>
              <a:defRPr sz="1500">
                <a:solidFill>
                  <a:schemeClr val="accent6"/>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Sixth level</a:t>
            </a:r>
          </a:p>
          <a:p>
            <a:pPr lvl="6"/>
            <a:r>
              <a:rPr lang="en-US" noProof="0" dirty="0"/>
              <a:t>Seventh level</a:t>
            </a:r>
          </a:p>
          <a:p>
            <a:pPr lvl="7"/>
            <a:r>
              <a:rPr lang="en-US" noProof="0" dirty="0"/>
              <a:t>Eighth level</a:t>
            </a:r>
          </a:p>
          <a:p>
            <a:pPr lvl="8"/>
            <a:r>
              <a:rPr lang="en-US" noProof="0" dirty="0"/>
              <a:t>Ninth level</a:t>
            </a:r>
          </a:p>
          <a:p>
            <a:pPr lvl="7"/>
            <a:endParaRPr lang="en-US" noProof="0" dirty="0"/>
          </a:p>
        </p:txBody>
      </p:sp>
    </p:spTree>
    <p:extLst>
      <p:ext uri="{BB962C8B-B14F-4D97-AF65-F5344CB8AC3E}">
        <p14:creationId xmlns:p14="http://schemas.microsoft.com/office/powerpoint/2010/main" val="34178438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3138557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717335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4BC001E-1FE3-4FF5-B865-704A49906090}" type="datetimeFigureOut">
              <a:rPr lang="en-US" smtClean="0"/>
              <a:t>12/26/2018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2729882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4BC001E-1FE3-4FF5-B865-704A49906090}" type="datetimeFigureOut">
              <a:rPr lang="en-US" smtClean="0"/>
              <a:t>12/26/2018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2403851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4BC001E-1FE3-4FF5-B865-704A49906090}" type="datetimeFigureOut">
              <a:rPr lang="en-US" smtClean="0"/>
              <a:t>12/26/2018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2491485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BC001E-1FE3-4FF5-B865-704A49906090}" type="datetimeFigureOut">
              <a:rPr lang="en-US" smtClean="0"/>
              <a:t>12/26/2018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1936688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4BC001E-1FE3-4FF5-B865-704A49906090}" type="datetimeFigureOut">
              <a:rPr lang="en-US" smtClean="0"/>
              <a:t>12/26/2018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3149397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4BC001E-1FE3-4FF5-B865-704A49906090}" type="datetimeFigureOut">
              <a:rPr lang="en-US" smtClean="0"/>
              <a:t>12/26/2018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3606320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BC001E-1FE3-4FF5-B865-704A49906090}" type="datetimeFigureOut">
              <a:rPr lang="en-US" smtClean="0"/>
              <a:t>12/26/2018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ED84F4-C1BA-4849-A7F4-51EE4BBAA587}" type="slidenum">
              <a:rPr lang="en-US" smtClean="0"/>
              <a:t>‹#›</a:t>
            </a:fld>
            <a:endParaRPr lang="en-US"/>
          </a:p>
        </p:txBody>
      </p:sp>
    </p:spTree>
    <p:extLst>
      <p:ext uri="{BB962C8B-B14F-4D97-AF65-F5344CB8AC3E}">
        <p14:creationId xmlns:p14="http://schemas.microsoft.com/office/powerpoint/2010/main" val="4231519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hl7.org/fhir"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iki.hl7.org/index.php?title=Publicly_Available_FHIR_Servers_for_testing"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wiki.hl7.org/index.php?title=FHIR" TargetMode="External"/><Relationship Id="rId3" Type="http://schemas.openxmlformats.org/officeDocument/2006/relationships/hyperlink" Target="http://fhir.org/" TargetMode="External"/><Relationship Id="rId7" Type="http://schemas.openxmlformats.org/officeDocument/2006/relationships/hyperlink" Target="http://gforge.hl7.org/gf/project/fhir"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stackoverflow.com/" TargetMode="External"/><Relationship Id="rId5" Type="http://schemas.openxmlformats.org/officeDocument/2006/relationships/hyperlink" Target="http://chat.fhir.org/" TargetMode="External"/><Relationship Id="rId4" Type="http://schemas.openxmlformats.org/officeDocument/2006/relationships/hyperlink" Target="http://community.fhir.or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4193349"/>
          </a:xfrm>
        </p:spPr>
        <p:txBody>
          <a:bodyPr>
            <a:normAutofit/>
          </a:bodyPr>
          <a:lstStyle/>
          <a:p>
            <a:r>
              <a:rPr lang="en-US" sz="3600" b="1" dirty="0" smtClean="0"/>
              <a:t/>
            </a:r>
            <a:br>
              <a:rPr lang="en-US" sz="3600" b="1" dirty="0" smtClean="0"/>
            </a:br>
            <a:r>
              <a:rPr lang="en-US" sz="3600" b="1" dirty="0"/>
              <a:t/>
            </a:r>
            <a:br>
              <a:rPr lang="en-US" sz="3600" b="1" dirty="0"/>
            </a:br>
            <a:r>
              <a:rPr lang="en-US" sz="3600" b="1" dirty="0" smtClean="0"/>
              <a:t>IT 6513:  Module </a:t>
            </a:r>
            <a:r>
              <a:rPr lang="en-US" sz="3600" b="1" dirty="0"/>
              <a:t>4</a:t>
            </a:r>
            <a:br>
              <a:rPr lang="en-US" sz="3600" b="1" dirty="0"/>
            </a:br>
            <a:r>
              <a:rPr lang="en-US" sz="3600" b="1" dirty="0"/>
              <a:t/>
            </a:r>
            <a:br>
              <a:rPr lang="en-US" sz="3600" b="1" dirty="0"/>
            </a:br>
            <a:r>
              <a:rPr lang="en-US" sz="3600" b="1" dirty="0" smtClean="0"/>
              <a:t>Slides compiled by Drs. Shahriar and Zhang</a:t>
            </a:r>
            <a:r>
              <a:rPr lang="en-US" sz="3600" b="1" dirty="0"/>
              <a:t/>
            </a:r>
            <a:br>
              <a:rPr lang="en-US" sz="3600" b="1" dirty="0"/>
            </a:br>
            <a:r>
              <a:rPr lang="en-US" sz="3600" dirty="0"/>
              <a:t/>
            </a:r>
            <a:br>
              <a:rPr lang="en-US" sz="3600" dirty="0"/>
            </a:br>
            <a:endParaRPr lang="en-US" sz="3600" dirty="0"/>
          </a:p>
        </p:txBody>
      </p:sp>
      <p:sp>
        <p:nvSpPr>
          <p:cNvPr id="3" name="Rectangle 2"/>
          <p:cNvSpPr/>
          <p:nvPr/>
        </p:nvSpPr>
        <p:spPr>
          <a:xfrm>
            <a:off x="3260640" y="6229073"/>
            <a:ext cx="5201039" cy="369332"/>
          </a:xfrm>
          <a:prstGeom prst="rect">
            <a:avLst/>
          </a:prstGeom>
        </p:spPr>
        <p:txBody>
          <a:bodyPr wrap="none">
            <a:spAutoFit/>
          </a:bodyPr>
          <a:lstStyle/>
          <a:p>
            <a:r>
              <a:rPr lang="en-AU" dirty="0"/>
              <a:t>Copyright © </a:t>
            </a:r>
            <a:r>
              <a:rPr lang="en-AU" dirty="0" smtClean="0"/>
              <a:t>Licensed </a:t>
            </a:r>
            <a:r>
              <a:rPr lang="en-AU" dirty="0"/>
              <a:t>under Creative Commons (CC0)</a:t>
            </a:r>
          </a:p>
        </p:txBody>
      </p:sp>
    </p:spTree>
    <p:extLst>
      <p:ext uri="{BB962C8B-B14F-4D97-AF65-F5344CB8AC3E}">
        <p14:creationId xmlns:p14="http://schemas.microsoft.com/office/powerpoint/2010/main" val="3450160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15BFD-7234-47D3-AA52-F18EF6948CEA}"/>
              </a:ext>
            </a:extLst>
          </p:cNvPr>
          <p:cNvSpPr>
            <a:spLocks noGrp="1"/>
          </p:cNvSpPr>
          <p:nvPr>
            <p:ph type="title"/>
          </p:nvPr>
        </p:nvSpPr>
        <p:spPr/>
        <p:txBody>
          <a:bodyPr/>
          <a:lstStyle/>
          <a:p>
            <a:r>
              <a:rPr lang="en-US" dirty="0"/>
              <a:t>Introduction to Health Level Seven (HL7)</a:t>
            </a:r>
          </a:p>
        </p:txBody>
      </p:sp>
      <p:sp>
        <p:nvSpPr>
          <p:cNvPr id="3" name="Content Placeholder 2">
            <a:extLst>
              <a:ext uri="{FF2B5EF4-FFF2-40B4-BE49-F238E27FC236}">
                <a16:creationId xmlns:a16="http://schemas.microsoft.com/office/drawing/2014/main" id="{1D5E9A9E-20DC-40FC-BEC0-70C7DE90B12B}"/>
              </a:ext>
            </a:extLst>
          </p:cNvPr>
          <p:cNvSpPr>
            <a:spLocks noGrp="1"/>
          </p:cNvSpPr>
          <p:nvPr>
            <p:ph idx="1"/>
          </p:nvPr>
        </p:nvSpPr>
        <p:spPr/>
        <p:txBody>
          <a:bodyPr>
            <a:noAutofit/>
          </a:bodyPr>
          <a:lstStyle/>
          <a:p>
            <a:pPr lvl="1">
              <a:spcBef>
                <a:spcPts val="300"/>
              </a:spcBef>
              <a:spcAft>
                <a:spcPts val="300"/>
              </a:spcAft>
            </a:pPr>
            <a:r>
              <a:rPr lang="en-US" dirty="0"/>
              <a:t>HL7 Background Information</a:t>
            </a:r>
          </a:p>
          <a:p>
            <a:pPr lvl="2">
              <a:spcBef>
                <a:spcPts val="300"/>
              </a:spcBef>
            </a:pPr>
            <a:r>
              <a:rPr lang="en-US" dirty="0" smtClean="0"/>
              <a:t>Definitions</a:t>
            </a:r>
            <a:endParaRPr lang="en-US" dirty="0"/>
          </a:p>
          <a:p>
            <a:pPr lvl="2">
              <a:spcBef>
                <a:spcPts val="300"/>
              </a:spcBef>
            </a:pPr>
            <a:r>
              <a:rPr lang="en-US" dirty="0"/>
              <a:t>Rules</a:t>
            </a:r>
          </a:p>
          <a:p>
            <a:pPr lvl="2">
              <a:spcBef>
                <a:spcPts val="300"/>
              </a:spcBef>
            </a:pPr>
            <a:r>
              <a:rPr lang="en-US" dirty="0"/>
              <a:t>Common Message and Data Types</a:t>
            </a:r>
          </a:p>
          <a:p>
            <a:pPr lvl="1">
              <a:spcBef>
                <a:spcPts val="300"/>
              </a:spcBef>
              <a:spcAft>
                <a:spcPts val="300"/>
              </a:spcAft>
            </a:pPr>
            <a:r>
              <a:rPr lang="en-US" dirty="0"/>
              <a:t>Relationship to Electronic Health Record – Meaningful Use</a:t>
            </a:r>
          </a:p>
          <a:p>
            <a:pPr lvl="2">
              <a:spcBef>
                <a:spcPts val="300"/>
              </a:spcBef>
              <a:spcAft>
                <a:spcPts val="300"/>
              </a:spcAft>
            </a:pPr>
            <a:r>
              <a:rPr lang="en-US" dirty="0" smtClean="0"/>
              <a:t>HL7 </a:t>
            </a:r>
            <a:r>
              <a:rPr lang="en-US" dirty="0"/>
              <a:t>Adoption</a:t>
            </a:r>
          </a:p>
          <a:p>
            <a:pPr lvl="2">
              <a:spcBef>
                <a:spcPts val="300"/>
              </a:spcBef>
              <a:spcAft>
                <a:spcPts val="300"/>
              </a:spcAft>
            </a:pPr>
            <a:r>
              <a:rPr lang="en-US" dirty="0"/>
              <a:t>Role of HL7 Messaging</a:t>
            </a:r>
          </a:p>
          <a:p>
            <a:pPr lvl="1">
              <a:spcBef>
                <a:spcPts val="300"/>
              </a:spcBef>
              <a:spcAft>
                <a:spcPts val="300"/>
              </a:spcAft>
            </a:pPr>
            <a:r>
              <a:rPr lang="en-US" dirty="0"/>
              <a:t>Message Syntax and Content</a:t>
            </a:r>
          </a:p>
          <a:p>
            <a:pPr lvl="2">
              <a:spcBef>
                <a:spcPts val="300"/>
              </a:spcBef>
              <a:spcAft>
                <a:spcPts val="300"/>
              </a:spcAft>
            </a:pPr>
            <a:r>
              <a:rPr lang="en-US" dirty="0"/>
              <a:t>Message Syntax</a:t>
            </a:r>
          </a:p>
          <a:p>
            <a:pPr lvl="2">
              <a:spcBef>
                <a:spcPts val="300"/>
              </a:spcBef>
              <a:spcAft>
                <a:spcPts val="300"/>
              </a:spcAft>
            </a:pPr>
            <a:r>
              <a:rPr lang="en-US" dirty="0"/>
              <a:t>Sample Message</a:t>
            </a:r>
          </a:p>
          <a:p>
            <a:endParaRPr lang="en-US" sz="4000" dirty="0"/>
          </a:p>
        </p:txBody>
      </p:sp>
    </p:spTree>
    <p:extLst>
      <p:ext uri="{BB962C8B-B14F-4D97-AF65-F5344CB8AC3E}">
        <p14:creationId xmlns:p14="http://schemas.microsoft.com/office/powerpoint/2010/main" val="1690171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715963"/>
          </a:xfrm>
        </p:spPr>
        <p:txBody>
          <a:bodyPr/>
          <a:lstStyle/>
          <a:p>
            <a:r>
              <a:rPr lang="en-US" dirty="0"/>
              <a:t>What is HL7?</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12549864"/>
              </p:ext>
            </p:extLst>
          </p:nvPr>
        </p:nvGraphicFramePr>
        <p:xfrm>
          <a:off x="1259456" y="1600200"/>
          <a:ext cx="10322944" cy="4724400"/>
        </p:xfrm>
        <a:graphic>
          <a:graphicData uri="http://schemas.openxmlformats.org/drawingml/2006/table">
            <a:tbl>
              <a:tblPr firstRow="1" bandRow="1">
                <a:tableStyleId>{5C22544A-7EE6-4342-B048-85BDC9FD1C3A}</a:tableStyleId>
              </a:tblPr>
              <a:tblGrid>
                <a:gridCol w="2087593">
                  <a:extLst>
                    <a:ext uri="{9D8B030D-6E8A-4147-A177-3AD203B41FA5}">
                      <a16:colId xmlns:a16="http://schemas.microsoft.com/office/drawing/2014/main" val="20000"/>
                    </a:ext>
                  </a:extLst>
                </a:gridCol>
                <a:gridCol w="8235351">
                  <a:extLst>
                    <a:ext uri="{9D8B030D-6E8A-4147-A177-3AD203B41FA5}">
                      <a16:colId xmlns:a16="http://schemas.microsoft.com/office/drawing/2014/main" val="20001"/>
                    </a:ext>
                  </a:extLst>
                </a:gridCol>
              </a:tblGrid>
              <a:tr h="470994">
                <a:tc gridSpan="2">
                  <a:txBody>
                    <a:bodyPr/>
                    <a:lstStyle/>
                    <a:p>
                      <a:pPr algn="ctr"/>
                      <a:r>
                        <a:rPr lang="en-US" sz="3200" dirty="0"/>
                        <a:t>HL7.org</a:t>
                      </a:r>
                    </a:p>
                  </a:txBody>
                  <a:tcPr/>
                </a:tc>
                <a:tc hMerge="1">
                  <a:txBody>
                    <a:bodyPr/>
                    <a:lstStyle/>
                    <a:p>
                      <a:endParaRPr lang="en-US" dirty="0"/>
                    </a:p>
                  </a:txBody>
                  <a:tcPr/>
                </a:tc>
                <a:extLst>
                  <a:ext uri="{0D108BD9-81ED-4DB2-BD59-A6C34878D82A}">
                    <a16:rowId xmlns:a16="http://schemas.microsoft.com/office/drawing/2014/main" val="10000"/>
                  </a:ext>
                </a:extLst>
              </a:tr>
              <a:tr h="1742032">
                <a:tc>
                  <a:txBody>
                    <a:bodyPr/>
                    <a:lstStyle/>
                    <a:p>
                      <a:r>
                        <a:rPr lang="en-US" sz="2800" dirty="0"/>
                        <a:t>About HL7</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latin typeface="+mn-lt"/>
                          <a:ea typeface="+mn-ea"/>
                          <a:cs typeface="+mn-cs"/>
                        </a:rPr>
                        <a:t>Founded in 1987, Health Level Seven International (HL7) is a not-for-profit, ANSI-accredited standards developing organization dedicated to providing a comprehensive framework and related standards for the exchange, integration, sharing, and retrieval of electronic health information that supports clinical practice and the management, delivery and evaluation of health services.</a:t>
                      </a:r>
                      <a:endParaRPr lang="en-US" sz="2000" dirty="0"/>
                    </a:p>
                  </a:txBody>
                  <a:tcPr/>
                </a:tc>
                <a:extLst>
                  <a:ext uri="{0D108BD9-81ED-4DB2-BD59-A6C34878D82A}">
                    <a16:rowId xmlns:a16="http://schemas.microsoft.com/office/drawing/2014/main" val="10001"/>
                  </a:ext>
                </a:extLst>
              </a:tr>
              <a:tr h="2206574">
                <a:tc>
                  <a:txBody>
                    <a:bodyPr/>
                    <a:lstStyle/>
                    <a:p>
                      <a:r>
                        <a:rPr lang="en-US" sz="2800" dirty="0"/>
                        <a:t>Mission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latin typeface="+mn-lt"/>
                          <a:ea typeface="+mn-ea"/>
                          <a:cs typeface="+mn-cs"/>
                        </a:rPr>
                        <a:t>HL7 provides standards for interoperability that improve care delivery, optimize workflow, reduce ambiguity and enhance knowledge transfer among all of our stakeholders, including healthcare providers, government agencies, the vendor community, fellow SDOs and patients. In all of our processes we exhibit timeliness, scientific rigor and technical expertise without compromising transparency, accountability, practicality, or our willingness to put the needs of our stakeholders first.</a:t>
                      </a:r>
                      <a:endParaRPr lang="en-US" sz="2000" dirty="0"/>
                    </a:p>
                  </a:txBody>
                  <a:tcPr/>
                </a:tc>
                <a:extLst>
                  <a:ext uri="{0D108BD9-81ED-4DB2-BD59-A6C34878D82A}">
                    <a16:rowId xmlns:a16="http://schemas.microsoft.com/office/drawing/2014/main" val="10002"/>
                  </a:ext>
                </a:extLst>
              </a:tr>
            </a:tbl>
          </a:graphicData>
        </a:graphic>
      </p:graphicFrame>
      <p:sp>
        <p:nvSpPr>
          <p:cNvPr id="17" name="Text Placeholder 16"/>
          <p:cNvSpPr>
            <a:spLocks noGrp="1"/>
          </p:cNvSpPr>
          <p:nvPr>
            <p:ph type="body" sz="quarter" idx="11"/>
          </p:nvPr>
        </p:nvSpPr>
        <p:spPr/>
        <p:txBody>
          <a:bodyPr/>
          <a:lstStyle/>
          <a:p>
            <a:r>
              <a:rPr lang="en-US" dirty="0"/>
              <a:t>http://www.hl7.org/</a:t>
            </a: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Limitations of HL7</a:t>
            </a:r>
          </a:p>
        </p:txBody>
      </p:sp>
      <p:sp>
        <p:nvSpPr>
          <p:cNvPr id="13" name="Content Placeholder 12"/>
          <p:cNvSpPr>
            <a:spLocks noGrp="1"/>
          </p:cNvSpPr>
          <p:nvPr>
            <p:ph idx="1"/>
          </p:nvPr>
        </p:nvSpPr>
        <p:spPr/>
        <p:txBody>
          <a:bodyPr>
            <a:normAutofit/>
          </a:bodyPr>
          <a:lstStyle/>
          <a:p>
            <a:pPr>
              <a:spcAft>
                <a:spcPts val="600"/>
              </a:spcAft>
            </a:pPr>
            <a:r>
              <a:rPr lang="en-US" sz="2800" dirty="0">
                <a:solidFill>
                  <a:schemeClr val="tx1"/>
                </a:solidFill>
              </a:rPr>
              <a:t>The list below is some of the functionality that is not provided or supported:</a:t>
            </a:r>
          </a:p>
          <a:p>
            <a:pPr lvl="1">
              <a:spcBef>
                <a:spcPts val="300"/>
              </a:spcBef>
              <a:spcAft>
                <a:spcPts val="300"/>
              </a:spcAft>
            </a:pPr>
            <a:r>
              <a:rPr lang="en-US" dirty="0">
                <a:solidFill>
                  <a:schemeClr val="tx1"/>
                </a:solidFill>
              </a:rPr>
              <a:t>Security/Access Control – HL7 does not provide for the enforcement of a user’s security policies. In addition, HL7 does not specify a specific encryption method.</a:t>
            </a:r>
          </a:p>
          <a:p>
            <a:pPr lvl="1">
              <a:spcBef>
                <a:spcPts val="300"/>
              </a:spcBef>
              <a:spcAft>
                <a:spcPts val="300"/>
              </a:spcAft>
            </a:pPr>
            <a:r>
              <a:rPr lang="en-US" dirty="0">
                <a:solidFill>
                  <a:schemeClr val="tx1"/>
                </a:solidFill>
              </a:rPr>
              <a:t>Privacy/Confidentiality – HL7 does not address this issue and makes no assumption about how the data will be used at the source or destination of a message. </a:t>
            </a:r>
          </a:p>
          <a:p>
            <a:pPr lvl="1">
              <a:spcBef>
                <a:spcPts val="300"/>
              </a:spcBef>
              <a:spcAft>
                <a:spcPts val="300"/>
              </a:spcAft>
            </a:pPr>
            <a:r>
              <a:rPr lang="en-US" dirty="0">
                <a:solidFill>
                  <a:schemeClr val="tx1"/>
                </a:solidFill>
              </a:rPr>
              <a:t>Accountability/Audit trails – HL7 does not attempt to define possible transaction processing features needed in a user’s environment.</a:t>
            </a:r>
          </a:p>
          <a:p>
            <a:pPr lvl="0">
              <a:buNone/>
            </a:pPr>
            <a:endParaRPr lang="en-US" sz="3200" dirty="0">
              <a:solidFill>
                <a:schemeClr val="tx1"/>
              </a:solidFill>
            </a:endParaRP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p>
        </p:txBody>
      </p:sp>
      <p:sp>
        <p:nvSpPr>
          <p:cNvPr id="13" name="Content Placeholder 12"/>
          <p:cNvSpPr>
            <a:spLocks noGrp="1"/>
          </p:cNvSpPr>
          <p:nvPr>
            <p:ph idx="1"/>
          </p:nvPr>
        </p:nvSpPr>
        <p:spPr/>
        <p:txBody>
          <a:bodyPr>
            <a:normAutofit/>
          </a:bodyPr>
          <a:lstStyle/>
          <a:p>
            <a:pPr>
              <a:spcAft>
                <a:spcPts val="600"/>
              </a:spcAft>
            </a:pPr>
            <a:r>
              <a:rPr lang="en-US" b="0" dirty="0">
                <a:solidFill>
                  <a:schemeClr val="tx1"/>
                </a:solidFill>
              </a:rPr>
              <a:t>Data Type – a restriction on the contents of a field</a:t>
            </a:r>
          </a:p>
          <a:p>
            <a:pPr>
              <a:spcAft>
                <a:spcPts val="600"/>
              </a:spcAft>
            </a:pPr>
            <a:r>
              <a:rPr lang="en-US" b="0" dirty="0">
                <a:solidFill>
                  <a:schemeClr val="tx1"/>
                </a:solidFill>
              </a:rPr>
              <a:t>Field – a string of characters defined by one of the HL7 data types</a:t>
            </a:r>
          </a:p>
          <a:p>
            <a:pPr>
              <a:spcAft>
                <a:spcPts val="600"/>
              </a:spcAft>
            </a:pPr>
            <a:r>
              <a:rPr lang="en-US" b="0" dirty="0">
                <a:solidFill>
                  <a:schemeClr val="tx1"/>
                </a:solidFill>
              </a:rPr>
              <a:t>Field Separator – this character separates two adjacent data fields within an HL7 segment</a:t>
            </a:r>
          </a:p>
          <a:p>
            <a:pPr>
              <a:spcAft>
                <a:spcPts val="600"/>
              </a:spcAft>
            </a:pPr>
            <a:r>
              <a:rPr lang="en-US" b="0" dirty="0">
                <a:solidFill>
                  <a:schemeClr val="tx1"/>
                </a:solidFill>
              </a:rPr>
              <a:t>HL7 – an application protocol for electronic data exchange in healthcare environments</a:t>
            </a:r>
          </a:p>
          <a:p>
            <a:pPr>
              <a:spcAft>
                <a:spcPts val="600"/>
              </a:spcAft>
            </a:pPr>
            <a:r>
              <a:rPr lang="en-US" b="0" dirty="0">
                <a:solidFill>
                  <a:schemeClr val="tx1"/>
                </a:solidFill>
              </a:rPr>
              <a:t>Message – the atomic unit of data transferred between systems, consisting of segments in a defined sequence</a:t>
            </a:r>
          </a:p>
          <a:p>
            <a:pPr>
              <a:spcAft>
                <a:spcPts val="600"/>
              </a:spcAft>
            </a:pPr>
            <a:endParaRPr lang="en-US" sz="2800" b="0" dirty="0">
              <a:solidFill>
                <a:schemeClr val="tx1"/>
              </a:solidFill>
            </a:endParaRP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p>
        </p:txBody>
      </p:sp>
      <p:sp>
        <p:nvSpPr>
          <p:cNvPr id="13" name="Content Placeholder 12"/>
          <p:cNvSpPr>
            <a:spLocks noGrp="1"/>
          </p:cNvSpPr>
          <p:nvPr>
            <p:ph idx="1"/>
          </p:nvPr>
        </p:nvSpPr>
        <p:spPr/>
        <p:txBody>
          <a:bodyPr>
            <a:normAutofit/>
          </a:bodyPr>
          <a:lstStyle/>
          <a:p>
            <a:pPr>
              <a:spcAft>
                <a:spcPts val="600"/>
              </a:spcAft>
            </a:pPr>
            <a:r>
              <a:rPr lang="en-US" b="0" dirty="0">
                <a:solidFill>
                  <a:schemeClr val="tx1"/>
                </a:solidFill>
              </a:rPr>
              <a:t>Message Type – the specific purpose</a:t>
            </a:r>
          </a:p>
          <a:p>
            <a:pPr>
              <a:spcAft>
                <a:spcPts val="600"/>
              </a:spcAft>
            </a:pPr>
            <a:r>
              <a:rPr lang="en-US" b="0" dirty="0">
                <a:solidFill>
                  <a:schemeClr val="tx1"/>
                </a:solidFill>
              </a:rPr>
              <a:t>Order – a request for material or service</a:t>
            </a:r>
          </a:p>
          <a:p>
            <a:pPr>
              <a:spcAft>
                <a:spcPts val="600"/>
              </a:spcAft>
            </a:pPr>
            <a:r>
              <a:rPr lang="en-US" b="0" dirty="0">
                <a:solidFill>
                  <a:schemeClr val="tx1"/>
                </a:solidFill>
              </a:rPr>
              <a:t>Observation – performance of the service including result data</a:t>
            </a:r>
          </a:p>
          <a:p>
            <a:pPr>
              <a:spcAft>
                <a:spcPts val="600"/>
              </a:spcAft>
            </a:pPr>
            <a:r>
              <a:rPr lang="en-US" b="0" dirty="0">
                <a:solidFill>
                  <a:schemeClr val="tx1"/>
                </a:solidFill>
              </a:rPr>
              <a:t>Segment – a logical grouping of data fields identified by three letter identification (MSH, PID, OBX, …)</a:t>
            </a:r>
          </a:p>
          <a:p>
            <a:pPr>
              <a:spcAft>
                <a:spcPts val="600"/>
              </a:spcAft>
            </a:pPr>
            <a:r>
              <a:rPr lang="en-US" b="0" dirty="0">
                <a:solidFill>
                  <a:schemeClr val="tx1"/>
                </a:solidFill>
              </a:rPr>
              <a:t>Trigger Event – a real world event that initiates an exchange of messages. There is a one to many relationship between message type and trigger event.</a:t>
            </a:r>
          </a:p>
          <a:p>
            <a:pPr>
              <a:spcAft>
                <a:spcPts val="600"/>
              </a:spcAft>
            </a:pPr>
            <a:endParaRPr lang="en-US" sz="2800" b="0" dirty="0">
              <a:solidFill>
                <a:schemeClr val="tx1"/>
              </a:solidFill>
            </a:endParaRP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a:t>
            </a:r>
          </a:p>
        </p:txBody>
      </p:sp>
      <p:sp>
        <p:nvSpPr>
          <p:cNvPr id="13" name="Content Placeholder 12"/>
          <p:cNvSpPr>
            <a:spLocks noGrp="1"/>
          </p:cNvSpPr>
          <p:nvPr>
            <p:ph idx="1"/>
          </p:nvPr>
        </p:nvSpPr>
        <p:spPr/>
        <p:txBody>
          <a:bodyPr/>
          <a:lstStyle/>
          <a:p>
            <a:pPr>
              <a:spcAft>
                <a:spcPts val="600"/>
              </a:spcAft>
            </a:pPr>
            <a:r>
              <a:rPr lang="en-US" sz="2800" dirty="0">
                <a:solidFill>
                  <a:schemeClr val="tx1"/>
                </a:solidFill>
              </a:rPr>
              <a:t>Message Header Segment  (MSH) is required and always first</a:t>
            </a:r>
          </a:p>
          <a:p>
            <a:pPr>
              <a:spcAft>
                <a:spcPts val="600"/>
              </a:spcAft>
            </a:pPr>
            <a:r>
              <a:rPr lang="en-US" sz="2800" dirty="0">
                <a:solidFill>
                  <a:schemeClr val="tx1"/>
                </a:solidFill>
              </a:rPr>
              <a:t>There may be more than one type of segment and can be nested</a:t>
            </a:r>
          </a:p>
          <a:p>
            <a:pPr lvl="1">
              <a:spcBef>
                <a:spcPts val="300"/>
              </a:spcBef>
              <a:spcAft>
                <a:spcPts val="300"/>
              </a:spcAft>
            </a:pPr>
            <a:r>
              <a:rPr lang="en-US" dirty="0">
                <a:solidFill>
                  <a:schemeClr val="tx1"/>
                </a:solidFill>
              </a:rPr>
              <a:t>[ ] – Optional segment</a:t>
            </a:r>
          </a:p>
          <a:p>
            <a:pPr lvl="1">
              <a:spcBef>
                <a:spcPts val="300"/>
              </a:spcBef>
              <a:spcAft>
                <a:spcPts val="300"/>
              </a:spcAft>
            </a:pPr>
            <a:r>
              <a:rPr lang="en-US" dirty="0">
                <a:solidFill>
                  <a:schemeClr val="tx1"/>
                </a:solidFill>
              </a:rPr>
              <a:t>{ } – Repeating segment</a:t>
            </a:r>
          </a:p>
          <a:p>
            <a:pPr>
              <a:spcAft>
                <a:spcPts val="600"/>
              </a:spcAft>
              <a:buNone/>
            </a:pPr>
            <a:endParaRPr lang="en-US" dirty="0"/>
          </a:p>
          <a:p>
            <a:pPr lvl="1">
              <a:buNone/>
            </a:pPr>
            <a:endParaRPr lang="en-US" dirty="0"/>
          </a:p>
          <a:p>
            <a:pPr lvl="1"/>
            <a:endParaRPr lang="en-US" dirty="0"/>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670517644"/>
              </p:ext>
            </p:extLst>
          </p:nvPr>
        </p:nvGraphicFramePr>
        <p:xfrm>
          <a:off x="1474397" y="3560413"/>
          <a:ext cx="9319406" cy="2641950"/>
        </p:xfrm>
        <a:graphic>
          <a:graphicData uri="http://schemas.openxmlformats.org/drawingml/2006/table">
            <a:tbl>
              <a:tblPr firstRow="1" bandRow="1">
                <a:tableStyleId>{5C22544A-7EE6-4342-B048-85BDC9FD1C3A}</a:tableStyleId>
              </a:tblPr>
              <a:tblGrid>
                <a:gridCol w="3445282">
                  <a:extLst>
                    <a:ext uri="{9D8B030D-6E8A-4147-A177-3AD203B41FA5}">
                      <a16:colId xmlns:a16="http://schemas.microsoft.com/office/drawing/2014/main" val="20000"/>
                    </a:ext>
                  </a:extLst>
                </a:gridCol>
                <a:gridCol w="5874124">
                  <a:extLst>
                    <a:ext uri="{9D8B030D-6E8A-4147-A177-3AD203B41FA5}">
                      <a16:colId xmlns:a16="http://schemas.microsoft.com/office/drawing/2014/main" val="20001"/>
                    </a:ext>
                  </a:extLst>
                </a:gridCol>
              </a:tblGrid>
              <a:tr h="509556">
                <a:tc gridSpan="2">
                  <a:txBody>
                    <a:bodyPr/>
                    <a:lstStyle/>
                    <a:p>
                      <a:pPr algn="ctr"/>
                      <a:r>
                        <a:rPr lang="en-US" sz="2800" dirty="0">
                          <a:solidFill>
                            <a:schemeClr val="bg1"/>
                          </a:solidFill>
                        </a:rPr>
                        <a:t>Optionality</a:t>
                      </a:r>
                    </a:p>
                  </a:txBody>
                  <a:tcPr/>
                </a:tc>
                <a:tc hMerge="1">
                  <a:txBody>
                    <a:bodyPr/>
                    <a:lstStyle/>
                    <a:p>
                      <a:endParaRPr lang="en-US" sz="1600" dirty="0"/>
                    </a:p>
                  </a:txBody>
                  <a:tcPr/>
                </a:tc>
                <a:extLst>
                  <a:ext uri="{0D108BD9-81ED-4DB2-BD59-A6C34878D82A}">
                    <a16:rowId xmlns:a16="http://schemas.microsoft.com/office/drawing/2014/main" val="10000"/>
                  </a:ext>
                </a:extLst>
              </a:tr>
              <a:tr h="416910">
                <a:tc>
                  <a:txBody>
                    <a:bodyPr/>
                    <a:lstStyle/>
                    <a:p>
                      <a:pPr algn="ctr"/>
                      <a:r>
                        <a:rPr lang="en-US" sz="2000" dirty="0">
                          <a:solidFill>
                            <a:srgbClr val="0066CC"/>
                          </a:solidFill>
                        </a:rPr>
                        <a:t>R – Required</a:t>
                      </a:r>
                    </a:p>
                  </a:txBody>
                  <a:tcPr anchor="ctr"/>
                </a:tc>
                <a:tc>
                  <a:txBody>
                    <a:bodyPr/>
                    <a:lstStyle/>
                    <a:p>
                      <a:pPr algn="ctr"/>
                      <a:r>
                        <a:rPr lang="en-US" sz="2000" dirty="0">
                          <a:solidFill>
                            <a:srgbClr val="0066CC"/>
                          </a:solidFill>
                        </a:rPr>
                        <a:t>RE – Required but may be empty</a:t>
                      </a:r>
                    </a:p>
                  </a:txBody>
                  <a:tcPr anchor="ctr"/>
                </a:tc>
                <a:extLst>
                  <a:ext uri="{0D108BD9-81ED-4DB2-BD59-A6C34878D82A}">
                    <a16:rowId xmlns:a16="http://schemas.microsoft.com/office/drawing/2014/main" val="10001"/>
                  </a:ext>
                </a:extLst>
              </a:tr>
              <a:tr h="69484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0066CC"/>
                          </a:solidFill>
                        </a:rPr>
                        <a:t>O – Optional</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0066CC"/>
                          </a:solidFill>
                        </a:rPr>
                        <a:t>C – Conditional depending on trigger event or some other field</a:t>
                      </a:r>
                    </a:p>
                  </a:txBody>
                  <a:tcPr anchor="ctr"/>
                </a:tc>
                <a:extLst>
                  <a:ext uri="{0D108BD9-81ED-4DB2-BD59-A6C34878D82A}">
                    <a16:rowId xmlns:a16="http://schemas.microsoft.com/office/drawing/2014/main" val="10002"/>
                  </a:ext>
                </a:extLst>
              </a:tr>
              <a:tr h="69484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0066CC"/>
                          </a:solidFill>
                        </a:rPr>
                        <a:t>X – not used with this trigger event</a:t>
                      </a:r>
                    </a:p>
                    <a:p>
                      <a:pPr algn="ctr"/>
                      <a:endParaRPr lang="en-US" sz="2000" dirty="0">
                        <a:solidFill>
                          <a:srgbClr val="0066CC"/>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0066CC"/>
                          </a:solidFill>
                        </a:rPr>
                        <a:t>B –</a:t>
                      </a:r>
                      <a:r>
                        <a:rPr lang="en-US" sz="2000" baseline="0" dirty="0">
                          <a:solidFill>
                            <a:srgbClr val="0066CC"/>
                          </a:solidFill>
                        </a:rPr>
                        <a:t> Backwards compatible with previous HL7 versions</a:t>
                      </a:r>
                      <a:endParaRPr lang="en-US" sz="2000" dirty="0">
                        <a:solidFill>
                          <a:srgbClr val="0066CC"/>
                        </a:solidFill>
                      </a:endParaRPr>
                    </a:p>
                  </a:txBody>
                  <a:tcPr anchor="ctr"/>
                </a:tc>
                <a:extLst>
                  <a:ext uri="{0D108BD9-81ED-4DB2-BD59-A6C34878D82A}">
                    <a16:rowId xmlns:a16="http://schemas.microsoft.com/office/drawing/2014/main" val="10003"/>
                  </a:ext>
                </a:extLst>
              </a:tr>
            </a:tbl>
          </a:graphicData>
        </a:graphic>
      </p:graphicFrame>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a:t>
            </a:r>
          </a:p>
        </p:txBody>
      </p:sp>
      <p:sp>
        <p:nvSpPr>
          <p:cNvPr id="13" name="Content Placeholder 12"/>
          <p:cNvSpPr>
            <a:spLocks noGrp="1"/>
          </p:cNvSpPr>
          <p:nvPr>
            <p:ph idx="1"/>
          </p:nvPr>
        </p:nvSpPr>
        <p:spPr>
          <a:xfrm>
            <a:off x="609600" y="1600200"/>
            <a:ext cx="10972800" cy="4748841"/>
          </a:xfrm>
        </p:spPr>
        <p:txBody>
          <a:bodyPr>
            <a:normAutofit/>
          </a:bodyPr>
          <a:lstStyle/>
          <a:p>
            <a:pPr>
              <a:spcAft>
                <a:spcPts val="600"/>
              </a:spcAft>
            </a:pPr>
            <a:r>
              <a:rPr lang="en-US" dirty="0">
                <a:solidFill>
                  <a:schemeClr val="tx1"/>
                </a:solidFill>
              </a:rPr>
              <a:t>Recommended message delimiters (field 2 of MSH)</a:t>
            </a:r>
          </a:p>
          <a:p>
            <a:pPr>
              <a:spcAft>
                <a:spcPts val="600"/>
              </a:spcAft>
            </a:pPr>
            <a:endParaRPr lang="en-US" sz="2800" dirty="0">
              <a:solidFill>
                <a:schemeClr val="tx1"/>
              </a:solidFill>
            </a:endParaRPr>
          </a:p>
          <a:p>
            <a:pPr>
              <a:spcAft>
                <a:spcPts val="600"/>
              </a:spcAft>
            </a:pPr>
            <a:endParaRPr lang="en-US" sz="2800" dirty="0">
              <a:solidFill>
                <a:schemeClr val="tx1"/>
              </a:solidFill>
            </a:endParaRPr>
          </a:p>
          <a:p>
            <a:pPr>
              <a:spcAft>
                <a:spcPts val="600"/>
              </a:spcAft>
            </a:pPr>
            <a:endParaRPr lang="en-US" sz="2800" dirty="0" smtClean="0">
              <a:solidFill>
                <a:schemeClr val="tx1"/>
              </a:solidFill>
            </a:endParaRPr>
          </a:p>
          <a:p>
            <a:pPr>
              <a:spcAft>
                <a:spcPts val="600"/>
              </a:spcAft>
            </a:pPr>
            <a:endParaRPr lang="en-US" sz="2800" dirty="0">
              <a:solidFill>
                <a:schemeClr val="tx1"/>
              </a:solidFill>
            </a:endParaRPr>
          </a:p>
          <a:p>
            <a:pPr>
              <a:spcAft>
                <a:spcPts val="600"/>
              </a:spcAft>
            </a:pPr>
            <a:endParaRPr lang="en-US" sz="2800" dirty="0">
              <a:solidFill>
                <a:schemeClr val="tx1"/>
              </a:solidFill>
            </a:endParaRPr>
          </a:p>
          <a:p>
            <a:pPr>
              <a:spcAft>
                <a:spcPts val="600"/>
              </a:spcAft>
            </a:pPr>
            <a:r>
              <a:rPr lang="en-US" dirty="0">
                <a:solidFill>
                  <a:schemeClr val="tx1"/>
                </a:solidFill>
              </a:rPr>
              <a:t>There is a one to many relationship between message type and trigger event. </a:t>
            </a:r>
          </a:p>
          <a:p>
            <a:pPr lvl="1">
              <a:spcBef>
                <a:spcPts val="300"/>
              </a:spcBef>
              <a:spcAft>
                <a:spcPts val="300"/>
              </a:spcAft>
            </a:pPr>
            <a:r>
              <a:rPr lang="en-US" sz="1800" dirty="0">
                <a:solidFill>
                  <a:schemeClr val="tx1"/>
                </a:solidFill>
              </a:rPr>
              <a:t>ADT – (A01, A02, A03, A04, A05, …)</a:t>
            </a:r>
          </a:p>
          <a:p>
            <a:pPr lvl="1">
              <a:spcBef>
                <a:spcPts val="300"/>
              </a:spcBef>
              <a:spcAft>
                <a:spcPts val="300"/>
              </a:spcAft>
            </a:pPr>
            <a:r>
              <a:rPr lang="en-US" sz="1800" dirty="0">
                <a:solidFill>
                  <a:schemeClr val="tx1"/>
                </a:solidFill>
              </a:rPr>
              <a:t>Trigger events are specific to message type</a:t>
            </a:r>
          </a:p>
          <a:p>
            <a:pPr lvl="1"/>
            <a:endParaRPr lang="en-US" sz="2400" dirty="0">
              <a:solidFill>
                <a:schemeClr val="tx1"/>
              </a:solidFill>
            </a:endParaRPr>
          </a:p>
          <a:p>
            <a:pPr lvl="1"/>
            <a:endParaRPr lang="en-US" sz="2400" dirty="0">
              <a:solidFill>
                <a:schemeClr val="tx1"/>
              </a:solidFill>
            </a:endParaRP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067840155"/>
              </p:ext>
            </p:extLst>
          </p:nvPr>
        </p:nvGraphicFramePr>
        <p:xfrm>
          <a:off x="2438400" y="2209800"/>
          <a:ext cx="7315200" cy="228600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tblGrid>
              <a:tr h="370840">
                <a:tc>
                  <a:txBody>
                    <a:bodyPr/>
                    <a:lstStyle/>
                    <a:p>
                      <a:pPr algn="ctr"/>
                      <a:r>
                        <a:rPr lang="en-US" sz="2400" dirty="0">
                          <a:solidFill>
                            <a:schemeClr val="bg1"/>
                          </a:solidFill>
                        </a:rPr>
                        <a:t>Delimiter</a:t>
                      </a:r>
                    </a:p>
                  </a:txBody>
                  <a:tcPr anchor="ctr"/>
                </a:tc>
                <a:tc>
                  <a:txBody>
                    <a:bodyPr/>
                    <a:lstStyle/>
                    <a:p>
                      <a:pPr algn="ctr"/>
                      <a:r>
                        <a:rPr lang="en-US" sz="2400" dirty="0">
                          <a:solidFill>
                            <a:schemeClr val="bg1"/>
                          </a:solidFill>
                        </a:rPr>
                        <a:t>Value</a:t>
                      </a:r>
                    </a:p>
                  </a:txBody>
                  <a:tcPr anchor="ctr"/>
                </a:tc>
                <a:extLst>
                  <a:ext uri="{0D108BD9-81ED-4DB2-BD59-A6C34878D82A}">
                    <a16:rowId xmlns:a16="http://schemas.microsoft.com/office/drawing/2014/main" val="10000"/>
                  </a:ext>
                </a:extLst>
              </a:tr>
              <a:tr h="314960">
                <a:tc>
                  <a:txBody>
                    <a:bodyPr/>
                    <a:lstStyle/>
                    <a:p>
                      <a:r>
                        <a:rPr lang="en-US" sz="1800" b="0" dirty="0">
                          <a:solidFill>
                            <a:schemeClr val="tx1"/>
                          </a:solidFill>
                        </a:rPr>
                        <a:t>Field Separator</a:t>
                      </a:r>
                    </a:p>
                  </a:txBody>
                  <a:tcPr/>
                </a:tc>
                <a:tc>
                  <a:txBody>
                    <a:bodyPr/>
                    <a:lstStyle/>
                    <a:p>
                      <a:pPr algn="ctr"/>
                      <a:r>
                        <a:rPr lang="en-US" sz="1800" b="0" dirty="0">
                          <a:solidFill>
                            <a:schemeClr val="tx1"/>
                          </a:solidFill>
                        </a:rPr>
                        <a:t>|</a:t>
                      </a:r>
                    </a:p>
                  </a:txBody>
                  <a:tcPr anchor="ctr"/>
                </a:tc>
                <a:extLst>
                  <a:ext uri="{0D108BD9-81ED-4DB2-BD59-A6C34878D82A}">
                    <a16:rowId xmlns:a16="http://schemas.microsoft.com/office/drawing/2014/main" val="10001"/>
                  </a:ext>
                </a:extLst>
              </a:tr>
              <a:tr h="304800">
                <a:tc>
                  <a:txBody>
                    <a:bodyPr/>
                    <a:lstStyle/>
                    <a:p>
                      <a:r>
                        <a:rPr lang="en-US" sz="1800" b="0" dirty="0">
                          <a:solidFill>
                            <a:schemeClr val="tx1"/>
                          </a:solidFill>
                        </a:rPr>
                        <a:t>Component Separator</a:t>
                      </a:r>
                    </a:p>
                  </a:txBody>
                  <a:tcPr/>
                </a:tc>
                <a:tc>
                  <a:txBody>
                    <a:bodyPr/>
                    <a:lstStyle/>
                    <a:p>
                      <a:pPr algn="ctr"/>
                      <a:r>
                        <a:rPr lang="en-US" sz="1800" b="0" dirty="0">
                          <a:solidFill>
                            <a:schemeClr val="tx1"/>
                          </a:solidFill>
                        </a:rPr>
                        <a:t>^</a:t>
                      </a:r>
                    </a:p>
                  </a:txBody>
                  <a:tcPr anchor="ctr"/>
                </a:tc>
                <a:extLst>
                  <a:ext uri="{0D108BD9-81ED-4DB2-BD59-A6C34878D82A}">
                    <a16:rowId xmlns:a16="http://schemas.microsoft.com/office/drawing/2014/main" val="10002"/>
                  </a:ext>
                </a:extLst>
              </a:tr>
              <a:tr h="304800">
                <a:tc>
                  <a:txBody>
                    <a:bodyPr/>
                    <a:lstStyle/>
                    <a:p>
                      <a:r>
                        <a:rPr lang="en-US" sz="1800" b="0" dirty="0">
                          <a:solidFill>
                            <a:schemeClr val="tx1"/>
                          </a:solidFill>
                        </a:rPr>
                        <a:t>Subcomponent Separator</a:t>
                      </a:r>
                    </a:p>
                  </a:txBody>
                  <a:tcPr/>
                </a:tc>
                <a:tc>
                  <a:txBody>
                    <a:bodyPr/>
                    <a:lstStyle/>
                    <a:p>
                      <a:pPr algn="ctr"/>
                      <a:r>
                        <a:rPr lang="en-US" sz="1800" b="0" dirty="0">
                          <a:solidFill>
                            <a:schemeClr val="tx1"/>
                          </a:solidFill>
                        </a:rPr>
                        <a:t>&amp;</a:t>
                      </a:r>
                    </a:p>
                  </a:txBody>
                  <a:tcPr anchor="ctr"/>
                </a:tc>
                <a:extLst>
                  <a:ext uri="{0D108BD9-81ED-4DB2-BD59-A6C34878D82A}">
                    <a16:rowId xmlns:a16="http://schemas.microsoft.com/office/drawing/2014/main" val="10003"/>
                  </a:ext>
                </a:extLst>
              </a:tr>
              <a:tr h="304800">
                <a:tc>
                  <a:txBody>
                    <a:bodyPr/>
                    <a:lstStyle/>
                    <a:p>
                      <a:r>
                        <a:rPr lang="en-US" sz="1800" b="0" dirty="0">
                          <a:solidFill>
                            <a:schemeClr val="tx1"/>
                          </a:solidFill>
                        </a:rPr>
                        <a:t>Repetition</a:t>
                      </a:r>
                      <a:r>
                        <a:rPr lang="en-US" sz="1800" b="0" baseline="0" dirty="0">
                          <a:solidFill>
                            <a:schemeClr val="tx1"/>
                          </a:solidFill>
                        </a:rPr>
                        <a:t> Separator</a:t>
                      </a:r>
                      <a:endParaRPr lang="en-US" sz="1800" b="0" dirty="0">
                        <a:solidFill>
                          <a:schemeClr val="tx1"/>
                        </a:solidFill>
                      </a:endParaRPr>
                    </a:p>
                  </a:txBody>
                  <a:tcPr/>
                </a:tc>
                <a:tc>
                  <a:txBody>
                    <a:bodyPr/>
                    <a:lstStyle/>
                    <a:p>
                      <a:pPr algn="ctr"/>
                      <a:r>
                        <a:rPr lang="en-US" sz="1800" b="0" dirty="0">
                          <a:solidFill>
                            <a:schemeClr val="tx1"/>
                          </a:solidFill>
                        </a:rPr>
                        <a:t>~</a:t>
                      </a:r>
                    </a:p>
                  </a:txBody>
                  <a:tcPr anchor="ctr"/>
                </a:tc>
                <a:extLst>
                  <a:ext uri="{0D108BD9-81ED-4DB2-BD59-A6C34878D82A}">
                    <a16:rowId xmlns:a16="http://schemas.microsoft.com/office/drawing/2014/main" val="10004"/>
                  </a:ext>
                </a:extLst>
              </a:tr>
              <a:tr h="304800">
                <a:tc>
                  <a:txBody>
                    <a:bodyPr/>
                    <a:lstStyle/>
                    <a:p>
                      <a:r>
                        <a:rPr lang="en-US" sz="1800" b="0" dirty="0">
                          <a:solidFill>
                            <a:schemeClr val="tx1"/>
                          </a:solidFill>
                        </a:rPr>
                        <a:t>Escape Character</a:t>
                      </a:r>
                    </a:p>
                  </a:txBody>
                  <a:tcPr/>
                </a:tc>
                <a:tc>
                  <a:txBody>
                    <a:bodyPr/>
                    <a:lstStyle/>
                    <a:p>
                      <a:pPr algn="ctr"/>
                      <a:r>
                        <a:rPr lang="en-US" sz="1800" b="0" dirty="0">
                          <a:solidFill>
                            <a:schemeClr val="tx1"/>
                          </a:solidFill>
                        </a:rPr>
                        <a:t>\</a:t>
                      </a:r>
                    </a:p>
                  </a:txBody>
                  <a:tcPr anchor="ctr"/>
                </a:tc>
                <a:extLst>
                  <a:ext uri="{0D108BD9-81ED-4DB2-BD59-A6C34878D82A}">
                    <a16:rowId xmlns:a16="http://schemas.microsoft.com/office/drawing/2014/main" val="10005"/>
                  </a:ext>
                </a:extLst>
              </a:tr>
            </a:tbl>
          </a:graphicData>
        </a:graphic>
      </p:graphicFrame>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a:t>
            </a:r>
          </a:p>
        </p:txBody>
      </p:sp>
      <p:sp>
        <p:nvSpPr>
          <p:cNvPr id="13" name="Content Placeholder 12"/>
          <p:cNvSpPr>
            <a:spLocks noGrp="1"/>
          </p:cNvSpPr>
          <p:nvPr>
            <p:ph idx="1"/>
          </p:nvPr>
        </p:nvSpPr>
        <p:spPr/>
        <p:txBody>
          <a:bodyPr>
            <a:normAutofit/>
          </a:bodyPr>
          <a:lstStyle/>
          <a:p>
            <a:pPr>
              <a:spcAft>
                <a:spcPts val="600"/>
              </a:spcAft>
            </a:pPr>
            <a:r>
              <a:rPr lang="en-US" sz="2800" dirty="0">
                <a:solidFill>
                  <a:schemeClr val="tx1"/>
                </a:solidFill>
              </a:rPr>
              <a:t>Acknowledgement messages are sent to indicate if receiving application was able to:</a:t>
            </a:r>
          </a:p>
          <a:p>
            <a:pPr lvl="1">
              <a:spcBef>
                <a:spcPts val="300"/>
              </a:spcBef>
              <a:spcAft>
                <a:spcPts val="300"/>
              </a:spcAft>
            </a:pPr>
            <a:r>
              <a:rPr lang="en-US" dirty="0">
                <a:solidFill>
                  <a:schemeClr val="tx1"/>
                </a:solidFill>
              </a:rPr>
              <a:t>Parse message </a:t>
            </a:r>
          </a:p>
          <a:p>
            <a:pPr lvl="1">
              <a:spcBef>
                <a:spcPts val="300"/>
              </a:spcBef>
              <a:spcAft>
                <a:spcPts val="300"/>
              </a:spcAft>
            </a:pPr>
            <a:r>
              <a:rPr lang="en-US" dirty="0">
                <a:solidFill>
                  <a:schemeClr val="tx1"/>
                </a:solidFill>
              </a:rPr>
              <a:t>Decode message</a:t>
            </a:r>
          </a:p>
          <a:p>
            <a:pPr lvl="1">
              <a:spcBef>
                <a:spcPts val="300"/>
              </a:spcBef>
              <a:spcAft>
                <a:spcPts val="300"/>
              </a:spcAft>
            </a:pPr>
            <a:r>
              <a:rPr lang="en-US" dirty="0">
                <a:solidFill>
                  <a:schemeClr val="tx1"/>
                </a:solidFill>
              </a:rPr>
              <a:t>Assume responsibility for the message</a:t>
            </a:r>
          </a:p>
          <a:p>
            <a:pPr lvl="1">
              <a:spcBef>
                <a:spcPts val="300"/>
              </a:spcBef>
              <a:spcAft>
                <a:spcPts val="300"/>
              </a:spcAft>
            </a:pPr>
            <a:r>
              <a:rPr lang="en-US" dirty="0">
                <a:solidFill>
                  <a:schemeClr val="tx1"/>
                </a:solidFill>
              </a:rPr>
              <a:t>Process message contents</a:t>
            </a:r>
          </a:p>
          <a:p>
            <a:pPr lvl="1">
              <a:spcBef>
                <a:spcPts val="300"/>
              </a:spcBef>
              <a:spcAft>
                <a:spcPts val="300"/>
              </a:spcAft>
            </a:pPr>
            <a:r>
              <a:rPr lang="en-US" dirty="0">
                <a:solidFill>
                  <a:schemeClr val="tx1"/>
                </a:solidFill>
              </a:rPr>
              <a:t>Successfully commit to storage</a:t>
            </a:r>
          </a:p>
          <a:p>
            <a:pPr lvl="1"/>
            <a:endParaRPr lang="en-US" sz="2800" dirty="0">
              <a:solidFill>
                <a:schemeClr val="tx1"/>
              </a:solidFill>
            </a:endParaRPr>
          </a:p>
          <a:p>
            <a:pPr lvl="1"/>
            <a:endParaRPr lang="en-US" sz="2800" dirty="0">
              <a:solidFill>
                <a:schemeClr val="tx1"/>
              </a:solidFill>
            </a:endParaRP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a:t>
            </a:r>
          </a:p>
        </p:txBody>
      </p:sp>
      <p:sp>
        <p:nvSpPr>
          <p:cNvPr id="13" name="Content Placeholder 12"/>
          <p:cNvSpPr>
            <a:spLocks noGrp="1"/>
          </p:cNvSpPr>
          <p:nvPr>
            <p:ph idx="1"/>
          </p:nvPr>
        </p:nvSpPr>
        <p:spPr/>
        <p:txBody>
          <a:bodyPr>
            <a:normAutofit/>
          </a:bodyPr>
          <a:lstStyle/>
          <a:p>
            <a:pPr>
              <a:spcAft>
                <a:spcPts val="600"/>
              </a:spcAft>
            </a:pPr>
            <a:r>
              <a:rPr lang="en-US" sz="2800" dirty="0">
                <a:solidFill>
                  <a:schemeClr val="tx1"/>
                </a:solidFill>
              </a:rPr>
              <a:t>Null versus empty</a:t>
            </a:r>
          </a:p>
          <a:p>
            <a:pPr lvl="1">
              <a:spcBef>
                <a:spcPts val="300"/>
              </a:spcBef>
              <a:spcAft>
                <a:spcPts val="300"/>
              </a:spcAft>
            </a:pPr>
            <a:r>
              <a:rPr lang="en-US" dirty="0">
                <a:solidFill>
                  <a:schemeClr val="tx1"/>
                </a:solidFill>
              </a:rPr>
              <a:t>Null is used when data is present but without a value “ “ </a:t>
            </a:r>
          </a:p>
          <a:p>
            <a:pPr lvl="1">
              <a:spcBef>
                <a:spcPts val="300"/>
              </a:spcBef>
              <a:spcAft>
                <a:spcPts val="300"/>
              </a:spcAft>
            </a:pPr>
            <a:r>
              <a:rPr lang="en-US" dirty="0">
                <a:solidFill>
                  <a:schemeClr val="tx1"/>
                </a:solidFill>
              </a:rPr>
              <a:t>The field is left blank when there is no data</a:t>
            </a:r>
          </a:p>
          <a:p>
            <a:pPr lvl="2">
              <a:spcBef>
                <a:spcPts val="300"/>
              </a:spcBef>
              <a:spcAft>
                <a:spcPts val="300"/>
              </a:spcAft>
            </a:pPr>
            <a:r>
              <a:rPr lang="en-US" dirty="0">
                <a:solidFill>
                  <a:schemeClr val="tx1"/>
                </a:solidFill>
              </a:rPr>
              <a:t>Example: PID | | |54321|9876-3|Doe^John|”“|…</a:t>
            </a:r>
          </a:p>
          <a:p>
            <a:pPr>
              <a:spcAft>
                <a:spcPts val="600"/>
              </a:spcAft>
            </a:pPr>
            <a:r>
              <a:rPr lang="en-US" sz="2800" dirty="0">
                <a:solidFill>
                  <a:schemeClr val="tx1"/>
                </a:solidFill>
              </a:rPr>
              <a:t>Receiving systems:</a:t>
            </a:r>
          </a:p>
          <a:p>
            <a:pPr lvl="1">
              <a:spcBef>
                <a:spcPts val="300"/>
              </a:spcBef>
              <a:spcAft>
                <a:spcPts val="300"/>
              </a:spcAft>
            </a:pPr>
            <a:r>
              <a:rPr lang="en-US" dirty="0">
                <a:solidFill>
                  <a:schemeClr val="tx1"/>
                </a:solidFill>
              </a:rPr>
              <a:t>Will ignore the data within segments, fields, etc that are present but not expected</a:t>
            </a:r>
          </a:p>
          <a:p>
            <a:pPr lvl="1">
              <a:spcBef>
                <a:spcPts val="300"/>
              </a:spcBef>
              <a:spcAft>
                <a:spcPts val="300"/>
              </a:spcAft>
            </a:pPr>
            <a:r>
              <a:rPr lang="en-US" dirty="0">
                <a:solidFill>
                  <a:schemeClr val="tx1"/>
                </a:solidFill>
              </a:rPr>
              <a:t>Will treat expected segments that are not present as a segment with all fields not present</a:t>
            </a:r>
          </a:p>
          <a:p>
            <a:pPr lvl="1">
              <a:spcBef>
                <a:spcPts val="300"/>
              </a:spcBef>
              <a:spcAft>
                <a:spcPts val="300"/>
              </a:spcAft>
            </a:pPr>
            <a:r>
              <a:rPr lang="en-US" dirty="0">
                <a:solidFill>
                  <a:schemeClr val="tx1"/>
                </a:solidFill>
              </a:rPr>
              <a:t>Will treat expected fields and components that are not included as not present</a:t>
            </a:r>
          </a:p>
          <a:p>
            <a:pPr lvl="1"/>
            <a:endParaRPr lang="en-US" sz="2800" dirty="0">
              <a:solidFill>
                <a:schemeClr val="tx1"/>
              </a:solidFill>
            </a:endParaRPr>
          </a:p>
          <a:p>
            <a:pPr lvl="1"/>
            <a:endParaRPr lang="en-US" sz="2800" dirty="0">
              <a:solidFill>
                <a:schemeClr val="tx1"/>
              </a:solidFill>
            </a:endParaRP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Message Types</a:t>
            </a:r>
          </a:p>
        </p:txBody>
      </p:sp>
      <p:sp>
        <p:nvSpPr>
          <p:cNvPr id="13" name="Content Placeholder 12"/>
          <p:cNvSpPr>
            <a:spLocks noGrp="1"/>
          </p:cNvSpPr>
          <p:nvPr>
            <p:ph idx="1"/>
          </p:nvPr>
        </p:nvSpPr>
        <p:spPr/>
        <p:txBody>
          <a:bodyPr/>
          <a:lstStyle/>
          <a:p>
            <a:pPr lvl="1"/>
            <a:endParaRPr lang="en-US" dirty="0"/>
          </a:p>
          <a:p>
            <a:pPr lvl="1"/>
            <a:endParaRPr lang="en-US" dirty="0"/>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493939717"/>
              </p:ext>
            </p:extLst>
          </p:nvPr>
        </p:nvGraphicFramePr>
        <p:xfrm>
          <a:off x="2438400" y="1600200"/>
          <a:ext cx="7315200" cy="369316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tblGrid>
              <a:tr h="370840">
                <a:tc>
                  <a:txBody>
                    <a:bodyPr/>
                    <a:lstStyle/>
                    <a:p>
                      <a:pPr algn="ctr"/>
                      <a:r>
                        <a:rPr lang="en-US" sz="2400" dirty="0">
                          <a:solidFill>
                            <a:schemeClr val="bg1"/>
                          </a:solidFill>
                        </a:rPr>
                        <a:t>Type</a:t>
                      </a:r>
                    </a:p>
                  </a:txBody>
                  <a:tcPr anchor="ctr"/>
                </a:tc>
                <a:tc>
                  <a:txBody>
                    <a:bodyPr/>
                    <a:lstStyle/>
                    <a:p>
                      <a:pPr algn="ctr"/>
                      <a:r>
                        <a:rPr lang="en-US" sz="2400" dirty="0">
                          <a:solidFill>
                            <a:schemeClr val="bg1"/>
                          </a:solidFill>
                        </a:rPr>
                        <a:t>Abbreviation</a:t>
                      </a:r>
                    </a:p>
                  </a:txBody>
                  <a:tcPr anchor="ctr"/>
                </a:tc>
                <a:extLst>
                  <a:ext uri="{0D108BD9-81ED-4DB2-BD59-A6C34878D82A}">
                    <a16:rowId xmlns:a16="http://schemas.microsoft.com/office/drawing/2014/main" val="10000"/>
                  </a:ext>
                </a:extLst>
              </a:tr>
              <a:tr h="370840">
                <a:tc>
                  <a:txBody>
                    <a:bodyPr/>
                    <a:lstStyle/>
                    <a:p>
                      <a:pPr algn="ctr"/>
                      <a:r>
                        <a:rPr lang="en-US" sz="1800" dirty="0">
                          <a:solidFill>
                            <a:srgbClr val="FF0000"/>
                          </a:solidFill>
                        </a:rPr>
                        <a:t>Admission,</a:t>
                      </a:r>
                      <a:r>
                        <a:rPr lang="en-US" sz="1800" baseline="0" dirty="0">
                          <a:solidFill>
                            <a:srgbClr val="FF0000"/>
                          </a:solidFill>
                        </a:rPr>
                        <a:t> Discharge, Transfer</a:t>
                      </a:r>
                      <a:endParaRPr lang="en-US" sz="1800" dirty="0">
                        <a:solidFill>
                          <a:srgbClr val="FF0000"/>
                        </a:solidFill>
                      </a:endParaRPr>
                    </a:p>
                  </a:txBody>
                  <a:tcPr/>
                </a:tc>
                <a:tc>
                  <a:txBody>
                    <a:bodyPr/>
                    <a:lstStyle/>
                    <a:p>
                      <a:pPr algn="ctr"/>
                      <a:r>
                        <a:rPr lang="en-US" sz="1800" dirty="0">
                          <a:solidFill>
                            <a:srgbClr val="FF0000"/>
                          </a:solidFill>
                        </a:rPr>
                        <a:t>ADT</a:t>
                      </a:r>
                    </a:p>
                  </a:txBody>
                  <a:tcPr/>
                </a:tc>
                <a:extLst>
                  <a:ext uri="{0D108BD9-81ED-4DB2-BD59-A6C34878D82A}">
                    <a16:rowId xmlns:a16="http://schemas.microsoft.com/office/drawing/2014/main" val="10001"/>
                  </a:ext>
                </a:extLst>
              </a:tr>
              <a:tr h="370840">
                <a:tc>
                  <a:txBody>
                    <a:bodyPr/>
                    <a:lstStyle/>
                    <a:p>
                      <a:pPr algn="ctr"/>
                      <a:r>
                        <a:rPr lang="en-US" sz="1800" dirty="0">
                          <a:solidFill>
                            <a:schemeClr val="tx1"/>
                          </a:solidFill>
                        </a:rPr>
                        <a:t>General Clinical Order Message</a:t>
                      </a:r>
                    </a:p>
                  </a:txBody>
                  <a:tcPr/>
                </a:tc>
                <a:tc>
                  <a:txBody>
                    <a:bodyPr/>
                    <a:lstStyle/>
                    <a:p>
                      <a:pPr algn="ctr"/>
                      <a:r>
                        <a:rPr lang="en-US" sz="1800" dirty="0">
                          <a:solidFill>
                            <a:schemeClr val="tx1"/>
                          </a:solidFill>
                        </a:rPr>
                        <a:t>OMG</a:t>
                      </a:r>
                    </a:p>
                  </a:txBody>
                  <a:tcPr/>
                </a:tc>
                <a:extLst>
                  <a:ext uri="{0D108BD9-81ED-4DB2-BD59-A6C34878D82A}">
                    <a16:rowId xmlns:a16="http://schemas.microsoft.com/office/drawing/2014/main" val="10002"/>
                  </a:ext>
                </a:extLst>
              </a:tr>
              <a:tr h="370840">
                <a:tc>
                  <a:txBody>
                    <a:bodyPr/>
                    <a:lstStyle/>
                    <a:p>
                      <a:pPr algn="ctr"/>
                      <a:r>
                        <a:rPr lang="en-US" sz="1800" dirty="0">
                          <a:solidFill>
                            <a:schemeClr val="tx1"/>
                          </a:solidFill>
                        </a:rPr>
                        <a:t>Imaging Order</a:t>
                      </a:r>
                    </a:p>
                  </a:txBody>
                  <a:tcPr/>
                </a:tc>
                <a:tc>
                  <a:txBody>
                    <a:bodyPr/>
                    <a:lstStyle/>
                    <a:p>
                      <a:pPr algn="ctr"/>
                      <a:r>
                        <a:rPr lang="en-US" sz="1800" dirty="0">
                          <a:solidFill>
                            <a:schemeClr val="tx1"/>
                          </a:solidFill>
                        </a:rPr>
                        <a:t>OMI</a:t>
                      </a:r>
                    </a:p>
                  </a:txBody>
                  <a:tcPr/>
                </a:tc>
                <a:extLst>
                  <a:ext uri="{0D108BD9-81ED-4DB2-BD59-A6C34878D82A}">
                    <a16:rowId xmlns:a16="http://schemas.microsoft.com/office/drawing/2014/main" val="10003"/>
                  </a:ext>
                </a:extLst>
              </a:tr>
              <a:tr h="370840">
                <a:tc>
                  <a:txBody>
                    <a:bodyPr/>
                    <a:lstStyle/>
                    <a:p>
                      <a:pPr algn="ctr"/>
                      <a:r>
                        <a:rPr lang="en-US" sz="1800" dirty="0">
                          <a:solidFill>
                            <a:schemeClr val="tx1"/>
                          </a:solidFill>
                        </a:rPr>
                        <a:t>Laboratory Order</a:t>
                      </a:r>
                      <a:r>
                        <a:rPr lang="en-US" sz="1800" baseline="0" dirty="0">
                          <a:solidFill>
                            <a:schemeClr val="tx1"/>
                          </a:solidFill>
                        </a:rPr>
                        <a:t> Message</a:t>
                      </a:r>
                      <a:endParaRPr lang="en-US" sz="1800" dirty="0">
                        <a:solidFill>
                          <a:schemeClr val="tx1"/>
                        </a:solidFill>
                      </a:endParaRPr>
                    </a:p>
                  </a:txBody>
                  <a:tcPr/>
                </a:tc>
                <a:tc>
                  <a:txBody>
                    <a:bodyPr/>
                    <a:lstStyle/>
                    <a:p>
                      <a:pPr algn="ctr"/>
                      <a:r>
                        <a:rPr lang="en-US" sz="1800" dirty="0">
                          <a:solidFill>
                            <a:schemeClr val="tx1"/>
                          </a:solidFill>
                        </a:rPr>
                        <a:t>OML</a:t>
                      </a:r>
                    </a:p>
                  </a:txBody>
                  <a:tcPr/>
                </a:tc>
                <a:extLst>
                  <a:ext uri="{0D108BD9-81ED-4DB2-BD59-A6C34878D82A}">
                    <a16:rowId xmlns:a16="http://schemas.microsoft.com/office/drawing/2014/main" val="10004"/>
                  </a:ext>
                </a:extLst>
              </a:tr>
              <a:tr h="370840">
                <a:tc>
                  <a:txBody>
                    <a:bodyPr/>
                    <a:lstStyle/>
                    <a:p>
                      <a:pPr algn="ctr"/>
                      <a:r>
                        <a:rPr lang="en-US" sz="1800" dirty="0">
                          <a:solidFill>
                            <a:schemeClr val="tx1"/>
                          </a:solidFill>
                        </a:rPr>
                        <a:t>Pharmacy/treatment </a:t>
                      </a:r>
                      <a:r>
                        <a:rPr lang="en-US" sz="1800" baseline="0" dirty="0">
                          <a:solidFill>
                            <a:schemeClr val="tx1"/>
                          </a:solidFill>
                        </a:rPr>
                        <a:t>Order Message</a:t>
                      </a:r>
                      <a:endParaRPr lang="en-US" sz="1800" dirty="0">
                        <a:solidFill>
                          <a:schemeClr val="tx1"/>
                        </a:solidFill>
                      </a:endParaRPr>
                    </a:p>
                  </a:txBody>
                  <a:tcPr/>
                </a:tc>
                <a:tc>
                  <a:txBody>
                    <a:bodyPr/>
                    <a:lstStyle/>
                    <a:p>
                      <a:pPr algn="ctr"/>
                      <a:r>
                        <a:rPr lang="en-US" sz="1800" dirty="0">
                          <a:solidFill>
                            <a:schemeClr val="tx1"/>
                          </a:solidFill>
                        </a:rPr>
                        <a:t>OMP</a:t>
                      </a:r>
                    </a:p>
                  </a:txBody>
                  <a:tcPr/>
                </a:tc>
                <a:extLst>
                  <a:ext uri="{0D108BD9-81ED-4DB2-BD59-A6C34878D82A}">
                    <a16:rowId xmlns:a16="http://schemas.microsoft.com/office/drawing/2014/main" val="10005"/>
                  </a:ext>
                </a:extLst>
              </a:tr>
              <a:tr h="370840">
                <a:tc>
                  <a:txBody>
                    <a:bodyPr/>
                    <a:lstStyle/>
                    <a:p>
                      <a:pPr algn="ctr"/>
                      <a:r>
                        <a:rPr lang="en-US" sz="1800" dirty="0">
                          <a:solidFill>
                            <a:schemeClr val="tx1"/>
                          </a:solidFill>
                        </a:rPr>
                        <a:t>General</a:t>
                      </a:r>
                      <a:r>
                        <a:rPr lang="en-US" sz="1800" baseline="0" dirty="0">
                          <a:solidFill>
                            <a:schemeClr val="tx1"/>
                          </a:solidFill>
                        </a:rPr>
                        <a:t> Order Message</a:t>
                      </a:r>
                      <a:endParaRPr lang="en-US" sz="1800" dirty="0">
                        <a:solidFill>
                          <a:schemeClr val="tx1"/>
                        </a:solidFill>
                      </a:endParaRPr>
                    </a:p>
                  </a:txBody>
                  <a:tcPr/>
                </a:tc>
                <a:tc>
                  <a:txBody>
                    <a:bodyPr/>
                    <a:lstStyle/>
                    <a:p>
                      <a:pPr algn="ctr"/>
                      <a:r>
                        <a:rPr lang="en-US" sz="1800" dirty="0">
                          <a:solidFill>
                            <a:schemeClr val="tx1"/>
                          </a:solidFill>
                        </a:rPr>
                        <a:t>ORM</a:t>
                      </a:r>
                    </a:p>
                  </a:txBody>
                  <a:tcPr/>
                </a:tc>
                <a:extLst>
                  <a:ext uri="{0D108BD9-81ED-4DB2-BD59-A6C34878D82A}">
                    <a16:rowId xmlns:a16="http://schemas.microsoft.com/office/drawing/2014/main" val="10006"/>
                  </a:ext>
                </a:extLst>
              </a:tr>
              <a:tr h="370840">
                <a:tc>
                  <a:txBody>
                    <a:bodyPr/>
                    <a:lstStyle/>
                    <a:p>
                      <a:pPr algn="ctr"/>
                      <a:r>
                        <a:rPr lang="en-US" sz="1800" dirty="0">
                          <a:solidFill>
                            <a:srgbClr val="FF0000"/>
                          </a:solidFill>
                        </a:rPr>
                        <a:t>Unsolicited Observation/Result</a:t>
                      </a:r>
                    </a:p>
                  </a:txBody>
                  <a:tcPr/>
                </a:tc>
                <a:tc>
                  <a:txBody>
                    <a:bodyPr/>
                    <a:lstStyle/>
                    <a:p>
                      <a:pPr algn="ctr"/>
                      <a:r>
                        <a:rPr lang="en-US" sz="1800" dirty="0">
                          <a:solidFill>
                            <a:srgbClr val="FF0000"/>
                          </a:solidFill>
                        </a:rPr>
                        <a:t>ORU</a:t>
                      </a:r>
                    </a:p>
                  </a:txBody>
                  <a:tcPr/>
                </a:tc>
                <a:extLst>
                  <a:ext uri="{0D108BD9-81ED-4DB2-BD59-A6C34878D82A}">
                    <a16:rowId xmlns:a16="http://schemas.microsoft.com/office/drawing/2014/main" val="10007"/>
                  </a:ext>
                </a:extLst>
              </a:tr>
              <a:tr h="370840">
                <a:tc>
                  <a:txBody>
                    <a:bodyPr/>
                    <a:lstStyle/>
                    <a:p>
                      <a:pPr algn="ctr"/>
                      <a:r>
                        <a:rPr lang="en-US" sz="1800" dirty="0">
                          <a:solidFill>
                            <a:srgbClr val="FF0000"/>
                          </a:solidFill>
                        </a:rPr>
                        <a:t>Unsolicited Vaccination</a:t>
                      </a:r>
                      <a:r>
                        <a:rPr lang="en-US" sz="1800" baseline="0" dirty="0">
                          <a:solidFill>
                            <a:srgbClr val="FF0000"/>
                          </a:solidFill>
                        </a:rPr>
                        <a:t> Record Update</a:t>
                      </a:r>
                      <a:endParaRPr lang="en-US" sz="1800" dirty="0">
                        <a:solidFill>
                          <a:srgbClr val="FF0000"/>
                        </a:solidFill>
                      </a:endParaRPr>
                    </a:p>
                  </a:txBody>
                  <a:tcPr/>
                </a:tc>
                <a:tc>
                  <a:txBody>
                    <a:bodyPr/>
                    <a:lstStyle/>
                    <a:p>
                      <a:pPr algn="ctr"/>
                      <a:r>
                        <a:rPr lang="en-US" sz="1800" dirty="0">
                          <a:solidFill>
                            <a:srgbClr val="FF0000"/>
                          </a:solidFill>
                        </a:rPr>
                        <a:t>VXU</a:t>
                      </a:r>
                    </a:p>
                  </a:txBody>
                  <a:tcPr/>
                </a:tc>
                <a:extLst>
                  <a:ext uri="{0D108BD9-81ED-4DB2-BD59-A6C34878D82A}">
                    <a16:rowId xmlns:a16="http://schemas.microsoft.com/office/drawing/2014/main" val="10008"/>
                  </a:ext>
                </a:extLst>
              </a:tr>
            </a:tbl>
          </a:graphicData>
        </a:graphic>
      </p:graphicFrame>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sp>
        <p:nvSpPr>
          <p:cNvPr id="3" name="Content Placeholder 2"/>
          <p:cNvSpPr>
            <a:spLocks noGrp="1"/>
          </p:cNvSpPr>
          <p:nvPr>
            <p:ph idx="1"/>
          </p:nvPr>
        </p:nvSpPr>
        <p:spPr/>
        <p:txBody>
          <a:bodyPr/>
          <a:lstStyle/>
          <a:p>
            <a:r>
              <a:rPr lang="en-US" dirty="0"/>
              <a:t>Interoperability</a:t>
            </a:r>
          </a:p>
          <a:p>
            <a:r>
              <a:rPr lang="en-US" dirty="0"/>
              <a:t>HL7</a:t>
            </a:r>
          </a:p>
        </p:txBody>
      </p:sp>
    </p:spTree>
    <p:extLst>
      <p:ext uri="{BB962C8B-B14F-4D97-AF65-F5344CB8AC3E}">
        <p14:creationId xmlns:p14="http://schemas.microsoft.com/office/powerpoint/2010/main" val="37595504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Data Types</a:t>
            </a:r>
          </a:p>
        </p:txBody>
      </p:sp>
      <p:sp>
        <p:nvSpPr>
          <p:cNvPr id="13" name="Content Placeholder 12"/>
          <p:cNvSpPr>
            <a:spLocks noGrp="1"/>
          </p:cNvSpPr>
          <p:nvPr>
            <p:ph idx="1"/>
          </p:nvPr>
        </p:nvSpPr>
        <p:spPr/>
        <p:txBody>
          <a:bodyPr/>
          <a:lstStyle/>
          <a:p>
            <a:pPr lvl="1"/>
            <a:endParaRPr lang="en-US" dirty="0"/>
          </a:p>
          <a:p>
            <a:pPr lvl="1"/>
            <a:endParaRPr lang="en-US" dirty="0"/>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211455708"/>
              </p:ext>
            </p:extLst>
          </p:nvPr>
        </p:nvGraphicFramePr>
        <p:xfrm>
          <a:off x="1155940" y="1600199"/>
          <a:ext cx="10144664" cy="4912991"/>
        </p:xfrm>
        <a:graphic>
          <a:graphicData uri="http://schemas.openxmlformats.org/drawingml/2006/table">
            <a:tbl>
              <a:tblPr firstRow="1" bandRow="1">
                <a:tableStyleId>{5C22544A-7EE6-4342-B048-85BDC9FD1C3A}</a:tableStyleId>
              </a:tblPr>
              <a:tblGrid>
                <a:gridCol w="3170208">
                  <a:extLst>
                    <a:ext uri="{9D8B030D-6E8A-4147-A177-3AD203B41FA5}">
                      <a16:colId xmlns:a16="http://schemas.microsoft.com/office/drawing/2014/main" val="20000"/>
                    </a:ext>
                  </a:extLst>
                </a:gridCol>
                <a:gridCol w="2113471">
                  <a:extLst>
                    <a:ext uri="{9D8B030D-6E8A-4147-A177-3AD203B41FA5}">
                      <a16:colId xmlns:a16="http://schemas.microsoft.com/office/drawing/2014/main" val="20001"/>
                    </a:ext>
                  </a:extLst>
                </a:gridCol>
                <a:gridCol w="4860985">
                  <a:extLst>
                    <a:ext uri="{9D8B030D-6E8A-4147-A177-3AD203B41FA5}">
                      <a16:colId xmlns:a16="http://schemas.microsoft.com/office/drawing/2014/main" val="20002"/>
                    </a:ext>
                  </a:extLst>
                </a:gridCol>
              </a:tblGrid>
              <a:tr h="398054">
                <a:tc>
                  <a:txBody>
                    <a:bodyPr/>
                    <a:lstStyle/>
                    <a:p>
                      <a:pPr algn="ctr"/>
                      <a:r>
                        <a:rPr lang="en-US" sz="2400" dirty="0">
                          <a:solidFill>
                            <a:schemeClr val="bg1"/>
                          </a:solidFill>
                        </a:rPr>
                        <a:t>Type</a:t>
                      </a:r>
                    </a:p>
                  </a:txBody>
                  <a:tcPr anchor="ctr"/>
                </a:tc>
                <a:tc>
                  <a:txBody>
                    <a:bodyPr/>
                    <a:lstStyle/>
                    <a:p>
                      <a:pPr algn="ctr"/>
                      <a:r>
                        <a:rPr lang="en-US" sz="2400" dirty="0">
                          <a:solidFill>
                            <a:schemeClr val="bg1"/>
                          </a:solidFill>
                        </a:rPr>
                        <a:t>Abbreviation</a:t>
                      </a:r>
                    </a:p>
                  </a:txBody>
                  <a:tcPr anchor="ctr"/>
                </a:tc>
                <a:tc>
                  <a:txBody>
                    <a:bodyPr/>
                    <a:lstStyle/>
                    <a:p>
                      <a:pPr algn="ctr"/>
                      <a:r>
                        <a:rPr lang="en-US" sz="2400" dirty="0">
                          <a:solidFill>
                            <a:schemeClr val="bg1"/>
                          </a:solidFill>
                        </a:rPr>
                        <a:t>Definition</a:t>
                      </a:r>
                    </a:p>
                  </a:txBody>
                  <a:tcPr anchor="ctr"/>
                </a:tc>
                <a:extLst>
                  <a:ext uri="{0D108BD9-81ED-4DB2-BD59-A6C34878D82A}">
                    <a16:rowId xmlns:a16="http://schemas.microsoft.com/office/drawing/2014/main" val="10000"/>
                  </a:ext>
                </a:extLst>
              </a:tr>
              <a:tr h="398054">
                <a:tc>
                  <a:txBody>
                    <a:bodyPr/>
                    <a:lstStyle/>
                    <a:p>
                      <a:pPr algn="ctr"/>
                      <a:r>
                        <a:rPr lang="en-US" sz="1800" dirty="0">
                          <a:solidFill>
                            <a:schemeClr val="tx1"/>
                          </a:solidFill>
                        </a:rPr>
                        <a:t>Coded Element</a:t>
                      </a:r>
                    </a:p>
                  </a:txBody>
                  <a:tcPr anchor="ctr"/>
                </a:tc>
                <a:tc>
                  <a:txBody>
                    <a:bodyPr/>
                    <a:lstStyle/>
                    <a:p>
                      <a:pPr algn="ctr"/>
                      <a:r>
                        <a:rPr lang="en-US" sz="1800" dirty="0">
                          <a:solidFill>
                            <a:schemeClr val="tx1"/>
                          </a:solidFill>
                        </a:rPr>
                        <a:t>CE</a:t>
                      </a:r>
                    </a:p>
                  </a:txBody>
                  <a:tcPr anchor="ctr"/>
                </a:tc>
                <a:tc>
                  <a:txBody>
                    <a:bodyPr/>
                    <a:lstStyle/>
                    <a:p>
                      <a:pPr algn="l"/>
                      <a:r>
                        <a:rPr lang="en-US" sz="1800" dirty="0">
                          <a:solidFill>
                            <a:schemeClr val="tx1"/>
                          </a:solidFill>
                        </a:rPr>
                        <a:t>Used to transmit codes and associated text</a:t>
                      </a:r>
                    </a:p>
                  </a:txBody>
                  <a:tcPr/>
                </a:tc>
                <a:extLst>
                  <a:ext uri="{0D108BD9-81ED-4DB2-BD59-A6C34878D82A}">
                    <a16:rowId xmlns:a16="http://schemas.microsoft.com/office/drawing/2014/main" val="10001"/>
                  </a:ext>
                </a:extLst>
              </a:tr>
              <a:tr h="785203">
                <a:tc>
                  <a:txBody>
                    <a:bodyPr/>
                    <a:lstStyle/>
                    <a:p>
                      <a:pPr algn="ctr"/>
                      <a:r>
                        <a:rPr lang="en-US" sz="1800" dirty="0">
                          <a:solidFill>
                            <a:schemeClr val="tx1"/>
                          </a:solidFill>
                        </a:rPr>
                        <a:t>Composite Quality</a:t>
                      </a:r>
                      <a:r>
                        <a:rPr lang="en-US" sz="1800" baseline="0" dirty="0">
                          <a:solidFill>
                            <a:schemeClr val="tx1"/>
                          </a:solidFill>
                        </a:rPr>
                        <a:t> with units</a:t>
                      </a:r>
                      <a:endParaRPr lang="en-US" sz="1800" dirty="0">
                        <a:solidFill>
                          <a:schemeClr val="tx1"/>
                        </a:solidFill>
                      </a:endParaRPr>
                    </a:p>
                  </a:txBody>
                  <a:tcPr anchor="ctr"/>
                </a:tc>
                <a:tc>
                  <a:txBody>
                    <a:bodyPr/>
                    <a:lstStyle/>
                    <a:p>
                      <a:pPr algn="ctr"/>
                      <a:r>
                        <a:rPr lang="en-US" sz="1800" dirty="0">
                          <a:solidFill>
                            <a:schemeClr val="tx1"/>
                          </a:solidFill>
                        </a:rPr>
                        <a:t>CQ</a:t>
                      </a:r>
                    </a:p>
                  </a:txBody>
                  <a:tcPr anchor="ctr"/>
                </a:tc>
                <a:tc>
                  <a:txBody>
                    <a:bodyPr/>
                    <a:lstStyle/>
                    <a:p>
                      <a:pPr algn="l"/>
                      <a:r>
                        <a:rPr lang="en-US" sz="1800" dirty="0">
                          <a:solidFill>
                            <a:schemeClr val="tx1"/>
                          </a:solidFill>
                        </a:rPr>
                        <a:t>Specifies the numeric quantity or amount,</a:t>
                      </a:r>
                      <a:r>
                        <a:rPr lang="en-US" sz="1800" baseline="0" dirty="0">
                          <a:solidFill>
                            <a:schemeClr val="tx1"/>
                          </a:solidFill>
                        </a:rPr>
                        <a:t> </a:t>
                      </a:r>
                      <a:r>
                        <a:rPr lang="en-US" sz="1800" dirty="0">
                          <a:solidFill>
                            <a:schemeClr val="tx1"/>
                          </a:solidFill>
                        </a:rPr>
                        <a:t>and the units in which the quantity</a:t>
                      </a:r>
                      <a:r>
                        <a:rPr lang="en-US" sz="1800" baseline="0" dirty="0">
                          <a:solidFill>
                            <a:schemeClr val="tx1"/>
                          </a:solidFill>
                        </a:rPr>
                        <a:t> is expressed</a:t>
                      </a:r>
                      <a:endParaRPr lang="en-US" sz="1800" dirty="0">
                        <a:solidFill>
                          <a:schemeClr val="tx1"/>
                        </a:solidFill>
                      </a:endParaRPr>
                    </a:p>
                  </a:txBody>
                  <a:tcPr/>
                </a:tc>
                <a:extLst>
                  <a:ext uri="{0D108BD9-81ED-4DB2-BD59-A6C34878D82A}">
                    <a16:rowId xmlns:a16="http://schemas.microsoft.com/office/drawing/2014/main" val="10002"/>
                  </a:ext>
                </a:extLst>
              </a:tr>
              <a:tr h="556186">
                <a:tc>
                  <a:txBody>
                    <a:bodyPr/>
                    <a:lstStyle/>
                    <a:p>
                      <a:pPr algn="ctr"/>
                      <a:r>
                        <a:rPr lang="en-US" sz="1800" dirty="0">
                          <a:solidFill>
                            <a:schemeClr val="tx1"/>
                          </a:solidFill>
                        </a:rPr>
                        <a:t>Extended Address</a:t>
                      </a:r>
                    </a:p>
                  </a:txBody>
                  <a:tcPr anchor="ctr"/>
                </a:tc>
                <a:tc>
                  <a:txBody>
                    <a:bodyPr/>
                    <a:lstStyle/>
                    <a:p>
                      <a:pPr algn="ctr"/>
                      <a:r>
                        <a:rPr lang="en-US" sz="1800" dirty="0">
                          <a:solidFill>
                            <a:schemeClr val="tx1"/>
                          </a:solidFill>
                        </a:rPr>
                        <a:t>XAD</a:t>
                      </a:r>
                    </a:p>
                  </a:txBody>
                  <a:tcPr anchor="ctr"/>
                </a:tc>
                <a:tc>
                  <a:txBody>
                    <a:bodyPr/>
                    <a:lstStyle/>
                    <a:p>
                      <a:pPr algn="l"/>
                      <a:r>
                        <a:rPr lang="en-US" sz="1800" dirty="0">
                          <a:solidFill>
                            <a:schemeClr val="tx1"/>
                          </a:solidFill>
                        </a:rPr>
                        <a:t>Specifies the address of a person, place, or organization plus associated information</a:t>
                      </a:r>
                    </a:p>
                  </a:txBody>
                  <a:tcPr/>
                </a:tc>
                <a:extLst>
                  <a:ext uri="{0D108BD9-81ED-4DB2-BD59-A6C34878D82A}">
                    <a16:rowId xmlns:a16="http://schemas.microsoft.com/office/drawing/2014/main" val="10003"/>
                  </a:ext>
                </a:extLst>
              </a:tr>
              <a:tr h="556186">
                <a:tc>
                  <a:txBody>
                    <a:bodyPr/>
                    <a:lstStyle/>
                    <a:p>
                      <a:pPr algn="ctr"/>
                      <a:r>
                        <a:rPr lang="en-US" sz="1800" dirty="0">
                          <a:solidFill>
                            <a:schemeClr val="tx1"/>
                          </a:solidFill>
                        </a:rPr>
                        <a:t>Extended</a:t>
                      </a:r>
                      <a:r>
                        <a:rPr lang="en-US" sz="1800" baseline="0" dirty="0">
                          <a:solidFill>
                            <a:schemeClr val="tx1"/>
                          </a:solidFill>
                        </a:rPr>
                        <a:t> </a:t>
                      </a:r>
                      <a:r>
                        <a:rPr lang="en-US" sz="1800" dirty="0">
                          <a:solidFill>
                            <a:schemeClr val="tx1"/>
                          </a:solidFill>
                        </a:rPr>
                        <a:t>Person Name</a:t>
                      </a:r>
                    </a:p>
                  </a:txBody>
                  <a:tcPr anchor="ctr"/>
                </a:tc>
                <a:tc>
                  <a:txBody>
                    <a:bodyPr/>
                    <a:lstStyle/>
                    <a:p>
                      <a:pPr algn="ctr"/>
                      <a:r>
                        <a:rPr lang="en-US" sz="1800" dirty="0">
                          <a:solidFill>
                            <a:schemeClr val="tx1"/>
                          </a:solidFill>
                        </a:rPr>
                        <a:t>XPN</a:t>
                      </a:r>
                    </a:p>
                  </a:txBody>
                  <a:tcPr anchor="ctr"/>
                </a:tc>
                <a:tc>
                  <a:txBody>
                    <a:bodyPr/>
                    <a:lstStyle/>
                    <a:p>
                      <a:pPr algn="l"/>
                      <a:r>
                        <a:rPr lang="en-US" sz="1800" dirty="0">
                          <a:solidFill>
                            <a:schemeClr val="tx1"/>
                          </a:solidFill>
                        </a:rPr>
                        <a:t>Specifies the complete name of a person plus associated information</a:t>
                      </a:r>
                    </a:p>
                  </a:txBody>
                  <a:tcPr/>
                </a:tc>
                <a:extLst>
                  <a:ext uri="{0D108BD9-81ED-4DB2-BD59-A6C34878D82A}">
                    <a16:rowId xmlns:a16="http://schemas.microsoft.com/office/drawing/2014/main" val="10004"/>
                  </a:ext>
                </a:extLst>
              </a:tr>
              <a:tr h="398054">
                <a:tc>
                  <a:txBody>
                    <a:bodyPr/>
                    <a:lstStyle/>
                    <a:p>
                      <a:pPr algn="ctr"/>
                      <a:r>
                        <a:rPr lang="en-US" sz="1800" dirty="0">
                          <a:solidFill>
                            <a:schemeClr val="tx1"/>
                          </a:solidFill>
                        </a:rPr>
                        <a:t>Numeric</a:t>
                      </a:r>
                    </a:p>
                  </a:txBody>
                  <a:tcPr anchor="ctr"/>
                </a:tc>
                <a:tc>
                  <a:txBody>
                    <a:bodyPr/>
                    <a:lstStyle/>
                    <a:p>
                      <a:pPr algn="ctr"/>
                      <a:r>
                        <a:rPr lang="en-US" sz="1800" dirty="0">
                          <a:solidFill>
                            <a:schemeClr val="tx1"/>
                          </a:solidFill>
                        </a:rPr>
                        <a:t>NM</a:t>
                      </a:r>
                    </a:p>
                  </a:txBody>
                  <a:tcPr anchor="ctr"/>
                </a:tc>
                <a:tc>
                  <a:txBody>
                    <a:bodyPr/>
                    <a:lstStyle/>
                    <a:p>
                      <a:pPr algn="l"/>
                      <a:r>
                        <a:rPr lang="en-US" sz="1800" dirty="0">
                          <a:solidFill>
                            <a:schemeClr val="tx1"/>
                          </a:solidFill>
                        </a:rPr>
                        <a:t>A number (integer)</a:t>
                      </a:r>
                    </a:p>
                  </a:txBody>
                  <a:tcPr/>
                </a:tc>
                <a:extLst>
                  <a:ext uri="{0D108BD9-81ED-4DB2-BD59-A6C34878D82A}">
                    <a16:rowId xmlns:a16="http://schemas.microsoft.com/office/drawing/2014/main" val="10005"/>
                  </a:ext>
                </a:extLst>
              </a:tr>
              <a:tr h="556186">
                <a:tc>
                  <a:txBody>
                    <a:bodyPr/>
                    <a:lstStyle/>
                    <a:p>
                      <a:pPr algn="ctr"/>
                      <a:r>
                        <a:rPr lang="en-US" sz="1800" dirty="0">
                          <a:solidFill>
                            <a:schemeClr val="tx1"/>
                          </a:solidFill>
                        </a:rPr>
                        <a:t>String Data</a:t>
                      </a:r>
                    </a:p>
                  </a:txBody>
                  <a:tcPr anchor="ctr"/>
                </a:tc>
                <a:tc>
                  <a:txBody>
                    <a:bodyPr/>
                    <a:lstStyle/>
                    <a:p>
                      <a:pPr algn="ctr"/>
                      <a:r>
                        <a:rPr lang="en-US" sz="1800" dirty="0">
                          <a:solidFill>
                            <a:schemeClr val="tx1"/>
                          </a:solidFill>
                        </a:rPr>
                        <a:t>ST</a:t>
                      </a:r>
                    </a:p>
                  </a:txBody>
                  <a:tcPr anchor="ctr"/>
                </a:tc>
                <a:tc>
                  <a:txBody>
                    <a:bodyPr/>
                    <a:lstStyle/>
                    <a:p>
                      <a:pPr algn="l"/>
                      <a:r>
                        <a:rPr lang="en-US" sz="1800" dirty="0">
                          <a:solidFill>
                            <a:schemeClr val="tx1"/>
                          </a:solidFill>
                        </a:rPr>
                        <a:t>Any displayable/printable</a:t>
                      </a:r>
                      <a:r>
                        <a:rPr lang="en-US" sz="1800" baseline="0" dirty="0">
                          <a:solidFill>
                            <a:schemeClr val="tx1"/>
                          </a:solidFill>
                        </a:rPr>
                        <a:t> ACSII characters intended for strings less than 200 characters</a:t>
                      </a:r>
                      <a:endParaRPr lang="en-US" sz="1800" dirty="0">
                        <a:solidFill>
                          <a:schemeClr val="tx1"/>
                        </a:solidFill>
                      </a:endParaRPr>
                    </a:p>
                  </a:txBody>
                  <a:tcPr/>
                </a:tc>
                <a:extLst>
                  <a:ext uri="{0D108BD9-81ED-4DB2-BD59-A6C34878D82A}">
                    <a16:rowId xmlns:a16="http://schemas.microsoft.com/office/drawing/2014/main" val="10006"/>
                  </a:ext>
                </a:extLst>
              </a:tr>
              <a:tr h="556186">
                <a:tc>
                  <a:txBody>
                    <a:bodyPr/>
                    <a:lstStyle/>
                    <a:p>
                      <a:pPr algn="ctr"/>
                      <a:r>
                        <a:rPr lang="en-US" sz="1800" dirty="0">
                          <a:solidFill>
                            <a:schemeClr val="tx1"/>
                          </a:solidFill>
                        </a:rPr>
                        <a:t>Text Data</a:t>
                      </a:r>
                    </a:p>
                  </a:txBody>
                  <a:tcPr anchor="ctr"/>
                </a:tc>
                <a:tc>
                  <a:txBody>
                    <a:bodyPr/>
                    <a:lstStyle/>
                    <a:p>
                      <a:pPr algn="ctr"/>
                      <a:r>
                        <a:rPr lang="en-US" sz="1800" dirty="0">
                          <a:solidFill>
                            <a:schemeClr val="tx1"/>
                          </a:solidFill>
                        </a:rPr>
                        <a:t>TX</a:t>
                      </a:r>
                    </a:p>
                  </a:txBody>
                  <a:tcPr anchor="ctr"/>
                </a:tc>
                <a:tc>
                  <a:txBody>
                    <a:bodyPr/>
                    <a:lstStyle/>
                    <a:p>
                      <a:pPr algn="l"/>
                      <a:r>
                        <a:rPr lang="en-US" sz="1800" dirty="0">
                          <a:solidFill>
                            <a:schemeClr val="tx1"/>
                          </a:solidFill>
                        </a:rPr>
                        <a:t>Longer string data intended for display purposes</a:t>
                      </a:r>
                    </a:p>
                  </a:txBody>
                  <a:tcPr/>
                </a:tc>
                <a:extLst>
                  <a:ext uri="{0D108BD9-81ED-4DB2-BD59-A6C34878D82A}">
                    <a16:rowId xmlns:a16="http://schemas.microsoft.com/office/drawing/2014/main" val="10007"/>
                  </a:ext>
                </a:extLst>
              </a:tr>
              <a:tr h="398054">
                <a:tc>
                  <a:txBody>
                    <a:bodyPr/>
                    <a:lstStyle/>
                    <a:p>
                      <a:pPr algn="ctr"/>
                      <a:r>
                        <a:rPr lang="en-US" sz="1800" dirty="0">
                          <a:solidFill>
                            <a:schemeClr val="tx1"/>
                          </a:solidFill>
                        </a:rPr>
                        <a:t>Time Stamp</a:t>
                      </a:r>
                    </a:p>
                  </a:txBody>
                  <a:tcPr anchor="ctr"/>
                </a:tc>
                <a:tc>
                  <a:txBody>
                    <a:bodyPr/>
                    <a:lstStyle/>
                    <a:p>
                      <a:pPr algn="ctr"/>
                      <a:r>
                        <a:rPr lang="en-US" sz="1800" dirty="0">
                          <a:solidFill>
                            <a:schemeClr val="tx1"/>
                          </a:solidFill>
                        </a:rPr>
                        <a:t>TS</a:t>
                      </a:r>
                    </a:p>
                  </a:txBody>
                  <a:tcPr anchor="ctr"/>
                </a:tc>
                <a:tc>
                  <a:txBody>
                    <a:bodyPr/>
                    <a:lstStyle/>
                    <a:p>
                      <a:pPr algn="l"/>
                      <a:r>
                        <a:rPr lang="en-US" sz="1800" dirty="0">
                          <a:solidFill>
                            <a:schemeClr val="tx1"/>
                          </a:solidFill>
                        </a:rPr>
                        <a:t>Specifies a point in time including time zone</a:t>
                      </a:r>
                    </a:p>
                  </a:txBody>
                  <a:tcPr/>
                </a:tc>
                <a:extLst>
                  <a:ext uri="{0D108BD9-81ED-4DB2-BD59-A6C34878D82A}">
                    <a16:rowId xmlns:a16="http://schemas.microsoft.com/office/drawing/2014/main" val="10008"/>
                  </a:ext>
                </a:extLst>
              </a:tr>
            </a:tbl>
          </a:graphicData>
        </a:graphic>
      </p:graphicFrame>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 to Electronic Health Record (EHR) -  Meaningful use (MU)</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ONC Final Rule – Stage 1</a:t>
            </a:r>
          </a:p>
        </p:txBody>
      </p:sp>
      <p:sp>
        <p:nvSpPr>
          <p:cNvPr id="13" name="Content Placeholder 12"/>
          <p:cNvSpPr>
            <a:spLocks noGrp="1"/>
          </p:cNvSpPr>
          <p:nvPr>
            <p:ph idx="1"/>
          </p:nvPr>
        </p:nvSpPr>
        <p:spPr/>
        <p:txBody>
          <a:bodyPr>
            <a:normAutofit/>
          </a:bodyPr>
          <a:lstStyle/>
          <a:p>
            <a:pPr>
              <a:spcAft>
                <a:spcPts val="600"/>
              </a:spcAft>
            </a:pPr>
            <a:r>
              <a:rPr lang="en-US" dirty="0">
                <a:solidFill>
                  <a:schemeClr val="tx1"/>
                </a:solidFill>
              </a:rPr>
              <a:t>Within the ONC Final Rule, there are three Public Health objectives related to transmitting electronic  data to public health agencies:</a:t>
            </a:r>
          </a:p>
          <a:p>
            <a:pPr marL="800100" lvl="1" indent="-342900">
              <a:spcBef>
                <a:spcPts val="300"/>
              </a:spcBef>
              <a:buFont typeface="+mj-lt"/>
              <a:buAutoNum type="arabicPeriod"/>
            </a:pPr>
            <a:r>
              <a:rPr lang="en-US" sz="2400" dirty="0">
                <a:solidFill>
                  <a:schemeClr val="tx1"/>
                </a:solidFill>
              </a:rPr>
              <a:t>Immunization Registries/Immunization Information Systems (IIS)</a:t>
            </a:r>
          </a:p>
          <a:p>
            <a:pPr lvl="2">
              <a:spcBef>
                <a:spcPts val="0"/>
              </a:spcBef>
            </a:pPr>
            <a:r>
              <a:rPr lang="en-US" dirty="0">
                <a:solidFill>
                  <a:srgbClr val="FF0000"/>
                </a:solidFill>
              </a:rPr>
              <a:t>For the purposes of electronically submitting information to immunization registries Certified EHR Technology must be capable of using HL7 2.3.1 or HL7 2.5.1 as a content exchange standard.</a:t>
            </a:r>
          </a:p>
          <a:p>
            <a:pPr marL="800100" lvl="1" indent="-342900">
              <a:spcBef>
                <a:spcPts val="300"/>
              </a:spcBef>
              <a:buFont typeface="+mj-lt"/>
              <a:buAutoNum type="arabicPeriod"/>
            </a:pPr>
            <a:r>
              <a:rPr lang="en-US" sz="2400" dirty="0">
                <a:solidFill>
                  <a:schemeClr val="tx1"/>
                </a:solidFill>
              </a:rPr>
              <a:t>Electronic Laboratory Reporting (ELR)</a:t>
            </a:r>
          </a:p>
          <a:p>
            <a:pPr lvl="2">
              <a:spcBef>
                <a:spcPts val="300"/>
              </a:spcBef>
              <a:spcAft>
                <a:spcPts val="300"/>
              </a:spcAft>
            </a:pPr>
            <a:r>
              <a:rPr lang="en-US" dirty="0">
                <a:solidFill>
                  <a:srgbClr val="FF0000"/>
                </a:solidFill>
              </a:rPr>
              <a:t>For the purposes of submitting lab results to public health agencies, Certified EHR Technology must be capable of using HL7 2.5.1</a:t>
            </a:r>
          </a:p>
          <a:p>
            <a:pPr marL="800100" lvl="1" indent="-342900">
              <a:spcBef>
                <a:spcPts val="300"/>
              </a:spcBef>
              <a:buFont typeface="+mj-lt"/>
              <a:buAutoNum type="arabicPeriod"/>
            </a:pPr>
            <a:r>
              <a:rPr lang="en-US" sz="2400" dirty="0">
                <a:solidFill>
                  <a:schemeClr val="tx1"/>
                </a:solidFill>
              </a:rPr>
              <a:t>Syndromic Surveillance</a:t>
            </a:r>
          </a:p>
          <a:p>
            <a:pPr lvl="2">
              <a:spcBef>
                <a:spcPts val="0"/>
              </a:spcBef>
            </a:pPr>
            <a:r>
              <a:rPr lang="en-US" dirty="0">
                <a:solidFill>
                  <a:schemeClr val="tx1"/>
                </a:solidFill>
              </a:rPr>
              <a:t>For the purposes of electronically submitting information to public health agencies for surveillance and reporting, Certified EHR Technology must be capable of using HL7 2.3.1 or HL7 2.5.1 as a content exchange standard</a:t>
            </a:r>
          </a:p>
          <a:p>
            <a:endParaRPr lang="en-US" sz="2800" dirty="0">
              <a:solidFill>
                <a:schemeClr val="tx1"/>
              </a:solidFill>
            </a:endParaRPr>
          </a:p>
          <a:p>
            <a:pPr lvl="0"/>
            <a:endParaRPr lang="en-US" sz="2800" dirty="0">
              <a:solidFill>
                <a:schemeClr val="tx1"/>
              </a:solidFill>
            </a:endParaRPr>
          </a:p>
        </p:txBody>
      </p:sp>
      <p:sp>
        <p:nvSpPr>
          <p:cNvPr id="17" name="Text Placeholder 16"/>
          <p:cNvSpPr>
            <a:spLocks noGrp="1"/>
          </p:cNvSpPr>
          <p:nvPr>
            <p:ph type="body" sz="quarter" idx="11"/>
          </p:nvPr>
        </p:nvSpPr>
        <p:spPr/>
        <p:txBody>
          <a:bodyPr/>
          <a:lstStyle/>
          <a:p>
            <a:r>
              <a:rPr lang="en-US" dirty="0"/>
              <a:t>Federal Register / Vol. 75, No. 8 / Wednesday, January 13, 2010 / Rules and Regulations</a:t>
            </a: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HL7 Messaging</a:t>
            </a:r>
          </a:p>
        </p:txBody>
      </p:sp>
      <p:sp>
        <p:nvSpPr>
          <p:cNvPr id="13" name="Content Placeholder 12"/>
          <p:cNvSpPr>
            <a:spLocks noGrp="1"/>
          </p:cNvSpPr>
          <p:nvPr>
            <p:ph idx="1"/>
          </p:nvPr>
        </p:nvSpPr>
        <p:spPr/>
        <p:txBody>
          <a:bodyPr>
            <a:normAutofit/>
          </a:bodyPr>
          <a:lstStyle/>
          <a:p>
            <a:pPr marL="341313" indent="-341313"/>
            <a:r>
              <a:rPr lang="en-US" dirty="0">
                <a:solidFill>
                  <a:schemeClr val="tx1"/>
                </a:solidFill>
              </a:rPr>
              <a:t>To improve the electronic exchange of demographic, and immunization records to State IIS (registries) from eligible providers and hospitals</a:t>
            </a:r>
          </a:p>
          <a:p>
            <a:pPr marL="341313" indent="-341313"/>
            <a:r>
              <a:rPr lang="en-US" dirty="0">
                <a:solidFill>
                  <a:schemeClr val="tx1"/>
                </a:solidFill>
              </a:rPr>
              <a:t>To improve the ability of eligible hospital laboratories to send reportable data to public health agencies</a:t>
            </a:r>
          </a:p>
          <a:p>
            <a:pPr marL="341313" indent="-341313"/>
            <a:r>
              <a:rPr lang="en-US" dirty="0">
                <a:solidFill>
                  <a:schemeClr val="tx1"/>
                </a:solidFill>
              </a:rPr>
              <a:t>To improve the electronic exchange of relevant syndromic surveillance data between healthcare providers and public health agencies</a:t>
            </a:r>
          </a:p>
          <a:p>
            <a:pPr marL="0" indent="0" algn="ctr">
              <a:buNone/>
            </a:pPr>
            <a:endParaRPr lang="en-US" sz="2800" dirty="0">
              <a:solidFill>
                <a:schemeClr val="tx1"/>
              </a:solidFill>
            </a:endParaRP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HL7 EHR Work Group</a:t>
            </a:r>
          </a:p>
        </p:txBody>
      </p:sp>
      <p:sp>
        <p:nvSpPr>
          <p:cNvPr id="13" name="Content Placeholder 12"/>
          <p:cNvSpPr>
            <a:spLocks noGrp="1"/>
          </p:cNvSpPr>
          <p:nvPr>
            <p:ph idx="1"/>
          </p:nvPr>
        </p:nvSpPr>
        <p:spPr/>
        <p:txBody>
          <a:bodyPr>
            <a:normAutofit/>
          </a:bodyPr>
          <a:lstStyle/>
          <a:p>
            <a:pPr>
              <a:spcAft>
                <a:spcPts val="600"/>
              </a:spcAft>
            </a:pPr>
            <a:r>
              <a:rPr lang="en-US" dirty="0">
                <a:solidFill>
                  <a:schemeClr val="tx1"/>
                </a:solidFill>
              </a:rPr>
              <a:t>The goal of the Electronic Health Record (EHR) Work Group is to support the HL7 mission of developing standards for EHR interoperability.  The Work Group will contribute to this goal by creating and promoting appropriate and necessary standards which include:</a:t>
            </a:r>
          </a:p>
          <a:p>
            <a:pPr lvl="1">
              <a:spcBef>
                <a:spcPts val="300"/>
              </a:spcBef>
            </a:pPr>
            <a:r>
              <a:rPr lang="en-US" sz="1800" dirty="0">
                <a:solidFill>
                  <a:schemeClr val="tx1"/>
                </a:solidFill>
              </a:rPr>
              <a:t>Functional Requirements for Electronic Health Records (EHR) and systems (EHRS)</a:t>
            </a:r>
          </a:p>
          <a:p>
            <a:pPr lvl="1">
              <a:spcBef>
                <a:spcPts val="300"/>
              </a:spcBef>
            </a:pPr>
            <a:r>
              <a:rPr lang="en-US" sz="1800" dirty="0">
                <a:solidFill>
                  <a:schemeClr val="tx1"/>
                </a:solidFill>
              </a:rPr>
              <a:t>Functional Requirements for Personal Health Records (PHR) and systems (PHRS)</a:t>
            </a:r>
          </a:p>
          <a:p>
            <a:pPr lvl="1">
              <a:spcBef>
                <a:spcPts val="300"/>
              </a:spcBef>
            </a:pPr>
            <a:r>
              <a:rPr lang="en-US" sz="1800" dirty="0">
                <a:solidFill>
                  <a:schemeClr val="tx1"/>
                </a:solidFill>
              </a:rPr>
              <a:t>Definition of a high-level framework to support the interoperability requirements and life cycles</a:t>
            </a:r>
          </a:p>
          <a:p>
            <a:pPr lvl="1">
              <a:spcBef>
                <a:spcPts val="300"/>
              </a:spcBef>
            </a:pPr>
            <a:r>
              <a:rPr lang="en-US" sz="1800" dirty="0">
                <a:solidFill>
                  <a:schemeClr val="tx1"/>
                </a:solidFill>
              </a:rPr>
              <a:t>Identification of existing and emerging information requirements and other HL7 artifacts</a:t>
            </a:r>
          </a:p>
          <a:p>
            <a:endParaRPr lang="en-US" sz="2800" dirty="0">
              <a:solidFill>
                <a:schemeClr val="tx1"/>
              </a:solidFill>
            </a:endParaRPr>
          </a:p>
          <a:p>
            <a:endParaRPr lang="en-US" sz="2800" dirty="0">
              <a:solidFill>
                <a:schemeClr val="tx1"/>
              </a:solidFill>
            </a:endParaRPr>
          </a:p>
          <a:p>
            <a:pPr lvl="0"/>
            <a:endParaRPr lang="en-US" sz="2800" dirty="0">
              <a:solidFill>
                <a:schemeClr val="tx1"/>
              </a:solidFill>
            </a:endParaRPr>
          </a:p>
        </p:txBody>
      </p:sp>
      <p:sp>
        <p:nvSpPr>
          <p:cNvPr id="17" name="Text Placeholder 16"/>
          <p:cNvSpPr>
            <a:spLocks noGrp="1"/>
          </p:cNvSpPr>
          <p:nvPr>
            <p:ph type="body" sz="quarter" idx="11"/>
          </p:nvPr>
        </p:nvSpPr>
        <p:spPr/>
        <p:txBody>
          <a:bodyPr>
            <a:normAutofit/>
          </a:bodyPr>
          <a:lstStyle/>
          <a:p>
            <a:r>
              <a:rPr lang="en-US" sz="2000" dirty="0"/>
              <a:t>http://www.hl7.org/</a:t>
            </a: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588004"/>
          </a:xfrm>
        </p:spPr>
        <p:txBody>
          <a:bodyPr/>
          <a:lstStyle/>
          <a:p>
            <a:r>
              <a:rPr lang="en-US" dirty="0"/>
              <a:t>HL7 Adoption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92123148"/>
              </p:ext>
            </p:extLst>
          </p:nvPr>
        </p:nvGraphicFramePr>
        <p:xfrm>
          <a:off x="1345721" y="898174"/>
          <a:ext cx="10236679" cy="2402458"/>
        </p:xfrm>
        <a:graphic>
          <a:graphicData uri="http://schemas.openxmlformats.org/drawingml/2006/table">
            <a:tbl>
              <a:tblPr firstRow="1" bandRow="1">
                <a:tableStyleId>{5C22544A-7EE6-4342-B048-85BDC9FD1C3A}</a:tableStyleId>
              </a:tblPr>
              <a:tblGrid>
                <a:gridCol w="6073333">
                  <a:extLst>
                    <a:ext uri="{9D8B030D-6E8A-4147-A177-3AD203B41FA5}">
                      <a16:colId xmlns:a16="http://schemas.microsoft.com/office/drawing/2014/main" val="20000"/>
                    </a:ext>
                  </a:extLst>
                </a:gridCol>
                <a:gridCol w="4163346">
                  <a:extLst>
                    <a:ext uri="{9D8B030D-6E8A-4147-A177-3AD203B41FA5}">
                      <a16:colId xmlns:a16="http://schemas.microsoft.com/office/drawing/2014/main" val="20001"/>
                    </a:ext>
                  </a:extLst>
                </a:gridCol>
              </a:tblGrid>
              <a:tr h="939418">
                <a:tc>
                  <a:txBody>
                    <a:bodyPr/>
                    <a:lstStyle/>
                    <a:p>
                      <a:pPr algn="ctr"/>
                      <a:r>
                        <a:rPr lang="en-US" sz="2400" dirty="0"/>
                        <a:t>Purpose</a:t>
                      </a:r>
                    </a:p>
                  </a:txBody>
                  <a:tcPr/>
                </a:tc>
                <a:tc>
                  <a:txBody>
                    <a:bodyPr/>
                    <a:lstStyle/>
                    <a:p>
                      <a:pPr algn="ctr"/>
                      <a:r>
                        <a:rPr lang="en-US" sz="2400" dirty="0"/>
                        <a:t>Adopted Standard to Support MU Stage 1</a:t>
                      </a:r>
                    </a:p>
                  </a:txBody>
                  <a:tcPr/>
                </a:tc>
                <a:extLst>
                  <a:ext uri="{0D108BD9-81ED-4DB2-BD59-A6C34878D82A}">
                    <a16:rowId xmlns:a16="http://schemas.microsoft.com/office/drawing/2014/main" val="10000"/>
                  </a:ext>
                </a:extLst>
              </a:tr>
              <a:tr h="274320">
                <a:tc>
                  <a:txBody>
                    <a:bodyPr/>
                    <a:lstStyle/>
                    <a:p>
                      <a:pPr marL="0" marR="0">
                        <a:lnSpc>
                          <a:spcPct val="115000"/>
                        </a:lnSpc>
                        <a:spcBef>
                          <a:spcPts val="0"/>
                        </a:spcBef>
                        <a:spcAft>
                          <a:spcPts val="0"/>
                        </a:spcAft>
                      </a:pPr>
                      <a:r>
                        <a:rPr lang="en-US" sz="1600" dirty="0">
                          <a:latin typeface="+mn-lt"/>
                          <a:ea typeface="Times New Roman"/>
                          <a:cs typeface="Times New Roman"/>
                        </a:rPr>
                        <a:t>Submission of Lab Results to Public Health Agencies</a:t>
                      </a:r>
                      <a:endParaRPr lang="en-US" sz="1600" dirty="0">
                        <a:latin typeface="+mn-lt"/>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0" dirty="0">
                          <a:latin typeface="+mn-lt"/>
                          <a:ea typeface="Times New Roman"/>
                          <a:cs typeface="Times New Roman"/>
                        </a:rPr>
                        <a:t>HL7 2.5.1</a:t>
                      </a:r>
                      <a:endParaRPr lang="en-US" sz="1600" b="0" dirty="0">
                        <a:latin typeface="+mn-lt"/>
                        <a:ea typeface="Calibri"/>
                        <a:cs typeface="Times New Roman"/>
                      </a:endParaRPr>
                    </a:p>
                  </a:txBody>
                  <a:tcPr marL="68580" marR="68580" marT="0" marB="0"/>
                </a:tc>
                <a:extLst>
                  <a:ext uri="{0D108BD9-81ED-4DB2-BD59-A6C34878D82A}">
                    <a16:rowId xmlns:a16="http://schemas.microsoft.com/office/drawing/2014/main" val="10001"/>
                  </a:ext>
                </a:extLst>
              </a:tr>
              <a:tr h="262883">
                <a:tc>
                  <a:txBody>
                    <a:bodyPr/>
                    <a:lstStyle/>
                    <a:p>
                      <a:pPr marL="0" marR="0">
                        <a:lnSpc>
                          <a:spcPct val="115000"/>
                        </a:lnSpc>
                        <a:spcBef>
                          <a:spcPts val="0"/>
                        </a:spcBef>
                        <a:spcAft>
                          <a:spcPts val="0"/>
                        </a:spcAft>
                      </a:pPr>
                      <a:r>
                        <a:rPr lang="en-US" sz="1600" dirty="0">
                          <a:latin typeface="+mn-lt"/>
                          <a:ea typeface="Times New Roman"/>
                          <a:cs typeface="Times New Roman"/>
                        </a:rPr>
                        <a:t>Submission to Public Health Agencies for Surveillance or Reporting</a:t>
                      </a:r>
                      <a:endParaRPr lang="en-US" sz="1600" dirty="0">
                        <a:latin typeface="+mn-lt"/>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0" dirty="0">
                          <a:latin typeface="+mn-lt"/>
                          <a:ea typeface="Times New Roman"/>
                          <a:cs typeface="Times New Roman"/>
                        </a:rPr>
                        <a:t>HL7 2.3.1 or HL7 2.5.1</a:t>
                      </a:r>
                      <a:endParaRPr lang="en-US" sz="1600" b="0" dirty="0">
                        <a:latin typeface="+mn-lt"/>
                        <a:ea typeface="Calibri"/>
                        <a:cs typeface="Times New Roman"/>
                      </a:endParaRPr>
                    </a:p>
                  </a:txBody>
                  <a:tcPr marL="68580" marR="68580" marT="0" marB="0"/>
                </a:tc>
                <a:extLst>
                  <a:ext uri="{0D108BD9-81ED-4DB2-BD59-A6C34878D82A}">
                    <a16:rowId xmlns:a16="http://schemas.microsoft.com/office/drawing/2014/main" val="10002"/>
                  </a:ext>
                </a:extLst>
              </a:tr>
              <a:tr h="370840">
                <a:tc>
                  <a:txBody>
                    <a:bodyPr/>
                    <a:lstStyle/>
                    <a:p>
                      <a:pPr marL="0" marR="0">
                        <a:lnSpc>
                          <a:spcPct val="115000"/>
                        </a:lnSpc>
                        <a:spcBef>
                          <a:spcPts val="0"/>
                        </a:spcBef>
                        <a:spcAft>
                          <a:spcPts val="0"/>
                        </a:spcAft>
                      </a:pPr>
                      <a:r>
                        <a:rPr lang="en-US" sz="1600" dirty="0">
                          <a:latin typeface="+mn-lt"/>
                          <a:ea typeface="Times New Roman"/>
                          <a:cs typeface="Times New Roman"/>
                        </a:rPr>
                        <a:t>Submission to Immunization Registries</a:t>
                      </a:r>
                      <a:endParaRPr lang="en-US" sz="1600" dirty="0">
                        <a:latin typeface="+mn-lt"/>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0" dirty="0">
                          <a:latin typeface="+mn-lt"/>
                          <a:ea typeface="Times New Roman"/>
                          <a:cs typeface="Times New Roman"/>
                        </a:rPr>
                        <a:t>HL7 2.3.1 or HL7 2.5.1</a:t>
                      </a:r>
                      <a:endParaRPr lang="en-US" sz="1600" b="0" dirty="0">
                        <a:latin typeface="+mn-lt"/>
                        <a:ea typeface="Calibri"/>
                        <a:cs typeface="Times New Roman"/>
                      </a:endParaRPr>
                    </a:p>
                    <a:p>
                      <a:pPr marL="0" marR="0">
                        <a:lnSpc>
                          <a:spcPct val="115000"/>
                        </a:lnSpc>
                        <a:spcBef>
                          <a:spcPts val="0"/>
                        </a:spcBef>
                        <a:spcAft>
                          <a:spcPts val="0"/>
                        </a:spcAft>
                      </a:pPr>
                      <a:r>
                        <a:rPr lang="en-US" sz="1600" b="0" dirty="0">
                          <a:latin typeface="+mn-lt"/>
                          <a:ea typeface="Times New Roman"/>
                          <a:cs typeface="Times New Roman"/>
                        </a:rPr>
                        <a:t>CVX *</a:t>
                      </a:r>
                      <a:endParaRPr lang="en-US" sz="1600" b="0" dirty="0">
                        <a:latin typeface="+mn-lt"/>
                        <a:ea typeface="Calibri"/>
                        <a:cs typeface="Times New Roman"/>
                      </a:endParaRPr>
                    </a:p>
                  </a:txBody>
                  <a:tcPr marL="68580" marR="68580" marT="0" marB="0"/>
                </a:tc>
                <a:extLst>
                  <a:ext uri="{0D108BD9-81ED-4DB2-BD59-A6C34878D82A}">
                    <a16:rowId xmlns:a16="http://schemas.microsoft.com/office/drawing/2014/main" val="10003"/>
                  </a:ext>
                </a:extLst>
              </a:tr>
              <a:tr h="341376">
                <a:tc>
                  <a:txBody>
                    <a:bodyPr/>
                    <a:lstStyle/>
                    <a:p>
                      <a:pPr marL="0" marR="0">
                        <a:lnSpc>
                          <a:spcPct val="115000"/>
                        </a:lnSpc>
                        <a:spcBef>
                          <a:spcPts val="0"/>
                        </a:spcBef>
                        <a:spcAft>
                          <a:spcPts val="0"/>
                        </a:spcAft>
                      </a:pPr>
                      <a:r>
                        <a:rPr lang="en-US" sz="1600" dirty="0">
                          <a:latin typeface="+mn-lt"/>
                          <a:ea typeface="Times New Roman"/>
                          <a:cs typeface="Helvetica-Oblique"/>
                        </a:rPr>
                        <a:t>Patient Summary Record</a:t>
                      </a:r>
                      <a:endParaRPr lang="en-US" sz="1600" dirty="0">
                        <a:latin typeface="+mn-lt"/>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0" dirty="0">
                          <a:latin typeface="+mn-lt"/>
                          <a:ea typeface="Times New Roman"/>
                          <a:cs typeface="Helvetica"/>
                        </a:rPr>
                        <a:t>HL7 CDA R2 CCD Level 2 or ASTM CCR</a:t>
                      </a:r>
                      <a:endParaRPr lang="en-US" sz="1600" b="0" dirty="0">
                        <a:latin typeface="+mn-lt"/>
                        <a:ea typeface="Calibri"/>
                        <a:cs typeface="Times New Roman"/>
                      </a:endParaRPr>
                    </a:p>
                  </a:txBody>
                  <a:tcPr marL="68580" marR="68580" marT="0" marB="0"/>
                </a:tc>
                <a:extLst>
                  <a:ext uri="{0D108BD9-81ED-4DB2-BD59-A6C34878D82A}">
                    <a16:rowId xmlns:a16="http://schemas.microsoft.com/office/drawing/2014/main" val="10004"/>
                  </a:ext>
                </a:extLst>
              </a:tr>
            </a:tbl>
          </a:graphicData>
        </a:graphic>
      </p:graphicFrame>
      <p:sp>
        <p:nvSpPr>
          <p:cNvPr id="6" name="TextBox 5"/>
          <p:cNvSpPr txBox="1"/>
          <p:nvPr/>
        </p:nvSpPr>
        <p:spPr>
          <a:xfrm>
            <a:off x="1345721" y="3657601"/>
            <a:ext cx="10092905" cy="738664"/>
          </a:xfrm>
          <a:prstGeom prst="rect">
            <a:avLst/>
          </a:prstGeom>
          <a:noFill/>
        </p:spPr>
        <p:txBody>
          <a:bodyPr wrap="square" rtlCol="0">
            <a:spAutoFit/>
          </a:bodyPr>
          <a:lstStyle/>
          <a:p>
            <a:r>
              <a:rPr lang="en-US" sz="1400" dirty="0"/>
              <a:t>With respect to meaningful use Stage 1, Certified EHR Technology will be required to be certified as being capable of using the Health Level Seven (HL7) Clinical Document Architecture (CDA) Release 2 (R2) Level 2 Continuity of Care Document (CCD) to electronically exchange a patient summary record</a:t>
            </a:r>
          </a:p>
        </p:txBody>
      </p:sp>
      <p:sp>
        <p:nvSpPr>
          <p:cNvPr id="7" name="TextBox 6"/>
          <p:cNvSpPr txBox="1"/>
          <p:nvPr/>
        </p:nvSpPr>
        <p:spPr>
          <a:xfrm>
            <a:off x="1345721" y="4581927"/>
            <a:ext cx="10092905" cy="738664"/>
          </a:xfrm>
          <a:prstGeom prst="rect">
            <a:avLst/>
          </a:prstGeom>
          <a:noFill/>
        </p:spPr>
        <p:txBody>
          <a:bodyPr wrap="square" rtlCol="0">
            <a:spAutoFit/>
          </a:bodyPr>
          <a:lstStyle/>
          <a:p>
            <a:r>
              <a:rPr lang="en-US" sz="1400" dirty="0"/>
              <a:t>CDA provides an exchange model for clinical documents, by leveraging the use of XML. The CDA makes documents both machine-readable, so they are easily parsed and processed electronically; and human-readable, so they can be easily retrieved and used by the people who need them using Web browsers or cell phones.</a:t>
            </a:r>
          </a:p>
        </p:txBody>
      </p:sp>
      <p:sp>
        <p:nvSpPr>
          <p:cNvPr id="8" name="TextBox 7"/>
          <p:cNvSpPr txBox="1"/>
          <p:nvPr/>
        </p:nvSpPr>
        <p:spPr>
          <a:xfrm>
            <a:off x="1345721" y="5506254"/>
            <a:ext cx="10092905" cy="738664"/>
          </a:xfrm>
          <a:prstGeom prst="rect">
            <a:avLst/>
          </a:prstGeom>
          <a:noFill/>
        </p:spPr>
        <p:txBody>
          <a:bodyPr wrap="square" rtlCol="0">
            <a:spAutoFit/>
          </a:bodyPr>
          <a:lstStyle/>
          <a:p>
            <a:r>
              <a:rPr lang="en-US" sz="1400" dirty="0"/>
              <a:t>CDA provides an exchange model for clinical documents, by leveraging the use of XML. The CDA makes documents both machine-readable, so they are easily parsed and processed electronically; and human-readable, so they can be easily retrieved and used by the people who need them using Web browsers or cell phones.</a:t>
            </a: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Message Syntax and content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570751"/>
          </a:xfrm>
        </p:spPr>
        <p:txBody>
          <a:bodyPr/>
          <a:lstStyle/>
          <a:p>
            <a:r>
              <a:rPr lang="en-US" dirty="0"/>
              <a:t>Example Immunization Message Syntax</a:t>
            </a:r>
          </a:p>
        </p:txBody>
      </p:sp>
      <p:sp>
        <p:nvSpPr>
          <p:cNvPr id="7" name="Content Placeholder 6"/>
          <p:cNvSpPr>
            <a:spLocks noGrp="1"/>
          </p:cNvSpPr>
          <p:nvPr>
            <p:ph idx="1"/>
          </p:nvPr>
        </p:nvSpPr>
        <p:spPr>
          <a:xfrm>
            <a:off x="609600" y="1035170"/>
            <a:ext cx="10972800" cy="5262113"/>
          </a:xfrm>
        </p:spPr>
        <p:txBody>
          <a:bodyPr>
            <a:noAutofit/>
          </a:bodyPr>
          <a:lstStyle/>
          <a:p>
            <a:pPr marL="0" indent="0">
              <a:spcBef>
                <a:spcPts val="0"/>
              </a:spcBef>
              <a:spcAft>
                <a:spcPts val="300"/>
              </a:spcAft>
              <a:buNone/>
            </a:pPr>
            <a:r>
              <a:rPr lang="en-US" sz="1400" u="sng" dirty="0">
                <a:solidFill>
                  <a:schemeClr val="tx1"/>
                </a:solidFill>
              </a:rPr>
              <a:t>VXU^V04</a:t>
            </a:r>
            <a:r>
              <a:rPr lang="en-US" sz="1400" b="0" dirty="0">
                <a:solidFill>
                  <a:schemeClr val="tx1"/>
                </a:solidFill>
              </a:rPr>
              <a:t>		</a:t>
            </a:r>
            <a:r>
              <a:rPr lang="en-US" sz="1400" u="sng" dirty="0">
                <a:solidFill>
                  <a:schemeClr val="tx1"/>
                </a:solidFill>
              </a:rPr>
              <a:t>Unsolicited Vaccination Update</a:t>
            </a:r>
            <a:r>
              <a:rPr lang="en-US" sz="1400" dirty="0">
                <a:solidFill>
                  <a:schemeClr val="tx1"/>
                </a:solidFill>
              </a:rPr>
              <a:t> 	</a:t>
            </a:r>
            <a:r>
              <a:rPr lang="en-US" sz="1400" u="sng" dirty="0">
                <a:solidFill>
                  <a:schemeClr val="tx1"/>
                </a:solidFill>
              </a:rPr>
              <a:t>Optionality</a:t>
            </a:r>
            <a:r>
              <a:rPr lang="en-US" sz="1400" dirty="0">
                <a:solidFill>
                  <a:schemeClr val="tx1"/>
                </a:solidFill>
              </a:rPr>
              <a:t>		</a:t>
            </a:r>
            <a:r>
              <a:rPr lang="en-US" sz="1400" u="sng" dirty="0">
                <a:solidFill>
                  <a:schemeClr val="tx1"/>
                </a:solidFill>
              </a:rPr>
              <a:t>Comment</a:t>
            </a:r>
          </a:p>
          <a:p>
            <a:pPr>
              <a:spcBef>
                <a:spcPts val="0"/>
              </a:spcBef>
              <a:buNone/>
            </a:pPr>
            <a:r>
              <a:rPr lang="en-US" sz="1200" b="0" dirty="0">
                <a:solidFill>
                  <a:schemeClr val="tx1"/>
                </a:solidFill>
              </a:rPr>
              <a:t>MSH 			Message Header Segment 		         R	          Every message begins with MSH</a:t>
            </a:r>
          </a:p>
          <a:p>
            <a:pPr>
              <a:spcBef>
                <a:spcPts val="0"/>
              </a:spcBef>
              <a:buNone/>
            </a:pPr>
            <a:r>
              <a:rPr lang="en-US" sz="1200" b="0" dirty="0">
                <a:solidFill>
                  <a:schemeClr val="tx1"/>
                </a:solidFill>
              </a:rPr>
              <a:t>[ {   SFT  } ] 		Software 			         O</a:t>
            </a:r>
          </a:p>
          <a:p>
            <a:pPr>
              <a:spcBef>
                <a:spcPts val="0"/>
              </a:spcBef>
              <a:buNone/>
            </a:pPr>
            <a:r>
              <a:rPr lang="en-US" sz="1200" b="0" dirty="0">
                <a:solidFill>
                  <a:schemeClr val="tx1"/>
                </a:solidFill>
              </a:rPr>
              <a:t>PID 			Patient Identification Segment 		         R	           Every VXU has a PID segment</a:t>
            </a:r>
          </a:p>
          <a:p>
            <a:pPr>
              <a:spcBef>
                <a:spcPts val="0"/>
              </a:spcBef>
              <a:buNone/>
            </a:pPr>
            <a:r>
              <a:rPr lang="en-US" sz="1200" b="0" dirty="0">
                <a:solidFill>
                  <a:schemeClr val="tx1"/>
                </a:solidFill>
              </a:rPr>
              <a:t>[     PD1    ] 		Additional Demographics 		        RE	           PID may have a PD1 segment</a:t>
            </a:r>
          </a:p>
          <a:p>
            <a:pPr>
              <a:spcBef>
                <a:spcPts val="0"/>
              </a:spcBef>
              <a:buNone/>
            </a:pPr>
            <a:r>
              <a:rPr lang="en-US" sz="1200" b="0" dirty="0">
                <a:solidFill>
                  <a:schemeClr val="tx1"/>
                </a:solidFill>
              </a:rPr>
              <a:t>[  {  NK1 }  ] 		Next of Kin/Associated Parties 		        RE  	           PID may have an NK1 segment</a:t>
            </a:r>
          </a:p>
          <a:p>
            <a:pPr>
              <a:spcBef>
                <a:spcPts val="0"/>
              </a:spcBef>
              <a:buNone/>
            </a:pPr>
            <a:r>
              <a:rPr lang="en-US" sz="1200" b="0" dirty="0">
                <a:solidFill>
                  <a:schemeClr val="tx1"/>
                </a:solidFill>
              </a:rPr>
              <a:t>[ 			</a:t>
            </a:r>
            <a:r>
              <a:rPr lang="en-US" sz="1200" b="0" i="1" dirty="0">
                <a:solidFill>
                  <a:schemeClr val="tx1"/>
                </a:solidFill>
              </a:rPr>
              <a:t>--- PATIENT begin</a:t>
            </a:r>
          </a:p>
          <a:p>
            <a:pPr>
              <a:spcBef>
                <a:spcPts val="0"/>
              </a:spcBef>
              <a:buNone/>
            </a:pPr>
            <a:r>
              <a:rPr lang="en-US" sz="1200" b="0" dirty="0">
                <a:solidFill>
                  <a:schemeClr val="tx1"/>
                </a:solidFill>
              </a:rPr>
              <a:t>                 PV1 		Patient Visit 			        RE	           PID may have a PV1 segment</a:t>
            </a:r>
          </a:p>
          <a:p>
            <a:pPr>
              <a:spcBef>
                <a:spcPts val="0"/>
              </a:spcBef>
              <a:buNone/>
            </a:pPr>
            <a:r>
              <a:rPr lang="en-US" sz="1200" b="0" dirty="0">
                <a:solidFill>
                  <a:schemeClr val="tx1"/>
                </a:solidFill>
              </a:rPr>
              <a:t>           [     PV2    ] 	Patient Visit – Additional Info 		         O</a:t>
            </a:r>
          </a:p>
          <a:p>
            <a:pPr>
              <a:spcBef>
                <a:spcPts val="0"/>
              </a:spcBef>
              <a:buNone/>
            </a:pPr>
            <a:r>
              <a:rPr lang="en-US" sz="1200" b="0" dirty="0">
                <a:solidFill>
                  <a:schemeClr val="tx1"/>
                </a:solidFill>
              </a:rPr>
              <a:t>]			 </a:t>
            </a:r>
            <a:r>
              <a:rPr lang="en-US" sz="1200" b="0" i="1" dirty="0">
                <a:solidFill>
                  <a:schemeClr val="tx1"/>
                </a:solidFill>
              </a:rPr>
              <a:t>--- PATIENT end</a:t>
            </a:r>
          </a:p>
          <a:p>
            <a:pPr>
              <a:spcBef>
                <a:spcPts val="0"/>
              </a:spcBef>
              <a:buNone/>
            </a:pPr>
            <a:r>
              <a:rPr lang="en-US" sz="1200" b="0" dirty="0">
                <a:solidFill>
                  <a:schemeClr val="tx1"/>
                </a:solidFill>
              </a:rPr>
              <a:t>[  {  GT1 }  ] 		Guarantor 			         O</a:t>
            </a:r>
          </a:p>
          <a:p>
            <a:pPr>
              <a:spcBef>
                <a:spcPts val="0"/>
              </a:spcBef>
              <a:buNone/>
            </a:pPr>
            <a:r>
              <a:rPr lang="en-US" sz="1200" b="0" dirty="0">
                <a:solidFill>
                  <a:schemeClr val="tx1"/>
                </a:solidFill>
              </a:rPr>
              <a:t>[ {			 --- INSURANCE begin</a:t>
            </a:r>
          </a:p>
          <a:p>
            <a:pPr>
              <a:spcBef>
                <a:spcPts val="0"/>
              </a:spcBef>
              <a:buNone/>
            </a:pPr>
            <a:r>
              <a:rPr lang="en-US" sz="1200" b="0" dirty="0">
                <a:solidFill>
                  <a:schemeClr val="tx1"/>
                </a:solidFill>
              </a:rPr>
              <a:t>	        IN1 		Insurance 			         O</a:t>
            </a:r>
          </a:p>
          <a:p>
            <a:pPr>
              <a:spcBef>
                <a:spcPts val="0"/>
              </a:spcBef>
              <a:buNone/>
            </a:pPr>
            <a:r>
              <a:rPr lang="en-US" sz="1200" b="0" dirty="0">
                <a:solidFill>
                  <a:schemeClr val="tx1"/>
                </a:solidFill>
              </a:rPr>
              <a:t>           [      IN2    ] 	Insurance Additional Info 		         O</a:t>
            </a:r>
          </a:p>
          <a:p>
            <a:pPr>
              <a:spcBef>
                <a:spcPts val="0"/>
              </a:spcBef>
              <a:buNone/>
            </a:pPr>
            <a:r>
              <a:rPr lang="en-US" sz="1200" b="0" dirty="0">
                <a:solidFill>
                  <a:schemeClr val="tx1"/>
                </a:solidFill>
              </a:rPr>
              <a:t>           [      IN3    ] 	Insurance Add'l Info - Cert. 		         O</a:t>
            </a:r>
          </a:p>
          <a:p>
            <a:pPr>
              <a:spcBef>
                <a:spcPts val="0"/>
              </a:spcBef>
              <a:buNone/>
            </a:pPr>
            <a:r>
              <a:rPr lang="en-US" sz="1200" b="0" dirty="0">
                <a:solidFill>
                  <a:schemeClr val="tx1"/>
                </a:solidFill>
              </a:rPr>
              <a:t>}] 			</a:t>
            </a:r>
            <a:r>
              <a:rPr lang="en-US" sz="1200" b="0" i="1" dirty="0">
                <a:solidFill>
                  <a:schemeClr val="tx1"/>
                </a:solidFill>
              </a:rPr>
              <a:t>--- INSURANCE end</a:t>
            </a:r>
          </a:p>
          <a:p>
            <a:pPr>
              <a:spcBef>
                <a:spcPts val="0"/>
              </a:spcBef>
              <a:buNone/>
            </a:pPr>
            <a:r>
              <a:rPr lang="en-US" sz="1200" b="0" dirty="0">
                <a:solidFill>
                  <a:schemeClr val="tx1"/>
                </a:solidFill>
              </a:rPr>
              <a:t>[{			 </a:t>
            </a:r>
            <a:r>
              <a:rPr lang="en-US" sz="1200" b="0" i="1" dirty="0">
                <a:solidFill>
                  <a:schemeClr val="tx1"/>
                </a:solidFill>
              </a:rPr>
              <a:t>--- ORDER begin</a:t>
            </a:r>
          </a:p>
          <a:p>
            <a:pPr>
              <a:spcBef>
                <a:spcPts val="0"/>
              </a:spcBef>
              <a:buNone/>
            </a:pPr>
            <a:r>
              <a:rPr lang="en-US" sz="1200" b="0" dirty="0">
                <a:solidFill>
                  <a:schemeClr val="tx1"/>
                </a:solidFill>
              </a:rPr>
              <a:t> 	        ORC 	Common Order 			        RE</a:t>
            </a:r>
          </a:p>
          <a:p>
            <a:pPr>
              <a:spcBef>
                <a:spcPts val="0"/>
              </a:spcBef>
              <a:buNone/>
            </a:pPr>
            <a:r>
              <a:rPr lang="en-US" sz="1200" b="0" dirty="0">
                <a:solidFill>
                  <a:schemeClr val="tx1"/>
                </a:solidFill>
              </a:rPr>
              <a:t>[{ 			</a:t>
            </a:r>
            <a:r>
              <a:rPr lang="en-US" sz="1200" b="0" i="1" dirty="0">
                <a:solidFill>
                  <a:schemeClr val="tx1"/>
                </a:solidFill>
              </a:rPr>
              <a:t>--- TIMING begin</a:t>
            </a:r>
          </a:p>
          <a:p>
            <a:pPr>
              <a:spcBef>
                <a:spcPts val="0"/>
              </a:spcBef>
              <a:buNone/>
            </a:pPr>
            <a:r>
              <a:rPr lang="en-US" sz="1200" b="0" dirty="0">
                <a:solidFill>
                  <a:schemeClr val="tx1"/>
                </a:solidFill>
              </a:rPr>
              <a:t>      	              TQ1 	Timing/Quantity 		         O</a:t>
            </a:r>
          </a:p>
          <a:p>
            <a:pPr>
              <a:spcBef>
                <a:spcPts val="0"/>
              </a:spcBef>
              <a:buNone/>
            </a:pPr>
            <a:r>
              <a:rPr lang="en-US" sz="1200" b="0" dirty="0">
                <a:solidFill>
                  <a:schemeClr val="tx1"/>
                </a:solidFill>
              </a:rPr>
              <a:t>                  [  {  TQ2  }  ] 	Timing/Quantity Order Sequence 	         O</a:t>
            </a:r>
          </a:p>
          <a:p>
            <a:pPr>
              <a:spcBef>
                <a:spcPts val="0"/>
              </a:spcBef>
              <a:buNone/>
            </a:pPr>
            <a:r>
              <a:rPr lang="en-US" sz="1200" b="0" dirty="0">
                <a:solidFill>
                  <a:schemeClr val="tx1"/>
                </a:solidFill>
              </a:rPr>
              <a:t>}] 			</a:t>
            </a:r>
            <a:r>
              <a:rPr lang="en-US" sz="1200" b="0" i="1" dirty="0">
                <a:solidFill>
                  <a:schemeClr val="tx1"/>
                </a:solidFill>
              </a:rPr>
              <a:t>--- TIMING end</a:t>
            </a:r>
          </a:p>
          <a:p>
            <a:pPr>
              <a:spcBef>
                <a:spcPts val="0"/>
              </a:spcBef>
              <a:buNone/>
            </a:pPr>
            <a:r>
              <a:rPr lang="en-US" sz="1200" b="0" dirty="0">
                <a:solidFill>
                  <a:schemeClr val="tx1"/>
                </a:solidFill>
              </a:rPr>
              <a:t>    	        RXA 	Pharmacy Administration Segment 	         R                         ORC must have a RXA segment</a:t>
            </a:r>
          </a:p>
          <a:p>
            <a:pPr>
              <a:spcBef>
                <a:spcPts val="0"/>
              </a:spcBef>
              <a:buNone/>
            </a:pPr>
            <a:r>
              <a:rPr lang="en-US" sz="1200" b="0" dirty="0">
                <a:solidFill>
                  <a:schemeClr val="tx1"/>
                </a:solidFill>
              </a:rPr>
              <a:t>           [      RXR    ] 	Pharmacy Route 		        RE	           RXA may have an RXR segment </a:t>
            </a:r>
          </a:p>
          <a:p>
            <a:pPr>
              <a:spcBef>
                <a:spcPts val="0"/>
              </a:spcBef>
              <a:buNone/>
            </a:pPr>
            <a:r>
              <a:rPr lang="en-US" sz="1200" b="0" dirty="0">
                <a:solidFill>
                  <a:schemeClr val="tx1"/>
                </a:solidFill>
              </a:rPr>
              <a:t>           [  { 		</a:t>
            </a:r>
            <a:r>
              <a:rPr lang="en-US" sz="1200" b="0" i="1" dirty="0">
                <a:solidFill>
                  <a:schemeClr val="tx1"/>
                </a:solidFill>
              </a:rPr>
              <a:t>--- OBSERVATION begin</a:t>
            </a:r>
          </a:p>
          <a:p>
            <a:pPr>
              <a:spcBef>
                <a:spcPts val="0"/>
              </a:spcBef>
              <a:buNone/>
            </a:pPr>
            <a:r>
              <a:rPr lang="en-US" sz="1200" b="0" dirty="0">
                <a:solidFill>
                  <a:schemeClr val="tx1"/>
                </a:solidFill>
              </a:rPr>
              <a:t>     	              OBX 	Observation/Result 		        RE	           RXA may have an OBX segment </a:t>
            </a:r>
          </a:p>
          <a:p>
            <a:pPr>
              <a:spcBef>
                <a:spcPts val="0"/>
              </a:spcBef>
              <a:buNone/>
            </a:pPr>
            <a:r>
              <a:rPr lang="en-US" sz="1200" b="0" dirty="0">
                <a:solidFill>
                  <a:schemeClr val="tx1"/>
                </a:solidFill>
              </a:rPr>
              <a:t>                  [  {  NTE  }  ] 	Notes (Regarding Immunization) 	        RE	           OBX may have an NTE segment</a:t>
            </a:r>
          </a:p>
          <a:p>
            <a:pPr>
              <a:spcBef>
                <a:spcPts val="0"/>
              </a:spcBef>
              <a:buNone/>
            </a:pPr>
            <a:r>
              <a:rPr lang="en-US" sz="1200" b="0" dirty="0">
                <a:solidFill>
                  <a:schemeClr val="tx1"/>
                </a:solidFill>
              </a:rPr>
              <a:t>          }] 		</a:t>
            </a:r>
            <a:r>
              <a:rPr lang="en-US" sz="1200" b="0" i="1" dirty="0">
                <a:solidFill>
                  <a:schemeClr val="tx1"/>
                </a:solidFill>
              </a:rPr>
              <a:t>--- OBSERVATION end</a:t>
            </a:r>
          </a:p>
          <a:p>
            <a:pPr>
              <a:spcBef>
                <a:spcPts val="0"/>
              </a:spcBef>
              <a:buNone/>
            </a:pPr>
            <a:r>
              <a:rPr lang="en-US" sz="1200" b="0" dirty="0">
                <a:solidFill>
                  <a:schemeClr val="tx1"/>
                </a:solidFill>
              </a:rPr>
              <a:t>}] 			</a:t>
            </a:r>
            <a:r>
              <a:rPr lang="en-US" sz="1200" b="0" i="1" dirty="0">
                <a:solidFill>
                  <a:schemeClr val="tx1"/>
                </a:solidFill>
              </a:rPr>
              <a:t>--- ORDER end</a:t>
            </a:r>
          </a:p>
          <a:p>
            <a:pPr>
              <a:buNone/>
            </a:pPr>
            <a:endParaRPr lang="en-US" sz="4000" dirty="0">
              <a:solidFill>
                <a:schemeClr val="tx1"/>
              </a:solidFill>
            </a:endParaRP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868364"/>
          </a:xfrm>
        </p:spPr>
        <p:txBody>
          <a:bodyPr/>
          <a:lstStyle/>
          <a:p>
            <a:r>
              <a:rPr lang="en-US" dirty="0"/>
              <a:t>Sample Surveillance Message</a:t>
            </a:r>
          </a:p>
        </p:txBody>
      </p:sp>
      <p:sp>
        <p:nvSpPr>
          <p:cNvPr id="13" name="Content Placeholder 12"/>
          <p:cNvSpPr>
            <a:spLocks noGrp="1"/>
          </p:cNvSpPr>
          <p:nvPr>
            <p:ph idx="1"/>
          </p:nvPr>
        </p:nvSpPr>
        <p:spPr/>
        <p:txBody>
          <a:bodyPr>
            <a:normAutofit/>
          </a:bodyPr>
          <a:lstStyle/>
          <a:p>
            <a:pPr marL="0" indent="0">
              <a:spcBef>
                <a:spcPts val="300"/>
              </a:spcBef>
              <a:spcAft>
                <a:spcPts val="600"/>
              </a:spcAft>
              <a:buNone/>
            </a:pPr>
            <a:r>
              <a:rPr lang="en-US" sz="1400" dirty="0">
                <a:solidFill>
                  <a:schemeClr val="tx1"/>
                </a:solidFill>
              </a:rPr>
              <a:t>In this example, a non-Hispanic white female, 43 years old, visits the emergency department complaining of a stomach ache which she has had since February 15</a:t>
            </a:r>
            <a:r>
              <a:rPr lang="en-US" sz="1400" baseline="30000" dirty="0">
                <a:solidFill>
                  <a:schemeClr val="tx1"/>
                </a:solidFill>
              </a:rPr>
              <a:t>th</a:t>
            </a:r>
            <a:r>
              <a:rPr lang="en-US" sz="1400" dirty="0">
                <a:solidFill>
                  <a:schemeClr val="tx1"/>
                </a:solidFill>
              </a:rPr>
              <a:t>. She was diagnosed with appendicitis and is admitted as an inpatient.  </a:t>
            </a:r>
          </a:p>
          <a:p>
            <a:pPr>
              <a:spcBef>
                <a:spcPts val="300"/>
              </a:spcBef>
              <a:spcAft>
                <a:spcPts val="600"/>
              </a:spcAft>
              <a:buNone/>
            </a:pPr>
            <a:r>
              <a:rPr lang="en-US" sz="1400" b="0" dirty="0">
                <a:solidFill>
                  <a:schemeClr val="tx1"/>
                </a:solidFill>
              </a:rPr>
              <a:t>MSH|^~\&amp;||OTHER REG MED CTR^1234567890^NPI|||201102171658||</a:t>
            </a:r>
            <a:r>
              <a:rPr lang="en-US" sz="1400" b="0" dirty="0">
                <a:solidFill>
                  <a:srgbClr val="FF0000"/>
                </a:solidFill>
              </a:rPr>
              <a:t>ADT^A01</a:t>
            </a:r>
            <a:r>
              <a:rPr lang="en-US" sz="1400" b="0" dirty="0">
                <a:solidFill>
                  <a:schemeClr val="tx1"/>
                </a:solidFill>
              </a:rPr>
              <a:t>^ADT_A01|201102171658076|P|2.3.1&lt;cr</a:t>
            </a:r>
            <a:r>
              <a:rPr lang="en-US" sz="1400" b="0" dirty="0"/>
              <a:t>&gt;</a:t>
            </a:r>
          </a:p>
          <a:p>
            <a:pPr>
              <a:spcBef>
                <a:spcPts val="300"/>
              </a:spcBef>
              <a:spcAft>
                <a:spcPts val="600"/>
              </a:spcAft>
              <a:buNone/>
            </a:pPr>
            <a:r>
              <a:rPr lang="en-US" sz="1400" b="0" dirty="0">
                <a:solidFill>
                  <a:schemeClr val="tx1"/>
                </a:solidFill>
              </a:rPr>
              <a:t>EVN||201102171658&lt;cr&gt; </a:t>
            </a:r>
          </a:p>
          <a:p>
            <a:pPr>
              <a:spcBef>
                <a:spcPts val="300"/>
              </a:spcBef>
              <a:spcAft>
                <a:spcPts val="600"/>
              </a:spcAft>
              <a:buNone/>
            </a:pPr>
            <a:r>
              <a:rPr lang="en-US" sz="1400" b="0" dirty="0">
                <a:solidFill>
                  <a:schemeClr val="tx1"/>
                </a:solidFill>
              </a:rPr>
              <a:t>PID|1||FL01059711^^^^PI||~^^^^^^U||</a:t>
            </a:r>
            <a:r>
              <a:rPr lang="en-US" sz="1400" b="0" dirty="0"/>
              <a:t>|</a:t>
            </a:r>
            <a:r>
              <a:rPr lang="en-US" sz="1400" b="0" dirty="0">
                <a:solidFill>
                  <a:srgbClr val="FF0000"/>
                </a:solidFill>
              </a:rPr>
              <a:t>F</a:t>
            </a:r>
            <a:r>
              <a:rPr lang="en-US" sz="1400" b="0" dirty="0">
                <a:solidFill>
                  <a:schemeClr val="tx1"/>
                </a:solidFill>
              </a:rPr>
              <a:t>||2106-3^</a:t>
            </a:r>
            <a:r>
              <a:rPr lang="en-US" sz="1400" b="0" dirty="0">
                <a:solidFill>
                  <a:srgbClr val="FF0000"/>
                </a:solidFill>
              </a:rPr>
              <a:t>White</a:t>
            </a:r>
            <a:r>
              <a:rPr lang="en-US" sz="1400" b="0" dirty="0"/>
              <a:t>^</a:t>
            </a:r>
            <a:r>
              <a:rPr lang="en-US" sz="1400" b="0" dirty="0">
                <a:solidFill>
                  <a:schemeClr val="tx1"/>
                </a:solidFill>
              </a:rPr>
              <a:t>CDCRE</a:t>
            </a:r>
            <a:r>
              <a:rPr lang="en-US" sz="1400" b="0" dirty="0"/>
              <a:t>C</a:t>
            </a:r>
            <a:r>
              <a:rPr lang="en-US" sz="1400" b="0" dirty="0">
                <a:solidFill>
                  <a:schemeClr val="tx1"/>
                </a:solidFill>
              </a:rPr>
              <a:t>|^^^FL^33821|||||||||||2186-5</a:t>
            </a:r>
            <a:r>
              <a:rPr lang="en-US" sz="1400" b="0" dirty="0"/>
              <a:t>^</a:t>
            </a:r>
            <a:r>
              <a:rPr lang="en-US" sz="1400" b="0" dirty="0">
                <a:solidFill>
                  <a:srgbClr val="FF0000"/>
                </a:solidFill>
              </a:rPr>
              <a:t>Not Hispanic</a:t>
            </a:r>
            <a:r>
              <a:rPr lang="en-US" sz="1400" b="0" dirty="0"/>
              <a:t>^</a:t>
            </a:r>
            <a:r>
              <a:rPr lang="en-US" sz="1400" b="0" dirty="0">
                <a:solidFill>
                  <a:schemeClr val="tx1"/>
                </a:solidFill>
              </a:rPr>
              <a:t>CDCREC&lt;cr</a:t>
            </a:r>
            <a:r>
              <a:rPr lang="en-US" sz="1400" b="0" dirty="0"/>
              <a:t>&gt;</a:t>
            </a:r>
          </a:p>
          <a:p>
            <a:pPr>
              <a:spcBef>
                <a:spcPts val="300"/>
              </a:spcBef>
              <a:spcAft>
                <a:spcPts val="600"/>
              </a:spcAft>
              <a:buNone/>
            </a:pPr>
            <a:r>
              <a:rPr lang="en-US" sz="1400" b="0" dirty="0">
                <a:solidFill>
                  <a:schemeClr val="tx1"/>
                </a:solidFill>
              </a:rPr>
              <a:t>PV1|</a:t>
            </a:r>
            <a:r>
              <a:rPr lang="en-US" sz="1400" b="0" dirty="0"/>
              <a:t>|</a:t>
            </a:r>
            <a:r>
              <a:rPr lang="en-US" sz="1400" b="0" dirty="0">
                <a:solidFill>
                  <a:srgbClr val="FF0000"/>
                </a:solidFill>
              </a:rPr>
              <a:t>I</a:t>
            </a:r>
            <a:r>
              <a:rPr lang="en-US" sz="1400" b="0" dirty="0">
                <a:solidFill>
                  <a:schemeClr val="tx1"/>
                </a:solidFill>
              </a:rPr>
              <a:t>||E||||||||||7|||||V20220217-00274^^^^VN|||||||||||||||||09||||||||201102171656&lt;cr&gt; </a:t>
            </a:r>
          </a:p>
          <a:p>
            <a:pPr>
              <a:spcBef>
                <a:spcPts val="300"/>
              </a:spcBef>
              <a:spcAft>
                <a:spcPts val="600"/>
              </a:spcAft>
              <a:buNone/>
            </a:pPr>
            <a:r>
              <a:rPr lang="en-US" sz="1400" b="0" dirty="0">
                <a:solidFill>
                  <a:schemeClr val="tx1"/>
                </a:solidFill>
              </a:rPr>
              <a:t>PV2|||78907^ABDOMINAL PAIN, GENERALIZED^I9CDX&lt;cr&gt;</a:t>
            </a:r>
          </a:p>
          <a:p>
            <a:pPr>
              <a:spcBef>
                <a:spcPts val="300"/>
              </a:spcBef>
              <a:spcAft>
                <a:spcPts val="600"/>
              </a:spcAft>
              <a:buNone/>
            </a:pPr>
            <a:r>
              <a:rPr lang="en-US" sz="1400" b="0" dirty="0">
                <a:solidFill>
                  <a:schemeClr val="tx1"/>
                </a:solidFill>
              </a:rPr>
              <a:t>OBX|</a:t>
            </a:r>
            <a:r>
              <a:rPr lang="en-US" sz="1400" b="0" dirty="0">
                <a:solidFill>
                  <a:srgbClr val="FF0000"/>
                </a:solidFill>
              </a:rPr>
              <a:t>1</a:t>
            </a:r>
            <a:r>
              <a:rPr lang="en-US" sz="1400" b="0" dirty="0">
                <a:solidFill>
                  <a:schemeClr val="tx1"/>
                </a:solidFill>
              </a:rPr>
              <a:t>||8661-1^CHIEF COMPLAINT^LN||^^^^^^^^</a:t>
            </a:r>
            <a:r>
              <a:rPr lang="en-US" sz="1400" b="0" dirty="0">
                <a:solidFill>
                  <a:srgbClr val="FF0000"/>
                </a:solidFill>
              </a:rPr>
              <a:t>STOMACH ACHE</a:t>
            </a:r>
            <a:r>
              <a:rPr lang="en-US" sz="1400" b="0" dirty="0">
                <a:solidFill>
                  <a:schemeClr val="tx1"/>
                </a:solidFill>
              </a:rPr>
              <a:t>&lt;cr</a:t>
            </a:r>
            <a:r>
              <a:rPr lang="en-US" sz="1400" b="0" dirty="0"/>
              <a:t>&gt; </a:t>
            </a:r>
          </a:p>
          <a:p>
            <a:pPr>
              <a:spcBef>
                <a:spcPts val="300"/>
              </a:spcBef>
              <a:spcAft>
                <a:spcPts val="600"/>
              </a:spcAft>
              <a:buNone/>
            </a:pPr>
            <a:r>
              <a:rPr lang="en-US" sz="1400" b="0" dirty="0">
                <a:solidFill>
                  <a:schemeClr val="tx1"/>
                </a:solidFill>
              </a:rPr>
              <a:t>OBX</a:t>
            </a:r>
            <a:r>
              <a:rPr lang="en-US" sz="1400" b="0" dirty="0"/>
              <a:t>|</a:t>
            </a:r>
            <a:r>
              <a:rPr lang="en-US" sz="1400" b="0" dirty="0">
                <a:solidFill>
                  <a:srgbClr val="FF0000"/>
                </a:solidFill>
              </a:rPr>
              <a:t>2</a:t>
            </a:r>
            <a:r>
              <a:rPr lang="en-US" sz="1400" b="0" dirty="0"/>
              <a:t>|</a:t>
            </a:r>
            <a:r>
              <a:rPr lang="en-US" sz="1400" b="0" dirty="0">
                <a:solidFill>
                  <a:schemeClr val="tx1"/>
                </a:solidFill>
              </a:rPr>
              <a:t>NM|21612-7^AGE PATIENT QN REPORTED^LN|</a:t>
            </a:r>
            <a:r>
              <a:rPr lang="en-US" sz="1400" b="0" dirty="0"/>
              <a:t>|</a:t>
            </a:r>
            <a:r>
              <a:rPr lang="en-US" sz="1400" b="0" dirty="0">
                <a:solidFill>
                  <a:srgbClr val="FF0000"/>
                </a:solidFill>
              </a:rPr>
              <a:t>43</a:t>
            </a:r>
            <a:r>
              <a:rPr lang="en-US" sz="1400" b="0" dirty="0">
                <a:solidFill>
                  <a:schemeClr val="tx1"/>
                </a:solidFill>
              </a:rPr>
              <a:t>|a^YEAR^UCUM|||||F|||201102171531&lt;cr&gt;</a:t>
            </a:r>
          </a:p>
          <a:p>
            <a:pPr>
              <a:spcBef>
                <a:spcPts val="300"/>
              </a:spcBef>
              <a:spcAft>
                <a:spcPts val="600"/>
              </a:spcAft>
              <a:buNone/>
            </a:pPr>
            <a:r>
              <a:rPr lang="en-US" sz="1400" b="0" dirty="0">
                <a:solidFill>
                  <a:schemeClr val="tx1"/>
                </a:solidFill>
              </a:rPr>
              <a:t>OBX</a:t>
            </a:r>
            <a:r>
              <a:rPr lang="en-US" sz="1400" b="0" dirty="0"/>
              <a:t>|</a:t>
            </a:r>
            <a:r>
              <a:rPr lang="en-US" sz="1400" b="0" dirty="0">
                <a:solidFill>
                  <a:srgbClr val="FF0000"/>
                </a:solidFill>
              </a:rPr>
              <a:t>3</a:t>
            </a:r>
            <a:r>
              <a:rPr lang="en-US" sz="1400" b="0" dirty="0"/>
              <a:t>|</a:t>
            </a:r>
            <a:r>
              <a:rPr lang="en-US" sz="1400" b="0" dirty="0">
                <a:solidFill>
                  <a:schemeClr val="tx1"/>
                </a:solidFill>
              </a:rPr>
              <a:t>NM|11289-6^BDY TEMP 1ST ENCTR</a:t>
            </a:r>
            <a:r>
              <a:rPr lang="en-US" sz="1400" b="0" baseline="30000" dirty="0">
                <a:solidFill>
                  <a:schemeClr val="tx1"/>
                </a:solidFill>
              </a:rPr>
              <a:t> </a:t>
            </a:r>
            <a:r>
              <a:rPr lang="en-US" sz="1400" b="0" dirty="0">
                <a:solidFill>
                  <a:schemeClr val="tx1"/>
                </a:solidFill>
              </a:rPr>
              <a:t>^LN||99.1|[degF]^FARENHEIT^UCUM||A|||F|||201102171658&lt;cr&gt;</a:t>
            </a:r>
          </a:p>
          <a:p>
            <a:pPr>
              <a:spcBef>
                <a:spcPts val="300"/>
              </a:spcBef>
              <a:spcAft>
                <a:spcPts val="600"/>
              </a:spcAft>
              <a:buNone/>
            </a:pPr>
            <a:r>
              <a:rPr lang="en-US" sz="1400" b="0" dirty="0">
                <a:solidFill>
                  <a:schemeClr val="tx1"/>
                </a:solidFill>
              </a:rPr>
              <a:t>OBX|</a:t>
            </a:r>
            <a:r>
              <a:rPr lang="en-US" sz="1400" b="0" dirty="0">
                <a:solidFill>
                  <a:srgbClr val="FF0000"/>
                </a:solidFill>
              </a:rPr>
              <a:t>4</a:t>
            </a:r>
            <a:r>
              <a:rPr lang="en-US" sz="1400" b="0" dirty="0"/>
              <a:t>|</a:t>
            </a:r>
            <a:r>
              <a:rPr lang="en-US" sz="1400" b="0" dirty="0">
                <a:solidFill>
                  <a:schemeClr val="tx1"/>
                </a:solidFill>
              </a:rPr>
              <a:t>NM|59408-5^SAO2% BLDA PULSEOX^LN||95|%^PERCENT^UCUM||A|||F|||201102171658&lt;cr&gt;</a:t>
            </a:r>
          </a:p>
          <a:p>
            <a:pPr>
              <a:spcBef>
                <a:spcPts val="300"/>
              </a:spcBef>
              <a:spcAft>
                <a:spcPts val="600"/>
              </a:spcAft>
              <a:buNone/>
            </a:pPr>
            <a:r>
              <a:rPr lang="en-US" sz="1400" b="0" dirty="0">
                <a:solidFill>
                  <a:schemeClr val="tx1"/>
                </a:solidFill>
              </a:rPr>
              <a:t>OBX</a:t>
            </a:r>
            <a:r>
              <a:rPr lang="en-US" sz="1400" b="0" dirty="0"/>
              <a:t>|</a:t>
            </a:r>
            <a:r>
              <a:rPr lang="en-US" sz="1400" b="0" dirty="0">
                <a:solidFill>
                  <a:srgbClr val="FF0000"/>
                </a:solidFill>
              </a:rPr>
              <a:t>5</a:t>
            </a:r>
            <a:r>
              <a:rPr lang="en-US" sz="1400" b="0" dirty="0"/>
              <a:t>|</a:t>
            </a:r>
            <a:r>
              <a:rPr lang="en-US" sz="1400" b="0" dirty="0">
                <a:solidFill>
                  <a:schemeClr val="tx1"/>
                </a:solidFill>
              </a:rPr>
              <a:t>TS|11368-8^ILLNESS/INJURY ONSET DATE/TIME^LN|</a:t>
            </a:r>
            <a:r>
              <a:rPr lang="en-US" sz="1400" b="0" dirty="0"/>
              <a:t>|</a:t>
            </a:r>
            <a:r>
              <a:rPr lang="en-US" sz="1400" b="0" dirty="0">
                <a:solidFill>
                  <a:srgbClr val="FF0000"/>
                </a:solidFill>
              </a:rPr>
              <a:t>20110215</a:t>
            </a:r>
            <a:r>
              <a:rPr lang="en-US" sz="1400" b="0" dirty="0">
                <a:solidFill>
                  <a:schemeClr val="tx1"/>
                </a:solidFill>
              </a:rPr>
              <a:t>||||||F|||201102171658&lt;cr&gt;</a:t>
            </a:r>
          </a:p>
          <a:p>
            <a:pPr>
              <a:spcBef>
                <a:spcPts val="300"/>
              </a:spcBef>
              <a:spcAft>
                <a:spcPts val="600"/>
              </a:spcAft>
              <a:buNone/>
            </a:pPr>
            <a:r>
              <a:rPr lang="en-US" sz="1400" b="0" dirty="0">
                <a:solidFill>
                  <a:schemeClr val="tx1"/>
                </a:solidFill>
              </a:rPr>
              <a:t>DG1|</a:t>
            </a:r>
            <a:r>
              <a:rPr lang="en-US" sz="1400" b="0" dirty="0">
                <a:solidFill>
                  <a:srgbClr val="FF0000"/>
                </a:solidFill>
              </a:rPr>
              <a:t>1</a:t>
            </a:r>
            <a:r>
              <a:rPr lang="en-US" sz="1400" b="0" dirty="0"/>
              <a:t>|</a:t>
            </a:r>
            <a:r>
              <a:rPr lang="en-US" sz="1400" b="0" dirty="0">
                <a:solidFill>
                  <a:schemeClr val="tx1"/>
                </a:solidFill>
              </a:rPr>
              <a:t>|78900^ABDMNAL PAIN UNSPCF SITE^I9CDX|||A&lt;cr&gt;</a:t>
            </a:r>
          </a:p>
          <a:p>
            <a:pPr>
              <a:spcBef>
                <a:spcPts val="300"/>
              </a:spcBef>
              <a:spcAft>
                <a:spcPts val="600"/>
              </a:spcAft>
              <a:buNone/>
            </a:pPr>
            <a:r>
              <a:rPr lang="en-US" sz="1400" b="0" dirty="0">
                <a:solidFill>
                  <a:schemeClr val="tx1"/>
                </a:solidFill>
              </a:rPr>
              <a:t>DG1|</a:t>
            </a:r>
            <a:r>
              <a:rPr lang="en-US" sz="1400" b="0" dirty="0">
                <a:solidFill>
                  <a:srgbClr val="FF0000"/>
                </a:solidFill>
              </a:rPr>
              <a:t>2</a:t>
            </a:r>
            <a:r>
              <a:rPr lang="en-US" sz="1400" b="0" dirty="0"/>
              <a:t>|</a:t>
            </a:r>
            <a:r>
              <a:rPr lang="en-US" sz="1400" b="0" dirty="0">
                <a:solidFill>
                  <a:schemeClr val="tx1"/>
                </a:solidFill>
              </a:rPr>
              <a:t>|5409^</a:t>
            </a:r>
            <a:r>
              <a:rPr lang="en-US" sz="1400" b="0" dirty="0">
                <a:solidFill>
                  <a:srgbClr val="FF0000"/>
                </a:solidFill>
              </a:rPr>
              <a:t>ACUTE APPENDICITIS</a:t>
            </a:r>
            <a:r>
              <a:rPr lang="en-US" sz="1400" b="0" dirty="0"/>
              <a:t> </a:t>
            </a:r>
            <a:r>
              <a:rPr lang="en-US" sz="1400" b="0" dirty="0">
                <a:solidFill>
                  <a:schemeClr val="tx1"/>
                </a:solidFill>
              </a:rPr>
              <a:t>NOS^I9CDX|||W&lt;cr</a:t>
            </a:r>
            <a:r>
              <a:rPr lang="en-US" sz="1400" b="0" dirty="0"/>
              <a:t>&gt;</a:t>
            </a:r>
          </a:p>
        </p:txBody>
      </p:sp>
      <p:sp>
        <p:nvSpPr>
          <p:cNvPr id="5" name="Content Placeholder 2"/>
          <p:cNvSpPr txBox="1">
            <a:spLocks/>
          </p:cNvSpPr>
          <p:nvPr/>
        </p:nvSpPr>
        <p:spPr>
          <a:xfrm>
            <a:off x="1981200" y="1371601"/>
            <a:ext cx="8305800" cy="4648199"/>
          </a:xfrm>
          <a:prstGeom prst="rect">
            <a:avLst/>
          </a:prstGeom>
        </p:spPr>
        <p:txBody>
          <a:bodyPr vert="horz" lIns="91440" tIns="45720" rIns="91440" bIns="45720" rtlCol="0">
            <a:normAutofit/>
          </a:bodyPr>
          <a:lstStyle/>
          <a:p>
            <a:pPr marL="342900" indent="-342900" eaLnBrk="0" hangingPunct="0">
              <a:lnSpc>
                <a:spcPct val="90000"/>
              </a:lnSpc>
              <a:spcBef>
                <a:spcPct val="40000"/>
              </a:spcBef>
              <a:buClr>
                <a:schemeClr val="bg1"/>
              </a:buClr>
            </a:pPr>
            <a:r>
              <a:rPr lang="en-US" sz="2000" dirty="0">
                <a:solidFill>
                  <a:schemeClr val="bg1"/>
                </a:solidFill>
              </a:rPr>
              <a:t/>
            </a:r>
            <a:br>
              <a:rPr lang="en-US" sz="2000" dirty="0">
                <a:solidFill>
                  <a:schemeClr val="bg1"/>
                </a:solidFill>
              </a:rPr>
            </a:br>
            <a:endParaRPr lang="en-US" sz="2000" dirty="0">
              <a:solidFill>
                <a:schemeClr val="bg1"/>
              </a:solidFill>
            </a:endParaRPr>
          </a:p>
        </p:txBody>
      </p:sp>
    </p:spTree>
  </p:cSld>
  <p:clrMapOvr>
    <a:masterClrMapping/>
  </p:clrMapOvr>
  <p:transition spd="med">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71257" y="1122363"/>
            <a:ext cx="8046949" cy="2387600"/>
          </a:xfrm>
        </p:spPr>
        <p:txBody>
          <a:bodyPr>
            <a:noAutofit/>
          </a:bodyPr>
          <a:lstStyle/>
          <a:p>
            <a:r>
              <a:rPr lang="en-AU" dirty="0"/>
              <a:t>Introduction to FHIR</a:t>
            </a:r>
            <a:br>
              <a:rPr lang="en-AU" dirty="0"/>
            </a:br>
            <a:r>
              <a:rPr lang="en-AU" dirty="0"/>
              <a:t>(and the role of Connectathons)</a:t>
            </a: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8599"/>
          <a:stretch/>
        </p:blipFill>
        <p:spPr bwMode="auto">
          <a:xfrm>
            <a:off x="206329" y="0"/>
            <a:ext cx="4559389" cy="653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5756" y="6550223"/>
            <a:ext cx="5043560" cy="307777"/>
          </a:xfrm>
          <a:prstGeom prst="rect">
            <a:avLst/>
          </a:prstGeom>
          <a:noFill/>
        </p:spPr>
        <p:txBody>
          <a:bodyPr wrap="none" rtlCol="0">
            <a:spAutoFit/>
          </a:bodyPr>
          <a:lstStyle/>
          <a:p>
            <a:r>
              <a:rPr lang="en-AU" sz="1400" dirty="0"/>
              <a:t>FHIR® and the FHIR icon are trademarks of HL7, </a:t>
            </a:r>
            <a:r>
              <a:rPr lang="en-AU" sz="1400" dirty="0" err="1"/>
              <a:t>inc</a:t>
            </a:r>
            <a:r>
              <a:rPr lang="en-AU" sz="1400" dirty="0"/>
              <a:t> (http://hl7.org)</a:t>
            </a:r>
          </a:p>
        </p:txBody>
      </p:sp>
      <p:sp>
        <p:nvSpPr>
          <p:cNvPr id="6" name="Rectangle 5"/>
          <p:cNvSpPr/>
          <p:nvPr/>
        </p:nvSpPr>
        <p:spPr>
          <a:xfrm>
            <a:off x="5801857" y="3602038"/>
            <a:ext cx="5370829" cy="707886"/>
          </a:xfrm>
          <a:prstGeom prst="rect">
            <a:avLst/>
          </a:prstGeom>
        </p:spPr>
        <p:txBody>
          <a:bodyPr wrap="none">
            <a:spAutoFit/>
          </a:bodyPr>
          <a:lstStyle/>
          <a:p>
            <a:pPr algn="ctr"/>
            <a:r>
              <a:rPr lang="en-AU" sz="2000" dirty="0"/>
              <a:t>FHIR = Fast Healthcare Interoperability Resources </a:t>
            </a:r>
            <a:br>
              <a:rPr lang="en-AU" sz="2000" dirty="0"/>
            </a:br>
            <a:r>
              <a:rPr lang="en-AU" sz="2000" dirty="0"/>
              <a:t>(Pronounced “Fire”)</a:t>
            </a:r>
          </a:p>
        </p:txBody>
      </p:sp>
    </p:spTree>
    <p:extLst>
      <p:ext uri="{BB962C8B-B14F-4D97-AF65-F5344CB8AC3E}">
        <p14:creationId xmlns:p14="http://schemas.microsoft.com/office/powerpoint/2010/main" val="1101347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93512B21-EB58-4901-8963-E58B5B0967AA}"/>
              </a:ext>
            </a:extLst>
          </p:cNvPr>
          <p:cNvSpPr>
            <a:spLocks noGrp="1" noChangeArrowheads="1"/>
          </p:cNvSpPr>
          <p:nvPr>
            <p:ph type="title"/>
          </p:nvPr>
        </p:nvSpPr>
        <p:spPr/>
        <p:txBody>
          <a:bodyPr/>
          <a:lstStyle/>
          <a:p>
            <a:r>
              <a:rPr lang="en-US" altLang="en-US"/>
              <a:t>Interoperability</a:t>
            </a:r>
          </a:p>
        </p:txBody>
      </p:sp>
      <p:sp>
        <p:nvSpPr>
          <p:cNvPr id="70659" name="Rectangle 3">
            <a:extLst>
              <a:ext uri="{FF2B5EF4-FFF2-40B4-BE49-F238E27FC236}">
                <a16:creationId xmlns:a16="http://schemas.microsoft.com/office/drawing/2014/main" id="{B99AE576-92FB-4C32-BD5A-8E1CDEBD7164}"/>
              </a:ext>
            </a:extLst>
          </p:cNvPr>
          <p:cNvSpPr>
            <a:spLocks noGrp="1" noChangeArrowheads="1"/>
          </p:cNvSpPr>
          <p:nvPr>
            <p:ph type="body" idx="1"/>
          </p:nvPr>
        </p:nvSpPr>
        <p:spPr>
          <a:xfrm>
            <a:off x="838200" y="1690688"/>
            <a:ext cx="10515600" cy="4658354"/>
          </a:xfrm>
          <a:ln/>
          <a:extLst>
            <a:ext uri="{91240B29-F687-4F45-9708-019B960494DF}">
              <a14:hiddenLine xmlns:a14="http://schemas.microsoft.com/office/drawing/2010/main" w="9525">
                <a:solidFill>
                  <a:srgbClr val="FFFF00"/>
                </a:solidFill>
                <a:miter lim="800000"/>
                <a:headEnd/>
                <a:tailEnd/>
              </a14:hiddenLine>
            </a:ext>
          </a:extLst>
        </p:spPr>
        <p:txBody>
          <a:bodyPr>
            <a:noAutofit/>
          </a:bodyPr>
          <a:lstStyle/>
          <a:p>
            <a:r>
              <a:rPr lang="en-US" altLang="en-US" sz="2400" dirty="0"/>
              <a:t>Interoperability [IEEE and HL7]</a:t>
            </a:r>
          </a:p>
          <a:p>
            <a:pPr lvl="1"/>
            <a:r>
              <a:rPr lang="en-US" altLang="en-US" sz="2000" dirty="0"/>
              <a:t>Ability of two or more systems or components to exchange information </a:t>
            </a:r>
            <a:r>
              <a:rPr lang="en-US" altLang="en-US" sz="2000" i="1" dirty="0">
                <a:solidFill>
                  <a:srgbClr val="008000"/>
                </a:solidFill>
              </a:rPr>
              <a:t>[</a:t>
            </a:r>
            <a:r>
              <a:rPr lang="en-US" altLang="en-US" sz="2000" i="1" dirty="0">
                <a:solidFill>
                  <a:srgbClr val="FF0000"/>
                </a:solidFill>
              </a:rPr>
              <a:t>functional interoperability</a:t>
            </a:r>
            <a:r>
              <a:rPr lang="en-US" altLang="en-US" sz="2000" i="1" dirty="0">
                <a:solidFill>
                  <a:srgbClr val="008000"/>
                </a:solidFill>
              </a:rPr>
              <a:t>]</a:t>
            </a:r>
            <a:r>
              <a:rPr lang="en-US" altLang="en-US" sz="2000" dirty="0"/>
              <a:t> and to use the information that has been exchanged </a:t>
            </a:r>
            <a:r>
              <a:rPr lang="en-US" altLang="en-US" sz="2000" i="1" dirty="0" smtClean="0">
                <a:solidFill>
                  <a:srgbClr val="008000"/>
                </a:solidFill>
              </a:rPr>
              <a:t>[</a:t>
            </a:r>
            <a:r>
              <a:rPr lang="en-US" altLang="en-US" sz="2000" i="1" dirty="0" smtClean="0">
                <a:solidFill>
                  <a:srgbClr val="FF0000"/>
                </a:solidFill>
              </a:rPr>
              <a:t>semantic interoperability</a:t>
            </a:r>
            <a:r>
              <a:rPr lang="en-US" altLang="en-US" sz="2000" i="1" dirty="0" smtClean="0">
                <a:solidFill>
                  <a:srgbClr val="008000"/>
                </a:solidFill>
              </a:rPr>
              <a:t>]</a:t>
            </a:r>
            <a:endParaRPr lang="en-US" altLang="en-US" sz="2000" i="1" dirty="0">
              <a:solidFill>
                <a:srgbClr val="008000"/>
              </a:solidFill>
            </a:endParaRPr>
          </a:p>
          <a:p>
            <a:endParaRPr lang="en-US" altLang="en-US" sz="2400" dirty="0" smtClean="0">
              <a:solidFill>
                <a:srgbClr val="000066"/>
              </a:solidFill>
            </a:endParaRPr>
          </a:p>
          <a:p>
            <a:r>
              <a:rPr lang="en-US" altLang="en-US" sz="2400" dirty="0" smtClean="0">
                <a:solidFill>
                  <a:srgbClr val="000066"/>
                </a:solidFill>
              </a:rPr>
              <a:t>Sharing </a:t>
            </a:r>
            <a:r>
              <a:rPr lang="en-US" altLang="en-US" sz="2400" dirty="0">
                <a:solidFill>
                  <a:srgbClr val="000066"/>
                </a:solidFill>
              </a:rPr>
              <a:t>can occur at multiple levels</a:t>
            </a:r>
          </a:p>
          <a:p>
            <a:pPr lvl="1"/>
            <a:r>
              <a:rPr lang="en-US" altLang="en-US" sz="2000" dirty="0">
                <a:solidFill>
                  <a:srgbClr val="000066"/>
                </a:solidFill>
              </a:rPr>
              <a:t>Human readable (?) form</a:t>
            </a:r>
          </a:p>
          <a:p>
            <a:pPr lvl="1"/>
            <a:r>
              <a:rPr lang="en-US" altLang="en-US" sz="2000" dirty="0">
                <a:solidFill>
                  <a:srgbClr val="000066"/>
                </a:solidFill>
              </a:rPr>
              <a:t>Document level sharing</a:t>
            </a:r>
          </a:p>
          <a:p>
            <a:pPr lvl="1"/>
            <a:r>
              <a:rPr lang="en-US" altLang="en-US" sz="2000" dirty="0">
                <a:solidFill>
                  <a:srgbClr val="000066"/>
                </a:solidFill>
              </a:rPr>
              <a:t>Messages</a:t>
            </a:r>
          </a:p>
          <a:p>
            <a:pPr lvl="1"/>
            <a:r>
              <a:rPr lang="en-US" altLang="en-US" sz="2000" dirty="0">
                <a:solidFill>
                  <a:srgbClr val="000066"/>
                </a:solidFill>
              </a:rPr>
              <a:t>Content</a:t>
            </a:r>
          </a:p>
          <a:p>
            <a:pPr lvl="2"/>
            <a:r>
              <a:rPr lang="en-US" altLang="en-US" dirty="0">
                <a:solidFill>
                  <a:srgbClr val="000066"/>
                </a:solidFill>
              </a:rPr>
              <a:t>Document images</a:t>
            </a:r>
          </a:p>
          <a:p>
            <a:pPr lvl="2"/>
            <a:r>
              <a:rPr lang="en-US" altLang="en-US" dirty="0">
                <a:solidFill>
                  <a:srgbClr val="000066"/>
                </a:solidFill>
              </a:rPr>
              <a:t>Free form</a:t>
            </a:r>
          </a:p>
          <a:p>
            <a:pPr lvl="2"/>
            <a:r>
              <a:rPr lang="en-US" altLang="en-US" dirty="0">
                <a:solidFill>
                  <a:srgbClr val="000066"/>
                </a:solidFill>
              </a:rPr>
              <a:t>Structured</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FHIR?</a:t>
            </a:r>
            <a:endParaRPr lang="en-CA" dirty="0"/>
          </a:p>
        </p:txBody>
      </p:sp>
      <p:sp>
        <p:nvSpPr>
          <p:cNvPr id="3" name="Content Placeholder 2"/>
          <p:cNvSpPr>
            <a:spLocks noGrp="1"/>
          </p:cNvSpPr>
          <p:nvPr>
            <p:ph idx="1"/>
          </p:nvPr>
        </p:nvSpPr>
        <p:spPr/>
        <p:txBody>
          <a:bodyPr>
            <a:normAutofit/>
          </a:bodyPr>
          <a:lstStyle/>
          <a:p>
            <a:r>
              <a:rPr lang="en-US" sz="3600" dirty="0"/>
              <a:t>F</a:t>
            </a:r>
            <a:r>
              <a:rPr lang="en-US" dirty="0"/>
              <a:t>ast </a:t>
            </a:r>
            <a:r>
              <a:rPr lang="en-US" sz="3600" dirty="0"/>
              <a:t>H</a:t>
            </a:r>
            <a:r>
              <a:rPr lang="en-US" dirty="0"/>
              <a:t>ealth</a:t>
            </a:r>
            <a:r>
              <a:rPr lang="en-US" sz="2400" dirty="0"/>
              <a:t> </a:t>
            </a:r>
            <a:r>
              <a:rPr lang="en-US" sz="3600" dirty="0"/>
              <a:t>I</a:t>
            </a:r>
            <a:r>
              <a:rPr lang="en-US" dirty="0"/>
              <a:t>nteroperable</a:t>
            </a:r>
            <a:r>
              <a:rPr lang="en-US" sz="2400" dirty="0"/>
              <a:t> </a:t>
            </a:r>
            <a:r>
              <a:rPr lang="en-US" sz="3600" dirty="0"/>
              <a:t>R</a:t>
            </a:r>
            <a:r>
              <a:rPr lang="en-US" dirty="0"/>
              <a:t>esources</a:t>
            </a:r>
          </a:p>
          <a:p>
            <a:r>
              <a:rPr lang="en-US" dirty="0"/>
              <a:t>A Community</a:t>
            </a:r>
          </a:p>
          <a:p>
            <a:pPr lvl="1"/>
            <a:r>
              <a:rPr lang="en-US" dirty="0"/>
              <a:t>Meets under the umbrella of HL7</a:t>
            </a:r>
          </a:p>
          <a:p>
            <a:pPr lvl="1"/>
            <a:r>
              <a:rPr lang="en-US" dirty="0"/>
              <a:t>Dedicated to making it easier to exchange healthcare information</a:t>
            </a:r>
          </a:p>
          <a:p>
            <a:pPr lvl="1"/>
            <a:r>
              <a:rPr lang="en-US" dirty="0"/>
              <a:t>Uses web infrastructure to solve problems about healthcare</a:t>
            </a:r>
          </a:p>
          <a:p>
            <a:r>
              <a:rPr lang="en-US" dirty="0"/>
              <a:t>A specification</a:t>
            </a:r>
            <a:endParaRPr lang="en-US" sz="2400" dirty="0"/>
          </a:p>
          <a:p>
            <a:pPr lvl="1"/>
            <a:r>
              <a:rPr lang="en-US" dirty="0"/>
              <a:t>Freely available on the web (</a:t>
            </a:r>
            <a:r>
              <a:rPr lang="en-US" dirty="0">
                <a:hlinkClick r:id="rId3"/>
              </a:rPr>
              <a:t>http://hl7.org/fhir</a:t>
            </a:r>
            <a:r>
              <a:rPr lang="en-US" dirty="0"/>
              <a:t>)</a:t>
            </a:r>
          </a:p>
          <a:p>
            <a:pPr lvl="1"/>
            <a:r>
              <a:rPr lang="en-US" dirty="0"/>
              <a:t>Describes how to exchange information about healthcare</a:t>
            </a:r>
          </a:p>
          <a:p>
            <a:pPr lvl="1"/>
            <a:r>
              <a:rPr lang="en-US" dirty="0"/>
              <a:t>Adds healthcare knowledge to web standard infrastructure</a:t>
            </a:r>
          </a:p>
          <a:p>
            <a:endParaRPr lang="en-CA" sz="2400" dirty="0"/>
          </a:p>
        </p:txBody>
      </p:sp>
      <p:sp>
        <p:nvSpPr>
          <p:cNvPr id="4" name="Slide Number Placeholder 3"/>
          <p:cNvSpPr>
            <a:spLocks noGrp="1"/>
          </p:cNvSpPr>
          <p:nvPr>
            <p:ph type="sldNum" sz="quarter" idx="4"/>
          </p:nvPr>
        </p:nvSpPr>
        <p:spPr/>
        <p:txBody>
          <a:bodyPr/>
          <a:lstStyle/>
          <a:p>
            <a:fld id="{5CC3E5C4-3E2B-40F1-9F2B-C46CEB0C88DF}" type="slidenum">
              <a:rPr lang="en-CA" smtClean="0"/>
              <a:pPr/>
              <a:t>30</a:t>
            </a:fld>
            <a:endParaRPr lang="en-CA" dirty="0"/>
          </a:p>
        </p:txBody>
      </p:sp>
    </p:spTree>
    <p:extLst>
      <p:ext uri="{BB962C8B-B14F-4D97-AF65-F5344CB8AC3E}">
        <p14:creationId xmlns:p14="http://schemas.microsoft.com/office/powerpoint/2010/main" val="1188480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2"/>
          <p:cNvSpPr>
            <a:spLocks noGrp="1"/>
          </p:cNvSpPr>
          <p:nvPr>
            <p:ph type="title"/>
          </p:nvPr>
        </p:nvSpPr>
        <p:spPr/>
        <p:txBody>
          <a:bodyPr>
            <a:normAutofit/>
          </a:bodyPr>
          <a:lstStyle/>
          <a:p>
            <a:r>
              <a:rPr lang="en-NZ" b="0" dirty="0"/>
              <a:t>Why FHIR?</a:t>
            </a:r>
            <a:endParaRPr lang="en-US" b="0" dirty="0">
              <a:solidFill>
                <a:schemeClr val="accent6"/>
              </a:solidFill>
            </a:endParaRPr>
          </a:p>
        </p:txBody>
      </p:sp>
      <p:sp>
        <p:nvSpPr>
          <p:cNvPr id="6" name="Content Placeholder 5"/>
          <p:cNvSpPr>
            <a:spLocks noGrp="1"/>
          </p:cNvSpPr>
          <p:nvPr>
            <p:ph idx="1"/>
          </p:nvPr>
        </p:nvSpPr>
        <p:spPr>
          <a:xfrm>
            <a:off x="958288" y="1422783"/>
            <a:ext cx="9491997" cy="4640560"/>
          </a:xfrm>
        </p:spPr>
        <p:txBody>
          <a:bodyPr/>
          <a:lstStyle/>
          <a:p>
            <a:pPr marL="0" indent="0">
              <a:buNone/>
            </a:pPr>
            <a:r>
              <a:rPr lang="en-US" sz="3200" dirty="0"/>
              <a:t>In 2011:</a:t>
            </a:r>
          </a:p>
          <a:p>
            <a:pPr marL="136634" indent="-214313">
              <a:buFont typeface="LucidaGrande" charset="0"/>
              <a:buChar char="‣"/>
            </a:pPr>
            <a:r>
              <a:rPr lang="en-US" sz="2800" dirty="0"/>
              <a:t>Interoperability requirements are increasing dramatically</a:t>
            </a:r>
          </a:p>
          <a:p>
            <a:pPr marL="136634" indent="-214313">
              <a:buFont typeface="LucidaGrande" charset="0"/>
              <a:buChar char="‣"/>
            </a:pPr>
            <a:r>
              <a:rPr lang="en-US" sz="2800" dirty="0"/>
              <a:t>Vast increase in the amount, type and source of data </a:t>
            </a:r>
          </a:p>
          <a:p>
            <a:pPr marL="645738" lvl="1" indent="-214313">
              <a:buFont typeface="LucidaGrande" charset="0"/>
              <a:buChar char="-"/>
            </a:pPr>
            <a:r>
              <a:rPr lang="en-US" sz="2400" dirty="0"/>
              <a:t>e.g. Devices, Genomics</a:t>
            </a:r>
          </a:p>
          <a:p>
            <a:pPr marL="136634" indent="-214313">
              <a:buFont typeface="LucidaGrande" charset="0"/>
              <a:buChar char="‣"/>
            </a:pPr>
            <a:r>
              <a:rPr lang="en-US" sz="2800" dirty="0"/>
              <a:t>Analytics, population health</a:t>
            </a:r>
          </a:p>
          <a:p>
            <a:pPr marL="136634" indent="-214313">
              <a:buFont typeface="LucidaGrande" charset="0"/>
              <a:buChar char="‣"/>
            </a:pPr>
            <a:r>
              <a:rPr lang="en-US" sz="2800" dirty="0"/>
              <a:t>Implementer survey’s showed HL7’s existing course didn’t match these requirements</a:t>
            </a:r>
          </a:p>
          <a:p>
            <a:pPr marL="136634" indent="-214313">
              <a:buFont typeface="LucidaGrande" charset="0"/>
              <a:buChar char="‣"/>
            </a:pPr>
            <a:r>
              <a:rPr lang="en-US" sz="2800" dirty="0"/>
              <a:t>Existing standards too incoherent (documents / messages different)</a:t>
            </a:r>
            <a:endParaRPr lang="en-US" sz="3200"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7071" t="19101" r="26890" b="29814"/>
          <a:stretch/>
        </p:blipFill>
        <p:spPr>
          <a:xfrm>
            <a:off x="10653162" y="4660"/>
            <a:ext cx="1543574" cy="949891"/>
          </a:xfrm>
          <a:prstGeom prst="rect">
            <a:avLst/>
          </a:prstGeom>
        </p:spPr>
      </p:pic>
    </p:spTree>
    <p:extLst>
      <p:ext uri="{BB962C8B-B14F-4D97-AF65-F5344CB8AC3E}">
        <p14:creationId xmlns:p14="http://schemas.microsoft.com/office/powerpoint/2010/main" val="13462758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liaison.com/wp-content/uploads/2015/02/solution-images__xkcd-blog-carto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5897" y="507023"/>
            <a:ext cx="9747161" cy="5525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38450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p:txBody>
          <a:bodyPr>
            <a:normAutofit/>
          </a:bodyPr>
          <a:lstStyle/>
          <a:p>
            <a:r>
              <a:rPr lang="en-US" dirty="0"/>
              <a:t>What is FHIR?</a:t>
            </a:r>
          </a:p>
        </p:txBody>
      </p:sp>
      <p:sp>
        <p:nvSpPr>
          <p:cNvPr id="8194" name="Content Placeholder 2"/>
          <p:cNvSpPr>
            <a:spLocks noGrp="1"/>
          </p:cNvSpPr>
          <p:nvPr>
            <p:ph idx="1"/>
          </p:nvPr>
        </p:nvSpPr>
        <p:spPr/>
        <p:txBody>
          <a:bodyPr>
            <a:normAutofit/>
          </a:bodyPr>
          <a:lstStyle/>
          <a:p>
            <a:r>
              <a:rPr lang="en-US" sz="3600" dirty="0">
                <a:latin typeface="Calibri" pitchFamily="34" charset="0"/>
              </a:rPr>
              <a:t>Use modern Web technology for healthcare</a:t>
            </a:r>
          </a:p>
          <a:p>
            <a:r>
              <a:rPr lang="en-US" sz="3600" dirty="0">
                <a:latin typeface="Calibri" pitchFamily="34" charset="0"/>
              </a:rPr>
              <a:t>Add best bits from existing healthcare standards </a:t>
            </a:r>
          </a:p>
          <a:p>
            <a:r>
              <a:rPr lang="en-AU" sz="3600" dirty="0"/>
              <a:t>REST: a pattern for using web technologies to manage information </a:t>
            </a:r>
            <a:endParaRPr lang="en-AU" sz="3200" dirty="0"/>
          </a:p>
          <a:p>
            <a:r>
              <a:rPr lang="en-AU" sz="3600" dirty="0"/>
              <a:t>Scalable – performance, and community</a:t>
            </a:r>
          </a:p>
          <a:p>
            <a:r>
              <a:rPr lang="en-AU" sz="3600" dirty="0"/>
              <a:t>Agile Standards Development</a:t>
            </a:r>
          </a:p>
          <a:p>
            <a:r>
              <a:rPr lang="en-AU" sz="3600" dirty="0"/>
              <a:t>Make it free (Open Standard)</a:t>
            </a:r>
          </a:p>
          <a:p>
            <a:endParaRPr lang="en-AU" sz="3600" dirty="0"/>
          </a:p>
          <a:p>
            <a:endParaRPr lang="en-AU" sz="3600" dirty="0"/>
          </a:p>
          <a:p>
            <a:endParaRPr lang="en-AU" sz="3600" dirty="0"/>
          </a:p>
          <a:p>
            <a:endParaRPr lang="en-AU" sz="3600" dirty="0"/>
          </a:p>
          <a:p>
            <a:endParaRPr lang="en-AU" sz="3600" dirty="0"/>
          </a:p>
          <a:p>
            <a:pPr marL="0" indent="0">
              <a:buNone/>
            </a:pPr>
            <a:endParaRPr lang="en-US" sz="3600" dirty="0">
              <a:latin typeface="Calibri" pitchFamily="34" charset="0"/>
            </a:endParaRPr>
          </a:p>
        </p:txBody>
      </p:sp>
      <p:sp>
        <p:nvSpPr>
          <p:cNvPr id="4" name="Slide Number Placeholder 3"/>
          <p:cNvSpPr>
            <a:spLocks noGrp="1"/>
          </p:cNvSpPr>
          <p:nvPr>
            <p:ph type="sldNum" sz="quarter" idx="12"/>
          </p:nvPr>
        </p:nvSpPr>
        <p:spPr/>
        <p:txBody>
          <a:bodyPr/>
          <a:lstStyle/>
          <a:p>
            <a:fld id="{FBE2B389-5997-41EC-A1F5-068E11418883}" type="slidenum">
              <a:rPr lang="en-US"/>
              <a:pPr/>
              <a:t>33</a:t>
            </a:fld>
            <a:endParaRPr lang="en-US"/>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27071" t="19101" r="26890" b="29814"/>
          <a:stretch/>
        </p:blipFill>
        <p:spPr>
          <a:xfrm>
            <a:off x="10653162" y="-6226"/>
            <a:ext cx="1543574" cy="949891"/>
          </a:xfrm>
          <a:prstGeom prst="rect">
            <a:avLst/>
          </a:prstGeom>
        </p:spPr>
      </p:pic>
    </p:spTree>
    <p:extLst>
      <p:ext uri="{BB962C8B-B14F-4D97-AF65-F5344CB8AC3E}">
        <p14:creationId xmlns:p14="http://schemas.microsoft.com/office/powerpoint/2010/main" val="30113080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a:t>FHIR</a:t>
            </a:r>
          </a:p>
        </p:txBody>
      </p:sp>
      <p:sp>
        <p:nvSpPr>
          <p:cNvPr id="7" name="Content Placeholder 6"/>
          <p:cNvSpPr>
            <a:spLocks noGrp="1"/>
          </p:cNvSpPr>
          <p:nvPr>
            <p:ph idx="1"/>
          </p:nvPr>
        </p:nvSpPr>
        <p:spPr/>
        <p:txBody>
          <a:bodyPr>
            <a:normAutofit/>
          </a:bodyPr>
          <a:lstStyle/>
          <a:p>
            <a:r>
              <a:rPr lang="en-AU" sz="3200" dirty="0">
                <a:solidFill>
                  <a:srgbClr val="FF0000"/>
                </a:solidFill>
              </a:rPr>
              <a:t>A standard for a RESTful API based access to healthcare records</a:t>
            </a:r>
          </a:p>
          <a:p>
            <a:pPr lvl="1"/>
            <a:r>
              <a:rPr lang="en-AU" sz="2800" dirty="0">
                <a:solidFill>
                  <a:srgbClr val="FF0000"/>
                </a:solidFill>
              </a:rPr>
              <a:t>Both read and write supported</a:t>
            </a:r>
          </a:p>
          <a:p>
            <a:r>
              <a:rPr lang="en-AU" sz="3200" dirty="0"/>
              <a:t>Different servers all provide the same API</a:t>
            </a:r>
          </a:p>
          <a:p>
            <a:r>
              <a:rPr lang="en-AU" sz="3200" dirty="0"/>
              <a:t>A client can use different servers without having to be rewritten</a:t>
            </a:r>
          </a:p>
          <a:p>
            <a:r>
              <a:rPr lang="en-AU" sz="3200" dirty="0"/>
              <a:t>Connects API to wider context of health</a:t>
            </a:r>
            <a:endParaRPr lang="en-AU" sz="3600" dirty="0"/>
          </a:p>
        </p:txBody>
      </p:sp>
    </p:spTree>
    <p:extLst>
      <p:ext uri="{BB962C8B-B14F-4D97-AF65-F5344CB8AC3E}">
        <p14:creationId xmlns:p14="http://schemas.microsoft.com/office/powerpoint/2010/main" val="12960278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Architecture</a:t>
            </a:r>
            <a:endParaRPr lang="en-AU" dirty="0"/>
          </a:p>
        </p:txBody>
      </p:sp>
      <p:sp>
        <p:nvSpPr>
          <p:cNvPr id="3" name="Content Placeholder 2"/>
          <p:cNvSpPr>
            <a:spLocks noGrp="1"/>
          </p:cNvSpPr>
          <p:nvPr>
            <p:ph idx="1"/>
          </p:nvPr>
        </p:nvSpPr>
        <p:spPr/>
        <p:txBody>
          <a:bodyPr>
            <a:normAutofit/>
          </a:bodyPr>
          <a:lstStyle/>
          <a:p>
            <a:r>
              <a:rPr lang="en-AU" dirty="0"/>
              <a:t>Standalone FHIR Server</a:t>
            </a:r>
          </a:p>
          <a:p>
            <a:r>
              <a:rPr lang="en-AU" dirty="0"/>
              <a:t>A FHIR Server in front of an existing application (e.g. SQL)</a:t>
            </a:r>
          </a:p>
          <a:p>
            <a:pPr lvl="1"/>
            <a:r>
              <a:rPr lang="en-AU" dirty="0"/>
              <a:t>FHIR as front end to an XDS server (“MHD”)</a:t>
            </a:r>
          </a:p>
          <a:p>
            <a:r>
              <a:rPr lang="en-AU" dirty="0"/>
              <a:t>An interface engine that ‘speaks’ FHIR</a:t>
            </a:r>
          </a:p>
          <a:p>
            <a:r>
              <a:rPr lang="en-AU" dirty="0"/>
              <a:t>A tablet/mobile phone application</a:t>
            </a:r>
          </a:p>
          <a:p>
            <a:r>
              <a:rPr lang="en-AU" dirty="0"/>
              <a:t>Web portal uses FHIR to access other systems</a:t>
            </a:r>
          </a:p>
          <a:p>
            <a:r>
              <a:rPr lang="en-AU" dirty="0"/>
              <a:t>EHR plug-in framework</a:t>
            </a:r>
          </a:p>
          <a:p>
            <a:r>
              <a:rPr lang="en-AU" dirty="0"/>
              <a:t>Internal use of FHIR as a modularization tool kit</a:t>
            </a:r>
          </a:p>
        </p:txBody>
      </p:sp>
      <p:sp>
        <p:nvSpPr>
          <p:cNvPr id="4" name="Slide Number Placeholder 3"/>
          <p:cNvSpPr>
            <a:spLocks noGrp="1"/>
          </p:cNvSpPr>
          <p:nvPr>
            <p:ph type="sldNum" sz="quarter" idx="12"/>
          </p:nvPr>
        </p:nvSpPr>
        <p:spPr>
          <a:prstGeom prst="rect">
            <a:avLst/>
          </a:prstGeom>
        </p:spPr>
        <p:txBody>
          <a:bodyPr/>
          <a:lstStyle/>
          <a:p>
            <a:fld id="{7BA541E5-6822-8543-9807-26155EA309BB}" type="slidenum">
              <a:rPr lang="en-US" smtClean="0"/>
              <a:pPr/>
              <a:t>35</a:t>
            </a:fld>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7071" t="19101" r="26890" b="29814"/>
          <a:stretch/>
        </p:blipFill>
        <p:spPr>
          <a:xfrm>
            <a:off x="10653162" y="-6226"/>
            <a:ext cx="1543574" cy="949891"/>
          </a:xfrm>
          <a:prstGeom prst="rect">
            <a:avLst/>
          </a:prstGeom>
        </p:spPr>
      </p:pic>
    </p:spTree>
    <p:extLst>
      <p:ext uri="{BB962C8B-B14F-4D97-AF65-F5344CB8AC3E}">
        <p14:creationId xmlns:p14="http://schemas.microsoft.com/office/powerpoint/2010/main" val="27698689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Ethos: Make it work</a:t>
            </a:r>
            <a:endParaRPr lang="en-CA" dirty="0"/>
          </a:p>
        </p:txBody>
      </p:sp>
      <p:sp>
        <p:nvSpPr>
          <p:cNvPr id="3" name="Content Placeholder 2"/>
          <p:cNvSpPr>
            <a:spLocks noGrp="1"/>
          </p:cNvSpPr>
          <p:nvPr>
            <p:ph idx="1"/>
          </p:nvPr>
        </p:nvSpPr>
        <p:spPr/>
        <p:txBody>
          <a:bodyPr/>
          <a:lstStyle/>
          <a:p>
            <a:r>
              <a:rPr lang="en-US" sz="2400" dirty="0"/>
              <a:t>Publicly available test servers</a:t>
            </a:r>
            <a:r>
              <a:rPr lang="en-US" dirty="0"/>
              <a:t/>
            </a:r>
            <a:br>
              <a:rPr lang="en-US" dirty="0"/>
            </a:br>
            <a:r>
              <a:rPr lang="en-US" sz="1600" dirty="0">
                <a:hlinkClick r:id="rId3"/>
              </a:rPr>
              <a:t>http://wiki.hl7.org/index.php?title=Publicly_Available_FHIR_Servers_for_testing</a:t>
            </a:r>
            <a:r>
              <a:rPr lang="en-US" dirty="0"/>
              <a:t> </a:t>
            </a:r>
          </a:p>
          <a:p>
            <a:r>
              <a:rPr lang="en-US" sz="2400" dirty="0"/>
              <a:t>Many open source libraries available (integrated with the specification community)</a:t>
            </a:r>
          </a:p>
          <a:p>
            <a:pPr lvl="1"/>
            <a:r>
              <a:rPr lang="en-US" sz="2000" dirty="0"/>
              <a:t>Java, C#, Swift, </a:t>
            </a:r>
            <a:r>
              <a:rPr lang="en-US" sz="2000" dirty="0" err="1"/>
              <a:t>Javascript</a:t>
            </a:r>
            <a:r>
              <a:rPr lang="en-US" sz="2000" dirty="0"/>
              <a:t>, Pascal – more coming</a:t>
            </a:r>
          </a:p>
          <a:p>
            <a:pPr lvl="0"/>
            <a:r>
              <a:rPr lang="en-US" sz="2400" dirty="0"/>
              <a:t>Connectathons/hackathons</a:t>
            </a:r>
          </a:p>
          <a:p>
            <a:pPr lvl="1"/>
            <a:r>
              <a:rPr lang="en-US" sz="2000" dirty="0"/>
              <a:t>Education/verification</a:t>
            </a:r>
          </a:p>
          <a:p>
            <a:pPr lvl="1"/>
            <a:r>
              <a:rPr lang="en-US" sz="2000" dirty="0"/>
              <a:t>Many series of connectathons in many countries</a:t>
            </a:r>
          </a:p>
          <a:p>
            <a:pPr lvl="0"/>
            <a:r>
              <a:rPr lang="en-US" sz="2400" dirty="0">
                <a:sym typeface="Wingdings" pitchFamily="2" charset="2"/>
              </a:rPr>
              <a:t>Examples</a:t>
            </a:r>
            <a:r>
              <a:rPr lang="zh-CN" altLang="en-US" sz="2400" dirty="0">
                <a:sym typeface="Wingdings" pitchFamily="2" charset="2"/>
              </a:rPr>
              <a:t> </a:t>
            </a:r>
            <a:endParaRPr lang="en-US" sz="2400" dirty="0">
              <a:sym typeface="Wingdings" pitchFamily="2" charset="2"/>
            </a:endParaRPr>
          </a:p>
          <a:p>
            <a:pPr lvl="0"/>
            <a:r>
              <a:rPr lang="en-US" sz="2400" dirty="0">
                <a:sym typeface="Wingdings" pitchFamily="2" charset="2"/>
              </a:rPr>
              <a:t>Free tools (validators, testers, utilities, code generators)</a:t>
            </a:r>
            <a:r>
              <a:rPr lang="zh-CN" altLang="en-US" sz="2400" dirty="0">
                <a:sym typeface="Wingdings" pitchFamily="2" charset="2"/>
              </a:rPr>
              <a:t> </a:t>
            </a:r>
            <a:endParaRPr lang="en-US" sz="2400" dirty="0"/>
          </a:p>
        </p:txBody>
      </p:sp>
      <p:sp>
        <p:nvSpPr>
          <p:cNvPr id="4" name="Slide Number Placeholder 3"/>
          <p:cNvSpPr>
            <a:spLocks noGrp="1"/>
          </p:cNvSpPr>
          <p:nvPr>
            <p:ph type="sldNum" sz="quarter" idx="4"/>
          </p:nvPr>
        </p:nvSpPr>
        <p:spPr/>
        <p:txBody>
          <a:bodyPr/>
          <a:lstStyle/>
          <a:p>
            <a:endParaRPr lang="en-CA" dirty="0"/>
          </a:p>
        </p:txBody>
      </p:sp>
    </p:spTree>
    <p:extLst>
      <p:ext uri="{BB962C8B-B14F-4D97-AF65-F5344CB8AC3E}">
        <p14:creationId xmlns:p14="http://schemas.microsoft.com/office/powerpoint/2010/main" val="240621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Clinical Interoperability</a:t>
            </a:r>
          </a:p>
        </p:txBody>
      </p:sp>
      <p:sp>
        <p:nvSpPr>
          <p:cNvPr id="3" name="Content Placeholder 2"/>
          <p:cNvSpPr>
            <a:spLocks noGrp="1"/>
          </p:cNvSpPr>
          <p:nvPr>
            <p:ph idx="1"/>
          </p:nvPr>
        </p:nvSpPr>
        <p:spPr/>
        <p:txBody>
          <a:bodyPr>
            <a:normAutofit/>
          </a:bodyPr>
          <a:lstStyle/>
          <a:p>
            <a:pPr marL="0" indent="0">
              <a:buNone/>
            </a:pPr>
            <a:r>
              <a:rPr lang="en-AU" sz="3200" dirty="0"/>
              <a:t>Accepted definition for semantic interoperability:</a:t>
            </a:r>
          </a:p>
          <a:p>
            <a:pPr marL="0" indent="0">
              <a:buNone/>
            </a:pPr>
            <a:r>
              <a:rPr lang="en-AU" sz="3200" dirty="0">
                <a:solidFill>
                  <a:schemeClr val="accent1">
                    <a:lumMod val="75000"/>
                  </a:schemeClr>
                </a:solidFill>
              </a:rPr>
              <a:t>“The ability of two or more systems or components to exchange information and to use the information that has been exchanged”</a:t>
            </a:r>
          </a:p>
          <a:p>
            <a:pPr marL="0" indent="0">
              <a:buNone/>
            </a:pPr>
            <a:endParaRPr lang="en-AU" sz="3200" dirty="0"/>
          </a:p>
          <a:p>
            <a:pPr marL="0" indent="0">
              <a:buNone/>
            </a:pPr>
            <a:r>
              <a:rPr lang="en-AU" sz="3200" dirty="0"/>
              <a:t>Who cares? We need Clinical Interoperability:</a:t>
            </a:r>
          </a:p>
          <a:p>
            <a:pPr marL="0" indent="0">
              <a:buNone/>
            </a:pPr>
            <a:r>
              <a:rPr lang="en-AU" sz="3200" dirty="0">
                <a:solidFill>
                  <a:schemeClr val="accent1">
                    <a:lumMod val="75000"/>
                  </a:schemeClr>
                </a:solidFill>
              </a:rPr>
              <a:t>“The ability of two or more clinicians or care teams to transfer patients and to provide seamless care to the patient”</a:t>
            </a:r>
          </a:p>
        </p:txBody>
      </p:sp>
    </p:spTree>
    <p:extLst>
      <p:ext uri="{BB962C8B-B14F-4D97-AF65-F5344CB8AC3E}">
        <p14:creationId xmlns:p14="http://schemas.microsoft.com/office/powerpoint/2010/main" val="25797984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Ethos: Freely available</a:t>
            </a:r>
            <a:endParaRPr lang="en-CA" dirty="0"/>
          </a:p>
        </p:txBody>
      </p:sp>
      <p:sp>
        <p:nvSpPr>
          <p:cNvPr id="3" name="Content Placeholder 2"/>
          <p:cNvSpPr>
            <a:spLocks noGrp="1"/>
          </p:cNvSpPr>
          <p:nvPr>
            <p:ph idx="1"/>
          </p:nvPr>
        </p:nvSpPr>
        <p:spPr>
          <a:xfrm>
            <a:off x="838200" y="1690688"/>
            <a:ext cx="11220450" cy="4834657"/>
          </a:xfrm>
        </p:spPr>
        <p:txBody>
          <a:bodyPr>
            <a:noAutofit/>
          </a:bodyPr>
          <a:lstStyle/>
          <a:p>
            <a:r>
              <a:rPr lang="en-US" sz="3600" dirty="0"/>
              <a:t>Known address: http://hl7.org/fhir</a:t>
            </a:r>
          </a:p>
          <a:p>
            <a:r>
              <a:rPr lang="en-US" sz="3600" dirty="0"/>
              <a:t>License: Creative Commons Public Domain (CC0):</a:t>
            </a:r>
          </a:p>
          <a:p>
            <a:pPr lvl="1"/>
            <a:r>
              <a:rPr lang="en-AU" sz="3200" dirty="0"/>
              <a:t>“No Rights Reserved”</a:t>
            </a:r>
          </a:p>
          <a:p>
            <a:pPr lvl="1"/>
            <a:r>
              <a:rPr lang="en-AU" sz="3200" dirty="0"/>
              <a:t>You can copy, modify, distribute and perform the work, even for commercial purposes, all without asking permission</a:t>
            </a:r>
          </a:p>
          <a:p>
            <a:r>
              <a:rPr lang="en-AU" sz="3600" dirty="0"/>
              <a:t>Anyone can do anything with the content</a:t>
            </a:r>
          </a:p>
          <a:p>
            <a:pPr lvl="1"/>
            <a:r>
              <a:rPr lang="en-AU" sz="3200" dirty="0"/>
              <a:t>No disputes about ownership of rights to do anything with the FHIR content : HL7 waived it’s rights</a:t>
            </a:r>
          </a:p>
        </p:txBody>
      </p:sp>
      <p:sp>
        <p:nvSpPr>
          <p:cNvPr id="4" name="Slide Number Placeholder 3"/>
          <p:cNvSpPr>
            <a:spLocks noGrp="1"/>
          </p:cNvSpPr>
          <p:nvPr>
            <p:ph type="sldNum" sz="quarter" idx="4294967295"/>
          </p:nvPr>
        </p:nvSpPr>
        <p:spPr>
          <a:xfrm>
            <a:off x="1703512" y="6304236"/>
            <a:ext cx="720080" cy="221109"/>
          </a:xfrm>
          <a:prstGeom prst="rect">
            <a:avLst/>
          </a:prstGeom>
        </p:spPr>
        <p:txBody>
          <a:bodyPr/>
          <a:lstStyle/>
          <a:p>
            <a:fld id="{5CC3E5C4-3E2B-40F1-9F2B-C46CEB0C88DF}" type="slidenum">
              <a:rPr lang="en-CA" smtClean="0"/>
              <a:pPr/>
              <a:t>38</a:t>
            </a:fld>
            <a:endParaRPr lang="en-CA" dirty="0"/>
          </a:p>
        </p:txBody>
      </p:sp>
    </p:spTree>
    <p:extLst>
      <p:ext uri="{BB962C8B-B14F-4D97-AF65-F5344CB8AC3E}">
        <p14:creationId xmlns:p14="http://schemas.microsoft.com/office/powerpoint/2010/main" val="963417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Ethos: Community</a:t>
            </a:r>
          </a:p>
        </p:txBody>
      </p:sp>
      <p:sp>
        <p:nvSpPr>
          <p:cNvPr id="3" name="Content Placeholder 2"/>
          <p:cNvSpPr>
            <a:spLocks noGrp="1"/>
          </p:cNvSpPr>
          <p:nvPr>
            <p:ph sz="quarter" idx="1"/>
          </p:nvPr>
        </p:nvSpPr>
        <p:spPr/>
        <p:txBody>
          <a:bodyPr/>
          <a:lstStyle/>
          <a:p>
            <a:r>
              <a:rPr lang="en-AU" sz="2400" dirty="0">
                <a:hlinkClick r:id="rId3"/>
              </a:rPr>
              <a:t>http://fhir.org</a:t>
            </a:r>
            <a:r>
              <a:rPr lang="en-AU" sz="2400" dirty="0"/>
              <a:t> – Home for FHIR Implementation</a:t>
            </a:r>
            <a:r>
              <a:rPr lang="zh-CN" altLang="en-US" sz="2400" dirty="0"/>
              <a:t> </a:t>
            </a:r>
            <a:r>
              <a:rPr lang="en-US" altLang="zh-CN" sz="2400" dirty="0"/>
              <a:t>FHIR</a:t>
            </a:r>
            <a:endParaRPr lang="en-AU" sz="2400" dirty="0"/>
          </a:p>
          <a:p>
            <a:r>
              <a:rPr lang="en-AU" sz="2400" dirty="0">
                <a:hlinkClick r:id="rId4"/>
              </a:rPr>
              <a:t>http://community.fhir.org</a:t>
            </a:r>
            <a:r>
              <a:rPr lang="en-AU" sz="2400" dirty="0"/>
              <a:t> – Discussion Forum</a:t>
            </a:r>
          </a:p>
          <a:p>
            <a:r>
              <a:rPr lang="en-AU" sz="2400" dirty="0">
                <a:hlinkClick r:id="rId5"/>
              </a:rPr>
              <a:t>http://chat.fhir.org</a:t>
            </a:r>
            <a:r>
              <a:rPr lang="en-AU" sz="2400" dirty="0"/>
              <a:t> – Dedicated Instant Messaging</a:t>
            </a:r>
          </a:p>
          <a:p>
            <a:r>
              <a:rPr lang="en-AU" sz="2400" dirty="0">
                <a:hlinkClick r:id="rId6"/>
              </a:rPr>
              <a:t>http://stackoverflow.com</a:t>
            </a:r>
            <a:r>
              <a:rPr lang="en-AU" sz="2400" dirty="0"/>
              <a:t> – Implementation questions</a:t>
            </a:r>
          </a:p>
          <a:p>
            <a:r>
              <a:rPr lang="en-AU" sz="2400" dirty="0">
                <a:hlinkClick r:id="rId7"/>
              </a:rPr>
              <a:t>http://gforge.hl7.org/gf/project/fhir</a:t>
            </a:r>
            <a:r>
              <a:rPr lang="en-AU" sz="2400" dirty="0"/>
              <a:t> - public change proposals</a:t>
            </a:r>
          </a:p>
          <a:p>
            <a:r>
              <a:rPr lang="en-AU" sz="2400" dirty="0">
                <a:hlinkClick r:id="rId8"/>
              </a:rPr>
              <a:t>http://wiki.hl7.org/index.php?title=FHIR</a:t>
            </a:r>
            <a:r>
              <a:rPr lang="en-AU" sz="2400" dirty="0"/>
              <a:t> – Wiki for Community Documentation</a:t>
            </a:r>
          </a:p>
        </p:txBody>
      </p:sp>
      <p:sp>
        <p:nvSpPr>
          <p:cNvPr id="4" name="Slide Number Placeholder 3"/>
          <p:cNvSpPr>
            <a:spLocks noGrp="1"/>
          </p:cNvSpPr>
          <p:nvPr>
            <p:ph type="sldNum" sz="quarter" idx="4"/>
          </p:nvPr>
        </p:nvSpPr>
        <p:spPr>
          <a:xfrm>
            <a:off x="1703389" y="6303963"/>
            <a:ext cx="720725" cy="220662"/>
          </a:xfrm>
        </p:spPr>
        <p:txBody>
          <a:bodyPr/>
          <a:lstStyle/>
          <a:p>
            <a:fld id="{7BA541E5-6822-8543-9807-26155EA309BB}" type="slidenum">
              <a:rPr lang="en-US" smtClean="0"/>
              <a:pPr/>
              <a:t>39</a:t>
            </a:fld>
            <a:endParaRPr lang="en-US" dirty="0"/>
          </a:p>
        </p:txBody>
      </p:sp>
    </p:spTree>
    <p:extLst>
      <p:ext uri="{BB962C8B-B14F-4D97-AF65-F5344CB8AC3E}">
        <p14:creationId xmlns:p14="http://schemas.microsoft.com/office/powerpoint/2010/main" val="1627170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5BC2F3E6-6D62-46D2-8253-7B9A94705AF2}"/>
              </a:ext>
            </a:extLst>
          </p:cNvPr>
          <p:cNvSpPr>
            <a:spLocks noGrp="1" noChangeArrowheads="1"/>
          </p:cNvSpPr>
          <p:nvPr>
            <p:ph type="title"/>
          </p:nvPr>
        </p:nvSpPr>
        <p:spPr/>
        <p:txBody>
          <a:bodyPr/>
          <a:lstStyle/>
          <a:p>
            <a:r>
              <a:rPr lang="en-US" altLang="en-US"/>
              <a:t>What kind of sharing are we talking about?</a:t>
            </a:r>
          </a:p>
        </p:txBody>
      </p:sp>
      <p:sp>
        <p:nvSpPr>
          <p:cNvPr id="74755" name="Rectangle 3">
            <a:extLst>
              <a:ext uri="{FF2B5EF4-FFF2-40B4-BE49-F238E27FC236}">
                <a16:creationId xmlns:a16="http://schemas.microsoft.com/office/drawing/2014/main" id="{F11D1B63-3F2F-4419-98DB-F87A58A15B00}"/>
              </a:ext>
            </a:extLst>
          </p:cNvPr>
          <p:cNvSpPr>
            <a:spLocks noGrp="1" noChangeArrowheads="1"/>
          </p:cNvSpPr>
          <p:nvPr>
            <p:ph type="body" idx="1"/>
          </p:nvPr>
        </p:nvSpPr>
        <p:spPr/>
        <p:txBody>
          <a:bodyPr/>
          <a:lstStyle/>
          <a:p>
            <a:pPr lvl="1"/>
            <a:r>
              <a:rPr lang="en-US" altLang="en-US" dirty="0"/>
              <a:t>When a person moves to another location, their EHR should go with them and be immediately useable.</a:t>
            </a:r>
          </a:p>
          <a:p>
            <a:pPr lvl="2"/>
            <a:r>
              <a:rPr lang="en-US" altLang="en-US" dirty="0"/>
              <a:t>Transfer EHR between independent sites</a:t>
            </a:r>
          </a:p>
          <a:p>
            <a:pPr lvl="1"/>
            <a:r>
              <a:rPr lang="en-US" altLang="en-US" dirty="0"/>
              <a:t>To support the multiple sites of care a typical patient uses</a:t>
            </a:r>
          </a:p>
          <a:p>
            <a:pPr lvl="2"/>
            <a:r>
              <a:rPr lang="en-US" altLang="en-US" dirty="0"/>
              <a:t>Virtual or real summary record with links to sites; likely real time access; </a:t>
            </a:r>
          </a:p>
          <a:p>
            <a:pPr lvl="1"/>
            <a:r>
              <a:rPr lang="en-US" altLang="en-US" dirty="0"/>
              <a:t>For patient referrals</a:t>
            </a:r>
          </a:p>
          <a:p>
            <a:pPr lvl="2"/>
            <a:r>
              <a:rPr lang="en-US" altLang="en-US" dirty="0"/>
              <a:t>Likely to be query-based and/or algorithm driven</a:t>
            </a:r>
          </a:p>
          <a:p>
            <a:pPr lvl="2"/>
            <a:endParaRPr lang="en-US" altLang="en-US" dirty="0"/>
          </a:p>
          <a:p>
            <a:r>
              <a:rPr lang="en-US" altLang="en-US" sz="2400" dirty="0"/>
              <a:t>Transfers will rarely be everything but a highly focused and purposeful transfer of data.</a:t>
            </a:r>
          </a:p>
          <a:p>
            <a:pPr lvl="1"/>
            <a:endParaRPr lang="en-US"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a:t>
            </a:r>
            <a:endParaRPr lang="en-US" dirty="0"/>
          </a:p>
        </p:txBody>
      </p:sp>
      <p:sp>
        <p:nvSpPr>
          <p:cNvPr id="3" name="Content Placeholder 2"/>
          <p:cNvSpPr>
            <a:spLocks noGrp="1"/>
          </p:cNvSpPr>
          <p:nvPr>
            <p:ph idx="1"/>
          </p:nvPr>
        </p:nvSpPr>
        <p:spPr/>
        <p:txBody>
          <a:bodyPr/>
          <a:lstStyle/>
          <a:p>
            <a:r>
              <a:rPr lang="en-US" altLang="en-US" dirty="0"/>
              <a:t>W. Ed Hammond, Ph.D., Duke </a:t>
            </a:r>
            <a:r>
              <a:rPr lang="en-US" altLang="en-US" dirty="0" smtClean="0"/>
              <a:t>University</a:t>
            </a:r>
          </a:p>
          <a:p>
            <a:r>
              <a:rPr lang="en-US" dirty="0" err="1" smtClean="0">
                <a:latin typeface="Arial" pitchFamily="-110" charset="0"/>
                <a:ea typeface="ＭＳ Ｐゴシック" pitchFamily="-110" charset="-128"/>
                <a:cs typeface="ＭＳ Ｐゴシック" pitchFamily="-110" charset="-128"/>
              </a:rPr>
              <a:t>Myrad</a:t>
            </a:r>
            <a:r>
              <a:rPr lang="en-US" dirty="0" smtClean="0">
                <a:latin typeface="Arial" pitchFamily="-110" charset="0"/>
                <a:ea typeface="ＭＳ Ｐゴシック" pitchFamily="-110" charset="-128"/>
                <a:cs typeface="ＭＳ Ｐゴシック" pitchFamily="-110" charset="-128"/>
              </a:rPr>
              <a:t> Pro, CDC, webinar </a:t>
            </a:r>
            <a:r>
              <a:rPr lang="en-US" dirty="0">
                <a:latin typeface="Arial" pitchFamily="-110" charset="0"/>
                <a:ea typeface="ＭＳ Ｐゴシック" pitchFamily="-110" charset="-128"/>
                <a:cs typeface="ＭＳ Ｐゴシック" pitchFamily="-110" charset="-128"/>
              </a:rPr>
              <a:t>titled “Introduction to Health Level Seven”, which is also known as </a:t>
            </a:r>
            <a:r>
              <a:rPr lang="en-US" dirty="0" smtClean="0">
                <a:latin typeface="Arial" pitchFamily="-110" charset="0"/>
                <a:ea typeface="ＭＳ Ｐゴシック" pitchFamily="-110" charset="-128"/>
                <a:cs typeface="ＭＳ Ｐゴシック" pitchFamily="-110" charset="-128"/>
              </a:rPr>
              <a:t>HL7</a:t>
            </a:r>
          </a:p>
          <a:p>
            <a:r>
              <a:rPr lang="en-AU" dirty="0"/>
              <a:t>Grahame </a:t>
            </a:r>
            <a:r>
              <a:rPr lang="en-AU" dirty="0" smtClean="0"/>
              <a:t>Grieve, FHIR </a:t>
            </a:r>
            <a:r>
              <a:rPr lang="en-AU" dirty="0"/>
              <a:t>Product Director for HL7</a:t>
            </a:r>
          </a:p>
          <a:p>
            <a:endParaRPr lang="en-US" altLang="en-US" dirty="0"/>
          </a:p>
          <a:p>
            <a:endParaRPr lang="en-US" dirty="0"/>
          </a:p>
        </p:txBody>
      </p:sp>
    </p:spTree>
    <p:extLst>
      <p:ext uri="{BB962C8B-B14F-4D97-AF65-F5344CB8AC3E}">
        <p14:creationId xmlns:p14="http://schemas.microsoft.com/office/powerpoint/2010/main" val="3842656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3C64648F-AA18-4BEA-86D2-B8424768DE93}"/>
              </a:ext>
            </a:extLst>
          </p:cNvPr>
          <p:cNvSpPr>
            <a:spLocks noGrp="1" noChangeArrowheads="1"/>
          </p:cNvSpPr>
          <p:nvPr>
            <p:ph type="title"/>
          </p:nvPr>
        </p:nvSpPr>
        <p:spPr/>
        <p:txBody>
          <a:bodyPr/>
          <a:lstStyle/>
          <a:p>
            <a:r>
              <a:rPr lang="en-US" altLang="en-US">
                <a:solidFill>
                  <a:srgbClr val="000099"/>
                </a:solidFill>
              </a:rPr>
              <a:t>Interoperability is the future</a:t>
            </a:r>
          </a:p>
        </p:txBody>
      </p:sp>
      <p:sp>
        <p:nvSpPr>
          <p:cNvPr id="56323" name="Rectangle 3">
            <a:extLst>
              <a:ext uri="{FF2B5EF4-FFF2-40B4-BE49-F238E27FC236}">
                <a16:creationId xmlns:a16="http://schemas.microsoft.com/office/drawing/2014/main" id="{C1E5786B-3311-4652-9CE3-7426619B0107}"/>
              </a:ext>
            </a:extLst>
          </p:cNvPr>
          <p:cNvSpPr>
            <a:spLocks noGrp="1" noChangeArrowheads="1"/>
          </p:cNvSpPr>
          <p:nvPr>
            <p:ph type="body" idx="1"/>
          </p:nvPr>
        </p:nvSpPr>
        <p:spPr>
          <a:xfrm>
            <a:off x="1004455" y="1524000"/>
            <a:ext cx="9185276" cy="5029200"/>
          </a:xfrm>
        </p:spPr>
        <p:txBody>
          <a:bodyPr>
            <a:normAutofit/>
          </a:bodyPr>
          <a:lstStyle/>
          <a:p>
            <a:pPr>
              <a:lnSpc>
                <a:spcPct val="90000"/>
              </a:lnSpc>
            </a:pPr>
            <a:r>
              <a:rPr lang="en-US" altLang="en-US" dirty="0">
                <a:solidFill>
                  <a:srgbClr val="000099"/>
                </a:solidFill>
              </a:rPr>
              <a:t>Interoperability </a:t>
            </a:r>
            <a:r>
              <a:rPr lang="en-US" altLang="en-US" u="sng" dirty="0">
                <a:solidFill>
                  <a:srgbClr val="000099"/>
                </a:solidFill>
              </a:rPr>
              <a:t>based on common data standards</a:t>
            </a:r>
            <a:r>
              <a:rPr lang="en-US" altLang="en-US" dirty="0">
                <a:solidFill>
                  <a:srgbClr val="000099"/>
                </a:solidFill>
              </a:rPr>
              <a:t> is a pre-requisite for the </a:t>
            </a:r>
            <a:r>
              <a:rPr lang="en-US" altLang="en-US" u="sng" dirty="0">
                <a:solidFill>
                  <a:srgbClr val="000099"/>
                </a:solidFill>
              </a:rPr>
              <a:t>aggregation </a:t>
            </a:r>
            <a:r>
              <a:rPr lang="en-US" altLang="en-US" dirty="0">
                <a:solidFill>
                  <a:srgbClr val="000099"/>
                </a:solidFill>
              </a:rPr>
              <a:t>and sharing of data.</a:t>
            </a:r>
          </a:p>
          <a:p>
            <a:pPr>
              <a:lnSpc>
                <a:spcPct val="90000"/>
              </a:lnSpc>
            </a:pPr>
            <a:r>
              <a:rPr lang="en-US" altLang="en-US" dirty="0">
                <a:solidFill>
                  <a:srgbClr val="000099"/>
                </a:solidFill>
                <a:cs typeface="Times New Roman" panose="02020603050405020304" pitchFamily="18" charset="0"/>
              </a:rPr>
              <a:t>In health care, widespread interoperability opens the door to extraordinary change in areas ranging from high quality care, individual patient safety during treatment, to population safety from epidemics, to the everyday chronic and acute care of millions of citizens, wherever they may be.</a:t>
            </a:r>
          </a:p>
          <a:p>
            <a:pPr>
              <a:lnSpc>
                <a:spcPct val="90000"/>
              </a:lnSpc>
            </a:pPr>
            <a:r>
              <a:rPr lang="en-US" altLang="en-US" dirty="0">
                <a:solidFill>
                  <a:srgbClr val="FF0000"/>
                </a:solidFill>
                <a:cs typeface="Times New Roman" panose="02020603050405020304" pitchFamily="18" charset="0"/>
              </a:rPr>
              <a:t>But, today, vendor systems are not interoperable</a:t>
            </a:r>
            <a:r>
              <a:rPr lang="en-US" altLang="en-US" dirty="0">
                <a:solidFill>
                  <a:srgbClr val="000099"/>
                </a:solidFill>
                <a:cs typeface="Times New Roman" panose="02020603050405020304" pitchFamily="18" charset="0"/>
              </a:rPr>
              <a:t>, institutional systems are not interoperable, and enterprises are not interoperable</a:t>
            </a:r>
            <a:endParaRPr lang="en-US"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2F144E6A-5FE2-4E12-B98D-66C59DF0AD95}"/>
              </a:ext>
            </a:extLst>
          </p:cNvPr>
          <p:cNvSpPr>
            <a:spLocks noChangeArrowheads="1"/>
          </p:cNvSpPr>
          <p:nvPr/>
        </p:nvSpPr>
        <p:spPr bwMode="auto">
          <a:xfrm>
            <a:off x="2438400" y="685800"/>
            <a:ext cx="7315200" cy="54864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299" name="Line 3">
            <a:extLst>
              <a:ext uri="{FF2B5EF4-FFF2-40B4-BE49-F238E27FC236}">
                <a16:creationId xmlns:a16="http://schemas.microsoft.com/office/drawing/2014/main" id="{9F1748D3-1EA3-4CC3-ACCD-247BB40D9382}"/>
              </a:ext>
            </a:extLst>
          </p:cNvPr>
          <p:cNvSpPr>
            <a:spLocks noChangeShapeType="1"/>
          </p:cNvSpPr>
          <p:nvPr/>
        </p:nvSpPr>
        <p:spPr bwMode="auto">
          <a:xfrm>
            <a:off x="2417763" y="1600200"/>
            <a:ext cx="73152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0" name="Line 4">
            <a:extLst>
              <a:ext uri="{FF2B5EF4-FFF2-40B4-BE49-F238E27FC236}">
                <a16:creationId xmlns:a16="http://schemas.microsoft.com/office/drawing/2014/main" id="{960D7F1D-0353-4DE1-8205-27D00BB658DB}"/>
              </a:ext>
            </a:extLst>
          </p:cNvPr>
          <p:cNvSpPr>
            <a:spLocks noChangeShapeType="1"/>
          </p:cNvSpPr>
          <p:nvPr/>
        </p:nvSpPr>
        <p:spPr bwMode="auto">
          <a:xfrm>
            <a:off x="2438400" y="5257800"/>
            <a:ext cx="73152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1" name="Line 5">
            <a:extLst>
              <a:ext uri="{FF2B5EF4-FFF2-40B4-BE49-F238E27FC236}">
                <a16:creationId xmlns:a16="http://schemas.microsoft.com/office/drawing/2014/main" id="{BDD2A7D5-D2AC-4622-9373-698C7F1B50A9}"/>
              </a:ext>
            </a:extLst>
          </p:cNvPr>
          <p:cNvSpPr>
            <a:spLocks noChangeShapeType="1"/>
          </p:cNvSpPr>
          <p:nvPr/>
        </p:nvSpPr>
        <p:spPr bwMode="auto">
          <a:xfrm>
            <a:off x="4267200" y="685800"/>
            <a:ext cx="0" cy="54864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2" name="Line 6">
            <a:extLst>
              <a:ext uri="{FF2B5EF4-FFF2-40B4-BE49-F238E27FC236}">
                <a16:creationId xmlns:a16="http://schemas.microsoft.com/office/drawing/2014/main" id="{5E481E7D-3A64-485A-8F3F-613FA3C54A1C}"/>
              </a:ext>
            </a:extLst>
          </p:cNvPr>
          <p:cNvSpPr>
            <a:spLocks noChangeShapeType="1"/>
          </p:cNvSpPr>
          <p:nvPr/>
        </p:nvSpPr>
        <p:spPr bwMode="auto">
          <a:xfrm>
            <a:off x="7924800" y="685800"/>
            <a:ext cx="0" cy="54864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3" name="Line 7">
            <a:extLst>
              <a:ext uri="{FF2B5EF4-FFF2-40B4-BE49-F238E27FC236}">
                <a16:creationId xmlns:a16="http://schemas.microsoft.com/office/drawing/2014/main" id="{7DF77C22-C791-4470-934C-E454FAE14951}"/>
              </a:ext>
            </a:extLst>
          </p:cNvPr>
          <p:cNvSpPr>
            <a:spLocks noChangeShapeType="1"/>
          </p:cNvSpPr>
          <p:nvPr/>
        </p:nvSpPr>
        <p:spPr bwMode="auto">
          <a:xfrm>
            <a:off x="2438400" y="2149475"/>
            <a:ext cx="73152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4" name="Line 8">
            <a:extLst>
              <a:ext uri="{FF2B5EF4-FFF2-40B4-BE49-F238E27FC236}">
                <a16:creationId xmlns:a16="http://schemas.microsoft.com/office/drawing/2014/main" id="{FFCEA640-3F9F-43A5-9A82-0209E7BAC397}"/>
              </a:ext>
            </a:extLst>
          </p:cNvPr>
          <p:cNvSpPr>
            <a:spLocks noChangeShapeType="1"/>
          </p:cNvSpPr>
          <p:nvPr/>
        </p:nvSpPr>
        <p:spPr bwMode="auto">
          <a:xfrm>
            <a:off x="3078163" y="2149476"/>
            <a:ext cx="0" cy="3108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5" name="Line 9">
            <a:extLst>
              <a:ext uri="{FF2B5EF4-FFF2-40B4-BE49-F238E27FC236}">
                <a16:creationId xmlns:a16="http://schemas.microsoft.com/office/drawing/2014/main" id="{2DFD67B0-BDCD-467F-8287-7E8C9AAB8FDE}"/>
              </a:ext>
            </a:extLst>
          </p:cNvPr>
          <p:cNvSpPr>
            <a:spLocks noChangeShapeType="1"/>
          </p:cNvSpPr>
          <p:nvPr/>
        </p:nvSpPr>
        <p:spPr bwMode="auto">
          <a:xfrm>
            <a:off x="3627438" y="2149476"/>
            <a:ext cx="0" cy="3108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6" name="Line 10">
            <a:extLst>
              <a:ext uri="{FF2B5EF4-FFF2-40B4-BE49-F238E27FC236}">
                <a16:creationId xmlns:a16="http://schemas.microsoft.com/office/drawing/2014/main" id="{B8759526-24FA-46A0-9B0A-1AE12117DEA5}"/>
              </a:ext>
            </a:extLst>
          </p:cNvPr>
          <p:cNvSpPr>
            <a:spLocks noChangeShapeType="1"/>
          </p:cNvSpPr>
          <p:nvPr/>
        </p:nvSpPr>
        <p:spPr bwMode="auto">
          <a:xfrm>
            <a:off x="9113838" y="2149476"/>
            <a:ext cx="0" cy="3108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7" name="Line 11">
            <a:extLst>
              <a:ext uri="{FF2B5EF4-FFF2-40B4-BE49-F238E27FC236}">
                <a16:creationId xmlns:a16="http://schemas.microsoft.com/office/drawing/2014/main" id="{D38D52D3-99D1-4D47-8078-F06427533B64}"/>
              </a:ext>
            </a:extLst>
          </p:cNvPr>
          <p:cNvSpPr>
            <a:spLocks noChangeShapeType="1"/>
          </p:cNvSpPr>
          <p:nvPr/>
        </p:nvSpPr>
        <p:spPr bwMode="auto">
          <a:xfrm>
            <a:off x="8474075" y="2149476"/>
            <a:ext cx="0" cy="3108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8" name="Line 12">
            <a:extLst>
              <a:ext uri="{FF2B5EF4-FFF2-40B4-BE49-F238E27FC236}">
                <a16:creationId xmlns:a16="http://schemas.microsoft.com/office/drawing/2014/main" id="{1715B256-C8F1-482D-A63B-6484D29004B5}"/>
              </a:ext>
            </a:extLst>
          </p:cNvPr>
          <p:cNvSpPr>
            <a:spLocks noChangeShapeType="1"/>
          </p:cNvSpPr>
          <p:nvPr/>
        </p:nvSpPr>
        <p:spPr bwMode="auto">
          <a:xfrm>
            <a:off x="4876800" y="3733800"/>
            <a:ext cx="0" cy="1143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09" name="Line 13">
            <a:extLst>
              <a:ext uri="{FF2B5EF4-FFF2-40B4-BE49-F238E27FC236}">
                <a16:creationId xmlns:a16="http://schemas.microsoft.com/office/drawing/2014/main" id="{DFB218DD-BE01-45D6-B769-3D93B21C1128}"/>
              </a:ext>
            </a:extLst>
          </p:cNvPr>
          <p:cNvSpPr>
            <a:spLocks noChangeShapeType="1"/>
          </p:cNvSpPr>
          <p:nvPr/>
        </p:nvSpPr>
        <p:spPr bwMode="auto">
          <a:xfrm>
            <a:off x="5562600" y="3733800"/>
            <a:ext cx="0" cy="1143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10" name="Line 14">
            <a:extLst>
              <a:ext uri="{FF2B5EF4-FFF2-40B4-BE49-F238E27FC236}">
                <a16:creationId xmlns:a16="http://schemas.microsoft.com/office/drawing/2014/main" id="{8B284148-9532-4473-9ABD-38846EA921B6}"/>
              </a:ext>
            </a:extLst>
          </p:cNvPr>
          <p:cNvSpPr>
            <a:spLocks noChangeShapeType="1"/>
          </p:cNvSpPr>
          <p:nvPr/>
        </p:nvSpPr>
        <p:spPr bwMode="auto">
          <a:xfrm flipH="1">
            <a:off x="7162800" y="3657600"/>
            <a:ext cx="0" cy="1219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11" name="Line 15">
            <a:extLst>
              <a:ext uri="{FF2B5EF4-FFF2-40B4-BE49-F238E27FC236}">
                <a16:creationId xmlns:a16="http://schemas.microsoft.com/office/drawing/2014/main" id="{1401D3D2-109D-496B-8ABB-222037B5870E}"/>
              </a:ext>
            </a:extLst>
          </p:cNvPr>
          <p:cNvSpPr>
            <a:spLocks noChangeShapeType="1"/>
          </p:cNvSpPr>
          <p:nvPr/>
        </p:nvSpPr>
        <p:spPr bwMode="auto">
          <a:xfrm flipH="1">
            <a:off x="6248400" y="3657600"/>
            <a:ext cx="0" cy="1219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12" name="Text Box 16">
            <a:extLst>
              <a:ext uri="{FF2B5EF4-FFF2-40B4-BE49-F238E27FC236}">
                <a16:creationId xmlns:a16="http://schemas.microsoft.com/office/drawing/2014/main" id="{B49E4886-DAFE-48E9-B7D3-307FA0AF8B42}"/>
              </a:ext>
            </a:extLst>
          </p:cNvPr>
          <p:cNvSpPr txBox="1">
            <a:spLocks noChangeArrowheads="1"/>
          </p:cNvSpPr>
          <p:nvPr/>
        </p:nvSpPr>
        <p:spPr bwMode="auto">
          <a:xfrm>
            <a:off x="2530475" y="777876"/>
            <a:ext cx="16446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Preventive</a:t>
            </a:r>
            <a:br>
              <a:rPr lang="en-US" altLang="en-US">
                <a:latin typeface="Arial" panose="020B0604020202020204" pitchFamily="34" charset="0"/>
              </a:rPr>
            </a:br>
            <a:r>
              <a:rPr lang="en-US" altLang="en-US">
                <a:latin typeface="Arial" panose="020B0604020202020204" pitchFamily="34" charset="0"/>
              </a:rPr>
              <a:t>Care</a:t>
            </a:r>
          </a:p>
        </p:txBody>
      </p:sp>
      <p:sp>
        <p:nvSpPr>
          <p:cNvPr id="55313" name="Text Box 17">
            <a:extLst>
              <a:ext uri="{FF2B5EF4-FFF2-40B4-BE49-F238E27FC236}">
                <a16:creationId xmlns:a16="http://schemas.microsoft.com/office/drawing/2014/main" id="{B18EA4CA-5600-4338-A364-9F5B89F04CA0}"/>
              </a:ext>
            </a:extLst>
          </p:cNvPr>
          <p:cNvSpPr txBox="1">
            <a:spLocks noChangeArrowheads="1"/>
          </p:cNvSpPr>
          <p:nvPr/>
        </p:nvSpPr>
        <p:spPr bwMode="auto">
          <a:xfrm>
            <a:off x="4449763" y="777875"/>
            <a:ext cx="320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Acute Care</a:t>
            </a:r>
          </a:p>
        </p:txBody>
      </p:sp>
      <p:sp>
        <p:nvSpPr>
          <p:cNvPr id="55314" name="Text Box 18">
            <a:extLst>
              <a:ext uri="{FF2B5EF4-FFF2-40B4-BE49-F238E27FC236}">
                <a16:creationId xmlns:a16="http://schemas.microsoft.com/office/drawing/2014/main" id="{3921ED12-7F94-45BF-B83B-1BC486AF5EE3}"/>
              </a:ext>
            </a:extLst>
          </p:cNvPr>
          <p:cNvSpPr txBox="1">
            <a:spLocks noChangeArrowheads="1"/>
          </p:cNvSpPr>
          <p:nvPr/>
        </p:nvSpPr>
        <p:spPr bwMode="auto">
          <a:xfrm>
            <a:off x="8016876" y="777876"/>
            <a:ext cx="155416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Chronic</a:t>
            </a:r>
            <a:br>
              <a:rPr lang="en-US" altLang="en-US">
                <a:latin typeface="Arial" panose="020B0604020202020204" pitchFamily="34" charset="0"/>
              </a:rPr>
            </a:br>
            <a:r>
              <a:rPr lang="en-US" altLang="en-US">
                <a:latin typeface="Arial" panose="020B0604020202020204" pitchFamily="34" charset="0"/>
              </a:rPr>
              <a:t>Care</a:t>
            </a:r>
          </a:p>
        </p:txBody>
      </p:sp>
      <p:sp>
        <p:nvSpPr>
          <p:cNvPr id="55315" name="Text Box 19">
            <a:extLst>
              <a:ext uri="{FF2B5EF4-FFF2-40B4-BE49-F238E27FC236}">
                <a16:creationId xmlns:a16="http://schemas.microsoft.com/office/drawing/2014/main" id="{FDFFB24F-B062-41A6-89F5-883AAA0F0F29}"/>
              </a:ext>
            </a:extLst>
          </p:cNvPr>
          <p:cNvSpPr txBox="1">
            <a:spLocks noChangeArrowheads="1"/>
          </p:cNvSpPr>
          <p:nvPr/>
        </p:nvSpPr>
        <p:spPr bwMode="auto">
          <a:xfrm>
            <a:off x="2620963" y="1600200"/>
            <a:ext cx="155416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Data</a:t>
            </a:r>
          </a:p>
        </p:txBody>
      </p:sp>
      <p:sp>
        <p:nvSpPr>
          <p:cNvPr id="55316" name="Text Box 20">
            <a:extLst>
              <a:ext uri="{FF2B5EF4-FFF2-40B4-BE49-F238E27FC236}">
                <a16:creationId xmlns:a16="http://schemas.microsoft.com/office/drawing/2014/main" id="{27903291-7DA8-4950-B7AD-6F2AD94087A2}"/>
              </a:ext>
            </a:extLst>
          </p:cNvPr>
          <p:cNvSpPr txBox="1">
            <a:spLocks noChangeArrowheads="1"/>
          </p:cNvSpPr>
          <p:nvPr/>
        </p:nvSpPr>
        <p:spPr bwMode="auto">
          <a:xfrm>
            <a:off x="4495800" y="1692275"/>
            <a:ext cx="320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Data</a:t>
            </a:r>
          </a:p>
        </p:txBody>
      </p:sp>
      <p:sp>
        <p:nvSpPr>
          <p:cNvPr id="55317" name="Text Box 21">
            <a:extLst>
              <a:ext uri="{FF2B5EF4-FFF2-40B4-BE49-F238E27FC236}">
                <a16:creationId xmlns:a16="http://schemas.microsoft.com/office/drawing/2014/main" id="{0615A138-BEFB-47C8-A575-C0E7B5EDD753}"/>
              </a:ext>
            </a:extLst>
          </p:cNvPr>
          <p:cNvSpPr txBox="1">
            <a:spLocks noChangeArrowheads="1"/>
          </p:cNvSpPr>
          <p:nvPr/>
        </p:nvSpPr>
        <p:spPr bwMode="auto">
          <a:xfrm>
            <a:off x="8107363" y="1600200"/>
            <a:ext cx="13716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Data</a:t>
            </a:r>
          </a:p>
        </p:txBody>
      </p:sp>
      <p:sp>
        <p:nvSpPr>
          <p:cNvPr id="55318" name="Text Box 22">
            <a:extLst>
              <a:ext uri="{FF2B5EF4-FFF2-40B4-BE49-F238E27FC236}">
                <a16:creationId xmlns:a16="http://schemas.microsoft.com/office/drawing/2014/main" id="{709F1FAE-BDCF-4CA3-B6B0-317803A300FD}"/>
              </a:ext>
            </a:extLst>
          </p:cNvPr>
          <p:cNvSpPr txBox="1">
            <a:spLocks noChangeArrowheads="1"/>
          </p:cNvSpPr>
          <p:nvPr/>
        </p:nvSpPr>
        <p:spPr bwMode="auto">
          <a:xfrm>
            <a:off x="2620963" y="5349876"/>
            <a:ext cx="15541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Decision</a:t>
            </a:r>
            <a:br>
              <a:rPr lang="en-US" altLang="en-US">
                <a:latin typeface="Arial" panose="020B0604020202020204" pitchFamily="34" charset="0"/>
              </a:rPr>
            </a:br>
            <a:r>
              <a:rPr lang="en-US" altLang="en-US">
                <a:latin typeface="Arial" panose="020B0604020202020204" pitchFamily="34" charset="0"/>
              </a:rPr>
              <a:t>Support</a:t>
            </a:r>
          </a:p>
        </p:txBody>
      </p:sp>
      <p:sp>
        <p:nvSpPr>
          <p:cNvPr id="55319" name="Text Box 23">
            <a:extLst>
              <a:ext uri="{FF2B5EF4-FFF2-40B4-BE49-F238E27FC236}">
                <a16:creationId xmlns:a16="http://schemas.microsoft.com/office/drawing/2014/main" id="{BB11A80A-D230-499A-A5C6-09AC3D015E08}"/>
              </a:ext>
            </a:extLst>
          </p:cNvPr>
          <p:cNvSpPr txBox="1">
            <a:spLocks noChangeArrowheads="1"/>
          </p:cNvSpPr>
          <p:nvPr/>
        </p:nvSpPr>
        <p:spPr bwMode="auto">
          <a:xfrm>
            <a:off x="4541839" y="5349875"/>
            <a:ext cx="301783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Decision Support</a:t>
            </a:r>
          </a:p>
        </p:txBody>
      </p:sp>
      <p:sp>
        <p:nvSpPr>
          <p:cNvPr id="55320" name="Text Box 24">
            <a:extLst>
              <a:ext uri="{FF2B5EF4-FFF2-40B4-BE49-F238E27FC236}">
                <a16:creationId xmlns:a16="http://schemas.microsoft.com/office/drawing/2014/main" id="{165603D7-8FB8-487D-975B-4E873EE7D446}"/>
              </a:ext>
            </a:extLst>
          </p:cNvPr>
          <p:cNvSpPr txBox="1">
            <a:spLocks noChangeArrowheads="1"/>
          </p:cNvSpPr>
          <p:nvPr/>
        </p:nvSpPr>
        <p:spPr bwMode="auto">
          <a:xfrm>
            <a:off x="8107363" y="5349876"/>
            <a:ext cx="1371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Decision Support</a:t>
            </a:r>
          </a:p>
        </p:txBody>
      </p:sp>
      <p:sp>
        <p:nvSpPr>
          <p:cNvPr id="55321" name="Text Box 25">
            <a:extLst>
              <a:ext uri="{FF2B5EF4-FFF2-40B4-BE49-F238E27FC236}">
                <a16:creationId xmlns:a16="http://schemas.microsoft.com/office/drawing/2014/main" id="{92778973-6091-4DA7-85A8-8A10ED2FA192}"/>
              </a:ext>
            </a:extLst>
          </p:cNvPr>
          <p:cNvSpPr txBox="1">
            <a:spLocks noChangeArrowheads="1"/>
          </p:cNvSpPr>
          <p:nvPr/>
        </p:nvSpPr>
        <p:spPr bwMode="auto">
          <a:xfrm rot="5400000">
            <a:off x="1250157" y="3564216"/>
            <a:ext cx="3017837" cy="369332"/>
          </a:xfrm>
          <a:prstGeom prst="rect">
            <a:avLst/>
          </a:prstGeom>
          <a:solidFill>
            <a:srgbClr val="66FF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r>
              <a:rPr lang="en-US" altLang="en-US">
                <a:latin typeface="Arial" panose="020B0604020202020204" pitchFamily="34" charset="0"/>
              </a:rPr>
              <a:t>Normal</a:t>
            </a:r>
          </a:p>
        </p:txBody>
      </p:sp>
      <p:sp>
        <p:nvSpPr>
          <p:cNvPr id="55322" name="Text Box 26">
            <a:extLst>
              <a:ext uri="{FF2B5EF4-FFF2-40B4-BE49-F238E27FC236}">
                <a16:creationId xmlns:a16="http://schemas.microsoft.com/office/drawing/2014/main" id="{5A8CADC1-E0BA-4D57-96FA-B9475A79853A}"/>
              </a:ext>
            </a:extLst>
          </p:cNvPr>
          <p:cNvSpPr txBox="1">
            <a:spLocks noChangeArrowheads="1"/>
          </p:cNvSpPr>
          <p:nvPr/>
        </p:nvSpPr>
        <p:spPr bwMode="auto">
          <a:xfrm>
            <a:off x="3170239" y="3063875"/>
            <a:ext cx="14620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spcBef>
                <a:spcPct val="50000"/>
              </a:spcBef>
            </a:pPr>
            <a:endParaRPr lang="en-US" altLang="en-US">
              <a:latin typeface="Arial" panose="020B0604020202020204" pitchFamily="34" charset="0"/>
            </a:endParaRPr>
          </a:p>
        </p:txBody>
      </p:sp>
      <p:sp>
        <p:nvSpPr>
          <p:cNvPr id="55323" name="Text Box 27">
            <a:extLst>
              <a:ext uri="{FF2B5EF4-FFF2-40B4-BE49-F238E27FC236}">
                <a16:creationId xmlns:a16="http://schemas.microsoft.com/office/drawing/2014/main" id="{6DDF7D1A-615D-4663-BFCD-CCEFDF0B00A3}"/>
              </a:ext>
            </a:extLst>
          </p:cNvPr>
          <p:cNvSpPr txBox="1">
            <a:spLocks noChangeArrowheads="1"/>
          </p:cNvSpPr>
          <p:nvPr/>
        </p:nvSpPr>
        <p:spPr bwMode="auto">
          <a:xfrm rot="5400000">
            <a:off x="1889920" y="3564216"/>
            <a:ext cx="3017837" cy="36933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Concern</a:t>
            </a:r>
          </a:p>
        </p:txBody>
      </p:sp>
      <p:sp>
        <p:nvSpPr>
          <p:cNvPr id="55324" name="Text Box 28">
            <a:extLst>
              <a:ext uri="{FF2B5EF4-FFF2-40B4-BE49-F238E27FC236}">
                <a16:creationId xmlns:a16="http://schemas.microsoft.com/office/drawing/2014/main" id="{637A02B5-A169-4F59-ADF7-C46B1C2F235B}"/>
              </a:ext>
            </a:extLst>
          </p:cNvPr>
          <p:cNvSpPr txBox="1">
            <a:spLocks noChangeArrowheads="1"/>
          </p:cNvSpPr>
          <p:nvPr/>
        </p:nvSpPr>
        <p:spPr bwMode="auto">
          <a:xfrm rot="5400000">
            <a:off x="2437607" y="3564216"/>
            <a:ext cx="3017837" cy="369332"/>
          </a:xfrm>
          <a:prstGeom prst="rect">
            <a:avLst/>
          </a:prstGeom>
          <a:solidFill>
            <a:srgbClr val="FF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Abnormal</a:t>
            </a:r>
          </a:p>
        </p:txBody>
      </p:sp>
      <p:sp>
        <p:nvSpPr>
          <p:cNvPr id="55325" name="Text Box 29">
            <a:extLst>
              <a:ext uri="{FF2B5EF4-FFF2-40B4-BE49-F238E27FC236}">
                <a16:creationId xmlns:a16="http://schemas.microsoft.com/office/drawing/2014/main" id="{8B4CFE61-720C-49D3-879B-8A79E088B8FE}"/>
              </a:ext>
            </a:extLst>
          </p:cNvPr>
          <p:cNvSpPr txBox="1">
            <a:spLocks noChangeArrowheads="1"/>
          </p:cNvSpPr>
          <p:nvPr/>
        </p:nvSpPr>
        <p:spPr bwMode="auto">
          <a:xfrm rot="5400000">
            <a:off x="3947319" y="4160044"/>
            <a:ext cx="1371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spcBef>
                <a:spcPct val="50000"/>
              </a:spcBef>
            </a:pPr>
            <a:r>
              <a:rPr lang="en-US" altLang="en-US">
                <a:latin typeface="Arial" panose="020B0604020202020204" pitchFamily="34" charset="0"/>
              </a:rPr>
              <a:t>Outpatient</a:t>
            </a:r>
          </a:p>
        </p:txBody>
      </p:sp>
      <p:sp>
        <p:nvSpPr>
          <p:cNvPr id="55326" name="Text Box 30">
            <a:extLst>
              <a:ext uri="{FF2B5EF4-FFF2-40B4-BE49-F238E27FC236}">
                <a16:creationId xmlns:a16="http://schemas.microsoft.com/office/drawing/2014/main" id="{961A5425-4CC3-4161-A37E-AE896B980240}"/>
              </a:ext>
            </a:extLst>
          </p:cNvPr>
          <p:cNvSpPr txBox="1">
            <a:spLocks noChangeArrowheads="1"/>
          </p:cNvSpPr>
          <p:nvPr/>
        </p:nvSpPr>
        <p:spPr bwMode="auto">
          <a:xfrm rot="5400000">
            <a:off x="4314032" y="4420394"/>
            <a:ext cx="191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spcBef>
                <a:spcPct val="50000"/>
              </a:spcBef>
            </a:pPr>
            <a:r>
              <a:rPr lang="en-US" altLang="en-US">
                <a:latin typeface="Arial" panose="020B0604020202020204" pitchFamily="34" charset="0"/>
              </a:rPr>
              <a:t>Specialty</a:t>
            </a:r>
          </a:p>
        </p:txBody>
      </p:sp>
      <p:sp>
        <p:nvSpPr>
          <p:cNvPr id="55327" name="Text Box 31">
            <a:extLst>
              <a:ext uri="{FF2B5EF4-FFF2-40B4-BE49-F238E27FC236}">
                <a16:creationId xmlns:a16="http://schemas.microsoft.com/office/drawing/2014/main" id="{780C2B43-B150-4050-A217-ADF92A72129E}"/>
              </a:ext>
            </a:extLst>
          </p:cNvPr>
          <p:cNvSpPr txBox="1">
            <a:spLocks noChangeArrowheads="1"/>
          </p:cNvSpPr>
          <p:nvPr/>
        </p:nvSpPr>
        <p:spPr bwMode="auto">
          <a:xfrm rot="5400000">
            <a:off x="4860926" y="4479926"/>
            <a:ext cx="2103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spcBef>
                <a:spcPct val="50000"/>
              </a:spcBef>
            </a:pPr>
            <a:r>
              <a:rPr lang="en-US" altLang="en-US">
                <a:latin typeface="Arial" panose="020B0604020202020204" pitchFamily="34" charset="0"/>
              </a:rPr>
              <a:t>Emergency</a:t>
            </a:r>
          </a:p>
        </p:txBody>
      </p:sp>
      <p:sp>
        <p:nvSpPr>
          <p:cNvPr id="55328" name="Text Box 32">
            <a:extLst>
              <a:ext uri="{FF2B5EF4-FFF2-40B4-BE49-F238E27FC236}">
                <a16:creationId xmlns:a16="http://schemas.microsoft.com/office/drawing/2014/main" id="{3BAE3E4C-E876-4229-94D1-25E993F9E8BD}"/>
              </a:ext>
            </a:extLst>
          </p:cNvPr>
          <p:cNvSpPr txBox="1">
            <a:spLocks noChangeArrowheads="1"/>
          </p:cNvSpPr>
          <p:nvPr/>
        </p:nvSpPr>
        <p:spPr bwMode="auto">
          <a:xfrm rot="5400000">
            <a:off x="5730082" y="4526757"/>
            <a:ext cx="2009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spcBef>
                <a:spcPct val="50000"/>
              </a:spcBef>
            </a:pPr>
            <a:r>
              <a:rPr lang="en-US" altLang="en-US">
                <a:latin typeface="Arial" panose="020B0604020202020204" pitchFamily="34" charset="0"/>
              </a:rPr>
              <a:t>Hospital</a:t>
            </a:r>
          </a:p>
        </p:txBody>
      </p:sp>
      <p:sp>
        <p:nvSpPr>
          <p:cNvPr id="55329" name="Text Box 33">
            <a:extLst>
              <a:ext uri="{FF2B5EF4-FFF2-40B4-BE49-F238E27FC236}">
                <a16:creationId xmlns:a16="http://schemas.microsoft.com/office/drawing/2014/main" id="{3B02B426-C2EC-44CE-8D86-DFA7474283AA}"/>
              </a:ext>
            </a:extLst>
          </p:cNvPr>
          <p:cNvSpPr txBox="1">
            <a:spLocks noChangeArrowheads="1"/>
          </p:cNvSpPr>
          <p:nvPr/>
        </p:nvSpPr>
        <p:spPr bwMode="auto">
          <a:xfrm rot="5400000">
            <a:off x="6759576" y="4275138"/>
            <a:ext cx="15986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spcBef>
                <a:spcPct val="50000"/>
              </a:spcBef>
            </a:pPr>
            <a:r>
              <a:rPr lang="en-US" altLang="en-US">
                <a:latin typeface="Arial" panose="020B0604020202020204" pitchFamily="34" charset="0"/>
              </a:rPr>
              <a:t>Intensive</a:t>
            </a:r>
          </a:p>
        </p:txBody>
      </p:sp>
      <p:sp>
        <p:nvSpPr>
          <p:cNvPr id="55330" name="Text Box 34">
            <a:extLst>
              <a:ext uri="{FF2B5EF4-FFF2-40B4-BE49-F238E27FC236}">
                <a16:creationId xmlns:a16="http://schemas.microsoft.com/office/drawing/2014/main" id="{9A3B8741-910D-4674-BEDD-FF2E539857BB}"/>
              </a:ext>
            </a:extLst>
          </p:cNvPr>
          <p:cNvSpPr txBox="1">
            <a:spLocks noChangeArrowheads="1"/>
          </p:cNvSpPr>
          <p:nvPr/>
        </p:nvSpPr>
        <p:spPr bwMode="auto">
          <a:xfrm rot="5400000">
            <a:off x="7513638" y="3701534"/>
            <a:ext cx="2559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Control</a:t>
            </a:r>
          </a:p>
        </p:txBody>
      </p:sp>
      <p:sp>
        <p:nvSpPr>
          <p:cNvPr id="55331" name="Text Box 35">
            <a:extLst>
              <a:ext uri="{FF2B5EF4-FFF2-40B4-BE49-F238E27FC236}">
                <a16:creationId xmlns:a16="http://schemas.microsoft.com/office/drawing/2014/main" id="{3DCC9DEA-8F33-46B8-A930-D9207AA4AF89}"/>
              </a:ext>
            </a:extLst>
          </p:cNvPr>
          <p:cNvSpPr txBox="1">
            <a:spLocks noChangeArrowheads="1"/>
          </p:cNvSpPr>
          <p:nvPr/>
        </p:nvSpPr>
        <p:spPr bwMode="auto">
          <a:xfrm rot="5400000">
            <a:off x="6919913" y="3655497"/>
            <a:ext cx="2651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Treatment</a:t>
            </a:r>
          </a:p>
        </p:txBody>
      </p:sp>
      <p:sp>
        <p:nvSpPr>
          <p:cNvPr id="55332" name="Text Box 36">
            <a:extLst>
              <a:ext uri="{FF2B5EF4-FFF2-40B4-BE49-F238E27FC236}">
                <a16:creationId xmlns:a16="http://schemas.microsoft.com/office/drawing/2014/main" id="{1FAAA17C-AE7F-4646-AA92-9C1683886D2F}"/>
              </a:ext>
            </a:extLst>
          </p:cNvPr>
          <p:cNvSpPr txBox="1">
            <a:spLocks noChangeArrowheads="1"/>
          </p:cNvSpPr>
          <p:nvPr/>
        </p:nvSpPr>
        <p:spPr bwMode="auto">
          <a:xfrm rot="5400000">
            <a:off x="8107363" y="3747572"/>
            <a:ext cx="2651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a:latin typeface="Arial" panose="020B0604020202020204" pitchFamily="34" charset="0"/>
              </a:rPr>
              <a:t>Performance</a:t>
            </a:r>
          </a:p>
        </p:txBody>
      </p:sp>
      <p:sp>
        <p:nvSpPr>
          <p:cNvPr id="55333" name="Text Box 37">
            <a:extLst>
              <a:ext uri="{FF2B5EF4-FFF2-40B4-BE49-F238E27FC236}">
                <a16:creationId xmlns:a16="http://schemas.microsoft.com/office/drawing/2014/main" id="{CA83D8EA-D57A-4EA8-9A47-E246BFFA7C9C}"/>
              </a:ext>
            </a:extLst>
          </p:cNvPr>
          <p:cNvSpPr txBox="1">
            <a:spLocks noChangeArrowheads="1"/>
          </p:cNvSpPr>
          <p:nvPr/>
        </p:nvSpPr>
        <p:spPr bwMode="auto">
          <a:xfrm>
            <a:off x="2530475" y="136526"/>
            <a:ext cx="685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spcBef>
                <a:spcPct val="50000"/>
              </a:spcBef>
            </a:pPr>
            <a:r>
              <a:rPr lang="en-US" altLang="en-US" b="1">
                <a:latin typeface="Arial" panose="020B0604020202020204" pitchFamily="34" charset="0"/>
              </a:rPr>
              <a:t>A view of the healthcare world</a:t>
            </a:r>
          </a:p>
        </p:txBody>
      </p:sp>
      <p:sp>
        <p:nvSpPr>
          <p:cNvPr id="55334" name="Line 38">
            <a:extLst>
              <a:ext uri="{FF2B5EF4-FFF2-40B4-BE49-F238E27FC236}">
                <a16:creationId xmlns:a16="http://schemas.microsoft.com/office/drawing/2014/main" id="{C6182493-3508-4487-A5AA-592E32730C9D}"/>
              </a:ext>
            </a:extLst>
          </p:cNvPr>
          <p:cNvSpPr>
            <a:spLocks noChangeShapeType="1"/>
          </p:cNvSpPr>
          <p:nvPr/>
        </p:nvSpPr>
        <p:spPr bwMode="auto">
          <a:xfrm>
            <a:off x="4267200" y="3703638"/>
            <a:ext cx="3657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35" name="Line 39">
            <a:extLst>
              <a:ext uri="{FF2B5EF4-FFF2-40B4-BE49-F238E27FC236}">
                <a16:creationId xmlns:a16="http://schemas.microsoft.com/office/drawing/2014/main" id="{0EDEFCAF-1B38-4365-A2AF-B9681403B3A4}"/>
              </a:ext>
            </a:extLst>
          </p:cNvPr>
          <p:cNvSpPr>
            <a:spLocks noChangeShapeType="1"/>
          </p:cNvSpPr>
          <p:nvPr/>
        </p:nvSpPr>
        <p:spPr bwMode="auto">
          <a:xfrm>
            <a:off x="5181600" y="2149476"/>
            <a:ext cx="0" cy="15541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36" name="Line 40">
            <a:extLst>
              <a:ext uri="{FF2B5EF4-FFF2-40B4-BE49-F238E27FC236}">
                <a16:creationId xmlns:a16="http://schemas.microsoft.com/office/drawing/2014/main" id="{D8E8E897-5C74-4BF9-A3AF-D1243919812C}"/>
              </a:ext>
            </a:extLst>
          </p:cNvPr>
          <p:cNvSpPr>
            <a:spLocks noChangeShapeType="1"/>
          </p:cNvSpPr>
          <p:nvPr/>
        </p:nvSpPr>
        <p:spPr bwMode="auto">
          <a:xfrm>
            <a:off x="6096000" y="2149476"/>
            <a:ext cx="0" cy="15541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37" name="Line 41">
            <a:extLst>
              <a:ext uri="{FF2B5EF4-FFF2-40B4-BE49-F238E27FC236}">
                <a16:creationId xmlns:a16="http://schemas.microsoft.com/office/drawing/2014/main" id="{C181F942-D3A8-47A2-ACEA-D099D24C2A5C}"/>
              </a:ext>
            </a:extLst>
          </p:cNvPr>
          <p:cNvSpPr>
            <a:spLocks noChangeShapeType="1"/>
          </p:cNvSpPr>
          <p:nvPr/>
        </p:nvSpPr>
        <p:spPr bwMode="auto">
          <a:xfrm>
            <a:off x="7010400" y="2149476"/>
            <a:ext cx="0" cy="15541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38" name="Text Box 42">
            <a:extLst>
              <a:ext uri="{FF2B5EF4-FFF2-40B4-BE49-F238E27FC236}">
                <a16:creationId xmlns:a16="http://schemas.microsoft.com/office/drawing/2014/main" id="{BB96B5D8-F609-4024-B3D3-8DE0B00171D0}"/>
              </a:ext>
            </a:extLst>
          </p:cNvPr>
          <p:cNvSpPr txBox="1">
            <a:spLocks noChangeArrowheads="1"/>
          </p:cNvSpPr>
          <p:nvPr/>
        </p:nvSpPr>
        <p:spPr bwMode="auto">
          <a:xfrm rot="5400000">
            <a:off x="4032251" y="2734260"/>
            <a:ext cx="1416050" cy="338554"/>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spcBef>
                <a:spcPct val="50000"/>
              </a:spcBef>
            </a:pPr>
            <a:r>
              <a:rPr lang="en-US" altLang="en-US" sz="1600">
                <a:latin typeface="Arial" panose="020B0604020202020204" pitchFamily="34" charset="0"/>
              </a:rPr>
              <a:t>Symptoms</a:t>
            </a:r>
          </a:p>
        </p:txBody>
      </p:sp>
      <p:sp>
        <p:nvSpPr>
          <p:cNvPr id="55339" name="Text Box 43">
            <a:extLst>
              <a:ext uri="{FF2B5EF4-FFF2-40B4-BE49-F238E27FC236}">
                <a16:creationId xmlns:a16="http://schemas.microsoft.com/office/drawing/2014/main" id="{01EE9F7A-86BC-4C2F-8F04-A3D05E36C651}"/>
              </a:ext>
            </a:extLst>
          </p:cNvPr>
          <p:cNvSpPr txBox="1">
            <a:spLocks noChangeArrowheads="1"/>
          </p:cNvSpPr>
          <p:nvPr/>
        </p:nvSpPr>
        <p:spPr bwMode="auto">
          <a:xfrm rot="5400000">
            <a:off x="4984751" y="2712035"/>
            <a:ext cx="1279525" cy="338554"/>
          </a:xfrm>
          <a:prstGeom prst="rect">
            <a:avLst/>
          </a:prstGeom>
          <a:solidFill>
            <a:srgbClr val="FF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spcBef>
                <a:spcPct val="50000"/>
              </a:spcBef>
            </a:pPr>
            <a:r>
              <a:rPr lang="en-US" altLang="en-US" sz="1600">
                <a:latin typeface="Arial" panose="020B0604020202020204" pitchFamily="34" charset="0"/>
              </a:rPr>
              <a:t>Diagnoses</a:t>
            </a:r>
          </a:p>
        </p:txBody>
      </p:sp>
      <p:sp>
        <p:nvSpPr>
          <p:cNvPr id="55340" name="Text Box 44">
            <a:extLst>
              <a:ext uri="{FF2B5EF4-FFF2-40B4-BE49-F238E27FC236}">
                <a16:creationId xmlns:a16="http://schemas.microsoft.com/office/drawing/2014/main" id="{3B393545-CA25-4645-A373-24FBC7C5E1B5}"/>
              </a:ext>
            </a:extLst>
          </p:cNvPr>
          <p:cNvSpPr txBox="1">
            <a:spLocks noChangeArrowheads="1"/>
          </p:cNvSpPr>
          <p:nvPr/>
        </p:nvSpPr>
        <p:spPr bwMode="auto">
          <a:xfrm rot="5400000">
            <a:off x="5853907" y="2757279"/>
            <a:ext cx="1370013" cy="338554"/>
          </a:xfrm>
          <a:prstGeom prst="rect">
            <a:avLst/>
          </a:prstGeom>
          <a:solidFill>
            <a:srgbClr val="66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spcBef>
                <a:spcPct val="50000"/>
              </a:spcBef>
            </a:pPr>
            <a:r>
              <a:rPr lang="en-US" altLang="en-US" sz="1600">
                <a:latin typeface="Arial" panose="020B0604020202020204" pitchFamily="34" charset="0"/>
              </a:rPr>
              <a:t>Treatment</a:t>
            </a:r>
          </a:p>
        </p:txBody>
      </p:sp>
      <p:sp>
        <p:nvSpPr>
          <p:cNvPr id="55341" name="Text Box 45">
            <a:extLst>
              <a:ext uri="{FF2B5EF4-FFF2-40B4-BE49-F238E27FC236}">
                <a16:creationId xmlns:a16="http://schemas.microsoft.com/office/drawing/2014/main" id="{9FD66374-7007-465F-8CD9-BB9DFA3376A8}"/>
              </a:ext>
            </a:extLst>
          </p:cNvPr>
          <p:cNvSpPr txBox="1">
            <a:spLocks noChangeArrowheads="1"/>
          </p:cNvSpPr>
          <p:nvPr/>
        </p:nvSpPr>
        <p:spPr bwMode="auto">
          <a:xfrm rot="5400000">
            <a:off x="6775451" y="2778710"/>
            <a:ext cx="1416050" cy="338554"/>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spcBef>
                <a:spcPct val="50000"/>
              </a:spcBef>
            </a:pPr>
            <a:r>
              <a:rPr lang="en-US" altLang="en-US" sz="1600">
                <a:latin typeface="Arial" panose="020B0604020202020204" pitchFamily="34" charset="0"/>
              </a:rPr>
              <a:t>Outcomes</a:t>
            </a:r>
          </a:p>
        </p:txBody>
      </p:sp>
      <p:sp>
        <p:nvSpPr>
          <p:cNvPr id="55342" name="Rectangle 46">
            <a:extLst>
              <a:ext uri="{FF2B5EF4-FFF2-40B4-BE49-F238E27FC236}">
                <a16:creationId xmlns:a16="http://schemas.microsoft.com/office/drawing/2014/main" id="{0F9E364F-CE86-4A19-9B4B-3C4E2C7EA7F3}"/>
              </a:ext>
            </a:extLst>
          </p:cNvPr>
          <p:cNvSpPr>
            <a:spLocks noChangeArrowheads="1"/>
          </p:cNvSpPr>
          <p:nvPr/>
        </p:nvSpPr>
        <p:spPr bwMode="auto">
          <a:xfrm rot="5400000">
            <a:off x="-495300" y="3238500"/>
            <a:ext cx="5486400" cy="381000"/>
          </a:xfrm>
          <a:prstGeom prst="rect">
            <a:avLst/>
          </a:prstGeom>
          <a:solidFill>
            <a:srgbClr val="FFCC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a:t>Genomic Medicine</a:t>
            </a:r>
          </a:p>
        </p:txBody>
      </p:sp>
      <p:sp>
        <p:nvSpPr>
          <p:cNvPr id="55346" name="Line 50">
            <a:extLst>
              <a:ext uri="{FF2B5EF4-FFF2-40B4-BE49-F238E27FC236}">
                <a16:creationId xmlns:a16="http://schemas.microsoft.com/office/drawing/2014/main" id="{76C04B78-3A3A-4FAE-AE5C-C64488EAAB4E}"/>
              </a:ext>
            </a:extLst>
          </p:cNvPr>
          <p:cNvSpPr>
            <a:spLocks noChangeShapeType="1"/>
          </p:cNvSpPr>
          <p:nvPr/>
        </p:nvSpPr>
        <p:spPr bwMode="auto">
          <a:xfrm>
            <a:off x="6248400" y="4876800"/>
            <a:ext cx="0" cy="381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343" name="Rectangle 47">
            <a:extLst>
              <a:ext uri="{FF2B5EF4-FFF2-40B4-BE49-F238E27FC236}">
                <a16:creationId xmlns:a16="http://schemas.microsoft.com/office/drawing/2014/main" id="{D9BD6049-B4AE-454B-B12D-12D936B8DF97}"/>
              </a:ext>
            </a:extLst>
          </p:cNvPr>
          <p:cNvSpPr>
            <a:spLocks noChangeArrowheads="1"/>
          </p:cNvSpPr>
          <p:nvPr/>
        </p:nvSpPr>
        <p:spPr bwMode="auto">
          <a:xfrm>
            <a:off x="4267200" y="4876800"/>
            <a:ext cx="3657600" cy="3810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600" b="1"/>
              <a:t>Nursing Homes, etc.            Home Care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85DC6528-E399-478F-BCB0-6344FBA76636}"/>
              </a:ext>
            </a:extLst>
          </p:cNvPr>
          <p:cNvSpPr>
            <a:spLocks noGrp="1" noChangeArrowheads="1"/>
          </p:cNvSpPr>
          <p:nvPr>
            <p:ph type="title"/>
          </p:nvPr>
        </p:nvSpPr>
        <p:spPr/>
        <p:txBody>
          <a:bodyPr/>
          <a:lstStyle/>
          <a:p>
            <a:r>
              <a:rPr lang="en-US" altLang="en-US"/>
              <a:t>Where do standards start?</a:t>
            </a:r>
          </a:p>
        </p:txBody>
      </p:sp>
      <p:sp>
        <p:nvSpPr>
          <p:cNvPr id="72707" name="Rectangle 3">
            <a:extLst>
              <a:ext uri="{FF2B5EF4-FFF2-40B4-BE49-F238E27FC236}">
                <a16:creationId xmlns:a16="http://schemas.microsoft.com/office/drawing/2014/main" id="{F50DE330-DA13-4D46-904A-A507BA8B2044}"/>
              </a:ext>
            </a:extLst>
          </p:cNvPr>
          <p:cNvSpPr>
            <a:spLocks noGrp="1" noChangeArrowheads="1"/>
          </p:cNvSpPr>
          <p:nvPr>
            <p:ph type="body" idx="1"/>
          </p:nvPr>
        </p:nvSpPr>
        <p:spPr/>
        <p:txBody>
          <a:bodyPr/>
          <a:lstStyle/>
          <a:p>
            <a:r>
              <a:rPr lang="en-US" altLang="en-US" dirty="0">
                <a:solidFill>
                  <a:srgbClr val="FF0000"/>
                </a:solidFill>
              </a:rPr>
              <a:t>With the smallest element – the data element</a:t>
            </a:r>
          </a:p>
          <a:p>
            <a:r>
              <a:rPr lang="en-US" altLang="en-US" dirty="0"/>
              <a:t>If we define a structured set of any and all data elements that might be contained within an electronic health record, and if</a:t>
            </a:r>
          </a:p>
          <a:p>
            <a:r>
              <a:rPr lang="en-US" altLang="en-US" dirty="0"/>
              <a:t>we include precise and unambiguous definitions, data types, units, roles and use, and many other attributes, and if</a:t>
            </a:r>
          </a:p>
          <a:p>
            <a:r>
              <a:rPr lang="en-US" altLang="en-US" dirty="0"/>
              <a:t>we define unique value sets for these data elements (single, integrated terminology)</a:t>
            </a:r>
          </a:p>
          <a:p>
            <a:r>
              <a:rPr lang="en-US" altLang="en-US" dirty="0"/>
              <a:t>then we can achieve interoperability independently of how these data elements might be packaged for interchange.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CA62F101-0EB3-473C-B1B2-467BE43F89B5}"/>
              </a:ext>
            </a:extLst>
          </p:cNvPr>
          <p:cNvSpPr>
            <a:spLocks noGrp="1" noChangeArrowheads="1"/>
          </p:cNvSpPr>
          <p:nvPr>
            <p:ph type="title"/>
          </p:nvPr>
        </p:nvSpPr>
        <p:spPr>
          <a:xfrm>
            <a:off x="2514600" y="152400"/>
            <a:ext cx="7596188" cy="609600"/>
          </a:xfrm>
        </p:spPr>
        <p:txBody>
          <a:bodyPr>
            <a:normAutofit fontScale="90000"/>
          </a:bodyPr>
          <a:lstStyle/>
          <a:p>
            <a:r>
              <a:rPr lang="en-US" altLang="en-US"/>
              <a:t>GROUPS OF STANDARDS</a:t>
            </a:r>
          </a:p>
        </p:txBody>
      </p:sp>
      <p:grpSp>
        <p:nvGrpSpPr>
          <p:cNvPr id="58371" name="Rectangle 3">
            <a:extLst>
              <a:ext uri="{FF2B5EF4-FFF2-40B4-BE49-F238E27FC236}">
                <a16:creationId xmlns:a16="http://schemas.microsoft.com/office/drawing/2014/main" id="{E6EE413D-4208-458C-89B3-664AA6178173}"/>
              </a:ext>
            </a:extLst>
          </p:cNvPr>
          <p:cNvGrpSpPr>
            <a:grpSpLocks noRot="1"/>
          </p:cNvGrpSpPr>
          <p:nvPr/>
        </p:nvGrpSpPr>
        <p:grpSpPr bwMode="auto">
          <a:xfrm>
            <a:off x="2590800" y="838200"/>
            <a:ext cx="7467600" cy="5562600"/>
            <a:chOff x="288" y="816"/>
            <a:chExt cx="5184" cy="3385"/>
          </a:xfrm>
        </p:grpSpPr>
        <p:sp>
          <p:nvSpPr>
            <p:cNvPr id="58372" name="Rectangle 4">
              <a:extLst>
                <a:ext uri="{FF2B5EF4-FFF2-40B4-BE49-F238E27FC236}">
                  <a16:creationId xmlns:a16="http://schemas.microsoft.com/office/drawing/2014/main" id="{3A10D476-6CE2-4A4E-AE84-50CD3D3431E8}"/>
                </a:ext>
              </a:extLst>
            </p:cNvPr>
            <p:cNvSpPr>
              <a:spLocks noChangeArrowheads="1"/>
            </p:cNvSpPr>
            <p:nvPr/>
          </p:nvSpPr>
          <p:spPr bwMode="auto">
            <a:xfrm>
              <a:off x="2880" y="3606"/>
              <a:ext cx="2592"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sz="1400"/>
                <a:t>IDENTIFIERS, RESOURCE REGISTRIES, TOOL SETS, CONFORMANCE AND IMPLEMENTATION MANUALS</a:t>
              </a:r>
            </a:p>
            <a:p>
              <a:pPr>
                <a:buFontTx/>
                <a:buNone/>
              </a:pPr>
              <a:r>
                <a:rPr lang="en-US" altLang="en-US" sz="1400">
                  <a:solidFill>
                    <a:srgbClr val="026974"/>
                  </a:solidFill>
                </a:rPr>
                <a:t>HIPAA, HL7, ASTM, ISO, CEN</a:t>
              </a:r>
            </a:p>
          </p:txBody>
        </p:sp>
        <p:sp>
          <p:nvSpPr>
            <p:cNvPr id="58373" name="Rectangle 5">
              <a:extLst>
                <a:ext uri="{FF2B5EF4-FFF2-40B4-BE49-F238E27FC236}">
                  <a16:creationId xmlns:a16="http://schemas.microsoft.com/office/drawing/2014/main" id="{5CA8885E-A3FB-4E33-A51E-52CD70F2E166}"/>
                </a:ext>
              </a:extLst>
            </p:cNvPr>
            <p:cNvSpPr>
              <a:spLocks noChangeArrowheads="1"/>
            </p:cNvSpPr>
            <p:nvPr/>
          </p:nvSpPr>
          <p:spPr bwMode="auto">
            <a:xfrm>
              <a:off x="288" y="3606"/>
              <a:ext cx="2592"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a:t>APPLICATION LEVEL SUPPORT</a:t>
              </a:r>
            </a:p>
          </p:txBody>
        </p:sp>
        <p:sp>
          <p:nvSpPr>
            <p:cNvPr id="58374" name="Rectangle 6">
              <a:extLst>
                <a:ext uri="{FF2B5EF4-FFF2-40B4-BE49-F238E27FC236}">
                  <a16:creationId xmlns:a16="http://schemas.microsoft.com/office/drawing/2014/main" id="{9AA2EDCA-DFD4-4A87-AC58-3E62E9A44312}"/>
                </a:ext>
              </a:extLst>
            </p:cNvPr>
            <p:cNvSpPr>
              <a:spLocks noChangeArrowheads="1"/>
            </p:cNvSpPr>
            <p:nvPr/>
          </p:nvSpPr>
          <p:spPr bwMode="auto">
            <a:xfrm>
              <a:off x="2880" y="3011"/>
              <a:ext cx="2592"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sz="1400"/>
                <a:t>FUNCTIONAL REQUIREMENTS, CONTENT DATA SETS, EHR MODEL, CCR, TRANSFER EHR, other EHR</a:t>
              </a:r>
            </a:p>
            <a:p>
              <a:pPr>
                <a:buFontTx/>
                <a:buNone/>
              </a:pPr>
              <a:r>
                <a:rPr lang="en-US" altLang="en-US" sz="1400">
                  <a:solidFill>
                    <a:srgbClr val="026974"/>
                  </a:solidFill>
                </a:rPr>
                <a:t>HL7, ASTM, CEN, openEHR</a:t>
              </a:r>
            </a:p>
          </p:txBody>
        </p:sp>
        <p:sp>
          <p:nvSpPr>
            <p:cNvPr id="58375" name="Rectangle 7">
              <a:extLst>
                <a:ext uri="{FF2B5EF4-FFF2-40B4-BE49-F238E27FC236}">
                  <a16:creationId xmlns:a16="http://schemas.microsoft.com/office/drawing/2014/main" id="{53711B75-50DF-4696-9839-76C2D0C06026}"/>
                </a:ext>
              </a:extLst>
            </p:cNvPr>
            <p:cNvSpPr>
              <a:spLocks noChangeArrowheads="1"/>
            </p:cNvSpPr>
            <p:nvPr/>
          </p:nvSpPr>
          <p:spPr bwMode="auto">
            <a:xfrm>
              <a:off x="288" y="3011"/>
              <a:ext cx="2592"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a:t>ELECTRONIC HEALTH RECORD</a:t>
              </a:r>
            </a:p>
          </p:txBody>
        </p:sp>
        <p:sp>
          <p:nvSpPr>
            <p:cNvPr id="58376" name="Rectangle 8">
              <a:extLst>
                <a:ext uri="{FF2B5EF4-FFF2-40B4-BE49-F238E27FC236}">
                  <a16:creationId xmlns:a16="http://schemas.microsoft.com/office/drawing/2014/main" id="{0FF8B0F3-953B-4868-80FB-04E3A5426BC5}"/>
                </a:ext>
              </a:extLst>
            </p:cNvPr>
            <p:cNvSpPr>
              <a:spLocks noChangeArrowheads="1"/>
            </p:cNvSpPr>
            <p:nvPr/>
          </p:nvSpPr>
          <p:spPr bwMode="auto">
            <a:xfrm>
              <a:off x="2880" y="2416"/>
              <a:ext cx="2592"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sz="1400">
                  <a:cs typeface="Arial" panose="020B0604020202020204" pitchFamily="34" charset="0"/>
                </a:rPr>
                <a:t>Guidelines and Protocols, </a:t>
              </a:r>
              <a:r>
                <a:rPr lang="en-US" altLang="en-US" sz="1400"/>
                <a:t>ARDEN SYNTAX, GLIF, GEM, PRODIOGY, PROTIG</a:t>
              </a:r>
              <a:r>
                <a:rPr lang="en-US" altLang="en-US" sz="1400">
                  <a:cs typeface="Arial" panose="020B0604020202020204" pitchFamily="34" charset="0"/>
                </a:rPr>
                <a:t>É, vMR, GELLO, others</a:t>
              </a:r>
              <a:br>
                <a:rPr lang="en-US" altLang="en-US" sz="1400">
                  <a:cs typeface="Arial" panose="020B0604020202020204" pitchFamily="34" charset="0"/>
                </a:rPr>
              </a:br>
              <a:r>
                <a:rPr lang="en-US" altLang="en-US" sz="1400">
                  <a:solidFill>
                    <a:srgbClr val="026974"/>
                  </a:solidFill>
                  <a:cs typeface="Arial" panose="020B0604020202020204" pitchFamily="34" charset="0"/>
                </a:rPr>
                <a:t>HL7, ASTM, UK, others</a:t>
              </a:r>
            </a:p>
          </p:txBody>
        </p:sp>
        <p:sp>
          <p:nvSpPr>
            <p:cNvPr id="58377" name="Rectangle 9">
              <a:extLst>
                <a:ext uri="{FF2B5EF4-FFF2-40B4-BE49-F238E27FC236}">
                  <a16:creationId xmlns:a16="http://schemas.microsoft.com/office/drawing/2014/main" id="{D8BB6CC9-A2A5-44EE-B9F2-C175369BB5F0}"/>
                </a:ext>
              </a:extLst>
            </p:cNvPr>
            <p:cNvSpPr>
              <a:spLocks noChangeArrowheads="1"/>
            </p:cNvSpPr>
            <p:nvPr/>
          </p:nvSpPr>
          <p:spPr bwMode="auto">
            <a:xfrm>
              <a:off x="288" y="2416"/>
              <a:ext cx="2592"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a:t>KNOWLEDGE REPRESENTATION</a:t>
              </a:r>
            </a:p>
          </p:txBody>
        </p:sp>
        <p:sp>
          <p:nvSpPr>
            <p:cNvPr id="58378" name="Rectangle 10">
              <a:extLst>
                <a:ext uri="{FF2B5EF4-FFF2-40B4-BE49-F238E27FC236}">
                  <a16:creationId xmlns:a16="http://schemas.microsoft.com/office/drawing/2014/main" id="{090DBC5B-D90F-46B8-BD49-9A37CDD9866E}"/>
                </a:ext>
              </a:extLst>
            </p:cNvPr>
            <p:cNvSpPr>
              <a:spLocks noChangeArrowheads="1"/>
            </p:cNvSpPr>
            <p:nvPr/>
          </p:nvSpPr>
          <p:spPr bwMode="auto">
            <a:xfrm>
              <a:off x="2880" y="1904"/>
              <a:ext cx="2592" cy="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sz="1400"/>
                <a:t>Structured&amp;free form documents, images</a:t>
              </a:r>
            </a:p>
            <a:p>
              <a:pPr>
                <a:buFontTx/>
                <a:buNone/>
              </a:pPr>
              <a:r>
                <a:rPr lang="en-US" altLang="en-US" sz="1400">
                  <a:solidFill>
                    <a:srgbClr val="026974"/>
                  </a:solidFill>
                </a:rPr>
                <a:t>HL7 V2.N AND V3, DICOM, IEEE X73, ASTM, NCPDP, X12n and others</a:t>
              </a:r>
            </a:p>
          </p:txBody>
        </p:sp>
        <p:sp>
          <p:nvSpPr>
            <p:cNvPr id="58379" name="Rectangle 11">
              <a:extLst>
                <a:ext uri="{FF2B5EF4-FFF2-40B4-BE49-F238E27FC236}">
                  <a16:creationId xmlns:a16="http://schemas.microsoft.com/office/drawing/2014/main" id="{94DDFC22-E3BC-4D55-B8AA-8EAE78288F72}"/>
                </a:ext>
              </a:extLst>
            </p:cNvPr>
            <p:cNvSpPr>
              <a:spLocks noChangeArrowheads="1"/>
            </p:cNvSpPr>
            <p:nvPr/>
          </p:nvSpPr>
          <p:spPr bwMode="auto">
            <a:xfrm>
              <a:off x="288" y="1904"/>
              <a:ext cx="2592" cy="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a:t>DATA INTERCHANGE</a:t>
              </a:r>
            </a:p>
          </p:txBody>
        </p:sp>
        <p:sp>
          <p:nvSpPr>
            <p:cNvPr id="58380" name="Rectangle 12">
              <a:extLst>
                <a:ext uri="{FF2B5EF4-FFF2-40B4-BE49-F238E27FC236}">
                  <a16:creationId xmlns:a16="http://schemas.microsoft.com/office/drawing/2014/main" id="{8439F73A-D3C1-4CCC-93EA-ED8E16DFD33A}"/>
                </a:ext>
              </a:extLst>
            </p:cNvPr>
            <p:cNvSpPr>
              <a:spLocks noChangeArrowheads="1"/>
            </p:cNvSpPr>
            <p:nvPr/>
          </p:nvSpPr>
          <p:spPr bwMode="auto">
            <a:xfrm>
              <a:off x="2880" y="1328"/>
              <a:ext cx="2592"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sz="1400"/>
                <a:t>RIM, DATA ELEMENTS, DATA TYPES, TERMINOLOGY, TEMPLATES, CDA</a:t>
              </a:r>
              <a:br>
                <a:rPr lang="en-US" altLang="en-US" sz="1400"/>
              </a:br>
              <a:r>
                <a:rPr lang="en-US" altLang="en-US" sz="1400">
                  <a:solidFill>
                    <a:srgbClr val="026974"/>
                  </a:solidFill>
                </a:rPr>
                <a:t>HL7, CEN, ISO, NCPDP, X12N, IEEE, SNOMED. LOINC, RXNORM, SPL</a:t>
              </a:r>
            </a:p>
          </p:txBody>
        </p:sp>
        <p:sp>
          <p:nvSpPr>
            <p:cNvPr id="58381" name="Rectangle 13">
              <a:extLst>
                <a:ext uri="{FF2B5EF4-FFF2-40B4-BE49-F238E27FC236}">
                  <a16:creationId xmlns:a16="http://schemas.microsoft.com/office/drawing/2014/main" id="{93D7A579-9716-43A1-8CE0-02A32C35143B}"/>
                </a:ext>
              </a:extLst>
            </p:cNvPr>
            <p:cNvSpPr>
              <a:spLocks noChangeArrowheads="1"/>
            </p:cNvSpPr>
            <p:nvPr/>
          </p:nvSpPr>
          <p:spPr bwMode="auto">
            <a:xfrm>
              <a:off x="288" y="1328"/>
              <a:ext cx="2592"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a:t>DATA ELEMENTS</a:t>
              </a:r>
            </a:p>
          </p:txBody>
        </p:sp>
        <p:sp>
          <p:nvSpPr>
            <p:cNvPr id="58382" name="Rectangle 14">
              <a:extLst>
                <a:ext uri="{FF2B5EF4-FFF2-40B4-BE49-F238E27FC236}">
                  <a16:creationId xmlns:a16="http://schemas.microsoft.com/office/drawing/2014/main" id="{623CA94E-957A-4F4B-BE15-9FAB04156AA5}"/>
                </a:ext>
              </a:extLst>
            </p:cNvPr>
            <p:cNvSpPr>
              <a:spLocks noChangeArrowheads="1"/>
            </p:cNvSpPr>
            <p:nvPr/>
          </p:nvSpPr>
          <p:spPr bwMode="auto">
            <a:xfrm>
              <a:off x="2880" y="816"/>
              <a:ext cx="2592" cy="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sz="1400"/>
                <a:t>XML, TCP/IP, Web services, OCL, CCOW, SECURITY, GIS, etc.</a:t>
              </a:r>
            </a:p>
            <a:p>
              <a:pPr>
                <a:buFontTx/>
                <a:buNone/>
              </a:pPr>
              <a:r>
                <a:rPr lang="en-US" altLang="en-US" sz="1400">
                  <a:solidFill>
                    <a:srgbClr val="026974"/>
                  </a:solidFill>
                </a:rPr>
                <a:t>W3C, IETF, OMG, HL7 others.</a:t>
              </a:r>
            </a:p>
          </p:txBody>
        </p:sp>
        <p:sp>
          <p:nvSpPr>
            <p:cNvPr id="58383" name="Rectangle 15">
              <a:extLst>
                <a:ext uri="{FF2B5EF4-FFF2-40B4-BE49-F238E27FC236}">
                  <a16:creationId xmlns:a16="http://schemas.microsoft.com/office/drawing/2014/main" id="{394C2DDE-E413-498B-ABA0-208DEBB5F72B}"/>
                </a:ext>
              </a:extLst>
            </p:cNvPr>
            <p:cNvSpPr>
              <a:spLocks noChangeArrowheads="1"/>
            </p:cNvSpPr>
            <p:nvPr/>
          </p:nvSpPr>
          <p:spPr bwMode="auto">
            <a:xfrm>
              <a:off x="288" y="816"/>
              <a:ext cx="2592" cy="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folHlink"/>
                </a:buClr>
                <a:buChar char="•"/>
                <a:defRPr kumimoji="1" sz="2000" b="1">
                  <a:solidFill>
                    <a:srgbClr val="000076"/>
                  </a:solidFill>
                  <a:latin typeface="Arial" panose="020B0604020202020204" pitchFamily="34" charset="0"/>
                </a:defRPr>
              </a:lvl1pPr>
              <a:lvl2pPr algn="l">
                <a:spcBef>
                  <a:spcPct val="20000"/>
                </a:spcBef>
                <a:buClr>
                  <a:schemeClr val="folHlink"/>
                </a:buClr>
                <a:buChar char="–"/>
                <a:defRPr kumimoji="1" b="1">
                  <a:solidFill>
                    <a:srgbClr val="000076"/>
                  </a:solidFill>
                  <a:latin typeface="Arial" panose="020B0604020202020204" pitchFamily="34" charset="0"/>
                </a:defRPr>
              </a:lvl2pPr>
              <a:lvl3pPr algn="l">
                <a:spcBef>
                  <a:spcPct val="20000"/>
                </a:spcBef>
                <a:buClr>
                  <a:schemeClr val="folHlink"/>
                </a:buClr>
                <a:buChar char="•"/>
                <a:defRPr kumimoji="1">
                  <a:solidFill>
                    <a:srgbClr val="000076"/>
                  </a:solidFill>
                  <a:latin typeface="Arial" panose="020B0604020202020204" pitchFamily="34" charset="0"/>
                </a:defRPr>
              </a:lvl3pPr>
              <a:lvl4pPr algn="l">
                <a:spcBef>
                  <a:spcPct val="20000"/>
                </a:spcBef>
                <a:buClr>
                  <a:schemeClr val="folHlink"/>
                </a:buClr>
                <a:buChar char="–"/>
                <a:defRPr kumimoji="1" sz="1200">
                  <a:solidFill>
                    <a:srgbClr val="000076"/>
                  </a:solidFill>
                  <a:latin typeface="Arial" panose="020B0604020202020204" pitchFamily="34" charset="0"/>
                </a:defRPr>
              </a:lvl4pPr>
              <a:lvl5pPr algn="l">
                <a:spcBef>
                  <a:spcPct val="20000"/>
                </a:spcBef>
                <a:buClr>
                  <a:schemeClr val="folHlink"/>
                </a:buClr>
                <a:buChar char="•"/>
                <a:defRPr kumimoji="1" sz="900">
                  <a:solidFill>
                    <a:schemeClr val="bg1"/>
                  </a:solidFill>
                  <a:latin typeface="Arial" panose="020B0604020202020204" pitchFamily="34" charset="0"/>
                </a:defRPr>
              </a:lvl5pPr>
              <a:lvl6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6pPr>
              <a:lvl7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7pPr>
              <a:lvl8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8pPr>
              <a:lvl9pPr eaLnBrk="0" fontAlgn="base" hangingPunct="0">
                <a:spcBef>
                  <a:spcPct val="20000"/>
                </a:spcBef>
                <a:spcAft>
                  <a:spcPct val="0"/>
                </a:spcAft>
                <a:buClr>
                  <a:schemeClr val="folHlink"/>
                </a:buClr>
                <a:buChar char="•"/>
                <a:defRPr kumimoji="1" sz="900">
                  <a:solidFill>
                    <a:schemeClr val="bg1"/>
                  </a:solidFill>
                  <a:latin typeface="Arial" panose="020B0604020202020204" pitchFamily="34" charset="0"/>
                </a:defRPr>
              </a:lvl9pPr>
            </a:lstStyle>
            <a:p>
              <a:pPr>
                <a:buFontTx/>
                <a:buNone/>
              </a:pPr>
              <a:r>
                <a:rPr lang="en-US" altLang="en-US"/>
                <a:t>GENERIC, BROAD USE</a:t>
              </a:r>
            </a:p>
          </p:txBody>
        </p:sp>
        <p:sp>
          <p:nvSpPr>
            <p:cNvPr id="58384" name="Line 16">
              <a:extLst>
                <a:ext uri="{FF2B5EF4-FFF2-40B4-BE49-F238E27FC236}">
                  <a16:creationId xmlns:a16="http://schemas.microsoft.com/office/drawing/2014/main" id="{54C4486A-E0BC-45F5-865B-A4D77C0E9E54}"/>
                </a:ext>
              </a:extLst>
            </p:cNvPr>
            <p:cNvSpPr>
              <a:spLocks noChangeShapeType="1"/>
            </p:cNvSpPr>
            <p:nvPr/>
          </p:nvSpPr>
          <p:spPr bwMode="auto">
            <a:xfrm>
              <a:off x="288" y="816"/>
              <a:ext cx="518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385" name="Line 17">
              <a:extLst>
                <a:ext uri="{FF2B5EF4-FFF2-40B4-BE49-F238E27FC236}">
                  <a16:creationId xmlns:a16="http://schemas.microsoft.com/office/drawing/2014/main" id="{EF1AC6C8-B4A2-404A-BF42-26380EC8422A}"/>
                </a:ext>
              </a:extLst>
            </p:cNvPr>
            <p:cNvSpPr>
              <a:spLocks noChangeShapeType="1"/>
            </p:cNvSpPr>
            <p:nvPr/>
          </p:nvSpPr>
          <p:spPr bwMode="auto">
            <a:xfrm>
              <a:off x="288" y="1328"/>
              <a:ext cx="518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386" name="Line 18">
              <a:extLst>
                <a:ext uri="{FF2B5EF4-FFF2-40B4-BE49-F238E27FC236}">
                  <a16:creationId xmlns:a16="http://schemas.microsoft.com/office/drawing/2014/main" id="{7226CCF9-C2EB-4002-B5BC-824602B0B2FB}"/>
                </a:ext>
              </a:extLst>
            </p:cNvPr>
            <p:cNvSpPr>
              <a:spLocks noChangeShapeType="1"/>
            </p:cNvSpPr>
            <p:nvPr/>
          </p:nvSpPr>
          <p:spPr bwMode="auto">
            <a:xfrm>
              <a:off x="288" y="1904"/>
              <a:ext cx="518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387" name="Line 19">
              <a:extLst>
                <a:ext uri="{FF2B5EF4-FFF2-40B4-BE49-F238E27FC236}">
                  <a16:creationId xmlns:a16="http://schemas.microsoft.com/office/drawing/2014/main" id="{20AB6DEC-B8E1-491D-A52E-DE84E7C7E139}"/>
                </a:ext>
              </a:extLst>
            </p:cNvPr>
            <p:cNvSpPr>
              <a:spLocks noChangeShapeType="1"/>
            </p:cNvSpPr>
            <p:nvPr/>
          </p:nvSpPr>
          <p:spPr bwMode="auto">
            <a:xfrm>
              <a:off x="288" y="2416"/>
              <a:ext cx="518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388" name="Line 20">
              <a:extLst>
                <a:ext uri="{FF2B5EF4-FFF2-40B4-BE49-F238E27FC236}">
                  <a16:creationId xmlns:a16="http://schemas.microsoft.com/office/drawing/2014/main" id="{4A08A2AE-CCD2-4FCF-8C1C-2D7CA0349A2A}"/>
                </a:ext>
              </a:extLst>
            </p:cNvPr>
            <p:cNvSpPr>
              <a:spLocks noChangeShapeType="1"/>
            </p:cNvSpPr>
            <p:nvPr/>
          </p:nvSpPr>
          <p:spPr bwMode="auto">
            <a:xfrm>
              <a:off x="288" y="3011"/>
              <a:ext cx="518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389" name="Line 21">
              <a:extLst>
                <a:ext uri="{FF2B5EF4-FFF2-40B4-BE49-F238E27FC236}">
                  <a16:creationId xmlns:a16="http://schemas.microsoft.com/office/drawing/2014/main" id="{4E4C7B8B-8770-4EFA-B29C-1AAE9127A5A9}"/>
                </a:ext>
              </a:extLst>
            </p:cNvPr>
            <p:cNvSpPr>
              <a:spLocks noChangeShapeType="1"/>
            </p:cNvSpPr>
            <p:nvPr/>
          </p:nvSpPr>
          <p:spPr bwMode="auto">
            <a:xfrm>
              <a:off x="288" y="3606"/>
              <a:ext cx="518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390" name="Line 22">
              <a:extLst>
                <a:ext uri="{FF2B5EF4-FFF2-40B4-BE49-F238E27FC236}">
                  <a16:creationId xmlns:a16="http://schemas.microsoft.com/office/drawing/2014/main" id="{4A452DBC-A256-4E84-854F-77AC4DC2965B}"/>
                </a:ext>
              </a:extLst>
            </p:cNvPr>
            <p:cNvSpPr>
              <a:spLocks noChangeShapeType="1"/>
            </p:cNvSpPr>
            <p:nvPr/>
          </p:nvSpPr>
          <p:spPr bwMode="auto">
            <a:xfrm>
              <a:off x="288" y="4201"/>
              <a:ext cx="518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391" name="Line 23">
              <a:extLst>
                <a:ext uri="{FF2B5EF4-FFF2-40B4-BE49-F238E27FC236}">
                  <a16:creationId xmlns:a16="http://schemas.microsoft.com/office/drawing/2014/main" id="{1A917A88-6861-4CDF-9DF0-1F2C320A9A35}"/>
                </a:ext>
              </a:extLst>
            </p:cNvPr>
            <p:cNvSpPr>
              <a:spLocks noChangeShapeType="1"/>
            </p:cNvSpPr>
            <p:nvPr/>
          </p:nvSpPr>
          <p:spPr bwMode="auto">
            <a:xfrm>
              <a:off x="288" y="816"/>
              <a:ext cx="0" cy="338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392" name="Line 24">
              <a:extLst>
                <a:ext uri="{FF2B5EF4-FFF2-40B4-BE49-F238E27FC236}">
                  <a16:creationId xmlns:a16="http://schemas.microsoft.com/office/drawing/2014/main" id="{8266360F-A582-4A2C-9423-530E0D41466C}"/>
                </a:ext>
              </a:extLst>
            </p:cNvPr>
            <p:cNvSpPr>
              <a:spLocks noChangeShapeType="1"/>
            </p:cNvSpPr>
            <p:nvPr/>
          </p:nvSpPr>
          <p:spPr bwMode="auto">
            <a:xfrm>
              <a:off x="2880" y="816"/>
              <a:ext cx="0" cy="33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393" name="Line 25">
              <a:extLst>
                <a:ext uri="{FF2B5EF4-FFF2-40B4-BE49-F238E27FC236}">
                  <a16:creationId xmlns:a16="http://schemas.microsoft.com/office/drawing/2014/main" id="{1F916F9A-8AD3-48BA-BFB4-3C1CAD96B0D6}"/>
                </a:ext>
              </a:extLst>
            </p:cNvPr>
            <p:cNvSpPr>
              <a:spLocks noChangeShapeType="1"/>
            </p:cNvSpPr>
            <p:nvPr/>
          </p:nvSpPr>
          <p:spPr bwMode="auto">
            <a:xfrm>
              <a:off x="5472" y="816"/>
              <a:ext cx="0" cy="338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4760962D-9625-4D1E-9FE2-9CB057BC3E64}"/>
              </a:ext>
            </a:extLst>
          </p:cNvPr>
          <p:cNvSpPr>
            <a:spLocks noGrp="1" noChangeArrowheads="1"/>
          </p:cNvSpPr>
          <p:nvPr>
            <p:ph type="title"/>
          </p:nvPr>
        </p:nvSpPr>
        <p:spPr>
          <a:xfrm>
            <a:off x="2620964" y="0"/>
            <a:ext cx="7361237" cy="685800"/>
          </a:xfrm>
        </p:spPr>
        <p:txBody>
          <a:bodyPr>
            <a:normAutofit fontScale="90000"/>
          </a:bodyPr>
          <a:lstStyle/>
          <a:p>
            <a:r>
              <a:rPr lang="en-US" altLang="en-US"/>
              <a:t>EHR Interoperability Diagram</a:t>
            </a:r>
          </a:p>
        </p:txBody>
      </p:sp>
      <p:sp>
        <p:nvSpPr>
          <p:cNvPr id="66563" name="Rectangle 3">
            <a:extLst>
              <a:ext uri="{FF2B5EF4-FFF2-40B4-BE49-F238E27FC236}">
                <a16:creationId xmlns:a16="http://schemas.microsoft.com/office/drawing/2014/main" id="{5DD67DD6-B8D9-41B4-BB18-AE0250CD1B26}"/>
              </a:ext>
            </a:extLst>
          </p:cNvPr>
          <p:cNvSpPr>
            <a:spLocks noChangeArrowheads="1"/>
          </p:cNvSpPr>
          <p:nvPr/>
        </p:nvSpPr>
        <p:spPr bwMode="auto">
          <a:xfrm>
            <a:off x="2209800" y="3352800"/>
            <a:ext cx="1295400" cy="10668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Patient</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Encounter</a:t>
            </a:r>
          </a:p>
        </p:txBody>
      </p:sp>
      <p:sp>
        <p:nvSpPr>
          <p:cNvPr id="66564" name="Oval 4">
            <a:extLst>
              <a:ext uri="{FF2B5EF4-FFF2-40B4-BE49-F238E27FC236}">
                <a16:creationId xmlns:a16="http://schemas.microsoft.com/office/drawing/2014/main" id="{E9ECB4A7-0C2A-460A-9A4D-2A2944265F30}"/>
              </a:ext>
            </a:extLst>
          </p:cNvPr>
          <p:cNvSpPr>
            <a:spLocks noChangeArrowheads="1"/>
          </p:cNvSpPr>
          <p:nvPr/>
        </p:nvSpPr>
        <p:spPr bwMode="auto">
          <a:xfrm>
            <a:off x="4343400" y="3352800"/>
            <a:ext cx="1905000" cy="11430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Provider </a:t>
            </a:r>
          </a:p>
          <a:p>
            <a:pPr algn="ctr" eaLnBrk="1" hangingPunct="1"/>
            <a:r>
              <a:rPr lang="en-US" altLang="en-US">
                <a:solidFill>
                  <a:srgbClr val="000066"/>
                </a:solidFill>
                <a:latin typeface="Arial" panose="020B0604020202020204" pitchFamily="34" charset="0"/>
              </a:rPr>
              <a:t>EHR</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Database</a:t>
            </a:r>
          </a:p>
        </p:txBody>
      </p:sp>
      <p:sp>
        <p:nvSpPr>
          <p:cNvPr id="66565" name="Oval 5">
            <a:extLst>
              <a:ext uri="{FF2B5EF4-FFF2-40B4-BE49-F238E27FC236}">
                <a16:creationId xmlns:a16="http://schemas.microsoft.com/office/drawing/2014/main" id="{BD75D342-3894-4131-A29F-B9A02C36055F}"/>
              </a:ext>
            </a:extLst>
          </p:cNvPr>
          <p:cNvSpPr>
            <a:spLocks noChangeArrowheads="1"/>
          </p:cNvSpPr>
          <p:nvPr/>
        </p:nvSpPr>
        <p:spPr bwMode="auto">
          <a:xfrm>
            <a:off x="8305800" y="2209800"/>
            <a:ext cx="1524000" cy="990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Personal</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EHR</a:t>
            </a:r>
          </a:p>
        </p:txBody>
      </p:sp>
      <p:sp>
        <p:nvSpPr>
          <p:cNvPr id="66566" name="Oval 6">
            <a:extLst>
              <a:ext uri="{FF2B5EF4-FFF2-40B4-BE49-F238E27FC236}">
                <a16:creationId xmlns:a16="http://schemas.microsoft.com/office/drawing/2014/main" id="{BED91D3C-BD23-42CA-839A-4C9A85455C61}"/>
              </a:ext>
            </a:extLst>
          </p:cNvPr>
          <p:cNvSpPr>
            <a:spLocks noChangeArrowheads="1"/>
          </p:cNvSpPr>
          <p:nvPr/>
        </p:nvSpPr>
        <p:spPr bwMode="auto">
          <a:xfrm>
            <a:off x="8229600" y="4724400"/>
            <a:ext cx="1752600" cy="1066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Population</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EHR</a:t>
            </a:r>
          </a:p>
        </p:txBody>
      </p:sp>
      <p:sp>
        <p:nvSpPr>
          <p:cNvPr id="66567" name="Rectangle 7">
            <a:extLst>
              <a:ext uri="{FF2B5EF4-FFF2-40B4-BE49-F238E27FC236}">
                <a16:creationId xmlns:a16="http://schemas.microsoft.com/office/drawing/2014/main" id="{5BAE6052-A169-465F-8E90-8A884C643643}"/>
              </a:ext>
            </a:extLst>
          </p:cNvPr>
          <p:cNvSpPr>
            <a:spLocks noChangeArrowheads="1"/>
          </p:cNvSpPr>
          <p:nvPr/>
        </p:nvSpPr>
        <p:spPr bwMode="auto">
          <a:xfrm>
            <a:off x="6096000" y="4876800"/>
            <a:ext cx="1143000" cy="609600"/>
          </a:xfrm>
          <a:prstGeom prst="rect">
            <a:avLst/>
          </a:prstGeom>
          <a:solidFill>
            <a:srgbClr val="FF33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Profile</a:t>
            </a:r>
          </a:p>
        </p:txBody>
      </p:sp>
      <p:sp>
        <p:nvSpPr>
          <p:cNvPr id="66568" name="Rectangle 8">
            <a:extLst>
              <a:ext uri="{FF2B5EF4-FFF2-40B4-BE49-F238E27FC236}">
                <a16:creationId xmlns:a16="http://schemas.microsoft.com/office/drawing/2014/main" id="{4BBE4D2E-6E28-4063-ADCE-35484139E6F3}"/>
              </a:ext>
            </a:extLst>
          </p:cNvPr>
          <p:cNvSpPr>
            <a:spLocks noChangeArrowheads="1"/>
          </p:cNvSpPr>
          <p:nvPr/>
        </p:nvSpPr>
        <p:spPr bwMode="auto">
          <a:xfrm>
            <a:off x="6248400" y="2438400"/>
            <a:ext cx="990600" cy="533400"/>
          </a:xfrm>
          <a:prstGeom prst="rect">
            <a:avLst/>
          </a:prstGeom>
          <a:solidFill>
            <a:srgbClr val="FF33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Profile</a:t>
            </a:r>
          </a:p>
        </p:txBody>
      </p:sp>
      <p:sp>
        <p:nvSpPr>
          <p:cNvPr id="66569" name="AutoShape 9">
            <a:extLst>
              <a:ext uri="{FF2B5EF4-FFF2-40B4-BE49-F238E27FC236}">
                <a16:creationId xmlns:a16="http://schemas.microsoft.com/office/drawing/2014/main" id="{359A1480-B96C-41F6-94FC-551656553168}"/>
              </a:ext>
            </a:extLst>
          </p:cNvPr>
          <p:cNvSpPr>
            <a:spLocks noChangeArrowheads="1"/>
          </p:cNvSpPr>
          <p:nvPr/>
        </p:nvSpPr>
        <p:spPr bwMode="auto">
          <a:xfrm>
            <a:off x="3505200" y="3733800"/>
            <a:ext cx="838200" cy="381000"/>
          </a:xfrm>
          <a:prstGeom prst="rightArrow">
            <a:avLst>
              <a:gd name="adj1" fmla="val 50000"/>
              <a:gd name="adj2" fmla="val 5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70" name="AutoShape 10">
            <a:extLst>
              <a:ext uri="{FF2B5EF4-FFF2-40B4-BE49-F238E27FC236}">
                <a16:creationId xmlns:a16="http://schemas.microsoft.com/office/drawing/2014/main" id="{81FC154B-1C36-490B-AB2C-11F8EC33B121}"/>
              </a:ext>
            </a:extLst>
          </p:cNvPr>
          <p:cNvSpPr>
            <a:spLocks noChangeArrowheads="1"/>
          </p:cNvSpPr>
          <p:nvPr/>
        </p:nvSpPr>
        <p:spPr bwMode="auto">
          <a:xfrm rot="18748354">
            <a:off x="5653088" y="2957513"/>
            <a:ext cx="762000" cy="485775"/>
          </a:xfrm>
          <a:prstGeom prst="rightArrow">
            <a:avLst>
              <a:gd name="adj1" fmla="val 50000"/>
              <a:gd name="adj2" fmla="val 39216"/>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71" name="AutoShape 11">
            <a:extLst>
              <a:ext uri="{FF2B5EF4-FFF2-40B4-BE49-F238E27FC236}">
                <a16:creationId xmlns:a16="http://schemas.microsoft.com/office/drawing/2014/main" id="{13D660C6-EF2C-489B-A33B-70F0AF72E136}"/>
              </a:ext>
            </a:extLst>
          </p:cNvPr>
          <p:cNvSpPr>
            <a:spLocks noChangeArrowheads="1"/>
          </p:cNvSpPr>
          <p:nvPr/>
        </p:nvSpPr>
        <p:spPr bwMode="auto">
          <a:xfrm>
            <a:off x="7239000" y="2514600"/>
            <a:ext cx="1066800" cy="381000"/>
          </a:xfrm>
          <a:prstGeom prst="rightArrow">
            <a:avLst>
              <a:gd name="adj1" fmla="val 50000"/>
              <a:gd name="adj2" fmla="val 7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72" name="AutoShape 12">
            <a:extLst>
              <a:ext uri="{FF2B5EF4-FFF2-40B4-BE49-F238E27FC236}">
                <a16:creationId xmlns:a16="http://schemas.microsoft.com/office/drawing/2014/main" id="{074A3A64-B804-4C49-9820-69158ED1D2E4}"/>
              </a:ext>
            </a:extLst>
          </p:cNvPr>
          <p:cNvSpPr>
            <a:spLocks noChangeArrowheads="1"/>
          </p:cNvSpPr>
          <p:nvPr/>
        </p:nvSpPr>
        <p:spPr bwMode="auto">
          <a:xfrm rot="2917289">
            <a:off x="5611813" y="4371975"/>
            <a:ext cx="685800" cy="533400"/>
          </a:xfrm>
          <a:prstGeom prst="rightArrow">
            <a:avLst>
              <a:gd name="adj1" fmla="val 50000"/>
              <a:gd name="adj2" fmla="val 3214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73" name="AutoShape 13">
            <a:extLst>
              <a:ext uri="{FF2B5EF4-FFF2-40B4-BE49-F238E27FC236}">
                <a16:creationId xmlns:a16="http://schemas.microsoft.com/office/drawing/2014/main" id="{7132A2C8-292D-4D7D-A208-3524A2489BA8}"/>
              </a:ext>
            </a:extLst>
          </p:cNvPr>
          <p:cNvSpPr>
            <a:spLocks noChangeArrowheads="1"/>
          </p:cNvSpPr>
          <p:nvPr/>
        </p:nvSpPr>
        <p:spPr bwMode="auto">
          <a:xfrm>
            <a:off x="7239000" y="5029200"/>
            <a:ext cx="990600" cy="457200"/>
          </a:xfrm>
          <a:prstGeom prst="rightArrow">
            <a:avLst>
              <a:gd name="adj1" fmla="val 50000"/>
              <a:gd name="adj2" fmla="val 541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74" name="Rectangle 14">
            <a:extLst>
              <a:ext uri="{FF2B5EF4-FFF2-40B4-BE49-F238E27FC236}">
                <a16:creationId xmlns:a16="http://schemas.microsoft.com/office/drawing/2014/main" id="{7F801F23-29A9-4C80-87E0-8A0A51ADD133}"/>
              </a:ext>
            </a:extLst>
          </p:cNvPr>
          <p:cNvSpPr>
            <a:spLocks noChangeArrowheads="1"/>
          </p:cNvSpPr>
          <p:nvPr/>
        </p:nvSpPr>
        <p:spPr bwMode="auto">
          <a:xfrm>
            <a:off x="3962400" y="4953000"/>
            <a:ext cx="1143000" cy="457200"/>
          </a:xfrm>
          <a:prstGeom prst="rect">
            <a:avLst/>
          </a:prstGeom>
          <a:solidFill>
            <a:srgbClr val="FF33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Profile</a:t>
            </a:r>
          </a:p>
        </p:txBody>
      </p:sp>
      <p:sp>
        <p:nvSpPr>
          <p:cNvPr id="66575" name="Oval 15">
            <a:extLst>
              <a:ext uri="{FF2B5EF4-FFF2-40B4-BE49-F238E27FC236}">
                <a16:creationId xmlns:a16="http://schemas.microsoft.com/office/drawing/2014/main" id="{9218CF92-BFB6-4777-A7BB-E284D592A4CE}"/>
              </a:ext>
            </a:extLst>
          </p:cNvPr>
          <p:cNvSpPr>
            <a:spLocks noChangeArrowheads="1"/>
          </p:cNvSpPr>
          <p:nvPr/>
        </p:nvSpPr>
        <p:spPr bwMode="auto">
          <a:xfrm>
            <a:off x="1706563" y="4708525"/>
            <a:ext cx="1752600" cy="990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latin typeface="Arial" panose="020B0604020202020204" pitchFamily="34" charset="0"/>
              </a:rPr>
              <a:t>Research</a:t>
            </a:r>
            <a:br>
              <a:rPr lang="en-US" altLang="en-US">
                <a:latin typeface="Arial" panose="020B0604020202020204" pitchFamily="34" charset="0"/>
              </a:rPr>
            </a:br>
            <a:r>
              <a:rPr lang="en-US" altLang="en-US">
                <a:latin typeface="Arial" panose="020B0604020202020204" pitchFamily="34" charset="0"/>
              </a:rPr>
              <a:t>Database</a:t>
            </a:r>
          </a:p>
        </p:txBody>
      </p:sp>
      <p:sp>
        <p:nvSpPr>
          <p:cNvPr id="66576" name="AutoShape 16">
            <a:extLst>
              <a:ext uri="{FF2B5EF4-FFF2-40B4-BE49-F238E27FC236}">
                <a16:creationId xmlns:a16="http://schemas.microsoft.com/office/drawing/2014/main" id="{43F992AB-86ED-45F0-8FCA-79E54AC91295}"/>
              </a:ext>
            </a:extLst>
          </p:cNvPr>
          <p:cNvSpPr>
            <a:spLocks noChangeArrowheads="1"/>
          </p:cNvSpPr>
          <p:nvPr/>
        </p:nvSpPr>
        <p:spPr bwMode="auto">
          <a:xfrm>
            <a:off x="3505200" y="5029200"/>
            <a:ext cx="457200" cy="457200"/>
          </a:xfrm>
          <a:prstGeom prst="left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77" name="AutoShape 17">
            <a:extLst>
              <a:ext uri="{FF2B5EF4-FFF2-40B4-BE49-F238E27FC236}">
                <a16:creationId xmlns:a16="http://schemas.microsoft.com/office/drawing/2014/main" id="{4122535C-8214-4332-A4AE-2B97ECED6B3C}"/>
              </a:ext>
            </a:extLst>
          </p:cNvPr>
          <p:cNvSpPr>
            <a:spLocks noChangeArrowheads="1"/>
          </p:cNvSpPr>
          <p:nvPr/>
        </p:nvSpPr>
        <p:spPr bwMode="auto">
          <a:xfrm rot="18798919">
            <a:off x="4521994" y="4460082"/>
            <a:ext cx="696913" cy="457200"/>
          </a:xfrm>
          <a:prstGeom prst="leftArrow">
            <a:avLst>
              <a:gd name="adj1" fmla="val 50000"/>
              <a:gd name="adj2" fmla="val 3810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78" name="Rectangle 18">
            <a:extLst>
              <a:ext uri="{FF2B5EF4-FFF2-40B4-BE49-F238E27FC236}">
                <a16:creationId xmlns:a16="http://schemas.microsoft.com/office/drawing/2014/main" id="{C3CDF181-6B4B-4D75-B2E2-705C831A5A82}"/>
              </a:ext>
            </a:extLst>
          </p:cNvPr>
          <p:cNvSpPr>
            <a:spLocks noChangeArrowheads="1"/>
          </p:cNvSpPr>
          <p:nvPr/>
        </p:nvSpPr>
        <p:spPr bwMode="auto">
          <a:xfrm>
            <a:off x="2286000" y="1600200"/>
            <a:ext cx="1524000" cy="1066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Enterprise</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Data</a:t>
            </a:r>
          </a:p>
          <a:p>
            <a:pPr algn="ctr" eaLnBrk="1" hangingPunct="1"/>
            <a:r>
              <a:rPr lang="en-US" altLang="en-US">
                <a:solidFill>
                  <a:srgbClr val="000066"/>
                </a:solidFill>
                <a:latin typeface="Arial" panose="020B0604020202020204" pitchFamily="34" charset="0"/>
              </a:rPr>
              <a:t>Warehouse</a:t>
            </a:r>
          </a:p>
        </p:txBody>
      </p:sp>
      <p:sp>
        <p:nvSpPr>
          <p:cNvPr id="66579" name="AutoShape 19">
            <a:extLst>
              <a:ext uri="{FF2B5EF4-FFF2-40B4-BE49-F238E27FC236}">
                <a16:creationId xmlns:a16="http://schemas.microsoft.com/office/drawing/2014/main" id="{90E4D916-B9EA-4F65-BD62-0121CD26B976}"/>
              </a:ext>
            </a:extLst>
          </p:cNvPr>
          <p:cNvSpPr>
            <a:spLocks noChangeArrowheads="1"/>
          </p:cNvSpPr>
          <p:nvPr/>
        </p:nvSpPr>
        <p:spPr bwMode="auto">
          <a:xfrm rot="2041517">
            <a:off x="3713164" y="2825750"/>
            <a:ext cx="1385887" cy="533400"/>
          </a:xfrm>
          <a:prstGeom prst="leftArrow">
            <a:avLst>
              <a:gd name="adj1" fmla="val 50000"/>
              <a:gd name="adj2" fmla="val 6495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80" name="AutoShape 20">
            <a:extLst>
              <a:ext uri="{FF2B5EF4-FFF2-40B4-BE49-F238E27FC236}">
                <a16:creationId xmlns:a16="http://schemas.microsoft.com/office/drawing/2014/main" id="{10883567-3383-4683-9445-FAC012F3CE2D}"/>
              </a:ext>
            </a:extLst>
          </p:cNvPr>
          <p:cNvSpPr>
            <a:spLocks noChangeArrowheads="1"/>
          </p:cNvSpPr>
          <p:nvPr/>
        </p:nvSpPr>
        <p:spPr bwMode="auto">
          <a:xfrm>
            <a:off x="3505200" y="3733800"/>
            <a:ext cx="838200" cy="381000"/>
          </a:xfrm>
          <a:prstGeom prst="rightArrow">
            <a:avLst>
              <a:gd name="adj1" fmla="val 50000"/>
              <a:gd name="adj2" fmla="val 5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81" name="Oval 21">
            <a:extLst>
              <a:ext uri="{FF2B5EF4-FFF2-40B4-BE49-F238E27FC236}">
                <a16:creationId xmlns:a16="http://schemas.microsoft.com/office/drawing/2014/main" id="{6C45392D-2FC3-452F-B74A-EAEC9E805612}"/>
              </a:ext>
            </a:extLst>
          </p:cNvPr>
          <p:cNvSpPr>
            <a:spLocks noChangeArrowheads="1"/>
          </p:cNvSpPr>
          <p:nvPr/>
        </p:nvSpPr>
        <p:spPr bwMode="auto">
          <a:xfrm>
            <a:off x="8305800" y="2209800"/>
            <a:ext cx="1524000" cy="990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Personal</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EHR</a:t>
            </a:r>
          </a:p>
        </p:txBody>
      </p:sp>
      <p:sp>
        <p:nvSpPr>
          <p:cNvPr id="66582" name="AutoShape 22">
            <a:extLst>
              <a:ext uri="{FF2B5EF4-FFF2-40B4-BE49-F238E27FC236}">
                <a16:creationId xmlns:a16="http://schemas.microsoft.com/office/drawing/2014/main" id="{1A349832-4FF4-4901-B2C0-CA6DEF7FC04C}"/>
              </a:ext>
            </a:extLst>
          </p:cNvPr>
          <p:cNvSpPr>
            <a:spLocks noChangeArrowheads="1"/>
          </p:cNvSpPr>
          <p:nvPr/>
        </p:nvSpPr>
        <p:spPr bwMode="auto">
          <a:xfrm>
            <a:off x="7239000" y="2514600"/>
            <a:ext cx="1066800" cy="381000"/>
          </a:xfrm>
          <a:prstGeom prst="rightArrow">
            <a:avLst>
              <a:gd name="adj1" fmla="val 50000"/>
              <a:gd name="adj2" fmla="val 7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83" name="AutoShape 23">
            <a:extLst>
              <a:ext uri="{FF2B5EF4-FFF2-40B4-BE49-F238E27FC236}">
                <a16:creationId xmlns:a16="http://schemas.microsoft.com/office/drawing/2014/main" id="{215698FC-0F90-4A44-B49D-E5943C915884}"/>
              </a:ext>
            </a:extLst>
          </p:cNvPr>
          <p:cNvSpPr>
            <a:spLocks noChangeArrowheads="1"/>
          </p:cNvSpPr>
          <p:nvPr/>
        </p:nvSpPr>
        <p:spPr bwMode="auto">
          <a:xfrm>
            <a:off x="6223000" y="3657601"/>
            <a:ext cx="787400" cy="485775"/>
          </a:xfrm>
          <a:prstGeom prst="rightArrow">
            <a:avLst>
              <a:gd name="adj1" fmla="val 50000"/>
              <a:gd name="adj2" fmla="val 4052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84" name="Rectangle 24">
            <a:extLst>
              <a:ext uri="{FF2B5EF4-FFF2-40B4-BE49-F238E27FC236}">
                <a16:creationId xmlns:a16="http://schemas.microsoft.com/office/drawing/2014/main" id="{B5CDC7F0-E0B2-4114-B5EC-8BA7CFAB5E22}"/>
              </a:ext>
            </a:extLst>
          </p:cNvPr>
          <p:cNvSpPr>
            <a:spLocks noChangeArrowheads="1"/>
          </p:cNvSpPr>
          <p:nvPr/>
        </p:nvSpPr>
        <p:spPr bwMode="auto">
          <a:xfrm>
            <a:off x="7010400" y="3657600"/>
            <a:ext cx="1066800" cy="609600"/>
          </a:xfrm>
          <a:prstGeom prst="rect">
            <a:avLst/>
          </a:prstGeom>
          <a:solidFill>
            <a:srgbClr val="FF33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Profile</a:t>
            </a:r>
          </a:p>
        </p:txBody>
      </p:sp>
      <p:sp>
        <p:nvSpPr>
          <p:cNvPr id="66585" name="Oval 25">
            <a:extLst>
              <a:ext uri="{FF2B5EF4-FFF2-40B4-BE49-F238E27FC236}">
                <a16:creationId xmlns:a16="http://schemas.microsoft.com/office/drawing/2014/main" id="{1E230C50-5B91-475E-964D-13CF479D8C57}"/>
              </a:ext>
            </a:extLst>
          </p:cNvPr>
          <p:cNvSpPr>
            <a:spLocks noChangeArrowheads="1"/>
          </p:cNvSpPr>
          <p:nvPr/>
        </p:nvSpPr>
        <p:spPr bwMode="auto">
          <a:xfrm>
            <a:off x="8564563" y="3336925"/>
            <a:ext cx="1752600" cy="1066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Disease </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Registry</a:t>
            </a:r>
            <a:br>
              <a:rPr lang="en-US" altLang="en-US">
                <a:solidFill>
                  <a:srgbClr val="000066"/>
                </a:solidFill>
                <a:latin typeface="Arial" panose="020B0604020202020204" pitchFamily="34" charset="0"/>
              </a:rPr>
            </a:br>
            <a:endParaRPr lang="en-US" altLang="en-US">
              <a:solidFill>
                <a:srgbClr val="000066"/>
              </a:solidFill>
              <a:latin typeface="Arial" panose="020B0604020202020204" pitchFamily="34" charset="0"/>
            </a:endParaRPr>
          </a:p>
        </p:txBody>
      </p:sp>
      <p:sp>
        <p:nvSpPr>
          <p:cNvPr id="66586" name="AutoShape 26">
            <a:extLst>
              <a:ext uri="{FF2B5EF4-FFF2-40B4-BE49-F238E27FC236}">
                <a16:creationId xmlns:a16="http://schemas.microsoft.com/office/drawing/2014/main" id="{2E8BD957-C1E6-4CE5-9974-2F6B53E0DB26}"/>
              </a:ext>
            </a:extLst>
          </p:cNvPr>
          <p:cNvSpPr>
            <a:spLocks noChangeArrowheads="1"/>
          </p:cNvSpPr>
          <p:nvPr/>
        </p:nvSpPr>
        <p:spPr bwMode="auto">
          <a:xfrm>
            <a:off x="8077200" y="3733800"/>
            <a:ext cx="609600" cy="457200"/>
          </a:xfrm>
          <a:prstGeom prst="rightArrow">
            <a:avLst>
              <a:gd name="adj1" fmla="val 50000"/>
              <a:gd name="adj2"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87" name="AutoShape 27">
            <a:extLst>
              <a:ext uri="{FF2B5EF4-FFF2-40B4-BE49-F238E27FC236}">
                <a16:creationId xmlns:a16="http://schemas.microsoft.com/office/drawing/2014/main" id="{C10C7CC4-FCB2-480C-A693-6610BE099B8D}"/>
              </a:ext>
            </a:extLst>
          </p:cNvPr>
          <p:cNvSpPr>
            <a:spLocks noChangeArrowheads="1"/>
          </p:cNvSpPr>
          <p:nvPr/>
        </p:nvSpPr>
        <p:spPr bwMode="auto">
          <a:xfrm rot="6690560">
            <a:off x="4878388" y="2438401"/>
            <a:ext cx="1450975" cy="533400"/>
          </a:xfrm>
          <a:prstGeom prst="leftArrow">
            <a:avLst>
              <a:gd name="adj1" fmla="val 50000"/>
              <a:gd name="adj2" fmla="val 68006"/>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88" name="Rectangle 28">
            <a:extLst>
              <a:ext uri="{FF2B5EF4-FFF2-40B4-BE49-F238E27FC236}">
                <a16:creationId xmlns:a16="http://schemas.microsoft.com/office/drawing/2014/main" id="{3CCA2798-138D-4CE9-B00D-98DE841D1C92}"/>
              </a:ext>
            </a:extLst>
          </p:cNvPr>
          <p:cNvSpPr>
            <a:spLocks noChangeArrowheads="1"/>
          </p:cNvSpPr>
          <p:nvPr/>
        </p:nvSpPr>
        <p:spPr bwMode="auto">
          <a:xfrm>
            <a:off x="5600700" y="1524000"/>
            <a:ext cx="952500" cy="533400"/>
          </a:xfrm>
          <a:prstGeom prst="rect">
            <a:avLst/>
          </a:prstGeom>
          <a:solidFill>
            <a:srgbClr val="FF33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Profile</a:t>
            </a:r>
          </a:p>
        </p:txBody>
      </p:sp>
      <p:sp>
        <p:nvSpPr>
          <p:cNvPr id="66589" name="AutoShape 29">
            <a:extLst>
              <a:ext uri="{FF2B5EF4-FFF2-40B4-BE49-F238E27FC236}">
                <a16:creationId xmlns:a16="http://schemas.microsoft.com/office/drawing/2014/main" id="{DA84A88E-DA94-49AB-841F-5A28E7722F95}"/>
              </a:ext>
            </a:extLst>
          </p:cNvPr>
          <p:cNvSpPr>
            <a:spLocks noChangeArrowheads="1"/>
          </p:cNvSpPr>
          <p:nvPr/>
        </p:nvSpPr>
        <p:spPr bwMode="auto">
          <a:xfrm>
            <a:off x="6553200" y="1600200"/>
            <a:ext cx="1066800" cy="381000"/>
          </a:xfrm>
          <a:prstGeom prst="rightArrow">
            <a:avLst>
              <a:gd name="adj1" fmla="val 50000"/>
              <a:gd name="adj2" fmla="val 7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90" name="Oval 30">
            <a:extLst>
              <a:ext uri="{FF2B5EF4-FFF2-40B4-BE49-F238E27FC236}">
                <a16:creationId xmlns:a16="http://schemas.microsoft.com/office/drawing/2014/main" id="{42FE5E4C-647C-45F6-8059-533247FE2EC2}"/>
              </a:ext>
            </a:extLst>
          </p:cNvPr>
          <p:cNvSpPr>
            <a:spLocks noChangeArrowheads="1"/>
          </p:cNvSpPr>
          <p:nvPr/>
        </p:nvSpPr>
        <p:spPr bwMode="auto">
          <a:xfrm>
            <a:off x="7620000" y="1219200"/>
            <a:ext cx="1752600" cy="990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000066"/>
                </a:solidFill>
                <a:latin typeface="Arial" panose="020B0604020202020204" pitchFamily="34" charset="0"/>
              </a:rPr>
              <a:t>Billing/Claims</a:t>
            </a:r>
            <a:endParaRPr lang="en-US" altLang="en-US">
              <a:solidFill>
                <a:srgbClr val="000066"/>
              </a:solidFill>
            </a:endParaRPr>
          </a:p>
        </p:txBody>
      </p:sp>
      <p:sp>
        <p:nvSpPr>
          <p:cNvPr id="66591" name="Oval 31">
            <a:extLst>
              <a:ext uri="{FF2B5EF4-FFF2-40B4-BE49-F238E27FC236}">
                <a16:creationId xmlns:a16="http://schemas.microsoft.com/office/drawing/2014/main" id="{3221EE4B-A494-4C1D-B8B6-B458FE1D2CE0}"/>
              </a:ext>
            </a:extLst>
          </p:cNvPr>
          <p:cNvSpPr>
            <a:spLocks noChangeArrowheads="1"/>
          </p:cNvSpPr>
          <p:nvPr/>
        </p:nvSpPr>
        <p:spPr bwMode="auto">
          <a:xfrm>
            <a:off x="4343400" y="3352800"/>
            <a:ext cx="1905000" cy="1143000"/>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Institution </a:t>
            </a:r>
          </a:p>
          <a:p>
            <a:pPr algn="ctr" eaLnBrk="1" hangingPunct="1"/>
            <a:r>
              <a:rPr lang="en-US" altLang="en-US">
                <a:solidFill>
                  <a:srgbClr val="000066"/>
                </a:solidFill>
                <a:latin typeface="Arial" panose="020B0604020202020204" pitchFamily="34" charset="0"/>
              </a:rPr>
              <a:t>EHR</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Database</a:t>
            </a:r>
          </a:p>
        </p:txBody>
      </p:sp>
      <p:sp>
        <p:nvSpPr>
          <p:cNvPr id="66592" name="Oval 32">
            <a:extLst>
              <a:ext uri="{FF2B5EF4-FFF2-40B4-BE49-F238E27FC236}">
                <a16:creationId xmlns:a16="http://schemas.microsoft.com/office/drawing/2014/main" id="{69ED8FE4-FC73-4B59-B83B-B750F50B0CF5}"/>
              </a:ext>
            </a:extLst>
          </p:cNvPr>
          <p:cNvSpPr>
            <a:spLocks noChangeArrowheads="1"/>
          </p:cNvSpPr>
          <p:nvPr/>
        </p:nvSpPr>
        <p:spPr bwMode="auto">
          <a:xfrm>
            <a:off x="1889125" y="4891088"/>
            <a:ext cx="1752600" cy="990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latin typeface="Arial" panose="020B0604020202020204" pitchFamily="34" charset="0"/>
              </a:rPr>
              <a:t>Research</a:t>
            </a:r>
            <a:br>
              <a:rPr lang="en-US" altLang="en-US">
                <a:latin typeface="Arial" panose="020B0604020202020204" pitchFamily="34" charset="0"/>
              </a:rPr>
            </a:br>
            <a:r>
              <a:rPr lang="en-US" altLang="en-US">
                <a:latin typeface="Arial" panose="020B0604020202020204" pitchFamily="34" charset="0"/>
              </a:rPr>
              <a:t>Database</a:t>
            </a:r>
          </a:p>
        </p:txBody>
      </p:sp>
      <p:sp>
        <p:nvSpPr>
          <p:cNvPr id="66593" name="Oval 33">
            <a:extLst>
              <a:ext uri="{FF2B5EF4-FFF2-40B4-BE49-F238E27FC236}">
                <a16:creationId xmlns:a16="http://schemas.microsoft.com/office/drawing/2014/main" id="{F570FD65-32DC-4934-9F1B-CA3A5E1083DA}"/>
              </a:ext>
            </a:extLst>
          </p:cNvPr>
          <p:cNvSpPr>
            <a:spLocks noChangeArrowheads="1"/>
          </p:cNvSpPr>
          <p:nvPr/>
        </p:nvSpPr>
        <p:spPr bwMode="auto">
          <a:xfrm>
            <a:off x="2071688" y="5073650"/>
            <a:ext cx="1752600" cy="990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latin typeface="Arial" panose="020B0604020202020204" pitchFamily="34" charset="0"/>
              </a:rPr>
              <a:t>Research</a:t>
            </a:r>
            <a:br>
              <a:rPr lang="en-US" altLang="en-US">
                <a:latin typeface="Arial" panose="020B0604020202020204" pitchFamily="34" charset="0"/>
              </a:rPr>
            </a:br>
            <a:r>
              <a:rPr lang="en-US" altLang="en-US">
                <a:latin typeface="Arial" panose="020B0604020202020204" pitchFamily="34" charset="0"/>
              </a:rPr>
              <a:t>Database</a:t>
            </a:r>
          </a:p>
        </p:txBody>
      </p:sp>
      <p:sp>
        <p:nvSpPr>
          <p:cNvPr id="66594" name="Oval 34">
            <a:extLst>
              <a:ext uri="{FF2B5EF4-FFF2-40B4-BE49-F238E27FC236}">
                <a16:creationId xmlns:a16="http://schemas.microsoft.com/office/drawing/2014/main" id="{B7E94F5E-D3FC-47AC-8ABE-B07F81765F7A}"/>
              </a:ext>
            </a:extLst>
          </p:cNvPr>
          <p:cNvSpPr>
            <a:spLocks noChangeArrowheads="1"/>
          </p:cNvSpPr>
          <p:nvPr/>
        </p:nvSpPr>
        <p:spPr bwMode="auto">
          <a:xfrm>
            <a:off x="8747125" y="3519488"/>
            <a:ext cx="1752600" cy="1066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Disease </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Registry</a:t>
            </a:r>
            <a:br>
              <a:rPr lang="en-US" altLang="en-US">
                <a:solidFill>
                  <a:srgbClr val="000066"/>
                </a:solidFill>
                <a:latin typeface="Arial" panose="020B0604020202020204" pitchFamily="34" charset="0"/>
              </a:rPr>
            </a:br>
            <a:endParaRPr lang="en-US" altLang="en-US">
              <a:solidFill>
                <a:srgbClr val="000066"/>
              </a:solidFill>
              <a:latin typeface="Arial" panose="020B0604020202020204" pitchFamily="34" charset="0"/>
            </a:endParaRPr>
          </a:p>
        </p:txBody>
      </p:sp>
      <p:sp>
        <p:nvSpPr>
          <p:cNvPr id="66595" name="Oval 35">
            <a:extLst>
              <a:ext uri="{FF2B5EF4-FFF2-40B4-BE49-F238E27FC236}">
                <a16:creationId xmlns:a16="http://schemas.microsoft.com/office/drawing/2014/main" id="{42B981BA-7C9E-436C-BF73-6419DE685691}"/>
              </a:ext>
            </a:extLst>
          </p:cNvPr>
          <p:cNvSpPr>
            <a:spLocks noChangeArrowheads="1"/>
          </p:cNvSpPr>
          <p:nvPr/>
        </p:nvSpPr>
        <p:spPr bwMode="auto">
          <a:xfrm>
            <a:off x="8915400" y="3703638"/>
            <a:ext cx="1752600" cy="1066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a:solidFill>
                  <a:srgbClr val="000066"/>
                </a:solidFill>
                <a:latin typeface="Arial" panose="020B0604020202020204" pitchFamily="34" charset="0"/>
              </a:rPr>
              <a:t>Disease </a:t>
            </a:r>
            <a:br>
              <a:rPr lang="en-US" altLang="en-US">
                <a:solidFill>
                  <a:srgbClr val="000066"/>
                </a:solidFill>
                <a:latin typeface="Arial" panose="020B0604020202020204" pitchFamily="34" charset="0"/>
              </a:rPr>
            </a:br>
            <a:r>
              <a:rPr lang="en-US" altLang="en-US">
                <a:solidFill>
                  <a:srgbClr val="000066"/>
                </a:solidFill>
                <a:latin typeface="Arial" panose="020B0604020202020204" pitchFamily="34" charset="0"/>
              </a:rPr>
              <a:t>Registry</a:t>
            </a:r>
            <a:br>
              <a:rPr lang="en-US" altLang="en-US">
                <a:solidFill>
                  <a:srgbClr val="000066"/>
                </a:solidFill>
                <a:latin typeface="Arial" panose="020B0604020202020204" pitchFamily="34" charset="0"/>
              </a:rPr>
            </a:br>
            <a:endParaRPr lang="en-US" altLang="en-US">
              <a:solidFill>
                <a:srgbClr val="000066"/>
              </a:solidFill>
              <a:latin typeface="Arial" panose="020B0604020202020204" pitchFamily="34" charset="0"/>
            </a:endParaRPr>
          </a:p>
        </p:txBody>
      </p:sp>
      <p:sp>
        <p:nvSpPr>
          <p:cNvPr id="66596" name="Line 36">
            <a:extLst>
              <a:ext uri="{FF2B5EF4-FFF2-40B4-BE49-F238E27FC236}">
                <a16:creationId xmlns:a16="http://schemas.microsoft.com/office/drawing/2014/main" id="{A85CC573-A08E-427C-8282-920107F1DDF9}"/>
              </a:ext>
            </a:extLst>
          </p:cNvPr>
          <p:cNvSpPr>
            <a:spLocks noChangeShapeType="1"/>
          </p:cNvSpPr>
          <p:nvPr/>
        </p:nvSpPr>
        <p:spPr bwMode="auto">
          <a:xfrm flipH="1">
            <a:off x="6096000" y="2971800"/>
            <a:ext cx="2286000" cy="6858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6597" name="Line 37">
            <a:extLst>
              <a:ext uri="{FF2B5EF4-FFF2-40B4-BE49-F238E27FC236}">
                <a16:creationId xmlns:a16="http://schemas.microsoft.com/office/drawing/2014/main" id="{80A5B220-7E5B-45C1-B34E-E2587DB356AA}"/>
              </a:ext>
            </a:extLst>
          </p:cNvPr>
          <p:cNvSpPr>
            <a:spLocks noChangeShapeType="1"/>
          </p:cNvSpPr>
          <p:nvPr/>
        </p:nvSpPr>
        <p:spPr bwMode="auto">
          <a:xfrm flipH="1" flipV="1">
            <a:off x="6096000" y="4191000"/>
            <a:ext cx="2362200" cy="6858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6598" name="Text Box 38">
            <a:extLst>
              <a:ext uri="{FF2B5EF4-FFF2-40B4-BE49-F238E27FC236}">
                <a16:creationId xmlns:a16="http://schemas.microsoft.com/office/drawing/2014/main" id="{015CB02E-FDF9-4FD4-A33F-6C3E79798454}"/>
              </a:ext>
            </a:extLst>
          </p:cNvPr>
          <p:cNvSpPr txBox="1">
            <a:spLocks noChangeArrowheads="1"/>
          </p:cNvSpPr>
          <p:nvPr/>
        </p:nvSpPr>
        <p:spPr bwMode="auto">
          <a:xfrm>
            <a:off x="2895600" y="762000"/>
            <a:ext cx="2971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en-US"/>
              <a:t>Derived from master data element registry</a:t>
            </a:r>
          </a:p>
        </p:txBody>
      </p:sp>
      <p:sp>
        <p:nvSpPr>
          <p:cNvPr id="66599" name="Line 39">
            <a:extLst>
              <a:ext uri="{FF2B5EF4-FFF2-40B4-BE49-F238E27FC236}">
                <a16:creationId xmlns:a16="http://schemas.microsoft.com/office/drawing/2014/main" id="{48E30CCF-F964-4CE8-9DD8-F280919939F8}"/>
              </a:ext>
            </a:extLst>
          </p:cNvPr>
          <p:cNvSpPr>
            <a:spLocks noChangeShapeType="1"/>
          </p:cNvSpPr>
          <p:nvPr/>
        </p:nvSpPr>
        <p:spPr bwMode="auto">
          <a:xfrm>
            <a:off x="5867400" y="1066800"/>
            <a:ext cx="2286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5ABF9700-C227-4734-B6B8-9FEBF5ACBDA0}"/>
</file>

<file path=customXml/itemProps2.xml><?xml version="1.0" encoding="utf-8"?>
<ds:datastoreItem xmlns:ds="http://schemas.openxmlformats.org/officeDocument/2006/customXml" ds:itemID="{7D7D9EC6-6AD9-4CBA-AA08-4F3D05044DCC}"/>
</file>

<file path=customXml/itemProps3.xml><?xml version="1.0" encoding="utf-8"?>
<ds:datastoreItem xmlns:ds="http://schemas.openxmlformats.org/officeDocument/2006/customXml" ds:itemID="{A68B22DD-F66E-4E62-AB9A-E626B9C0AC54}"/>
</file>

<file path=docProps/app.xml><?xml version="1.0" encoding="utf-8"?>
<Properties xmlns="http://schemas.openxmlformats.org/officeDocument/2006/extended-properties" xmlns:vt="http://schemas.openxmlformats.org/officeDocument/2006/docPropsVTypes">
  <TotalTime>98</TotalTime>
  <Words>4144</Words>
  <Application>Microsoft Office PowerPoint</Application>
  <PresentationFormat>Widescreen</PresentationFormat>
  <Paragraphs>493</Paragraphs>
  <Slides>40</Slides>
  <Notes>25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40</vt:i4>
      </vt:variant>
    </vt:vector>
  </HeadingPairs>
  <TitlesOfParts>
    <vt:vector size="52" baseType="lpstr">
      <vt:lpstr>ＭＳ Ｐゴシック</vt:lpstr>
      <vt:lpstr>Arial</vt:lpstr>
      <vt:lpstr>Calibri</vt:lpstr>
      <vt:lpstr>Calibri Light</vt:lpstr>
      <vt:lpstr>Courier New</vt:lpstr>
      <vt:lpstr>等线</vt:lpstr>
      <vt:lpstr>Helvetica</vt:lpstr>
      <vt:lpstr>Helvetica-Oblique</vt:lpstr>
      <vt:lpstr>LucidaGrande</vt:lpstr>
      <vt:lpstr>Times New Roman</vt:lpstr>
      <vt:lpstr>Wingdings</vt:lpstr>
      <vt:lpstr>Office Theme</vt:lpstr>
      <vt:lpstr>  IT 6513:  Module 4  Slides compiled by Drs. Shahriar and Zhang  </vt:lpstr>
      <vt:lpstr>Topics</vt:lpstr>
      <vt:lpstr>Interoperability</vt:lpstr>
      <vt:lpstr>What kind of sharing are we talking about?</vt:lpstr>
      <vt:lpstr>Interoperability is the future</vt:lpstr>
      <vt:lpstr>PowerPoint Presentation</vt:lpstr>
      <vt:lpstr>Where do standards start?</vt:lpstr>
      <vt:lpstr>GROUPS OF STANDARDS</vt:lpstr>
      <vt:lpstr>EHR Interoperability Diagram</vt:lpstr>
      <vt:lpstr>Introduction to Health Level Seven (HL7)</vt:lpstr>
      <vt:lpstr>What is HL7?</vt:lpstr>
      <vt:lpstr>Limitations of HL7</vt:lpstr>
      <vt:lpstr>Definitions</vt:lpstr>
      <vt:lpstr>Definitions</vt:lpstr>
      <vt:lpstr>Rules</vt:lpstr>
      <vt:lpstr>Rules</vt:lpstr>
      <vt:lpstr>Rules</vt:lpstr>
      <vt:lpstr>Rules</vt:lpstr>
      <vt:lpstr>Common Message Types</vt:lpstr>
      <vt:lpstr>Common Data Types</vt:lpstr>
      <vt:lpstr>Relationship to Electronic Health Record (EHR) -  Meaningful use (MU)</vt:lpstr>
      <vt:lpstr>ONC Final Rule – Stage 1</vt:lpstr>
      <vt:lpstr>Role of HL7 Messaging</vt:lpstr>
      <vt:lpstr>HL7 EHR Work Group</vt:lpstr>
      <vt:lpstr>HL7 Adoption</vt:lpstr>
      <vt:lpstr>Message Syntax and content</vt:lpstr>
      <vt:lpstr>Example Immunization Message Syntax</vt:lpstr>
      <vt:lpstr>Sample Surveillance Message</vt:lpstr>
      <vt:lpstr>Introduction to FHIR (and the role of Connectathons)</vt:lpstr>
      <vt:lpstr>What is FHIR?</vt:lpstr>
      <vt:lpstr>Why FHIR?</vt:lpstr>
      <vt:lpstr>PowerPoint Presentation</vt:lpstr>
      <vt:lpstr>What is FHIR?</vt:lpstr>
      <vt:lpstr>FHIR</vt:lpstr>
      <vt:lpstr>Architecture</vt:lpstr>
      <vt:lpstr>Ethos: Make it work</vt:lpstr>
      <vt:lpstr>Clinical Interoperability</vt:lpstr>
      <vt:lpstr>Ethos: Freely available</vt:lpstr>
      <vt:lpstr>Ethos: Community</vt:lpstr>
      <vt:lpstr>Acknowledgement</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Hossain Shahriar</dc:creator>
  <cp:lastModifiedBy>Hossain Shahriar</cp:lastModifiedBy>
  <cp:revision>20</cp:revision>
  <dcterms:created xsi:type="dcterms:W3CDTF">2018-11-17T17:31:16Z</dcterms:created>
  <dcterms:modified xsi:type="dcterms:W3CDTF">2018-12-27T02:58:47Z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