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  <p:sldMasterId id="2147483671" r:id="rId2"/>
  </p:sldMasterIdLst>
  <p:notesMasterIdLst>
    <p:notesMasterId r:id="rId16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70" r:id="rId13"/>
    <p:sldId id="271" r:id="rId14"/>
    <p:sldId id="274" r:id="rId1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customXml" Target="../customXml/item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1bbb608bf_2_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g21bbb608bf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1bbb608bf_2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8" name="Google Shape;278;g21bbb608bf_2_2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ACE health solutions -- morrisville, nC .. right up the road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ACUmed SW - raleigh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Hawaii -- the one out in the pacific ocean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g21bbb608bf_2_215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21bbb608bf_2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g21bbb608bf_2_2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g21bbb608bf_2_235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21bbb608bf_2_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" name="Google Shape;308;g21bbb608bf_2_2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g21bbb608bf_2_242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1bbb608bf_2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5" name="Google Shape;335;g21bbb608bf_2_2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g21bbb608bf_2_266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1bbb608bf_2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g21bbb608bf_2_9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Ambulatory Certified (MU1) / Module Certified (MU 2)</a:t>
            </a:r>
            <a:endParaRPr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USA, India, Indonesia, Kenya, Mexico + 177 other countries </a:t>
            </a:r>
            <a:endParaRPr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alibri"/>
              <a:buChar char="-"/>
            </a:pPr>
            <a:r>
              <a:rPr lang="en" sz="1200" b="0" i="0" u="sng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International</a:t>
            </a: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- 182 countries</a:t>
            </a:r>
            <a:endParaRPr/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g21bbb608bf_2_92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1bbb608bf_2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6" name="Google Shape;156;g21bbb608bf_2_10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g21bbb608bf_2_102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21bbb608bf_2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g21bbb608bf_2_1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1200" b="0" i="0" u="sng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Ease</a:t>
            </a: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use – don’t  spend all your time at the keyboard  -  be with your patients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 exchange</a:t>
            </a:r>
            <a:endParaRPr/>
          </a:p>
        </p:txBody>
      </p:sp>
      <p:sp>
        <p:nvSpPr>
          <p:cNvPr id="171" name="Google Shape;171;g21bbb608bf_2_115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1bbb608bf_2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g21bbb608bf_2_1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E-prescription interfaces with newcrop/allscript /Drfirst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Lab interface/storage with LabCorp and Quest (requisition &amp; results storage)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Comprehensive billing capabilities (electronic &amp; paper) with claims management interface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g21bbb608bf_2_122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1bbb608bf_2_1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g21bbb608bf_2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1bbb608bf_2_1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g21bbb608bf_2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21bbb608bf_2_1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g21bbb608bf_2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21bbb608bf_2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g21bbb608bf_2_1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g21bbb608bf_2_158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699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699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0" marR="0" lvl="0" indent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699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699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21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699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>
            <a:off x="629840" y="273844"/>
            <a:ext cx="7886699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body" idx="1"/>
          </p:nvPr>
        </p:nvSpPr>
        <p:spPr>
          <a:xfrm>
            <a:off x="629840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body" idx="2"/>
          </p:nvPr>
        </p:nvSpPr>
        <p:spPr>
          <a:xfrm>
            <a:off x="629840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699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629840" y="342900"/>
            <a:ext cx="2949178" cy="1200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3887390" y="740569"/>
            <a:ext cx="4629149" cy="3655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629840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629840" y="342900"/>
            <a:ext cx="2949178" cy="1200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3887390" y="740569"/>
            <a:ext cx="4629149" cy="3655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629840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699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5350073" y="1467446"/>
            <a:ext cx="4358879" cy="1971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79"/>
            <a:ext cx="4358879" cy="580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699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699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3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hyperlink" Target="https://www.youtube.com/watch?v=e23E5DvKpjM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open-emr.org/wiki/index.php/DIY_IMPLEMENTATION_OF_OPENEMR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-emr.org/wiki/index.php/OpenEMR_Downloads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open-emr.org/wiki/index.php/OpenEMR_Professional_Support" TargetMode="External"/><Relationship Id="rId5" Type="http://schemas.openxmlformats.org/officeDocument/2006/relationships/hyperlink" Target="https://sourceforge.net/p/openemr/discussion/" TargetMode="External"/><Relationship Id="rId4" Type="http://schemas.openxmlformats.org/officeDocument/2006/relationships/hyperlink" Target="http://www.open-emr.org/wiki/index.php/OpenEMR_Wiki_Home_Pag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-squared.com/products-services/openemr-medmaster-mobility-integration/#.WEW_UeYrI1I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open-emr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pen-emr.org/wiki/index.php/OpenEMR_Success_Stories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hyperlink" Target="http://demo.open-emr.org:2102/openemr/interface/login/login_frame.php?site=default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ourceforge.net/projects/openemr/files/stats/timeline?dates=2002-08-01+to+2016-11-2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5" descr="ttp://www.open-emr.org/wiki/skins/openemr/images/slide-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7194" y="460769"/>
            <a:ext cx="8475742" cy="2575321"/>
          </a:xfrm>
          <a:prstGeom prst="rect">
            <a:avLst/>
          </a:prstGeom>
          <a:noFill/>
          <a:ln w="101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30" name="Google Shape;130;p25"/>
          <p:cNvSpPr/>
          <p:nvPr/>
        </p:nvSpPr>
        <p:spPr>
          <a:xfrm>
            <a:off x="1374778" y="460763"/>
            <a:ext cx="7106175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lang="en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Better software. Better outcomes. Better healthcare.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100"/>
          </a:p>
        </p:txBody>
      </p:sp>
      <p:pic>
        <p:nvPicPr>
          <p:cNvPr id="131" name="Google Shape;131;p25" descr="http://www.open-emr.org/wiki/skins/openemr/images/squar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41391" y="584589"/>
            <a:ext cx="1607344" cy="1607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5" descr="http://www.open-emr.org/wiki/skins/openemr/images/logo-full-con.png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27091" y="3222062"/>
            <a:ext cx="18360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5"/>
          <p:cNvSpPr/>
          <p:nvPr/>
        </p:nvSpPr>
        <p:spPr>
          <a:xfrm>
            <a:off x="407194" y="1935019"/>
            <a:ext cx="8265072" cy="900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966"/>
              </a:buClr>
              <a:buFont typeface="Calibri"/>
              <a:buNone/>
            </a:pPr>
            <a:r>
              <a:rPr lang="en" sz="1800" b="1" i="0" u="none" strike="noStrike" cap="none">
                <a:solidFill>
                  <a:srgbClr val="FFD966"/>
                </a:solidFill>
                <a:latin typeface="Calibri"/>
                <a:ea typeface="Calibri"/>
                <a:cs typeface="Calibri"/>
                <a:sym typeface="Calibri"/>
              </a:rPr>
              <a:t>MISSION: to ensure that </a:t>
            </a:r>
            <a:r>
              <a:rPr lang="en" sz="1800" b="1" i="0" u="sng" strike="noStrike" cap="none">
                <a:solidFill>
                  <a:srgbClr val="FFD966"/>
                </a:solidFill>
                <a:latin typeface="Calibri"/>
                <a:ea typeface="Calibri"/>
                <a:cs typeface="Calibri"/>
                <a:sym typeface="Calibri"/>
              </a:rPr>
              <a:t>all</a:t>
            </a:r>
            <a:r>
              <a:rPr lang="en" sz="1800" b="1" i="0" u="none" strike="noStrike" cap="none">
                <a:solidFill>
                  <a:srgbClr val="FFD966"/>
                </a:solidFill>
                <a:latin typeface="Calibri"/>
                <a:ea typeface="Calibri"/>
                <a:cs typeface="Calibri"/>
                <a:sym typeface="Calibri"/>
              </a:rPr>
              <a:t> people, regardless of race, socioeconomic status or geographic location, have access to high-quality medical care through the donation of free, open source medical software and service relating to that software. </a:t>
            </a:r>
            <a:endParaRPr sz="1100"/>
          </a:p>
        </p:txBody>
      </p:sp>
      <p:sp>
        <p:nvSpPr>
          <p:cNvPr id="135" name="Google Shape;135;p25"/>
          <p:cNvSpPr txBox="1"/>
          <p:nvPr/>
        </p:nvSpPr>
        <p:spPr>
          <a:xfrm>
            <a:off x="3929555" y="3736400"/>
            <a:ext cx="1519200" cy="276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6229" y="964769"/>
            <a:ext cx="6223826" cy="3737030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37"/>
          <p:cNvSpPr txBox="1"/>
          <p:nvPr/>
        </p:nvSpPr>
        <p:spPr>
          <a:xfrm>
            <a:off x="7075883" y="863606"/>
            <a:ext cx="1743560" cy="362406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Font typeface="Calibri"/>
              <a:buNone/>
            </a:pPr>
            <a:r>
              <a:rPr lang="en" sz="2100" b="0" i="0" u="none" strike="noStrike" cap="none">
                <a:solidFill>
                  <a:srgbClr val="3A3838"/>
                </a:solidFill>
                <a:latin typeface="Calibri"/>
                <a:ea typeface="Calibri"/>
                <a:cs typeface="Calibri"/>
                <a:sym typeface="Calibri"/>
              </a:rPr>
              <a:t>You can easily implement this yourself w/ our “</a:t>
            </a:r>
            <a:r>
              <a:rPr lang="en" sz="2100" b="1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Do it yourself guide” </a:t>
            </a:r>
            <a:r>
              <a:rPr lang="en" sz="2100" b="0" i="0" u="none" strike="noStrike" cap="none">
                <a:solidFill>
                  <a:srgbClr val="3A3838"/>
                </a:solidFill>
                <a:latin typeface="Calibri"/>
                <a:ea typeface="Calibri"/>
                <a:cs typeface="Calibri"/>
                <a:sym typeface="Calibri"/>
              </a:rPr>
              <a:t>but if you elect to use a partner,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Font typeface="Calibri"/>
              <a:buNone/>
            </a:pPr>
            <a:r>
              <a:rPr lang="en" sz="2100" b="0" i="0" u="none" strike="noStrike" cap="none">
                <a:solidFill>
                  <a:srgbClr val="3A3838"/>
                </a:solidFill>
                <a:latin typeface="Calibri"/>
                <a:ea typeface="Calibri"/>
                <a:cs typeface="Calibri"/>
                <a:sym typeface="Calibri"/>
              </a:rPr>
              <a:t>we have them </a:t>
            </a:r>
            <a:r>
              <a:rPr lang="en" sz="2100" b="0" i="0" u="sng" strike="noStrike" cap="none">
                <a:solidFill>
                  <a:srgbClr val="3A3838"/>
                </a:solidFill>
                <a:latin typeface="Calibri"/>
                <a:ea typeface="Calibri"/>
                <a:cs typeface="Calibri"/>
                <a:sym typeface="Calibri"/>
              </a:rPr>
              <a:t>all over the globe</a:t>
            </a:r>
            <a:endParaRPr sz="1100"/>
          </a:p>
        </p:txBody>
      </p:sp>
      <p:sp>
        <p:nvSpPr>
          <p:cNvPr id="283" name="Google Shape;283;p37"/>
          <p:cNvSpPr txBox="1"/>
          <p:nvPr/>
        </p:nvSpPr>
        <p:spPr>
          <a:xfrm>
            <a:off x="70946" y="267346"/>
            <a:ext cx="8998169" cy="438581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2400" b="1" i="0" u="sng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Extensive </a:t>
            </a:r>
            <a:r>
              <a:rPr lang="en" sz="2400" b="1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Network of Implementation &amp; Support Partners</a:t>
            </a:r>
            <a:endParaRPr sz="1100" dirty="0"/>
          </a:p>
        </p:txBody>
      </p:sp>
      <p:pic>
        <p:nvPicPr>
          <p:cNvPr id="284" name="Google Shape;284;p37" descr="mr 6 ope pro cert sup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6229" y="3153064"/>
            <a:ext cx="1421600" cy="1274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7" descr="http://www.open-emr.org/wiki/skins/openemr/images/logo-full-con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68143" y="4734692"/>
            <a:ext cx="1312730" cy="367769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37">
            <a:hlinkClick r:id="rId6"/>
          </p:cNvPr>
          <p:cNvSpPr/>
          <p:nvPr/>
        </p:nvSpPr>
        <p:spPr>
          <a:xfrm>
            <a:off x="5404108" y="4427765"/>
            <a:ext cx="1278760" cy="637503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Calibri"/>
              <a:buNone/>
            </a:pPr>
            <a:r>
              <a:rPr lang="en" sz="900" b="1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Do it yourself guide with encouragement</a:t>
            </a:r>
            <a:endParaRPr sz="1100"/>
          </a:p>
        </p:txBody>
      </p:sp>
      <p:sp>
        <p:nvSpPr>
          <p:cNvPr id="287" name="Google Shape;287;p37"/>
          <p:cNvSpPr/>
          <p:nvPr/>
        </p:nvSpPr>
        <p:spPr>
          <a:xfrm rot="1828574">
            <a:off x="6589389" y="2394049"/>
            <a:ext cx="162869" cy="2124955"/>
          </a:xfrm>
          <a:prstGeom prst="downArrow">
            <a:avLst>
              <a:gd name="adj1" fmla="val 50000"/>
              <a:gd name="adj2" fmla="val 50000"/>
            </a:avLst>
          </a:prstGeom>
          <a:noFill/>
          <a:ln w="25400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9"/>
          <p:cNvSpPr txBox="1"/>
          <p:nvPr/>
        </p:nvSpPr>
        <p:spPr>
          <a:xfrm>
            <a:off x="141889" y="165540"/>
            <a:ext cx="8769937" cy="438581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2400" b="1" i="0" u="none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Continuous </a:t>
            </a:r>
            <a:r>
              <a:rPr lang="en" sz="2400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improvement </a:t>
            </a:r>
            <a:endParaRPr sz="1100" dirty="0"/>
          </a:p>
        </p:txBody>
      </p:sp>
      <p:sp>
        <p:nvSpPr>
          <p:cNvPr id="304" name="Google Shape;304;p39"/>
          <p:cNvSpPr/>
          <p:nvPr/>
        </p:nvSpPr>
        <p:spPr>
          <a:xfrm>
            <a:off x="2329649" y="735724"/>
            <a:ext cx="4938525" cy="349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254000" marR="0" lvl="0" indent="-24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7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Increased Data Validation &amp; Security</a:t>
            </a:r>
            <a:endParaRPr sz="1100" dirty="0"/>
          </a:p>
          <a:p>
            <a:pPr marL="254000" marR="0" lvl="0" indent="-24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7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UI/UX modernization</a:t>
            </a:r>
            <a:endParaRPr sz="1100" dirty="0"/>
          </a:p>
          <a:p>
            <a:pPr marL="254000" marR="0" lvl="0" indent="-24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7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Enterprise Readiness</a:t>
            </a:r>
            <a:endParaRPr sz="1100" dirty="0"/>
          </a:p>
          <a:p>
            <a:pPr marL="254000" marR="0" lvl="0" indent="-24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7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Framework</a:t>
            </a:r>
            <a:endParaRPr sz="1100" dirty="0"/>
          </a:p>
          <a:p>
            <a:pPr marL="254000" marR="0" lvl="0" indent="-24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7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Future proofing</a:t>
            </a:r>
            <a:endParaRPr sz="1100" dirty="0"/>
          </a:p>
          <a:p>
            <a:pPr marL="254000" marR="0" lvl="0" indent="-24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7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Calendar enhancements</a:t>
            </a:r>
            <a:endParaRPr sz="1100" dirty="0"/>
          </a:p>
          <a:p>
            <a:pPr marL="254000" marR="0" lvl="0" indent="-24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7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Performance</a:t>
            </a:r>
            <a:endParaRPr sz="1100" dirty="0"/>
          </a:p>
          <a:p>
            <a:pPr marL="215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5" name="Google Shape;305;p39" descr="http://www.open-emr.org/wiki/skins/openemr/images/logo-full-c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43293" y="4586094"/>
            <a:ext cx="1835944" cy="514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0"/>
          <p:cNvSpPr/>
          <p:nvPr/>
        </p:nvSpPr>
        <p:spPr>
          <a:xfrm>
            <a:off x="5391808" y="149890"/>
            <a:ext cx="3645775" cy="4893647"/>
          </a:xfrm>
          <a:prstGeom prst="rect">
            <a:avLst/>
          </a:prstGeom>
          <a:solidFill>
            <a:srgbClr val="EDEDED"/>
          </a:solidFill>
          <a:ln w="44450" cap="flat" cmpd="thinThick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6000"/>
              </a:buClr>
              <a:buFont typeface="Calibri"/>
              <a:buNone/>
            </a:pPr>
            <a:r>
              <a:rPr lang="en" sz="1400" b="0" i="1" u="none" strike="noStrike" cap="none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r>
              <a:rPr lang="en" sz="2000" b="0" i="0" u="none" strike="noStrike" cap="none">
                <a:solidFill>
                  <a:srgbClr val="3A3838"/>
                </a:solidFill>
                <a:latin typeface="Calibri"/>
                <a:ea typeface="Calibri"/>
                <a:cs typeface="Calibri"/>
                <a:sym typeface="Calibri"/>
              </a:rPr>
              <a:t>After disappointing results with Office Ally &amp; then Practice Fusion we discovered OpenEMR &amp; with less than $500 bucks worth of hardware we were </a:t>
            </a:r>
            <a:r>
              <a:rPr lang="en" sz="2000" b="0" i="0" u="sng" strike="noStrike" cap="none">
                <a:solidFill>
                  <a:srgbClr val="3A3838"/>
                </a:solidFill>
                <a:latin typeface="Calibri"/>
                <a:ea typeface="Calibri"/>
                <a:cs typeface="Calibri"/>
                <a:sym typeface="Calibri"/>
              </a:rPr>
              <a:t>up and running in one day. </a:t>
            </a:r>
            <a:r>
              <a:rPr lang="en" sz="20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This is the solution we hoped for, I only wish we had discovered it first! </a:t>
            </a:r>
            <a:r>
              <a:rPr lang="en" sz="2000" b="0" i="0" u="none" strike="noStrike" cap="none">
                <a:solidFill>
                  <a:srgbClr val="3A3838"/>
                </a:solidFill>
                <a:latin typeface="Calibri"/>
                <a:ea typeface="Calibri"/>
                <a:cs typeface="Calibri"/>
                <a:sym typeface="Calibri"/>
              </a:rPr>
              <a:t>We can't thank you enough. </a:t>
            </a:r>
            <a:r>
              <a:rPr lang="en" sz="2000" b="1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 advice is to get started with the right system the first time, choose OpenEMR.   </a:t>
            </a:r>
            <a:r>
              <a:rPr lang="en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….. saved an estimated $250,000 by using OpenEMR… achieved an incredible level of office automation …online 24/7 since March of 2012</a:t>
            </a:r>
            <a:r>
              <a:rPr lang="en" sz="2000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.”</a:t>
            </a:r>
            <a:r>
              <a:rPr lang="en" sz="1800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400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(Customer testimonial)</a:t>
            </a:r>
            <a:endParaRPr sz="1100"/>
          </a:p>
        </p:txBody>
      </p:sp>
      <p:sp>
        <p:nvSpPr>
          <p:cNvPr id="312" name="Google Shape;312;p40"/>
          <p:cNvSpPr txBox="1"/>
          <p:nvPr/>
        </p:nvSpPr>
        <p:spPr>
          <a:xfrm>
            <a:off x="370424" y="1958514"/>
            <a:ext cx="4020205" cy="2285241"/>
          </a:xfrm>
          <a:prstGeom prst="rect">
            <a:avLst/>
          </a:prstGeom>
          <a:solidFill>
            <a:schemeClr val="lt1"/>
          </a:solidFill>
          <a:ln w="82550" cap="flat" cmpd="tri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1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alibri"/>
              <a:buAutoNum type="arabicParenR"/>
            </a:pPr>
            <a:r>
              <a:rPr lang="en" sz="1800" b="1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Download it and give it a try !</a:t>
            </a:r>
            <a:endParaRPr sz="110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alibri"/>
              <a:buAutoNum type="arabicParenR"/>
            </a:pPr>
            <a:r>
              <a:rPr lang="en" sz="1800" b="1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Check out our extensive documentation in the WIKI</a:t>
            </a:r>
            <a:endParaRPr sz="110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alibri"/>
              <a:buAutoNum type="arabicParenR"/>
            </a:pPr>
            <a:r>
              <a:rPr lang="en" sz="1800" b="1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Ask questions in the FORUM</a:t>
            </a:r>
            <a:endParaRPr sz="110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alibri"/>
              <a:buAutoNum type="arabicParenR"/>
            </a:pPr>
            <a:r>
              <a:rPr lang="en" sz="1800" b="1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If needed, contact one of our awesome support/implementation partners</a:t>
            </a:r>
            <a:endParaRPr sz="1100"/>
          </a:p>
        </p:txBody>
      </p:sp>
      <p:sp>
        <p:nvSpPr>
          <p:cNvPr id="313" name="Google Shape;313;p40"/>
          <p:cNvSpPr txBox="1"/>
          <p:nvPr/>
        </p:nvSpPr>
        <p:spPr>
          <a:xfrm>
            <a:off x="130065" y="316900"/>
            <a:ext cx="4635062" cy="53091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30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How to get started !</a:t>
            </a:r>
            <a:endParaRPr sz="1100"/>
          </a:p>
        </p:txBody>
      </p:sp>
      <p:sp>
        <p:nvSpPr>
          <p:cNvPr id="314" name="Google Shape;314;p40"/>
          <p:cNvSpPr/>
          <p:nvPr/>
        </p:nvSpPr>
        <p:spPr>
          <a:xfrm>
            <a:off x="2258411" y="709447"/>
            <a:ext cx="3227990" cy="945931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Calibri"/>
              <a:buNone/>
            </a:pPr>
            <a:r>
              <a:rPr lang="en" sz="15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First –  1 more customer testimonial</a:t>
            </a:r>
            <a:endParaRPr sz="1100"/>
          </a:p>
        </p:txBody>
      </p:sp>
      <p:sp>
        <p:nvSpPr>
          <p:cNvPr id="315" name="Google Shape;315;p40"/>
          <p:cNvSpPr/>
          <p:nvPr/>
        </p:nvSpPr>
        <p:spPr>
          <a:xfrm rot="2948624">
            <a:off x="3876279" y="1757967"/>
            <a:ext cx="1028700" cy="188003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40"/>
          <p:cNvSpPr txBox="1"/>
          <p:nvPr/>
        </p:nvSpPr>
        <p:spPr>
          <a:xfrm rot="-2488574">
            <a:off x="3877289" y="2370137"/>
            <a:ext cx="1414871" cy="300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Calibri"/>
              <a:buNone/>
            </a:pPr>
            <a:r>
              <a:rPr lang="en" sz="15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NEXT STEPS</a:t>
            </a:r>
            <a:endParaRPr sz="1100"/>
          </a:p>
        </p:txBody>
      </p:sp>
      <p:pic>
        <p:nvPicPr>
          <p:cNvPr id="317" name="Google Shape;317;p40" descr="http://www.open-emr.org/wiki/skins/openemr/images/logo-full-con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72405" y="4705296"/>
            <a:ext cx="1312730" cy="3677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4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References</a:t>
            </a:r>
            <a:endParaRPr sz="1100"/>
          </a:p>
        </p:txBody>
      </p:sp>
      <p:sp>
        <p:nvSpPr>
          <p:cNvPr id="339" name="Google Shape;339;p4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342900" marR="0" lvl="0" indent="-171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" sz="210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http://www.mi-squared.com/products-services/openemr-medmaster-mobility-integration/#.WEW_UeYrI1I</a:t>
            </a:r>
            <a:r>
              <a:rPr lang="en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  <a:p>
            <a:pPr marL="342900" marR="0" lvl="0" indent="-171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OpenEMR Demo tool</a:t>
            </a:r>
            <a:endParaRPr sz="1100"/>
          </a:p>
          <a:p>
            <a:pPr marL="342900" marR="0" lvl="0" indent="-171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 EMR website </a:t>
            </a:r>
            <a:r>
              <a:rPr lang="en" sz="210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www.open-emr.org</a:t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7" descr="http://www.open-emr.org/wiki/skins/openemr/images/logo-full-c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50031" y="4569715"/>
            <a:ext cx="1835944" cy="514349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7" descr="mage result for onc certified image"/>
          <p:cNvSpPr/>
          <p:nvPr/>
        </p:nvSpPr>
        <p:spPr>
          <a:xfrm>
            <a:off x="0" y="0"/>
            <a:ext cx="2299447" cy="2299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27"/>
          <p:cNvSpPr txBox="1"/>
          <p:nvPr/>
        </p:nvSpPr>
        <p:spPr>
          <a:xfrm>
            <a:off x="243574" y="189280"/>
            <a:ext cx="8234332" cy="438581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24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 OpenEMR is a superior alternative to proprietary counterparts</a:t>
            </a:r>
            <a:endParaRPr sz="1100"/>
          </a:p>
        </p:txBody>
      </p:sp>
      <p:sp>
        <p:nvSpPr>
          <p:cNvPr id="151" name="Google Shape;151;p27"/>
          <p:cNvSpPr txBox="1"/>
          <p:nvPr/>
        </p:nvSpPr>
        <p:spPr>
          <a:xfrm>
            <a:off x="5170050" y="896681"/>
            <a:ext cx="3973950" cy="4032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2540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Noto Sans"/>
              <a:buChar char="✓"/>
            </a:pP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" sz="1400" b="0" i="0" u="sng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most popular </a:t>
            </a:r>
            <a:r>
              <a:rPr lang="en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global o</a:t>
            </a: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 source EMR &amp; Medical Practice solution </a:t>
            </a:r>
            <a:endParaRPr sz="1100"/>
          </a:p>
          <a:p>
            <a:pPr marL="2540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Noto Sans"/>
              <a:buChar char="✓"/>
            </a:pPr>
            <a:r>
              <a:rPr lang="en" sz="1400" b="0" i="0" u="sng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More than 10 years </a:t>
            </a: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customizing, troubleshooting, &amp; implementing worldwide - current release 4.2.2. / version 5.0.0 imminent</a:t>
            </a:r>
            <a:endParaRPr sz="1100"/>
          </a:p>
          <a:p>
            <a:pPr marL="2540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Noto Sans"/>
              <a:buChar char="✓"/>
            </a:pP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ONC </a:t>
            </a:r>
            <a:r>
              <a:rPr lang="en" sz="1400" b="0" i="0" u="sng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certified</a:t>
            </a:r>
            <a:r>
              <a:rPr lang="en" sz="14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  <a:p>
            <a:pPr marL="2540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Noto Sans"/>
              <a:buChar char="✓"/>
            </a:pPr>
            <a:r>
              <a:rPr lang="en" sz="1400" b="0" i="0" u="sng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Cross platform </a:t>
            </a: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– Windows, Linux, MAC OsX</a:t>
            </a:r>
            <a:endParaRPr sz="1100"/>
          </a:p>
          <a:p>
            <a:pPr marL="2540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Noto Sans"/>
              <a:buChar char="✓"/>
            </a:pPr>
            <a:r>
              <a:rPr lang="en" sz="1400" b="0" i="0" u="sng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Flexible</a:t>
            </a:r>
            <a:r>
              <a:rPr lang="en" sz="14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house or cloud based</a:t>
            </a:r>
            <a:endParaRPr sz="1100"/>
          </a:p>
          <a:p>
            <a:pPr marL="2540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Noto Sans"/>
              <a:buChar char="✓"/>
            </a:pPr>
            <a:r>
              <a:rPr lang="en" sz="1400" b="0" i="0" u="sng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Full support </a:t>
            </a: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 ICD-9, ICD-10, SNOMED, 5010 billing standards</a:t>
            </a:r>
            <a:endParaRPr sz="1100"/>
          </a:p>
          <a:p>
            <a:pPr marL="2540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Noto Sans"/>
              <a:buChar char="✓"/>
            </a:pPr>
            <a:r>
              <a:rPr lang="en" sz="1400" b="0" i="0" u="sng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Compatible</a:t>
            </a:r>
            <a:r>
              <a:rPr lang="en" sz="14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 other solutions and interfaces (i.e. MySQL / Labs)</a:t>
            </a:r>
            <a:endParaRPr sz="1100"/>
          </a:p>
          <a:p>
            <a:pPr marL="2540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Noto Sans"/>
              <a:buChar char="✓"/>
            </a:pPr>
            <a:r>
              <a:rPr lang="en" sz="1400" b="0" i="0" u="sng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Global partners </a:t>
            </a: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implementation and support</a:t>
            </a:r>
            <a:endParaRPr sz="1100"/>
          </a:p>
        </p:txBody>
      </p:sp>
      <p:pic>
        <p:nvPicPr>
          <p:cNvPr id="152" name="Google Shape;152;p27" descr="http://www.openhealthnews.com/sites/openhealthnews.com/files/open-source-complexities.png"/>
          <p:cNvPicPr preferRelativeResize="0"/>
          <p:nvPr/>
        </p:nvPicPr>
        <p:blipFill rotWithShape="1">
          <a:blip r:embed="rId4">
            <a:alphaModFix/>
          </a:blip>
          <a:srcRect r="1612" b="2751"/>
          <a:stretch/>
        </p:blipFill>
        <p:spPr>
          <a:xfrm>
            <a:off x="285600" y="896681"/>
            <a:ext cx="4725450" cy="289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44565" y="3791306"/>
            <a:ext cx="1973081" cy="3892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>
            <a:spLocks noGrp="1"/>
          </p:cNvSpPr>
          <p:nvPr>
            <p:ph type="title"/>
          </p:nvPr>
        </p:nvSpPr>
        <p:spPr>
          <a:xfrm>
            <a:off x="5497724" y="1123538"/>
            <a:ext cx="3305475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Calibri"/>
              <a:buNone/>
            </a:pPr>
            <a:r>
              <a:rPr lang="en" sz="1100" b="1" i="0" u="sng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Brady Miller </a:t>
            </a:r>
            <a:r>
              <a:rPr lang="en" sz="1100" b="0" i="0" u="sng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– Co-administrator of OpenEMR since 2009</a:t>
            </a:r>
            <a:endParaRPr sz="11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Calibri"/>
              <a:buNone/>
            </a:pPr>
            <a:r>
              <a:rPr lang="en" sz="1100" b="0" i="0" u="sng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Brady.g.miller@gmail.com</a:t>
            </a:r>
            <a:endParaRPr sz="1100" dirty="0"/>
          </a:p>
        </p:txBody>
      </p:sp>
      <p:sp>
        <p:nvSpPr>
          <p:cNvPr id="160" name="Google Shape;160;p28"/>
          <p:cNvSpPr/>
          <p:nvPr/>
        </p:nvSpPr>
        <p:spPr>
          <a:xfrm>
            <a:off x="4136006" y="1719450"/>
            <a:ext cx="5052150" cy="30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12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Professional Activities  - </a:t>
            </a: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medical oncologist &amp; hematologist 2010-current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12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Professional Training: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Hematology-Oncology Fellowship at University of Washington, Seattle, WA. 2006-2009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Internal Medicine Internship and Residency at University of California - San Francisco, CA. 2003-2006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Doctor of Medicine at University of Texas - Southwestern Medical School, Dallas, TX. 1998-2003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Bachelor of Science in Biochemistry at University of Washington, Seattle, WA. 1992-1997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12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Professional Board Certification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Hematology, American Board of Internal Medicine, 2012.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Medical Oncology, American Board of Internal Medicine, 2010.</a:t>
            </a:r>
            <a:endParaRPr sz="1100"/>
          </a:p>
        </p:txBody>
      </p:sp>
      <p:pic>
        <p:nvPicPr>
          <p:cNvPr id="161" name="Google Shape;161;p28" descr="rady Miller's profile phot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90949" y="551588"/>
            <a:ext cx="1026450" cy="102645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8"/>
          <p:cNvSpPr txBox="1"/>
          <p:nvPr/>
        </p:nvSpPr>
        <p:spPr>
          <a:xfrm>
            <a:off x="4702988" y="4278806"/>
            <a:ext cx="3305475" cy="279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14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We are here to help !</a:t>
            </a:r>
            <a:endParaRPr sz="1100"/>
          </a:p>
        </p:txBody>
      </p:sp>
      <p:sp>
        <p:nvSpPr>
          <p:cNvPr id="163" name="Google Shape;163;p28"/>
          <p:cNvSpPr txBox="1"/>
          <p:nvPr/>
        </p:nvSpPr>
        <p:spPr>
          <a:xfrm>
            <a:off x="47663" y="852075"/>
            <a:ext cx="3840975" cy="199125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23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41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Open</a:t>
            </a:r>
            <a:r>
              <a:rPr lang="en" sz="41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EMR</a:t>
            </a:r>
            <a:r>
              <a:rPr lang="en" sz="41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 is designed </a:t>
            </a:r>
            <a:r>
              <a:rPr lang="en" sz="4100" b="1" i="0" u="none" strike="noStrike" cap="none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rPr>
              <a:t>by you</a:t>
            </a:r>
            <a:r>
              <a:rPr lang="en" sz="41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4100" b="1" i="0" u="none" strike="noStrike" cap="none">
                <a:solidFill>
                  <a:srgbClr val="666666"/>
                </a:solidFill>
                <a:latin typeface="Calibri"/>
                <a:ea typeface="Calibri"/>
                <a:cs typeface="Calibri"/>
                <a:sym typeface="Calibri"/>
              </a:rPr>
              <a:t>for you</a:t>
            </a:r>
            <a:r>
              <a:rPr lang="en" sz="41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 !</a:t>
            </a:r>
            <a:endParaRPr sz="1100"/>
          </a:p>
        </p:txBody>
      </p:sp>
      <p:pic>
        <p:nvPicPr>
          <p:cNvPr id="164" name="Google Shape;164;p28" descr="http://www.open-emr.org/wiki/skins/openemr/images/logo-full-con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0638" y="4125471"/>
            <a:ext cx="18360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8"/>
          <p:cNvSpPr/>
          <p:nvPr/>
        </p:nvSpPr>
        <p:spPr>
          <a:xfrm>
            <a:off x="4074150" y="368831"/>
            <a:ext cx="4957875" cy="4303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741B4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8"/>
          <p:cNvSpPr txBox="1"/>
          <p:nvPr/>
        </p:nvSpPr>
        <p:spPr>
          <a:xfrm>
            <a:off x="280200" y="3236953"/>
            <a:ext cx="3375900" cy="353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 strong governance for release management</a:t>
            </a:r>
            <a:endParaRPr sz="1100"/>
          </a:p>
        </p:txBody>
      </p:sp>
      <p:sp>
        <p:nvSpPr>
          <p:cNvPr id="167" name="Google Shape;167;p28"/>
          <p:cNvSpPr/>
          <p:nvPr/>
        </p:nvSpPr>
        <p:spPr>
          <a:xfrm>
            <a:off x="3490856" y="3228675"/>
            <a:ext cx="495000" cy="279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9" descr="http://www.open-emr.org/wiki/skins/openemr/images/logo-full-c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75883" y="4572604"/>
            <a:ext cx="1835944" cy="514349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9"/>
          <p:cNvSpPr txBox="1"/>
          <p:nvPr/>
        </p:nvSpPr>
        <p:spPr>
          <a:xfrm>
            <a:off x="153715" y="202461"/>
            <a:ext cx="8856279" cy="41549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2300" b="1" i="0" u="none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Need </a:t>
            </a:r>
            <a:r>
              <a:rPr lang="en" sz="2300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for </a:t>
            </a:r>
            <a:r>
              <a:rPr lang="en" sz="2300" b="1" i="0" u="none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practice</a:t>
            </a:r>
            <a:endParaRPr sz="1100" dirty="0"/>
          </a:p>
        </p:txBody>
      </p:sp>
      <p:sp>
        <p:nvSpPr>
          <p:cNvPr id="175" name="Google Shape;175;p29"/>
          <p:cNvSpPr txBox="1"/>
          <p:nvPr/>
        </p:nvSpPr>
        <p:spPr>
          <a:xfrm>
            <a:off x="196885" y="617959"/>
            <a:ext cx="8769825" cy="4430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Ease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use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Achieve meaningful use </a:t>
            </a: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incentives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Patient data </a:t>
            </a: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at your fingertips 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Modern practice  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 Elimination of paper files / increased operational efficiency  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Valuable </a:t>
            </a: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decision support 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alerts and reminders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Ability to </a:t>
            </a: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remotely access 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patient data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Improved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patient outcomes and </a:t>
            </a: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increased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patient safety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Accurate and timely </a:t>
            </a: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coding/billing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from legible documentation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Accurate and timely </a:t>
            </a: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Rx ordering/dispensing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Increased </a:t>
            </a: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patient engagement 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 secure patient portal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Differentiating 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patient experience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Enhanced</a:t>
            </a:r>
            <a:r>
              <a:rPr lang="en" sz="1800" b="0" i="0" u="sng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communication  (patients and colleagues)</a:t>
            </a:r>
            <a:r>
              <a:rPr lang="en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Ease of </a:t>
            </a:r>
            <a:r>
              <a:rPr lang="en" sz="1800" b="0" i="0" u="sng" strike="noStrike" cap="none" dirty="0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providing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evidenced based guidelines 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Flexible and </a:t>
            </a:r>
            <a:r>
              <a:rPr lang="en" sz="1800" b="0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affordable </a:t>
            </a:r>
            <a:endParaRPr sz="1100" dirty="0"/>
          </a:p>
          <a:p>
            <a:pPr marL="2540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Noto Sans"/>
              <a:buChar char="✓"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Highly </a:t>
            </a:r>
            <a:r>
              <a:rPr lang="en" sz="1800" b="0" i="0" u="sng" strike="noStrike" cap="none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secure and auditable </a:t>
            </a:r>
            <a:r>
              <a:rPr lang="e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solution</a:t>
            </a:r>
            <a:endParaRPr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83268" y="707717"/>
            <a:ext cx="3669525" cy="234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0" descr="http://www.open-emr.org/wiki/skins/openemr/images/logo-full-con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3715" y="4707652"/>
            <a:ext cx="1555737" cy="435847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30"/>
          <p:cNvSpPr txBox="1"/>
          <p:nvPr/>
        </p:nvSpPr>
        <p:spPr>
          <a:xfrm>
            <a:off x="96565" y="107865"/>
            <a:ext cx="8856225" cy="41557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2300" b="1" i="0" u="sng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Features </a:t>
            </a:r>
            <a:r>
              <a:rPr lang="en" sz="2300" b="1" i="0" u="sng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&amp; Functions</a:t>
            </a:r>
            <a:endParaRPr sz="1100" dirty="0"/>
          </a:p>
        </p:txBody>
      </p:sp>
      <p:sp>
        <p:nvSpPr>
          <p:cNvPr id="184" name="Google Shape;184;p30"/>
          <p:cNvSpPr/>
          <p:nvPr/>
        </p:nvSpPr>
        <p:spPr>
          <a:xfrm>
            <a:off x="6110250" y="3375938"/>
            <a:ext cx="2515275" cy="115785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Font typeface="Calibri"/>
              <a:buNone/>
            </a:pPr>
            <a:r>
              <a:rPr lang="en" sz="2700" b="1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" sz="2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ONFIGURABLE 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Font typeface="Calibri"/>
              <a:buNone/>
            </a:pPr>
            <a:r>
              <a:rPr lang="en" sz="2700" b="1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" sz="2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OMPREHENSIVE 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Font typeface="Calibri"/>
              <a:buNone/>
            </a:pPr>
            <a:r>
              <a:rPr lang="en" sz="2700" b="1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" sz="2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OMMUNITY </a:t>
            </a:r>
            <a:endParaRPr sz="1100"/>
          </a:p>
        </p:txBody>
      </p:sp>
      <p:sp>
        <p:nvSpPr>
          <p:cNvPr id="185" name="Google Shape;185;p30"/>
          <p:cNvSpPr/>
          <p:nvPr/>
        </p:nvSpPr>
        <p:spPr>
          <a:xfrm>
            <a:off x="4728131" y="3623419"/>
            <a:ext cx="1210725" cy="830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3D85C6"/>
          </a:solidFill>
          <a:ln w="76200" cap="flat" cmpd="sng">
            <a:solidFill>
              <a:srgbClr val="98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30"/>
          <p:cNvSpPr/>
          <p:nvPr/>
        </p:nvSpPr>
        <p:spPr>
          <a:xfrm>
            <a:off x="200981" y="367294"/>
            <a:ext cx="5175450" cy="355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Patient demographics 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Scheduling &amp; Reminders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Charting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Labs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Electronic digital document management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Prescriptions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Clinical decision rules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Patient Portal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Reports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Multilanguage support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Voice recognition ready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 Source &amp; License free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Supported by a vibrant community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be easily customized</a:t>
            </a:r>
            <a:endParaRPr sz="1100"/>
          </a:p>
          <a:p>
            <a:pPr marL="25400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700"/>
              <a:buFont typeface="Noto Sans"/>
              <a:buChar char="✓"/>
            </a:pPr>
            <a:r>
              <a:rPr lang="en"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Lab interfaces - Quest / LabCorp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18472" y="790384"/>
            <a:ext cx="3967418" cy="643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00600" y="1445093"/>
            <a:ext cx="4085291" cy="933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1" descr="http://www.open-emr.org/wiki/skins/openemr/images/peace-corps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66243" y="1998080"/>
            <a:ext cx="1653491" cy="851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93499" y="2863628"/>
            <a:ext cx="4337005" cy="923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1" descr="http://www.open-emr.org/wiki/skins/openemr/images/siaya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87351" y="3405770"/>
            <a:ext cx="1903366" cy="1138766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1"/>
          <p:cNvSpPr/>
          <p:nvPr/>
        </p:nvSpPr>
        <p:spPr>
          <a:xfrm>
            <a:off x="4516738" y="790384"/>
            <a:ext cx="144558" cy="40852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31"/>
          <p:cNvSpPr txBox="1"/>
          <p:nvPr/>
        </p:nvSpPr>
        <p:spPr>
          <a:xfrm>
            <a:off x="624647" y="4525383"/>
            <a:ext cx="339209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14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LINK TO OUR MANY </a:t>
            </a:r>
            <a:r>
              <a:rPr lang="en" sz="1400" b="1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8"/>
              </a:rPr>
              <a:t>SUCCESS</a:t>
            </a:r>
            <a:r>
              <a:rPr lang="en" sz="14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 STORIES</a:t>
            </a:r>
            <a:endParaRPr sz="1100"/>
          </a:p>
        </p:txBody>
      </p:sp>
      <p:sp>
        <p:nvSpPr>
          <p:cNvPr id="198" name="Google Shape;198;p31"/>
          <p:cNvSpPr txBox="1"/>
          <p:nvPr/>
        </p:nvSpPr>
        <p:spPr>
          <a:xfrm>
            <a:off x="153715" y="202461"/>
            <a:ext cx="8856279" cy="41549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23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Our global reach and key reference accounts</a:t>
            </a:r>
            <a:endParaRPr sz="1100"/>
          </a:p>
        </p:txBody>
      </p:sp>
      <p:sp>
        <p:nvSpPr>
          <p:cNvPr id="199" name="Google Shape;199;p31"/>
          <p:cNvSpPr txBox="1"/>
          <p:nvPr/>
        </p:nvSpPr>
        <p:spPr>
          <a:xfrm>
            <a:off x="786034" y="1409681"/>
            <a:ext cx="2849617" cy="2285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Noto Sans"/>
              <a:buChar char="✓"/>
            </a:pPr>
            <a:r>
              <a:rPr lang="en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Over 300,000 users</a:t>
            </a:r>
            <a:endParaRPr sz="110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Noto Sans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Noto Sans"/>
              <a:buChar char="✓"/>
            </a:pPr>
            <a:r>
              <a:rPr lang="en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182 Countries</a:t>
            </a:r>
            <a:endParaRPr sz="110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Noto Sans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Noto Sans"/>
              <a:buChar char="✓"/>
            </a:pPr>
            <a:r>
              <a:rPr lang="en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36 languages</a:t>
            </a:r>
            <a:endParaRPr sz="1100"/>
          </a:p>
        </p:txBody>
      </p:sp>
      <p:pic>
        <p:nvPicPr>
          <p:cNvPr id="200" name="Google Shape;200;p31" descr="http://www.open-emr.org/wiki/skins/openemr/images/logo-full-con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920705" y="4618013"/>
            <a:ext cx="1545584" cy="433004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32" descr="http://www.open-emr.org/wiki/skins/openemr/images/logo-full-c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76948" y="4525308"/>
            <a:ext cx="1835944" cy="514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2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3613" y="295838"/>
            <a:ext cx="8070955" cy="4130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3"/>
          <p:cNvSpPr/>
          <p:nvPr/>
        </p:nvSpPr>
        <p:spPr>
          <a:xfrm>
            <a:off x="678409" y="4199724"/>
            <a:ext cx="752951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Font typeface="Calibri"/>
              <a:buNone/>
            </a:pPr>
            <a:r>
              <a:rPr lang="en" sz="140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https://sourceforge.net/projects/openemr/files/stats/timeline?dates=2002-08-01+to+2016-11-22</a:t>
            </a:r>
            <a:endParaRPr sz="1100"/>
          </a:p>
        </p:txBody>
      </p:sp>
      <p:pic>
        <p:nvPicPr>
          <p:cNvPr id="212" name="Google Shape;212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9448" y="1192347"/>
            <a:ext cx="8047435" cy="2403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33" descr="http://www.open-emr.org/wiki/skins/openemr/images/logo-full-con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94530" y="4683258"/>
            <a:ext cx="1417296" cy="397063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33">
            <a:hlinkClick r:id="rId3"/>
          </p:cNvPr>
          <p:cNvSpPr txBox="1"/>
          <p:nvPr/>
        </p:nvSpPr>
        <p:spPr>
          <a:xfrm>
            <a:off x="678409" y="3783434"/>
            <a:ext cx="6014051" cy="34624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18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Let’s see how many have been downloaded this month !!</a:t>
            </a:r>
            <a:endParaRPr sz="1100"/>
          </a:p>
        </p:txBody>
      </p:sp>
      <p:sp>
        <p:nvSpPr>
          <p:cNvPr id="215" name="Google Shape;215;p33"/>
          <p:cNvSpPr txBox="1"/>
          <p:nvPr/>
        </p:nvSpPr>
        <p:spPr>
          <a:xfrm>
            <a:off x="141889" y="106418"/>
            <a:ext cx="8769937" cy="438581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2400" b="1" i="0" u="none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Most </a:t>
            </a:r>
            <a:r>
              <a:rPr lang="en" sz="2400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downloaded Open Source </a:t>
            </a:r>
            <a:r>
              <a:rPr lang="en" sz="2400" b="1" i="0" u="none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EMR!</a:t>
            </a:r>
            <a:endParaRPr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34" descr="ttps://marketingchristianbooks.files.wordpress.com/2012/10/award-winner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9013" y="2127619"/>
            <a:ext cx="2511157" cy="251115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2" name="Google Shape;222;p34"/>
          <p:cNvGrpSpPr/>
          <p:nvPr/>
        </p:nvGrpSpPr>
        <p:grpSpPr>
          <a:xfrm>
            <a:off x="3955636" y="3374110"/>
            <a:ext cx="1755065" cy="921502"/>
            <a:chOff x="4114800" y="2522483"/>
            <a:chExt cx="2768966" cy="1551836"/>
          </a:xfrm>
        </p:grpSpPr>
        <p:pic>
          <p:nvPicPr>
            <p:cNvPr id="223" name="Google Shape;223;p34" descr="http://www.open-emr.org/wiki/skins/openemr/images/give-heart.p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114800" y="2522483"/>
              <a:ext cx="2549965" cy="15518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4" name="Google Shape;224;p34"/>
            <p:cNvSpPr txBox="1"/>
            <p:nvPr/>
          </p:nvSpPr>
          <p:spPr>
            <a:xfrm>
              <a:off x="4386539" y="3444596"/>
              <a:ext cx="2497227" cy="4664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Font typeface="Calibri"/>
                <a:buNone/>
              </a:pPr>
              <a:r>
                <a:rPr lang="en" sz="1400" b="1" i="0" u="none" strike="noStrike" cap="none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rPr>
                <a:t>Non-profit backing</a:t>
              </a:r>
              <a:endParaRPr sz="1100"/>
            </a:p>
          </p:txBody>
        </p:sp>
      </p:grpSp>
      <p:grpSp>
        <p:nvGrpSpPr>
          <p:cNvPr id="225" name="Google Shape;225;p34"/>
          <p:cNvGrpSpPr/>
          <p:nvPr/>
        </p:nvGrpSpPr>
        <p:grpSpPr>
          <a:xfrm>
            <a:off x="3656777" y="1056894"/>
            <a:ext cx="1930781" cy="1308011"/>
            <a:chOff x="1114425" y="4086225"/>
            <a:chExt cx="2438399" cy="2028825"/>
          </a:xfrm>
        </p:grpSpPr>
        <p:pic>
          <p:nvPicPr>
            <p:cNvPr id="226" name="Google Shape;226;p34" descr="http://www.open-emr.org/wiki/skins/openemr/images/osi-certified.p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14425" y="4086225"/>
              <a:ext cx="2438399" cy="20288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7" name="Google Shape;227;p34"/>
            <p:cNvSpPr txBox="1"/>
            <p:nvPr/>
          </p:nvSpPr>
          <p:spPr>
            <a:xfrm>
              <a:off x="1176337" y="4733925"/>
              <a:ext cx="2376487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Font typeface="Calibri"/>
                <a:buNone/>
              </a:pPr>
              <a:r>
                <a:rPr lang="en" sz="1400" b="1" i="0" u="none" strike="noStrike" cap="none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rPr>
                <a:t>Open Source Initiative</a:t>
              </a:r>
              <a:endParaRPr sz="1100"/>
            </a:p>
          </p:txBody>
        </p:sp>
      </p:grpSp>
      <p:grpSp>
        <p:nvGrpSpPr>
          <p:cNvPr id="228" name="Google Shape;228;p34"/>
          <p:cNvGrpSpPr/>
          <p:nvPr/>
        </p:nvGrpSpPr>
        <p:grpSpPr>
          <a:xfrm>
            <a:off x="309325" y="956793"/>
            <a:ext cx="3055266" cy="675708"/>
            <a:chOff x="3800475" y="4715680"/>
            <a:chExt cx="4762499" cy="1381125"/>
          </a:xfrm>
        </p:grpSpPr>
        <p:pic>
          <p:nvPicPr>
            <p:cNvPr id="229" name="Google Shape;229;p34" descr="ttps://www.healthit.gov/sites/default/files/ONC-Certified-HIT-2014.p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800475" y="4715680"/>
              <a:ext cx="4762499" cy="1381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0" name="Google Shape;230;p34"/>
            <p:cNvSpPr txBox="1"/>
            <p:nvPr/>
          </p:nvSpPr>
          <p:spPr>
            <a:xfrm>
              <a:off x="4914900" y="4825721"/>
              <a:ext cx="25336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Font typeface="Calibri"/>
                <a:buNone/>
              </a:pPr>
              <a:r>
                <a:rPr lang="en" sz="1400" b="1" i="0" u="none" strike="noStrike" cap="none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rPr>
                <a:t>MU 1 Complete EMR</a:t>
              </a:r>
              <a:endParaRPr sz="1100"/>
            </a:p>
          </p:txBody>
        </p:sp>
      </p:grpSp>
      <p:grpSp>
        <p:nvGrpSpPr>
          <p:cNvPr id="231" name="Google Shape;231;p34"/>
          <p:cNvGrpSpPr/>
          <p:nvPr/>
        </p:nvGrpSpPr>
        <p:grpSpPr>
          <a:xfrm>
            <a:off x="293963" y="2313242"/>
            <a:ext cx="2400300" cy="1521619"/>
            <a:chOff x="8982075" y="3900487"/>
            <a:chExt cx="3200400" cy="2028825"/>
          </a:xfrm>
        </p:grpSpPr>
        <p:pic>
          <p:nvPicPr>
            <p:cNvPr id="232" name="Google Shape;232;p34" descr="http://www.open-emr.org/wiki/skins/openemr/images/onc-cert.jp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982075" y="3900487"/>
              <a:ext cx="3057525" cy="20288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3" name="Google Shape;233;p34"/>
            <p:cNvSpPr txBox="1"/>
            <p:nvPr/>
          </p:nvSpPr>
          <p:spPr>
            <a:xfrm>
              <a:off x="9648825" y="4957762"/>
              <a:ext cx="25336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Font typeface="Calibri"/>
                <a:buNone/>
              </a:pPr>
              <a:r>
                <a:rPr lang="en" sz="1400" b="1" i="0" u="none" strike="noStrike" cap="none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rPr>
                <a:t>MU 2 Module EMR</a:t>
              </a:r>
              <a:endParaRPr sz="1100"/>
            </a:p>
          </p:txBody>
        </p:sp>
      </p:grpSp>
      <p:pic>
        <p:nvPicPr>
          <p:cNvPr id="234" name="Google Shape;234;p34" descr="http://www.open-emr.org/wiki/skins/openemr/images/logo-full-con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39202" y="4567627"/>
            <a:ext cx="1835944" cy="5143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5" name="Google Shape;235;p34"/>
          <p:cNvGrpSpPr/>
          <p:nvPr/>
        </p:nvGrpSpPr>
        <p:grpSpPr>
          <a:xfrm>
            <a:off x="5923734" y="886767"/>
            <a:ext cx="2742247" cy="3260023"/>
            <a:chOff x="8077043" y="452270"/>
            <a:chExt cx="3656329" cy="4346697"/>
          </a:xfrm>
        </p:grpSpPr>
        <p:pic>
          <p:nvPicPr>
            <p:cNvPr id="236" name="Google Shape;236;p34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8077043" y="1137400"/>
              <a:ext cx="2974583" cy="20898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7" name="Google Shape;237;p3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8466625" y="2435238"/>
              <a:ext cx="3266747" cy="23637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8" name="Google Shape;238;p34"/>
            <p:cNvSpPr txBox="1"/>
            <p:nvPr/>
          </p:nvSpPr>
          <p:spPr>
            <a:xfrm>
              <a:off x="8261131" y="452270"/>
              <a:ext cx="3026979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Font typeface="Calibri"/>
                <a:buNone/>
              </a:pPr>
              <a:r>
                <a:rPr lang="en" sz="1400" b="1" i="0" u="none" strike="noStrike" cap="none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rPr>
                <a:t>Best of OpenSource SW  (BOSSIE)– two years in a row</a:t>
              </a:r>
              <a:endParaRPr sz="1100"/>
            </a:p>
          </p:txBody>
        </p:sp>
      </p:grpSp>
      <p:sp>
        <p:nvSpPr>
          <p:cNvPr id="239" name="Google Shape;239;p34"/>
          <p:cNvSpPr txBox="1"/>
          <p:nvPr/>
        </p:nvSpPr>
        <p:spPr>
          <a:xfrm>
            <a:off x="826928" y="78647"/>
            <a:ext cx="7969468" cy="438581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Calibri"/>
              <a:buNone/>
            </a:pPr>
            <a:r>
              <a:rPr lang="en" sz="2400" b="1" i="0" u="none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Award </a:t>
            </a:r>
            <a:r>
              <a:rPr lang="en" sz="2400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winning , multi-certified and non-profit !</a:t>
            </a:r>
            <a:endParaRPr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66ADAC2E-4545-4FAF-8DC3-E13B8FE89ED4}"/>
</file>

<file path=customXml/itemProps2.xml><?xml version="1.0" encoding="utf-8"?>
<ds:datastoreItem xmlns:ds="http://schemas.openxmlformats.org/officeDocument/2006/customXml" ds:itemID="{D1942102-0BD9-4F15-BA10-70BA8C27C7BF}"/>
</file>

<file path=customXml/itemProps3.xml><?xml version="1.0" encoding="utf-8"?>
<ds:datastoreItem xmlns:ds="http://schemas.openxmlformats.org/officeDocument/2006/customXml" ds:itemID="{36EC8DCD-B728-46D0-AC13-4109938BA621}"/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796</Words>
  <Application>Microsoft Office PowerPoint</Application>
  <PresentationFormat>On-screen Show (16:9)</PresentationFormat>
  <Paragraphs>127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Noto Sans</vt:lpstr>
      <vt:lpstr>Simple Light</vt:lpstr>
      <vt:lpstr>Office Theme</vt:lpstr>
      <vt:lpstr>PowerPoint Presentation</vt:lpstr>
      <vt:lpstr>PowerPoint Presentation</vt:lpstr>
      <vt:lpstr>Brady Miller – Co-administrator of OpenEMR since 2009 Brady.g.miller@gmail.com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Hossain Shahriar</dc:creator>
  <cp:lastModifiedBy>Hossain Shahriar</cp:lastModifiedBy>
  <cp:revision>2</cp:revision>
  <dcterms:modified xsi:type="dcterms:W3CDTF">2018-12-29T15:00:52Z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