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gs/tag4.xml" ContentType="application/vnd.openxmlformats-officedocument.presentationml.tags+xml"/>
  <Override PartName="/ppt/tags/tag1.xml" ContentType="application/vnd.openxmlformats-officedocument.presentationml.tags+xml"/>
  <Override PartName="/ppt/tags/tag6.xml" ContentType="application/vnd.openxmlformats-officedocument.presentationml.tags+xml"/>
  <Override PartName="/docProps/app.xml" ContentType="application/vnd.openxmlformats-officedocument.extended-properties+xml"/>
  <Override PartName="/ppt/tags/tag7.xml" ContentType="application/vnd.openxmlformats-officedocument.presentationml.tags+xml"/>
  <Override PartName="/ppt/tags/tag5.xml" ContentType="application/vnd.openxmlformats-officedocument.presentationml.tags+xml"/>
  <Override PartName="/ppt/tags/tag8.xml" ContentType="application/vnd.openxmlformats-officedocument.presentationml.tags+xml"/>
  <Override PartName="/docProps/core.xml" ContentType="application/vnd.openxmlformats-package.core-propertie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docProps/custom.xml" ContentType="application/vnd.openxmlformats-officedocument.custom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5" r:id="rId1"/>
  </p:sldMasterIdLst>
  <p:notesMasterIdLst>
    <p:notesMasterId r:id="rId32"/>
  </p:notesMasterIdLst>
  <p:sldIdLst>
    <p:sldId id="261" r:id="rId2"/>
    <p:sldId id="306" r:id="rId3"/>
    <p:sldId id="262" r:id="rId4"/>
    <p:sldId id="287" r:id="rId5"/>
    <p:sldId id="263" r:id="rId6"/>
    <p:sldId id="288" r:id="rId7"/>
    <p:sldId id="264" r:id="rId8"/>
    <p:sldId id="289" r:id="rId9"/>
    <p:sldId id="265" r:id="rId10"/>
    <p:sldId id="290" r:id="rId11"/>
    <p:sldId id="266" r:id="rId12"/>
    <p:sldId id="277" r:id="rId13"/>
    <p:sldId id="278" r:id="rId14"/>
    <p:sldId id="296" r:id="rId15"/>
    <p:sldId id="279" r:id="rId16"/>
    <p:sldId id="297" r:id="rId17"/>
    <p:sldId id="280" r:id="rId18"/>
    <p:sldId id="298" r:id="rId19"/>
    <p:sldId id="281" r:id="rId20"/>
    <p:sldId id="299" r:id="rId21"/>
    <p:sldId id="282" r:id="rId22"/>
    <p:sldId id="300" r:id="rId23"/>
    <p:sldId id="283" r:id="rId24"/>
    <p:sldId id="301" r:id="rId25"/>
    <p:sldId id="284" r:id="rId26"/>
    <p:sldId id="302" r:id="rId27"/>
    <p:sldId id="285" r:id="rId28"/>
    <p:sldId id="303" r:id="rId29"/>
    <p:sldId id="286" r:id="rId30"/>
    <p:sldId id="307" r:id="rId31"/>
  </p:sldIdLst>
  <p:sldSz cx="9144000" cy="6858000" type="screen4x3"/>
  <p:notesSz cx="6858000" cy="9144000"/>
  <p:custDataLst>
    <p:tags r:id="rId33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823" autoAdjust="0"/>
    <p:restoredTop sz="86385" autoAdjust="0"/>
  </p:normalViewPr>
  <p:slideViewPr>
    <p:cSldViewPr>
      <p:cViewPr varScale="1">
        <p:scale>
          <a:sx n="98" d="100"/>
          <a:sy n="98" d="100"/>
        </p:scale>
        <p:origin x="157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408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ustomXml" Target="../customXml/item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gs" Target="tags/tag1.xml"/><Relationship Id="rId38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40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>
            <a:extLst>
              <a:ext uri="{FF2B5EF4-FFF2-40B4-BE49-F238E27FC236}">
                <a16:creationId xmlns:a16="http://schemas.microsoft.com/office/drawing/2014/main" id="{3EB3B2F0-C2DF-426E-83B7-C31BD5ECF26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عنصر نائب للتاريخ 2">
            <a:extLst>
              <a:ext uri="{FF2B5EF4-FFF2-40B4-BE49-F238E27FC236}">
                <a16:creationId xmlns:a16="http://schemas.microsoft.com/office/drawing/2014/main" id="{FF68F754-ECA8-49C7-BEE9-B6FC7A8C4D05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65A703D5-C15A-4DF6-AAE0-2A74E10C0E28}" type="datetimeFigureOut">
              <a:rPr lang="en-US"/>
              <a:pPr>
                <a:defRPr/>
              </a:pPr>
              <a:t>11/13/2020</a:t>
            </a:fld>
            <a:endParaRPr lang="en-US"/>
          </a:p>
        </p:txBody>
      </p:sp>
      <p:sp>
        <p:nvSpPr>
          <p:cNvPr id="4" name="عنصر نائب لصورة الشريحة 3">
            <a:extLst>
              <a:ext uri="{FF2B5EF4-FFF2-40B4-BE49-F238E27FC236}">
                <a16:creationId xmlns:a16="http://schemas.microsoft.com/office/drawing/2014/main" id="{CA491114-88C8-48F7-B5C7-2650A459087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عنصر نائب للملاحظات 4">
            <a:extLst>
              <a:ext uri="{FF2B5EF4-FFF2-40B4-BE49-F238E27FC236}">
                <a16:creationId xmlns:a16="http://schemas.microsoft.com/office/drawing/2014/main" id="{C83DC1A5-268C-42A0-971C-7AAA76BE81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ar-SA" noProof="0"/>
              <a:t>انقر لتحرير أنماط النص الرئيسي</a:t>
            </a:r>
            <a:endParaRPr lang="en-US" noProof="0"/>
          </a:p>
          <a:p>
            <a:pPr lvl="1"/>
            <a:r>
              <a:rPr lang="ar-SA" noProof="0"/>
              <a:t>المستوى الثاني</a:t>
            </a:r>
            <a:endParaRPr lang="en-US" noProof="0"/>
          </a:p>
          <a:p>
            <a:pPr lvl="2"/>
            <a:r>
              <a:rPr lang="ar-SA" noProof="0"/>
              <a:t>المستوى الثالث</a:t>
            </a:r>
            <a:endParaRPr lang="en-US" noProof="0"/>
          </a:p>
          <a:p>
            <a:pPr lvl="3"/>
            <a:r>
              <a:rPr lang="ar-SA" noProof="0"/>
              <a:t>المستوى الرابع</a:t>
            </a:r>
            <a:endParaRPr lang="en-US" noProof="0"/>
          </a:p>
          <a:p>
            <a:pPr lvl="4"/>
            <a:r>
              <a:rPr lang="ar-SA" noProof="0"/>
              <a:t>المستوى الخامس</a:t>
            </a:r>
            <a:endParaRPr lang="en-US" noProof="0"/>
          </a:p>
        </p:txBody>
      </p:sp>
      <p:sp>
        <p:nvSpPr>
          <p:cNvPr id="6" name="عنصر نائب للتذييل 5">
            <a:extLst>
              <a:ext uri="{FF2B5EF4-FFF2-40B4-BE49-F238E27FC236}">
                <a16:creationId xmlns:a16="http://schemas.microsoft.com/office/drawing/2014/main" id="{D520F7F9-436A-4DE1-9546-1D4377B56B4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959F308B-A32E-4118-AB0E-0B00C538DB0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EA43D46C-BCDD-4171-9C5B-496947DDECB2}" type="slidenum">
              <a:rPr lang="ar-JO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3C6714E-2181-4F02-9926-7B7F91354D3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EAE18C6-67FD-4FAF-A501-30C706C4607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F6BC9B3-01C9-4B54-8285-3DC7845F926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EB6C18-B6B3-4692-99F1-DAED928734F8}" type="slidenum">
              <a:rPr lang="ar-JO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9840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D3548E4-7D84-494B-A25F-08B242C620A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4BE9F2D-17C3-4787-BADD-905C0F3787C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601BFB7-CB45-4BEC-BC20-377335A997C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7C2501-133E-42BD-9C68-E442FFB5A859}" type="slidenum">
              <a:rPr lang="ar-JO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1504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28600"/>
            <a:ext cx="2095500" cy="60928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34100" cy="60928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03F17F5-7935-40E7-A427-5B98CC06558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4C94C52-2769-4B6F-A466-E32DC219E34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CE1B889-4DFC-44DF-9529-DB91835051C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5A900B-2E4A-43B6-9353-31ABC4392CFD}" type="slidenum">
              <a:rPr lang="ar-JO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0336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6FE441D-C3F3-4C21-8327-27BD7D0F800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C932ED7-B7C5-4EFB-A7A1-9335D0904D2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C32C31C-6E01-4BF6-8E02-77029ED9E04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562D60-1D6F-46DB-ACAC-96D707C970C9}" type="slidenum">
              <a:rPr lang="ar-JO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2187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E482E82-D8B1-412C-B003-0FA041BADB5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0D00599-3926-42D2-8532-0DCAB35C516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35DD4B0-B2A2-48E5-9662-60E6DD84D2B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24A820-A25A-447B-9F0F-58A62C0E4750}" type="slidenum">
              <a:rPr lang="ar-JO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6193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50260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50260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5C509DF-4D4C-4B5B-8EA5-E10E7FD8729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AE63396-EC0F-4048-98D6-A06D6553E6C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0496BBA-7E0F-4BD7-8299-8F6D1E87E6C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DCCFC4-086C-49F6-9CF0-0BE76CCBAA13}" type="slidenum">
              <a:rPr lang="ar-JO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6597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2834DC8D-A800-471F-AA34-DA67ECA66F5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DD1A3707-EB06-498F-AB3C-910D20C4DF8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217320F9-07BF-4F57-A123-F09F79F3E75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D50DBB-8762-48DF-9981-717A94CDF9E2}" type="slidenum">
              <a:rPr lang="ar-JO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6824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38D1B062-0485-42C1-BD5A-CC1277D522D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3005248-A4D2-45C7-BFA3-13DEB34422C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BEA3D85B-4586-4E25-A610-2F8CFA72524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8FA378-F429-4205-B627-F3B679CCF388}" type="slidenum">
              <a:rPr lang="ar-JO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1327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2A7A8E10-BEAF-4507-BE6B-C2CC24BF506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5B409347-B312-4842-8498-C2365C683D6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A0800A93-F46C-4B0E-A7AB-677105FF7BB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18D9D0-26B8-4F6B-8EAC-8649A5534F35}" type="slidenum">
              <a:rPr lang="ar-JO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6673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B5FE68-D78E-446A-AE80-17C3BEA8293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9ED2D13-BC69-428E-8245-9F572473152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6702A0B-B82F-4D34-BCF7-8427EBE335E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D7E2B5-4A6A-47E3-8B1B-F2AABA39305B}" type="slidenum">
              <a:rPr lang="ar-JO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41764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AC1280E-1826-4C19-BED6-746ECF3F4E1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7541BB0-2DC3-403B-B0FE-6A11273645E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4A79F7C-744E-45E9-B1B1-656DB09DEE9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9DB6B8-EBD6-4323-BF83-4492748483BA}" type="slidenum">
              <a:rPr lang="ar-JO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1679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2">
            <a:extLst>
              <a:ext uri="{FF2B5EF4-FFF2-40B4-BE49-F238E27FC236}">
                <a16:creationId xmlns:a16="http://schemas.microsoft.com/office/drawing/2014/main" id="{4D7CC952-C82B-43A4-B44E-F9D23DA6CCCA}"/>
              </a:ext>
            </a:extLst>
          </p:cNvPr>
          <p:cNvSpPr>
            <a:spLocks noChangeArrowheads="1"/>
          </p:cNvSpPr>
          <p:nvPr/>
        </p:nvSpPr>
        <p:spPr bwMode="ltGray">
          <a:xfrm>
            <a:off x="11113" y="0"/>
            <a:ext cx="9132887" cy="1125538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1027" name="Group 33">
            <a:extLst>
              <a:ext uri="{FF2B5EF4-FFF2-40B4-BE49-F238E27FC236}">
                <a16:creationId xmlns:a16="http://schemas.microsoft.com/office/drawing/2014/main" id="{9A1DFD14-0397-4AC7-A6D5-1374DF618D72}"/>
              </a:ext>
            </a:extLst>
          </p:cNvPr>
          <p:cNvGrpSpPr>
            <a:grpSpLocks/>
          </p:cNvGrpSpPr>
          <p:nvPr/>
        </p:nvGrpSpPr>
        <p:grpSpPr bwMode="auto">
          <a:xfrm>
            <a:off x="0" y="879475"/>
            <a:ext cx="9144000" cy="144463"/>
            <a:chOff x="1519" y="554"/>
            <a:chExt cx="4241" cy="91"/>
          </a:xfrm>
        </p:grpSpPr>
        <p:sp>
          <p:nvSpPr>
            <p:cNvPr id="1039" name="Line 34">
              <a:extLst>
                <a:ext uri="{FF2B5EF4-FFF2-40B4-BE49-F238E27FC236}">
                  <a16:creationId xmlns:a16="http://schemas.microsoft.com/office/drawing/2014/main" id="{E7BCF789-9ED7-4708-B893-9CE5A5003887}"/>
                </a:ext>
              </a:extLst>
            </p:cNvPr>
            <p:cNvSpPr>
              <a:spLocks noChangeShapeType="1"/>
            </p:cNvSpPr>
            <p:nvPr userDrawn="1"/>
          </p:nvSpPr>
          <p:spPr bwMode="white">
            <a:xfrm>
              <a:off x="1519" y="554"/>
              <a:ext cx="4241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0" name="Line 35">
              <a:extLst>
                <a:ext uri="{FF2B5EF4-FFF2-40B4-BE49-F238E27FC236}">
                  <a16:creationId xmlns:a16="http://schemas.microsoft.com/office/drawing/2014/main" id="{9EFC0951-BFE9-4F3A-8AB5-742F743BFE76}"/>
                </a:ext>
              </a:extLst>
            </p:cNvPr>
            <p:cNvSpPr>
              <a:spLocks noChangeShapeType="1"/>
            </p:cNvSpPr>
            <p:nvPr userDrawn="1"/>
          </p:nvSpPr>
          <p:spPr bwMode="white">
            <a:xfrm>
              <a:off x="1519" y="599"/>
              <a:ext cx="4241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1" name="Line 36">
              <a:extLst>
                <a:ext uri="{FF2B5EF4-FFF2-40B4-BE49-F238E27FC236}">
                  <a16:creationId xmlns:a16="http://schemas.microsoft.com/office/drawing/2014/main" id="{4B938083-F6DD-4F35-922F-0C4BEA467F2D}"/>
                </a:ext>
              </a:extLst>
            </p:cNvPr>
            <p:cNvSpPr>
              <a:spLocks noChangeShapeType="1"/>
            </p:cNvSpPr>
            <p:nvPr userDrawn="1"/>
          </p:nvSpPr>
          <p:spPr bwMode="white">
            <a:xfrm>
              <a:off x="1519" y="645"/>
              <a:ext cx="4241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28" name="Group 37">
            <a:extLst>
              <a:ext uri="{FF2B5EF4-FFF2-40B4-BE49-F238E27FC236}">
                <a16:creationId xmlns:a16="http://schemas.microsoft.com/office/drawing/2014/main" id="{D0E9C551-EE5C-449C-943B-13740369EA67}"/>
              </a:ext>
            </a:extLst>
          </p:cNvPr>
          <p:cNvGrpSpPr>
            <a:grpSpLocks/>
          </p:cNvGrpSpPr>
          <p:nvPr/>
        </p:nvGrpSpPr>
        <p:grpSpPr bwMode="auto">
          <a:xfrm>
            <a:off x="0" y="-11113"/>
            <a:ext cx="2341563" cy="1123951"/>
            <a:chOff x="0" y="0"/>
            <a:chExt cx="1475" cy="694"/>
          </a:xfrm>
        </p:grpSpPr>
        <p:graphicFrame>
          <p:nvGraphicFramePr>
            <p:cNvPr id="1037" name="Object 38">
              <a:extLst>
                <a:ext uri="{FF2B5EF4-FFF2-40B4-BE49-F238E27FC236}">
                  <a16:creationId xmlns:a16="http://schemas.microsoft.com/office/drawing/2014/main" id="{C70EED59-F3EF-43B5-B983-C604ED7E4F7B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695" y="0"/>
            <a:ext cx="780" cy="69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2" name="Image" r:id="rId15" imgW="3646321" imgH="3931376" progId="">
                    <p:embed/>
                  </p:oleObj>
                </mc:Choice>
                <mc:Fallback>
                  <p:oleObj name="Image" r:id="rId15" imgW="3646321" imgH="3931376" progId="">
                    <p:embed/>
                    <p:pic>
                      <p:nvPicPr>
                        <p:cNvPr id="0" name="Object 3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b="11470"/>
                        <a:stretch>
                          <a:fillRect/>
                        </a:stretch>
                      </p:blipFill>
                      <p:spPr bwMode="auto">
                        <a:xfrm>
                          <a:off x="695" y="0"/>
                          <a:ext cx="780" cy="69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2D6BC7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1D528D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B2B2B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38" name="Object 39">
              <a:extLst>
                <a:ext uri="{FF2B5EF4-FFF2-40B4-BE49-F238E27FC236}">
                  <a16:creationId xmlns:a16="http://schemas.microsoft.com/office/drawing/2014/main" id="{2B667EB4-73CD-4CF4-BC48-99606647F4D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0" y="0"/>
            <a:ext cx="737" cy="6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3" name="Image" r:id="rId17" imgW="2575783" imgH="2545301" progId="">
                    <p:embed/>
                  </p:oleObj>
                </mc:Choice>
                <mc:Fallback>
                  <p:oleObj name="Image" r:id="rId17" imgW="2575783" imgH="2545301" progId="">
                    <p:embed/>
                    <p:pic>
                      <p:nvPicPr>
                        <p:cNvPr id="0" name="Object 3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0" y="0"/>
                          <a:ext cx="737" cy="69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2D6BC7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1D528D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B2B2B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29" name="Rectangle 2">
            <a:extLst>
              <a:ext uri="{FF2B5EF4-FFF2-40B4-BE49-F238E27FC236}">
                <a16:creationId xmlns:a16="http://schemas.microsoft.com/office/drawing/2014/main" id="{5E73C736-D03B-4678-B063-D96904E932C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514600" y="228600"/>
            <a:ext cx="6324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30" name="Rectangle 3">
            <a:extLst>
              <a:ext uri="{FF2B5EF4-FFF2-40B4-BE49-F238E27FC236}">
                <a16:creationId xmlns:a16="http://schemas.microsoft.com/office/drawing/2014/main" id="{166DF155-425F-4B2A-A664-3DB0A56D844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502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34494DE7-BAFA-4096-9B0B-FFD16895148F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2145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hangingPunct="1">
              <a:defRPr sz="1400">
                <a:solidFill>
                  <a:schemeClr val="accent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7FCB9115-C544-43A1-B4CC-895744C4A01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21450"/>
            <a:ext cx="2895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1" hangingPunct="1">
              <a:defRPr sz="1400">
                <a:solidFill>
                  <a:schemeClr val="accent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" name="Rectangle 6">
            <a:extLst>
              <a:ext uri="{FF2B5EF4-FFF2-40B4-BE49-F238E27FC236}">
                <a16:creationId xmlns:a16="http://schemas.microsoft.com/office/drawing/2014/main" id="{2A11AEBD-5DCB-4821-A9E3-656EF3D6A35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2145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chemeClr val="accent1"/>
                </a:solidFill>
              </a:defRPr>
            </a:lvl1pPr>
          </a:lstStyle>
          <a:p>
            <a:fld id="{77557434-051D-4F0C-966B-CDBD553AA9B5}" type="slidenum">
              <a:rPr lang="ar-JO" altLang="en-US"/>
              <a:pPr/>
              <a:t>‹#›</a:t>
            </a:fld>
            <a:endParaRPr lang="en-US" altLang="en-US"/>
          </a:p>
        </p:txBody>
      </p:sp>
      <p:grpSp>
        <p:nvGrpSpPr>
          <p:cNvPr id="1034" name="Group 44">
            <a:extLst>
              <a:ext uri="{FF2B5EF4-FFF2-40B4-BE49-F238E27FC236}">
                <a16:creationId xmlns:a16="http://schemas.microsoft.com/office/drawing/2014/main" id="{93DC0CD3-DF3D-41DB-A363-E9BB61ABA80B}"/>
              </a:ext>
            </a:extLst>
          </p:cNvPr>
          <p:cNvGrpSpPr>
            <a:grpSpLocks/>
          </p:cNvGrpSpPr>
          <p:nvPr/>
        </p:nvGrpSpPr>
        <p:grpSpPr bwMode="auto">
          <a:xfrm>
            <a:off x="0" y="1109663"/>
            <a:ext cx="9144000" cy="169862"/>
            <a:chOff x="0" y="699"/>
            <a:chExt cx="5760" cy="107"/>
          </a:xfrm>
        </p:grpSpPr>
        <p:sp>
          <p:nvSpPr>
            <p:cNvPr id="1035" name="Rectangle 40">
              <a:extLst>
                <a:ext uri="{FF2B5EF4-FFF2-40B4-BE49-F238E27FC236}">
                  <a16:creationId xmlns:a16="http://schemas.microsoft.com/office/drawing/2014/main" id="{BD40C689-C9C4-452F-9586-197522394E56}"/>
                </a:ext>
              </a:extLst>
            </p:cNvPr>
            <p:cNvSpPr>
              <a:spLocks noChangeArrowheads="1"/>
            </p:cNvSpPr>
            <p:nvPr userDrawn="1"/>
          </p:nvSpPr>
          <p:spPr bwMode="gray">
            <a:xfrm>
              <a:off x="0" y="699"/>
              <a:ext cx="5760" cy="45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36" name="Rectangle 42">
              <a:extLst>
                <a:ext uri="{FF2B5EF4-FFF2-40B4-BE49-F238E27FC236}">
                  <a16:creationId xmlns:a16="http://schemas.microsoft.com/office/drawing/2014/main" id="{FACE1867-2035-4632-AFD5-785953582B7B}"/>
                </a:ext>
              </a:extLst>
            </p:cNvPr>
            <p:cNvSpPr>
              <a:spLocks noChangeArrowheads="1"/>
            </p:cNvSpPr>
            <p:nvPr userDrawn="1"/>
          </p:nvSpPr>
          <p:spPr bwMode="gray">
            <a:xfrm>
              <a:off x="1476" y="713"/>
              <a:ext cx="4284" cy="9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</p:sldLayoutIdLst>
  <p:hf hdr="0" ftr="0" dt="0"/>
  <p:txStyles>
    <p:titleStyle>
      <a:lvl1pPr algn="r" rtl="1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bg1"/>
          </a:solidFill>
          <a:latin typeface="+mj-lt"/>
          <a:ea typeface="+mj-ea"/>
          <a:cs typeface="+mj-cs"/>
        </a:defRPr>
      </a:lvl1pPr>
      <a:lvl2pPr algn="r" rtl="1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r" rtl="1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r" rtl="1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r" rtl="1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r" rtl="1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r" rtl="1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r" rtl="1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r" rtl="1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SzPct val="50000"/>
        <a:buFont typeface="Wingdings 2" panose="05020102010507070707" pitchFamily="18" charset="2"/>
        <a:buChar char="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SzPct val="60000"/>
        <a:buFont typeface="Wingdings 2" panose="05020102010507070707" pitchFamily="18" charset="2"/>
        <a:buChar char="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isco.com/en/US/technologies/tk869/tk769/technologies_white_paper0900aecd806bfb4c.html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>
            <a:extLst>
              <a:ext uri="{FF2B5EF4-FFF2-40B4-BE49-F238E27FC236}">
                <a16:creationId xmlns:a16="http://schemas.microsoft.com/office/drawing/2014/main" id="{3CE9CA6B-59BB-4799-9728-30E625666920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676400" y="304800"/>
            <a:ext cx="7467600" cy="457200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lvl1pPr algn="r" rtl="1">
              <a:spcBef>
                <a:spcPct val="20000"/>
              </a:spcBef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20000"/>
              </a:spcBef>
              <a:buSzPct val="50000"/>
              <a:buFont typeface="Wingdings 2" panose="05020102010507070707" pitchFamily="18" charset="2"/>
              <a:buChar char="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SzPct val="60000"/>
              <a:buFont typeface="Wingdings 2" panose="05020102010507070707" pitchFamily="18" charset="2"/>
              <a:buChar char="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Background- Network Management</a:t>
            </a:r>
          </a:p>
        </p:txBody>
      </p:sp>
      <p:sp>
        <p:nvSpPr>
          <p:cNvPr id="5122" name="Rectangle 2">
            <a:extLst>
              <a:ext uri="{FF2B5EF4-FFF2-40B4-BE49-F238E27FC236}">
                <a16:creationId xmlns:a16="http://schemas.microsoft.com/office/drawing/2014/main" id="{19AEDFFE-1BA4-402A-ABB6-EFFF234F55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1752600"/>
            <a:ext cx="8610600" cy="386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spcBef>
                <a:spcPct val="20000"/>
              </a:spcBef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indent="-457200" algn="r" rtl="1">
              <a:spcBef>
                <a:spcPct val="20000"/>
              </a:spcBef>
              <a:buSzPct val="50000"/>
              <a:buFont typeface="Wingdings 2" panose="05020102010507070707" pitchFamily="18" charset="2"/>
              <a:buChar char="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SzPct val="60000"/>
              <a:buFont typeface="Wingdings 2" panose="05020102010507070707" pitchFamily="18" charset="2"/>
              <a:buChar char="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rtl="0" eaLnBrk="1" hangingPunct="1">
              <a:spcBef>
                <a:spcPct val="0"/>
              </a:spcBef>
              <a:buFontTx/>
              <a:buNone/>
            </a:pPr>
            <a:r>
              <a:rPr lang="en-US" altLang="en-US" sz="2000" b="1" dirty="0">
                <a:solidFill>
                  <a:schemeClr val="tx2"/>
                </a:solidFill>
              </a:rPr>
              <a:t>Background</a:t>
            </a:r>
          </a:p>
          <a:p>
            <a:pPr algn="l" rtl="0" eaLnBrk="1" hangingPunct="1">
              <a:spcBef>
                <a:spcPct val="0"/>
              </a:spcBef>
              <a:buFontTx/>
              <a:buNone/>
            </a:pPr>
            <a:endParaRPr lang="en-US" altLang="en-US" sz="2000" b="1" dirty="0">
              <a:solidFill>
                <a:schemeClr val="tx2"/>
              </a:solidFill>
            </a:endParaRPr>
          </a:p>
          <a:p>
            <a:pPr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Network management (NM) consists of the set of functions to control, plan, allocate, deploy, coordinate, and monitor network resources. </a:t>
            </a:r>
          </a:p>
          <a:p>
            <a:pPr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altLang="en-US" sz="18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NM architecture begins with the requirements and flow analyses.</a:t>
            </a:r>
          </a:p>
          <a:p>
            <a:pPr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altLang="en-US" sz="18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Areas addressed during the analysis process include:</a:t>
            </a:r>
          </a:p>
          <a:p>
            <a:pPr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altLang="en-US" sz="18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 rtl="0" eaLnBrk="1" hangingPunct="1">
              <a:lnSpc>
                <a:spcPct val="150000"/>
              </a:lnSpc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Which network management protocol to apply</a:t>
            </a:r>
          </a:p>
          <a:p>
            <a:pPr lvl="1" algn="l" rtl="0" eaLnBrk="1" hangingPunct="1">
              <a:lnSpc>
                <a:spcPct val="150000"/>
              </a:lnSpc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Implementing high-level asset management as part of the network management architecture</a:t>
            </a: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58281485-B206-4397-A66D-7B81A44C5EA9}"/>
              </a:ext>
            </a:extLst>
          </p:cNvPr>
          <p:cNvSpPr txBox="1">
            <a:spLocks noGrp="1" noChangeArrowheads="1"/>
          </p:cNvSpPr>
          <p:nvPr>
            <p:ph type="title" idx="4294967295"/>
          </p:nvPr>
        </p:nvSpPr>
        <p:spPr bwMode="auto">
          <a:xfrm>
            <a:off x="1905000" y="304800"/>
            <a:ext cx="7696200" cy="461665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lvl1pPr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marL="742950" indent="-285750" algn="r" rtl="1" eaLnBrk="0" fontAlgn="base" hangingPunct="0">
              <a:spcBef>
                <a:spcPct val="20000"/>
              </a:spcBef>
              <a:spcAft>
                <a:spcPct val="0"/>
              </a:spcAft>
              <a:buSzPct val="50000"/>
              <a:buFont typeface="Wingdings 2" panose="05020102010507070707" pitchFamily="18" charset="2"/>
              <a:buChar char="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 typeface="Wingdings 2" panose="05020102010507070707" pitchFamily="18" charset="2"/>
              <a:buChar char="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0" algn="ctr" rtl="0" eaLnBrk="1" hangingPunct="1">
              <a:spcBef>
                <a:spcPct val="0"/>
              </a:spcBef>
              <a:buNone/>
              <a:defRPr/>
            </a:pPr>
            <a:r>
              <a:rPr lang="en-US" altLang="en-US" sz="2400" b="1" dirty="0">
                <a:solidFill>
                  <a:schemeClr val="tx2"/>
                </a:solidFill>
              </a:rPr>
              <a:t>Measurement of Network</a:t>
            </a:r>
            <a:endParaRPr kumimoji="0" lang="en-US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4338" name="Rectangle 3">
            <a:extLst>
              <a:ext uri="{FF2B5EF4-FFF2-40B4-BE49-F238E27FC236}">
                <a16:creationId xmlns:a16="http://schemas.microsoft.com/office/drawing/2014/main" id="{8F032975-2133-4790-9D53-E19D5B9EA6F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81000" y="1570038"/>
            <a:ext cx="8229600" cy="5287962"/>
          </a:xfrm>
        </p:spPr>
        <p:txBody>
          <a:bodyPr/>
          <a:lstStyle/>
          <a:p>
            <a:pPr algn="l" rtl="0" eaLnBrk="1" hangingPunct="1"/>
            <a:r>
              <a:rPr lang="en-US" altLang="en-US" sz="2400" b="1">
                <a:solidFill>
                  <a:schemeClr val="tx2"/>
                </a:solidFill>
              </a:rPr>
              <a:t>Management of network devices and networks includes</a:t>
            </a:r>
            <a:r>
              <a:rPr lang="en-US" altLang="en-US" sz="2400">
                <a:solidFill>
                  <a:schemeClr val="tx2"/>
                </a:solidFill>
              </a:rPr>
              <a:t>:</a:t>
            </a:r>
          </a:p>
          <a:p>
            <a:pPr algn="l" rtl="0" eaLnBrk="1" hangingPunct="1"/>
            <a:endParaRPr lang="en-US" altLang="en-US" sz="2400">
              <a:solidFill>
                <a:schemeClr val="tx2"/>
              </a:solidFill>
            </a:endParaRPr>
          </a:p>
          <a:p>
            <a:pPr lvl="1" algn="l" rtl="0" eaLnBrk="1" hangingPunct="1"/>
            <a:r>
              <a:rPr lang="en-US" altLang="en-US" sz="2000">
                <a:solidFill>
                  <a:schemeClr val="tx2"/>
                </a:solidFill>
              </a:rPr>
              <a:t>Network planning (e.g., cell site planning for wireless)</a:t>
            </a:r>
          </a:p>
          <a:p>
            <a:pPr lvl="1" algn="l" rtl="0" eaLnBrk="1" hangingPunct="1"/>
            <a:r>
              <a:rPr lang="en-US" altLang="en-US" sz="2000">
                <a:solidFill>
                  <a:schemeClr val="tx2"/>
                </a:solidFill>
              </a:rPr>
              <a:t>Initial resource allocation (e.g., frequency or bandwidth allocations)</a:t>
            </a:r>
          </a:p>
          <a:p>
            <a:pPr lvl="1" algn="l" rtl="0" eaLnBrk="1" hangingPunct="1"/>
            <a:r>
              <a:rPr lang="en-US" altLang="en-US" sz="2000">
                <a:solidFill>
                  <a:schemeClr val="tx2"/>
                </a:solidFill>
              </a:rPr>
              <a:t>From the telecommunication network management model:  FCAPS Fault, Configuration, Accounting, Performance</a:t>
            </a:r>
            <a:r>
              <a:rPr lang="en-US" altLang="en-US" sz="2400">
                <a:solidFill>
                  <a:schemeClr val="tx2"/>
                </a:solidFill>
              </a:rPr>
              <a:t>, and </a:t>
            </a:r>
            <a:r>
              <a:rPr lang="en-US" altLang="en-US" sz="2000">
                <a:solidFill>
                  <a:schemeClr val="tx2"/>
                </a:solidFill>
              </a:rPr>
              <a:t>Security management.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>
            <a:extLst>
              <a:ext uri="{FF2B5EF4-FFF2-40B4-BE49-F238E27FC236}">
                <a16:creationId xmlns:a16="http://schemas.microsoft.com/office/drawing/2014/main" id="{231909BE-0D01-41A4-A8DC-1C8DD05F08CA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2057400" y="457200"/>
            <a:ext cx="7696200" cy="457200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lvl1pPr algn="r" rtl="1">
              <a:spcBef>
                <a:spcPct val="20000"/>
              </a:spcBef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20000"/>
              </a:spcBef>
              <a:buSzPct val="50000"/>
              <a:buFont typeface="Wingdings 2" panose="05020102010507070707" pitchFamily="18" charset="2"/>
              <a:buChar char="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SzPct val="60000"/>
              <a:buFont typeface="Wingdings 2" panose="05020102010507070707" pitchFamily="18" charset="2"/>
              <a:buChar char="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Network Management Mechanism</a:t>
            </a:r>
          </a:p>
        </p:txBody>
      </p:sp>
      <p:sp>
        <p:nvSpPr>
          <p:cNvPr id="15362" name="Rectangle 2">
            <a:extLst>
              <a:ext uri="{FF2B5EF4-FFF2-40B4-BE49-F238E27FC236}">
                <a16:creationId xmlns:a16="http://schemas.microsoft.com/office/drawing/2014/main" id="{F9FF89AC-77F1-4FE3-BDEB-FDACDF2EAC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1295400"/>
            <a:ext cx="7315200" cy="381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spcBef>
                <a:spcPct val="20000"/>
              </a:spcBef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20750" indent="-463550" algn="r" rtl="1">
              <a:spcBef>
                <a:spcPct val="20000"/>
              </a:spcBef>
              <a:buSzPct val="50000"/>
              <a:buFont typeface="Wingdings 2" panose="05020102010507070707" pitchFamily="18" charset="2"/>
              <a:buChar char="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377950" indent="-46355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SzPct val="60000"/>
              <a:buFont typeface="Wingdings 2" panose="05020102010507070707" pitchFamily="18" charset="2"/>
              <a:buChar char="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rtl="0"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chemeClr val="tx2"/>
                </a:solidFill>
              </a:rPr>
              <a:t>Network Management Mechanisms</a:t>
            </a:r>
          </a:p>
          <a:p>
            <a:pPr algn="l" rtl="0" eaLnBrk="1" hangingPunct="1">
              <a:spcBef>
                <a:spcPct val="0"/>
              </a:spcBef>
              <a:buFontTx/>
              <a:buNone/>
            </a:pPr>
            <a:endParaRPr lang="en-US" altLang="en-US" sz="2000" b="1">
              <a:solidFill>
                <a:schemeClr val="tx2"/>
              </a:solidFill>
            </a:endParaRPr>
          </a:p>
          <a:p>
            <a:pPr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800">
                <a:solidFill>
                  <a:schemeClr val="tx2"/>
                </a:solidFill>
              </a:rPr>
              <a:t>Two major network management protocols:</a:t>
            </a:r>
          </a:p>
          <a:p>
            <a:pPr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altLang="en-US" sz="1800">
              <a:solidFill>
                <a:schemeClr val="tx2"/>
              </a:solidFill>
            </a:endParaRPr>
          </a:p>
          <a:p>
            <a:pPr lvl="1" algn="l" rtl="0" eaLnBrk="1" hangingPunct="1"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1800" b="1">
                <a:solidFill>
                  <a:schemeClr val="tx2"/>
                </a:solidFill>
              </a:rPr>
              <a:t>Simple Network Management Protocol (SNMP)</a:t>
            </a:r>
          </a:p>
          <a:p>
            <a:pPr lvl="1" algn="l" rtl="0" eaLnBrk="1" hangingPunct="1"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1800" b="1">
                <a:solidFill>
                  <a:schemeClr val="tx2"/>
                </a:solidFill>
              </a:rPr>
              <a:t>Common Management Information Protocol (CMIP).</a:t>
            </a:r>
          </a:p>
          <a:p>
            <a:pPr lvl="2"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400">
                <a:solidFill>
                  <a:schemeClr val="tx2"/>
                </a:solidFill>
              </a:rPr>
              <a:t>CMIP includes CMIP over TCPIP (CMOT).</a:t>
            </a:r>
          </a:p>
          <a:p>
            <a:pPr lvl="2"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altLang="en-US" sz="1400">
              <a:solidFill>
                <a:schemeClr val="tx2"/>
              </a:solidFill>
            </a:endParaRPr>
          </a:p>
          <a:p>
            <a:pPr lvl="2"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altLang="en-US" sz="1400">
              <a:solidFill>
                <a:schemeClr val="tx2"/>
              </a:solidFill>
            </a:endParaRPr>
          </a:p>
          <a:p>
            <a:pPr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800">
                <a:solidFill>
                  <a:schemeClr val="tx2"/>
                </a:solidFill>
              </a:rPr>
              <a:t>Management protocols provide mechanism for</a:t>
            </a:r>
          </a:p>
          <a:p>
            <a:pPr lvl="1" algn="l" rtl="0" eaLnBrk="1" hangingPunct="1"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1800">
                <a:solidFill>
                  <a:schemeClr val="tx2"/>
                </a:solidFill>
              </a:rPr>
              <a:t>retrieving, changing, and transport of network management data across the network.</a:t>
            </a:r>
          </a:p>
          <a:p>
            <a:pPr lvl="1" algn="l" rtl="0" eaLnBrk="1" hangingPunct="1"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endParaRPr lang="en-US" altLang="en-US" sz="1800">
              <a:solidFill>
                <a:schemeClr val="tx2"/>
              </a:solidFill>
            </a:endParaRPr>
          </a:p>
          <a:p>
            <a:pPr lvl="1" algn="l" rtl="0" eaLnBrk="1" hangingPunct="1"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endParaRPr lang="en-US" altLang="en-US" sz="180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>
            <a:extLst>
              <a:ext uri="{FF2B5EF4-FFF2-40B4-BE49-F238E27FC236}">
                <a16:creationId xmlns:a16="http://schemas.microsoft.com/office/drawing/2014/main" id="{53EF50FA-06AE-4666-BED6-3D6C16970662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2057400" y="304800"/>
            <a:ext cx="7696200" cy="457200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lvl1pPr algn="r" rtl="1">
              <a:spcBef>
                <a:spcPct val="20000"/>
              </a:spcBef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20000"/>
              </a:spcBef>
              <a:buSzPct val="50000"/>
              <a:buFont typeface="Wingdings 2" panose="05020102010507070707" pitchFamily="18" charset="2"/>
              <a:buChar char="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SzPct val="60000"/>
              <a:buFont typeface="Wingdings 2" panose="05020102010507070707" pitchFamily="18" charset="2"/>
              <a:buChar char="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0" algn="ctr" rtl="0" eaLnBrk="1" hangingPunct="1">
              <a:spcBef>
                <a:spcPct val="0"/>
              </a:spcBef>
              <a:buNone/>
              <a:defRPr/>
            </a:pPr>
            <a:r>
              <a:rPr lang="en-US" altLang="en-US" sz="2400" b="1" dirty="0">
                <a:solidFill>
                  <a:schemeClr val="tx2"/>
                </a:solidFill>
              </a:rPr>
              <a:t>Network Management Mechanism (cont.)</a:t>
            </a:r>
            <a:endParaRPr kumimoji="0" lang="en-US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6386" name="Rectangle 2">
            <a:extLst>
              <a:ext uri="{FF2B5EF4-FFF2-40B4-BE49-F238E27FC236}">
                <a16:creationId xmlns:a16="http://schemas.microsoft.com/office/drawing/2014/main" id="{6FF6754A-7B80-4C62-99EF-C411D610F9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1447800"/>
            <a:ext cx="8839200" cy="522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spcBef>
                <a:spcPct val="20000"/>
              </a:spcBef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20750" indent="-463550" algn="r" rtl="1">
              <a:spcBef>
                <a:spcPct val="20000"/>
              </a:spcBef>
              <a:buSzPct val="50000"/>
              <a:buFont typeface="Wingdings 2" panose="05020102010507070707" pitchFamily="18" charset="2"/>
              <a:buChar char="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377950" indent="-46355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SzPct val="60000"/>
              <a:buFont typeface="Wingdings 2" panose="05020102010507070707" pitchFamily="18" charset="2"/>
              <a:buChar char="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rtl="0" eaLnBrk="1" hangingPunct="1">
              <a:spcBef>
                <a:spcPct val="0"/>
              </a:spcBef>
              <a:buFontTx/>
              <a:buNone/>
            </a:pPr>
            <a:r>
              <a:rPr lang="en-US" altLang="en-US" sz="1600" b="1">
                <a:solidFill>
                  <a:schemeClr val="tx2"/>
                </a:solidFill>
              </a:rPr>
              <a:t>Architectural Considerations</a:t>
            </a:r>
          </a:p>
          <a:p>
            <a:pPr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NM process consists of:</a:t>
            </a:r>
          </a:p>
          <a:p>
            <a:pPr lvl="1" algn="l" rtl="0" eaLnBrk="1" hangingPunct="1"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choosing which characteristics to monitor/manage</a:t>
            </a:r>
          </a:p>
          <a:p>
            <a:pPr lvl="1" algn="l" rtl="0" eaLnBrk="1" hangingPunct="1"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Instrumenting network devices to collect necessary data</a:t>
            </a:r>
          </a:p>
          <a:p>
            <a:pPr lvl="1" algn="l" rtl="0" eaLnBrk="1" hangingPunct="1"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Processing data for:</a:t>
            </a:r>
          </a:p>
          <a:p>
            <a:pPr lvl="2"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viewing, storage, and/or reporting;</a:t>
            </a:r>
          </a:p>
          <a:p>
            <a:pPr lvl="2"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displaying a subset of the results</a:t>
            </a:r>
          </a:p>
          <a:p>
            <a:pPr lvl="2"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storing or archiving some subset of the data.</a:t>
            </a:r>
          </a:p>
          <a:p>
            <a:pPr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Capturing of other features; using the FCAPS management model:</a:t>
            </a:r>
          </a:p>
          <a:p>
            <a:pPr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altLang="en-US" sz="1600">
              <a:solidFill>
                <a:schemeClr val="tx2"/>
              </a:solidFill>
            </a:endParaRPr>
          </a:p>
          <a:p>
            <a:pPr lvl="1" algn="l" rtl="0" eaLnBrk="1" hangingPunct="1"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1600" b="1">
                <a:solidFill>
                  <a:schemeClr val="tx2"/>
                </a:solidFill>
              </a:rPr>
              <a:t>F</a:t>
            </a:r>
            <a:r>
              <a:rPr lang="en-US" altLang="en-US" sz="1600">
                <a:solidFill>
                  <a:schemeClr val="tx2"/>
                </a:solidFill>
              </a:rPr>
              <a:t>ault management</a:t>
            </a:r>
          </a:p>
          <a:p>
            <a:pPr lvl="2"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processing of events and alarms</a:t>
            </a:r>
          </a:p>
          <a:p>
            <a:pPr lvl="2"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problem identification, isolation, troubleshooting, and resolution;</a:t>
            </a:r>
          </a:p>
          <a:p>
            <a:pPr lvl="2"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returning the network to an operational state.</a:t>
            </a:r>
          </a:p>
          <a:p>
            <a:pPr lvl="1" algn="l" rtl="0" eaLnBrk="1" hangingPunct="1"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1600" b="1">
                <a:solidFill>
                  <a:schemeClr val="tx2"/>
                </a:solidFill>
              </a:rPr>
              <a:t>C</a:t>
            </a:r>
            <a:r>
              <a:rPr lang="en-US" altLang="en-US" sz="1600">
                <a:solidFill>
                  <a:schemeClr val="tx2"/>
                </a:solidFill>
              </a:rPr>
              <a:t>onfiguration management</a:t>
            </a:r>
          </a:p>
          <a:p>
            <a:pPr lvl="2"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setting system parameters for turn-up</a:t>
            </a:r>
          </a:p>
          <a:p>
            <a:pPr lvl="2"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provisioning the network; configuration and system backups and restores</a:t>
            </a:r>
          </a:p>
          <a:p>
            <a:pPr lvl="2"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developing and operating system databases.</a:t>
            </a:r>
          </a:p>
          <a:p>
            <a:pPr lvl="1" algn="l" rtl="0" eaLnBrk="1" hangingPunct="1"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1600" b="1">
                <a:solidFill>
                  <a:schemeClr val="tx2"/>
                </a:solidFill>
              </a:rPr>
              <a:t>A</a:t>
            </a:r>
            <a:r>
              <a:rPr lang="en-US" altLang="en-US" sz="1600">
                <a:solidFill>
                  <a:schemeClr val="tx2"/>
                </a:solidFill>
              </a:rPr>
              <a:t>ccounting management</a:t>
            </a:r>
          </a:p>
          <a:p>
            <a:pPr lvl="2"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monitoring and managing subscriber service usage</a:t>
            </a:r>
          </a:p>
          <a:p>
            <a:pPr lvl="2"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service billing.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>
            <a:extLst>
              <a:ext uri="{FF2B5EF4-FFF2-40B4-BE49-F238E27FC236}">
                <a16:creationId xmlns:a16="http://schemas.microsoft.com/office/drawing/2014/main" id="{1807C6C2-2E3B-4A26-8A2E-FE215B945B64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2133600" y="457200"/>
            <a:ext cx="7696200" cy="461665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lvl1pPr algn="r" rtl="1">
              <a:spcBef>
                <a:spcPct val="20000"/>
              </a:spcBef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20000"/>
              </a:spcBef>
              <a:buSzPct val="50000"/>
              <a:buFont typeface="Wingdings 2" panose="05020102010507070707" pitchFamily="18" charset="2"/>
              <a:buChar char="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SzPct val="60000"/>
              <a:buFont typeface="Wingdings 2" panose="05020102010507070707" pitchFamily="18" charset="2"/>
              <a:buChar char="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0" algn="ctr" rtl="0" eaLnBrk="1" hangingPunct="1">
              <a:spcBef>
                <a:spcPct val="0"/>
              </a:spcBef>
              <a:buNone/>
              <a:defRPr/>
            </a:pPr>
            <a:r>
              <a:rPr lang="en-US" altLang="en-US" sz="2400" b="1" dirty="0">
                <a:solidFill>
                  <a:schemeClr val="tx2"/>
                </a:solidFill>
              </a:rPr>
              <a:t>Architectural Consideration</a:t>
            </a:r>
            <a:endParaRPr kumimoji="0" lang="en-US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7410" name="Rectangle 2">
            <a:extLst>
              <a:ext uri="{FF2B5EF4-FFF2-40B4-BE49-F238E27FC236}">
                <a16:creationId xmlns:a16="http://schemas.microsoft.com/office/drawing/2014/main" id="{6210D0FC-E40F-4C6A-A075-21F9A72694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1524000"/>
            <a:ext cx="8077200" cy="403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r" rtl="1">
              <a:spcBef>
                <a:spcPct val="20000"/>
              </a:spcBef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20750" indent="-463550" algn="r" rtl="1">
              <a:spcBef>
                <a:spcPct val="20000"/>
              </a:spcBef>
              <a:buSzPct val="50000"/>
              <a:buFont typeface="Wingdings 2" panose="05020102010507070707" pitchFamily="18" charset="2"/>
              <a:buChar char="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377950" indent="-46355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SzPct val="60000"/>
              <a:buFont typeface="Wingdings 2" panose="05020102010507070707" pitchFamily="18" charset="2"/>
              <a:buChar char="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rtl="0" eaLnBrk="1" hangingPunct="1">
              <a:spcBef>
                <a:spcPct val="0"/>
              </a:spcBef>
              <a:buFontTx/>
              <a:buNone/>
            </a:pPr>
            <a:r>
              <a:rPr lang="en-US" altLang="en-US" sz="1600" b="1">
                <a:solidFill>
                  <a:schemeClr val="tx2"/>
                </a:solidFill>
              </a:rPr>
              <a:t>Architectural Considerations</a:t>
            </a:r>
          </a:p>
          <a:p>
            <a:pPr algn="l" rtl="0" eaLnBrk="1" hangingPunct="1">
              <a:spcBef>
                <a:spcPct val="0"/>
              </a:spcBef>
              <a:buFontTx/>
              <a:buNone/>
            </a:pPr>
            <a:endParaRPr lang="en-US" altLang="en-US" sz="1600" b="1">
              <a:solidFill>
                <a:schemeClr val="tx2"/>
              </a:solidFill>
            </a:endParaRPr>
          </a:p>
          <a:p>
            <a:pPr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Capturing of other features; using the FCAPS management model :</a:t>
            </a:r>
          </a:p>
          <a:p>
            <a:pPr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altLang="en-US" sz="1600">
              <a:solidFill>
                <a:schemeClr val="tx2"/>
              </a:solidFill>
            </a:endParaRPr>
          </a:p>
          <a:p>
            <a:pPr lvl="1" algn="l" rtl="0" eaLnBrk="1" hangingPunct="1"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1600" b="1">
                <a:solidFill>
                  <a:schemeClr val="tx2"/>
                </a:solidFill>
              </a:rPr>
              <a:t>P</a:t>
            </a:r>
            <a:r>
              <a:rPr lang="en-US" altLang="en-US" sz="1600">
                <a:solidFill>
                  <a:schemeClr val="tx2"/>
                </a:solidFill>
              </a:rPr>
              <a:t>erformance management</a:t>
            </a:r>
          </a:p>
          <a:p>
            <a:pPr lvl="2"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implementing performance controls, based on the IP services architecture</a:t>
            </a:r>
          </a:p>
          <a:p>
            <a:pPr lvl="2"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collecting network performance data</a:t>
            </a:r>
          </a:p>
          <a:p>
            <a:pPr lvl="2"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Analyzing performance data</a:t>
            </a:r>
          </a:p>
          <a:p>
            <a:pPr lvl="2"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generating short- and long-term reports from this data</a:t>
            </a:r>
          </a:p>
          <a:p>
            <a:pPr lvl="2"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controlling network and system performance parameters.</a:t>
            </a:r>
          </a:p>
          <a:p>
            <a:pPr lvl="1" algn="l" rtl="0" eaLnBrk="1" hangingPunct="1"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1600" b="1">
                <a:solidFill>
                  <a:schemeClr val="tx2"/>
                </a:solidFill>
              </a:rPr>
              <a:t>S</a:t>
            </a:r>
            <a:r>
              <a:rPr lang="en-US" altLang="en-US" sz="1600">
                <a:solidFill>
                  <a:schemeClr val="tx2"/>
                </a:solidFill>
              </a:rPr>
              <a:t>ecurity management</a:t>
            </a:r>
          </a:p>
          <a:p>
            <a:pPr lvl="2"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implementing security controls</a:t>
            </a:r>
          </a:p>
          <a:p>
            <a:pPr lvl="2"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collecting and analyzing security data</a:t>
            </a:r>
          </a:p>
          <a:p>
            <a:pPr lvl="2"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Generating security reports and logs from this data.</a:t>
            </a:r>
          </a:p>
          <a:p>
            <a:pPr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altLang="en-US" sz="160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B7E509E3-F801-4AB0-B174-CA896460344A}"/>
              </a:ext>
            </a:extLst>
          </p:cNvPr>
          <p:cNvSpPr txBox="1">
            <a:spLocks noGrp="1" noChangeArrowheads="1"/>
          </p:cNvSpPr>
          <p:nvPr>
            <p:ph type="title" idx="4294967295"/>
          </p:nvPr>
        </p:nvSpPr>
        <p:spPr bwMode="auto">
          <a:xfrm>
            <a:off x="1905000" y="304800"/>
            <a:ext cx="7696200" cy="461665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lvl1pPr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marL="742950" indent="-285750" algn="r" rtl="1" eaLnBrk="0" fontAlgn="base" hangingPunct="0">
              <a:spcBef>
                <a:spcPct val="20000"/>
              </a:spcBef>
              <a:spcAft>
                <a:spcPct val="0"/>
              </a:spcAft>
              <a:buSzPct val="50000"/>
              <a:buFont typeface="Wingdings 2" panose="05020102010507070707" pitchFamily="18" charset="2"/>
              <a:buChar char="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 typeface="Wingdings 2" panose="05020102010507070707" pitchFamily="18" charset="2"/>
              <a:buChar char="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0" algn="ctr" rtl="0" eaLnBrk="1" hangingPunct="1">
              <a:spcBef>
                <a:spcPct val="0"/>
              </a:spcBef>
              <a:buNone/>
              <a:defRPr/>
            </a:pPr>
            <a:r>
              <a:rPr lang="en-US" altLang="en-US" sz="2400" b="1" dirty="0">
                <a:solidFill>
                  <a:schemeClr val="tx2"/>
                </a:solidFill>
              </a:rPr>
              <a:t>Architectural Consideration- Network Management</a:t>
            </a:r>
            <a:endParaRPr kumimoji="0" lang="en-US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8434" name="Rectangle 3">
            <a:extLst>
              <a:ext uri="{FF2B5EF4-FFF2-40B4-BE49-F238E27FC236}">
                <a16:creationId xmlns:a16="http://schemas.microsoft.com/office/drawing/2014/main" id="{242BEDAB-5E4B-4B46-B8E7-ECDC5E47D6E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5135563"/>
          </a:xfrm>
        </p:spPr>
        <p:txBody>
          <a:bodyPr/>
          <a:lstStyle/>
          <a:p>
            <a:pPr algn="l" rtl="0" eaLnBrk="1" hangingPunct="1"/>
            <a:r>
              <a:rPr lang="en-US" altLang="en-US" sz="1600" dirty="0">
                <a:solidFill>
                  <a:schemeClr val="tx2"/>
                </a:solidFill>
              </a:rPr>
              <a:t>The NM process and management model both provide input to the network management architecture. </a:t>
            </a:r>
          </a:p>
          <a:p>
            <a:pPr algn="l" rtl="0" eaLnBrk="1" hangingPunct="1"/>
            <a:endParaRPr lang="en-US" altLang="en-US" sz="1600" dirty="0">
              <a:solidFill>
                <a:schemeClr val="tx2"/>
              </a:solidFill>
            </a:endParaRPr>
          </a:p>
          <a:p>
            <a:pPr algn="l" rtl="0" eaLnBrk="1" hangingPunct="1"/>
            <a:endParaRPr lang="en-US" altLang="en-US" sz="1600" dirty="0">
              <a:solidFill>
                <a:schemeClr val="tx2"/>
              </a:solidFill>
            </a:endParaRPr>
          </a:p>
          <a:p>
            <a:pPr algn="l" rtl="0" eaLnBrk="1" hangingPunct="1"/>
            <a:r>
              <a:rPr lang="en-US" altLang="en-US" sz="1600" dirty="0">
                <a:solidFill>
                  <a:schemeClr val="tx2"/>
                </a:solidFill>
              </a:rPr>
              <a:t>Network management needs to consider the following in the architecture:</a:t>
            </a:r>
          </a:p>
          <a:p>
            <a:pPr lvl="1" algn="l" rtl="0" eaLnBrk="1" hangingPunct="1"/>
            <a:r>
              <a:rPr lang="en-US" altLang="en-US" sz="1600" dirty="0">
                <a:solidFill>
                  <a:schemeClr val="tx2"/>
                </a:solidFill>
              </a:rPr>
              <a:t>In-band and out-of-band management</a:t>
            </a:r>
          </a:p>
          <a:p>
            <a:pPr lvl="1" algn="l" rtl="0" eaLnBrk="1" hangingPunct="1"/>
            <a:r>
              <a:rPr lang="en-US" altLang="en-US" sz="1600" dirty="0">
                <a:solidFill>
                  <a:schemeClr val="tx2"/>
                </a:solidFill>
              </a:rPr>
              <a:t>Centralized, distributed, and hierarchical management</a:t>
            </a:r>
          </a:p>
          <a:p>
            <a:pPr lvl="1" algn="l" rtl="0" eaLnBrk="1" hangingPunct="1"/>
            <a:r>
              <a:rPr lang="en-US" altLang="en-US" sz="1600" dirty="0">
                <a:solidFill>
                  <a:schemeClr val="tx2"/>
                </a:solidFill>
              </a:rPr>
              <a:t>Scaling network management traffic</a:t>
            </a:r>
          </a:p>
          <a:p>
            <a:pPr lvl="1" algn="l" rtl="0" eaLnBrk="1" hangingPunct="1"/>
            <a:r>
              <a:rPr lang="en-US" altLang="en-US" sz="1600" dirty="0">
                <a:solidFill>
                  <a:schemeClr val="tx2"/>
                </a:solidFill>
              </a:rPr>
              <a:t>Checks and balances</a:t>
            </a:r>
          </a:p>
          <a:p>
            <a:pPr lvl="1" algn="l" rtl="0" eaLnBrk="1" hangingPunct="1"/>
            <a:r>
              <a:rPr lang="en-US" altLang="en-US" sz="1600" dirty="0">
                <a:solidFill>
                  <a:schemeClr val="tx2"/>
                </a:solidFill>
              </a:rPr>
              <a:t>Managing network management data</a:t>
            </a:r>
          </a:p>
          <a:p>
            <a:pPr lvl="1" algn="l" rtl="0" eaLnBrk="1" hangingPunct="1"/>
            <a:r>
              <a:rPr lang="en-US" altLang="en-US" sz="1600" dirty="0">
                <a:solidFill>
                  <a:schemeClr val="tx2"/>
                </a:solidFill>
              </a:rPr>
              <a:t>MIB selection</a:t>
            </a:r>
          </a:p>
          <a:p>
            <a:pPr lvl="1" algn="l" rtl="0" eaLnBrk="1" hangingPunct="1"/>
            <a:r>
              <a:rPr lang="en-US" altLang="en-US" sz="1600" dirty="0">
                <a:solidFill>
                  <a:schemeClr val="tx2"/>
                </a:solidFill>
              </a:rPr>
              <a:t>Integration into OSS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>
            <a:extLst>
              <a:ext uri="{FF2B5EF4-FFF2-40B4-BE49-F238E27FC236}">
                <a16:creationId xmlns:a16="http://schemas.microsoft.com/office/drawing/2014/main" id="{3574A7F5-E450-4DA8-8D2E-803CE5A22E42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981200" y="304800"/>
            <a:ext cx="7467600" cy="461665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lvl1pPr algn="r" rtl="1">
              <a:spcBef>
                <a:spcPct val="20000"/>
              </a:spcBef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20000"/>
              </a:spcBef>
              <a:buSzPct val="50000"/>
              <a:buFont typeface="Wingdings 2" panose="05020102010507070707" pitchFamily="18" charset="2"/>
              <a:buChar char="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SzPct val="60000"/>
              <a:buFont typeface="Wingdings 2" panose="05020102010507070707" pitchFamily="18" charset="2"/>
              <a:buChar char="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In-Band and Out of Band Network Management</a:t>
            </a:r>
          </a:p>
        </p:txBody>
      </p:sp>
      <p:sp>
        <p:nvSpPr>
          <p:cNvPr id="19458" name="Rectangle 2">
            <a:extLst>
              <a:ext uri="{FF2B5EF4-FFF2-40B4-BE49-F238E27FC236}">
                <a16:creationId xmlns:a16="http://schemas.microsoft.com/office/drawing/2014/main" id="{808EFB92-9B74-4942-B45B-1F3A4C6A50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1371600"/>
            <a:ext cx="8153400" cy="449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spcBef>
                <a:spcPct val="20000"/>
              </a:spcBef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20750" indent="-463550" algn="r" rtl="1">
              <a:spcBef>
                <a:spcPct val="20000"/>
              </a:spcBef>
              <a:buSzPct val="50000"/>
              <a:buFont typeface="Wingdings 2" panose="05020102010507070707" pitchFamily="18" charset="2"/>
              <a:buChar char="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377950" indent="-46355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SzPct val="60000"/>
              <a:buFont typeface="Wingdings 2" panose="05020102010507070707" pitchFamily="18" charset="2"/>
              <a:buChar char="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rtl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en-US" sz="1600" b="1">
                <a:solidFill>
                  <a:schemeClr val="tx2"/>
                </a:solidFill>
              </a:rPr>
              <a:t>In-Band and Out-of-Band Management</a:t>
            </a:r>
          </a:p>
          <a:p>
            <a:pPr algn="l" rtl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endParaRPr lang="en-US" altLang="en-US" sz="1600" b="1">
              <a:solidFill>
                <a:schemeClr val="tx2"/>
              </a:solidFill>
            </a:endParaRPr>
          </a:p>
          <a:p>
            <a:pPr algn="l" rtl="0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 i="1" u="sng">
                <a:solidFill>
                  <a:schemeClr val="tx2"/>
                </a:solidFill>
              </a:rPr>
              <a:t>In-band</a:t>
            </a:r>
            <a:r>
              <a:rPr lang="en-US" altLang="en-US" sz="1600">
                <a:solidFill>
                  <a:schemeClr val="tx2"/>
                </a:solidFill>
              </a:rPr>
              <a:t> management occurs when the traffic flows for network management follow the same network paths as the traffic flows for users and their applications.</a:t>
            </a:r>
          </a:p>
          <a:p>
            <a:pPr algn="l" rtl="0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simplifies the network management architecture (Figure 7.8).</a:t>
            </a:r>
          </a:p>
          <a:p>
            <a:pPr algn="l" rtl="0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Management flows can be impacted by same problems that impact user traffic flows</a:t>
            </a:r>
          </a:p>
          <a:p>
            <a:pPr lvl="1" algn="l" rtl="0" eaLnBrk="1" hangingPunct="1">
              <a:lnSpc>
                <a:spcPct val="150000"/>
              </a:lnSpc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If management is most needed, it may not be available </a:t>
            </a:r>
          </a:p>
          <a:p>
            <a:pPr lvl="2" algn="l" rtl="0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If management data flows delayed or blocked</a:t>
            </a:r>
          </a:p>
          <a:p>
            <a:pPr lvl="1" algn="l" rtl="0" eaLnBrk="1" hangingPunct="1">
              <a:lnSpc>
                <a:spcPct val="150000"/>
              </a:lnSpc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hard to perform event monitoring when</a:t>
            </a:r>
          </a:p>
          <a:p>
            <a:pPr lvl="2" algn="l" rtl="0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network under stress (congested)</a:t>
            </a:r>
          </a:p>
          <a:p>
            <a:pPr lvl="2" algn="l" rtl="0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network hardware/software configuration problems</a:t>
            </a:r>
          </a:p>
          <a:p>
            <a:pPr lvl="2" algn="l" rtl="0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under security attacks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98532ED-58FD-4DCF-8869-67FE0C99417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514600" y="228600"/>
            <a:ext cx="6324600" cy="461665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lvl1pPr algn="r" rtl="1">
              <a:spcBef>
                <a:spcPct val="20000"/>
              </a:spcBef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20000"/>
              </a:spcBef>
              <a:buSzPct val="50000"/>
              <a:buFont typeface="Wingdings 2" panose="05020102010507070707" pitchFamily="18" charset="2"/>
              <a:buChar char="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SzPct val="60000"/>
              <a:buFont typeface="Wingdings 2" panose="05020102010507070707" pitchFamily="18" charset="2"/>
              <a:buChar char="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0" algn="ctr" rtl="0" eaLnBrk="1" hangingPunct="1">
              <a:spcBef>
                <a:spcPct val="0"/>
              </a:spcBef>
              <a:buNone/>
              <a:defRPr/>
            </a:pPr>
            <a:r>
              <a:rPr lang="en-US" altLang="en-US" sz="2400" b="1" dirty="0">
                <a:solidFill>
                  <a:schemeClr val="tx2"/>
                </a:solidFill>
              </a:rPr>
              <a:t>Traffic Flows for In-Band Management</a:t>
            </a:r>
            <a:endParaRPr kumimoji="0" lang="en-US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20482" name="Picture 2" descr="Traffic flow for in-band management.">
            <a:extLst>
              <a:ext uri="{FF2B5EF4-FFF2-40B4-BE49-F238E27FC236}">
                <a16:creationId xmlns:a16="http://schemas.microsoft.com/office/drawing/2014/main" id="{3674466F-79FC-4E3B-A298-F35895D93085}"/>
              </a:ext>
            </a:extLst>
          </p:cNvPr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81200" y="1676400"/>
            <a:ext cx="5181600" cy="3925888"/>
          </a:xfr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>
            <a:extLst>
              <a:ext uri="{FF2B5EF4-FFF2-40B4-BE49-F238E27FC236}">
                <a16:creationId xmlns:a16="http://schemas.microsoft.com/office/drawing/2014/main" id="{8DF8FAE4-1F43-4FF9-8D7D-7927412B8D6C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752600" y="304800"/>
            <a:ext cx="7696200" cy="457200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lvl1pPr algn="r" rtl="1">
              <a:spcBef>
                <a:spcPct val="20000"/>
              </a:spcBef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20000"/>
              </a:spcBef>
              <a:buSzPct val="50000"/>
              <a:buFont typeface="Wingdings 2" panose="05020102010507070707" pitchFamily="18" charset="2"/>
              <a:buChar char="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SzPct val="60000"/>
              <a:buFont typeface="Wingdings 2" panose="05020102010507070707" pitchFamily="18" charset="2"/>
              <a:buChar char="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0" algn="ctr" rtl="0" eaLnBrk="1" hangingPunct="1">
              <a:spcBef>
                <a:spcPct val="0"/>
              </a:spcBef>
              <a:buNone/>
              <a:defRPr/>
            </a:pPr>
            <a:r>
              <a:rPr lang="en-US" altLang="en-US" sz="2400" b="1" dirty="0">
                <a:solidFill>
                  <a:schemeClr val="tx2"/>
                </a:solidFill>
              </a:rPr>
              <a:t>Out of Band Network Management</a:t>
            </a:r>
            <a:endParaRPr kumimoji="0" lang="en-US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1506" name="Rectangle 2">
            <a:extLst>
              <a:ext uri="{FF2B5EF4-FFF2-40B4-BE49-F238E27FC236}">
                <a16:creationId xmlns:a16="http://schemas.microsoft.com/office/drawing/2014/main" id="{298F4B60-2108-47D7-8462-7D6CFFE6EF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1676400"/>
            <a:ext cx="8001000" cy="375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spcBef>
                <a:spcPct val="20000"/>
              </a:spcBef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20750" indent="-463550" algn="r" rtl="1">
              <a:spcBef>
                <a:spcPct val="20000"/>
              </a:spcBef>
              <a:buSzPct val="50000"/>
              <a:buFont typeface="Wingdings 2" panose="05020102010507070707" pitchFamily="18" charset="2"/>
              <a:buChar char="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SzPct val="60000"/>
              <a:buFont typeface="Wingdings 2" panose="05020102010507070707" pitchFamily="18" charset="2"/>
              <a:buChar char="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rtl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en-US" sz="1600" b="1">
                <a:solidFill>
                  <a:schemeClr val="tx2"/>
                </a:solidFill>
              </a:rPr>
              <a:t>In-Band and Out-of-Band Management</a:t>
            </a:r>
          </a:p>
          <a:p>
            <a:pPr algn="l" rtl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endParaRPr lang="en-US" altLang="en-US" sz="1600" b="1">
              <a:solidFill>
                <a:schemeClr val="tx2"/>
              </a:solidFill>
            </a:endParaRPr>
          </a:p>
          <a:p>
            <a:pPr algn="justLow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 i="1" u="sng">
                <a:solidFill>
                  <a:schemeClr val="tx2"/>
                </a:solidFill>
              </a:rPr>
              <a:t>Out-of-band</a:t>
            </a:r>
            <a:r>
              <a:rPr lang="en-US" altLang="en-US" sz="1600">
                <a:solidFill>
                  <a:schemeClr val="tx2"/>
                </a:solidFill>
              </a:rPr>
              <a:t> management occurs when different paths are provided for network management data flows and user traffic flows.</a:t>
            </a:r>
          </a:p>
          <a:p>
            <a:pPr algn="justLow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allowing the management system to continue to monitor the network during most network events, even when such events disable the network.</a:t>
            </a:r>
          </a:p>
          <a:p>
            <a:pPr algn="justLow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altLang="en-US" sz="1600">
              <a:solidFill>
                <a:schemeClr val="tx2"/>
              </a:solidFill>
            </a:endParaRPr>
          </a:p>
          <a:p>
            <a:pPr algn="justLow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Can allow monitoring portions of the network that are unreachable through normal paths (i.e., user data flow paths).</a:t>
            </a:r>
          </a:p>
          <a:p>
            <a:pPr algn="justLow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usually provided via a separate network, such as . (Figure 7.9):</a:t>
            </a:r>
          </a:p>
          <a:p>
            <a:pPr lvl="1" algn="justLow" rtl="0" eaLnBrk="1" hangingPunct="1"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frame relay</a:t>
            </a:r>
          </a:p>
          <a:p>
            <a:pPr lvl="1" algn="justLow" rtl="0" eaLnBrk="1" hangingPunct="1"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plain old telephone service (POTS) connections.</a:t>
            </a:r>
          </a:p>
          <a:p>
            <a:pPr algn="justLow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Having separate network for management:</a:t>
            </a:r>
          </a:p>
          <a:p>
            <a:pPr lvl="1" algn="justLow" rtl="0" eaLnBrk="1" hangingPunct="1"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additional security features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16828BB7-1F97-4A17-AFFB-E162549E46AE}"/>
              </a:ext>
            </a:extLst>
          </p:cNvPr>
          <p:cNvSpPr txBox="1">
            <a:spLocks noGrp="1" noChangeArrowheads="1"/>
          </p:cNvSpPr>
          <p:nvPr>
            <p:ph type="title" idx="4294967295"/>
          </p:nvPr>
        </p:nvSpPr>
        <p:spPr bwMode="auto">
          <a:xfrm>
            <a:off x="1905000" y="304800"/>
            <a:ext cx="7086600" cy="830997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lvl1pPr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marL="742950" indent="-285750" algn="r" rtl="1" eaLnBrk="0" fontAlgn="base" hangingPunct="0">
              <a:spcBef>
                <a:spcPct val="20000"/>
              </a:spcBef>
              <a:spcAft>
                <a:spcPct val="0"/>
              </a:spcAft>
              <a:buSzPct val="50000"/>
              <a:buFont typeface="Wingdings 2" panose="05020102010507070707" pitchFamily="18" charset="2"/>
              <a:buChar char="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 typeface="Wingdings 2" panose="05020102010507070707" pitchFamily="18" charset="2"/>
              <a:buChar char="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0" algn="ctr" rtl="0" eaLnBrk="1" hangingPunct="1">
              <a:spcBef>
                <a:spcPct val="0"/>
              </a:spcBef>
              <a:buNone/>
              <a:defRPr/>
            </a:pPr>
            <a:r>
              <a:rPr lang="en-US" altLang="en-US" sz="2400" b="1" dirty="0">
                <a:solidFill>
                  <a:schemeClr val="tx2"/>
                </a:solidFill>
              </a:rPr>
              <a:t>Traffic Flows for Out-of-Band Network Management</a:t>
            </a:r>
            <a:endParaRPr kumimoji="0" lang="en-US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22530" name="Picture 2" descr="Traffic flow for out of bound management.">
            <a:extLst>
              <a:ext uri="{FF2B5EF4-FFF2-40B4-BE49-F238E27FC236}">
                <a16:creationId xmlns:a16="http://schemas.microsoft.com/office/drawing/2014/main" id="{3D3C4475-6110-4524-BD42-C1DF1772B79E}"/>
              </a:ext>
            </a:extLst>
          </p:cNvPr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47800" y="1676400"/>
            <a:ext cx="6553200" cy="4738688"/>
          </a:xfrm>
          <a:noFill/>
        </p:spPr>
      </p:pic>
    </p:spTree>
    <p:custDataLst>
      <p:tags r:id="rId1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>
            <a:extLst>
              <a:ext uri="{FF2B5EF4-FFF2-40B4-BE49-F238E27FC236}">
                <a16:creationId xmlns:a16="http://schemas.microsoft.com/office/drawing/2014/main" id="{DF5EEA51-64A8-464C-8B8B-6AA9C9226674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447800" y="381000"/>
            <a:ext cx="7696200" cy="457200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lvl1pPr algn="r" rtl="1">
              <a:spcBef>
                <a:spcPct val="20000"/>
              </a:spcBef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20000"/>
              </a:spcBef>
              <a:buSzPct val="50000"/>
              <a:buFont typeface="Wingdings 2" panose="05020102010507070707" pitchFamily="18" charset="2"/>
              <a:buChar char="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SzPct val="60000"/>
              <a:buFont typeface="Wingdings 2" panose="05020102010507070707" pitchFamily="18" charset="2"/>
              <a:buChar char="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0" algn="ctr" rtl="0" eaLnBrk="1" hangingPunct="1">
              <a:spcBef>
                <a:spcPct val="0"/>
              </a:spcBef>
              <a:buNone/>
              <a:defRPr/>
            </a:pPr>
            <a:r>
              <a:rPr lang="en-US" altLang="en-US" sz="2400" b="1" dirty="0">
                <a:solidFill>
                  <a:schemeClr val="tx2"/>
                </a:solidFill>
              </a:rPr>
              <a:t>In and Out Band Network Management</a:t>
            </a:r>
            <a:endParaRPr kumimoji="0" lang="en-US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3554" name="Rectangle 2">
            <a:extLst>
              <a:ext uri="{FF2B5EF4-FFF2-40B4-BE49-F238E27FC236}">
                <a16:creationId xmlns:a16="http://schemas.microsoft.com/office/drawing/2014/main" id="{D6AB25C5-5C96-4517-B9B6-63AD8453CC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1676400"/>
            <a:ext cx="7924800" cy="449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spcBef>
                <a:spcPct val="20000"/>
              </a:spcBef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20750" indent="-463550" algn="r" rtl="1">
              <a:spcBef>
                <a:spcPct val="20000"/>
              </a:spcBef>
              <a:buSzPct val="50000"/>
              <a:buFont typeface="Wingdings 2" panose="05020102010507070707" pitchFamily="18" charset="2"/>
              <a:buChar char="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377950" indent="-46355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SzPct val="60000"/>
              <a:buFont typeface="Wingdings 2" panose="05020102010507070707" pitchFamily="18" charset="2"/>
              <a:buChar char="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rtl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en-US" sz="1600" b="1">
                <a:solidFill>
                  <a:schemeClr val="tx2"/>
                </a:solidFill>
              </a:rPr>
              <a:t>In-Band and Out-of-Band Management</a:t>
            </a:r>
          </a:p>
          <a:p>
            <a:pPr algn="l" rtl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endParaRPr lang="en-US" altLang="en-US" sz="1600" b="1">
              <a:solidFill>
                <a:schemeClr val="tx2"/>
              </a:solidFill>
            </a:endParaRPr>
          </a:p>
          <a:p>
            <a:pPr algn="justLow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O</a:t>
            </a:r>
            <a:r>
              <a:rPr lang="en-US" altLang="en-US" sz="1600" i="1" u="sng">
                <a:solidFill>
                  <a:schemeClr val="tx2"/>
                </a:solidFill>
              </a:rPr>
              <a:t>ut-of-band</a:t>
            </a:r>
            <a:r>
              <a:rPr lang="en-US" altLang="en-US" sz="1600">
                <a:solidFill>
                  <a:schemeClr val="tx2"/>
                </a:solidFill>
              </a:rPr>
              <a:t> can be used to troubleshoot and configure remote devices</a:t>
            </a:r>
          </a:p>
          <a:p>
            <a:pPr lvl="1" algn="justLow" rtl="0" eaLnBrk="1" hangingPunct="1"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saves time and resources when:</a:t>
            </a:r>
          </a:p>
          <a:p>
            <a:pPr lvl="2" algn="justLow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the user data network is down</a:t>
            </a:r>
          </a:p>
          <a:p>
            <a:pPr lvl="2" algn="justLow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No enough human resources</a:t>
            </a:r>
          </a:p>
          <a:p>
            <a:pPr algn="justLow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Regular availability checking is needed.</a:t>
            </a:r>
          </a:p>
          <a:p>
            <a:pPr algn="justLow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added expense and complexity</a:t>
            </a:r>
          </a:p>
          <a:p>
            <a:pPr algn="justLow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to reduce expenses:</a:t>
            </a:r>
          </a:p>
          <a:p>
            <a:pPr algn="justLow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altLang="en-US" sz="1600">
              <a:solidFill>
                <a:schemeClr val="tx2"/>
              </a:solidFill>
            </a:endParaRPr>
          </a:p>
          <a:p>
            <a:pPr lvl="1" algn="justLow" rtl="0" eaLnBrk="1" hangingPunct="1"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provide out-of-band monitoring at a low level of performance (phone lines)</a:t>
            </a:r>
          </a:p>
          <a:p>
            <a:pPr algn="justLow" rtl="0" eaLnBrk="1" hangingPunct="1">
              <a:spcBef>
                <a:spcPct val="0"/>
              </a:spcBef>
              <a:buFontTx/>
              <a:buNone/>
            </a:pPr>
            <a:r>
              <a:rPr lang="en-US" altLang="en-US" sz="1600" b="1">
                <a:solidFill>
                  <a:schemeClr val="tx2"/>
                </a:solidFill>
              </a:rPr>
              <a:t>For some networks a combination of in-band and out-of-band </a:t>
            </a:r>
            <a:r>
              <a:rPr lang="en-US" altLang="en-US" sz="1600">
                <a:solidFill>
                  <a:schemeClr val="tx2"/>
                </a:solidFill>
              </a:rPr>
              <a:t>could used, when:</a:t>
            </a:r>
          </a:p>
          <a:p>
            <a:pPr algn="justLow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performance of user data network is needed to support network management data flows the expense of a separate network is still incurred.</a:t>
            </a:r>
          </a:p>
          <a:p>
            <a:pPr algn="justLow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altLang="en-US" sz="1600">
              <a:solidFill>
                <a:schemeClr val="tx2"/>
              </a:solidFill>
            </a:endParaRPr>
          </a:p>
          <a:p>
            <a:pPr algn="justLow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security issues on the user data network still need to be addressed.</a:t>
            </a:r>
          </a:p>
          <a:p>
            <a:pPr algn="justLow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 i="1">
                <a:solidFill>
                  <a:schemeClr val="tx2"/>
                </a:solidFill>
              </a:rPr>
              <a:t>the separate, out-of-band network is needed when the user data network is down.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>
            <a:extLst>
              <a:ext uri="{FF2B5EF4-FFF2-40B4-BE49-F238E27FC236}">
                <a16:creationId xmlns:a16="http://schemas.microsoft.com/office/drawing/2014/main" id="{4BABF691-0378-4932-AA25-D4EC428F524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 rtl="0" eaLnBrk="1" hangingPunct="1"/>
            <a:r>
              <a:rPr lang="en-US" altLang="en-US" sz="2400" b="1" dirty="0">
                <a:solidFill>
                  <a:schemeClr val="tx2"/>
                </a:solidFill>
              </a:rPr>
              <a:t>Need -Network Management Architecture</a:t>
            </a:r>
          </a:p>
        </p:txBody>
      </p:sp>
      <p:sp>
        <p:nvSpPr>
          <p:cNvPr id="6146" name="Rectangle 3">
            <a:extLst>
              <a:ext uri="{FF2B5EF4-FFF2-40B4-BE49-F238E27FC236}">
                <a16:creationId xmlns:a16="http://schemas.microsoft.com/office/drawing/2014/main" id="{078B1579-EEF9-4732-9CB4-86761EFFC8E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04800" y="1524000"/>
            <a:ext cx="8229600" cy="5026025"/>
          </a:xfrm>
        </p:spPr>
        <p:txBody>
          <a:bodyPr/>
          <a:lstStyle/>
          <a:p>
            <a:pPr lvl="1" algn="l" rtl="0" eaLnBrk="1" hangingPunct="1"/>
            <a:r>
              <a:rPr lang="en-US" altLang="en-US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Reconfiguring the network often to meet various different requirements.</a:t>
            </a:r>
          </a:p>
          <a:p>
            <a:pPr lvl="1" algn="l" rtl="0" eaLnBrk="1" hangingPunct="1"/>
            <a:endParaRPr lang="en-US" altLang="en-US" sz="18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 rtl="0" eaLnBrk="1" hangingPunct="1"/>
            <a:r>
              <a:rPr lang="en-US" altLang="en-US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need to monitor the entire system from a single location or device.</a:t>
            </a:r>
          </a:p>
          <a:p>
            <a:pPr lvl="1" algn="l" rtl="0" eaLnBrk="1" hangingPunct="1"/>
            <a:endParaRPr lang="en-US" altLang="en-US" sz="18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 rtl="0" eaLnBrk="1" hangingPunct="1"/>
            <a:r>
              <a:rPr lang="en-US" altLang="en-US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Testing service-provider compliance with SLAs and policies.</a:t>
            </a:r>
          </a:p>
          <a:p>
            <a:pPr lvl="1" algn="l" rtl="0" eaLnBrk="1" hangingPunct="1"/>
            <a:endParaRPr lang="en-US" altLang="en-US" sz="18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 rtl="0" eaLnBrk="1" hangingPunct="1"/>
            <a:r>
              <a:rPr lang="en-US" altLang="en-US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need for proactive monitoring (discovering performance problems before users, applications, and devices are impacted by them).</a:t>
            </a:r>
          </a:p>
          <a:p>
            <a:pPr lvl="1" algn="l" rtl="0" eaLnBrk="1" hangingPunct="1"/>
            <a:endParaRPr lang="en-US" altLang="en-US" sz="18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 rtl="0" eaLnBrk="1" hangingPunct="1"/>
            <a:r>
              <a:rPr lang="en-US" altLang="en-US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Requirements for out-of-band access.</a:t>
            </a:r>
          </a:p>
          <a:p>
            <a:pPr algn="l" rtl="0" eaLnBrk="1" hangingPunct="1"/>
            <a:endParaRPr lang="en-US" alt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59C0C663-DB2E-4273-8B96-066A9FDAE808}"/>
              </a:ext>
            </a:extLst>
          </p:cNvPr>
          <p:cNvSpPr txBox="1">
            <a:spLocks noGrp="1" noChangeArrowheads="1"/>
          </p:cNvSpPr>
          <p:nvPr>
            <p:ph type="title" idx="4294967295"/>
          </p:nvPr>
        </p:nvSpPr>
        <p:spPr bwMode="auto">
          <a:xfrm>
            <a:off x="1905000" y="304800"/>
            <a:ext cx="7696200" cy="461665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lvl1pPr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marL="742950" indent="-285750" algn="r" rtl="1" eaLnBrk="0" fontAlgn="base" hangingPunct="0">
              <a:spcBef>
                <a:spcPct val="20000"/>
              </a:spcBef>
              <a:spcAft>
                <a:spcPct val="0"/>
              </a:spcAft>
              <a:buSzPct val="50000"/>
              <a:buFont typeface="Wingdings 2" panose="05020102010507070707" pitchFamily="18" charset="2"/>
              <a:buChar char="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 typeface="Wingdings 2" panose="05020102010507070707" pitchFamily="18" charset="2"/>
              <a:buChar char="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Combined</a:t>
            </a:r>
            <a:r>
              <a:rPr kumimoji="0" lang="en-US" altLang="en-US" sz="2400" b="1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In-ban and Out-of-band </a:t>
            </a:r>
            <a:r>
              <a:rPr kumimoji="0" lang="en-US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Management</a:t>
            </a:r>
          </a:p>
        </p:txBody>
      </p:sp>
      <p:pic>
        <p:nvPicPr>
          <p:cNvPr id="24578" name="Picture 2" descr="Combination of in-band and out-of-band management traffic flow.">
            <a:extLst>
              <a:ext uri="{FF2B5EF4-FFF2-40B4-BE49-F238E27FC236}">
                <a16:creationId xmlns:a16="http://schemas.microsoft.com/office/drawing/2014/main" id="{E468CE5A-3DDA-4D3C-AD12-8861A5486272}"/>
              </a:ext>
            </a:extLst>
          </p:cNvPr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28800" y="1371600"/>
            <a:ext cx="5486400" cy="4343400"/>
          </a:xfr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>
            <a:extLst>
              <a:ext uri="{FF2B5EF4-FFF2-40B4-BE49-F238E27FC236}">
                <a16:creationId xmlns:a16="http://schemas.microsoft.com/office/drawing/2014/main" id="{12D3BC32-422D-4226-9335-13A4CE58459F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2057400" y="381000"/>
            <a:ext cx="7696200" cy="457200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lvl1pPr algn="r" rtl="1">
              <a:spcBef>
                <a:spcPct val="20000"/>
              </a:spcBef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20000"/>
              </a:spcBef>
              <a:buSzPct val="50000"/>
              <a:buFont typeface="Wingdings 2" panose="05020102010507070707" pitchFamily="18" charset="2"/>
              <a:buChar char="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SzPct val="60000"/>
              <a:buFont typeface="Wingdings 2" panose="05020102010507070707" pitchFamily="18" charset="2"/>
              <a:buChar char="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Network Management Types</a:t>
            </a:r>
          </a:p>
        </p:txBody>
      </p:sp>
      <p:sp>
        <p:nvSpPr>
          <p:cNvPr id="25602" name="Rectangle 2">
            <a:extLst>
              <a:ext uri="{FF2B5EF4-FFF2-40B4-BE49-F238E27FC236}">
                <a16:creationId xmlns:a16="http://schemas.microsoft.com/office/drawing/2014/main" id="{E56159AA-0E27-4BF8-A62D-23C51AB9FE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1752600"/>
            <a:ext cx="8229600" cy="327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spcBef>
                <a:spcPct val="20000"/>
              </a:spcBef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20750" indent="-463550" algn="r" rtl="1">
              <a:spcBef>
                <a:spcPct val="20000"/>
              </a:spcBef>
              <a:buSzPct val="50000"/>
              <a:buFont typeface="Wingdings 2" panose="05020102010507070707" pitchFamily="18" charset="2"/>
              <a:buChar char="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SzPct val="60000"/>
              <a:buFont typeface="Wingdings 2" panose="05020102010507070707" pitchFamily="18" charset="2"/>
              <a:buChar char="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rtl="0" eaLnBrk="1" hangingPunct="1">
              <a:spcBef>
                <a:spcPct val="0"/>
              </a:spcBef>
              <a:buFontTx/>
              <a:buNone/>
            </a:pPr>
            <a:r>
              <a:rPr lang="en-US" altLang="en-US" sz="1600" b="1">
                <a:solidFill>
                  <a:schemeClr val="tx2"/>
                </a:solidFill>
              </a:rPr>
              <a:t>Centralized, Distributed, and Hierarchical Management</a:t>
            </a:r>
          </a:p>
          <a:p>
            <a:pPr algn="l" rtl="0" eaLnBrk="1" hangingPunct="1">
              <a:spcBef>
                <a:spcPct val="0"/>
              </a:spcBef>
              <a:buFontTx/>
              <a:buNone/>
            </a:pPr>
            <a:endParaRPr lang="en-US" altLang="en-US" sz="1600" b="1">
              <a:solidFill>
                <a:schemeClr val="tx2"/>
              </a:solidFill>
            </a:endParaRPr>
          </a:p>
          <a:p>
            <a:pPr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 i="1" u="sng">
                <a:solidFill>
                  <a:schemeClr val="tx2"/>
                </a:solidFill>
              </a:rPr>
              <a:t>Centralized</a:t>
            </a:r>
            <a:r>
              <a:rPr lang="en-US" altLang="en-US" sz="1600">
                <a:solidFill>
                  <a:schemeClr val="tx2"/>
                </a:solidFill>
              </a:rPr>
              <a:t> management: all management data (e.g., pings, SNMP polls/responses, Traceroute, etc.) radiate from a single management system (Figure 7.8). </a:t>
            </a:r>
          </a:p>
          <a:p>
            <a:pPr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advantage :</a:t>
            </a:r>
          </a:p>
          <a:p>
            <a:pPr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altLang="en-US" sz="1600">
              <a:solidFill>
                <a:schemeClr val="tx2"/>
              </a:solidFill>
            </a:endParaRPr>
          </a:p>
          <a:p>
            <a:pPr lvl="1" algn="l" rtl="0" eaLnBrk="1" hangingPunct="1"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only one management system is needed</a:t>
            </a:r>
          </a:p>
          <a:p>
            <a:pPr lvl="1" algn="l" rtl="0" eaLnBrk="1" hangingPunct="1"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simplifying the architecture and reducing costs</a:t>
            </a:r>
          </a:p>
          <a:p>
            <a:pPr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has a variety of management tools associated with it.</a:t>
            </a:r>
          </a:p>
          <a:p>
            <a:pPr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Trade-offs:</a:t>
            </a:r>
          </a:p>
          <a:p>
            <a:pPr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altLang="en-US" sz="1600">
              <a:solidFill>
                <a:schemeClr val="tx2"/>
              </a:solidFill>
            </a:endParaRPr>
          </a:p>
          <a:p>
            <a:pPr lvl="1" algn="l" rtl="0" eaLnBrk="1" hangingPunct="1"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single point of failure</a:t>
            </a:r>
          </a:p>
          <a:p>
            <a:pPr lvl="1" algn="l" rtl="0" eaLnBrk="1" hangingPunct="1"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causing congestion or failure on the Network Interface.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8ED50095-D29A-4FEB-BFEA-AE6B2EFE1FA6}"/>
              </a:ext>
            </a:extLst>
          </p:cNvPr>
          <p:cNvSpPr txBox="1">
            <a:spLocks noGrp="1" noChangeArrowheads="1"/>
          </p:cNvSpPr>
          <p:nvPr>
            <p:ph type="title" idx="4294967295"/>
          </p:nvPr>
        </p:nvSpPr>
        <p:spPr bwMode="auto">
          <a:xfrm>
            <a:off x="1905000" y="304800"/>
            <a:ext cx="7696200" cy="461665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lvl1pPr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marL="742950" indent="-285750" algn="r" rtl="1" eaLnBrk="0" fontAlgn="base" hangingPunct="0">
              <a:spcBef>
                <a:spcPct val="20000"/>
              </a:spcBef>
              <a:spcAft>
                <a:spcPct val="0"/>
              </a:spcAft>
              <a:buSzPct val="50000"/>
              <a:buFont typeface="Wingdings 2" panose="05020102010507070707" pitchFamily="18" charset="2"/>
              <a:buChar char="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 typeface="Wingdings 2" panose="05020102010507070707" pitchFamily="18" charset="2"/>
              <a:buChar char="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0" algn="ctr" rtl="0" eaLnBrk="1" hangingPunct="1">
              <a:spcBef>
                <a:spcPct val="0"/>
              </a:spcBef>
              <a:buNone/>
              <a:defRPr/>
            </a:pPr>
            <a:r>
              <a:rPr lang="en-US" altLang="en-US" sz="2400" b="1" dirty="0">
                <a:solidFill>
                  <a:schemeClr val="tx2"/>
                </a:solidFill>
              </a:rPr>
              <a:t>Flow Management for In-Band</a:t>
            </a:r>
            <a:endParaRPr kumimoji="0" lang="en-US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26626" name="Picture 2" descr="Traffic flows for in-band management.">
            <a:extLst>
              <a:ext uri="{FF2B5EF4-FFF2-40B4-BE49-F238E27FC236}">
                <a16:creationId xmlns:a16="http://schemas.microsoft.com/office/drawing/2014/main" id="{60EE22D6-3480-4882-9054-974BA70F5ABE}"/>
              </a:ext>
            </a:extLst>
          </p:cNvPr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0" y="1828800"/>
            <a:ext cx="6138863" cy="4419600"/>
          </a:xfr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>
            <a:extLst>
              <a:ext uri="{FF2B5EF4-FFF2-40B4-BE49-F238E27FC236}">
                <a16:creationId xmlns:a16="http://schemas.microsoft.com/office/drawing/2014/main" id="{E17074AE-59DF-4BAB-8B3F-2ABDC6F90664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2362200" y="381000"/>
            <a:ext cx="7696200" cy="457200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lvl1pPr algn="r" rtl="1">
              <a:spcBef>
                <a:spcPct val="20000"/>
              </a:spcBef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20000"/>
              </a:spcBef>
              <a:buSzPct val="50000"/>
              <a:buFont typeface="Wingdings 2" panose="05020102010507070707" pitchFamily="18" charset="2"/>
              <a:buChar char="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SzPct val="60000"/>
              <a:buFont typeface="Wingdings 2" panose="05020102010507070707" pitchFamily="18" charset="2"/>
              <a:buChar char="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0" algn="ctr" rtl="0" eaLnBrk="1" hangingPunct="1">
              <a:spcBef>
                <a:spcPct val="0"/>
              </a:spcBef>
              <a:buNone/>
              <a:defRPr/>
            </a:pPr>
            <a:r>
              <a:rPr lang="en-US" altLang="en-US" sz="2400" b="1" dirty="0">
                <a:solidFill>
                  <a:schemeClr val="tx2"/>
                </a:solidFill>
              </a:rPr>
              <a:t>Network Management - </a:t>
            </a:r>
            <a:r>
              <a:rPr lang="en-US" altLang="en-US" sz="2400" b="1" dirty="0" err="1">
                <a:solidFill>
                  <a:schemeClr val="tx2"/>
                </a:solidFill>
              </a:rPr>
              <a:t>Distrubted</a:t>
            </a:r>
            <a:endParaRPr kumimoji="0" lang="en-US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7650" name="Rectangle 2">
            <a:extLst>
              <a:ext uri="{FF2B5EF4-FFF2-40B4-BE49-F238E27FC236}">
                <a16:creationId xmlns:a16="http://schemas.microsoft.com/office/drawing/2014/main" id="{635C930E-D1AB-4265-BB9A-E5271D7EA7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1524000"/>
            <a:ext cx="8077200" cy="473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20750" indent="-4635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377950" indent="-4635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35150" indent="-4635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Centralized, Distributed, and Hierarchical Management</a:t>
            </a:r>
          </a:p>
          <a:p>
            <a:pPr eaLnBrk="1" hangingPunct="1"/>
            <a:endParaRPr lang="en-US" altLang="en-US" sz="1600" b="1">
              <a:solidFill>
                <a:schemeClr val="tx2"/>
              </a:solidFill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1600" i="1" u="sng">
                <a:solidFill>
                  <a:schemeClr val="tx2"/>
                </a:solidFill>
              </a:rPr>
              <a:t>Distributed</a:t>
            </a:r>
            <a:r>
              <a:rPr lang="en-US" altLang="en-US" sz="1600">
                <a:solidFill>
                  <a:schemeClr val="tx2"/>
                </a:solidFill>
              </a:rPr>
              <a:t> : multiple separate components to the management system, placed across the network, localizing network management and distributing management domains. (Fig.7.11)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endParaRPr lang="en-US" altLang="en-US" sz="1600">
              <a:solidFill>
                <a:schemeClr val="tx2"/>
              </a:solidFill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multiple local element management systems are used to distribute management functions across several domains.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the components either provide: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endParaRPr lang="en-US" altLang="en-US" sz="1600">
              <a:solidFill>
                <a:schemeClr val="tx2"/>
              </a:solidFill>
            </a:endParaRP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all management functions (monitoring, display, storage, and processing)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the distributed components are the monitoring devices</a:t>
            </a:r>
          </a:p>
          <a:p>
            <a:pPr lvl="2" eaLnBrk="1" hangingPunct="1"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Example:</a:t>
            </a:r>
          </a:p>
          <a:p>
            <a:pPr lvl="3" eaLnBrk="1" hangingPunct="1"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distributed management may take the form of having multiple management systems on the network (e.g., one management system per campus or per management domain, Figure 7.11)</a:t>
            </a:r>
          </a:p>
          <a:p>
            <a:pPr lvl="3" eaLnBrk="1" hangingPunct="1"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single management system with several monitoring nodes, Figure 7.12.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endParaRPr lang="en-US" altLang="en-US" sz="160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5CCDFD45-359B-48EA-843F-ABB9B4693E95}"/>
              </a:ext>
            </a:extLst>
          </p:cNvPr>
          <p:cNvSpPr txBox="1">
            <a:spLocks noGrp="1" noChangeArrowheads="1"/>
          </p:cNvSpPr>
          <p:nvPr>
            <p:ph type="title" idx="4294967295"/>
          </p:nvPr>
        </p:nvSpPr>
        <p:spPr bwMode="auto">
          <a:xfrm>
            <a:off x="1905000" y="304800"/>
            <a:ext cx="7696200" cy="457200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lvl1pPr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marL="742950" indent="-285750" algn="r" rtl="1" eaLnBrk="0" fontAlgn="base" hangingPunct="0">
              <a:spcBef>
                <a:spcPct val="20000"/>
              </a:spcBef>
              <a:spcAft>
                <a:spcPct val="0"/>
              </a:spcAft>
              <a:buSzPct val="50000"/>
              <a:buFont typeface="Wingdings 2" panose="05020102010507070707" pitchFamily="18" charset="2"/>
              <a:buChar char="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 typeface="Wingdings 2" panose="05020102010507070707" pitchFamily="18" charset="2"/>
              <a:buChar char="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0" algn="ctr" rtl="0" eaLnBrk="1" hangingPunct="1">
              <a:spcBef>
                <a:spcPct val="0"/>
              </a:spcBef>
              <a:buNone/>
              <a:defRPr/>
            </a:pPr>
            <a:r>
              <a:rPr lang="en-US" altLang="en-US" sz="2400" b="1" dirty="0">
                <a:solidFill>
                  <a:schemeClr val="tx2"/>
                </a:solidFill>
              </a:rPr>
              <a:t>Distributed Network Management</a:t>
            </a:r>
            <a:endParaRPr kumimoji="0" lang="en-US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28674" name="Picture 2" descr="Distributed management example involving local element management system.">
            <a:extLst>
              <a:ext uri="{FF2B5EF4-FFF2-40B4-BE49-F238E27FC236}">
                <a16:creationId xmlns:a16="http://schemas.microsoft.com/office/drawing/2014/main" id="{646E881E-D8F2-4724-90B0-B0D06136B535}"/>
              </a:ext>
            </a:extLst>
          </p:cNvPr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00200" y="1676400"/>
            <a:ext cx="5924550" cy="4495800"/>
          </a:xfr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>
            <a:extLst>
              <a:ext uri="{FF2B5EF4-FFF2-40B4-BE49-F238E27FC236}">
                <a16:creationId xmlns:a16="http://schemas.microsoft.com/office/drawing/2014/main" id="{3C94E3DF-2920-4FFC-83EE-FB61B993966A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676400" y="152400"/>
            <a:ext cx="7696200" cy="830997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lvl1pPr algn="r" rtl="1">
              <a:spcBef>
                <a:spcPct val="20000"/>
              </a:spcBef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20000"/>
              </a:spcBef>
              <a:buSzPct val="50000"/>
              <a:buFont typeface="Wingdings 2" panose="05020102010507070707" pitchFamily="18" charset="2"/>
              <a:buChar char="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SzPct val="60000"/>
              <a:buFont typeface="Wingdings 2" panose="05020102010507070707" pitchFamily="18" charset="2"/>
              <a:buChar char="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0" algn="ctr" rtl="0" eaLnBrk="1" hangingPunct="1">
              <a:spcBef>
                <a:spcPct val="0"/>
              </a:spcBef>
              <a:buNone/>
              <a:defRPr/>
            </a:pPr>
            <a:r>
              <a:rPr lang="en-US" altLang="en-US" sz="2400" b="1" dirty="0">
                <a:solidFill>
                  <a:schemeClr val="tx2"/>
                </a:solidFill>
              </a:rPr>
              <a:t>Centralized, Distributed, and Hierarchical Management Types</a:t>
            </a:r>
            <a:endParaRPr kumimoji="0" lang="en-US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9698" name="Rectangle 2">
            <a:extLst>
              <a:ext uri="{FF2B5EF4-FFF2-40B4-BE49-F238E27FC236}">
                <a16:creationId xmlns:a16="http://schemas.microsoft.com/office/drawing/2014/main" id="{87DAD3D3-B0A3-4F02-ACF7-A616968B2F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1828800"/>
            <a:ext cx="7010400" cy="253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spcBef>
                <a:spcPct val="20000"/>
              </a:spcBef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20000"/>
              </a:spcBef>
              <a:buSzPct val="50000"/>
              <a:buFont typeface="Wingdings 2" panose="05020102010507070707" pitchFamily="18" charset="2"/>
              <a:buChar char="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377950" indent="-46355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35150" indent="-463550" algn="r" rtl="1">
              <a:spcBef>
                <a:spcPct val="20000"/>
              </a:spcBef>
              <a:buSzPct val="60000"/>
              <a:buFont typeface="Wingdings 2" panose="05020102010507070707" pitchFamily="18" charset="2"/>
              <a:buChar char="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rtl="0" eaLnBrk="1" hangingPunct="1">
              <a:spcBef>
                <a:spcPct val="0"/>
              </a:spcBef>
              <a:buFontTx/>
              <a:buNone/>
            </a:pPr>
            <a:r>
              <a:rPr lang="en-US" altLang="en-US" sz="1600" b="1" dirty="0">
                <a:solidFill>
                  <a:schemeClr val="tx2"/>
                </a:solidFill>
              </a:rPr>
              <a:t>Centralized, Distributed, and Hierarchical Management</a:t>
            </a:r>
          </a:p>
          <a:p>
            <a:pPr algn="l" rtl="0" eaLnBrk="1" hangingPunct="1">
              <a:spcBef>
                <a:spcPct val="0"/>
              </a:spcBef>
              <a:buFontTx/>
              <a:buNone/>
            </a:pPr>
            <a:endParaRPr lang="en-US" altLang="en-US" sz="1600" b="1" dirty="0">
              <a:solidFill>
                <a:schemeClr val="tx2"/>
              </a:solidFill>
            </a:endParaRPr>
          </a:p>
          <a:p>
            <a:pPr lvl="2"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chemeClr val="tx2"/>
                </a:solidFill>
              </a:rPr>
              <a:t>Example:</a:t>
            </a:r>
          </a:p>
          <a:p>
            <a:pPr lvl="3" algn="l" rtl="0" eaLnBrk="1" hangingPunct="1"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chemeClr val="tx2"/>
                </a:solidFill>
              </a:rPr>
              <a:t>distributed management may take the form of having multiple management systems on the network (e.g., one management system per campus or per management domain, Figure 7.11)</a:t>
            </a:r>
          </a:p>
          <a:p>
            <a:pPr lvl="3" algn="l" rtl="0" eaLnBrk="1" hangingPunct="1"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chemeClr val="tx2"/>
                </a:solidFill>
              </a:rPr>
              <a:t>single management system with several monitoring nodes, Figure 7.12.</a:t>
            </a:r>
          </a:p>
          <a:p>
            <a:pPr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altLang="en-US" sz="16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27784CC4-1E27-4214-B3E7-B37B49552984}"/>
              </a:ext>
            </a:extLst>
          </p:cNvPr>
          <p:cNvSpPr txBox="1">
            <a:spLocks noGrp="1" noChangeArrowheads="1"/>
          </p:cNvSpPr>
          <p:nvPr>
            <p:ph type="title" idx="4294967295"/>
          </p:nvPr>
        </p:nvSpPr>
        <p:spPr bwMode="auto">
          <a:xfrm>
            <a:off x="1905000" y="304800"/>
            <a:ext cx="7696200" cy="457200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lvl1pPr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marL="742950" indent="-285750" algn="r" rtl="1" eaLnBrk="0" fontAlgn="base" hangingPunct="0">
              <a:spcBef>
                <a:spcPct val="20000"/>
              </a:spcBef>
              <a:spcAft>
                <a:spcPct val="0"/>
              </a:spcAft>
              <a:buSzPct val="50000"/>
              <a:buFont typeface="Wingdings 2" panose="05020102010507070707" pitchFamily="18" charset="2"/>
              <a:buChar char="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 typeface="Wingdings 2" panose="05020102010507070707" pitchFamily="18" charset="2"/>
              <a:buChar char="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0" algn="ctr" rtl="0" eaLnBrk="1" hangingPunct="1">
              <a:spcBef>
                <a:spcPct val="0"/>
              </a:spcBef>
              <a:buNone/>
              <a:defRPr/>
            </a:pPr>
            <a:r>
              <a:rPr lang="en-US" altLang="en-US" sz="2400" b="1" dirty="0">
                <a:solidFill>
                  <a:schemeClr val="tx2"/>
                </a:solidFill>
              </a:rPr>
              <a:t>Distributed Management</a:t>
            </a:r>
            <a:endParaRPr kumimoji="0" lang="en-US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30722" name="Picture 2" descr="Distributed network management example involving local monitoring node, traffic management.">
            <a:extLst>
              <a:ext uri="{FF2B5EF4-FFF2-40B4-BE49-F238E27FC236}">
                <a16:creationId xmlns:a16="http://schemas.microsoft.com/office/drawing/2014/main" id="{679C0062-4DB8-49F0-BFFF-CD7F79DEF375}"/>
              </a:ext>
            </a:extLst>
          </p:cNvPr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3000" y="1295400"/>
            <a:ext cx="6848475" cy="4267200"/>
          </a:xfr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>
            <a:extLst>
              <a:ext uri="{FF2B5EF4-FFF2-40B4-BE49-F238E27FC236}">
                <a16:creationId xmlns:a16="http://schemas.microsoft.com/office/drawing/2014/main" id="{5B0D1B23-6BE7-40FA-BE67-BB06D02333FA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143000" y="381000"/>
            <a:ext cx="7696200" cy="457200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lvl1pPr algn="r" rtl="1">
              <a:spcBef>
                <a:spcPct val="20000"/>
              </a:spcBef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20000"/>
              </a:spcBef>
              <a:buSzPct val="50000"/>
              <a:buFont typeface="Wingdings 2" panose="05020102010507070707" pitchFamily="18" charset="2"/>
              <a:buChar char="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SzPct val="60000"/>
              <a:buFont typeface="Wingdings 2" panose="05020102010507070707" pitchFamily="18" charset="2"/>
              <a:buChar char="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0" algn="ctr" rtl="0" eaLnBrk="1" hangingPunct="1">
              <a:spcBef>
                <a:spcPct val="0"/>
              </a:spcBef>
              <a:buNone/>
              <a:defRPr/>
            </a:pPr>
            <a:r>
              <a:rPr lang="en-US" altLang="en-US" sz="2400" b="1" dirty="0">
                <a:solidFill>
                  <a:schemeClr val="tx2"/>
                </a:solidFill>
              </a:rPr>
              <a:t>Hierarchical - Network Management</a:t>
            </a:r>
            <a:endParaRPr kumimoji="0" lang="en-US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1746" name="Rectangle 2">
            <a:extLst>
              <a:ext uri="{FF2B5EF4-FFF2-40B4-BE49-F238E27FC236}">
                <a16:creationId xmlns:a16="http://schemas.microsoft.com/office/drawing/2014/main" id="{B27FC20D-F878-4F77-A42C-BEAC929E6B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1828800"/>
            <a:ext cx="8077200" cy="375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spcBef>
                <a:spcPct val="20000"/>
              </a:spcBef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20750" indent="-463550" algn="r" rtl="1">
              <a:spcBef>
                <a:spcPct val="20000"/>
              </a:spcBef>
              <a:buSzPct val="50000"/>
              <a:buFont typeface="Wingdings 2" panose="05020102010507070707" pitchFamily="18" charset="2"/>
              <a:buChar char="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377950" indent="-46355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SzPct val="60000"/>
              <a:buFont typeface="Wingdings 2" panose="05020102010507070707" pitchFamily="18" charset="2"/>
              <a:buChar char="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rtl="0" eaLnBrk="1" hangingPunct="1">
              <a:spcBef>
                <a:spcPct val="0"/>
              </a:spcBef>
              <a:buFontTx/>
              <a:buNone/>
            </a:pPr>
            <a:r>
              <a:rPr lang="en-US" altLang="en-US" sz="1600" b="1">
                <a:solidFill>
                  <a:schemeClr val="tx2"/>
                </a:solidFill>
              </a:rPr>
              <a:t>Centralized, Distributed, and Hierarchical Management </a:t>
            </a:r>
          </a:p>
          <a:p>
            <a:pPr algn="l" rtl="0" eaLnBrk="1" hangingPunct="1">
              <a:spcBef>
                <a:spcPct val="0"/>
              </a:spcBef>
              <a:buFontTx/>
              <a:buNone/>
            </a:pPr>
            <a:endParaRPr lang="en-US" altLang="en-US" sz="1600" b="1">
              <a:solidFill>
                <a:schemeClr val="tx2"/>
              </a:solidFill>
            </a:endParaRPr>
          </a:p>
          <a:p>
            <a:pPr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 i="1" u="sng">
                <a:solidFill>
                  <a:schemeClr val="tx2"/>
                </a:solidFill>
              </a:rPr>
              <a:t>Hierarchical : </a:t>
            </a:r>
            <a:r>
              <a:rPr lang="en-US" altLang="en-US" sz="1600">
                <a:solidFill>
                  <a:schemeClr val="tx2"/>
                </a:solidFill>
              </a:rPr>
              <a:t>management functions (monitoring, display, storage, and processing) are separated and placed on separate devices.</a:t>
            </a:r>
          </a:p>
          <a:p>
            <a:pPr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separated functions considered as layers communicating in hierarchical fashion.               ( Fig.7.13)</a:t>
            </a:r>
          </a:p>
          <a:p>
            <a:pPr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altLang="en-US" sz="1600">
              <a:solidFill>
                <a:schemeClr val="tx2"/>
              </a:solidFill>
            </a:endParaRPr>
          </a:p>
          <a:p>
            <a:pPr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localized monitoring devices:</a:t>
            </a:r>
          </a:p>
          <a:p>
            <a:pPr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altLang="en-US" sz="1600">
              <a:solidFill>
                <a:schemeClr val="tx2"/>
              </a:solidFill>
            </a:endParaRPr>
          </a:p>
          <a:p>
            <a:pPr lvl="1" algn="l" rtl="0" eaLnBrk="1" hangingPunct="1"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collect management data</a:t>
            </a:r>
          </a:p>
          <a:p>
            <a:pPr lvl="1" algn="l" rtl="0" eaLnBrk="1" hangingPunct="1"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pass data to display and storage devices</a:t>
            </a:r>
          </a:p>
          <a:p>
            <a:pPr lvl="1" algn="l" rtl="0" eaLnBrk="1" hangingPunct="1"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when data passed on to display and storage devices without processing</a:t>
            </a:r>
          </a:p>
          <a:p>
            <a:pPr lvl="2"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the monitoring devices act as they did in distributed management</a:t>
            </a:r>
          </a:p>
          <a:p>
            <a:pPr lvl="2"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localizing the data collection and reducing the amounts of management data that transit the network.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13238B84-820B-40EC-AC3E-88C74350D46F}"/>
              </a:ext>
            </a:extLst>
          </p:cNvPr>
          <p:cNvSpPr txBox="1">
            <a:spLocks noGrp="1" noChangeArrowheads="1"/>
          </p:cNvSpPr>
          <p:nvPr>
            <p:ph type="title" idx="4294967295"/>
          </p:nvPr>
        </p:nvSpPr>
        <p:spPr bwMode="auto">
          <a:xfrm>
            <a:off x="1905000" y="304800"/>
            <a:ext cx="7696200" cy="461665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lvl1pPr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marL="742950" indent="-285750" algn="r" rtl="1" eaLnBrk="0" fontAlgn="base" hangingPunct="0">
              <a:spcBef>
                <a:spcPct val="20000"/>
              </a:spcBef>
              <a:spcAft>
                <a:spcPct val="0"/>
              </a:spcAft>
              <a:buSzPct val="50000"/>
              <a:buFont typeface="Wingdings 2" panose="05020102010507070707" pitchFamily="18" charset="2"/>
              <a:buChar char="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 typeface="Wingdings 2" panose="05020102010507070707" pitchFamily="18" charset="2"/>
              <a:buChar char="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0" algn="ctr" rtl="0" eaLnBrk="1" hangingPunct="1">
              <a:spcBef>
                <a:spcPct val="0"/>
              </a:spcBef>
              <a:buNone/>
              <a:defRPr/>
            </a:pPr>
            <a:r>
              <a:rPr lang="en-US" altLang="en-US" sz="2400" b="1" dirty="0" err="1">
                <a:solidFill>
                  <a:schemeClr val="tx2"/>
                </a:solidFill>
              </a:rPr>
              <a:t>Hierarchial</a:t>
            </a:r>
            <a:r>
              <a:rPr lang="en-US" altLang="en-US" sz="2400" b="1" dirty="0">
                <a:solidFill>
                  <a:schemeClr val="tx2"/>
                </a:solidFill>
              </a:rPr>
              <a:t> with Separate Network Management</a:t>
            </a:r>
            <a:endParaRPr kumimoji="0" lang="en-US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32770" name="Picture 2" descr="Hierarchical management separating management into distinct functions distributed across multiple platforms.">
            <a:extLst>
              <a:ext uri="{FF2B5EF4-FFF2-40B4-BE49-F238E27FC236}">
                <a16:creationId xmlns:a16="http://schemas.microsoft.com/office/drawing/2014/main" id="{7DECEF53-F533-42C3-9F0C-1F89A5C0489E}"/>
              </a:ext>
            </a:extLst>
          </p:cNvPr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0" y="1981200"/>
            <a:ext cx="5762625" cy="3933825"/>
          </a:xfrm>
          <a:noFill/>
        </p:spPr>
      </p:pic>
    </p:spTree>
    <p:custDataLst>
      <p:tags r:id="rId1"/>
    </p:custData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>
            <a:extLst>
              <a:ext uri="{FF2B5EF4-FFF2-40B4-BE49-F238E27FC236}">
                <a16:creationId xmlns:a16="http://schemas.microsoft.com/office/drawing/2014/main" id="{BBEA9C55-A558-4BE6-B02A-A85E364D8584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676400" y="273992"/>
            <a:ext cx="7696200" cy="461665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lvl1pPr algn="r" rtl="1">
              <a:spcBef>
                <a:spcPct val="20000"/>
              </a:spcBef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20000"/>
              </a:spcBef>
              <a:buSzPct val="50000"/>
              <a:buFont typeface="Wingdings 2" panose="05020102010507070707" pitchFamily="18" charset="2"/>
              <a:buChar char="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SzPct val="60000"/>
              <a:buFont typeface="Wingdings 2" panose="05020102010507070707" pitchFamily="18" charset="2"/>
              <a:buChar char="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0" algn="ctr" rtl="0" eaLnBrk="1" hangingPunct="1">
              <a:spcBef>
                <a:spcPct val="0"/>
              </a:spcBef>
              <a:buNone/>
              <a:defRPr/>
            </a:pPr>
            <a:r>
              <a:rPr lang="en-US" altLang="en-US" sz="2400" b="1" dirty="0">
                <a:solidFill>
                  <a:schemeClr val="tx2"/>
                </a:solidFill>
              </a:rPr>
              <a:t>Advantages of Hierarchical Management</a:t>
            </a:r>
            <a:endParaRPr kumimoji="0" lang="en-US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3794" name="Rectangle 2">
            <a:extLst>
              <a:ext uri="{FF2B5EF4-FFF2-40B4-BE49-F238E27FC236}">
                <a16:creationId xmlns:a16="http://schemas.microsoft.com/office/drawing/2014/main" id="{5088F8B0-7314-4E20-AF83-EC9181ED26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1371600"/>
            <a:ext cx="8839200" cy="498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spcBef>
                <a:spcPct val="20000"/>
              </a:spcBef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20750" indent="-463550" algn="r" rtl="1">
              <a:spcBef>
                <a:spcPct val="20000"/>
              </a:spcBef>
              <a:buSzPct val="50000"/>
              <a:buFont typeface="Wingdings 2" panose="05020102010507070707" pitchFamily="18" charset="2"/>
              <a:buChar char="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377950" indent="-46355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SzPct val="60000"/>
              <a:buFont typeface="Wingdings 2" panose="05020102010507070707" pitchFamily="18" charset="2"/>
              <a:buChar char="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rtl="0" eaLnBrk="1" hangingPunct="1">
              <a:spcBef>
                <a:spcPct val="0"/>
              </a:spcBef>
              <a:buFontTx/>
              <a:buNone/>
            </a:pPr>
            <a:r>
              <a:rPr lang="en-US" altLang="en-US" sz="1600" b="1" dirty="0">
                <a:solidFill>
                  <a:schemeClr val="tx2"/>
                </a:solidFill>
              </a:rPr>
              <a:t>Centralized, Distributed, and Hierarchical Management </a:t>
            </a:r>
          </a:p>
          <a:p>
            <a:pPr algn="l" rtl="0" eaLnBrk="1" hangingPunct="1">
              <a:spcBef>
                <a:spcPct val="0"/>
              </a:spcBef>
              <a:buFontTx/>
              <a:buNone/>
            </a:pPr>
            <a:endParaRPr lang="en-US" altLang="en-US" sz="1600" b="1" dirty="0">
              <a:solidFill>
                <a:schemeClr val="tx2"/>
              </a:solidFill>
            </a:endParaRPr>
          </a:p>
          <a:p>
            <a:pPr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 i="1" u="sng" dirty="0">
                <a:solidFill>
                  <a:schemeClr val="tx2"/>
                </a:solidFill>
              </a:rPr>
              <a:t>Hierarchical : </a:t>
            </a:r>
          </a:p>
          <a:p>
            <a:pPr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altLang="en-US" sz="1600" i="1" u="sng" dirty="0">
              <a:solidFill>
                <a:schemeClr val="tx2"/>
              </a:solidFill>
            </a:endParaRPr>
          </a:p>
          <a:p>
            <a:pPr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chemeClr val="tx2"/>
                </a:solidFill>
              </a:rPr>
              <a:t>When data are processed before being sent to display and storage devices:</a:t>
            </a:r>
          </a:p>
          <a:p>
            <a:pPr lvl="1" algn="l" rtl="0" eaLnBrk="1" hangingPunct="1"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chemeClr val="tx2"/>
                </a:solidFill>
              </a:rPr>
              <a:t>the monitoring devices act as local filters</a:t>
            </a:r>
          </a:p>
          <a:p>
            <a:pPr lvl="1" algn="l" rtl="0" eaLnBrk="1" hangingPunct="1"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chemeClr val="tx2"/>
                </a:solidFill>
              </a:rPr>
              <a:t>sending only relevant data</a:t>
            </a:r>
          </a:p>
          <a:p>
            <a:pPr lvl="1" algn="l" rtl="0" eaLnBrk="1" hangingPunct="1"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chemeClr val="tx2"/>
                </a:solidFill>
              </a:rPr>
              <a:t>Can reduce amount of management data in the network</a:t>
            </a:r>
          </a:p>
          <a:p>
            <a:pPr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chemeClr val="tx2"/>
                </a:solidFill>
              </a:rPr>
              <a:t>Advantages:</a:t>
            </a:r>
          </a:p>
          <a:p>
            <a:pPr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altLang="en-US" sz="1600" dirty="0">
              <a:solidFill>
                <a:schemeClr val="tx2"/>
              </a:solidFill>
            </a:endParaRPr>
          </a:p>
          <a:p>
            <a:pPr lvl="1" algn="l" rtl="0" eaLnBrk="1" hangingPunct="1"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chemeClr val="tx2"/>
                </a:solidFill>
              </a:rPr>
              <a:t>every component can be made redundant</a:t>
            </a:r>
          </a:p>
          <a:p>
            <a:pPr lvl="1" algn="l" rtl="0" eaLnBrk="1" hangingPunct="1"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chemeClr val="tx2"/>
                </a:solidFill>
              </a:rPr>
              <a:t>every component can be independent of the other components</a:t>
            </a:r>
          </a:p>
          <a:p>
            <a:pPr lvl="1" algn="l" rtl="0" eaLnBrk="1" hangingPunct="1"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chemeClr val="tx2"/>
                </a:solidFill>
              </a:rPr>
              <a:t>can be tailored to the specific needs of the network</a:t>
            </a:r>
          </a:p>
          <a:p>
            <a:pPr lvl="2"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chemeClr val="tx2"/>
                </a:solidFill>
              </a:rPr>
              <a:t>several display devices</a:t>
            </a:r>
          </a:p>
          <a:p>
            <a:pPr lvl="2"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chemeClr val="tx2"/>
                </a:solidFill>
              </a:rPr>
              <a:t>several processing devices</a:t>
            </a:r>
          </a:p>
          <a:p>
            <a:pPr lvl="2"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chemeClr val="tx2"/>
                </a:solidFill>
              </a:rPr>
              <a:t>several storage devices</a:t>
            </a:r>
          </a:p>
          <a:p>
            <a:pPr lvl="1" algn="l" rtl="0" eaLnBrk="1" hangingPunct="1"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chemeClr val="tx2"/>
                </a:solidFill>
              </a:rPr>
              <a:t>A trade-off:</a:t>
            </a:r>
          </a:p>
          <a:p>
            <a:pPr lvl="2"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chemeClr val="tx2"/>
                </a:solidFill>
              </a:rPr>
              <a:t>Cost</a:t>
            </a:r>
          </a:p>
          <a:p>
            <a:pPr lvl="2"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chemeClr val="tx2"/>
                </a:solidFill>
              </a:rPr>
              <a:t>Complexity</a:t>
            </a:r>
          </a:p>
          <a:p>
            <a:pPr lvl="2"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chemeClr val="tx2"/>
                </a:solidFill>
              </a:rPr>
              <a:t>Overhead</a:t>
            </a: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>
            <a:extLst>
              <a:ext uri="{FF2B5EF4-FFF2-40B4-BE49-F238E27FC236}">
                <a16:creationId xmlns:a16="http://schemas.microsoft.com/office/drawing/2014/main" id="{F0EA413A-AB16-47FD-81EB-786D7F1CE5AE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905000" y="304800"/>
            <a:ext cx="7696200" cy="457200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lvl1pPr algn="r" rtl="1">
              <a:spcBef>
                <a:spcPct val="20000"/>
              </a:spcBef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20000"/>
              </a:spcBef>
              <a:buSzPct val="50000"/>
              <a:buFont typeface="Wingdings 2" panose="05020102010507070707" pitchFamily="18" charset="2"/>
              <a:buChar char="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SzPct val="60000"/>
              <a:buFont typeface="Wingdings 2" panose="05020102010507070707" pitchFamily="18" charset="2"/>
              <a:buChar char="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Defining</a:t>
            </a:r>
            <a:r>
              <a:rPr kumimoji="0" lang="en-US" altLang="en-US" sz="2400" b="1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Network Management</a:t>
            </a:r>
          </a:p>
        </p:txBody>
      </p:sp>
      <p:sp>
        <p:nvSpPr>
          <p:cNvPr id="7170" name="Rectangle 2">
            <a:extLst>
              <a:ext uri="{FF2B5EF4-FFF2-40B4-BE49-F238E27FC236}">
                <a16:creationId xmlns:a16="http://schemas.microsoft.com/office/drawing/2014/main" id="{694ABB19-B1C9-47B3-9C0A-4AEFEA1015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1450975"/>
            <a:ext cx="8610600" cy="472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spcBef>
                <a:spcPct val="20000"/>
              </a:spcBef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indent="-457200" algn="r" rtl="1">
              <a:spcBef>
                <a:spcPct val="20000"/>
              </a:spcBef>
              <a:buSzPct val="50000"/>
              <a:buFont typeface="Wingdings 2" panose="05020102010507070707" pitchFamily="18" charset="2"/>
              <a:buChar char="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SzPct val="60000"/>
              <a:buFont typeface="Wingdings 2" panose="05020102010507070707" pitchFamily="18" charset="2"/>
              <a:buChar char="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rtl="0"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chemeClr val="tx2"/>
                </a:solidFill>
              </a:rPr>
              <a:t>Defining Network Management</a:t>
            </a:r>
          </a:p>
          <a:p>
            <a:pPr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2000">
                <a:solidFill>
                  <a:schemeClr val="tx2"/>
                </a:solidFill>
              </a:rPr>
              <a:t>NM can be viewed as a top-down approach structure consisting of multiple layers of managements:</a:t>
            </a:r>
          </a:p>
          <a:p>
            <a:pPr lvl="1" algn="l" rtl="0" eaLnBrk="1" hangingPunct="1">
              <a:lnSpc>
                <a:spcPct val="150000"/>
              </a:lnSpc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1800">
                <a:solidFill>
                  <a:schemeClr val="tx2"/>
                </a:solidFill>
              </a:rPr>
              <a:t>Business Management: budgets/resources, planning, and agreements. </a:t>
            </a:r>
          </a:p>
          <a:p>
            <a:pPr lvl="1" algn="l" rtl="0" eaLnBrk="1" hangingPunct="1">
              <a:lnSpc>
                <a:spcPct val="150000"/>
              </a:lnSpc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1800">
                <a:solidFill>
                  <a:schemeClr val="tx2"/>
                </a:solidFill>
              </a:rPr>
              <a:t>Service Management: delivery of services to users (for service providers this would include the management of access bandwidth, data storage, and application delivery)</a:t>
            </a:r>
          </a:p>
          <a:p>
            <a:pPr lvl="1" algn="l" rtl="0" eaLnBrk="1" hangingPunct="1">
              <a:lnSpc>
                <a:spcPct val="150000"/>
              </a:lnSpc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1800">
                <a:solidFill>
                  <a:schemeClr val="tx2"/>
                </a:solidFill>
              </a:rPr>
              <a:t>Network Management: network devices across the entire network.</a:t>
            </a:r>
          </a:p>
          <a:p>
            <a:pPr lvl="1" algn="l" rtl="0" eaLnBrk="1" hangingPunct="1">
              <a:lnSpc>
                <a:spcPct val="150000"/>
              </a:lnSpc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1800">
                <a:solidFill>
                  <a:schemeClr val="tx2"/>
                </a:solidFill>
              </a:rPr>
              <a:t>Element Management: collection of similar network devices (access routers or subscriber management systems)</a:t>
            </a:r>
          </a:p>
          <a:p>
            <a:pPr lvl="1" algn="l" rtl="0" eaLnBrk="1" hangingPunct="1">
              <a:lnSpc>
                <a:spcPct val="150000"/>
              </a:lnSpc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1800">
                <a:solidFill>
                  <a:schemeClr val="tx2"/>
                </a:solidFill>
              </a:rPr>
              <a:t>Network-Element Management: individual network devices (a single router, switch, or hub)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D6181BC-B3C9-4980-BE22-6C4C5761D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8D9D0-26B8-4F6B-8EAC-8649A5534F35}" type="slidenum">
              <a:rPr lang="ar-JO" altLang="en-US" smtClean="0"/>
              <a:pPr/>
              <a:t>30</a:t>
            </a:fld>
            <a:endParaRPr lang="en-US" altLang="en-US"/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8A8EA86E-46BE-46EB-9771-CCDEC9CA38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6400" y="273992"/>
            <a:ext cx="7696200" cy="461665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lvl1pPr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marL="742950" indent="-285750" algn="r" rtl="1" eaLnBrk="0" fontAlgn="base" hangingPunct="0">
              <a:spcBef>
                <a:spcPct val="20000"/>
              </a:spcBef>
              <a:spcAft>
                <a:spcPct val="0"/>
              </a:spcAft>
              <a:buSzPct val="50000"/>
              <a:buFont typeface="Wingdings 2" panose="05020102010507070707" pitchFamily="18" charset="2"/>
              <a:buChar char="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 typeface="Wingdings 2" panose="05020102010507070707" pitchFamily="18" charset="2"/>
              <a:buChar char="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rtl="0" eaLnBrk="1" hangingPunct="1"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en-US" sz="2400" b="1" dirty="0">
                <a:solidFill>
                  <a:schemeClr val="tx2"/>
                </a:solidFill>
              </a:rPr>
              <a:t>References</a:t>
            </a:r>
            <a:endParaRPr lang="en-US" altLang="en-US" sz="2400" b="1" dirty="0">
              <a:solidFill>
                <a:schemeClr val="tx2"/>
              </a:solidFill>
              <a:ea typeface="+mn-ea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D795A238-33EF-4A01-B1B5-A71BC6ACB2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1371600"/>
            <a:ext cx="815340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r" rtl="1">
              <a:spcBef>
                <a:spcPct val="20000"/>
              </a:spcBef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20750" indent="-463550" algn="r" rtl="1">
              <a:spcBef>
                <a:spcPct val="20000"/>
              </a:spcBef>
              <a:buSzPct val="50000"/>
              <a:buFont typeface="Wingdings 2" panose="05020102010507070707" pitchFamily="18" charset="2"/>
              <a:buChar char="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377950" indent="-46355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SzPct val="60000"/>
              <a:buFont typeface="Wingdings 2" panose="05020102010507070707" pitchFamily="18" charset="2"/>
              <a:buChar char="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rtl="0" eaLnBrk="1" hangingPunct="1">
              <a:spcBef>
                <a:spcPct val="0"/>
              </a:spcBef>
              <a:buFontTx/>
              <a:buNone/>
            </a:pPr>
            <a:r>
              <a:rPr lang="en-US" altLang="en-US" sz="1600" b="1" dirty="0">
                <a:solidFill>
                  <a:schemeClr val="tx2"/>
                </a:solidFill>
              </a:rPr>
              <a:t>1. Network Management Systems Architectural Leading Practices, </a:t>
            </a:r>
            <a:r>
              <a:rPr lang="en-US" altLang="en-US" sz="1600" b="1" dirty="0">
                <a:solidFill>
                  <a:schemeClr val="tx2"/>
                </a:solidFill>
                <a:hlinkClick r:id="rId2"/>
              </a:rPr>
              <a:t>https://www.cisco.com/en/US/technologies/tk869/tk769/technologies_white_paper0900aecd806bfb4c.html</a:t>
            </a:r>
            <a:endParaRPr lang="en-US" altLang="en-US" sz="1600" b="1" dirty="0">
              <a:solidFill>
                <a:schemeClr val="tx2"/>
              </a:solidFill>
            </a:endParaRPr>
          </a:p>
          <a:p>
            <a:pPr algn="l" rtl="0" eaLnBrk="1" hangingPunct="1">
              <a:spcBef>
                <a:spcPct val="0"/>
              </a:spcBef>
              <a:buFontTx/>
              <a:buNone/>
            </a:pPr>
            <a:endParaRPr lang="en-US" altLang="en-US" sz="1600" b="1" dirty="0">
              <a:solidFill>
                <a:schemeClr val="tx2"/>
              </a:solidFill>
            </a:endParaRPr>
          </a:p>
          <a:p>
            <a:pPr algn="l" rtl="0" eaLnBrk="1" hangingPunct="1">
              <a:spcBef>
                <a:spcPct val="0"/>
              </a:spcBef>
              <a:buFontTx/>
              <a:buNone/>
            </a:pPr>
            <a:r>
              <a:rPr lang="en-US" altLang="en-US" sz="1600" b="1" dirty="0">
                <a:solidFill>
                  <a:schemeClr val="tx2"/>
                </a:solidFill>
              </a:rPr>
              <a:t>2. </a:t>
            </a:r>
            <a:r>
              <a:rPr lang="en-US" altLang="en-US" sz="1600" b="1">
                <a:solidFill>
                  <a:schemeClr val="tx2"/>
                </a:solidFill>
              </a:rPr>
              <a:t>Terry Slattery</a:t>
            </a:r>
            <a:r>
              <a:rPr lang="en-US" altLang="en-US" sz="1600" b="1" dirty="0">
                <a:solidFill>
                  <a:schemeClr val="tx2"/>
                </a:solidFill>
              </a:rPr>
              <a:t>, A Network Management Architecture, https://netcraftsmen.com/a-network-management-architecture-part-1/</a:t>
            </a:r>
          </a:p>
          <a:p>
            <a:pPr algn="l" rtl="0" eaLnBrk="1" hangingPunct="1">
              <a:spcBef>
                <a:spcPct val="0"/>
              </a:spcBef>
              <a:buFontTx/>
              <a:buNone/>
            </a:pPr>
            <a:endParaRPr lang="en-US" altLang="en-US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1647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5C03022D-0594-40B6-801C-27427F5CE558}"/>
              </a:ext>
            </a:extLst>
          </p:cNvPr>
          <p:cNvSpPr txBox="1">
            <a:spLocks noGrp="1" noChangeArrowheads="1"/>
          </p:cNvSpPr>
          <p:nvPr>
            <p:ph type="title" idx="4294967295"/>
          </p:nvPr>
        </p:nvSpPr>
        <p:spPr bwMode="auto">
          <a:xfrm>
            <a:off x="1905000" y="304800"/>
            <a:ext cx="7696200" cy="457200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lvl1pPr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marL="742950" indent="-285750" algn="r" rtl="1" eaLnBrk="0" fontAlgn="base" hangingPunct="0">
              <a:spcBef>
                <a:spcPct val="20000"/>
              </a:spcBef>
              <a:spcAft>
                <a:spcPct val="0"/>
              </a:spcAft>
              <a:buSzPct val="50000"/>
              <a:buFont typeface="Wingdings 2" panose="05020102010507070707" pitchFamily="18" charset="2"/>
              <a:buChar char="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 typeface="Wingdings 2" panose="05020102010507070707" pitchFamily="18" charset="2"/>
              <a:buChar char="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Network Management </a:t>
            </a:r>
            <a:r>
              <a:rPr kumimoji="0" lang="en-US" alt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Hirarchy</a:t>
            </a:r>
            <a:endParaRPr kumimoji="0" lang="en-US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8194" name="Picture 4" descr="A pyramid showing network management hierarchy involving network, service and business. ">
            <a:extLst>
              <a:ext uri="{FF2B5EF4-FFF2-40B4-BE49-F238E27FC236}">
                <a16:creationId xmlns:a16="http://schemas.microsoft.com/office/drawing/2014/main" id="{1C3BD072-9ED4-4E7F-913D-38D1DC040430}"/>
              </a:ext>
            </a:extLst>
          </p:cNvPr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6785" flipH="1">
            <a:off x="1524000" y="1600200"/>
            <a:ext cx="6477000" cy="4875213"/>
          </a:xfrm>
          <a:noFill/>
        </p:spPr>
      </p:pic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>
            <a:extLst>
              <a:ext uri="{FF2B5EF4-FFF2-40B4-BE49-F238E27FC236}">
                <a16:creationId xmlns:a16="http://schemas.microsoft.com/office/drawing/2014/main" id="{BA5B4652-DC38-4A4F-98CA-B26BD1CD6D52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447800" y="304800"/>
            <a:ext cx="7696200" cy="457200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lvl1pPr algn="r" rtl="1">
              <a:spcBef>
                <a:spcPct val="20000"/>
              </a:spcBef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20000"/>
              </a:spcBef>
              <a:buSzPct val="50000"/>
              <a:buFont typeface="Wingdings 2" panose="05020102010507070707" pitchFamily="18" charset="2"/>
              <a:buChar char="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SzPct val="60000"/>
              <a:buFont typeface="Wingdings 2" panose="05020102010507070707" pitchFamily="18" charset="2"/>
              <a:buChar char="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Network Management Defining (cont.)</a:t>
            </a:r>
          </a:p>
        </p:txBody>
      </p:sp>
      <p:sp>
        <p:nvSpPr>
          <p:cNvPr id="9218" name="Rectangle 2">
            <a:extLst>
              <a:ext uri="{FF2B5EF4-FFF2-40B4-BE49-F238E27FC236}">
                <a16:creationId xmlns:a16="http://schemas.microsoft.com/office/drawing/2014/main" id="{2D63911C-959D-47EF-A2B0-985280107B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711325"/>
            <a:ext cx="8153400" cy="438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spcBef>
                <a:spcPct val="20000"/>
              </a:spcBef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indent="-457200" algn="r" rtl="1">
              <a:spcBef>
                <a:spcPct val="20000"/>
              </a:spcBef>
              <a:buSzPct val="50000"/>
              <a:buFont typeface="Wingdings 2" panose="05020102010507070707" pitchFamily="18" charset="2"/>
              <a:buChar char="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SzPct val="60000"/>
              <a:buFont typeface="Wingdings 2" panose="05020102010507070707" pitchFamily="18" charset="2"/>
              <a:buChar char="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rtl="0"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chemeClr val="tx2"/>
                </a:solidFill>
              </a:rPr>
              <a:t>Defining Network Management</a:t>
            </a:r>
          </a:p>
          <a:p>
            <a:pPr algn="l" rtl="0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800">
                <a:solidFill>
                  <a:schemeClr val="tx2"/>
                </a:solidFill>
              </a:rPr>
              <a:t>NM can be divided into two basic functions: </a:t>
            </a:r>
          </a:p>
          <a:p>
            <a:pPr lvl="1" algn="l" rtl="0" eaLnBrk="1" hangingPunct="1">
              <a:lnSpc>
                <a:spcPct val="150000"/>
              </a:lnSpc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1800">
                <a:solidFill>
                  <a:schemeClr val="tx2"/>
                </a:solidFill>
              </a:rPr>
              <a:t>The transport of management information across the system</a:t>
            </a:r>
          </a:p>
          <a:p>
            <a:pPr lvl="1" algn="l" rtl="0" eaLnBrk="1" hangingPunct="1">
              <a:lnSpc>
                <a:spcPct val="150000"/>
              </a:lnSpc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1800">
                <a:solidFill>
                  <a:schemeClr val="tx2"/>
                </a:solidFill>
              </a:rPr>
              <a:t>The management of NM information elements</a:t>
            </a:r>
          </a:p>
          <a:p>
            <a:pPr algn="l" rtl="0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800">
                <a:solidFill>
                  <a:schemeClr val="tx2"/>
                </a:solidFill>
              </a:rPr>
              <a:t>Variety of tasks (monitoring, configuring, troubleshooting, and planning) </a:t>
            </a:r>
          </a:p>
          <a:p>
            <a:pPr algn="l" rtl="0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800">
                <a:solidFill>
                  <a:schemeClr val="tx2"/>
                </a:solidFill>
              </a:rPr>
              <a:t>Define what network management really means to the organizations</a:t>
            </a:r>
          </a:p>
          <a:p>
            <a:pPr algn="l" rtl="0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800">
                <a:solidFill>
                  <a:schemeClr val="tx2"/>
                </a:solidFill>
              </a:rPr>
              <a:t>There are four categories of network management tasks:</a:t>
            </a:r>
          </a:p>
          <a:p>
            <a:pPr algn="l" rtl="0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altLang="en-US" sz="1800">
              <a:solidFill>
                <a:schemeClr val="tx2"/>
              </a:solidFill>
            </a:endParaRPr>
          </a:p>
          <a:p>
            <a:pPr lvl="1" algn="l" rtl="0" eaLnBrk="1" hangingPunct="1"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1800">
                <a:solidFill>
                  <a:schemeClr val="tx2"/>
                </a:solidFill>
              </a:rPr>
              <a:t>Monitoring for event notification</a:t>
            </a:r>
          </a:p>
          <a:p>
            <a:pPr lvl="1" algn="l" rtl="0" eaLnBrk="1" hangingPunct="1"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1800">
                <a:solidFill>
                  <a:schemeClr val="tx2"/>
                </a:solidFill>
              </a:rPr>
              <a:t>Monitoring for trend analysis and planning</a:t>
            </a:r>
          </a:p>
          <a:p>
            <a:pPr lvl="1" algn="l" rtl="0" eaLnBrk="1" hangingPunct="1"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1800">
                <a:solidFill>
                  <a:schemeClr val="tx2"/>
                </a:solidFill>
              </a:rPr>
              <a:t>Configuration of network parameters</a:t>
            </a:r>
          </a:p>
          <a:p>
            <a:pPr lvl="1" algn="l" rtl="0" eaLnBrk="1" hangingPunct="1"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1800">
                <a:solidFill>
                  <a:schemeClr val="tx2"/>
                </a:solidFill>
              </a:rPr>
              <a:t>Troubleshooting the network</a:t>
            </a: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5F655D76-D6F9-43C2-83F7-35A26819772F}"/>
              </a:ext>
            </a:extLst>
          </p:cNvPr>
          <p:cNvSpPr txBox="1">
            <a:spLocks noGrp="1" noChangeArrowheads="1"/>
          </p:cNvSpPr>
          <p:nvPr>
            <p:ph type="title" idx="4294967295"/>
          </p:nvPr>
        </p:nvSpPr>
        <p:spPr bwMode="auto">
          <a:xfrm>
            <a:off x="1905000" y="304800"/>
            <a:ext cx="7696200" cy="461665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lvl1pPr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marL="742950" indent="-285750" algn="r" rtl="1" eaLnBrk="0" fontAlgn="base" hangingPunct="0">
              <a:spcBef>
                <a:spcPct val="20000"/>
              </a:spcBef>
              <a:spcAft>
                <a:spcPct val="0"/>
              </a:spcAft>
              <a:buSzPct val="50000"/>
              <a:buFont typeface="Wingdings 2" panose="05020102010507070707" pitchFamily="18" charset="2"/>
              <a:buChar char="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 typeface="Wingdings 2" panose="05020102010507070707" pitchFamily="18" charset="2"/>
              <a:buChar char="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0" algn="ctr" rtl="0" eaLnBrk="1" hangingPunct="1">
              <a:spcBef>
                <a:spcPct val="0"/>
              </a:spcBef>
              <a:buNone/>
              <a:defRPr/>
            </a:pPr>
            <a:r>
              <a:rPr lang="en-US" altLang="en-US" sz="2400" b="1" dirty="0">
                <a:solidFill>
                  <a:schemeClr val="tx2"/>
                </a:solidFill>
              </a:rPr>
              <a:t>Network Management with Elements</a:t>
            </a:r>
            <a:endParaRPr kumimoji="0" lang="en-US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10242" name="Picture 2" descr="Network management elements involving switches, devices, routers.">
            <a:extLst>
              <a:ext uri="{FF2B5EF4-FFF2-40B4-BE49-F238E27FC236}">
                <a16:creationId xmlns:a16="http://schemas.microsoft.com/office/drawing/2014/main" id="{44885597-8750-4B7F-A81A-F3A9474CFCE6}"/>
              </a:ext>
            </a:extLst>
          </p:cNvPr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76400" y="1600200"/>
            <a:ext cx="6019800" cy="4724400"/>
          </a:xfrm>
          <a:noFill/>
        </p:spPr>
      </p:pic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>
            <a:extLst>
              <a:ext uri="{FF2B5EF4-FFF2-40B4-BE49-F238E27FC236}">
                <a16:creationId xmlns:a16="http://schemas.microsoft.com/office/drawing/2014/main" id="{F7069FE8-348A-432E-AA5C-40CA2E960A79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828800" y="381000"/>
            <a:ext cx="7696200" cy="457200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lvl1pPr algn="r" rtl="1">
              <a:spcBef>
                <a:spcPct val="20000"/>
              </a:spcBef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20000"/>
              </a:spcBef>
              <a:buSzPct val="50000"/>
              <a:buFont typeface="Wingdings 2" panose="05020102010507070707" pitchFamily="18" charset="2"/>
              <a:buChar char="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SzPct val="60000"/>
              <a:buFont typeface="Wingdings 2" panose="05020102010507070707" pitchFamily="18" charset="2"/>
              <a:buChar char="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Network Devices and Characteristics</a:t>
            </a:r>
          </a:p>
        </p:txBody>
      </p:sp>
      <p:sp>
        <p:nvSpPr>
          <p:cNvPr id="11266" name="Rectangle 2">
            <a:extLst>
              <a:ext uri="{FF2B5EF4-FFF2-40B4-BE49-F238E27FC236}">
                <a16:creationId xmlns:a16="http://schemas.microsoft.com/office/drawing/2014/main" id="{1DF3F6E9-574E-43AE-B2B2-6D8C3C7F4F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1752600"/>
            <a:ext cx="7543800" cy="415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spcBef>
                <a:spcPct val="20000"/>
              </a:spcBef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indent="-457200" algn="r" rtl="1">
              <a:spcBef>
                <a:spcPct val="20000"/>
              </a:spcBef>
              <a:buSzPct val="50000"/>
              <a:buFont typeface="Wingdings 2" panose="05020102010507070707" pitchFamily="18" charset="2"/>
              <a:buChar char="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SzPct val="60000"/>
              <a:buFont typeface="Wingdings 2" panose="05020102010507070707" pitchFamily="18" charset="2"/>
              <a:buChar char="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rtl="0"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chemeClr val="tx2"/>
                </a:solidFill>
              </a:rPr>
              <a:t>Network Devices and Characteristics</a:t>
            </a:r>
          </a:p>
          <a:p>
            <a:pPr algn="l" rtl="0" eaLnBrk="1" hangingPunct="1">
              <a:spcBef>
                <a:spcPct val="0"/>
              </a:spcBef>
              <a:buFontTx/>
              <a:buNone/>
            </a:pPr>
            <a:endParaRPr lang="en-US" altLang="en-US" sz="2000" b="1">
              <a:solidFill>
                <a:schemeClr val="tx2"/>
              </a:solidFill>
            </a:endParaRPr>
          </a:p>
          <a:p>
            <a:pPr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2000">
                <a:solidFill>
                  <a:schemeClr val="tx2"/>
                </a:solidFill>
              </a:rPr>
              <a:t>A network device is an individual component of the network that participates at one or more of the protocol layers. (end devices, routers, switches, data service units DSUs, hubs, and NICs)</a:t>
            </a:r>
          </a:p>
          <a:p>
            <a:pPr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2000">
                <a:solidFill>
                  <a:schemeClr val="tx2"/>
                </a:solidFill>
              </a:rPr>
              <a:t>Network devices have characteristics that can be measured.</a:t>
            </a:r>
          </a:p>
          <a:p>
            <a:pPr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2000">
                <a:solidFill>
                  <a:schemeClr val="tx2"/>
                </a:solidFill>
              </a:rPr>
              <a:t>They are grouped into:</a:t>
            </a:r>
          </a:p>
          <a:p>
            <a:pPr lvl="1" algn="l" rtl="0" eaLnBrk="1" hangingPunct="1">
              <a:lnSpc>
                <a:spcPct val="150000"/>
              </a:lnSpc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1800">
                <a:solidFill>
                  <a:schemeClr val="tx2"/>
                </a:solidFill>
              </a:rPr>
              <a:t>End-to-end</a:t>
            </a:r>
          </a:p>
          <a:p>
            <a:pPr lvl="1" algn="l" rtl="0" eaLnBrk="1" hangingPunct="1">
              <a:lnSpc>
                <a:spcPct val="150000"/>
              </a:lnSpc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1800">
                <a:solidFill>
                  <a:schemeClr val="tx2"/>
                </a:solidFill>
              </a:rPr>
              <a:t>Per-link</a:t>
            </a:r>
          </a:p>
          <a:p>
            <a:pPr lvl="1" algn="l" rtl="0" eaLnBrk="1" hangingPunct="1">
              <a:lnSpc>
                <a:spcPct val="150000"/>
              </a:lnSpc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1800">
                <a:solidFill>
                  <a:schemeClr val="tx2"/>
                </a:solidFill>
              </a:rPr>
              <a:t>Per-network</a:t>
            </a:r>
          </a:p>
          <a:p>
            <a:pPr lvl="1" algn="l" rtl="0" eaLnBrk="1" hangingPunct="1">
              <a:lnSpc>
                <a:spcPct val="150000"/>
              </a:lnSpc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1800">
                <a:solidFill>
                  <a:schemeClr val="tx2"/>
                </a:solidFill>
              </a:rPr>
              <a:t>Per-element characteristics</a:t>
            </a:r>
          </a:p>
          <a:p>
            <a:pPr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altLang="en-US" sz="180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D8F70619-993C-4A7C-A415-212BA7B1B95E}"/>
              </a:ext>
            </a:extLst>
          </p:cNvPr>
          <p:cNvSpPr txBox="1">
            <a:spLocks noGrp="1" noChangeArrowheads="1"/>
          </p:cNvSpPr>
          <p:nvPr>
            <p:ph type="title" idx="4294967295"/>
          </p:nvPr>
        </p:nvSpPr>
        <p:spPr bwMode="auto">
          <a:xfrm>
            <a:off x="1905000" y="304800"/>
            <a:ext cx="7696200" cy="461665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lvl1pPr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marL="742950" indent="-285750" algn="r" rtl="1" eaLnBrk="0" fontAlgn="base" hangingPunct="0">
              <a:spcBef>
                <a:spcPct val="20000"/>
              </a:spcBef>
              <a:spcAft>
                <a:spcPct val="0"/>
              </a:spcAft>
              <a:buSzPct val="50000"/>
              <a:buFont typeface="Wingdings 2" panose="05020102010507070707" pitchFamily="18" charset="2"/>
              <a:buChar char="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 typeface="Wingdings 2" panose="05020102010507070707" pitchFamily="18" charset="2"/>
              <a:buChar char="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Network Management – End-to-End Characteristics</a:t>
            </a:r>
          </a:p>
        </p:txBody>
      </p:sp>
      <p:sp>
        <p:nvSpPr>
          <p:cNvPr id="12290" name="Rectangle 3">
            <a:extLst>
              <a:ext uri="{FF2B5EF4-FFF2-40B4-BE49-F238E27FC236}">
                <a16:creationId xmlns:a16="http://schemas.microsoft.com/office/drawing/2014/main" id="{3E120E32-ECBF-4092-8B39-A53C49FDFB9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229600" cy="4525963"/>
          </a:xfrm>
        </p:spPr>
        <p:txBody>
          <a:bodyPr/>
          <a:lstStyle/>
          <a:p>
            <a:pPr algn="l" rtl="0" eaLnBrk="1" hangingPunct="1"/>
            <a:r>
              <a:rPr lang="en-US" altLang="en-US" sz="2400" b="1" dirty="0">
                <a:solidFill>
                  <a:schemeClr val="tx2"/>
                </a:solidFill>
              </a:rPr>
              <a:t>End-to-end characteristics</a:t>
            </a:r>
            <a:r>
              <a:rPr lang="en-US" altLang="en-US" sz="2400" dirty="0">
                <a:solidFill>
                  <a:schemeClr val="tx2"/>
                </a:solidFill>
              </a:rPr>
              <a:t>: </a:t>
            </a:r>
          </a:p>
          <a:p>
            <a:pPr algn="l" rtl="0" eaLnBrk="1" hangingPunct="1">
              <a:buFont typeface="Wingdings" panose="05000000000000000000" pitchFamily="2" charset="2"/>
              <a:buNone/>
            </a:pPr>
            <a:r>
              <a:rPr lang="en-US" altLang="en-US" sz="2000" dirty="0">
                <a:solidFill>
                  <a:schemeClr val="tx2"/>
                </a:solidFill>
              </a:rPr>
              <a:t>can be measured across</a:t>
            </a:r>
            <a:r>
              <a:rPr lang="en-US" altLang="en-US" sz="2400" dirty="0">
                <a:solidFill>
                  <a:schemeClr val="tx2"/>
                </a:solidFill>
              </a:rPr>
              <a:t> </a:t>
            </a:r>
            <a:r>
              <a:rPr lang="en-US" altLang="en-US" sz="2000" dirty="0">
                <a:solidFill>
                  <a:schemeClr val="tx2"/>
                </a:solidFill>
              </a:rPr>
              <a:t>multiple network devices in the path of one or more traffic flows, and may be extended across the entire network or between devices.</a:t>
            </a:r>
          </a:p>
          <a:p>
            <a:pPr lvl="1" algn="l" rtl="0" eaLnBrk="1" hangingPunct="1"/>
            <a:r>
              <a:rPr lang="en-US" altLang="en-US" sz="2000" dirty="0">
                <a:solidFill>
                  <a:schemeClr val="tx2"/>
                </a:solidFill>
              </a:rPr>
              <a:t>Examples: Availability, Capacity, Delay, Delay variation (jitter), Throughput, Error rates and Network utilization</a:t>
            </a:r>
          </a:p>
          <a:p>
            <a:pPr lvl="1" algn="l" rtl="0" eaLnBrk="1" hangingPunct="1"/>
            <a:endParaRPr lang="en-US" altLang="en-US" sz="2000" dirty="0">
              <a:solidFill>
                <a:schemeClr val="tx2"/>
              </a:solidFill>
            </a:endParaRPr>
          </a:p>
          <a:p>
            <a:pPr algn="l" rtl="0" eaLnBrk="1" hangingPunct="1"/>
            <a:r>
              <a:rPr lang="en-US" altLang="en-US" sz="2000" dirty="0">
                <a:solidFill>
                  <a:schemeClr val="tx2"/>
                </a:solidFill>
              </a:rPr>
              <a:t>These characteristics may be modified or added to, depending on the types of traffic on the network</a:t>
            </a:r>
            <a:r>
              <a:rPr lang="en-US" altLang="en-US" dirty="0">
                <a:solidFill>
                  <a:schemeClr val="tx2"/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>
            <a:extLst>
              <a:ext uri="{FF2B5EF4-FFF2-40B4-BE49-F238E27FC236}">
                <a16:creationId xmlns:a16="http://schemas.microsoft.com/office/drawing/2014/main" id="{B7B80135-17C7-43D1-9122-60A9412BC53B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676400" y="304800"/>
            <a:ext cx="7696200" cy="457200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lvl1pPr algn="r" rtl="1">
              <a:spcBef>
                <a:spcPct val="20000"/>
              </a:spcBef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20000"/>
              </a:spcBef>
              <a:buSzPct val="50000"/>
              <a:buFont typeface="Wingdings 2" panose="05020102010507070707" pitchFamily="18" charset="2"/>
              <a:buChar char="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SzPct val="60000"/>
              <a:buFont typeface="Wingdings 2" panose="05020102010507070707" pitchFamily="18" charset="2"/>
              <a:buChar char="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Network Devices and Characteristics (cont.)</a:t>
            </a:r>
          </a:p>
        </p:txBody>
      </p:sp>
      <p:sp>
        <p:nvSpPr>
          <p:cNvPr id="13314" name="Rectangle 2">
            <a:extLst>
              <a:ext uri="{FF2B5EF4-FFF2-40B4-BE49-F238E27FC236}">
                <a16:creationId xmlns:a16="http://schemas.microsoft.com/office/drawing/2014/main" id="{796AE723-A79C-4ECF-AE7D-9EF49103CC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1676400"/>
            <a:ext cx="7848600" cy="524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spcBef>
                <a:spcPct val="20000"/>
              </a:spcBef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20750" indent="-463550" algn="r" rtl="1">
              <a:spcBef>
                <a:spcPct val="20000"/>
              </a:spcBef>
              <a:buSzPct val="50000"/>
              <a:buFont typeface="Wingdings 2" panose="05020102010507070707" pitchFamily="18" charset="2"/>
              <a:buChar char="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377950" indent="-46355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SzPct val="60000"/>
              <a:buFont typeface="Wingdings 2" panose="05020102010507070707" pitchFamily="18" charset="2"/>
              <a:buChar char="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rtl="0"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chemeClr val="tx2"/>
                </a:solidFill>
              </a:rPr>
              <a:t>Network Devices and Characteristics</a:t>
            </a:r>
          </a:p>
          <a:p>
            <a:pPr algn="l" rtl="0" eaLnBrk="1" hangingPunct="1">
              <a:spcBef>
                <a:spcPct val="0"/>
              </a:spcBef>
              <a:buFontTx/>
              <a:buNone/>
            </a:pPr>
            <a:endParaRPr lang="en-US" altLang="en-US" sz="2000" b="1">
              <a:solidFill>
                <a:schemeClr val="tx2"/>
              </a:solidFill>
            </a:endParaRPr>
          </a:p>
          <a:p>
            <a:pPr algn="l" rtl="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800" b="1">
                <a:solidFill>
                  <a:schemeClr val="tx2"/>
                </a:solidFill>
              </a:rPr>
              <a:t>Per-link/per-network and per-element characteristics : </a:t>
            </a:r>
          </a:p>
          <a:p>
            <a:pPr lvl="1" algn="l" rtl="0" eaLnBrk="1" hangingPunct="1">
              <a:lnSpc>
                <a:spcPct val="150000"/>
              </a:lnSpc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1800">
                <a:solidFill>
                  <a:schemeClr val="tx2"/>
                </a:solidFill>
              </a:rPr>
              <a:t>Specific to the type of element or connection between elements</a:t>
            </a:r>
          </a:p>
          <a:p>
            <a:pPr lvl="1" algn="l" rtl="0" eaLnBrk="1" hangingPunct="1">
              <a:lnSpc>
                <a:spcPct val="150000"/>
              </a:lnSpc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1800">
                <a:solidFill>
                  <a:schemeClr val="tx2"/>
                </a:solidFill>
              </a:rPr>
              <a:t>May be used individually, or combined to form an end-to-end characteristic.</a:t>
            </a:r>
          </a:p>
          <a:p>
            <a:pPr lvl="1" algn="l" rtl="0" eaLnBrk="1" hangingPunct="1">
              <a:lnSpc>
                <a:spcPct val="150000"/>
              </a:lnSpc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1800">
                <a:solidFill>
                  <a:schemeClr val="tx2"/>
                </a:solidFill>
              </a:rPr>
              <a:t>Examples of per-link characteristics:</a:t>
            </a:r>
          </a:p>
          <a:p>
            <a:pPr lvl="2" algn="l" rtl="0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Propagation delay</a:t>
            </a:r>
          </a:p>
          <a:p>
            <a:pPr lvl="2" algn="l" rtl="0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Link utilization</a:t>
            </a:r>
          </a:p>
          <a:p>
            <a:pPr lvl="1" algn="l" rtl="0" eaLnBrk="1" hangingPunct="1">
              <a:lnSpc>
                <a:spcPct val="150000"/>
              </a:lnSpc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1800">
                <a:solidFill>
                  <a:schemeClr val="tx2"/>
                </a:solidFill>
              </a:rPr>
              <a:t>Examples of per-element characteristics:</a:t>
            </a:r>
          </a:p>
          <a:p>
            <a:pPr lvl="2" algn="l" rtl="0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IP forwarding rates (IP packets/second)</a:t>
            </a:r>
          </a:p>
          <a:p>
            <a:pPr lvl="2" algn="l" rtl="0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Buffer utilization for the router</a:t>
            </a:r>
          </a:p>
          <a:p>
            <a:pPr lvl="2" algn="l" rtl="0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>
                <a:solidFill>
                  <a:schemeClr val="tx2"/>
                </a:solidFill>
              </a:rPr>
              <a:t>Logs of authentication failures.</a:t>
            </a:r>
          </a:p>
          <a:p>
            <a:pPr algn="l" rtl="0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altLang="en-US" sz="160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2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Sample presentation slides">
  <a:themeElements>
    <a:clrScheme name="Sample presentation slides 1">
      <a:dk1>
        <a:srgbClr val="1D528D"/>
      </a:dk1>
      <a:lt1>
        <a:srgbClr val="FFFFFF"/>
      </a:lt1>
      <a:dk2>
        <a:srgbClr val="000000"/>
      </a:dk2>
      <a:lt2>
        <a:srgbClr val="B2B2B2"/>
      </a:lt2>
      <a:accent1>
        <a:srgbClr val="2D6BC7"/>
      </a:accent1>
      <a:accent2>
        <a:srgbClr val="FF9900"/>
      </a:accent2>
      <a:accent3>
        <a:srgbClr val="FFFFFF"/>
      </a:accent3>
      <a:accent4>
        <a:srgbClr val="174578"/>
      </a:accent4>
      <a:accent5>
        <a:srgbClr val="ADBAE0"/>
      </a:accent5>
      <a:accent6>
        <a:srgbClr val="E78A00"/>
      </a:accent6>
      <a:hlink>
        <a:srgbClr val="9999FF"/>
      </a:hlink>
      <a:folHlink>
        <a:srgbClr val="969696"/>
      </a:folHlink>
    </a:clrScheme>
    <a:fontScheme name="Sample presentation slides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Sample presentation slides 1">
        <a:dk1>
          <a:srgbClr val="1D528D"/>
        </a:dk1>
        <a:lt1>
          <a:srgbClr val="FFFFFF"/>
        </a:lt1>
        <a:dk2>
          <a:srgbClr val="000000"/>
        </a:dk2>
        <a:lt2>
          <a:srgbClr val="B2B2B2"/>
        </a:lt2>
        <a:accent1>
          <a:srgbClr val="2D6BC7"/>
        </a:accent1>
        <a:accent2>
          <a:srgbClr val="FF9900"/>
        </a:accent2>
        <a:accent3>
          <a:srgbClr val="FFFFFF"/>
        </a:accent3>
        <a:accent4>
          <a:srgbClr val="174578"/>
        </a:accent4>
        <a:accent5>
          <a:srgbClr val="ADBAE0"/>
        </a:accent5>
        <a:accent6>
          <a:srgbClr val="E78A00"/>
        </a:accent6>
        <a:hlink>
          <a:srgbClr val="9999F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presentation slides 2">
        <a:dk1>
          <a:srgbClr val="808080"/>
        </a:dk1>
        <a:lt1>
          <a:srgbClr val="FFFFFF"/>
        </a:lt1>
        <a:dk2>
          <a:srgbClr val="000000"/>
        </a:dk2>
        <a:lt2>
          <a:srgbClr val="B2B2B2"/>
        </a:lt2>
        <a:accent1>
          <a:srgbClr val="058089"/>
        </a:accent1>
        <a:accent2>
          <a:srgbClr val="66BE0E"/>
        </a:accent2>
        <a:accent3>
          <a:srgbClr val="FFFFFF"/>
        </a:accent3>
        <a:accent4>
          <a:srgbClr val="6C6C6C"/>
        </a:accent4>
        <a:accent5>
          <a:srgbClr val="AAC0C4"/>
        </a:accent5>
        <a:accent6>
          <a:srgbClr val="5CAC0C"/>
        </a:accent6>
        <a:hlink>
          <a:srgbClr val="2CA9D0"/>
        </a:hlink>
        <a:folHlink>
          <a:srgbClr val="4841D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presentation slides 3">
        <a:dk1>
          <a:srgbClr val="1D528D"/>
        </a:dk1>
        <a:lt1>
          <a:srgbClr val="FFFFFF"/>
        </a:lt1>
        <a:dk2>
          <a:srgbClr val="000000"/>
        </a:dk2>
        <a:lt2>
          <a:srgbClr val="CACACA"/>
        </a:lt2>
        <a:accent1>
          <a:srgbClr val="0099CC"/>
        </a:accent1>
        <a:accent2>
          <a:srgbClr val="8BC84E"/>
        </a:accent2>
        <a:accent3>
          <a:srgbClr val="FFFFFF"/>
        </a:accent3>
        <a:accent4>
          <a:srgbClr val="174578"/>
        </a:accent4>
        <a:accent5>
          <a:srgbClr val="AACAE2"/>
        </a:accent5>
        <a:accent6>
          <a:srgbClr val="7DB546"/>
        </a:accent6>
        <a:hlink>
          <a:srgbClr val="6E81E0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22C76DF9BD8349B0CA3C9A1AA4C548" ma:contentTypeVersion="112" ma:contentTypeDescription="Create a new document." ma:contentTypeScope="" ma:versionID="3ba740bbfea08ad42b5fb892d4577724">
  <xsd:schema xmlns:xsd="http://www.w3.org/2001/XMLSchema" xmlns:xs="http://www.w3.org/2001/XMLSchema" xmlns:p="http://schemas.microsoft.com/office/2006/metadata/properties" xmlns:ns3="http://schemas.microsoft.com/sharepoint/v4" xmlns:ns4="9fff0862-dda6-4fd7-9437-296e7a0fcd45" xmlns:ns5="7dcc4a76-b6f0-4a5c-8242-557922f7abb0" targetNamespace="http://schemas.microsoft.com/office/2006/metadata/properties" ma:root="true" ma:fieldsID="f7fd287cc537a47f0d39eda5b7439aef" ns3:_="" ns4:_="" ns5:_="">
    <xsd:import namespace="http://schemas.microsoft.com/sharepoint/v4"/>
    <xsd:import namespace="9fff0862-dda6-4fd7-9437-296e7a0fcd45"/>
    <xsd:import namespace="7dcc4a76-b6f0-4a5c-8242-557922f7abb0"/>
    <xsd:element name="properties">
      <xsd:complexType>
        <xsd:sequence>
          <xsd:element name="documentManagement">
            <xsd:complexType>
              <xsd:all>
                <xsd:element ref="ns3:IconOverlay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5:SharedWithUsers" minOccurs="0"/>
                <xsd:element ref="ns5:SharedWithDetails" minOccurs="0"/>
                <xsd:element ref="ns4:MediaServiceOCR" minOccurs="0"/>
                <xsd:element ref="ns4:MediaServiceEventHashCode" minOccurs="0"/>
                <xsd:element ref="ns4:MediaServiceGenerationTime" minOccurs="0"/>
                <xsd:element ref="ns4:MediaServiceLocation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9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ff0862-dda6-4fd7-9437-296e7a0fcd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cc4a76-b6f0-4a5c-8242-557922f7abb0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8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</documentManagement>
</p:properties>
</file>

<file path=customXml/itemProps1.xml><?xml version="1.0" encoding="utf-8"?>
<ds:datastoreItem xmlns:ds="http://schemas.openxmlformats.org/officeDocument/2006/customXml" ds:itemID="{119541BD-226E-4537-B97F-5C314B1332F7}"/>
</file>

<file path=customXml/itemProps2.xml><?xml version="1.0" encoding="utf-8"?>
<ds:datastoreItem xmlns:ds="http://schemas.openxmlformats.org/officeDocument/2006/customXml" ds:itemID="{A103A38E-B88E-4AA7-810D-C80332337C02}"/>
</file>

<file path=customXml/itemProps3.xml><?xml version="1.0" encoding="utf-8"?>
<ds:datastoreItem xmlns:ds="http://schemas.openxmlformats.org/officeDocument/2006/customXml" ds:itemID="{C5833489-AA79-4F9F-824F-209AE433BCAF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2627</TotalTime>
  <Words>1764</Words>
  <Application>Microsoft Office PowerPoint</Application>
  <PresentationFormat>On-screen Show (4:3)</PresentationFormat>
  <Paragraphs>259</Paragraphs>
  <Slides>30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Calibri</vt:lpstr>
      <vt:lpstr>Times New Roman</vt:lpstr>
      <vt:lpstr>Wingdings</vt:lpstr>
      <vt:lpstr>Wingdings 2</vt:lpstr>
      <vt:lpstr>Sample presentation slides</vt:lpstr>
      <vt:lpstr>Image</vt:lpstr>
      <vt:lpstr>Background- Network Management</vt:lpstr>
      <vt:lpstr>Need -Network Management Architecture</vt:lpstr>
      <vt:lpstr>Defining Network Management</vt:lpstr>
      <vt:lpstr>Network Management Hirarchy</vt:lpstr>
      <vt:lpstr>Network Management Defining (cont.)</vt:lpstr>
      <vt:lpstr>Network Management with Elements</vt:lpstr>
      <vt:lpstr>Network Devices and Characteristics</vt:lpstr>
      <vt:lpstr>Network Management – End-to-End Characteristics</vt:lpstr>
      <vt:lpstr>Network Devices and Characteristics (cont.)</vt:lpstr>
      <vt:lpstr>Measurement of Network</vt:lpstr>
      <vt:lpstr>Network Management Mechanism</vt:lpstr>
      <vt:lpstr>Network Management Mechanism (cont.)</vt:lpstr>
      <vt:lpstr>Architectural Consideration</vt:lpstr>
      <vt:lpstr>Architectural Consideration- Network Management</vt:lpstr>
      <vt:lpstr>In-Band and Out of Band Network Management</vt:lpstr>
      <vt:lpstr>Traffic Flows for In-Band Management</vt:lpstr>
      <vt:lpstr>Out of Band Network Management</vt:lpstr>
      <vt:lpstr>Traffic Flows for Out-of-Band Network Management</vt:lpstr>
      <vt:lpstr>In and Out Band Network Management</vt:lpstr>
      <vt:lpstr>Combined In-ban and Out-of-band Management</vt:lpstr>
      <vt:lpstr>Network Management Types</vt:lpstr>
      <vt:lpstr>Flow Management for In-Band</vt:lpstr>
      <vt:lpstr>Network Management - Distrubted</vt:lpstr>
      <vt:lpstr>Distributed Network Management</vt:lpstr>
      <vt:lpstr>Centralized, Distributed, and Hierarchical Management Types</vt:lpstr>
      <vt:lpstr>Distributed Management</vt:lpstr>
      <vt:lpstr>Hierarchical - Network Management</vt:lpstr>
      <vt:lpstr>Hierarchial with Separate Network Management</vt:lpstr>
      <vt:lpstr>Advantages of Hierarchical Management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Hossain Shahriar</dc:creator>
  <cp:lastModifiedBy>Hossain Shahriar</cp:lastModifiedBy>
  <cp:revision>748</cp:revision>
  <cp:lastPrinted>1601-01-01T00:00:00Z</cp:lastPrinted>
  <dcterms:created xsi:type="dcterms:W3CDTF">1601-01-01T00:00:00Z</dcterms:created>
  <dcterms:modified xsi:type="dcterms:W3CDTF">2020-11-13T16:06:01Z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ArticulateGUID">
    <vt:lpwstr>683BF9DD-AE07-4CEF-B827-6D00969F54A5</vt:lpwstr>
  </property>
  <property fmtid="{D5CDD505-2E9C-101B-9397-08002B2CF9AE}" pid="4" name="ArticulatePath">
    <vt:lpwstr>Net Mgmt-Architecture-Nov3(1)</vt:lpwstr>
  </property>
  <property fmtid="{D5CDD505-2E9C-101B-9397-08002B2CF9AE}" pid="5" name="ContentTypeId">
    <vt:lpwstr>0x0101007222C76DF9BD8349B0CA3C9A1AA4C548</vt:lpwstr>
  </property>
</Properties>
</file>