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entation.xml" ContentType="application/vnd.openxmlformats-officedocument.presentationml.presentation.main+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5.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767" r:id="rId1"/>
  </p:sldMasterIdLst>
  <p:notesMasterIdLst>
    <p:notesMasterId r:id="rId21"/>
  </p:notesMasterIdLst>
  <p:handoutMasterIdLst>
    <p:handoutMasterId r:id="rId22"/>
  </p:handoutMasterIdLst>
  <p:sldIdLst>
    <p:sldId id="257" r:id="rId2"/>
    <p:sldId id="258" r:id="rId3"/>
    <p:sldId id="259" r:id="rId4"/>
    <p:sldId id="260" r:id="rId5"/>
    <p:sldId id="261" r:id="rId6"/>
    <p:sldId id="262" r:id="rId7"/>
    <p:sldId id="281" r:id="rId8"/>
    <p:sldId id="268" r:id="rId9"/>
    <p:sldId id="269" r:id="rId10"/>
    <p:sldId id="277" r:id="rId11"/>
    <p:sldId id="278" r:id="rId12"/>
    <p:sldId id="279" r:id="rId13"/>
    <p:sldId id="270" r:id="rId14"/>
    <p:sldId id="282" r:id="rId15"/>
    <p:sldId id="283" r:id="rId16"/>
    <p:sldId id="272" r:id="rId17"/>
    <p:sldId id="274" r:id="rId18"/>
    <p:sldId id="276" r:id="rId19"/>
    <p:sldId id="284" r:id="rId20"/>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5pPr>
    <a:lvl6pPr marL="2286000" algn="l" defTabSz="914400" rtl="0" eaLnBrk="1" latinLnBrk="0" hangingPunct="1">
      <a:defRPr sz="2000" kern="1200">
        <a:solidFill>
          <a:srgbClr val="FFFFFF"/>
        </a:solidFill>
        <a:latin typeface="Times New Roman" panose="02020603050405020304" pitchFamily="18" charset="0"/>
        <a:ea typeface="+mn-ea"/>
        <a:cs typeface="+mn-cs"/>
      </a:defRPr>
    </a:lvl6pPr>
    <a:lvl7pPr marL="2743200" algn="l" defTabSz="914400" rtl="0" eaLnBrk="1" latinLnBrk="0" hangingPunct="1">
      <a:defRPr sz="2000" kern="1200">
        <a:solidFill>
          <a:srgbClr val="FFFFFF"/>
        </a:solidFill>
        <a:latin typeface="Times New Roman" panose="02020603050405020304" pitchFamily="18" charset="0"/>
        <a:ea typeface="+mn-ea"/>
        <a:cs typeface="+mn-cs"/>
      </a:defRPr>
    </a:lvl7pPr>
    <a:lvl8pPr marL="3200400" algn="l" defTabSz="914400" rtl="0" eaLnBrk="1" latinLnBrk="0" hangingPunct="1">
      <a:defRPr sz="2000" kern="1200">
        <a:solidFill>
          <a:srgbClr val="FFFFFF"/>
        </a:solidFill>
        <a:latin typeface="Times New Roman" panose="02020603050405020304" pitchFamily="18" charset="0"/>
        <a:ea typeface="+mn-ea"/>
        <a:cs typeface="+mn-cs"/>
      </a:defRPr>
    </a:lvl8pPr>
    <a:lvl9pPr marL="3657600" algn="l" defTabSz="914400" rtl="0" eaLnBrk="1" latinLnBrk="0" hangingPunct="1">
      <a:defRPr sz="2000" kern="1200">
        <a:solidFill>
          <a:srgbClr val="FFFFFF"/>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222222"/>
    <a:srgbClr val="FFFFFF"/>
    <a:srgbClr val="18B2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7" autoAdjust="0"/>
    <p:restoredTop sz="86385" autoAdjust="0"/>
  </p:normalViewPr>
  <p:slideViewPr>
    <p:cSldViewPr>
      <p:cViewPr varScale="1">
        <p:scale>
          <a:sx n="98" d="100"/>
          <a:sy n="98" d="100"/>
        </p:scale>
        <p:origin x="157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70" d="100"/>
          <a:sy n="70" d="100"/>
        </p:scale>
        <p:origin x="-142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48C68B78-D6DF-454B-85A7-87B227DFADCF}"/>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122883" name="Rectangle 3">
            <a:extLst>
              <a:ext uri="{FF2B5EF4-FFF2-40B4-BE49-F238E27FC236}">
                <a16:creationId xmlns:a16="http://schemas.microsoft.com/office/drawing/2014/main" id="{165FE0DB-2F8B-4040-A7ED-467C019974DB}"/>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defRPr>
            </a:lvl1pPr>
          </a:lstStyle>
          <a:p>
            <a:pPr>
              <a:defRPr/>
            </a:pPr>
            <a:endParaRPr lang="en-US" altLang="en-US"/>
          </a:p>
        </p:txBody>
      </p:sp>
      <p:sp>
        <p:nvSpPr>
          <p:cNvPr id="122884" name="Rectangle 4">
            <a:extLst>
              <a:ext uri="{FF2B5EF4-FFF2-40B4-BE49-F238E27FC236}">
                <a16:creationId xmlns:a16="http://schemas.microsoft.com/office/drawing/2014/main" id="{ED98FDEA-F75B-4202-BD0E-FE7FCE6382B8}"/>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122885" name="Rectangle 5">
            <a:extLst>
              <a:ext uri="{FF2B5EF4-FFF2-40B4-BE49-F238E27FC236}">
                <a16:creationId xmlns:a16="http://schemas.microsoft.com/office/drawing/2014/main" id="{0348190E-A3D7-4D32-A867-4472A3A7FA99}"/>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fld id="{B0C96AD0-44ED-41A3-A90A-D63394D67450}"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53E3A6B0-C95C-42B5-9D1B-50B39256599C}"/>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64515" name="Rectangle 3">
            <a:extLst>
              <a:ext uri="{FF2B5EF4-FFF2-40B4-BE49-F238E27FC236}">
                <a16:creationId xmlns:a16="http://schemas.microsoft.com/office/drawing/2014/main" id="{F26A07B8-1924-489C-832A-DFF9FCCFCAD0}"/>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defRPr>
            </a:lvl1pPr>
          </a:lstStyle>
          <a:p>
            <a:pPr>
              <a:defRPr/>
            </a:pPr>
            <a:endParaRPr lang="en-US" altLang="en-US"/>
          </a:p>
        </p:txBody>
      </p:sp>
      <p:sp>
        <p:nvSpPr>
          <p:cNvPr id="2052" name="Rectangle 4">
            <a:extLst>
              <a:ext uri="{FF2B5EF4-FFF2-40B4-BE49-F238E27FC236}">
                <a16:creationId xmlns:a16="http://schemas.microsoft.com/office/drawing/2014/main" id="{2D06C2FF-DDA8-48C3-B58C-2FF54C05239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7" name="Rectangle 5">
            <a:extLst>
              <a:ext uri="{FF2B5EF4-FFF2-40B4-BE49-F238E27FC236}">
                <a16:creationId xmlns:a16="http://schemas.microsoft.com/office/drawing/2014/main" id="{E5A0BE46-CE08-43A8-9C93-731F08E47275}"/>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4518" name="Rectangle 6">
            <a:extLst>
              <a:ext uri="{FF2B5EF4-FFF2-40B4-BE49-F238E27FC236}">
                <a16:creationId xmlns:a16="http://schemas.microsoft.com/office/drawing/2014/main" id="{38680B5D-FCCF-4982-B6AF-857A7BA5B12F}"/>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64519" name="Rectangle 7">
            <a:extLst>
              <a:ext uri="{FF2B5EF4-FFF2-40B4-BE49-F238E27FC236}">
                <a16:creationId xmlns:a16="http://schemas.microsoft.com/office/drawing/2014/main" id="{599FF247-5FD5-42E9-AB97-110B27275D27}"/>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fld id="{57A3BEEC-0763-4DD4-9320-860D717B6CCF}"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916A5F61-3BE4-4BBF-BB24-17732E5095A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C6753BB-80D3-45D5-8457-EFA181ABE00C}" type="slidenum">
              <a:rPr lang="en-US" altLang="en-US"/>
              <a:pPr>
                <a:spcBef>
                  <a:spcPct val="0"/>
                </a:spcBef>
              </a:pPr>
              <a:t>1</a:t>
            </a:fld>
            <a:endParaRPr lang="en-US" altLang="en-US"/>
          </a:p>
        </p:txBody>
      </p:sp>
      <p:sp>
        <p:nvSpPr>
          <p:cNvPr id="5123" name="Rectangle 2">
            <a:extLst>
              <a:ext uri="{FF2B5EF4-FFF2-40B4-BE49-F238E27FC236}">
                <a16:creationId xmlns:a16="http://schemas.microsoft.com/office/drawing/2014/main" id="{2246A509-3479-42DB-B460-5854220EAD8A}"/>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E437928C-576D-4F92-9AFF-0EB26CCAE12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7E3CCD4C-7EE2-4DD3-997A-478A3DA6A9C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EA34E4A-14F2-487A-B625-25D75693A5C6}" type="slidenum">
              <a:rPr lang="en-US" altLang="en-US"/>
              <a:pPr>
                <a:spcBef>
                  <a:spcPct val="0"/>
                </a:spcBef>
              </a:pPr>
              <a:t>10</a:t>
            </a:fld>
            <a:endParaRPr lang="en-US" altLang="en-US"/>
          </a:p>
        </p:txBody>
      </p:sp>
      <p:sp>
        <p:nvSpPr>
          <p:cNvPr id="25603" name="Rectangle 2">
            <a:extLst>
              <a:ext uri="{FF2B5EF4-FFF2-40B4-BE49-F238E27FC236}">
                <a16:creationId xmlns:a16="http://schemas.microsoft.com/office/drawing/2014/main" id="{4B45DF3D-6C41-40F5-99AF-88672FAE7CFB}"/>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46EC1596-CD45-49DC-B64E-45A42FEFD59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04D8014-C6DF-43A1-97AA-3AA3FA76B90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8BA7710-B667-4D3B-85EE-33D09D70CDA7}" type="slidenum">
              <a:rPr lang="en-US" altLang="en-US"/>
              <a:pPr>
                <a:spcBef>
                  <a:spcPct val="0"/>
                </a:spcBef>
              </a:pPr>
              <a:t>11</a:t>
            </a:fld>
            <a:endParaRPr lang="en-US" altLang="en-US"/>
          </a:p>
        </p:txBody>
      </p:sp>
      <p:sp>
        <p:nvSpPr>
          <p:cNvPr id="27651" name="Rectangle 2">
            <a:extLst>
              <a:ext uri="{FF2B5EF4-FFF2-40B4-BE49-F238E27FC236}">
                <a16:creationId xmlns:a16="http://schemas.microsoft.com/office/drawing/2014/main" id="{2634656E-7827-4E78-9865-0677C1BBA8A5}"/>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506B261A-011A-4E8F-BA90-2E8CAB3A67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C4C7C489-6951-468D-BCB6-217B6F270A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9C30B57-E467-46C4-908F-F90540E83F6F}" type="slidenum">
              <a:rPr lang="en-US" altLang="en-US"/>
              <a:pPr>
                <a:spcBef>
                  <a:spcPct val="0"/>
                </a:spcBef>
              </a:pPr>
              <a:t>12</a:t>
            </a:fld>
            <a:endParaRPr lang="en-US" altLang="en-US"/>
          </a:p>
        </p:txBody>
      </p:sp>
      <p:sp>
        <p:nvSpPr>
          <p:cNvPr id="29699" name="Rectangle 2">
            <a:extLst>
              <a:ext uri="{FF2B5EF4-FFF2-40B4-BE49-F238E27FC236}">
                <a16:creationId xmlns:a16="http://schemas.microsoft.com/office/drawing/2014/main" id="{D5ED4276-F34D-4260-962A-6F8133C98318}"/>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3E3CEE2-8755-4802-A1A8-A9EBFEFDE7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46A48D0E-8DF6-43E7-9B89-17F530B824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E53D424-6988-4438-AE71-5827888F26C0}" type="slidenum">
              <a:rPr lang="en-US" altLang="en-US"/>
              <a:pPr>
                <a:spcBef>
                  <a:spcPct val="0"/>
                </a:spcBef>
              </a:pPr>
              <a:t>13</a:t>
            </a:fld>
            <a:endParaRPr lang="en-US" altLang="en-US"/>
          </a:p>
        </p:txBody>
      </p:sp>
      <p:sp>
        <p:nvSpPr>
          <p:cNvPr id="31747" name="Rectangle 2">
            <a:extLst>
              <a:ext uri="{FF2B5EF4-FFF2-40B4-BE49-F238E27FC236}">
                <a16:creationId xmlns:a16="http://schemas.microsoft.com/office/drawing/2014/main" id="{EE52D5D1-F739-4DEA-9B93-BDDC5CE4E12B}"/>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47CAC65C-58B2-4057-B609-73E422FD178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BA36CC7C-C088-4732-A914-E17D0953BA0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9A35ED5-1B73-4E71-B23D-F4FB202F8276}" type="slidenum">
              <a:rPr lang="en-US" altLang="en-US"/>
              <a:pPr>
                <a:spcBef>
                  <a:spcPct val="0"/>
                </a:spcBef>
              </a:pPr>
              <a:t>14</a:t>
            </a:fld>
            <a:endParaRPr lang="en-US" altLang="en-US"/>
          </a:p>
        </p:txBody>
      </p:sp>
      <p:sp>
        <p:nvSpPr>
          <p:cNvPr id="33795" name="Rectangle 2">
            <a:extLst>
              <a:ext uri="{FF2B5EF4-FFF2-40B4-BE49-F238E27FC236}">
                <a16:creationId xmlns:a16="http://schemas.microsoft.com/office/drawing/2014/main" id="{13EB2002-ADAE-4D55-9CFC-B77231D75E34}"/>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7B133884-9951-49A6-885F-11BBD877848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4BE80668-C225-4991-896A-908A834761E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56A76E7-9131-49E4-94FB-1E90FF61FEE3}" type="slidenum">
              <a:rPr lang="en-US" altLang="en-US"/>
              <a:pPr>
                <a:spcBef>
                  <a:spcPct val="0"/>
                </a:spcBef>
              </a:pPr>
              <a:t>15</a:t>
            </a:fld>
            <a:endParaRPr lang="en-US" altLang="en-US"/>
          </a:p>
        </p:txBody>
      </p:sp>
      <p:sp>
        <p:nvSpPr>
          <p:cNvPr id="35843" name="Rectangle 2">
            <a:extLst>
              <a:ext uri="{FF2B5EF4-FFF2-40B4-BE49-F238E27FC236}">
                <a16:creationId xmlns:a16="http://schemas.microsoft.com/office/drawing/2014/main" id="{9504CEF9-3FC2-48F7-8A34-1A1937E89C72}"/>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EFF72147-E705-45EA-92B8-B7F32669A36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C86A6F23-B038-4790-89C9-C1AEB589165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45B6E33-C250-4E30-96E4-B95784FADB1A}" type="slidenum">
              <a:rPr lang="en-US" altLang="en-US"/>
              <a:pPr>
                <a:spcBef>
                  <a:spcPct val="0"/>
                </a:spcBef>
              </a:pPr>
              <a:t>16</a:t>
            </a:fld>
            <a:endParaRPr lang="en-US" altLang="en-US"/>
          </a:p>
        </p:txBody>
      </p:sp>
      <p:sp>
        <p:nvSpPr>
          <p:cNvPr id="37891" name="Rectangle 2">
            <a:extLst>
              <a:ext uri="{FF2B5EF4-FFF2-40B4-BE49-F238E27FC236}">
                <a16:creationId xmlns:a16="http://schemas.microsoft.com/office/drawing/2014/main" id="{ED00B152-EE1D-43E9-98F5-092658937446}"/>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58FEB465-50F5-4A66-8B8F-668FD5DDD71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E6E50B9F-2404-4EED-89FD-03EE6250B5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3C3061F-0CDD-4CD7-9929-09E70983D107}" type="slidenum">
              <a:rPr lang="en-US" altLang="en-US"/>
              <a:pPr>
                <a:spcBef>
                  <a:spcPct val="0"/>
                </a:spcBef>
              </a:pPr>
              <a:t>17</a:t>
            </a:fld>
            <a:endParaRPr lang="en-US" altLang="en-US"/>
          </a:p>
        </p:txBody>
      </p:sp>
      <p:sp>
        <p:nvSpPr>
          <p:cNvPr id="39939" name="Rectangle 2">
            <a:extLst>
              <a:ext uri="{FF2B5EF4-FFF2-40B4-BE49-F238E27FC236}">
                <a16:creationId xmlns:a16="http://schemas.microsoft.com/office/drawing/2014/main" id="{16C5F1C0-00A7-42B4-9FBE-B4C1DE972029}"/>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759B7544-13C4-411E-862F-0916A7CD865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B0DCBC44-828A-4520-BBF5-24FF491CA8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247012A-2BBC-47E5-B352-5D7043EB7002}" type="slidenum">
              <a:rPr lang="en-US" altLang="en-US"/>
              <a:pPr>
                <a:spcBef>
                  <a:spcPct val="0"/>
                </a:spcBef>
              </a:pPr>
              <a:t>18</a:t>
            </a:fld>
            <a:endParaRPr lang="en-US" altLang="en-US"/>
          </a:p>
        </p:txBody>
      </p:sp>
      <p:sp>
        <p:nvSpPr>
          <p:cNvPr id="44035" name="Rectangle 2">
            <a:extLst>
              <a:ext uri="{FF2B5EF4-FFF2-40B4-BE49-F238E27FC236}">
                <a16:creationId xmlns:a16="http://schemas.microsoft.com/office/drawing/2014/main" id="{7DFA3409-E733-4CB8-94D3-923969BE333E}"/>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41D7FB3B-C294-4E18-AD56-90F269822CA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6BF2CB5A-AAFF-4DE8-BD68-8FD6D1203B4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669A95E-FB15-4469-8902-31C7426DF44C}" type="slidenum">
              <a:rPr lang="en-US" altLang="en-US"/>
              <a:pPr>
                <a:spcBef>
                  <a:spcPct val="0"/>
                </a:spcBef>
              </a:pPr>
              <a:t>2</a:t>
            </a:fld>
            <a:endParaRPr lang="en-US" altLang="en-US"/>
          </a:p>
        </p:txBody>
      </p:sp>
      <p:sp>
        <p:nvSpPr>
          <p:cNvPr id="7171" name="Rectangle 2">
            <a:extLst>
              <a:ext uri="{FF2B5EF4-FFF2-40B4-BE49-F238E27FC236}">
                <a16:creationId xmlns:a16="http://schemas.microsoft.com/office/drawing/2014/main" id="{AF464C86-EA74-4BF4-9D67-6087E9809FA2}"/>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BC266C8A-5A2B-4021-923C-8749E0618AA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5BB901D0-F055-477F-8578-E298C8B4C0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447414B-A29C-44D7-9D8B-E1BF88C00584}" type="slidenum">
              <a:rPr lang="en-US" altLang="en-US"/>
              <a:pPr>
                <a:spcBef>
                  <a:spcPct val="0"/>
                </a:spcBef>
              </a:pPr>
              <a:t>3</a:t>
            </a:fld>
            <a:endParaRPr lang="en-US" altLang="en-US"/>
          </a:p>
        </p:txBody>
      </p:sp>
      <p:sp>
        <p:nvSpPr>
          <p:cNvPr id="9219" name="Rectangle 2">
            <a:extLst>
              <a:ext uri="{FF2B5EF4-FFF2-40B4-BE49-F238E27FC236}">
                <a16:creationId xmlns:a16="http://schemas.microsoft.com/office/drawing/2014/main" id="{26982488-4B25-482B-BDD2-52B73EFA68FC}"/>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91CABB1C-E432-4503-AF21-C0F98B103A3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A0702EA4-7837-4256-BDF9-9B9565B423C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D5767BC-EE33-4B0E-AC3D-1C30A1CE1171}" type="slidenum">
              <a:rPr lang="en-US" altLang="en-US"/>
              <a:pPr>
                <a:spcBef>
                  <a:spcPct val="0"/>
                </a:spcBef>
              </a:pPr>
              <a:t>4</a:t>
            </a:fld>
            <a:endParaRPr lang="en-US" altLang="en-US"/>
          </a:p>
        </p:txBody>
      </p:sp>
      <p:sp>
        <p:nvSpPr>
          <p:cNvPr id="11267" name="Rectangle 2">
            <a:extLst>
              <a:ext uri="{FF2B5EF4-FFF2-40B4-BE49-F238E27FC236}">
                <a16:creationId xmlns:a16="http://schemas.microsoft.com/office/drawing/2014/main" id="{141037F5-EF58-47BD-B711-02CBD99D876B}"/>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3CD5A498-65EF-41BE-AA0F-009B910C50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5573EE8F-FC36-4059-B47A-FAE2D475346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57FDA4C-6FF4-4EEE-9E3B-8D3AA84995F1}" type="slidenum">
              <a:rPr lang="en-US" altLang="en-US"/>
              <a:pPr>
                <a:spcBef>
                  <a:spcPct val="0"/>
                </a:spcBef>
              </a:pPr>
              <a:t>5</a:t>
            </a:fld>
            <a:endParaRPr lang="en-US" altLang="en-US"/>
          </a:p>
        </p:txBody>
      </p:sp>
      <p:sp>
        <p:nvSpPr>
          <p:cNvPr id="13315" name="Rectangle 2">
            <a:extLst>
              <a:ext uri="{FF2B5EF4-FFF2-40B4-BE49-F238E27FC236}">
                <a16:creationId xmlns:a16="http://schemas.microsoft.com/office/drawing/2014/main" id="{ABA3ECBD-3B0E-4E5E-9A17-C9C942E1AA4C}"/>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C6ABBA08-964D-4E35-9FF2-CAAA36BF24A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BFE914A-DA59-4E7D-80B4-AD7FBAA1798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D581AF3-825D-4FBC-8AB3-CA29C67A6FF0}" type="slidenum">
              <a:rPr lang="en-US" altLang="en-US"/>
              <a:pPr>
                <a:spcBef>
                  <a:spcPct val="0"/>
                </a:spcBef>
              </a:pPr>
              <a:t>6</a:t>
            </a:fld>
            <a:endParaRPr lang="en-US" altLang="en-US"/>
          </a:p>
        </p:txBody>
      </p:sp>
      <p:sp>
        <p:nvSpPr>
          <p:cNvPr id="15363" name="Rectangle 2">
            <a:extLst>
              <a:ext uri="{FF2B5EF4-FFF2-40B4-BE49-F238E27FC236}">
                <a16:creationId xmlns:a16="http://schemas.microsoft.com/office/drawing/2014/main" id="{EE5FC69E-22AD-4747-90C0-ED00E420CC82}"/>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D904D804-9A39-4CAB-970E-D7AD261903C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6E5FCE4-11B0-4A29-9365-1184D2ECF9D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7EBF72A-CCD2-4BAC-9FEC-16E7A9B57703}" type="slidenum">
              <a:rPr lang="en-US" altLang="en-US"/>
              <a:pPr>
                <a:spcBef>
                  <a:spcPct val="0"/>
                </a:spcBef>
              </a:pPr>
              <a:t>7</a:t>
            </a:fld>
            <a:endParaRPr lang="en-US" altLang="en-US"/>
          </a:p>
        </p:txBody>
      </p:sp>
      <p:sp>
        <p:nvSpPr>
          <p:cNvPr id="19459" name="Rectangle 2">
            <a:extLst>
              <a:ext uri="{FF2B5EF4-FFF2-40B4-BE49-F238E27FC236}">
                <a16:creationId xmlns:a16="http://schemas.microsoft.com/office/drawing/2014/main" id="{A88AF79D-8EAF-4C9B-A963-0A3C50600718}"/>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9007D8A8-F7D6-439E-88BD-3698AE33953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3666706D-A9D2-49BF-94E4-98FFC122F5C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457B719-1646-46AE-ABAF-A4C7D862FD6A}" type="slidenum">
              <a:rPr lang="en-US" altLang="en-US"/>
              <a:pPr>
                <a:spcBef>
                  <a:spcPct val="0"/>
                </a:spcBef>
              </a:pPr>
              <a:t>8</a:t>
            </a:fld>
            <a:endParaRPr lang="en-US" altLang="en-US"/>
          </a:p>
        </p:txBody>
      </p:sp>
      <p:sp>
        <p:nvSpPr>
          <p:cNvPr id="21507" name="Rectangle 2">
            <a:extLst>
              <a:ext uri="{FF2B5EF4-FFF2-40B4-BE49-F238E27FC236}">
                <a16:creationId xmlns:a16="http://schemas.microsoft.com/office/drawing/2014/main" id="{2C4C5EFB-7F74-48A4-8527-8A5EF65DFCC7}"/>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8B59A9C0-3212-49CD-89BA-215C2409FCB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CB6B3DB3-6043-4D89-A6B4-F8FE6DCD42B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649A82E-ACB5-4EBC-A250-38FABC9C5FB9}" type="slidenum">
              <a:rPr lang="en-US" altLang="en-US"/>
              <a:pPr>
                <a:spcBef>
                  <a:spcPct val="0"/>
                </a:spcBef>
              </a:pPr>
              <a:t>9</a:t>
            </a:fld>
            <a:endParaRPr lang="en-US" altLang="en-US"/>
          </a:p>
        </p:txBody>
      </p:sp>
      <p:sp>
        <p:nvSpPr>
          <p:cNvPr id="23555" name="Rectangle 2">
            <a:extLst>
              <a:ext uri="{FF2B5EF4-FFF2-40B4-BE49-F238E27FC236}">
                <a16:creationId xmlns:a16="http://schemas.microsoft.com/office/drawing/2014/main" id="{B4475EEE-E807-4635-9C32-48A339EB777A}"/>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C15D902A-8A4D-4339-8EE0-69213F9C94B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1FDBD2F2-2269-404F-9EC3-D7318AE6AB0B}"/>
              </a:ext>
            </a:extLst>
          </p:cNvPr>
          <p:cNvSpPr>
            <a:spLocks noGrp="1"/>
          </p:cNvSpPr>
          <p:nvPr>
            <p:ph type="dt" sz="half" idx="10"/>
          </p:nvPr>
        </p:nvSpPr>
        <p:spPr/>
        <p:txBody>
          <a:bodyPr/>
          <a:lstStyle>
            <a:lvl1pPr>
              <a:defRPr/>
            </a:lvl1pPr>
          </a:lstStyle>
          <a:p>
            <a:pPr>
              <a:defRPr/>
            </a:pPr>
            <a:fld id="{025DB33E-4ABB-49E3-86A4-E73AE561544C}"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0595F2C8-96BE-4DDE-A02A-D23094223BF8}"/>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81022A6D-5195-4A93-8E27-65CD767F4FF4}"/>
              </a:ext>
            </a:extLst>
          </p:cNvPr>
          <p:cNvSpPr>
            <a:spLocks noGrp="1"/>
          </p:cNvSpPr>
          <p:nvPr>
            <p:ph type="sldNum" sz="quarter" idx="12"/>
          </p:nvPr>
        </p:nvSpPr>
        <p:spPr/>
        <p:txBody>
          <a:bodyPr/>
          <a:lstStyle>
            <a:lvl1pPr>
              <a:defRPr/>
            </a:lvl1pPr>
          </a:lstStyle>
          <a:p>
            <a:fld id="{FA79716C-8211-4296-B12A-96726A7592E8}" type="slidenum">
              <a:rPr lang="zh-CN" altLang="en-US"/>
              <a:pPr/>
              <a:t>‹#›</a:t>
            </a:fld>
            <a:endParaRPr lang="en-US" altLang="zh-CN"/>
          </a:p>
        </p:txBody>
      </p:sp>
    </p:spTree>
    <p:extLst>
      <p:ext uri="{BB962C8B-B14F-4D97-AF65-F5344CB8AC3E}">
        <p14:creationId xmlns:p14="http://schemas.microsoft.com/office/powerpoint/2010/main" val="2472517168"/>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105A34-9958-4799-ACD8-22EBEBF85A7B}"/>
              </a:ext>
            </a:extLst>
          </p:cNvPr>
          <p:cNvSpPr>
            <a:spLocks noGrp="1"/>
          </p:cNvSpPr>
          <p:nvPr>
            <p:ph type="dt" sz="half" idx="10"/>
          </p:nvPr>
        </p:nvSpPr>
        <p:spPr/>
        <p:txBody>
          <a:bodyPr/>
          <a:lstStyle>
            <a:lvl1pPr>
              <a:defRPr/>
            </a:lvl1pPr>
          </a:lstStyle>
          <a:p>
            <a:pPr>
              <a:defRPr/>
            </a:pPr>
            <a:fld id="{515A40E5-02AE-402E-A01E-22A1EB330C0A}"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F126AE0C-BE86-4BBD-B596-628061ED3B74}"/>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784B9839-A799-4D01-BBC7-05C473D30786}"/>
              </a:ext>
            </a:extLst>
          </p:cNvPr>
          <p:cNvSpPr>
            <a:spLocks noGrp="1"/>
          </p:cNvSpPr>
          <p:nvPr>
            <p:ph type="sldNum" sz="quarter" idx="12"/>
          </p:nvPr>
        </p:nvSpPr>
        <p:spPr/>
        <p:txBody>
          <a:bodyPr/>
          <a:lstStyle>
            <a:lvl1pPr>
              <a:defRPr/>
            </a:lvl1pPr>
          </a:lstStyle>
          <a:p>
            <a:fld id="{6ED2EB9B-68F9-4A8D-A906-B5A0DD224568}" type="slidenum">
              <a:rPr lang="zh-CN" altLang="en-US"/>
              <a:pPr/>
              <a:t>‹#›</a:t>
            </a:fld>
            <a:endParaRPr lang="en-US" altLang="zh-CN"/>
          </a:p>
        </p:txBody>
      </p:sp>
    </p:spTree>
    <p:extLst>
      <p:ext uri="{BB962C8B-B14F-4D97-AF65-F5344CB8AC3E}">
        <p14:creationId xmlns:p14="http://schemas.microsoft.com/office/powerpoint/2010/main" val="1810513215"/>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24264D-CBB4-47AA-B98F-C46256357985}"/>
              </a:ext>
            </a:extLst>
          </p:cNvPr>
          <p:cNvSpPr>
            <a:spLocks noGrp="1"/>
          </p:cNvSpPr>
          <p:nvPr>
            <p:ph type="dt" sz="half" idx="10"/>
          </p:nvPr>
        </p:nvSpPr>
        <p:spPr/>
        <p:txBody>
          <a:bodyPr/>
          <a:lstStyle>
            <a:lvl1pPr>
              <a:defRPr/>
            </a:lvl1pPr>
          </a:lstStyle>
          <a:p>
            <a:pPr>
              <a:defRPr/>
            </a:pPr>
            <a:fld id="{B87E72D8-260D-4E65-98AE-B09A4E08201B}"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CBE976ED-6CEF-4DFC-8926-4FCCFD6562D2}"/>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421B3E5C-0F89-42F9-B1B3-A1BDE7FB0718}"/>
              </a:ext>
            </a:extLst>
          </p:cNvPr>
          <p:cNvSpPr>
            <a:spLocks noGrp="1"/>
          </p:cNvSpPr>
          <p:nvPr>
            <p:ph type="sldNum" sz="quarter" idx="12"/>
          </p:nvPr>
        </p:nvSpPr>
        <p:spPr/>
        <p:txBody>
          <a:bodyPr/>
          <a:lstStyle>
            <a:lvl1pPr>
              <a:defRPr/>
            </a:lvl1pPr>
          </a:lstStyle>
          <a:p>
            <a:fld id="{3D44E4C9-8D13-4825-9DED-8713297A5887}" type="slidenum">
              <a:rPr lang="zh-CN" altLang="en-US"/>
              <a:pPr/>
              <a:t>‹#›</a:t>
            </a:fld>
            <a:endParaRPr lang="en-US" altLang="zh-CN"/>
          </a:p>
        </p:txBody>
      </p:sp>
    </p:spTree>
    <p:extLst>
      <p:ext uri="{BB962C8B-B14F-4D97-AF65-F5344CB8AC3E}">
        <p14:creationId xmlns:p14="http://schemas.microsoft.com/office/powerpoint/2010/main" val="2864823696"/>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6F8D5F-4A3E-45D4-9160-E4F7A950DA5E}"/>
              </a:ext>
            </a:extLst>
          </p:cNvPr>
          <p:cNvSpPr>
            <a:spLocks noGrp="1"/>
          </p:cNvSpPr>
          <p:nvPr>
            <p:ph type="dt" sz="half" idx="10"/>
          </p:nvPr>
        </p:nvSpPr>
        <p:spPr/>
        <p:txBody>
          <a:bodyPr/>
          <a:lstStyle>
            <a:lvl1pPr>
              <a:defRPr/>
            </a:lvl1pPr>
          </a:lstStyle>
          <a:p>
            <a:pPr>
              <a:defRPr/>
            </a:pPr>
            <a:fld id="{AF1AFF69-2F3E-4299-A585-0625DBCCF890}"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845EE56A-AEC2-4D9E-B448-BD6534EB114A}"/>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A57FEFA7-BE75-4B85-9718-99AADE40BEF3}"/>
              </a:ext>
            </a:extLst>
          </p:cNvPr>
          <p:cNvSpPr>
            <a:spLocks noGrp="1"/>
          </p:cNvSpPr>
          <p:nvPr>
            <p:ph type="sldNum" sz="quarter" idx="12"/>
          </p:nvPr>
        </p:nvSpPr>
        <p:spPr/>
        <p:txBody>
          <a:bodyPr/>
          <a:lstStyle>
            <a:lvl1pPr>
              <a:defRPr/>
            </a:lvl1pPr>
          </a:lstStyle>
          <a:p>
            <a:fld id="{FD2904FB-6920-47D4-A9CB-B817295E9B1B}" type="slidenum">
              <a:rPr lang="zh-CN" altLang="en-US"/>
              <a:pPr/>
              <a:t>‹#›</a:t>
            </a:fld>
            <a:endParaRPr lang="en-US" altLang="zh-CN"/>
          </a:p>
        </p:txBody>
      </p:sp>
    </p:spTree>
    <p:extLst>
      <p:ext uri="{BB962C8B-B14F-4D97-AF65-F5344CB8AC3E}">
        <p14:creationId xmlns:p14="http://schemas.microsoft.com/office/powerpoint/2010/main" val="2668142365"/>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5487BA-5657-44B5-93BB-5497FC90B349}"/>
              </a:ext>
            </a:extLst>
          </p:cNvPr>
          <p:cNvSpPr>
            <a:spLocks noGrp="1"/>
          </p:cNvSpPr>
          <p:nvPr>
            <p:ph type="dt" sz="half" idx="10"/>
          </p:nvPr>
        </p:nvSpPr>
        <p:spPr/>
        <p:txBody>
          <a:bodyPr/>
          <a:lstStyle>
            <a:lvl1pPr>
              <a:defRPr/>
            </a:lvl1pPr>
          </a:lstStyle>
          <a:p>
            <a:pPr>
              <a:defRPr/>
            </a:pPr>
            <a:fld id="{687F34A6-3901-487C-95D7-923EDEB9625E}"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EA3E1BB2-9074-4F75-A8B7-629905BFF53A}"/>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4DC3E255-317D-4FE9-B508-723A9C6066FF}"/>
              </a:ext>
            </a:extLst>
          </p:cNvPr>
          <p:cNvSpPr>
            <a:spLocks noGrp="1"/>
          </p:cNvSpPr>
          <p:nvPr>
            <p:ph type="sldNum" sz="quarter" idx="12"/>
          </p:nvPr>
        </p:nvSpPr>
        <p:spPr/>
        <p:txBody>
          <a:bodyPr/>
          <a:lstStyle>
            <a:lvl1pPr>
              <a:defRPr/>
            </a:lvl1pPr>
          </a:lstStyle>
          <a:p>
            <a:fld id="{9929DF0A-3930-43B9-8FB4-83E3E2187847}" type="slidenum">
              <a:rPr lang="zh-CN" altLang="en-US"/>
              <a:pPr/>
              <a:t>‹#›</a:t>
            </a:fld>
            <a:endParaRPr lang="en-US" altLang="zh-CN"/>
          </a:p>
        </p:txBody>
      </p:sp>
    </p:spTree>
    <p:extLst>
      <p:ext uri="{BB962C8B-B14F-4D97-AF65-F5344CB8AC3E}">
        <p14:creationId xmlns:p14="http://schemas.microsoft.com/office/powerpoint/2010/main" val="1585550468"/>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B51EA0A-43E4-4332-9EDD-F190585179CE}"/>
              </a:ext>
            </a:extLst>
          </p:cNvPr>
          <p:cNvSpPr>
            <a:spLocks noGrp="1"/>
          </p:cNvSpPr>
          <p:nvPr>
            <p:ph type="dt" sz="half" idx="10"/>
          </p:nvPr>
        </p:nvSpPr>
        <p:spPr/>
        <p:txBody>
          <a:bodyPr/>
          <a:lstStyle>
            <a:lvl1pPr>
              <a:defRPr/>
            </a:lvl1pPr>
          </a:lstStyle>
          <a:p>
            <a:pPr>
              <a:defRPr/>
            </a:pPr>
            <a:fld id="{BDEDF716-DE4D-4539-B537-5D609F43AD0E}" type="datetime1">
              <a:rPr lang="zh-CN" altLang="en-US"/>
              <a:pPr>
                <a:defRPr/>
              </a:pPr>
              <a:t>2020/11/13</a:t>
            </a:fld>
            <a:endParaRPr lang="en-US" altLang="zh-CN"/>
          </a:p>
        </p:txBody>
      </p:sp>
      <p:sp>
        <p:nvSpPr>
          <p:cNvPr id="6" name="Footer Placeholder 4">
            <a:extLst>
              <a:ext uri="{FF2B5EF4-FFF2-40B4-BE49-F238E27FC236}">
                <a16:creationId xmlns:a16="http://schemas.microsoft.com/office/drawing/2014/main" id="{AC29BBC7-523C-40E9-A36E-E73710686069}"/>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7" name="Slide Number Placeholder 5">
            <a:extLst>
              <a:ext uri="{FF2B5EF4-FFF2-40B4-BE49-F238E27FC236}">
                <a16:creationId xmlns:a16="http://schemas.microsoft.com/office/drawing/2014/main" id="{DD5499F6-F97E-4BD2-A8EA-2D6CC64FB669}"/>
              </a:ext>
            </a:extLst>
          </p:cNvPr>
          <p:cNvSpPr>
            <a:spLocks noGrp="1"/>
          </p:cNvSpPr>
          <p:nvPr>
            <p:ph type="sldNum" sz="quarter" idx="12"/>
          </p:nvPr>
        </p:nvSpPr>
        <p:spPr/>
        <p:txBody>
          <a:bodyPr/>
          <a:lstStyle>
            <a:lvl1pPr>
              <a:defRPr/>
            </a:lvl1pPr>
          </a:lstStyle>
          <a:p>
            <a:fld id="{132B2BEB-F500-4D94-9C2F-05EFEB5BAEE8}" type="slidenum">
              <a:rPr lang="zh-CN" altLang="en-US"/>
              <a:pPr/>
              <a:t>‹#›</a:t>
            </a:fld>
            <a:endParaRPr lang="en-US" altLang="zh-CN"/>
          </a:p>
        </p:txBody>
      </p:sp>
    </p:spTree>
    <p:extLst>
      <p:ext uri="{BB962C8B-B14F-4D97-AF65-F5344CB8AC3E}">
        <p14:creationId xmlns:p14="http://schemas.microsoft.com/office/powerpoint/2010/main" val="3870982139"/>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F7102245-FC9D-4B32-B63A-D61324DE00F9}"/>
              </a:ext>
            </a:extLst>
          </p:cNvPr>
          <p:cNvSpPr>
            <a:spLocks noGrp="1"/>
          </p:cNvSpPr>
          <p:nvPr>
            <p:ph type="dt" sz="half" idx="10"/>
          </p:nvPr>
        </p:nvSpPr>
        <p:spPr/>
        <p:txBody>
          <a:bodyPr/>
          <a:lstStyle>
            <a:lvl1pPr>
              <a:defRPr/>
            </a:lvl1pPr>
          </a:lstStyle>
          <a:p>
            <a:pPr>
              <a:defRPr/>
            </a:pPr>
            <a:fld id="{49F1EDDE-0383-4667-8DE1-16CDBC7DA7FA}" type="datetime1">
              <a:rPr lang="zh-CN" altLang="en-US"/>
              <a:pPr>
                <a:defRPr/>
              </a:pPr>
              <a:t>2020/11/13</a:t>
            </a:fld>
            <a:endParaRPr lang="en-US" altLang="zh-CN"/>
          </a:p>
        </p:txBody>
      </p:sp>
      <p:sp>
        <p:nvSpPr>
          <p:cNvPr id="8" name="Footer Placeholder 4">
            <a:extLst>
              <a:ext uri="{FF2B5EF4-FFF2-40B4-BE49-F238E27FC236}">
                <a16:creationId xmlns:a16="http://schemas.microsoft.com/office/drawing/2014/main" id="{081CFB61-1D76-41BF-854C-BDDB3C00C2F9}"/>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9" name="Slide Number Placeholder 5">
            <a:extLst>
              <a:ext uri="{FF2B5EF4-FFF2-40B4-BE49-F238E27FC236}">
                <a16:creationId xmlns:a16="http://schemas.microsoft.com/office/drawing/2014/main" id="{CCBB392E-42EF-41BF-A569-9D27CA144032}"/>
              </a:ext>
            </a:extLst>
          </p:cNvPr>
          <p:cNvSpPr>
            <a:spLocks noGrp="1"/>
          </p:cNvSpPr>
          <p:nvPr>
            <p:ph type="sldNum" sz="quarter" idx="12"/>
          </p:nvPr>
        </p:nvSpPr>
        <p:spPr/>
        <p:txBody>
          <a:bodyPr/>
          <a:lstStyle>
            <a:lvl1pPr>
              <a:defRPr/>
            </a:lvl1pPr>
          </a:lstStyle>
          <a:p>
            <a:fld id="{6AF60B3E-F519-475D-ABE6-393CD0DFF0BE}" type="slidenum">
              <a:rPr lang="zh-CN" altLang="en-US"/>
              <a:pPr/>
              <a:t>‹#›</a:t>
            </a:fld>
            <a:endParaRPr lang="en-US" altLang="zh-CN"/>
          </a:p>
        </p:txBody>
      </p:sp>
    </p:spTree>
    <p:extLst>
      <p:ext uri="{BB962C8B-B14F-4D97-AF65-F5344CB8AC3E}">
        <p14:creationId xmlns:p14="http://schemas.microsoft.com/office/powerpoint/2010/main" val="1899330151"/>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296909E2-899F-4C3C-86E2-89850E27251B}"/>
              </a:ext>
            </a:extLst>
          </p:cNvPr>
          <p:cNvSpPr>
            <a:spLocks noGrp="1"/>
          </p:cNvSpPr>
          <p:nvPr>
            <p:ph type="dt" sz="half" idx="10"/>
          </p:nvPr>
        </p:nvSpPr>
        <p:spPr/>
        <p:txBody>
          <a:bodyPr/>
          <a:lstStyle>
            <a:lvl1pPr>
              <a:defRPr/>
            </a:lvl1pPr>
          </a:lstStyle>
          <a:p>
            <a:pPr>
              <a:defRPr/>
            </a:pPr>
            <a:fld id="{21DBD0E7-E3AF-4D36-B56C-BDB888E69FED}" type="datetime1">
              <a:rPr lang="zh-CN" altLang="en-US"/>
              <a:pPr>
                <a:defRPr/>
              </a:pPr>
              <a:t>2020/11/13</a:t>
            </a:fld>
            <a:endParaRPr lang="en-US" altLang="zh-CN"/>
          </a:p>
        </p:txBody>
      </p:sp>
      <p:sp>
        <p:nvSpPr>
          <p:cNvPr id="4" name="Footer Placeholder 4">
            <a:extLst>
              <a:ext uri="{FF2B5EF4-FFF2-40B4-BE49-F238E27FC236}">
                <a16:creationId xmlns:a16="http://schemas.microsoft.com/office/drawing/2014/main" id="{B04849EF-DF24-44D9-A01B-64FB35A38F2A}"/>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5" name="Slide Number Placeholder 5">
            <a:extLst>
              <a:ext uri="{FF2B5EF4-FFF2-40B4-BE49-F238E27FC236}">
                <a16:creationId xmlns:a16="http://schemas.microsoft.com/office/drawing/2014/main" id="{B32207EC-B68A-4868-B276-77867E95A35B}"/>
              </a:ext>
            </a:extLst>
          </p:cNvPr>
          <p:cNvSpPr>
            <a:spLocks noGrp="1"/>
          </p:cNvSpPr>
          <p:nvPr>
            <p:ph type="sldNum" sz="quarter" idx="12"/>
          </p:nvPr>
        </p:nvSpPr>
        <p:spPr/>
        <p:txBody>
          <a:bodyPr/>
          <a:lstStyle>
            <a:lvl1pPr>
              <a:defRPr/>
            </a:lvl1pPr>
          </a:lstStyle>
          <a:p>
            <a:fld id="{96CA2C52-5126-4CCB-8835-36B39DCA5042}" type="slidenum">
              <a:rPr lang="zh-CN" altLang="en-US"/>
              <a:pPr/>
              <a:t>‹#›</a:t>
            </a:fld>
            <a:endParaRPr lang="en-US" altLang="zh-CN"/>
          </a:p>
        </p:txBody>
      </p:sp>
    </p:spTree>
    <p:extLst>
      <p:ext uri="{BB962C8B-B14F-4D97-AF65-F5344CB8AC3E}">
        <p14:creationId xmlns:p14="http://schemas.microsoft.com/office/powerpoint/2010/main" val="1970886490"/>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126136A-50C2-4334-B893-86B98FBC0A74}"/>
              </a:ext>
            </a:extLst>
          </p:cNvPr>
          <p:cNvSpPr>
            <a:spLocks noGrp="1"/>
          </p:cNvSpPr>
          <p:nvPr>
            <p:ph type="dt" sz="half" idx="10"/>
          </p:nvPr>
        </p:nvSpPr>
        <p:spPr/>
        <p:txBody>
          <a:bodyPr/>
          <a:lstStyle>
            <a:lvl1pPr>
              <a:defRPr/>
            </a:lvl1pPr>
          </a:lstStyle>
          <a:p>
            <a:pPr>
              <a:defRPr/>
            </a:pPr>
            <a:fld id="{52F809A3-31FB-44BA-86B0-200CDE374C52}" type="datetime1">
              <a:rPr lang="zh-CN" altLang="en-US"/>
              <a:pPr>
                <a:defRPr/>
              </a:pPr>
              <a:t>2020/11/13</a:t>
            </a:fld>
            <a:endParaRPr lang="en-US" altLang="zh-CN"/>
          </a:p>
        </p:txBody>
      </p:sp>
      <p:sp>
        <p:nvSpPr>
          <p:cNvPr id="3" name="Footer Placeholder 4">
            <a:extLst>
              <a:ext uri="{FF2B5EF4-FFF2-40B4-BE49-F238E27FC236}">
                <a16:creationId xmlns:a16="http://schemas.microsoft.com/office/drawing/2014/main" id="{EDF3747B-7678-4D22-8060-EC8EF9D65596}"/>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4" name="Slide Number Placeholder 5">
            <a:extLst>
              <a:ext uri="{FF2B5EF4-FFF2-40B4-BE49-F238E27FC236}">
                <a16:creationId xmlns:a16="http://schemas.microsoft.com/office/drawing/2014/main" id="{24AC296F-B706-4C98-B4BA-E6083C361EB0}"/>
              </a:ext>
            </a:extLst>
          </p:cNvPr>
          <p:cNvSpPr>
            <a:spLocks noGrp="1"/>
          </p:cNvSpPr>
          <p:nvPr>
            <p:ph type="sldNum" sz="quarter" idx="12"/>
          </p:nvPr>
        </p:nvSpPr>
        <p:spPr/>
        <p:txBody>
          <a:bodyPr/>
          <a:lstStyle>
            <a:lvl1pPr>
              <a:defRPr/>
            </a:lvl1pPr>
          </a:lstStyle>
          <a:p>
            <a:fld id="{39B30845-9D94-4443-BEEC-0D07A108DF81}" type="slidenum">
              <a:rPr lang="zh-CN" altLang="en-US"/>
              <a:pPr/>
              <a:t>‹#›</a:t>
            </a:fld>
            <a:endParaRPr lang="en-US" altLang="zh-CN"/>
          </a:p>
        </p:txBody>
      </p:sp>
    </p:spTree>
    <p:extLst>
      <p:ext uri="{BB962C8B-B14F-4D97-AF65-F5344CB8AC3E}">
        <p14:creationId xmlns:p14="http://schemas.microsoft.com/office/powerpoint/2010/main" val="3680779534"/>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E157E494-1228-40CB-B437-149ED3C0A232}"/>
              </a:ext>
            </a:extLst>
          </p:cNvPr>
          <p:cNvSpPr>
            <a:spLocks noGrp="1"/>
          </p:cNvSpPr>
          <p:nvPr>
            <p:ph type="dt" sz="half" idx="10"/>
          </p:nvPr>
        </p:nvSpPr>
        <p:spPr/>
        <p:txBody>
          <a:bodyPr/>
          <a:lstStyle>
            <a:lvl1pPr>
              <a:defRPr/>
            </a:lvl1pPr>
          </a:lstStyle>
          <a:p>
            <a:pPr>
              <a:defRPr/>
            </a:pPr>
            <a:fld id="{778FFBFE-2997-4709-9949-F36B9584EF23}" type="datetime1">
              <a:rPr lang="zh-CN" altLang="en-US"/>
              <a:pPr>
                <a:defRPr/>
              </a:pPr>
              <a:t>2020/11/13</a:t>
            </a:fld>
            <a:endParaRPr lang="en-US" altLang="zh-CN"/>
          </a:p>
        </p:txBody>
      </p:sp>
      <p:sp>
        <p:nvSpPr>
          <p:cNvPr id="6" name="Footer Placeholder 4">
            <a:extLst>
              <a:ext uri="{FF2B5EF4-FFF2-40B4-BE49-F238E27FC236}">
                <a16:creationId xmlns:a16="http://schemas.microsoft.com/office/drawing/2014/main" id="{DF547AAE-7C8B-4DA7-B40B-C2377F538DE7}"/>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7" name="Slide Number Placeholder 5">
            <a:extLst>
              <a:ext uri="{FF2B5EF4-FFF2-40B4-BE49-F238E27FC236}">
                <a16:creationId xmlns:a16="http://schemas.microsoft.com/office/drawing/2014/main" id="{288BCF47-89BB-4FED-B994-52B1B81CC216}"/>
              </a:ext>
            </a:extLst>
          </p:cNvPr>
          <p:cNvSpPr>
            <a:spLocks noGrp="1"/>
          </p:cNvSpPr>
          <p:nvPr>
            <p:ph type="sldNum" sz="quarter" idx="12"/>
          </p:nvPr>
        </p:nvSpPr>
        <p:spPr/>
        <p:txBody>
          <a:bodyPr/>
          <a:lstStyle>
            <a:lvl1pPr>
              <a:defRPr/>
            </a:lvl1pPr>
          </a:lstStyle>
          <a:p>
            <a:fld id="{170D1C73-CDC4-4BD8-BB28-7CAB8C08A07A}" type="slidenum">
              <a:rPr lang="zh-CN" altLang="en-US"/>
              <a:pPr/>
              <a:t>‹#›</a:t>
            </a:fld>
            <a:endParaRPr lang="en-US" altLang="zh-CN"/>
          </a:p>
        </p:txBody>
      </p:sp>
    </p:spTree>
    <p:extLst>
      <p:ext uri="{BB962C8B-B14F-4D97-AF65-F5344CB8AC3E}">
        <p14:creationId xmlns:p14="http://schemas.microsoft.com/office/powerpoint/2010/main" val="2867043239"/>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D272643F-C443-470F-A4AD-F38BC4350293}"/>
              </a:ext>
            </a:extLst>
          </p:cNvPr>
          <p:cNvSpPr>
            <a:spLocks noGrp="1"/>
          </p:cNvSpPr>
          <p:nvPr>
            <p:ph type="dt" sz="half" idx="10"/>
          </p:nvPr>
        </p:nvSpPr>
        <p:spPr/>
        <p:txBody>
          <a:bodyPr/>
          <a:lstStyle>
            <a:lvl1pPr>
              <a:defRPr/>
            </a:lvl1pPr>
          </a:lstStyle>
          <a:p>
            <a:pPr>
              <a:defRPr/>
            </a:pPr>
            <a:fld id="{19355D24-DA3B-4286-B2F1-40F74446278A}" type="datetime1">
              <a:rPr lang="zh-CN" altLang="en-US"/>
              <a:pPr>
                <a:defRPr/>
              </a:pPr>
              <a:t>2020/11/13</a:t>
            </a:fld>
            <a:endParaRPr lang="en-US" altLang="zh-CN"/>
          </a:p>
        </p:txBody>
      </p:sp>
      <p:sp>
        <p:nvSpPr>
          <p:cNvPr id="6" name="Footer Placeholder 4">
            <a:extLst>
              <a:ext uri="{FF2B5EF4-FFF2-40B4-BE49-F238E27FC236}">
                <a16:creationId xmlns:a16="http://schemas.microsoft.com/office/drawing/2014/main" id="{C1D9F5F1-659E-4A38-948A-3D58CC8500EC}"/>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7" name="Slide Number Placeholder 5">
            <a:extLst>
              <a:ext uri="{FF2B5EF4-FFF2-40B4-BE49-F238E27FC236}">
                <a16:creationId xmlns:a16="http://schemas.microsoft.com/office/drawing/2014/main" id="{2F14A503-5438-4813-9B50-AEA284324E36}"/>
              </a:ext>
            </a:extLst>
          </p:cNvPr>
          <p:cNvSpPr>
            <a:spLocks noGrp="1"/>
          </p:cNvSpPr>
          <p:nvPr>
            <p:ph type="sldNum" sz="quarter" idx="12"/>
          </p:nvPr>
        </p:nvSpPr>
        <p:spPr/>
        <p:txBody>
          <a:bodyPr/>
          <a:lstStyle>
            <a:lvl1pPr>
              <a:defRPr/>
            </a:lvl1pPr>
          </a:lstStyle>
          <a:p>
            <a:fld id="{FE7939C3-D695-4BB9-9911-591A91775A8B}" type="slidenum">
              <a:rPr lang="zh-CN" altLang="en-US"/>
              <a:pPr/>
              <a:t>‹#›</a:t>
            </a:fld>
            <a:endParaRPr lang="en-US" altLang="zh-CN"/>
          </a:p>
        </p:txBody>
      </p:sp>
    </p:spTree>
    <p:extLst>
      <p:ext uri="{BB962C8B-B14F-4D97-AF65-F5344CB8AC3E}">
        <p14:creationId xmlns:p14="http://schemas.microsoft.com/office/powerpoint/2010/main" val="995689825"/>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501E7B3-0CB3-4CB5-83D3-2F50809FA66A}"/>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57A66A34-1195-4066-B476-64476E906FD9}"/>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F6DEB8E-589E-4A2F-AA90-E363AAB8F0DD}"/>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defRPr>
            </a:lvl1pPr>
          </a:lstStyle>
          <a:p>
            <a:pPr>
              <a:defRPr/>
            </a:pPr>
            <a:fld id="{C82D838F-4D1D-49DA-83CB-3A8F71B75CCC}"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25904D9C-44BC-4DDA-957C-625EC78BC5D9}"/>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900">
                <a:solidFill>
                  <a:schemeClr val="tx1">
                    <a:tint val="75000"/>
                  </a:schemeClr>
                </a:solidFill>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BA3A2BAE-9C15-4F14-AF01-597618E9E234}"/>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fld id="{BD1EF608-AB6D-4DB6-A5D7-6986AFA24C44}"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ransition>
    <p:fade thruBlk="1"/>
  </p:transition>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solutionsreview.com/network-monitoring/network-performance-metrics-7-essential-network-metrics-to-monito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ajc.com/news/news/state-regional-govt-politics/ga-400-shoulder-opens-traffic-still-a-bear/nQTfk/"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61D4793E-F06B-455F-B3B2-022707F50890}"/>
              </a:ext>
            </a:extLst>
          </p:cNvPr>
          <p:cNvSpPr txBox="1">
            <a:spLocks noGrp="1" noChangeArrowheads="1"/>
          </p:cNvSpPr>
          <p:nvPr>
            <p:ph type="title" idx="4294967295"/>
          </p:nvPr>
        </p:nvSpPr>
        <p:spPr bwMode="auto">
          <a:xfrm>
            <a:off x="609600" y="990600"/>
            <a:ext cx="8001000" cy="22098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0" cap="none" spc="0" normalizeH="0" baseline="0" noProof="0" dirty="0">
                <a:ln>
                  <a:noFill/>
                </a:ln>
                <a:solidFill>
                  <a:srgbClr val="0033CC"/>
                </a:solidFill>
                <a:effectLst/>
                <a:uLnTx/>
                <a:uFillTx/>
                <a:latin typeface="+mj-lt"/>
                <a:ea typeface="+mj-ea"/>
                <a:cs typeface="+mj-cs"/>
              </a:rPr>
              <a:t>Network Management Fundamentals</a:t>
            </a:r>
          </a:p>
        </p:txBody>
      </p:sp>
      <p:sp>
        <p:nvSpPr>
          <p:cNvPr id="9" name="Rectangle 1027">
            <a:extLst>
              <a:ext uri="{FF2B5EF4-FFF2-40B4-BE49-F238E27FC236}">
                <a16:creationId xmlns:a16="http://schemas.microsoft.com/office/drawing/2014/main" id="{4219B48F-55D1-4757-BDE2-529EF388122A}"/>
              </a:ext>
            </a:extLst>
          </p:cNvPr>
          <p:cNvSpPr txBox="1">
            <a:spLocks noChangeArrowheads="1"/>
          </p:cNvSpPr>
          <p:nvPr/>
        </p:nvSpPr>
        <p:spPr bwMode="auto">
          <a:xfrm>
            <a:off x="1676400" y="3886200"/>
            <a:ext cx="5867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marL="0" indent="0" algn="ctr" eaLnBrk="1" hangingPunct="1">
              <a:lnSpc>
                <a:spcPct val="90000"/>
              </a:lnSpc>
              <a:buFont typeface="Wingdings" pitchFamily="2" charset="2"/>
              <a:buNone/>
              <a:defRPr/>
            </a:pPr>
            <a:r>
              <a:rPr lang="en-US" altLang="en-US" sz="2800" i="1" kern="0" dirty="0">
                <a:solidFill>
                  <a:srgbClr val="0033CC"/>
                </a:solidFill>
              </a:rPr>
              <a:t>Management Metrics: Assessing Management Impact &amp; Effectiveness</a:t>
            </a: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DA450FDA-58CC-465B-9269-F5AE32E757DA}"/>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Impact on Revenue</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24580" name="TextBox 2">
            <a:extLst>
              <a:ext uri="{FF2B5EF4-FFF2-40B4-BE49-F238E27FC236}">
                <a16:creationId xmlns:a16="http://schemas.microsoft.com/office/drawing/2014/main" id="{B199D0FB-B651-4E6B-976C-AD7E0AD20171}"/>
              </a:ext>
            </a:extLst>
          </p:cNvPr>
          <p:cNvSpPr txBox="1">
            <a:spLocks noChangeArrowheads="1"/>
          </p:cNvSpPr>
          <p:nvPr/>
        </p:nvSpPr>
        <p:spPr bwMode="auto">
          <a:xfrm>
            <a:off x="723900" y="1184275"/>
            <a:ext cx="7696200"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sz="1800">
                <a:solidFill>
                  <a:srgbClr val="0033CC"/>
                </a:solidFill>
              </a:rPr>
              <a:t>Customer loss rate from dissatisfaction with the service level.</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FF0000"/>
                </a:solidFill>
              </a:rPr>
              <a:t>Mean time to fill customer orders—time from service order to service activation</a:t>
            </a:r>
            <a:r>
              <a:rPr lang="en-US" altLang="en-US" sz="1800">
                <a:solidFill>
                  <a:srgbClr val="0033CC"/>
                </a:solidFill>
              </a:rPr>
              <a:t>. The shorter the time, the better because the revenue potential of a service is more fully exploited.</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FF0000"/>
                </a:solidFill>
              </a:rPr>
              <a:t>Average size of customer order backlog</a:t>
            </a:r>
            <a:r>
              <a:rPr lang="en-US" altLang="en-US" sz="1800">
                <a:solidFill>
                  <a:srgbClr val="0033CC"/>
                </a:solidFill>
              </a:rPr>
              <a:t>. Again, this number can be translated directly into customer dollars. The smaller the average backlog size, the better.</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FF0000"/>
                </a:solidFill>
              </a:rPr>
              <a:t>Customer defections from slow order fulfillment </a:t>
            </a:r>
            <a:r>
              <a:rPr lang="en-US" altLang="en-US" sz="1800">
                <a:solidFill>
                  <a:srgbClr val="0033CC"/>
                </a:solidFill>
              </a:rPr>
              <a:t>(services cancelled and, hence, revenue lost from customers canceling services before they were activated).</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FF0000"/>
                </a:solidFill>
              </a:rPr>
              <a:t>Total penalties for service level agreement violations</a:t>
            </a:r>
            <a:r>
              <a:rPr lang="en-US" altLang="en-US" sz="1800">
                <a:solidFill>
                  <a:srgbClr val="0033CC"/>
                </a:solidFill>
              </a:rPr>
              <a:t>, reflecting total lost revenue.</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FF0000"/>
                </a:solidFill>
              </a:rPr>
              <a:t>Ratio between penalties and (theoretical) service revenue</a:t>
            </a:r>
            <a:r>
              <a:rPr lang="en-US" altLang="en-US" sz="1800">
                <a:solidFill>
                  <a:srgbClr val="0033CC"/>
                </a:solidFill>
              </a:rPr>
              <a:t>, reflecting the portion of revenue that was lost from violated SLAs.</a:t>
            </a:r>
            <a:endParaRPr lang="en-US" altLang="en-US" sz="1400">
              <a:solidFill>
                <a:srgbClr val="0033CC"/>
              </a:solidFil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026">
            <a:extLst>
              <a:ext uri="{FF2B5EF4-FFF2-40B4-BE49-F238E27FC236}">
                <a16:creationId xmlns:a16="http://schemas.microsoft.com/office/drawing/2014/main" id="{62EF7FEB-1B4F-4390-BDC2-9A213048DABE}"/>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srgbClr val="0033CC"/>
                </a:solidFill>
                <a:effectLst/>
                <a:uLnTx/>
                <a:uFillTx/>
                <a:latin typeface="Calibri Light" panose="020F0302020204030204" pitchFamily="34" charset="0"/>
                <a:ea typeface="+mn-ea"/>
                <a:cs typeface="+mn-cs"/>
              </a:rPr>
              <a:t>Reliability and Availability</a:t>
            </a:r>
          </a:p>
        </p:txBody>
      </p:sp>
      <p:sp>
        <p:nvSpPr>
          <p:cNvPr id="26628" name="TextBox 2">
            <a:extLst>
              <a:ext uri="{FF2B5EF4-FFF2-40B4-BE49-F238E27FC236}">
                <a16:creationId xmlns:a16="http://schemas.microsoft.com/office/drawing/2014/main" id="{B2F6E488-FE03-4F11-BEDB-84F5631B9B10}"/>
              </a:ext>
            </a:extLst>
          </p:cNvPr>
          <p:cNvSpPr txBox="1">
            <a:spLocks noChangeArrowheads="1"/>
          </p:cNvSpPr>
          <p:nvPr/>
        </p:nvSpPr>
        <p:spPr bwMode="auto">
          <a:xfrm>
            <a:off x="762000" y="1219200"/>
            <a:ext cx="762000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spcAft>
                <a:spcPts val="600"/>
              </a:spcAft>
              <a:buFont typeface="Arial" panose="020B0604020202020204" pitchFamily="34" charset="0"/>
              <a:buChar char="•"/>
            </a:pPr>
            <a:r>
              <a:rPr lang="en-US" altLang="en-US" sz="1800">
                <a:solidFill>
                  <a:srgbClr val="FF0000"/>
                </a:solidFill>
              </a:rPr>
              <a:t>Availability—The percentage of time during which a service is functioning properly. </a:t>
            </a:r>
            <a:endParaRPr lang="en-US" altLang="en-US" sz="1800">
              <a:solidFill>
                <a:srgbClr val="0033CC"/>
              </a:solidFill>
            </a:endParaRPr>
          </a:p>
          <a:p>
            <a:pPr algn="just">
              <a:spcAft>
                <a:spcPts val="600"/>
              </a:spcAft>
              <a:buFont typeface="Arial" panose="020B0604020202020204" pitchFamily="34" charset="0"/>
              <a:buChar char="•"/>
            </a:pPr>
            <a:endParaRPr lang="en-US" altLang="en-US" sz="1800">
              <a:solidFill>
                <a:srgbClr val="0033CC"/>
              </a:solidFill>
            </a:endParaRPr>
          </a:p>
          <a:p>
            <a:pPr algn="just">
              <a:spcAft>
                <a:spcPts val="600"/>
              </a:spcAft>
              <a:buFont typeface="Arial" panose="020B0604020202020204" pitchFamily="34" charset="0"/>
              <a:buChar char="•"/>
            </a:pPr>
            <a:r>
              <a:rPr lang="en-US" altLang="en-US" sz="1800">
                <a:solidFill>
                  <a:srgbClr val="FF0000"/>
                </a:solidFill>
              </a:rPr>
              <a:t>MTBF—Mean time between failures</a:t>
            </a:r>
            <a:r>
              <a:rPr lang="en-US" altLang="en-US" sz="1800">
                <a:solidFill>
                  <a:srgbClr val="0033CC"/>
                </a:solidFill>
              </a:rPr>
              <a:t>. A classical measure of reliability, this gives an indication of how often a service or device becomes unavailable, regardless of the duration of the failure. </a:t>
            </a:r>
          </a:p>
          <a:p>
            <a:pPr lvl="1" algn="just">
              <a:spcAft>
                <a:spcPts val="600"/>
              </a:spcAft>
              <a:buFont typeface="Arial" panose="020B0604020202020204" pitchFamily="34" charset="0"/>
              <a:buChar char="•"/>
            </a:pPr>
            <a:r>
              <a:rPr lang="en-US" altLang="en-US" sz="1800">
                <a:solidFill>
                  <a:srgbClr val="0033CC"/>
                </a:solidFill>
              </a:rPr>
              <a:t>Case 1: a service is overall highly available, but occasional very brief glitches occur that require users to redial a phone call. </a:t>
            </a:r>
          </a:p>
          <a:p>
            <a:pPr lvl="1" algn="just">
              <a:spcAft>
                <a:spcPts val="600"/>
              </a:spcAft>
              <a:buFont typeface="Arial" panose="020B0604020202020204" pitchFamily="34" charset="0"/>
              <a:buChar char="•"/>
            </a:pPr>
            <a:r>
              <a:rPr lang="en-US" altLang="en-US" sz="1800">
                <a:solidFill>
                  <a:srgbClr val="0033CC"/>
                </a:solidFill>
              </a:rPr>
              <a:t>Case 2: just one outage, even if that outage lasts slightly longer. </a:t>
            </a:r>
          </a:p>
          <a:p>
            <a:pPr algn="just">
              <a:spcAft>
                <a:spcPts val="600"/>
              </a:spcAft>
              <a:buFont typeface="Arial" panose="020B0604020202020204" pitchFamily="34" charset="0"/>
              <a:buChar char="•"/>
            </a:pPr>
            <a:endParaRPr lang="en-US" altLang="en-US" sz="1800">
              <a:solidFill>
                <a:srgbClr val="0033CC"/>
              </a:solidFill>
            </a:endParaRPr>
          </a:p>
          <a:p>
            <a:pPr algn="just">
              <a:spcAft>
                <a:spcPts val="600"/>
              </a:spcAft>
              <a:buFont typeface="Arial" panose="020B0604020202020204" pitchFamily="34" charset="0"/>
              <a:buChar char="•"/>
            </a:pPr>
            <a:r>
              <a:rPr lang="en-US" altLang="en-US" sz="1800">
                <a:solidFill>
                  <a:srgbClr val="FF0000"/>
                </a:solidFill>
              </a:rPr>
              <a:t>MTTR—Mean time to repair</a:t>
            </a:r>
            <a:r>
              <a:rPr lang="en-US" altLang="en-US" sz="1800">
                <a:solidFill>
                  <a:srgbClr val="0033CC"/>
                </a:solidFill>
              </a:rPr>
              <a:t>. Another classical measure, this indicates how long it takes for services that are impacted by failures to be restored.</a:t>
            </a:r>
            <a:endParaRPr lang="en-US" altLang="en-US" sz="1400">
              <a:solidFill>
                <a:srgbClr val="0033CC"/>
              </a:solidFill>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026">
            <a:extLst>
              <a:ext uri="{FF2B5EF4-FFF2-40B4-BE49-F238E27FC236}">
                <a16:creationId xmlns:a16="http://schemas.microsoft.com/office/drawing/2014/main" id="{AFAACE33-4650-4543-9C95-5074D22A2F7F}"/>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srgbClr val="0033CC"/>
                </a:solidFill>
                <a:effectLst/>
                <a:uLnTx/>
                <a:uFillTx/>
                <a:latin typeface="Calibri Light" panose="020F0302020204030204" pitchFamily="34" charset="0"/>
                <a:ea typeface="+mn-ea"/>
                <a:cs typeface="+mn-cs"/>
              </a:rPr>
              <a:t>Reliability and Availability -2</a:t>
            </a:r>
          </a:p>
        </p:txBody>
      </p:sp>
      <p:pic>
        <p:nvPicPr>
          <p:cNvPr id="28676" name="Picture 1" descr="Availability and MTBF analysis to identify the right bandwidth for session completion.">
            <a:extLst>
              <a:ext uri="{FF2B5EF4-FFF2-40B4-BE49-F238E27FC236}">
                <a16:creationId xmlns:a16="http://schemas.microsoft.com/office/drawing/2014/main" id="{F9D94222-2D5D-41F3-859C-FD782AF512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82725" y="1752600"/>
            <a:ext cx="617855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DE93453C-9ADF-4642-8BF0-B106F662C622}"/>
              </a:ext>
            </a:extLst>
          </p:cNvPr>
          <p:cNvSpPr txBox="1">
            <a:spLocks noGrp="1" noChangeArrowheads="1"/>
          </p:cNvSpPr>
          <p:nvPr>
            <p:ph type="title" idx="4294967295"/>
          </p:nvPr>
        </p:nvSpPr>
        <p:spPr bwMode="auto">
          <a:xfrm>
            <a:off x="0" y="152400"/>
            <a:ext cx="9144000" cy="8382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Metrics for Complexity</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30724" name="Rectangle 1">
            <a:extLst>
              <a:ext uri="{FF2B5EF4-FFF2-40B4-BE49-F238E27FC236}">
                <a16:creationId xmlns:a16="http://schemas.microsoft.com/office/drawing/2014/main" id="{DA999997-8461-45D1-9402-4B77C8DFA207}"/>
              </a:ext>
            </a:extLst>
          </p:cNvPr>
          <p:cNvSpPr>
            <a:spLocks noChangeArrowheads="1"/>
          </p:cNvSpPr>
          <p:nvPr/>
        </p:nvSpPr>
        <p:spPr bwMode="auto">
          <a:xfrm>
            <a:off x="800100" y="1327150"/>
            <a:ext cx="7543800"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sz="2000">
                <a:solidFill>
                  <a:srgbClr val="FFFFFF"/>
                </a:solidFill>
                <a:latin typeface="Times New Roman" panose="02020603050405020304" pitchFamily="18" charset="0"/>
              </a:defRPr>
            </a:lvl1pPr>
            <a:lvl2pPr marL="914400" indent="-1714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buFont typeface="Arial" panose="020B0604020202020204" pitchFamily="34" charset="0"/>
              <a:buChar char="•"/>
            </a:pPr>
            <a:r>
              <a:rPr lang="en-US" altLang="en-US" sz="1800" i="1">
                <a:solidFill>
                  <a:srgbClr val="FF0000"/>
                </a:solidFill>
                <a:latin typeface="Arial" panose="020B0604020202020204" pitchFamily="34" charset="0"/>
                <a:cs typeface="Arial" panose="020B0604020202020204" pitchFamily="34" charset="0"/>
              </a:rPr>
              <a:t>Execution complexity</a:t>
            </a:r>
            <a:endParaRPr lang="en-US" altLang="en-US" sz="1800">
              <a:solidFill>
                <a:srgbClr val="FF0000"/>
              </a:solidFill>
              <a:latin typeface="Arial" panose="020B0604020202020204" pitchFamily="34" charset="0"/>
              <a:cs typeface="Arial" panose="020B0604020202020204" pitchFamily="34" charset="0"/>
            </a:endParaRPr>
          </a:p>
          <a:p>
            <a:pPr lvl="1">
              <a:buFont typeface="Arial" panose="020B0604020202020204" pitchFamily="34" charset="0"/>
              <a:buChar char="•"/>
            </a:pPr>
            <a:r>
              <a:rPr lang="en-US" altLang="en-US" sz="1400" b="1">
                <a:solidFill>
                  <a:srgbClr val="0033CC"/>
                </a:solidFill>
                <a:latin typeface="Arial" panose="020B0604020202020204" pitchFamily="34" charset="0"/>
                <a:cs typeface="Arial" panose="020B0604020202020204" pitchFamily="34" charset="0"/>
              </a:rPr>
              <a:t>— </a:t>
            </a:r>
            <a:r>
              <a:rPr lang="en-US" altLang="en-US" sz="1400">
                <a:solidFill>
                  <a:srgbClr val="0033CC"/>
                </a:solidFill>
                <a:latin typeface="Arial" panose="020B0604020202020204" pitchFamily="34" charset="0"/>
                <a:cs typeface="Arial" panose="020B0604020202020204" pitchFamily="34" charset="0"/>
              </a:rPr>
              <a:t>The number of steps that the task involves.</a:t>
            </a:r>
          </a:p>
          <a:p>
            <a:pPr lvl="1">
              <a:buFont typeface="Arial" panose="020B0604020202020204" pitchFamily="34" charset="0"/>
              <a:buChar char="•"/>
            </a:pPr>
            <a:r>
              <a:rPr lang="en-US" altLang="en-US" sz="1400" b="1">
                <a:solidFill>
                  <a:srgbClr val="0033CC"/>
                </a:solidFill>
                <a:latin typeface="Arial" panose="020B0604020202020204" pitchFamily="34" charset="0"/>
                <a:cs typeface="Arial" panose="020B0604020202020204" pitchFamily="34" charset="0"/>
              </a:rPr>
              <a:t>— </a:t>
            </a:r>
            <a:r>
              <a:rPr lang="en-US" altLang="en-US" sz="1400">
                <a:solidFill>
                  <a:srgbClr val="0033CC"/>
                </a:solidFill>
                <a:latin typeface="Arial" panose="020B0604020202020204" pitchFamily="34" charset="0"/>
                <a:cs typeface="Arial" panose="020B0604020202020204" pitchFamily="34" charset="0"/>
              </a:rPr>
              <a:t>The number of context switches involved in a task. Roughly, this reflects how many different targets (for example, different pieces of networking equipment, or different types of device interfaces) the steps are directed at.</a:t>
            </a:r>
          </a:p>
          <a:p>
            <a:pPr>
              <a:buFont typeface="Arial" panose="020B0604020202020204" pitchFamily="34" charset="0"/>
              <a:buChar char="•"/>
            </a:pPr>
            <a:endParaRPr lang="en-US" altLang="en-US" sz="1400">
              <a:solidFill>
                <a:srgbClr val="0033CC"/>
              </a:solidFill>
              <a:latin typeface="Arial" panose="020B0604020202020204" pitchFamily="34" charset="0"/>
              <a:cs typeface="Arial" panose="020B0604020202020204" pitchFamily="34" charset="0"/>
            </a:endParaRPr>
          </a:p>
          <a:p>
            <a:pPr>
              <a:buFont typeface="Arial" panose="020B0604020202020204" pitchFamily="34" charset="0"/>
              <a:buChar char="•"/>
            </a:pPr>
            <a:endParaRPr lang="en-US" altLang="en-US" sz="1400">
              <a:solidFill>
                <a:srgbClr val="0033CC"/>
              </a:solidFill>
              <a:latin typeface="Arial" panose="020B0604020202020204" pitchFamily="34" charset="0"/>
              <a:cs typeface="Arial" panose="020B0604020202020204" pitchFamily="34" charset="0"/>
            </a:endParaRPr>
          </a:p>
        </p:txBody>
      </p:sp>
      <p:pic>
        <p:nvPicPr>
          <p:cNvPr id="30725" name="Picture 1" descr="Execution complexity metrics involve the number of task involves, context switches, etc.">
            <a:extLst>
              <a:ext uri="{FF2B5EF4-FFF2-40B4-BE49-F238E27FC236}">
                <a16:creationId xmlns:a16="http://schemas.microsoft.com/office/drawing/2014/main" id="{8D987F3F-6FFD-4247-87D3-D93525DE39E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73313" y="2819400"/>
            <a:ext cx="4397375" cy="315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2">
            <a:extLst>
              <a:ext uri="{FF2B5EF4-FFF2-40B4-BE49-F238E27FC236}">
                <a16:creationId xmlns:a16="http://schemas.microsoft.com/office/drawing/2014/main" id="{3C34C9E9-6F40-49DA-85D4-5D35F2DEEFFD}"/>
              </a:ext>
            </a:extLst>
          </p:cNvPr>
          <p:cNvSpPr>
            <a:spLocks noChangeArrowheads="1"/>
          </p:cNvSpPr>
          <p:nvPr/>
        </p:nvSpPr>
        <p:spPr bwMode="auto">
          <a:xfrm>
            <a:off x="1438275" y="6262688"/>
            <a:ext cx="6324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ctr"/>
            <a:r>
              <a:rPr lang="en-US" altLang="en-US" sz="1200">
                <a:solidFill>
                  <a:schemeClr val="tx1"/>
                </a:solidFill>
              </a:rPr>
              <a:t>http://www.tutorialspoint.com/operating_system/os_process_scheduling.htm</a:t>
            </a: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845F67C4-A314-4C55-A806-2EE9B5CC5400}"/>
              </a:ext>
            </a:extLst>
          </p:cNvPr>
          <p:cNvSpPr txBox="1">
            <a:spLocks noGrp="1" noChangeArrowheads="1"/>
          </p:cNvSpPr>
          <p:nvPr>
            <p:ph type="title" idx="4294967295"/>
          </p:nvPr>
        </p:nvSpPr>
        <p:spPr bwMode="auto">
          <a:xfrm>
            <a:off x="0" y="152400"/>
            <a:ext cx="9144000" cy="8382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Metrics for Complexity -2</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32772" name="Rectangle 1">
            <a:extLst>
              <a:ext uri="{FF2B5EF4-FFF2-40B4-BE49-F238E27FC236}">
                <a16:creationId xmlns:a16="http://schemas.microsoft.com/office/drawing/2014/main" id="{89126239-E469-473A-BA6A-4B1C2E0A9CCA}"/>
              </a:ext>
            </a:extLst>
          </p:cNvPr>
          <p:cNvSpPr>
            <a:spLocks noChangeArrowheads="1"/>
          </p:cNvSpPr>
          <p:nvPr/>
        </p:nvSpPr>
        <p:spPr bwMode="auto">
          <a:xfrm>
            <a:off x="800100" y="1676400"/>
            <a:ext cx="75438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sz="2000">
                <a:solidFill>
                  <a:srgbClr val="FFFFFF"/>
                </a:solidFill>
                <a:latin typeface="Times New Roman" panose="02020603050405020304" pitchFamily="18" charset="0"/>
              </a:defRPr>
            </a:lvl1pPr>
            <a:lvl2pPr marL="914400" indent="-1714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i="1">
                <a:solidFill>
                  <a:srgbClr val="FF0000"/>
                </a:solidFill>
                <a:latin typeface="Arial" panose="020B0604020202020204" pitchFamily="34" charset="0"/>
                <a:cs typeface="Arial" panose="020B0604020202020204" pitchFamily="34" charset="0"/>
              </a:rPr>
              <a:t>Parameter complexity </a:t>
            </a:r>
            <a:r>
              <a:rPr lang="en-US" altLang="en-US">
                <a:solidFill>
                  <a:srgbClr val="0033CC"/>
                </a:solidFill>
                <a:latin typeface="Arial" panose="020B0604020202020204" pitchFamily="34" charset="0"/>
                <a:cs typeface="Arial" panose="020B0604020202020204" pitchFamily="34" charset="0"/>
              </a:rPr>
              <a:t>concerns the complexity of the parameters that are required as part of each step. </a:t>
            </a:r>
          </a:p>
          <a:p>
            <a:pPr algn="just">
              <a:buFont typeface="Arial" panose="020B0604020202020204" pitchFamily="34" charset="0"/>
              <a:buChar char="•"/>
            </a:pPr>
            <a:endParaRPr lang="en-US" altLang="en-US">
              <a:solidFill>
                <a:srgbClr val="0033CC"/>
              </a:solidFill>
              <a:latin typeface="Arial" panose="020B0604020202020204" pitchFamily="34" charset="0"/>
              <a:cs typeface="Arial" panose="020B0604020202020204" pitchFamily="34" charset="0"/>
            </a:endParaRPr>
          </a:p>
          <a:p>
            <a:pPr lvl="1" algn="just">
              <a:buFont typeface="Arial" panose="020B0604020202020204" pitchFamily="34" charset="0"/>
              <a:buChar char="•"/>
            </a:pPr>
            <a:r>
              <a:rPr lang="en-US" altLang="en-US" sz="1800" b="1">
                <a:solidFill>
                  <a:srgbClr val="0033CC"/>
                </a:solidFill>
                <a:latin typeface="Arial" panose="020B0604020202020204" pitchFamily="34" charset="0"/>
                <a:cs typeface="Arial" panose="020B0604020202020204" pitchFamily="34" charset="0"/>
              </a:rPr>
              <a:t>— </a:t>
            </a:r>
            <a:r>
              <a:rPr lang="en-US" altLang="en-US" sz="1800">
                <a:solidFill>
                  <a:srgbClr val="FF0000"/>
                </a:solidFill>
                <a:latin typeface="Arial" panose="020B0604020202020204" pitchFamily="34" charset="0"/>
                <a:cs typeface="Arial" panose="020B0604020202020204" pitchFamily="34" charset="0"/>
              </a:rPr>
              <a:t>The number of different parameters </a:t>
            </a:r>
            <a:r>
              <a:rPr lang="en-US" altLang="en-US" sz="1800">
                <a:solidFill>
                  <a:srgbClr val="0033CC"/>
                </a:solidFill>
                <a:latin typeface="Arial" panose="020B0604020202020204" pitchFamily="34" charset="0"/>
                <a:cs typeface="Arial" panose="020B0604020202020204" pitchFamily="34" charset="0"/>
              </a:rPr>
              <a:t>that are required for all steps, in total.</a:t>
            </a:r>
          </a:p>
          <a:p>
            <a:pPr lvl="1" algn="just">
              <a:buFont typeface="Arial" panose="020B0604020202020204" pitchFamily="34" charset="0"/>
              <a:buChar char="•"/>
            </a:pPr>
            <a:endParaRPr lang="en-US" altLang="en-US" sz="1800">
              <a:solidFill>
                <a:srgbClr val="0033CC"/>
              </a:solidFill>
              <a:latin typeface="Arial" panose="020B0604020202020204" pitchFamily="34" charset="0"/>
              <a:cs typeface="Arial" panose="020B0604020202020204" pitchFamily="34" charset="0"/>
            </a:endParaRPr>
          </a:p>
          <a:p>
            <a:pPr lvl="1" algn="just">
              <a:buFont typeface="Arial" panose="020B0604020202020204" pitchFamily="34" charset="0"/>
              <a:buChar char="•"/>
            </a:pPr>
            <a:r>
              <a:rPr lang="en-US" altLang="en-US" sz="1800" b="1">
                <a:solidFill>
                  <a:srgbClr val="0033CC"/>
                </a:solidFill>
                <a:latin typeface="Arial" panose="020B0604020202020204" pitchFamily="34" charset="0"/>
                <a:cs typeface="Arial" panose="020B0604020202020204" pitchFamily="34" charset="0"/>
              </a:rPr>
              <a:t>— </a:t>
            </a:r>
            <a:r>
              <a:rPr lang="en-US" altLang="en-US" sz="1800">
                <a:solidFill>
                  <a:srgbClr val="FF0000"/>
                </a:solidFill>
                <a:latin typeface="Arial" panose="020B0604020202020204" pitchFamily="34" charset="0"/>
                <a:cs typeface="Arial" panose="020B0604020202020204" pitchFamily="34" charset="0"/>
              </a:rPr>
              <a:t>The average number of parameters </a:t>
            </a:r>
            <a:r>
              <a:rPr lang="en-US" altLang="en-US" sz="1800">
                <a:solidFill>
                  <a:srgbClr val="0033CC"/>
                </a:solidFill>
                <a:latin typeface="Arial" panose="020B0604020202020204" pitchFamily="34" charset="0"/>
                <a:cs typeface="Arial" panose="020B0604020202020204" pitchFamily="34" charset="0"/>
              </a:rPr>
              <a:t>that are required in each step. (Some parameters are required in more than one step.)</a:t>
            </a:r>
          </a:p>
          <a:p>
            <a:pPr lvl="1" algn="just">
              <a:buFont typeface="Arial" panose="020B0604020202020204" pitchFamily="34" charset="0"/>
              <a:buChar char="•"/>
            </a:pPr>
            <a:endParaRPr lang="en-US" altLang="en-US" sz="1800">
              <a:solidFill>
                <a:srgbClr val="0033CC"/>
              </a:solidFill>
              <a:latin typeface="Arial" panose="020B0604020202020204" pitchFamily="34" charset="0"/>
              <a:cs typeface="Arial" panose="020B0604020202020204" pitchFamily="34" charset="0"/>
            </a:endParaRPr>
          </a:p>
          <a:p>
            <a:pPr lvl="1" algn="just">
              <a:buFont typeface="Arial" panose="020B0604020202020204" pitchFamily="34" charset="0"/>
              <a:buChar char="•"/>
            </a:pPr>
            <a:r>
              <a:rPr lang="en-US" altLang="en-US" sz="1800" b="1">
                <a:solidFill>
                  <a:srgbClr val="0033CC"/>
                </a:solidFill>
                <a:latin typeface="Arial" panose="020B0604020202020204" pitchFamily="34" charset="0"/>
                <a:cs typeface="Arial" panose="020B0604020202020204" pitchFamily="34" charset="0"/>
              </a:rPr>
              <a:t>—</a:t>
            </a:r>
            <a:r>
              <a:rPr lang="en-US" altLang="en-US" sz="1800">
                <a:solidFill>
                  <a:srgbClr val="FF0000"/>
                </a:solidFill>
                <a:latin typeface="Arial" panose="020B0604020202020204" pitchFamily="34" charset="0"/>
                <a:cs typeface="Arial" panose="020B0604020202020204" pitchFamily="34" charset="0"/>
              </a:rPr>
              <a:t>The ease </a:t>
            </a:r>
            <a:r>
              <a:rPr lang="en-US" altLang="en-US" sz="1800">
                <a:solidFill>
                  <a:srgbClr val="0033CC"/>
                </a:solidFill>
                <a:latin typeface="Arial" panose="020B0604020202020204" pitchFamily="34" charset="0"/>
                <a:cs typeface="Arial" panose="020B0604020202020204" pitchFamily="34" charset="0"/>
              </a:rPr>
              <a:t>with which a network manager can obtain those parameter values. </a:t>
            </a: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E286DAD0-55CA-44BA-A23F-6AC014E78A28}"/>
              </a:ext>
            </a:extLst>
          </p:cNvPr>
          <p:cNvSpPr txBox="1">
            <a:spLocks noGrp="1" noChangeArrowheads="1"/>
          </p:cNvSpPr>
          <p:nvPr>
            <p:ph type="title" idx="4294967295"/>
          </p:nvPr>
        </p:nvSpPr>
        <p:spPr bwMode="auto">
          <a:xfrm>
            <a:off x="0" y="152400"/>
            <a:ext cx="9144000" cy="8382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Metrics for Complexity -3</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34820" name="Rectangle 1">
            <a:extLst>
              <a:ext uri="{FF2B5EF4-FFF2-40B4-BE49-F238E27FC236}">
                <a16:creationId xmlns:a16="http://schemas.microsoft.com/office/drawing/2014/main" id="{6DFBEE0D-59A2-4804-8965-ACA0BB911F28}"/>
              </a:ext>
            </a:extLst>
          </p:cNvPr>
          <p:cNvSpPr>
            <a:spLocks noChangeArrowheads="1"/>
          </p:cNvSpPr>
          <p:nvPr/>
        </p:nvSpPr>
        <p:spPr bwMode="auto">
          <a:xfrm>
            <a:off x="800100" y="1524000"/>
            <a:ext cx="7543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sz="2000">
                <a:solidFill>
                  <a:srgbClr val="FFFFFF"/>
                </a:solidFill>
                <a:latin typeface="Times New Roman" panose="02020603050405020304" pitchFamily="18" charset="0"/>
              </a:defRPr>
            </a:lvl1pPr>
            <a:lvl2pPr marL="914400" indent="-1714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spcAft>
                <a:spcPts val="1200"/>
              </a:spcAft>
              <a:buFont typeface="Arial" panose="020B0604020202020204" pitchFamily="34" charset="0"/>
              <a:buChar char="•"/>
            </a:pPr>
            <a:r>
              <a:rPr lang="en-US" altLang="en-US" sz="1800" i="1">
                <a:solidFill>
                  <a:srgbClr val="FF0000"/>
                </a:solidFill>
                <a:latin typeface="Arial" panose="020B0604020202020204" pitchFamily="34" charset="0"/>
                <a:cs typeface="Arial" panose="020B0604020202020204" pitchFamily="34" charset="0"/>
              </a:rPr>
              <a:t>Memory complexity</a:t>
            </a:r>
            <a:r>
              <a:rPr lang="en-US" altLang="en-US" sz="1800" i="1">
                <a:solidFill>
                  <a:srgbClr val="0033CC"/>
                </a:solidFill>
                <a:latin typeface="Arial" panose="020B0604020202020204" pitchFamily="34" charset="0"/>
                <a:cs typeface="Arial" panose="020B0604020202020204" pitchFamily="34" charset="0"/>
              </a:rPr>
              <a:t> </a:t>
            </a:r>
            <a:r>
              <a:rPr lang="en-US" altLang="en-US" sz="1800">
                <a:solidFill>
                  <a:srgbClr val="0033CC"/>
                </a:solidFill>
                <a:latin typeface="Arial" panose="020B0604020202020204" pitchFamily="34" charset="0"/>
                <a:cs typeface="Arial" panose="020B0604020202020204" pitchFamily="34" charset="0"/>
              </a:rPr>
              <a:t>concerns the amount of memory that is required in the mind of a network manager to perform the steps. </a:t>
            </a:r>
          </a:p>
          <a:p>
            <a:pPr lvl="1" algn="just">
              <a:spcAft>
                <a:spcPts val="1200"/>
              </a:spcAft>
              <a:buFont typeface="Arial" panose="020B0604020202020204" pitchFamily="34" charset="0"/>
              <a:buChar char="•"/>
            </a:pPr>
            <a:r>
              <a:rPr lang="en-US" altLang="en-US" sz="1800">
                <a:solidFill>
                  <a:srgbClr val="0033CC"/>
                </a:solidFill>
                <a:latin typeface="Arial" panose="020B0604020202020204" pitchFamily="34" charset="0"/>
                <a:cs typeface="Arial" panose="020B0604020202020204" pitchFamily="34" charset="0"/>
              </a:rPr>
              <a:t>The number of parameters that must be remembered</a:t>
            </a:r>
          </a:p>
          <a:p>
            <a:pPr lvl="1" algn="just">
              <a:spcAft>
                <a:spcPts val="1200"/>
              </a:spcAft>
              <a:buFont typeface="Arial" panose="020B0604020202020204" pitchFamily="34" charset="0"/>
              <a:buChar char="•"/>
            </a:pPr>
            <a:r>
              <a:rPr lang="en-US" altLang="en-US" sz="1800">
                <a:solidFill>
                  <a:srgbClr val="0033CC"/>
                </a:solidFill>
                <a:latin typeface="Arial" panose="020B0604020202020204" pitchFamily="34" charset="0"/>
                <a:cs typeface="Arial" panose="020B0604020202020204" pitchFamily="34" charset="0"/>
              </a:rPr>
              <a:t>The length of time they must be retained in memory, and how many intervening items were stored in memory between uses of a remembered parameter. </a:t>
            </a: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406EB1A1-61AF-4829-A255-A5BDEEF8D39C}"/>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Metrics for Scale</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36868" name="TextBox 2">
            <a:extLst>
              <a:ext uri="{FF2B5EF4-FFF2-40B4-BE49-F238E27FC236}">
                <a16:creationId xmlns:a16="http://schemas.microsoft.com/office/drawing/2014/main" id="{A927105C-4CD0-442A-BA2C-428DB88297BA}"/>
              </a:ext>
            </a:extLst>
          </p:cNvPr>
          <p:cNvSpPr txBox="1">
            <a:spLocks noChangeArrowheads="1"/>
          </p:cNvSpPr>
          <p:nvPr/>
        </p:nvSpPr>
        <p:spPr bwMode="auto">
          <a:xfrm>
            <a:off x="762000" y="1295400"/>
            <a:ext cx="7620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spcAft>
                <a:spcPts val="1200"/>
              </a:spcAft>
              <a:buFont typeface="Arial" panose="020B0604020202020204" pitchFamily="34" charset="0"/>
              <a:buChar char="•"/>
            </a:pPr>
            <a:r>
              <a:rPr lang="en-US" altLang="en-US" sz="1800">
                <a:solidFill>
                  <a:srgbClr val="FF0000"/>
                </a:solidFill>
              </a:rPr>
              <a:t>Time to provision </a:t>
            </a:r>
            <a:r>
              <a:rPr lang="en-US" altLang="en-US" sz="1800">
                <a:solidFill>
                  <a:srgbClr val="0033CC"/>
                </a:solidFill>
              </a:rPr>
              <a:t>1000 instances of a particular type of service.</a:t>
            </a:r>
          </a:p>
          <a:p>
            <a:pPr algn="just">
              <a:spcAft>
                <a:spcPts val="1200"/>
              </a:spcAft>
              <a:buFont typeface="Arial" panose="020B0604020202020204" pitchFamily="34" charset="0"/>
              <a:buChar char="•"/>
            </a:pPr>
            <a:r>
              <a:rPr lang="en-US" altLang="en-US" sz="1800">
                <a:solidFill>
                  <a:srgbClr val="FF0000"/>
                </a:solidFill>
              </a:rPr>
              <a:t>Provisioning throughput</a:t>
            </a:r>
            <a:r>
              <a:rPr lang="en-US" altLang="en-US" sz="1800">
                <a:solidFill>
                  <a:srgbClr val="0033CC"/>
                </a:solidFill>
              </a:rPr>
              <a:t>, which is basically the inverse of the previous metric: Number of service instances that can be provisioned per time unit (minute, hour).</a:t>
            </a:r>
          </a:p>
          <a:p>
            <a:pPr algn="just">
              <a:spcAft>
                <a:spcPts val="1200"/>
              </a:spcAft>
              <a:buFont typeface="Arial" panose="020B0604020202020204" pitchFamily="34" charset="0"/>
              <a:buChar char="•"/>
            </a:pPr>
            <a:r>
              <a:rPr lang="en-US" altLang="en-US" sz="1800">
                <a:solidFill>
                  <a:srgbClr val="FF0000"/>
                </a:solidFill>
              </a:rPr>
              <a:t>Time to synchronize </a:t>
            </a:r>
            <a:r>
              <a:rPr lang="en-US" altLang="en-US" sz="1800">
                <a:solidFill>
                  <a:srgbClr val="0033CC"/>
                </a:solidFill>
              </a:rPr>
              <a:t>a management application with a network of a given size.</a:t>
            </a:r>
          </a:p>
          <a:p>
            <a:pPr algn="just">
              <a:spcAft>
                <a:spcPts val="1200"/>
              </a:spcAft>
              <a:buFont typeface="Arial" panose="020B0604020202020204" pitchFamily="34" charset="0"/>
              <a:buChar char="•"/>
            </a:pPr>
            <a:r>
              <a:rPr lang="en-US" altLang="en-US" sz="1800">
                <a:solidFill>
                  <a:srgbClr val="FF0000"/>
                </a:solidFill>
              </a:rPr>
              <a:t>Number of events </a:t>
            </a:r>
            <a:r>
              <a:rPr lang="en-US" altLang="en-US" sz="1800">
                <a:solidFill>
                  <a:srgbClr val="0033CC"/>
                </a:solidFill>
              </a:rPr>
              <a:t>that can be sustained per second without dropping events.</a:t>
            </a:r>
          </a:p>
          <a:p>
            <a:pPr algn="just">
              <a:spcAft>
                <a:spcPts val="1200"/>
              </a:spcAft>
              <a:buFont typeface="Arial" panose="020B0604020202020204" pitchFamily="34" charset="0"/>
              <a:buChar char="•"/>
            </a:pPr>
            <a:r>
              <a:rPr lang="en-US" altLang="en-US" sz="1800">
                <a:solidFill>
                  <a:srgbClr val="FF0000"/>
                </a:solidFill>
              </a:rPr>
              <a:t>Number of managed devices of a given type </a:t>
            </a:r>
            <a:r>
              <a:rPr lang="en-US" altLang="en-US" sz="1800">
                <a:solidFill>
                  <a:srgbClr val="0033CC"/>
                </a:solidFill>
              </a:rPr>
              <a:t>(or a given mix) that are supported, accompanied by a meaningful performance measure—for example, while being able to perform a complete network audit within 60 minutes. (Note the difference to the less meaningful metric of the “number of managed objects supported.”)</a:t>
            </a: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2C502DEF-FEE5-475A-96DC-3B82FD295679}"/>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Visualizing Management Effectiveness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pic>
        <p:nvPicPr>
          <p:cNvPr id="38916" name="Picture 1" descr="Visualizing network management effectiveness includes metric from operation, scale, revenue and reliability.">
            <a:extLst>
              <a:ext uri="{FF2B5EF4-FFF2-40B4-BE49-F238E27FC236}">
                <a16:creationId xmlns:a16="http://schemas.microsoft.com/office/drawing/2014/main" id="{AD36B316-9400-40BA-9D07-BAC60BFFCF1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1295400"/>
            <a:ext cx="657225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5299F5C5-C0CE-43BA-BC22-678C945C4130}"/>
              </a:ext>
            </a:extLst>
          </p:cNvPr>
          <p:cNvSpPr txBox="1">
            <a:spLocks noGrp="1" noChangeArrowheads="1"/>
          </p:cNvSpPr>
          <p:nvPr>
            <p:ph type="title" idx="4294967295"/>
          </p:nvPr>
        </p:nvSpPr>
        <p:spPr bwMode="auto">
          <a:xfrm>
            <a:off x="0" y="152400"/>
            <a:ext cx="9144000" cy="11303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Using Metrics to Direct Management Investment</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43012" name="TextBox 2">
            <a:extLst>
              <a:ext uri="{FF2B5EF4-FFF2-40B4-BE49-F238E27FC236}">
                <a16:creationId xmlns:a16="http://schemas.microsoft.com/office/drawing/2014/main" id="{B3EA703D-4BE0-4878-9B73-339A959A0762}"/>
              </a:ext>
            </a:extLst>
          </p:cNvPr>
          <p:cNvSpPr txBox="1">
            <a:spLocks noChangeArrowheads="1"/>
          </p:cNvSpPr>
          <p:nvPr/>
        </p:nvSpPr>
        <p:spPr bwMode="auto">
          <a:xfrm>
            <a:off x="762000" y="1831975"/>
            <a:ext cx="7620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eaLnBrk="1" hangingPunct="1">
              <a:buFont typeface="Wingdings" panose="05000000000000000000" pitchFamily="2" charset="2"/>
              <a:buChar char="q"/>
            </a:pPr>
            <a:r>
              <a:rPr lang="en-US" altLang="en-US" sz="1800">
                <a:solidFill>
                  <a:srgbClr val="FF0000"/>
                </a:solidFill>
              </a:rPr>
              <a:t>Establish the objectives </a:t>
            </a:r>
            <a:r>
              <a:rPr lang="en-US" altLang="en-US" sz="1800">
                <a:solidFill>
                  <a:srgbClr val="0033CC"/>
                </a:solidFill>
              </a:rPr>
              <a:t>for further investment—for example, is the most important goal to reduce operational cost, or to increase network availability, or to accelerate rollout of a particular service?</a:t>
            </a:r>
          </a:p>
          <a:p>
            <a:pPr algn="just" eaLnBrk="1" hangingPunct="1">
              <a:buFont typeface="Wingdings" panose="05000000000000000000" pitchFamily="2" charset="2"/>
              <a:buChar char="q"/>
            </a:pPr>
            <a:endParaRPr lang="en-US" altLang="en-US" sz="1800">
              <a:solidFill>
                <a:srgbClr val="0033CC"/>
              </a:solidFill>
            </a:endParaRPr>
          </a:p>
          <a:p>
            <a:pPr algn="just" eaLnBrk="1" hangingPunct="1">
              <a:buFont typeface="Wingdings" panose="05000000000000000000" pitchFamily="2" charset="2"/>
              <a:buChar char="q"/>
            </a:pPr>
            <a:r>
              <a:rPr lang="en-US" altLang="en-US" sz="1800">
                <a:solidFill>
                  <a:srgbClr val="FF0000"/>
                </a:solidFill>
              </a:rPr>
              <a:t>Identify metrics </a:t>
            </a:r>
            <a:r>
              <a:rPr lang="en-US" altLang="en-US" sz="1800">
                <a:solidFill>
                  <a:srgbClr val="0033CC"/>
                </a:solidFill>
              </a:rPr>
              <a:t>that can be used to assess the degree to which those objectives are met.</a:t>
            </a:r>
          </a:p>
          <a:p>
            <a:pPr algn="just" eaLnBrk="1" hangingPunct="1">
              <a:buFont typeface="Wingdings" panose="05000000000000000000" pitchFamily="2" charset="2"/>
              <a:buChar char="q"/>
            </a:pPr>
            <a:endParaRPr lang="en-US" altLang="en-US" sz="1800">
              <a:solidFill>
                <a:srgbClr val="0033CC"/>
              </a:solidFill>
            </a:endParaRPr>
          </a:p>
          <a:p>
            <a:pPr algn="just" eaLnBrk="1" hangingPunct="1">
              <a:buFont typeface="Wingdings" panose="05000000000000000000" pitchFamily="2" charset="2"/>
              <a:buChar char="q"/>
            </a:pPr>
            <a:r>
              <a:rPr lang="en-US" altLang="en-US" sz="1800">
                <a:solidFill>
                  <a:srgbClr val="FF0000"/>
                </a:solidFill>
              </a:rPr>
              <a:t>Determine different alternatives</a:t>
            </a:r>
            <a:r>
              <a:rPr lang="en-US" altLang="en-US" sz="1800">
                <a:solidFill>
                  <a:srgbClr val="0033CC"/>
                </a:solidFill>
              </a:rPr>
              <a:t> that will have an impact on those metrics. Assess and try to quantify the expected impact of those factors in terms of the identified metrics.</a:t>
            </a:r>
          </a:p>
          <a:p>
            <a:pPr algn="just" eaLnBrk="1" hangingPunct="1">
              <a:buFont typeface="Wingdings" panose="05000000000000000000" pitchFamily="2" charset="2"/>
              <a:buChar char="q"/>
            </a:pPr>
            <a:endParaRPr lang="en-US" altLang="en-US" sz="1800">
              <a:solidFill>
                <a:srgbClr val="0033CC"/>
              </a:solidFill>
            </a:endParaRPr>
          </a:p>
          <a:p>
            <a:pPr algn="just" eaLnBrk="1" hangingPunct="1">
              <a:buFont typeface="Wingdings" panose="05000000000000000000" pitchFamily="2" charset="2"/>
              <a:buChar char="q"/>
            </a:pPr>
            <a:r>
              <a:rPr lang="en-US" altLang="en-US" sz="1800">
                <a:solidFill>
                  <a:srgbClr val="0033CC"/>
                </a:solidFill>
              </a:rPr>
              <a:t>Finally, </a:t>
            </a:r>
            <a:r>
              <a:rPr lang="en-US" altLang="en-US" sz="1800">
                <a:solidFill>
                  <a:srgbClr val="FF0000"/>
                </a:solidFill>
              </a:rPr>
              <a:t>select the alternative that yields the most attractive return on investment </a:t>
            </a:r>
            <a:r>
              <a:rPr lang="en-US" altLang="en-US" sz="1800">
                <a:solidFill>
                  <a:srgbClr val="0033CC"/>
                </a:solidFill>
              </a:rPr>
              <a:t>(ROI)—that is, the highest benefit in relation to the cost. Additional investment should be made as long as the expected ROI is deemed favorable.</a:t>
            </a:r>
          </a:p>
          <a:p>
            <a:pPr algn="just" eaLnBrk="1" hangingPunct="1">
              <a:buFont typeface="Wingdings" panose="05000000000000000000" pitchFamily="2" charset="2"/>
              <a:buChar char="q"/>
            </a:pPr>
            <a:endParaRPr lang="en-US" altLang="en-US" sz="1800">
              <a:solidFill>
                <a:srgbClr val="0033CC"/>
              </a:solidFill>
            </a:endParaRP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74F4B-8CE1-44FB-B3B8-33C08F443EBD}"/>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22D6A76F-B111-4F25-9DBC-D765869B5B56}"/>
              </a:ext>
            </a:extLst>
          </p:cNvPr>
          <p:cNvSpPr>
            <a:spLocks noGrp="1"/>
          </p:cNvSpPr>
          <p:nvPr>
            <p:ph idx="1"/>
          </p:nvPr>
        </p:nvSpPr>
        <p:spPr/>
        <p:txBody>
          <a:bodyPr/>
          <a:lstStyle/>
          <a:p>
            <a:r>
              <a:rPr lang="en-US" dirty="0"/>
              <a:t>D. Hein, Network management metrics, 2019, </a:t>
            </a:r>
            <a:r>
              <a:rPr lang="en-US" dirty="0">
                <a:hlinkClick r:id="rId2"/>
              </a:rPr>
              <a:t>https://solutionsreview.com/network-monitoring/network-performance-metrics-7-essential-network-metrics-to-monitor/</a:t>
            </a:r>
            <a:endParaRPr lang="en-US" dirty="0"/>
          </a:p>
          <a:p>
            <a:endParaRPr lang="en-US" dirty="0"/>
          </a:p>
          <a:p>
            <a:r>
              <a:rPr lang="en-US" dirty="0"/>
              <a:t>CISCO, Key performance indicators, https://www.google.com/url?sa=t&amp;rct=j&amp;q=&amp;esrc=s&amp;source=web&amp;cd=&amp;cad=rja&amp;uact=8&amp;ved=2ahUKEwiv6tCSnYDtAhWLtlkKHXH7CQ0QFjALegQIARAC&amp;url=https%3A%2F%2Fwww.ciscolive.com%2Fc%2Fdam%2Fr%2Fciscolive%2Fus%2Fdocs%2F2015%2Fpdf%2FTECNMS-2006.pdf&amp;usg=AOvVaw0R12XiQUwPbpTrX5upl7kr</a:t>
            </a:r>
          </a:p>
          <a:p>
            <a:r>
              <a:rPr lang="en-US"/>
              <a:t>Network Monitoring Metric, https://www.kentik.com/kentipedia/network-performance-monitoring-metrics/</a:t>
            </a:r>
            <a:endParaRPr lang="en-US" dirty="0"/>
          </a:p>
        </p:txBody>
      </p:sp>
      <p:sp>
        <p:nvSpPr>
          <p:cNvPr id="4" name="Slide Number Placeholder 3">
            <a:extLst>
              <a:ext uri="{FF2B5EF4-FFF2-40B4-BE49-F238E27FC236}">
                <a16:creationId xmlns:a16="http://schemas.microsoft.com/office/drawing/2014/main" id="{B0BC48EB-BE5E-4763-B1A7-E42B2118CCD9}"/>
              </a:ext>
            </a:extLst>
          </p:cNvPr>
          <p:cNvSpPr>
            <a:spLocks noGrp="1"/>
          </p:cNvSpPr>
          <p:nvPr>
            <p:ph type="sldNum" sz="quarter" idx="12"/>
          </p:nvPr>
        </p:nvSpPr>
        <p:spPr/>
        <p:txBody>
          <a:bodyPr/>
          <a:lstStyle/>
          <a:p>
            <a:fld id="{FD2904FB-6920-47D4-A9CB-B817295E9B1B}" type="slidenum">
              <a:rPr lang="zh-CN" altLang="en-US" smtClean="0"/>
              <a:pPr/>
              <a:t>19</a:t>
            </a:fld>
            <a:endParaRPr lang="en-US" altLang="zh-CN"/>
          </a:p>
        </p:txBody>
      </p:sp>
    </p:spTree>
    <p:extLst>
      <p:ext uri="{BB962C8B-B14F-4D97-AF65-F5344CB8AC3E}">
        <p14:creationId xmlns:p14="http://schemas.microsoft.com/office/powerpoint/2010/main" val="383838161"/>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8E006AAA-80DF-4FFA-84AD-AC6D2A5E0F61}"/>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Network Management Business Impact</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6148" name="TextBox 2">
            <a:extLst>
              <a:ext uri="{FF2B5EF4-FFF2-40B4-BE49-F238E27FC236}">
                <a16:creationId xmlns:a16="http://schemas.microsoft.com/office/drawing/2014/main" id="{28458B38-E72F-420D-AC37-8F7AE6345EE9}"/>
              </a:ext>
            </a:extLst>
          </p:cNvPr>
          <p:cNvSpPr txBox="1">
            <a:spLocks noChangeArrowheads="1"/>
          </p:cNvSpPr>
          <p:nvPr/>
        </p:nvSpPr>
        <p:spPr bwMode="auto">
          <a:xfrm>
            <a:off x="1524000" y="1295400"/>
            <a:ext cx="63246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eaLnBrk="1" hangingPunct="1">
              <a:spcAft>
                <a:spcPts val="1200"/>
              </a:spcAft>
              <a:buFont typeface="Wingdings" panose="05000000000000000000" pitchFamily="2" charset="2"/>
              <a:buChar char="q"/>
            </a:pPr>
            <a:r>
              <a:rPr lang="en-US" altLang="en-US" sz="1800">
                <a:solidFill>
                  <a:srgbClr val="0033CC"/>
                </a:solidFill>
              </a:rPr>
              <a:t>The total cost of ownership (TCO) of a network is reduced</a:t>
            </a:r>
          </a:p>
          <a:p>
            <a:pPr algn="just" eaLnBrk="1" hangingPunct="1">
              <a:spcAft>
                <a:spcPts val="1200"/>
              </a:spcAft>
              <a:buFont typeface="Wingdings" panose="05000000000000000000" pitchFamily="2" charset="2"/>
              <a:buChar char="q"/>
            </a:pPr>
            <a:r>
              <a:rPr lang="en-US" altLang="en-US" sz="1800">
                <a:solidFill>
                  <a:srgbClr val="0033CC"/>
                </a:solidFill>
              </a:rPr>
              <a:t>Revenues that can be generated from communication services</a:t>
            </a:r>
          </a:p>
          <a:p>
            <a:pPr algn="just" eaLnBrk="1" hangingPunct="1">
              <a:spcAft>
                <a:spcPts val="1200"/>
              </a:spcAft>
              <a:buFont typeface="Wingdings" panose="05000000000000000000" pitchFamily="2" charset="2"/>
              <a:buChar char="q"/>
            </a:pPr>
            <a:r>
              <a:rPr lang="en-US" altLang="en-US" sz="1800">
                <a:solidFill>
                  <a:srgbClr val="0033CC"/>
                </a:solidFill>
              </a:rPr>
              <a:t>Certain properties of the network itself that increase its value—most importantly, network availability</a:t>
            </a:r>
          </a:p>
        </p:txBody>
      </p:sp>
      <p:pic>
        <p:nvPicPr>
          <p:cNvPr id="6149" name="Picture 1" descr="Network cost and revenue model.">
            <a:extLst>
              <a:ext uri="{FF2B5EF4-FFF2-40B4-BE49-F238E27FC236}">
                <a16:creationId xmlns:a16="http://schemas.microsoft.com/office/drawing/2014/main" id="{F2C1C0A3-AF76-4FB8-93E8-D106AEBA40D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3030028"/>
            <a:ext cx="32766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7C995399-9173-4D32-84D4-D9602C0D9173}"/>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Cost of Ownership</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8196" name="TextBox 2">
            <a:extLst>
              <a:ext uri="{FF2B5EF4-FFF2-40B4-BE49-F238E27FC236}">
                <a16:creationId xmlns:a16="http://schemas.microsoft.com/office/drawing/2014/main" id="{84CA092C-E2BF-42D0-AE6D-2EE29416D997}"/>
              </a:ext>
            </a:extLst>
          </p:cNvPr>
          <p:cNvSpPr txBox="1">
            <a:spLocks noChangeArrowheads="1"/>
          </p:cNvSpPr>
          <p:nvPr/>
        </p:nvSpPr>
        <p:spPr bwMode="auto">
          <a:xfrm>
            <a:off x="800100" y="1341438"/>
            <a:ext cx="754380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spcAft>
                <a:spcPts val="600"/>
              </a:spcAft>
              <a:buFont typeface="Arial" panose="020B0604020202020204" pitchFamily="34" charset="0"/>
              <a:buChar char="•"/>
            </a:pPr>
            <a:r>
              <a:rPr lang="en-US" altLang="en-US" sz="1800">
                <a:solidFill>
                  <a:srgbClr val="0033CC"/>
                </a:solidFill>
              </a:rPr>
              <a:t>Most obviously, network management affects the </a:t>
            </a:r>
            <a:r>
              <a:rPr lang="en-US" altLang="en-US" sz="1800">
                <a:solidFill>
                  <a:srgbClr val="FF0000"/>
                </a:solidFill>
              </a:rPr>
              <a:t>operational expense </a:t>
            </a:r>
            <a:r>
              <a:rPr lang="en-US" altLang="en-US" sz="1800">
                <a:solidFill>
                  <a:srgbClr val="0033CC"/>
                </a:solidFill>
              </a:rPr>
              <a:t>of running a network. </a:t>
            </a:r>
          </a:p>
          <a:p>
            <a:pPr lvl="1" algn="just">
              <a:spcAft>
                <a:spcPts val="600"/>
              </a:spcAft>
              <a:buFont typeface="Arial" panose="020B0604020202020204" pitchFamily="34" charset="0"/>
              <a:buChar char="•"/>
            </a:pPr>
            <a:r>
              <a:rPr lang="en-US" altLang="en-US" sz="1800">
                <a:solidFill>
                  <a:srgbClr val="0033CC"/>
                </a:solidFill>
              </a:rPr>
              <a:t>Facilitates the job of the operations staff</a:t>
            </a:r>
          </a:p>
          <a:p>
            <a:pPr lvl="1" algn="just">
              <a:spcAft>
                <a:spcPts val="600"/>
              </a:spcAft>
              <a:buFont typeface="Arial" panose="020B0604020202020204" pitchFamily="34" charset="0"/>
              <a:buChar char="•"/>
            </a:pPr>
            <a:r>
              <a:rPr lang="en-US" altLang="en-US" sz="1800">
                <a:solidFill>
                  <a:srgbClr val="0033CC"/>
                </a:solidFill>
              </a:rPr>
              <a:t>Allowing the staff to do more with less</a:t>
            </a:r>
          </a:p>
          <a:p>
            <a:pPr lvl="1" algn="just">
              <a:spcAft>
                <a:spcPts val="600"/>
              </a:spcAft>
              <a:buFont typeface="Arial" panose="020B0604020202020204" pitchFamily="34" charset="0"/>
              <a:buChar char="•"/>
            </a:pPr>
            <a:r>
              <a:rPr lang="en-US" altLang="en-US" sz="1800">
                <a:solidFill>
                  <a:srgbClr val="0033CC"/>
                </a:solidFill>
              </a:rPr>
              <a:t>Increase its responsiveness</a:t>
            </a:r>
          </a:p>
          <a:p>
            <a:pPr lvl="1" algn="just">
              <a:spcAft>
                <a:spcPts val="600"/>
              </a:spcAft>
              <a:buFont typeface="Arial" panose="020B0604020202020204" pitchFamily="34" charset="0"/>
              <a:buChar char="•"/>
            </a:pPr>
            <a:r>
              <a:rPr lang="en-US" altLang="en-US" sz="1800">
                <a:solidFill>
                  <a:srgbClr val="0033CC"/>
                </a:solidFill>
              </a:rPr>
              <a:t>Potentially reduce the need for hard-to-find skills and training.</a:t>
            </a:r>
          </a:p>
          <a:p>
            <a:pPr algn="just">
              <a:spcAft>
                <a:spcPts val="600"/>
              </a:spcAft>
              <a:buFont typeface="Arial" panose="020B0604020202020204" pitchFamily="34" charset="0"/>
              <a:buChar char="•"/>
            </a:pPr>
            <a:endParaRPr lang="en-US" altLang="en-US" sz="1800">
              <a:solidFill>
                <a:srgbClr val="0033CC"/>
              </a:solidFill>
            </a:endParaRPr>
          </a:p>
          <a:p>
            <a:pPr algn="just">
              <a:spcAft>
                <a:spcPts val="600"/>
              </a:spcAft>
              <a:buFont typeface="Arial" panose="020B0604020202020204" pitchFamily="34" charset="0"/>
              <a:buChar char="•"/>
            </a:pPr>
            <a:r>
              <a:rPr lang="en-US" altLang="en-US" sz="1800">
                <a:solidFill>
                  <a:srgbClr val="0033CC"/>
                </a:solidFill>
              </a:rPr>
              <a:t>Network management also affects the </a:t>
            </a:r>
            <a:r>
              <a:rPr lang="en-US" altLang="en-US" sz="1800">
                <a:solidFill>
                  <a:srgbClr val="FF0000"/>
                </a:solidFill>
              </a:rPr>
              <a:t>required investment</a:t>
            </a:r>
            <a:r>
              <a:rPr lang="en-US" altLang="en-US" sz="1800">
                <a:solidFill>
                  <a:srgbClr val="0033CC"/>
                </a:solidFill>
              </a:rPr>
              <a:t> in the network itself.</a:t>
            </a:r>
          </a:p>
          <a:p>
            <a:pPr lvl="1" algn="just">
              <a:spcAft>
                <a:spcPts val="600"/>
              </a:spcAft>
              <a:buFont typeface="Arial" panose="020B0604020202020204" pitchFamily="34" charset="0"/>
              <a:buChar char="•"/>
            </a:pPr>
            <a:r>
              <a:rPr lang="en-US" altLang="en-US" sz="1800">
                <a:solidFill>
                  <a:srgbClr val="0033CC"/>
                </a:solidFill>
              </a:rPr>
              <a:t>Help plan a network and provision a network</a:t>
            </a:r>
          </a:p>
          <a:p>
            <a:pPr lvl="1" algn="just">
              <a:spcAft>
                <a:spcPts val="600"/>
              </a:spcAft>
              <a:buFont typeface="Arial" panose="020B0604020202020204" pitchFamily="34" charset="0"/>
              <a:buChar char="•"/>
            </a:pPr>
            <a:r>
              <a:rPr lang="en-US" altLang="en-US" sz="1800">
                <a:solidFill>
                  <a:srgbClr val="0033CC"/>
                </a:solidFill>
              </a:rPr>
              <a:t>Network becomes better utilized. </a:t>
            </a:r>
          </a:p>
          <a:p>
            <a:pPr lvl="1" algn="just">
              <a:spcAft>
                <a:spcPts val="600"/>
              </a:spcAft>
              <a:buFont typeface="Arial" panose="020B0604020202020204" pitchFamily="34" charset="0"/>
              <a:buChar char="•"/>
            </a:pPr>
            <a:r>
              <a:rPr lang="en-US" altLang="en-US" sz="1800">
                <a:solidFill>
                  <a:srgbClr val="0033CC"/>
                </a:solidFill>
              </a:rPr>
              <a:t>Avoids dimensioning the network to a size that is larger than is required to meet service level objectives</a:t>
            </a:r>
          </a:p>
          <a:p>
            <a:pPr lvl="1" algn="just">
              <a:spcAft>
                <a:spcPts val="600"/>
              </a:spcAft>
              <a:buFont typeface="Arial" panose="020B0604020202020204" pitchFamily="34" charset="0"/>
              <a:buChar char="•"/>
            </a:pPr>
            <a:r>
              <a:rPr lang="en-US" altLang="en-US" sz="1800">
                <a:solidFill>
                  <a:srgbClr val="0033CC"/>
                </a:solidFill>
              </a:rPr>
              <a:t>Helps to squeeze more out of each network investment dollar.</a:t>
            </a: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0005316B-3390-476D-8152-1E5192AA2D0E}"/>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Enabling of Revenues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0244" name="TextBox 2">
            <a:extLst>
              <a:ext uri="{FF2B5EF4-FFF2-40B4-BE49-F238E27FC236}">
                <a16:creationId xmlns:a16="http://schemas.microsoft.com/office/drawing/2014/main" id="{2F8B9382-8B15-4B08-A902-9F7F47045C30}"/>
              </a:ext>
            </a:extLst>
          </p:cNvPr>
          <p:cNvSpPr txBox="1">
            <a:spLocks noChangeArrowheads="1"/>
          </p:cNvSpPr>
          <p:nvPr/>
        </p:nvSpPr>
        <p:spPr bwMode="auto">
          <a:xfrm>
            <a:off x="1066800" y="1600200"/>
            <a:ext cx="70104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b="1">
                <a:solidFill>
                  <a:srgbClr val="FF0000"/>
                </a:solidFill>
              </a:rPr>
              <a:t>Accelerate service rollout</a:t>
            </a:r>
            <a:r>
              <a:rPr lang="en-US" altLang="en-US">
                <a:solidFill>
                  <a:srgbClr val="0033CC"/>
                </a:solidFill>
              </a:rPr>
              <a:t>—the speed at which new services can be introduced over a network and the speed at which they can be deployed.</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b="1">
                <a:solidFill>
                  <a:srgbClr val="FF0000"/>
                </a:solidFill>
              </a:rPr>
              <a:t>Avoid revenue loss</a:t>
            </a:r>
            <a:r>
              <a:rPr lang="en-US" altLang="en-US">
                <a:solidFill>
                  <a:srgbClr val="0033CC"/>
                </a:solidFill>
              </a:rPr>
              <a:t> from inadequate network planning and dimensioning that impedes service rollout.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0033CC"/>
                </a:solidFill>
              </a:rPr>
              <a:t>Impact how much can be charged for a service.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0033CC"/>
                </a:solidFill>
              </a:rPr>
              <a:t>In some cases, network management itself might be a feature of a service that </a:t>
            </a:r>
            <a:r>
              <a:rPr lang="en-US" altLang="en-US" b="1">
                <a:solidFill>
                  <a:srgbClr val="FF0000"/>
                </a:solidFill>
              </a:rPr>
              <a:t>might be charged for at a premium</a:t>
            </a:r>
            <a:r>
              <a:rPr lang="en-US" altLang="en-US">
                <a:solidFill>
                  <a:srgbClr val="0033CC"/>
                </a:solidFill>
              </a:rPr>
              <a:t>. </a:t>
            </a: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28D03EBF-8B56-45CA-9B08-E9B4C1EE3814}"/>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Network Availability</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2292" name="TextBox 2">
            <a:extLst>
              <a:ext uri="{FF2B5EF4-FFF2-40B4-BE49-F238E27FC236}">
                <a16:creationId xmlns:a16="http://schemas.microsoft.com/office/drawing/2014/main" id="{699DA713-91F0-4AEE-A851-84DC359ABEF2}"/>
              </a:ext>
            </a:extLst>
          </p:cNvPr>
          <p:cNvSpPr txBox="1">
            <a:spLocks noChangeArrowheads="1"/>
          </p:cNvSpPr>
          <p:nvPr/>
        </p:nvSpPr>
        <p:spPr bwMode="auto">
          <a:xfrm>
            <a:off x="609600" y="1357313"/>
            <a:ext cx="79248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a:solidFill>
                  <a:srgbClr val="0033CC"/>
                </a:solidFill>
              </a:rPr>
              <a:t>Plays a significant role in </a:t>
            </a:r>
            <a:r>
              <a:rPr lang="en-US" altLang="en-US">
                <a:solidFill>
                  <a:srgbClr val="FF0000"/>
                </a:solidFill>
              </a:rPr>
              <a:t>improving certain properties </a:t>
            </a:r>
            <a:r>
              <a:rPr lang="en-US" altLang="en-US">
                <a:solidFill>
                  <a:srgbClr val="0033CC"/>
                </a:solidFill>
              </a:rPr>
              <a:t>of the network itself that increase the network’s effectiveness and value.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0033CC"/>
                </a:solidFill>
              </a:rPr>
              <a:t>To improve network availability, a network provider might decide to invest in highly available networking equipment, at a cost.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0033CC"/>
                </a:solidFill>
              </a:rPr>
              <a:t>However, an equivalent or even greater impact on </a:t>
            </a:r>
            <a:r>
              <a:rPr lang="en-US" altLang="en-US">
                <a:solidFill>
                  <a:srgbClr val="FF0000"/>
                </a:solidFill>
              </a:rPr>
              <a:t>network availability </a:t>
            </a:r>
            <a:r>
              <a:rPr lang="en-US" altLang="en-US">
                <a:solidFill>
                  <a:srgbClr val="0033CC"/>
                </a:solidFill>
              </a:rPr>
              <a:t>can in many cases be achieved by investing in network management instead.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0033CC"/>
                </a:solidFill>
              </a:rPr>
              <a:t>Network management plays a significant role in </a:t>
            </a:r>
            <a:r>
              <a:rPr lang="en-US" altLang="en-US">
                <a:solidFill>
                  <a:srgbClr val="FF0000"/>
                </a:solidFill>
              </a:rPr>
              <a:t>reducing the number of errors</a:t>
            </a:r>
            <a:r>
              <a:rPr lang="en-US" altLang="en-US">
                <a:solidFill>
                  <a:srgbClr val="0033CC"/>
                </a:solidFill>
              </a:rPr>
              <a:t> that network operators and administrators make and that can lead to unintentional outages. </a:t>
            </a: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A98B9C58-E27E-4C95-811A-876278DC9F08}"/>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Trading Off the Benefits and Costs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4340" name="TextBox 2">
            <a:extLst>
              <a:ext uri="{FF2B5EF4-FFF2-40B4-BE49-F238E27FC236}">
                <a16:creationId xmlns:a16="http://schemas.microsoft.com/office/drawing/2014/main" id="{5550B29B-AD44-4B2E-89C5-AF6D16264E0C}"/>
              </a:ext>
            </a:extLst>
          </p:cNvPr>
          <p:cNvSpPr txBox="1">
            <a:spLocks noChangeArrowheads="1"/>
          </p:cNvSpPr>
          <p:nvPr/>
        </p:nvSpPr>
        <p:spPr bwMode="auto">
          <a:xfrm>
            <a:off x="762000" y="1370013"/>
            <a:ext cx="7620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spcAft>
                <a:spcPts val="600"/>
              </a:spcAft>
              <a:buFont typeface="Arial" panose="020B0604020202020204" pitchFamily="34" charset="0"/>
              <a:buChar char="•"/>
              <a:defRPr/>
            </a:pPr>
            <a:r>
              <a:rPr lang="en-US" altLang="en-US" dirty="0">
                <a:solidFill>
                  <a:srgbClr val="0033CC"/>
                </a:solidFill>
              </a:rPr>
              <a:t>Positive impact offset by cost of network management itself</a:t>
            </a:r>
          </a:p>
          <a:p>
            <a:pPr lvl="1" algn="just">
              <a:spcAft>
                <a:spcPts val="600"/>
              </a:spcAft>
              <a:buFont typeface="Arial" panose="020B0604020202020204" pitchFamily="34" charset="0"/>
              <a:buChar char="•"/>
              <a:defRPr/>
            </a:pPr>
            <a:r>
              <a:rPr lang="en-US" altLang="en-US" sz="1800" dirty="0">
                <a:solidFill>
                  <a:srgbClr val="0033CC"/>
                </a:solidFill>
              </a:rPr>
              <a:t>Cost for additional operational support infrastructure</a:t>
            </a:r>
          </a:p>
          <a:p>
            <a:pPr lvl="1" algn="just">
              <a:spcAft>
                <a:spcPts val="600"/>
              </a:spcAft>
              <a:buFont typeface="Arial" panose="020B0604020202020204" pitchFamily="34" charset="0"/>
              <a:buChar char="•"/>
              <a:defRPr/>
            </a:pPr>
            <a:r>
              <a:rPr lang="en-US" altLang="en-US" sz="1800" dirty="0">
                <a:solidFill>
                  <a:srgbClr val="0033CC"/>
                </a:solidFill>
              </a:rPr>
              <a:t>Additional management traffic and load on network devices</a:t>
            </a:r>
          </a:p>
          <a:p>
            <a:pPr lvl="1" algn="just">
              <a:spcAft>
                <a:spcPts val="600"/>
              </a:spcAft>
              <a:buFont typeface="Arial" panose="020B0604020202020204" pitchFamily="34" charset="0"/>
              <a:buChar char="•"/>
              <a:defRPr/>
            </a:pPr>
            <a:r>
              <a:rPr lang="en-US" altLang="en-US" sz="1800" dirty="0">
                <a:solidFill>
                  <a:srgbClr val="0033CC"/>
                </a:solidFill>
              </a:rPr>
              <a:t>Could otherwise be used for production traffic.</a:t>
            </a:r>
          </a:p>
          <a:p>
            <a:pPr marL="457200" lvl="1" indent="0" algn="just">
              <a:spcAft>
                <a:spcPts val="600"/>
              </a:spcAft>
              <a:defRPr/>
            </a:pPr>
            <a:endParaRPr lang="en-US" altLang="en-US" sz="1800" dirty="0">
              <a:solidFill>
                <a:srgbClr val="0033CC"/>
              </a:solidFill>
            </a:endParaRPr>
          </a:p>
          <a:p>
            <a:pPr algn="just">
              <a:spcAft>
                <a:spcPts val="600"/>
              </a:spcAft>
              <a:buFont typeface="Arial" panose="020B0604020202020204" pitchFamily="34" charset="0"/>
              <a:buChar char="•"/>
              <a:defRPr/>
            </a:pPr>
            <a:r>
              <a:rPr lang="en-US" altLang="en-US" sz="1800" dirty="0">
                <a:solidFill>
                  <a:srgbClr val="0033CC"/>
                </a:solidFill>
              </a:rPr>
              <a:t>We need to make sure </a:t>
            </a:r>
            <a:r>
              <a:rPr lang="en-US" altLang="en-US" sz="1800" b="1" dirty="0">
                <a:solidFill>
                  <a:srgbClr val="FF0000"/>
                </a:solidFill>
              </a:rPr>
              <a:t>Return &gt;&gt; Cost</a:t>
            </a:r>
            <a:r>
              <a:rPr lang="en-US" altLang="en-US" sz="1800" dirty="0">
                <a:solidFill>
                  <a:srgbClr val="0033CC"/>
                </a:solidFill>
              </a:rPr>
              <a:t>;</a:t>
            </a:r>
          </a:p>
          <a:p>
            <a:pPr algn="just">
              <a:spcAft>
                <a:spcPts val="600"/>
              </a:spcAft>
              <a:buFont typeface="Arial" panose="020B0604020202020204" pitchFamily="34" charset="0"/>
              <a:buChar char="•"/>
              <a:defRPr/>
            </a:pPr>
            <a:endParaRPr lang="en-US" altLang="en-US" sz="1800" dirty="0">
              <a:solidFill>
                <a:srgbClr val="0033CC"/>
              </a:solidFill>
            </a:endParaRPr>
          </a:p>
          <a:p>
            <a:pPr algn="just">
              <a:spcAft>
                <a:spcPts val="600"/>
              </a:spcAft>
              <a:buFont typeface="Arial" panose="020B0604020202020204" pitchFamily="34" charset="0"/>
              <a:buChar char="•"/>
              <a:defRPr/>
            </a:pPr>
            <a:r>
              <a:rPr lang="en-US" altLang="en-US" sz="1800" dirty="0">
                <a:solidFill>
                  <a:srgbClr val="0033CC"/>
                </a:solidFill>
              </a:rPr>
              <a:t>This incremental return</a:t>
            </a:r>
          </a:p>
          <a:p>
            <a:pPr lvl="1" algn="just">
              <a:spcAft>
                <a:spcPts val="600"/>
              </a:spcAft>
              <a:buFont typeface="Arial" panose="020B0604020202020204" pitchFamily="34" charset="0"/>
              <a:buChar char="•"/>
              <a:defRPr/>
            </a:pPr>
            <a:r>
              <a:rPr lang="en-US" altLang="en-US" sz="1800" dirty="0">
                <a:solidFill>
                  <a:srgbClr val="0033CC"/>
                </a:solidFill>
              </a:rPr>
              <a:t>Reductions in operational expense</a:t>
            </a:r>
          </a:p>
          <a:p>
            <a:pPr lvl="1" algn="just">
              <a:spcAft>
                <a:spcPts val="600"/>
              </a:spcAft>
              <a:buFont typeface="Arial" panose="020B0604020202020204" pitchFamily="34" charset="0"/>
              <a:buChar char="•"/>
              <a:defRPr/>
            </a:pPr>
            <a:r>
              <a:rPr lang="en-US" altLang="en-US" sz="1800" dirty="0">
                <a:solidFill>
                  <a:srgbClr val="0033CC"/>
                </a:solidFill>
              </a:rPr>
              <a:t>Increases in revenue</a:t>
            </a:r>
          </a:p>
          <a:p>
            <a:pPr lvl="1" algn="just">
              <a:spcAft>
                <a:spcPts val="600"/>
              </a:spcAft>
              <a:buFont typeface="Arial" panose="020B0604020202020204" pitchFamily="34" charset="0"/>
              <a:buChar char="•"/>
              <a:defRPr/>
            </a:pPr>
            <a:r>
              <a:rPr lang="en-US" altLang="en-US" sz="1800" dirty="0">
                <a:solidFill>
                  <a:srgbClr val="0033CC"/>
                </a:solidFill>
              </a:rPr>
              <a:t>Increases in the network’s value</a:t>
            </a:r>
          </a:p>
        </p:txBody>
      </p:sp>
      <p:pic>
        <p:nvPicPr>
          <p:cNvPr id="14341" name="Picture 1" descr="Cost and benefit tradeoff in network management.">
            <a:extLst>
              <a:ext uri="{FF2B5EF4-FFF2-40B4-BE49-F238E27FC236}">
                <a16:creationId xmlns:a16="http://schemas.microsoft.com/office/drawing/2014/main" id="{D136224F-4204-4122-9BBF-C391F340478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30788" y="3071813"/>
            <a:ext cx="3973512"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2">
            <a:extLst>
              <a:ext uri="{FF2B5EF4-FFF2-40B4-BE49-F238E27FC236}">
                <a16:creationId xmlns:a16="http://schemas.microsoft.com/office/drawing/2014/main" id="{293CCA13-3AAB-416E-9572-4CE0E664F334}"/>
              </a:ext>
            </a:extLst>
          </p:cNvPr>
          <p:cNvSpPr>
            <a:spLocks noChangeArrowheads="1"/>
          </p:cNvSpPr>
          <p:nvPr/>
        </p:nvSpPr>
        <p:spPr bwMode="auto">
          <a:xfrm>
            <a:off x="5030788" y="5799138"/>
            <a:ext cx="168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r>
              <a:rPr lang="en-US" altLang="en-US">
                <a:solidFill>
                  <a:srgbClr val="7D7D7D"/>
                </a:solidFill>
                <a:latin typeface="Arial" panose="020B0604020202020204" pitchFamily="34" charset="0"/>
                <a:hlinkClick r:id="rId4"/>
              </a:rPr>
              <a:t>www.ajc.com</a:t>
            </a:r>
            <a:endParaRPr lang="en-US" altLang="en-US"/>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A04E635A-4DF2-4D39-B526-D3D110F5F358}"/>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Economies of Scale</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8436" name="TextBox 2">
            <a:extLst>
              <a:ext uri="{FF2B5EF4-FFF2-40B4-BE49-F238E27FC236}">
                <a16:creationId xmlns:a16="http://schemas.microsoft.com/office/drawing/2014/main" id="{16F72DF6-E635-4CC4-A241-DD5F046C170C}"/>
              </a:ext>
            </a:extLst>
          </p:cNvPr>
          <p:cNvSpPr txBox="1">
            <a:spLocks noChangeArrowheads="1"/>
          </p:cNvSpPr>
          <p:nvPr/>
        </p:nvSpPr>
        <p:spPr bwMode="auto">
          <a:xfrm>
            <a:off x="838200" y="1600200"/>
            <a:ext cx="74676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sz="1800">
                <a:solidFill>
                  <a:srgbClr val="0033CC"/>
                </a:solidFill>
              </a:rPr>
              <a:t>Network management needs for a smaller network are not proportionally less than for a larger network. </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0033CC"/>
                </a:solidFill>
              </a:rPr>
              <a:t>The scale is smaller, but the management functions that need to be provided and systems that require investment to support them might be largely the same as for the larger network. </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0033CC"/>
                </a:solidFill>
              </a:rPr>
              <a:t>All other factors being equal, the incremental cost of network management should hence be expected to decrease as the scale of the network grows. </a:t>
            </a:r>
          </a:p>
          <a:p>
            <a:pPr algn="just">
              <a:buFont typeface="Arial" panose="020B0604020202020204" pitchFamily="34" charset="0"/>
              <a:buChar char="•"/>
            </a:pPr>
            <a:endParaRPr lang="en-US" altLang="en-US" sz="1800">
              <a:solidFill>
                <a:srgbClr val="0033CC"/>
              </a:solidFill>
            </a:endParaRPr>
          </a:p>
          <a:p>
            <a:pPr algn="just">
              <a:buFont typeface="Arial" panose="020B0604020202020204" pitchFamily="34" charset="0"/>
              <a:buChar char="•"/>
            </a:pPr>
            <a:r>
              <a:rPr lang="en-US" altLang="en-US" sz="1800">
                <a:solidFill>
                  <a:srgbClr val="0033CC"/>
                </a:solidFill>
              </a:rPr>
              <a:t>An investment that might not be feasible for a smaller network might become more feasible for a larger one because it can be amortized over a larger number of devices.</a:t>
            </a: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95BADA56-4951-46C7-B2D2-D91D9B587ED7}"/>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Assessing Management Effectiveness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pic>
        <p:nvPicPr>
          <p:cNvPr id="20484" name="Picture 1" descr="Management metrics include user productivity, scale, complexity, consistency, increased network value, etc.">
            <a:extLst>
              <a:ext uri="{FF2B5EF4-FFF2-40B4-BE49-F238E27FC236}">
                <a16:creationId xmlns:a16="http://schemas.microsoft.com/office/drawing/2014/main" id="{C10D12A1-125B-48C5-90E6-586C0CA5324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4725" y="1989138"/>
            <a:ext cx="71945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7D0DF3B7-7036-4133-A39B-F68AFCCB77BC}"/>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Track Business Impact</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22532" name="TextBox 2">
            <a:extLst>
              <a:ext uri="{FF2B5EF4-FFF2-40B4-BE49-F238E27FC236}">
                <a16:creationId xmlns:a16="http://schemas.microsoft.com/office/drawing/2014/main" id="{134D199B-1AA4-4A38-BACD-06E0ACE915F5}"/>
              </a:ext>
            </a:extLst>
          </p:cNvPr>
          <p:cNvSpPr txBox="1">
            <a:spLocks noChangeArrowheads="1"/>
          </p:cNvSpPr>
          <p:nvPr/>
        </p:nvSpPr>
        <p:spPr bwMode="auto">
          <a:xfrm>
            <a:off x="1066800" y="1282700"/>
            <a:ext cx="70104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a:solidFill>
                  <a:srgbClr val="0033CC"/>
                </a:solidFill>
              </a:rPr>
              <a:t>Management Metrics to Track Business Impact</a:t>
            </a:r>
          </a:p>
          <a:p>
            <a:pPr algn="just">
              <a:buFont typeface="Arial" panose="020B0604020202020204" pitchFamily="34" charset="0"/>
              <a:buChar char="•"/>
            </a:pPr>
            <a:endParaRPr lang="en-US" altLang="en-US" sz="1600">
              <a:solidFill>
                <a:srgbClr val="0033CC"/>
              </a:solidFill>
            </a:endParaRPr>
          </a:p>
          <a:p>
            <a:pPr algn="just">
              <a:buFont typeface="Arial" panose="020B0604020202020204" pitchFamily="34" charset="0"/>
              <a:buChar char="•"/>
            </a:pPr>
            <a:endParaRPr lang="en-US" altLang="en-US" sz="1600">
              <a:solidFill>
                <a:srgbClr val="0033CC"/>
              </a:solidFill>
            </a:endParaRPr>
          </a:p>
          <a:p>
            <a:pPr algn="just">
              <a:buFont typeface="Arial" panose="020B0604020202020204" pitchFamily="34" charset="0"/>
              <a:buChar char="•"/>
            </a:pPr>
            <a:r>
              <a:rPr lang="en-US" altLang="en-US" sz="1600">
                <a:solidFill>
                  <a:srgbClr val="FF0000"/>
                </a:solidFill>
              </a:rPr>
              <a:t>Number of devices (operational cost per device)</a:t>
            </a:r>
            <a:r>
              <a:rPr lang="en-US" altLang="en-US" sz="1600">
                <a:solidFill>
                  <a:srgbClr val="0033CC"/>
                </a:solidFill>
              </a:rPr>
              <a:t>. Because devices can be vastly different in nature and scale, this metric is not always meaningful unless dealing with very homogeneous environments.</a:t>
            </a:r>
          </a:p>
          <a:p>
            <a:pPr algn="just">
              <a:buFont typeface="Arial" panose="020B0604020202020204" pitchFamily="34" charset="0"/>
              <a:buChar char="•"/>
            </a:pPr>
            <a:endParaRPr lang="en-US" altLang="en-US" sz="1600">
              <a:solidFill>
                <a:srgbClr val="0033CC"/>
              </a:solidFill>
            </a:endParaRPr>
          </a:p>
          <a:p>
            <a:pPr algn="just">
              <a:buFont typeface="Arial" panose="020B0604020202020204" pitchFamily="34" charset="0"/>
              <a:buChar char="•"/>
            </a:pPr>
            <a:r>
              <a:rPr lang="en-US" altLang="en-US" sz="1600">
                <a:solidFill>
                  <a:srgbClr val="FF0000"/>
                </a:solidFill>
              </a:rPr>
              <a:t>Number of ports (operational cost per supported access port)</a:t>
            </a:r>
            <a:r>
              <a:rPr lang="en-US" altLang="en-US" sz="1600">
                <a:solidFill>
                  <a:srgbClr val="0033CC"/>
                </a:solidFill>
              </a:rPr>
              <a:t>. This provides a more level playing field and allows operational cost to be compared across different types of  equipment.</a:t>
            </a:r>
          </a:p>
          <a:p>
            <a:pPr algn="just">
              <a:buFont typeface="Arial" panose="020B0604020202020204" pitchFamily="34" charset="0"/>
              <a:buChar char="•"/>
            </a:pPr>
            <a:endParaRPr lang="en-US" altLang="en-US" sz="1600">
              <a:solidFill>
                <a:srgbClr val="0033CC"/>
              </a:solidFill>
            </a:endParaRPr>
          </a:p>
          <a:p>
            <a:pPr algn="just">
              <a:buFont typeface="Arial" panose="020B0604020202020204" pitchFamily="34" charset="0"/>
              <a:buChar char="•"/>
            </a:pPr>
            <a:endParaRPr lang="en-US" altLang="en-US" sz="1600">
              <a:solidFill>
                <a:srgbClr val="0033CC"/>
              </a:solidFill>
            </a:endParaRPr>
          </a:p>
          <a:p>
            <a:pPr algn="just">
              <a:buFont typeface="Arial" panose="020B0604020202020204" pitchFamily="34" charset="0"/>
              <a:buChar char="•"/>
            </a:pPr>
            <a:r>
              <a:rPr lang="en-US" altLang="en-US" sz="1600">
                <a:solidFill>
                  <a:srgbClr val="0033CC"/>
                </a:solidFill>
              </a:rPr>
              <a:t>Additional capacity metrics: </a:t>
            </a:r>
          </a:p>
          <a:p>
            <a:pPr algn="just">
              <a:buFont typeface="Arial" panose="020B0604020202020204" pitchFamily="34" charset="0"/>
              <a:buChar char="•"/>
            </a:pPr>
            <a:endParaRPr lang="en-US" altLang="en-US" sz="1600">
              <a:solidFill>
                <a:srgbClr val="0033CC"/>
              </a:solidFill>
            </a:endParaRPr>
          </a:p>
          <a:p>
            <a:pPr lvl="1" algn="just">
              <a:buFont typeface="Arial" panose="020B0604020202020204" pitchFamily="34" charset="0"/>
              <a:buChar char="•"/>
            </a:pPr>
            <a:r>
              <a:rPr lang="en-US" altLang="en-US" sz="1600">
                <a:solidFill>
                  <a:srgbClr val="FF0000"/>
                </a:solidFill>
              </a:rPr>
              <a:t>Number of service instances</a:t>
            </a:r>
            <a:r>
              <a:rPr lang="en-US" altLang="en-US" sz="1600">
                <a:solidFill>
                  <a:srgbClr val="0033CC"/>
                </a:solidFill>
              </a:rPr>
              <a:t>—for example, operational cost per voice extension.</a:t>
            </a:r>
          </a:p>
          <a:p>
            <a:pPr lvl="1" algn="just">
              <a:buFont typeface="Arial" panose="020B0604020202020204" pitchFamily="34" charset="0"/>
              <a:buChar char="•"/>
            </a:pPr>
            <a:endParaRPr lang="en-US" altLang="en-US" sz="1600">
              <a:solidFill>
                <a:srgbClr val="0033CC"/>
              </a:solidFill>
            </a:endParaRPr>
          </a:p>
          <a:p>
            <a:pPr lvl="1" algn="just">
              <a:buFont typeface="Arial" panose="020B0604020202020204" pitchFamily="34" charset="0"/>
              <a:buChar char="•"/>
            </a:pPr>
            <a:r>
              <a:rPr lang="en-US" altLang="en-US" sz="1600">
                <a:solidFill>
                  <a:srgbClr val="FF0000"/>
                </a:solidFill>
              </a:rPr>
              <a:t>Number of end users</a:t>
            </a:r>
            <a:r>
              <a:rPr lang="en-US" altLang="en-US" sz="1600">
                <a:solidFill>
                  <a:srgbClr val="0033CC"/>
                </a:solidFill>
              </a:rPr>
              <a:t>—for example, the operational cost per employee in an enterprise.</a:t>
            </a:r>
          </a:p>
        </p:txBody>
      </p:sp>
    </p:spTree>
  </p:cSld>
  <p:clrMapOvr>
    <a:masterClrMapping/>
  </p:clrMapOvr>
  <p:transition>
    <p:fade thruBlk="1"/>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A6815433-8DB1-40DF-8C48-83D750E2ABE0}"/>
</file>

<file path=customXml/itemProps2.xml><?xml version="1.0" encoding="utf-8"?>
<ds:datastoreItem xmlns:ds="http://schemas.openxmlformats.org/officeDocument/2006/customXml" ds:itemID="{59436AC9-3D40-4166-B95D-B240DD34C8F6}"/>
</file>

<file path=customXml/itemProps3.xml><?xml version="1.0" encoding="utf-8"?>
<ds:datastoreItem xmlns:ds="http://schemas.openxmlformats.org/officeDocument/2006/customXml" ds:itemID="{B97D9003-FE24-4082-8757-E72C9A23E4D1}"/>
</file>

<file path=docProps/app.xml><?xml version="1.0" encoding="utf-8"?>
<Properties xmlns="http://schemas.openxmlformats.org/officeDocument/2006/extended-properties" xmlns:vt="http://schemas.openxmlformats.org/officeDocument/2006/docPropsVTypes">
  <Template/>
  <TotalTime>0</TotalTime>
  <Words>1485</Words>
  <Application>Microsoft Office PowerPoint</Application>
  <PresentationFormat>On-screen Show (4:3)</PresentationFormat>
  <Paragraphs>149</Paragraphs>
  <Slides>19</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Times New Roman</vt:lpstr>
      <vt:lpstr>Wingdings</vt:lpstr>
      <vt:lpstr>Office Theme</vt:lpstr>
      <vt:lpstr>Network Management Fundamentals</vt:lpstr>
      <vt:lpstr>Network Management Business Impact</vt:lpstr>
      <vt:lpstr>Cost of Ownership</vt:lpstr>
      <vt:lpstr>Enabling of Revenues</vt:lpstr>
      <vt:lpstr>Network Availability</vt:lpstr>
      <vt:lpstr>Trading Off the Benefits and Costs</vt:lpstr>
      <vt:lpstr>Economies of Scale</vt:lpstr>
      <vt:lpstr>Assessing Management Effectiveness</vt:lpstr>
      <vt:lpstr>Track Business Impact</vt:lpstr>
      <vt:lpstr>Impact on Revenue</vt:lpstr>
      <vt:lpstr>Reliability and Availability</vt:lpstr>
      <vt:lpstr>Reliability and Availability -2</vt:lpstr>
      <vt:lpstr>Metrics for Complexity</vt:lpstr>
      <vt:lpstr>Metrics for Complexity -2</vt:lpstr>
      <vt:lpstr>Metrics for Complexity -3</vt:lpstr>
      <vt:lpstr>Metrics for Scale</vt:lpstr>
      <vt:lpstr>Visualizing Management Effectiveness</vt:lpstr>
      <vt:lpstr>Using Metrics to Direct Management Investment</vt:lpstr>
      <vt:lpstr>References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subject/>
  <dc:creator/>
  <cp:lastModifiedBy/>
  <cp:revision>389</cp:revision>
  <dcterms:created xsi:type="dcterms:W3CDTF">2002-09-27T23:29:22Z</dcterms:created>
  <dcterms:modified xsi:type="dcterms:W3CDTF">2020-11-13T19:14:32Z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