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entation.xml" ContentType="application/vnd.openxmlformats-officedocument.presentationml.presentation.main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89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371" autoAdjust="0"/>
  </p:normalViewPr>
  <p:slideViewPr>
    <p:cSldViewPr>
      <p:cViewPr varScale="1">
        <p:scale>
          <a:sx n="96" d="100"/>
          <a:sy n="96" d="100"/>
        </p:scale>
        <p:origin x="203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76039855-914A-4FCD-B70F-DB548A96333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1C5697B5-C5F4-4112-82A0-45A897B91B9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83D78D75-E74E-4DE7-9D45-35389BD33AB5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CC0660BC-E973-4D59-B947-EFF30EB4B2AF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A00C9436-49F5-4479-A4E2-ADAE744DA81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37B203C4-D498-4ED2-87AD-3F254F24AD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CDEFBF6-F76D-4794-B22C-931E5CDFBC7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A44BF757-DC77-4BBD-8064-A5876F7F51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B4DCC4-6C52-4970-B4ED-C9A94ECA5F41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id="{90C66B71-FD11-4B94-A77A-991E5C73B122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89BDF789-DB92-4BE3-AB0B-E98494FAEB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5DAF4BB-6891-4316-9F23-35350F3EE8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F2C00C-E01B-41E4-8C6A-282341845DF2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25602" name="Rectangle 2">
            <a:extLst>
              <a:ext uri="{FF2B5EF4-FFF2-40B4-BE49-F238E27FC236}">
                <a16:creationId xmlns:a16="http://schemas.microsoft.com/office/drawing/2014/main" id="{B1825AE8-B6BC-4A86-90CF-2EF9FCB291A4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B8B5AB6A-33EA-4D0B-B2DD-D14955BD7D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2DC1A7B-8438-4E78-AB64-703BCA6B994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E7D2F8-6C5E-40D9-BA30-99ED5E3E99AC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3F575C0E-D6AF-41C6-8C1D-589DF076A3F8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85D1C3B7-A34A-42B9-A185-BAEF743725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122438AE-CE10-41FC-8182-2FFD3231FAD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C8A71D-E513-4A82-BAB0-B7C9EC680A0B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29698" name="Rectangle 2">
            <a:extLst>
              <a:ext uri="{FF2B5EF4-FFF2-40B4-BE49-F238E27FC236}">
                <a16:creationId xmlns:a16="http://schemas.microsoft.com/office/drawing/2014/main" id="{178D5992-31CC-4B60-9E6F-E3AD325E4573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40BCB359-EFE6-4EF3-8FF1-5E3A744DEA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FCE7B0A-5B27-4DA3-9897-44F254F6BFE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788F2-CF11-4F63-A1B5-7F9FE4BFE024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31746" name="Rectangle 2">
            <a:extLst>
              <a:ext uri="{FF2B5EF4-FFF2-40B4-BE49-F238E27FC236}">
                <a16:creationId xmlns:a16="http://schemas.microsoft.com/office/drawing/2014/main" id="{BF609276-D7DE-4A59-BB2E-7E9DC6576931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99FEB73C-55AE-47A9-9864-9276D3DF03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7B60AB7-4B96-481F-A152-9787DDA5A3C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28D28A-9C95-4749-B55A-579139D9AD92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33794" name="Rectangle 2">
            <a:extLst>
              <a:ext uri="{FF2B5EF4-FFF2-40B4-BE49-F238E27FC236}">
                <a16:creationId xmlns:a16="http://schemas.microsoft.com/office/drawing/2014/main" id="{A3144885-C160-448F-8227-02BED68DFEB5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3A269238-64C9-4DB3-A766-29F6377FF3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7E4DDA2-230C-4B2A-8FB4-039D096F103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FEE404-DE95-4539-AC78-FE3F961B0052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9218" name="Rectangle 2">
            <a:extLst>
              <a:ext uri="{FF2B5EF4-FFF2-40B4-BE49-F238E27FC236}">
                <a16:creationId xmlns:a16="http://schemas.microsoft.com/office/drawing/2014/main" id="{CD3AB355-7F88-463D-AB7D-23B61CD20D0C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4E1A6303-DFA7-4F58-BD1B-4D49757DB8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9DF42BA-6E02-4256-AE7C-4D404F559B4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42AD12-825F-4768-B473-C3F5813D139F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1266" name="Rectangle 2">
            <a:extLst>
              <a:ext uri="{FF2B5EF4-FFF2-40B4-BE49-F238E27FC236}">
                <a16:creationId xmlns:a16="http://schemas.microsoft.com/office/drawing/2014/main" id="{24E49AED-6B2E-4C50-94F9-4884ADA0D496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9995AC37-2405-4A77-8D02-ED4A64030C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8203366-1AF5-4AEE-94AE-2A98B156964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B99442-7E5A-4E81-A53D-987F02135589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3314" name="Rectangle 2">
            <a:extLst>
              <a:ext uri="{FF2B5EF4-FFF2-40B4-BE49-F238E27FC236}">
                <a16:creationId xmlns:a16="http://schemas.microsoft.com/office/drawing/2014/main" id="{42BBA202-3BAB-44EE-9D4A-676FC5CCB532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C7B16858-9DBF-4BC4-A36A-63D8277511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6738979-DF14-4AFE-9D8A-E2B558077AD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BB098C-D0D8-44FA-86A2-70D907273894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5362" name="Rectangle 2">
            <a:extLst>
              <a:ext uri="{FF2B5EF4-FFF2-40B4-BE49-F238E27FC236}">
                <a16:creationId xmlns:a16="http://schemas.microsoft.com/office/drawing/2014/main" id="{666C955E-06F6-4670-89E8-15780D827984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1E16891C-9FF8-4DA2-96FD-651D185A70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1E90A3C7-8784-4D07-8917-3346AF31E5C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0A947-7EE2-4326-A6B4-1AAC15321FF2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73BA1590-712F-4F60-8998-6A6BA0635FDA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82664DA9-A4E6-489D-A574-CAF8060E15C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2710958-2B9E-405D-8DDA-DC1CDBCB6F3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E8BFD1-8CE9-4D4D-85DB-95FDB9F8BFC3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5F5F3F1B-EE58-4724-956F-A330FFA58821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171BA62B-BDB4-4E57-84FE-32D04D0F47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FCCA7C03-1CEE-48B4-8A7E-275B679BC9E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23E8D5-389D-4AC7-B5E4-4BEB322A1784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AB7790E0-2857-417B-8C59-F73D1E005EC7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48AAA9DE-3EAD-405D-A776-32ADFB10B6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0567949-4C6F-43B7-8613-940AA98221A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0A8042-41A9-4AF5-835B-08467765E5B0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AE357C74-87A2-4C89-86BF-9132A69BFF9F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8C2067CF-D27D-4240-BD29-F0DFF886A8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1446C-6380-4F6C-8C7F-B394AF2B5B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47EA13-4F6B-429E-A505-665CFB8121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F62DA3-36F4-406A-9204-B2EE768A5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F43FDB-B17B-462D-BD23-B63C06B7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7D13D-318B-4865-AE2E-245FC4E68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FE370-DC1D-488E-B1F0-3F32DB1BF4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6331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DBE1-C545-4C73-AAEA-3122C6C35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3B6330-CBA9-4D40-883C-D30A8F6D69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0CCAE6-0499-4493-9FA3-B6CAD9446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E34E82-5D32-420A-959C-51573DBE1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4A543F-F515-43EC-A50A-D1F745B8E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BC9075-58FE-4211-8E5E-019181A664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5601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266E2C-013B-4C82-B333-438E05F935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C7BC95-83C5-4415-91D8-E90CB83D91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AD9D9C-17CD-450E-9058-9ECDEFFE7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85A831-6A02-42FA-B3EB-A25416E3D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B8C61C-68B6-4ADB-AEC9-BE8A49B9E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CEF0A-B056-49C0-BB63-FC26964375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1164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550FC-0872-4B33-B90F-05E22E8BF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52DE30-415B-4FD0-B1C1-76E526865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2F143-BD2F-4742-A9ED-C140CB1A8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82D616-3FCA-4728-8E84-5F4518082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412751-F7DB-430E-89D0-1A21504D7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954BEF-0884-454C-9A28-C692146299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2199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25152-A0CA-4DB0-AF93-B585E35DA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957D74-9580-45C4-81E1-3D94183BF7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99BD4-75AC-4548-9CA9-5A9266872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ED3427-EC2B-4046-8F89-A5AA6DE70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01FFE8-B594-46E5-9B22-A11129CFF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92EC63-2C37-4799-A689-36FEC4742C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767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A2A55-BFEC-4173-AD8F-F60DE9EEE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439DE3-ECE5-4721-B5FE-BB200513CA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B137C5-5C00-425D-B1FA-C1C6044589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171D86-18AB-4CA6-8943-04CCE6DC9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14EF3C-6E67-4D38-B1A5-E4A9E4F23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43453B-183D-4979-AD81-DCCB6B4B5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13963-1BCF-4E5B-A81B-C1B94EA71A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4186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9F4EA-0E41-469B-B318-26C734315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59DC05-210F-4BDB-A1AF-1F643CF3EE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5EFF5E-DB07-498A-B904-D513C74C04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EDDAC7-BB9B-4889-A195-BD5B4CEF36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7D36C7-46EF-40A5-A8A1-8A282583A4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3A0921-6CD9-411B-975F-71B530236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0B5D2F-7BE3-4E19-B7E3-4E55A7F56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2B54BF-2899-43A4-A0C6-DB7DCC85B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FFFA29-B513-4378-BC5C-8A427E11D3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4740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7828C-854E-4BD4-8012-EA2C4B0CC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5AD353-D971-4864-8412-15730E91F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EC5E8-AF81-4912-B4C3-BD9087EDD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7E8F2-B84D-4214-9766-B6E4D7DB9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850607-49A8-44D5-B0D1-64D8156CFD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2156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896C96-91FD-4026-B185-4F087F52C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9AD71B-35E7-4AFE-B421-3239952EF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C7B5CE-21A4-4808-8D9A-05D5E0027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75207-DB04-4C2F-BB09-BB7F2A87C9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5131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B29C0-FD38-4269-847E-6F0EB6840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8F3976-8727-44D5-8DA1-0E87262B19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00A8B6-E578-49CD-AA6C-F1051D3A29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38063F-13BB-4FCC-8323-19DE9A73C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B5EB84-3960-4DE3-899E-2147B8735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069C68-2D55-4E83-AEA8-96E555970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7DE089-F367-411A-872B-7D636DF7CD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2794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08A7A-FFB0-494D-B0E6-818A96789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077FFD-8880-4720-BCBE-A5B5A95728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B8104C-D87F-45C3-8FF0-6A98EA5A37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AB3C53-F079-4958-AB1A-94840EF6D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614B5B-6977-4191-A3EA-B6430075E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DD0532-52E3-423E-BF10-DF0094031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28B9B9-6BCD-483E-8873-9780639DF8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4795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881FA7E-2ECD-4FB3-A3F3-EADBE6BBFB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08CA3FA-204A-4E56-BCA5-70373E4F0F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8690BDB5-7EE9-4DF4-8A08-F1E9A8C3C2C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AAE46F44-EC83-400A-8042-C299831A6E7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0B214E96-9902-4AEE-A3D8-D140E1D7C68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F25530B-6A7E-411F-AC6A-A82FF1BE883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igitalocean.com/community/tutorials/an-introduction-to-snmp-simple-network-management-protocol" TargetMode="External"/><Relationship Id="rId2" Type="http://schemas.openxmlformats.org/officeDocument/2006/relationships/hyperlink" Target="https://www.manageengine.com/network-monitoring/what-is-snmp.html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sciencedirect.com/topics/computer-science/network-management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54BB5B1F-FF20-43DF-825B-E19E492866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00218"/>
            <a:ext cx="7772400" cy="1143000"/>
          </a:xfrm>
        </p:spPr>
        <p:txBody>
          <a:bodyPr/>
          <a:lstStyle/>
          <a:p>
            <a:r>
              <a:rPr lang="en-US" altLang="en-US" dirty="0"/>
              <a:t>Network Management System- Concept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4A477505-74DD-46D5-B215-5D38D9FC9D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23530" y="1461038"/>
            <a:ext cx="7772400" cy="4343400"/>
          </a:xfrm>
        </p:spPr>
        <p:txBody>
          <a:bodyPr/>
          <a:lstStyle/>
          <a:p>
            <a:r>
              <a:rPr lang="en-US" altLang="en-US" dirty="0"/>
              <a:t>The Concept</a:t>
            </a:r>
          </a:p>
          <a:p>
            <a:pPr lvl="1">
              <a:spcBef>
                <a:spcPct val="25000"/>
              </a:spcBef>
            </a:pPr>
            <a:r>
              <a:rPr lang="en-US" altLang="en-US" dirty="0"/>
              <a:t>From a central computer, network administrator can manage entire network</a:t>
            </a:r>
          </a:p>
          <a:p>
            <a:pPr lvl="2"/>
            <a:r>
              <a:rPr lang="en-US" altLang="en-US" dirty="0"/>
              <a:t>Collect data</a:t>
            </a:r>
          </a:p>
          <a:p>
            <a:pPr lvl="2"/>
            <a:r>
              <a:rPr lang="en-US" altLang="en-US" dirty="0"/>
              <a:t>Give commands</a:t>
            </a:r>
          </a:p>
          <a:p>
            <a:pPr lvl="1"/>
            <a:r>
              <a:rPr lang="en-US" altLang="en-US" dirty="0"/>
              <a:t>Moving gradually toward this ideal</a:t>
            </a:r>
          </a:p>
        </p:txBody>
      </p:sp>
      <p:pic>
        <p:nvPicPr>
          <p:cNvPr id="248" name="Picture 247" descr="Data and command travelling between computers.">
            <a:extLst>
              <a:ext uri="{FF2B5EF4-FFF2-40B4-BE49-F238E27FC236}">
                <a16:creationId xmlns:a16="http://schemas.microsoft.com/office/drawing/2014/main" id="{5085BA97-D3C1-450D-8A29-DC3A3CC88DE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4658457"/>
            <a:ext cx="5943600" cy="1477010"/>
          </a:xfrm>
          <a:prstGeom prst="rect">
            <a:avLst/>
          </a:prstGeom>
        </p:spPr>
      </p:pic>
    </p:spTree>
  </p:cSld>
  <p:clrMapOvr>
    <a:masterClrMapping/>
  </p:clrMapOvr>
  <p:transition advTm="313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F11AD62B-D092-4507-9168-22BDA914FF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0" y="275907"/>
            <a:ext cx="8229600" cy="1143000"/>
          </a:xfrm>
        </p:spPr>
        <p:txBody>
          <a:bodyPr/>
          <a:lstStyle/>
          <a:p>
            <a:r>
              <a:rPr lang="en-US" altLang="en-US" sz="3600" dirty="0"/>
              <a:t>Network Management System: MIB (cont.)</a:t>
            </a: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70015593-D957-414D-9C8F-442295E127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7772400" cy="4648200"/>
          </a:xfrm>
        </p:spPr>
        <p:txBody>
          <a:bodyPr/>
          <a:lstStyle/>
          <a:p>
            <a:r>
              <a:rPr lang="en-US" altLang="en-US"/>
              <a:t>Management Information Base (MIB)</a:t>
            </a:r>
          </a:p>
          <a:p>
            <a:pPr lvl="1"/>
            <a:r>
              <a:rPr lang="en-US" altLang="en-US"/>
              <a:t>Full MIB is stored on the central administration computer</a:t>
            </a:r>
          </a:p>
          <a:p>
            <a:pPr lvl="1"/>
            <a:r>
              <a:rPr lang="en-US" altLang="en-US"/>
              <a:t>Relevant portion of the MIB is also stored by each Agent</a:t>
            </a:r>
          </a:p>
        </p:txBody>
      </p:sp>
      <p:pic>
        <p:nvPicPr>
          <p:cNvPr id="247" name="Picture 246" descr="MIB is stored locally in the computer.">
            <a:extLst>
              <a:ext uri="{FF2B5EF4-FFF2-40B4-BE49-F238E27FC236}">
                <a16:creationId xmlns:a16="http://schemas.microsoft.com/office/drawing/2014/main" id="{4E7512BC-AB44-4493-BEF0-5BDAA642A7E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4296092"/>
            <a:ext cx="5943600" cy="1771015"/>
          </a:xfrm>
          <a:prstGeom prst="rect">
            <a:avLst/>
          </a:prstGeom>
        </p:spPr>
      </p:pic>
    </p:spTree>
  </p:cSld>
  <p:clrMapOvr>
    <a:masterClrMapping/>
  </p:clrMapOvr>
  <p:transition advTm="15523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5DBF19BC-8779-4108-9B72-EBBA2EF0ED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9113" y="381000"/>
            <a:ext cx="7772400" cy="1143000"/>
          </a:xfrm>
        </p:spPr>
        <p:txBody>
          <a:bodyPr/>
          <a:lstStyle/>
          <a:p>
            <a:r>
              <a:rPr lang="en-US" altLang="en-US" sz="3600" dirty="0"/>
              <a:t>Network Management Protocol (cont.)</a:t>
            </a: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0324FF83-7F36-4810-BA6A-E4AC98FB7A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70000"/>
              </a:spcBef>
            </a:pPr>
            <a:r>
              <a:rPr lang="en-US" altLang="en-US" sz="2800"/>
              <a:t>Network management protocol standardizes Communication between manager and agent</a:t>
            </a:r>
          </a:p>
          <a:p>
            <a:pPr>
              <a:spcBef>
                <a:spcPct val="70000"/>
              </a:spcBef>
            </a:pPr>
            <a:r>
              <a:rPr lang="en-US" altLang="en-US" sz="2800"/>
              <a:t>Defines the schema of the MIB</a:t>
            </a:r>
          </a:p>
          <a:p>
            <a:pPr>
              <a:spcBef>
                <a:spcPct val="70000"/>
              </a:spcBef>
            </a:pPr>
            <a:r>
              <a:rPr lang="en-US" altLang="en-US" sz="2800"/>
              <a:t>Most popular is the Internet Engineering’s </a:t>
            </a:r>
            <a:r>
              <a:rPr lang="en-US" altLang="en-US" sz="2800" i="1"/>
              <a:t>Simple Network Management Protocol (SNMP)</a:t>
            </a:r>
          </a:p>
          <a:p>
            <a:pPr>
              <a:spcBef>
                <a:spcPct val="70000"/>
              </a:spcBef>
            </a:pPr>
            <a:r>
              <a:rPr lang="en-US" altLang="en-US" sz="2800"/>
              <a:t>There are others</a:t>
            </a:r>
          </a:p>
        </p:txBody>
      </p:sp>
    </p:spTree>
  </p:cSld>
  <p:clrMapOvr>
    <a:masterClrMapping/>
  </p:clrMapOvr>
  <p:transition advTm="24934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8F0793B3-A0B5-412D-B123-5E795414F0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altLang="en-US" sz="3200" dirty="0"/>
              <a:t>Network Management Protocol: SNMP (cont.)</a:t>
            </a:r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C5552DD6-7255-4E97-B666-9FE30F4DFD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pPr>
              <a:spcBef>
                <a:spcPct val="70000"/>
              </a:spcBef>
            </a:pPr>
            <a:r>
              <a:rPr lang="en-US" altLang="en-US"/>
              <a:t>SNMP Requests and Responses</a:t>
            </a:r>
          </a:p>
          <a:p>
            <a:pPr lvl="1">
              <a:spcBef>
                <a:spcPct val="45000"/>
              </a:spcBef>
            </a:pPr>
            <a:r>
              <a:rPr lang="en-US" altLang="en-US"/>
              <a:t>Manager sends </a:t>
            </a:r>
            <a:r>
              <a:rPr lang="en-US" altLang="en-US" i="1"/>
              <a:t>requests</a:t>
            </a:r>
          </a:p>
          <a:p>
            <a:pPr lvl="2"/>
            <a:r>
              <a:rPr lang="en-US" altLang="en-US"/>
              <a:t>Really, commands</a:t>
            </a:r>
          </a:p>
          <a:p>
            <a:pPr lvl="2"/>
            <a:r>
              <a:rPr lang="en-US" altLang="en-US" i="1"/>
              <a:t>Get</a:t>
            </a:r>
            <a:r>
              <a:rPr lang="en-US" altLang="en-US"/>
              <a:t>: give me data</a:t>
            </a:r>
          </a:p>
          <a:p>
            <a:pPr lvl="2"/>
            <a:r>
              <a:rPr lang="en-US" altLang="en-US" i="1"/>
              <a:t>Set</a:t>
            </a:r>
            <a:r>
              <a:rPr lang="en-US" altLang="en-US"/>
              <a:t>: change your setting (e.g., turn off Port 1)</a:t>
            </a:r>
          </a:p>
        </p:txBody>
      </p:sp>
      <p:pic>
        <p:nvPicPr>
          <p:cNvPr id="248" name="Picture 247" descr="SNMP send requests such as GET data, or change your setting.">
            <a:extLst>
              <a:ext uri="{FF2B5EF4-FFF2-40B4-BE49-F238E27FC236}">
                <a16:creationId xmlns:a16="http://schemas.microsoft.com/office/drawing/2014/main" id="{D3DF86E2-A652-4410-AE70-06E5FCFEB32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4572635"/>
            <a:ext cx="5943600" cy="1675765"/>
          </a:xfrm>
          <a:prstGeom prst="rect">
            <a:avLst/>
          </a:prstGeom>
        </p:spPr>
      </p:pic>
    </p:spTree>
  </p:cSld>
  <p:clrMapOvr>
    <a:masterClrMapping/>
  </p:clrMapOvr>
  <p:transition advTm="18493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06527E4B-E848-4AEA-BD86-90D9D3ACFC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3400" y="213029"/>
            <a:ext cx="7772400" cy="1143000"/>
          </a:xfrm>
        </p:spPr>
        <p:txBody>
          <a:bodyPr/>
          <a:lstStyle/>
          <a:p>
            <a:r>
              <a:rPr lang="en-US" altLang="en-US" sz="3200" dirty="0"/>
              <a:t>Network Management Protocol: SNMP Req and Resp</a:t>
            </a: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F6577C75-8AA2-4855-B55C-9B9DA16E51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pPr>
              <a:spcBef>
                <a:spcPct val="70000"/>
              </a:spcBef>
            </a:pPr>
            <a:r>
              <a:rPr lang="en-US" altLang="en-US"/>
              <a:t>SNMP Requests and Responses</a:t>
            </a:r>
          </a:p>
          <a:p>
            <a:pPr lvl="1">
              <a:spcBef>
                <a:spcPct val="45000"/>
              </a:spcBef>
            </a:pPr>
            <a:r>
              <a:rPr lang="en-US" altLang="en-US"/>
              <a:t>Agent sends back </a:t>
            </a:r>
            <a:r>
              <a:rPr lang="en-US" altLang="en-US" i="1"/>
              <a:t>responses</a:t>
            </a:r>
          </a:p>
          <a:p>
            <a:pPr lvl="2"/>
            <a:r>
              <a:rPr lang="en-US" altLang="en-US"/>
              <a:t>The information</a:t>
            </a:r>
          </a:p>
          <a:p>
            <a:pPr lvl="2"/>
            <a:r>
              <a:rPr lang="en-US" altLang="en-US"/>
              <a:t>Confirmation or reason for rejection</a:t>
            </a:r>
          </a:p>
        </p:txBody>
      </p:sp>
      <p:pic>
        <p:nvPicPr>
          <p:cNvPr id="248" name="Picture 247" descr="Agent can send back responses with information and confirmation.">
            <a:extLst>
              <a:ext uri="{FF2B5EF4-FFF2-40B4-BE49-F238E27FC236}">
                <a16:creationId xmlns:a16="http://schemas.microsoft.com/office/drawing/2014/main" id="{F3B1B0F5-0C26-432C-8F37-660F2DD40E2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4274820"/>
            <a:ext cx="5943600" cy="1813560"/>
          </a:xfrm>
          <a:prstGeom prst="rect">
            <a:avLst/>
          </a:prstGeom>
        </p:spPr>
      </p:pic>
    </p:spTree>
  </p:cSld>
  <p:clrMapOvr>
    <a:masterClrMapping/>
  </p:clrMapOvr>
  <p:transition advTm="14588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B14A34BB-14A5-4CD3-96CB-B3004A4930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65922" y="190500"/>
            <a:ext cx="7772400" cy="1143000"/>
          </a:xfrm>
        </p:spPr>
        <p:txBody>
          <a:bodyPr/>
          <a:lstStyle/>
          <a:p>
            <a:r>
              <a:rPr lang="en-US" altLang="en-US" sz="3600" dirty="0"/>
              <a:t>Network Management Protocol: SNMP Traps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4582B2D0-4DF9-4B9A-A4D1-936653E0BA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70000"/>
              </a:spcBef>
            </a:pPr>
            <a:r>
              <a:rPr lang="en-US" altLang="en-US"/>
              <a:t>SNMP </a:t>
            </a:r>
            <a:r>
              <a:rPr lang="en-US" altLang="en-US" i="1"/>
              <a:t>Traps</a:t>
            </a:r>
          </a:p>
          <a:p>
            <a:pPr lvl="1"/>
            <a:r>
              <a:rPr lang="en-US" altLang="en-US"/>
              <a:t>Agent can send a message without a prior manager request</a:t>
            </a:r>
          </a:p>
          <a:p>
            <a:pPr lvl="1"/>
            <a:r>
              <a:rPr lang="en-US" altLang="en-US"/>
              <a:t>Message is called a trap in SNMP</a:t>
            </a:r>
          </a:p>
          <a:p>
            <a:pPr lvl="1"/>
            <a:r>
              <a:rPr lang="en-US" altLang="en-US"/>
              <a:t>For instance, if the agent senses a problem</a:t>
            </a:r>
          </a:p>
        </p:txBody>
      </p:sp>
      <p:pic>
        <p:nvPicPr>
          <p:cNvPr id="248" name="Picture 247" descr="SNMP traps are used for problem notification.">
            <a:extLst>
              <a:ext uri="{FF2B5EF4-FFF2-40B4-BE49-F238E27FC236}">
                <a16:creationId xmlns:a16="http://schemas.microsoft.com/office/drawing/2014/main" id="{030010CA-54D8-4911-AE95-99B35416157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4701540"/>
            <a:ext cx="5943600" cy="1623060"/>
          </a:xfrm>
          <a:prstGeom prst="rect">
            <a:avLst/>
          </a:prstGeom>
        </p:spPr>
      </p:pic>
    </p:spTree>
  </p:cSld>
  <p:clrMapOvr>
    <a:masterClrMapping/>
  </p:clrMapOvr>
  <p:transition advTm="27102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C0C39-DEB1-47E5-AD15-DDF239A49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8A419-D3F6-44D2-B84D-6CD3DF0876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8260404" cy="4648200"/>
          </a:xfrm>
        </p:spPr>
        <p:txBody>
          <a:bodyPr/>
          <a:lstStyle/>
          <a:p>
            <a:r>
              <a:rPr lang="en-US" sz="2400" dirty="0"/>
              <a:t>What is SNMP? 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https://www.manageengine.com/network-monitoring/what-is-snmp.html</a:t>
            </a:r>
            <a:endParaRPr lang="en-US" sz="2400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2400" dirty="0"/>
              <a:t>An Introduction to SNMP protocol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https://www.digitalocean.com/community/tutorials/an-introduction-to-snmp-simple-network-management-protocol</a:t>
            </a:r>
            <a:endParaRPr lang="en-US" sz="2400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2400" dirty="0"/>
              <a:t>Ronald Vetter, Asynchronous Transfer Mode: An Emerging Network Standard for High-Speed Communications, 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https://www.sciencedirect.com/topics/computer-science/network-management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45406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55B5739B-E575-4888-AE47-8324A09F99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Network Management System: SNMP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51CE5E25-B47B-4CBE-B23E-1E81CCD2EB0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Standards</a:t>
            </a:r>
          </a:p>
          <a:p>
            <a:pPr lvl="1"/>
            <a:r>
              <a:rPr lang="en-US" altLang="en-US"/>
              <a:t>Most widely used is the </a:t>
            </a:r>
            <a:r>
              <a:rPr lang="en-US" altLang="en-US" i="1"/>
              <a:t>Simple Network Management Protocol (SNMP)</a:t>
            </a:r>
          </a:p>
          <a:p>
            <a:pPr lvl="1"/>
            <a:r>
              <a:rPr lang="en-US" altLang="en-US"/>
              <a:t>Other standards exist</a:t>
            </a:r>
          </a:p>
        </p:txBody>
      </p:sp>
      <p:pic>
        <p:nvPicPr>
          <p:cNvPr id="247" name="Picture 246" descr="SNMP is the common widely sued management protocol.">
            <a:extLst>
              <a:ext uri="{FF2B5EF4-FFF2-40B4-BE49-F238E27FC236}">
                <a16:creationId xmlns:a16="http://schemas.microsoft.com/office/drawing/2014/main" id="{2E03D355-E218-4E08-86BB-5E37FFCAFDF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4419600"/>
            <a:ext cx="5943600" cy="1448435"/>
          </a:xfrm>
          <a:prstGeom prst="rect">
            <a:avLst/>
          </a:prstGeom>
        </p:spPr>
      </p:pic>
    </p:spTree>
  </p:cSld>
  <p:clrMapOvr>
    <a:masterClrMapping/>
  </p:clrMapOvr>
  <p:transition advTm="14457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CE89754E-B152-4261-82C1-9213D29FC5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97510"/>
            <a:ext cx="7772400" cy="1143000"/>
          </a:xfrm>
        </p:spPr>
        <p:txBody>
          <a:bodyPr/>
          <a:lstStyle/>
          <a:p>
            <a:r>
              <a:rPr lang="en-US" altLang="en-US" sz="3600" dirty="0"/>
              <a:t>Network Management System: Manager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6B0CE8B1-94FF-4717-A3EA-A76C57B7F5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r>
              <a:rPr lang="en-US" altLang="en-US"/>
              <a:t>The </a:t>
            </a:r>
            <a:r>
              <a:rPr lang="en-US" altLang="en-US" i="1"/>
              <a:t>Manager</a:t>
            </a:r>
          </a:p>
          <a:p>
            <a:pPr lvl="1"/>
            <a:r>
              <a:rPr lang="en-US" altLang="en-US"/>
              <a:t>Software on network administrator's computer</a:t>
            </a:r>
          </a:p>
          <a:p>
            <a:pPr lvl="1"/>
            <a:r>
              <a:rPr lang="en-US" altLang="en-US"/>
              <a:t>Short for “</a:t>
            </a:r>
            <a:r>
              <a:rPr lang="en-US" altLang="en-US" i="1"/>
              <a:t>network management software</a:t>
            </a:r>
            <a:r>
              <a:rPr lang="en-US" altLang="en-US"/>
              <a:t>”</a:t>
            </a:r>
          </a:p>
          <a:p>
            <a:pPr lvl="1"/>
            <a:r>
              <a:rPr lang="en-US" altLang="en-US"/>
              <a:t>Implements network management support</a:t>
            </a:r>
          </a:p>
        </p:txBody>
      </p:sp>
      <p:pic>
        <p:nvPicPr>
          <p:cNvPr id="244" name="Picture 243" descr="Network manager implements network support.">
            <a:extLst>
              <a:ext uri="{FF2B5EF4-FFF2-40B4-BE49-F238E27FC236}">
                <a16:creationId xmlns:a16="http://schemas.microsoft.com/office/drawing/2014/main" id="{AEFE913A-FB09-40F0-8556-0B9829C5B49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4572000"/>
            <a:ext cx="5943600" cy="1316990"/>
          </a:xfrm>
          <a:prstGeom prst="rect">
            <a:avLst/>
          </a:prstGeom>
        </p:spPr>
      </p:pic>
    </p:spTree>
  </p:cSld>
  <p:clrMapOvr>
    <a:masterClrMapping/>
  </p:clrMapOvr>
  <p:transition advTm="14832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6D08FCBC-1503-4362-A6E5-37FF26D239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8153400" cy="1143000"/>
          </a:xfrm>
        </p:spPr>
        <p:txBody>
          <a:bodyPr/>
          <a:lstStyle/>
          <a:p>
            <a:r>
              <a:rPr lang="en-US" altLang="en-US" sz="3200" dirty="0"/>
              <a:t>Network Management System: Managed Nodes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4840D513-5F46-4797-93BF-340222A6F9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r>
              <a:rPr lang="en-US" altLang="en-US" i="1"/>
              <a:t>Managed Nodes</a:t>
            </a:r>
          </a:p>
          <a:p>
            <a:pPr lvl="1"/>
            <a:r>
              <a:rPr lang="en-US" altLang="en-US"/>
              <a:t>Routers, client PCs, etc. that are managed</a:t>
            </a:r>
          </a:p>
        </p:txBody>
      </p:sp>
      <p:pic>
        <p:nvPicPr>
          <p:cNvPr id="244" name="Picture 243" descr="Example of managed nodes include routers, client PCs, etc.">
            <a:extLst>
              <a:ext uri="{FF2B5EF4-FFF2-40B4-BE49-F238E27FC236}">
                <a16:creationId xmlns:a16="http://schemas.microsoft.com/office/drawing/2014/main" id="{27B18FDA-CCB3-4CE8-B680-74BC60C232C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886200"/>
            <a:ext cx="5943600" cy="1504950"/>
          </a:xfrm>
          <a:prstGeom prst="rect">
            <a:avLst/>
          </a:prstGeom>
        </p:spPr>
      </p:pic>
    </p:spTree>
  </p:cSld>
  <p:clrMapOvr>
    <a:masterClrMapping/>
  </p:clrMapOvr>
  <p:transition advTm="918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8BBD2C70-D9E8-4458-A378-BE4356684E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altLang="en-US" sz="3200" dirty="0"/>
              <a:t>Network Management System: Agents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6C1E42E4-9A40-4567-83D4-9AA02304B9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r>
              <a:rPr lang="en-US" altLang="en-US" i="1"/>
              <a:t>Agents</a:t>
            </a:r>
          </a:p>
          <a:p>
            <a:pPr lvl="1"/>
            <a:r>
              <a:rPr lang="en-US" altLang="en-US" i="1"/>
              <a:t>Network management agents</a:t>
            </a:r>
          </a:p>
          <a:p>
            <a:pPr lvl="1"/>
            <a:r>
              <a:rPr lang="en-US" altLang="en-US"/>
              <a:t>Installed in managed nodes</a:t>
            </a:r>
          </a:p>
          <a:p>
            <a:pPr lvl="1"/>
            <a:r>
              <a:rPr lang="en-US" altLang="en-US"/>
              <a:t>Communicate with the manager on behalf of the node</a:t>
            </a:r>
          </a:p>
        </p:txBody>
      </p:sp>
      <p:pic>
        <p:nvPicPr>
          <p:cNvPr id="246" name="Picture 245" descr="Example of Agent includes installed nodes.">
            <a:extLst>
              <a:ext uri="{FF2B5EF4-FFF2-40B4-BE49-F238E27FC236}">
                <a16:creationId xmlns:a16="http://schemas.microsoft.com/office/drawing/2014/main" id="{EDAAAB9F-B0A5-419E-B37D-B6F33B3013D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4419600"/>
            <a:ext cx="5943600" cy="1524000"/>
          </a:xfrm>
          <a:prstGeom prst="rect">
            <a:avLst/>
          </a:prstGeom>
        </p:spPr>
      </p:pic>
    </p:spTree>
  </p:cSld>
  <p:clrMapOvr>
    <a:masterClrMapping/>
  </p:clrMapOvr>
  <p:transition advTm="20762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50D97E59-C1B7-4B02-A0EF-8CA3E89BDE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509629"/>
            <a:ext cx="7772400" cy="1143000"/>
          </a:xfrm>
        </p:spPr>
        <p:txBody>
          <a:bodyPr/>
          <a:lstStyle/>
          <a:p>
            <a:r>
              <a:rPr lang="en-US" altLang="en-US" sz="3600" dirty="0"/>
              <a:t>Network Management System: RMON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AF6A518-3950-41E7-B3D1-C2AABBAE7C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r>
              <a:rPr lang="en-US" altLang="en-US" i="1" dirty="0"/>
              <a:t>RMON</a:t>
            </a:r>
            <a:r>
              <a:rPr lang="en-US" altLang="en-US" dirty="0"/>
              <a:t> Probes</a:t>
            </a:r>
          </a:p>
          <a:p>
            <a:pPr lvl="1"/>
            <a:r>
              <a:rPr lang="en-US" altLang="en-US" i="1" dirty="0"/>
              <a:t>Remote </a:t>
            </a:r>
            <a:r>
              <a:rPr lang="en-US" altLang="en-US" i="1" dirty="0" err="1"/>
              <a:t>MONitoring</a:t>
            </a:r>
            <a:endParaRPr lang="en-US" altLang="en-US" i="1" dirty="0"/>
          </a:p>
          <a:p>
            <a:pPr lvl="1"/>
            <a:r>
              <a:rPr lang="en-US" altLang="en-US" dirty="0"/>
              <a:t>SNMP only </a:t>
            </a:r>
          </a:p>
          <a:p>
            <a:pPr lvl="1"/>
            <a:r>
              <a:rPr lang="en-US" altLang="en-US" dirty="0"/>
              <a:t>Special type of agent</a:t>
            </a:r>
          </a:p>
          <a:p>
            <a:pPr lvl="1"/>
            <a:r>
              <a:rPr lang="en-US" altLang="en-US" dirty="0"/>
              <a:t>Collects data on a LAN’s traffic: packet sizes, error rates, etc.</a:t>
            </a:r>
          </a:p>
        </p:txBody>
      </p:sp>
      <p:pic>
        <p:nvPicPr>
          <p:cNvPr id="246" name="Picture 245" descr="RMON probing example between manager and LAN.">
            <a:extLst>
              <a:ext uri="{FF2B5EF4-FFF2-40B4-BE49-F238E27FC236}">
                <a16:creationId xmlns:a16="http://schemas.microsoft.com/office/drawing/2014/main" id="{85951FE0-4D10-4B27-9A1D-2C5FD3E0272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5181600"/>
            <a:ext cx="5943600" cy="1160145"/>
          </a:xfrm>
          <a:prstGeom prst="rect">
            <a:avLst/>
          </a:prstGeom>
        </p:spPr>
      </p:pic>
    </p:spTree>
  </p:cSld>
  <p:clrMapOvr>
    <a:masterClrMapping/>
  </p:clrMapOvr>
  <p:transition advTm="2318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EE2002E4-DC7E-4F35-9AE4-580A8D4A02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altLang="en-US" sz="3600" dirty="0"/>
              <a:t>Network Management System: Objects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964991A3-0952-4C8F-9251-C920A7614D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7772400" cy="4572000"/>
          </a:xfrm>
        </p:spPr>
        <p:txBody>
          <a:bodyPr/>
          <a:lstStyle/>
          <a:p>
            <a:r>
              <a:rPr lang="en-US" altLang="en-US" i="1" dirty="0"/>
              <a:t>Objects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Managed nodes have several objects that are managed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For instance, on a client PC, one object might be the status of a TCP connection to a particular server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Another example would be the status of a router port</a:t>
            </a:r>
          </a:p>
        </p:txBody>
      </p:sp>
      <p:pic>
        <p:nvPicPr>
          <p:cNvPr id="13" name="Picture 12" descr="Objects in the managed node includes client PCs.">
            <a:extLst>
              <a:ext uri="{FF2B5EF4-FFF2-40B4-BE49-F238E27FC236}">
                <a16:creationId xmlns:a16="http://schemas.microsoft.com/office/drawing/2014/main" id="{9A02CC40-0C5A-4DD7-9ACB-9AD5F99CD4A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5214730"/>
            <a:ext cx="4200525" cy="1514475"/>
          </a:xfrm>
          <a:prstGeom prst="rect">
            <a:avLst/>
          </a:prstGeom>
        </p:spPr>
      </p:pic>
    </p:spTree>
  </p:cSld>
  <p:clrMapOvr>
    <a:masterClrMapping/>
  </p:clrMapOvr>
  <p:transition advTm="31222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4E1FFA07-B975-4C19-801F-4DC7937805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/>
              <a:t>Network Management System: Objects (cont.)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24BF751B-F3A0-4349-94E5-88B8109FEE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7772400" cy="4572000"/>
          </a:xfrm>
        </p:spPr>
        <p:txBody>
          <a:bodyPr/>
          <a:lstStyle/>
          <a:p>
            <a:r>
              <a:rPr lang="en-US" altLang="en-US"/>
              <a:t>Objects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A managed node may have several “</a:t>
            </a:r>
            <a:r>
              <a:rPr lang="en-US" altLang="en-US" i="1"/>
              <a:t>instances</a:t>
            </a:r>
            <a:r>
              <a:rPr lang="en-US" altLang="en-US"/>
              <a:t>” of some objects; For instance, a router may have several ports</a:t>
            </a:r>
          </a:p>
        </p:txBody>
      </p:sp>
      <p:pic>
        <p:nvPicPr>
          <p:cNvPr id="13" name="Picture 12" descr="A managed node has several object instances .">
            <a:extLst>
              <a:ext uri="{FF2B5EF4-FFF2-40B4-BE49-F238E27FC236}">
                <a16:creationId xmlns:a16="http://schemas.microsoft.com/office/drawing/2014/main" id="{911FAB0E-21FF-48DE-B21C-3214287AFEC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650" y="4362450"/>
            <a:ext cx="4381500" cy="1638300"/>
          </a:xfrm>
          <a:prstGeom prst="rect">
            <a:avLst/>
          </a:prstGeom>
        </p:spPr>
      </p:pic>
    </p:spTree>
  </p:cSld>
  <p:clrMapOvr>
    <a:masterClrMapping/>
  </p:clrMapOvr>
  <p:transition advTm="17885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A6149FA7-DBD1-4938-AD4B-D1F1C30C5F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470452"/>
            <a:ext cx="7772400" cy="1143000"/>
          </a:xfrm>
        </p:spPr>
        <p:txBody>
          <a:bodyPr/>
          <a:lstStyle/>
          <a:p>
            <a:r>
              <a:rPr lang="en-US" altLang="en-US" sz="3600" dirty="0"/>
              <a:t>Network Management System: MIB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2802BC0A-D865-4A00-9459-F87A6DECC3B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7772400" cy="4648200"/>
          </a:xfrm>
        </p:spPr>
        <p:txBody>
          <a:bodyPr/>
          <a:lstStyle/>
          <a:p>
            <a:r>
              <a:rPr lang="en-US" altLang="en-US" i="1"/>
              <a:t>Management Information Base (MIB)</a:t>
            </a:r>
          </a:p>
          <a:p>
            <a:pPr lvl="1"/>
            <a:r>
              <a:rPr lang="en-US" altLang="en-US"/>
              <a:t>Stores collected information</a:t>
            </a:r>
          </a:p>
          <a:p>
            <a:pPr lvl="1"/>
            <a:r>
              <a:rPr lang="en-US" altLang="en-US" i="1"/>
              <a:t>Schema</a:t>
            </a:r>
          </a:p>
          <a:p>
            <a:pPr lvl="2"/>
            <a:r>
              <a:rPr lang="en-US" altLang="en-US"/>
              <a:t>The overall design</a:t>
            </a:r>
          </a:p>
          <a:p>
            <a:pPr lvl="2"/>
            <a:r>
              <a:rPr lang="en-US" altLang="en-US"/>
              <a:t>Entities (objects) and attributes</a:t>
            </a:r>
          </a:p>
          <a:p>
            <a:pPr lvl="2"/>
            <a:r>
              <a:rPr lang="en-US" altLang="en-US"/>
              <a:t>Object-oriented database</a:t>
            </a:r>
          </a:p>
          <a:p>
            <a:pPr lvl="1"/>
            <a:r>
              <a:rPr lang="en-US" altLang="en-US"/>
              <a:t>The actual stored information</a:t>
            </a:r>
          </a:p>
          <a:p>
            <a:pPr lvl="1"/>
            <a:r>
              <a:rPr lang="en-US" altLang="en-US"/>
              <a:t>“MIB” is used to refer both to the schema and the actual data</a:t>
            </a:r>
          </a:p>
        </p:txBody>
      </p:sp>
      <p:sp>
        <p:nvSpPr>
          <p:cNvPr id="22532" name="AutoShape 4">
            <a:extLst>
              <a:ext uri="{FF2B5EF4-FFF2-40B4-BE49-F238E27FC236}">
                <a16:creationId xmlns:a16="http://schemas.microsoft.com/office/drawing/2014/main" id="{641C8081-53FB-44A1-82B3-B67C26C797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2895600"/>
            <a:ext cx="1143000" cy="1066800"/>
          </a:xfrm>
          <a:prstGeom prst="ca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latin typeface="Tahoma" panose="020B0604030504040204" pitchFamily="34" charset="0"/>
              </a:rPr>
              <a:t>MIB</a:t>
            </a:r>
          </a:p>
        </p:txBody>
      </p:sp>
    </p:spTree>
  </p:cSld>
  <p:clrMapOvr>
    <a:masterClrMapping/>
  </p:clrMapOvr>
  <p:transition advTm="37862"/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2" ma:contentTypeDescription="Create a new document." ma:contentTypeScope="" ma:versionID="3ba740bbfea08ad42b5fb892d4577724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f7fd287cc537a47f0d39eda5b7439aef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4F07ADF8-E84C-489F-AADF-966323C2957D}"/>
</file>

<file path=customXml/itemProps2.xml><?xml version="1.0" encoding="utf-8"?>
<ds:datastoreItem xmlns:ds="http://schemas.openxmlformats.org/officeDocument/2006/customXml" ds:itemID="{5F63BA6F-4EA8-403A-8C21-63BDE672991F}"/>
</file>

<file path=customXml/itemProps3.xml><?xml version="1.0" encoding="utf-8"?>
<ds:datastoreItem xmlns:ds="http://schemas.openxmlformats.org/officeDocument/2006/customXml" ds:itemID="{AA9BAC93-234A-4E59-86A4-6EAC118C1063}"/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508</Words>
  <Application>Microsoft Office PowerPoint</Application>
  <PresentationFormat>On-screen Show (4:3)</PresentationFormat>
  <Paragraphs>90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Tahoma</vt:lpstr>
      <vt:lpstr>Times New Roman</vt:lpstr>
      <vt:lpstr>Default Design</vt:lpstr>
      <vt:lpstr>Network Management System- Concept</vt:lpstr>
      <vt:lpstr>Network Management System: SNMP</vt:lpstr>
      <vt:lpstr>Network Management System: Manager</vt:lpstr>
      <vt:lpstr>Network Management System: Managed Nodes</vt:lpstr>
      <vt:lpstr>Network Management System: Agents</vt:lpstr>
      <vt:lpstr>Network Management System: RMON</vt:lpstr>
      <vt:lpstr>Network Management System: Objects</vt:lpstr>
      <vt:lpstr>Network Management System: Objects (cont.)</vt:lpstr>
      <vt:lpstr>Network Management System: MIB</vt:lpstr>
      <vt:lpstr>Network Management System: MIB (cont.)</vt:lpstr>
      <vt:lpstr>Network Management Protocol (cont.)</vt:lpstr>
      <vt:lpstr>Network Management Protocol: SNMP (cont.)</vt:lpstr>
      <vt:lpstr>Network Management Protocol: SNMP Req and Resp</vt:lpstr>
      <vt:lpstr>Network Management Protocol: SNMP Traps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 Management System</dc:title>
  <dc:creator>Wayne Summers</dc:creator>
  <cp:lastModifiedBy>Hossain Shahriar</cp:lastModifiedBy>
  <cp:revision>10</cp:revision>
  <dcterms:created xsi:type="dcterms:W3CDTF">2001-08-26T23:03:00Z</dcterms:created>
  <dcterms:modified xsi:type="dcterms:W3CDTF">2020-11-13T17:07:25Z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1</vt:i4>
  </property>
  <property fmtid="{D5CDD505-2E9C-101B-9397-08002B2CF9AE}" pid="7" name="MailAddress">
    <vt:lpwstr>wsummers@cs.nmhu.edu</vt:lpwstr>
  </property>
  <property fmtid="{D5CDD505-2E9C-101B-9397-08002B2CF9AE}" pid="8" name="HomePage">
    <vt:lpwstr>http://jaring.nmhu.edu</vt:lpwstr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2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H:\htdocs\NOTES\CS557\3c12</vt:lpwstr>
  </property>
  <property fmtid="{D5CDD505-2E9C-101B-9397-08002B2CF9AE}" pid="22" name="ContentTypeId">
    <vt:lpwstr>0x0101007222C76DF9BD8349B0CA3C9A1AA4C548</vt:lpwstr>
  </property>
</Properties>
</file>