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1"/>
  </p:notes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8" r:id="rId22"/>
    <p:sldId id="289" r:id="rId23"/>
    <p:sldId id="290" r:id="rId24"/>
    <p:sldId id="291" r:id="rId25"/>
    <p:sldId id="281" r:id="rId26"/>
    <p:sldId id="282" r:id="rId27"/>
    <p:sldId id="283" r:id="rId28"/>
    <p:sldId id="285" r:id="rId29"/>
    <p:sldId id="292" r:id="rId3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74" d="100"/>
          <a:sy n="74" d="100"/>
        </p:scale>
        <p:origin x="3066" y="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DE36729F-D032-4287-A4E6-FB93B411B9C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6C4AC-4692-406B-99EA-8135A0BA1E2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2726A-C561-42DD-A29D-3C870FC3DD9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B032F6-520B-4534-95DD-C5D702DD69A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359F-5B35-42EA-99A5-E5B001D4523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C109B8-F857-4B83-89C2-612815135FF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48093-E847-48CF-92B7-AD4ACF61622A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DE774-CC5B-477A-92D2-4E25849386B8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237AD-4700-4175-84CC-ADA1A5A2BEEE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1F699F-31EF-4513-9102-56751AAC233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DCD10A-2B0D-4A94-8881-938FF2A93425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A65AE6-F260-4D71-ABD8-9CEC0A0D9DD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A7D2D-2CB9-4E3A-B555-60AA425B2A6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C368E-8684-43DD-B8C9-CA833CC444D2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077B6-859D-4919-943D-963C5F1D24BA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0C7417-914C-492B-87EF-BFB27D7EAAC9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B3A9C0-78B5-4E45-92CD-3FAECC92002C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FE80B2-2861-42F0-9A7B-B7241F0239F5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4BAA5-F4F8-440E-9F99-978862876292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58ED02-B713-4186-9870-7F500B1B291F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6AEA2-B877-4D42-A458-82A665A59A35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F22C55-497F-4926-8528-543B1A754EA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EAB650-85C7-4DD6-BCCD-3D56747D037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5F5454-9A98-4ECF-A1B9-418E95E3DBE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9F678F-B03A-43A1-810E-E40E0C7FA4B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B0B973-5CB5-47D2-A4EC-7DF0C04110A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52D6E-AC58-4F6E-AD4D-EEB2E9D356F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68B3B6-E2F7-4AFC-8813-057F3AAB0497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9719B-7206-4FCC-9E24-F8256DB666B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64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8A68B-B19C-404B-8B55-D6AE3C95F1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4080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44B7-DAFD-402E-836C-B7E25C5AAB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1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02B6D-2370-4069-B81C-75CF41A8EA1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884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452-16C7-4C10-8BB3-0F1DB48EC61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69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7403-68C7-4E1B-93D9-94B073A8AF1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90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E00DB-3CCD-42A3-BC1F-5EF73DB3262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01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3583-A6CA-4163-88D3-4170CB8D18A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93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01F3-7710-439C-BFC9-01C5A12234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30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AE6E-4D3F-425F-A3C2-D0FD41531A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8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C35-DBF3-4CF1-8D51-2DDC4CBDC5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463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BE38C-C740-48CA-9E47-23DA2B1F633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32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hyperlink" Target="ftp://ftp.ee.lbl.gov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2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ac.stanford.edu/xorg/nmtf/nmtf-tools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7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609600" y="3962400"/>
            <a:ext cx="5638800" cy="86793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Monitoring Tools and Systems</a:t>
            </a:r>
            <a:endParaRPr kumimoji="0" lang="en-US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427038" y="533400"/>
            <a:ext cx="5745162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Packet Loss Measurement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609600" y="1219200"/>
            <a:ext cx="542925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/>
              <a:t> Command: ping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/>
              <a:t> Many options available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/>
              <a:t> Implementation varies from system to system</a:t>
            </a:r>
          </a:p>
          <a:p>
            <a:pPr>
              <a:lnSpc>
                <a:spcPct val="110000"/>
              </a:lnSpc>
              <a:buFontTx/>
              <a:buChar char="•"/>
            </a:pPr>
            <a:endParaRPr lang="en-US" alt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441325" y="5141913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Example:</a:t>
            </a:r>
          </a:p>
        </p:txBody>
      </p:sp>
      <p:graphicFrame>
        <p:nvGraphicFramePr>
          <p:cNvPr id="29705" name="Object 9" descr="An example of ping command and output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052265"/>
              </p:ext>
            </p:extLst>
          </p:nvPr>
        </p:nvGraphicFramePr>
        <p:xfrm>
          <a:off x="228601" y="5562600"/>
          <a:ext cx="6477000" cy="264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4" name="Document" r:id="rId4" imgW="5486400" imgH="1927800" progId="Word.Document.8">
                  <p:embed/>
                </p:oleObj>
              </mc:Choice>
              <mc:Fallback>
                <p:oleObj name="Document" r:id="rId4" imgW="5486400" imgH="1927800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1" y="5562600"/>
                        <a:ext cx="6477000" cy="2646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457200" y="533400"/>
            <a:ext cx="57150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bing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1757" name="Object 13" descr="example of bing command to determine the bandwidth between links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612571"/>
              </p:ext>
            </p:extLst>
          </p:nvPr>
        </p:nvGraphicFramePr>
        <p:xfrm>
          <a:off x="315913" y="1219200"/>
          <a:ext cx="5810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6" name="VISIO" r:id="rId4" imgW="5527080" imgH="497880" progId="Visio.Drawing.4">
                  <p:embed/>
                </p:oleObj>
              </mc:Choice>
              <mc:Fallback>
                <p:oleObj name="VISIO" r:id="rId4" imgW="5527080" imgH="497880" progId="Visio.Drawing.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3" y="1219200"/>
                        <a:ext cx="5810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63538" y="2057400"/>
            <a:ext cx="6494462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Used to determine throughput of a link</a:t>
            </a:r>
          </a:p>
          <a:p>
            <a:pPr>
              <a:buFontTx/>
              <a:buChar char="•"/>
            </a:pPr>
            <a:r>
              <a:rPr lang="en-US" altLang="en-US"/>
              <a:t> Uses icmp_echo utility</a:t>
            </a:r>
          </a:p>
          <a:p>
            <a:pPr>
              <a:buFontTx/>
              <a:buChar char="•"/>
            </a:pPr>
            <a:r>
              <a:rPr lang="en-US" altLang="en-US"/>
              <a:t> Knowing packet size and delay, calculates bandwidth</a:t>
            </a:r>
          </a:p>
          <a:p>
            <a:pPr>
              <a:buFontTx/>
              <a:buChar char="•"/>
            </a:pPr>
            <a:r>
              <a:rPr lang="en-US" altLang="en-US"/>
              <a:t> bing L1 and L2 and the difference yields the bandwidth</a:t>
            </a:r>
            <a:br>
              <a:rPr lang="en-US" altLang="en-US"/>
            </a:br>
            <a:r>
              <a:rPr lang="en-US" altLang="en-US"/>
              <a:t>  of link L1-L2</a:t>
            </a:r>
          </a:p>
          <a:p>
            <a:pPr>
              <a:buFontTx/>
              <a:buChar char="•"/>
            </a:pPr>
            <a:r>
              <a:rPr lang="en-US" altLang="en-US"/>
              <a:t> Bandwidth of link L1-L2 could be higher than the </a:t>
            </a:r>
            <a:br>
              <a:rPr lang="en-US" altLang="en-US"/>
            </a:br>
            <a:r>
              <a:rPr lang="en-US" altLang="en-US"/>
              <a:t>  intermediate links.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snoop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85800" y="1042988"/>
            <a:ext cx="5039072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dirty="0"/>
              <a:t> Puts a network interface in promiscuous mode</a:t>
            </a:r>
          </a:p>
          <a:p>
            <a:pPr>
              <a:buFontTx/>
              <a:buChar char="•"/>
            </a:pPr>
            <a:r>
              <a:rPr lang="en-US" altLang="en-US" dirty="0"/>
              <a:t> Logs data on</a:t>
            </a:r>
          </a:p>
          <a:p>
            <a:pPr lvl="1">
              <a:buFontTx/>
              <a:buChar char="•"/>
            </a:pPr>
            <a:r>
              <a:rPr lang="en-US" altLang="en-US" dirty="0"/>
              <a:t> Protocol type</a:t>
            </a:r>
          </a:p>
          <a:p>
            <a:pPr lvl="1">
              <a:buFontTx/>
              <a:buChar char="•"/>
            </a:pPr>
            <a:r>
              <a:rPr lang="en-US" altLang="en-US" dirty="0"/>
              <a:t> Length</a:t>
            </a:r>
          </a:p>
          <a:p>
            <a:pPr lvl="1">
              <a:buFontTx/>
              <a:buChar char="•"/>
            </a:pPr>
            <a:r>
              <a:rPr lang="en-US" altLang="en-US" dirty="0"/>
              <a:t> Source address</a:t>
            </a:r>
          </a:p>
          <a:p>
            <a:pPr lvl="1">
              <a:buFontTx/>
              <a:buChar char="•"/>
            </a:pPr>
            <a:r>
              <a:rPr lang="en-US" altLang="en-US" dirty="0"/>
              <a:t> Destination address</a:t>
            </a:r>
          </a:p>
          <a:p>
            <a:pPr lvl="1">
              <a:buFontTx/>
              <a:buChar char="•"/>
            </a:pPr>
            <a:r>
              <a:rPr lang="en-US" altLang="en-US" dirty="0"/>
              <a:t> Reading of user data limited to superuser</a:t>
            </a:r>
          </a:p>
          <a:p>
            <a:pPr lvl="1">
              <a:buFontTx/>
              <a:buChar char="•"/>
            </a:pPr>
            <a:endParaRPr lang="en-US" altLang="en-US" dirty="0"/>
          </a:p>
          <a:p>
            <a:pPr lvl="1">
              <a:buFontTx/>
              <a:buChar char="•"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 Options: -d for device interface and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-c for counts</a:t>
            </a:r>
            <a:endParaRPr lang="en-US" altLang="en-US" dirty="0"/>
          </a:p>
        </p:txBody>
      </p:sp>
      <p:graphicFrame>
        <p:nvGraphicFramePr>
          <p:cNvPr id="33802" name="Object 10" descr="Example of snoop command run and example output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542612"/>
              </p:ext>
            </p:extLst>
          </p:nvPr>
        </p:nvGraphicFramePr>
        <p:xfrm>
          <a:off x="570705" y="4572000"/>
          <a:ext cx="5776913" cy="368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6" name="Document" r:id="rId4" imgW="5486400" imgH="3504960" progId="Word.Document.8">
                  <p:embed/>
                </p:oleObj>
              </mc:Choice>
              <mc:Fallback>
                <p:oleObj name="Document" r:id="rId4" imgW="5486400" imgH="3504960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705" y="4572000"/>
                        <a:ext cx="5776913" cy="368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tcpdump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33400" y="1143000"/>
            <a:ext cx="5943600" cy="290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dirty="0"/>
              <a:t> Command: </a:t>
            </a:r>
            <a:r>
              <a:rPr lang="en-US" altLang="en-US" dirty="0" err="1"/>
              <a:t>tcpdump</a:t>
            </a:r>
            <a:endParaRPr lang="en-US" altLang="en-US" dirty="0"/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dirty="0"/>
              <a:t> Interprets and prints headers for: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dirty="0"/>
              <a:t>	Ethernet	IP	ICMP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dirty="0"/>
              <a:t>	TCP		UDP	NFS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en-US" dirty="0"/>
              <a:t>	ND		ARP	</a:t>
            </a:r>
            <a:r>
              <a:rPr lang="en-US" altLang="en-US" dirty="0" err="1"/>
              <a:t>Appletalk</a:t>
            </a:r>
            <a:endParaRPr lang="en-US" altLang="en-US" dirty="0"/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dirty="0"/>
              <a:t> Useful for examining and evaluating the TCP </a:t>
            </a:r>
            <a:br>
              <a:rPr lang="en-US" altLang="en-US" dirty="0"/>
            </a:br>
            <a:r>
              <a:rPr lang="en-US" altLang="en-US" dirty="0"/>
              <a:t>  based traffic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dirty="0"/>
              <a:t> Available in UNIX system; FTP from </a:t>
            </a:r>
            <a:r>
              <a:rPr lang="en-US" altLang="en-US" dirty="0">
                <a:hlinkClick r:id="rId4"/>
              </a:rPr>
              <a:t>ftp.ee.lbl.gov</a:t>
            </a:r>
            <a:endParaRPr lang="en-US" altLang="en-US" dirty="0"/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SNMP message</a:t>
            </a:r>
            <a:endParaRPr lang="en-US" altLang="en-US" dirty="0"/>
          </a:p>
        </p:txBody>
      </p:sp>
      <p:graphicFrame>
        <p:nvGraphicFramePr>
          <p:cNvPr id="35850" name="Object 10" descr="Example of tcpdump command and output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784377"/>
              </p:ext>
            </p:extLst>
          </p:nvPr>
        </p:nvGraphicFramePr>
        <p:xfrm>
          <a:off x="660400" y="4539803"/>
          <a:ext cx="5689600" cy="250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8" name="Document" r:id="rId5" imgW="5646600" imgH="2490840" progId="Word.Document.8">
                  <p:embed/>
                </p:oleObj>
              </mc:Choice>
              <mc:Fallback>
                <p:oleObj name="Document" r:id="rId5" imgW="5646600" imgH="2490840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4539803"/>
                        <a:ext cx="5689600" cy="2509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63563"/>
            <a:ext cx="5638800" cy="57943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Routing Tools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7897" name="Object 9" descr="Lit of commands for routing level includes netstat, arp, traceroute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005912"/>
              </p:ext>
            </p:extLst>
          </p:nvPr>
        </p:nvGraphicFramePr>
        <p:xfrm>
          <a:off x="468313" y="1535113"/>
          <a:ext cx="5903912" cy="204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4" name="Document" r:id="rId4" imgW="5632920" imgH="1952640" progId="Word.Document.8">
                  <p:embed/>
                </p:oleObj>
              </mc:Choice>
              <mc:Fallback>
                <p:oleObj name="Document" r:id="rId4" imgW="5632920" imgH="1952640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35113"/>
                        <a:ext cx="5903912" cy="204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4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Status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57200" y="1143000"/>
            <a:ext cx="6172200" cy="499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/>
              <a:t>netstat -a</a:t>
            </a:r>
          </a:p>
          <a:p>
            <a:pPr>
              <a:lnSpc>
                <a:spcPct val="80000"/>
              </a:lnSpc>
            </a:pPr>
            <a:endParaRPr lang="en-US" altLang="en-US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en-US"/>
              <a:t>UDP</a:t>
            </a:r>
          </a:p>
          <a:p>
            <a:pPr>
              <a:lnSpc>
                <a:spcPct val="70000"/>
              </a:lnSpc>
            </a:pPr>
            <a:r>
              <a:rPr lang="en-US" altLang="en-US"/>
              <a:t>   Local Address      State</a:t>
            </a:r>
          </a:p>
          <a:p>
            <a:pPr>
              <a:lnSpc>
                <a:spcPct val="70000"/>
              </a:lnSpc>
            </a:pPr>
            <a:r>
              <a:rPr lang="en-US" altLang="en-US"/>
              <a:t>-------------------- -------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*.route         Idle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*.*                Unbound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*.sunrpc      Idle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*.*                Unbound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*.32771       Idle</a:t>
            </a:r>
          </a:p>
          <a:p>
            <a:pPr>
              <a:lnSpc>
                <a:spcPct val="80000"/>
              </a:lnSpc>
            </a:pPr>
            <a:r>
              <a:rPr lang="en-US" altLang="en-US"/>
              <a:t>      *.32773       Idle TCP</a:t>
            </a:r>
          </a:p>
          <a:p>
            <a:pPr>
              <a:lnSpc>
                <a:spcPct val="70000"/>
              </a:lnSpc>
            </a:pPr>
            <a:r>
              <a:rPr lang="en-US" altLang="en-US"/>
              <a:t>   </a:t>
            </a:r>
          </a:p>
          <a:p>
            <a:pPr>
              <a:lnSpc>
                <a:spcPct val="70000"/>
              </a:lnSpc>
            </a:pPr>
            <a:r>
              <a:rPr lang="en-US" altLang="en-US"/>
              <a:t>TCP</a:t>
            </a:r>
          </a:p>
          <a:p>
            <a:pPr>
              <a:lnSpc>
                <a:spcPct val="70000"/>
              </a:lnSpc>
            </a:pPr>
            <a:r>
              <a:rPr lang="en-US" altLang="en-US">
                <a:latin typeface="Times New Roman" panose="02020603050405020304" pitchFamily="18" charset="0"/>
              </a:rPr>
              <a:t> </a:t>
            </a:r>
            <a:r>
              <a:rPr lang="en-US" altLang="en-US" sz="1400"/>
              <a:t>Local Address  Remote Address    Swind Send-Q Rwind Recv-Q  State</a:t>
            </a:r>
          </a:p>
          <a:p>
            <a:pPr>
              <a:lnSpc>
                <a:spcPct val="70000"/>
              </a:lnSpc>
            </a:pPr>
            <a:r>
              <a:rPr lang="en-US" altLang="en-US" sz="1400"/>
              <a:t>-------------------- -------------------- ----- ------ ----- ------ -------</a:t>
            </a:r>
          </a:p>
          <a:p>
            <a:r>
              <a:rPr lang="en-US" altLang="en-US" sz="1400"/>
              <a:t>       *.*                 	 *.*             	          0      0     0      0 	           IDLE</a:t>
            </a:r>
          </a:p>
          <a:p>
            <a:r>
              <a:rPr lang="en-US" altLang="en-US" sz="1400"/>
              <a:t>      *.sunrpc                   *.*                        0      0     0      0	           LISTEN</a:t>
            </a:r>
          </a:p>
          <a:p>
            <a:r>
              <a:rPr lang="en-US" altLang="en-US" sz="1400"/>
              <a:t>      *.39136             	 *.*                        0      0     0      0	           IDLE</a:t>
            </a:r>
          </a:p>
          <a:p>
            <a:r>
              <a:rPr lang="en-US" altLang="en-US" sz="1400"/>
              <a:t>      *.32771           	  *.*                       0      0     0      0 	           LISTEN</a:t>
            </a:r>
          </a:p>
          <a:p>
            <a:r>
              <a:rPr lang="en-US" altLang="en-US" sz="1400"/>
              <a:t>      *.32772            	  *.*                       0      0     0      0 	           LISTEN</a:t>
            </a:r>
          </a:p>
          <a:p>
            <a:r>
              <a:rPr lang="en-US" altLang="en-US" sz="1400"/>
              <a:t>      *.ftp               	*.*                         0      0     0      0 	           LISTEN</a:t>
            </a:r>
          </a:p>
          <a:p>
            <a:r>
              <a:rPr lang="en-US" altLang="en-US" sz="1400"/>
              <a:t>      *.telnet            	 *.*                        0      0     0      0 	           LISTEN</a:t>
            </a:r>
            <a:r>
              <a:rPr lang="en-US" altLang="en-US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Route Tracing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81000" y="1066800"/>
            <a:ext cx="609600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 Command: traceroute (UNIX) / tracert (MS </a:t>
            </a:r>
            <a:br>
              <a:rPr lang="en-US" altLang="en-US"/>
            </a:br>
            <a:r>
              <a:rPr lang="en-US" altLang="en-US"/>
              <a:t>  TIME-EXCEED error report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Available in most UNIX OS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Windows)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ICMP Also available from uc.msc.unm.edu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Discovers route taken by packets from source to</a:t>
            </a:r>
            <a:br>
              <a:rPr lang="en-US" altLang="en-US"/>
            </a:br>
            <a:r>
              <a:rPr lang="en-US" altLang="en-US"/>
              <a:t>  destination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Useful for diagnosing route failures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Useful for detecting bottleneck nodes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Trace Route Sample 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4041" name="Object 9" descr="An example of traceroute command and output example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68772"/>
              </p:ext>
            </p:extLst>
          </p:nvPr>
        </p:nvGraphicFramePr>
        <p:xfrm>
          <a:off x="295275" y="1363663"/>
          <a:ext cx="6497638" cy="428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8" name="Document" r:id="rId4" imgW="5638680" imgH="3718080" progId="Word.Document.8">
                  <p:embed/>
                </p:oleObj>
              </mc:Choice>
              <mc:Fallback>
                <p:oleObj name="Document" r:id="rId4" imgW="5638680" imgH="3718080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" y="1363663"/>
                        <a:ext cx="6497638" cy="428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Rectang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615950"/>
            <a:ext cx="5638800" cy="61118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Management Tools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533400" y="1371600"/>
            <a:ext cx="5638800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 </a:t>
            </a:r>
            <a:r>
              <a:rPr lang="en-US" altLang="en-US" sz="2000">
                <a:latin typeface="Arial" panose="020B0604020202020204" pitchFamily="34" charset="0"/>
              </a:rPr>
              <a:t>SNMP command tools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 MIB Walk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 snmpsniff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457200" y="5257800"/>
            <a:ext cx="5715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Many tools available on public domain.  See  	 </a:t>
            </a:r>
            <a:br>
              <a:rPr lang="en-US" altLang="en-US" sz="2000">
                <a:latin typeface="Arial" panose="020B0604020202020204" pitchFamily="34" charset="0"/>
              </a:rPr>
            </a:br>
            <a:r>
              <a:rPr lang="en-US" altLang="en-US" sz="2000">
                <a:latin typeface="Arial" panose="020B0604020202020204" pitchFamily="34" charset="0"/>
              </a:rPr>
              <a:t>http://www.btc.gatech.edu/net/management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9" name="Text Box 11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00063"/>
            <a:ext cx="5638800" cy="57943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Command Tools</a:t>
            </a: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533400" y="1143000"/>
            <a:ext cx="1809750" cy="29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snmptest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snmpget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snmpgetnext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snmpset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snmptrap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snmpwalk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snmpnetstat</a:t>
            </a: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457200" y="4894263"/>
            <a:ext cx="5791200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Test tool is an interactive tool to get values of several managed objects, one at a time.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Get, Get-next and Set are the SNMP commands that we learned under SNMP architecture / messages.  Execution of these will return an SNMP Response message.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SNMPWalk uses snmpgetnext to trace the entire MIB.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Network status command is used to test the status of network connections of a host.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669925" y="533400"/>
            <a:ext cx="5502275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Software Tools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685800" y="1395413"/>
            <a:ext cx="2924175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 Status monitoring tools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 Traffic monitoring tools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 Route monitoring tools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Get Command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457200" y="1282700"/>
            <a:ext cx="6096000" cy="161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% snmpget noc5.btc.gatech.edu public system.sysDescr.0 </a:t>
            </a:r>
          </a:p>
          <a:p>
            <a:endParaRPr lang="en-US" altLang="en-US"/>
          </a:p>
          <a:p>
            <a:r>
              <a:rPr lang="en-US" altLang="en-US"/>
              <a:t>system.sysDescr.0 = OCTET STRING: "SunOS noc5 5.6 Generic_105181-03 sun4u"</a:t>
            </a:r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457200" y="3094910"/>
            <a:ext cx="6018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Note that the value 0 at the end of the object id indicates that it is a single valued scalar.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Rectangle 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3400" y="641350"/>
            <a:ext cx="554355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Get Next Command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457200" y="1420813"/>
            <a:ext cx="5943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% snmpgetnext noc5.btc.gatech.edu public interfaces.ifTable.ifEntry.ifIndex.1 </a:t>
            </a:r>
          </a:p>
          <a:p>
            <a:endParaRPr lang="en-US" altLang="en-US"/>
          </a:p>
          <a:p>
            <a:r>
              <a:rPr lang="en-US" altLang="en-US"/>
              <a:t>interfaces.ifTable.ifEntry.ifIndex. 2 = INTEGER: 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4" name="Rectangle 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3400" y="64135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Set Command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533400" y="1443038"/>
            <a:ext cx="454342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Command:  snmpset host community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1500" y="160790"/>
            <a:ext cx="59436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Status (cont.)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457200" y="1295400"/>
            <a:ext cx="5673725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Command:  snmpnetstat host community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Useful for finding status of network connections</a:t>
            </a: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228600" y="2325688"/>
            <a:ext cx="6629400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/>
              <a:t>% snmpnetstat noc5 public</a:t>
            </a:r>
          </a:p>
          <a:p>
            <a:pPr>
              <a:lnSpc>
                <a:spcPct val="80000"/>
              </a:lnSpc>
            </a:pPr>
            <a:r>
              <a:rPr lang="en-US" altLang="en-US"/>
              <a:t>Active Internet Connections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Proto Recv-Q Send-Q  Local Address Foreign Address (state)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       *.*                    *.*                      CLOSED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localhost.46626   localhost.3456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localhost.46626   localhost.3712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localhost.46626   localhost.3968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localhost.46626   localhost.4224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localhost.3456     localhost.46626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localhost.3712     localhost.46626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localhost.3968     localhost.46626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localhost.4224     localhost.46626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noc5.41472         noc5.4480       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noc5.41472         noc5.4736       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noc5.4480           noc5.41472          ESTABLISHED</a:t>
            </a:r>
          </a:p>
          <a:p>
            <a:pPr>
              <a:lnSpc>
                <a:spcPct val="80000"/>
              </a:lnSpc>
            </a:pPr>
            <a:r>
              <a:rPr lang="en-US" altLang="en-US" sz="1800"/>
              <a:t>tcp   0  0  noc5.4736           noc5.41472          ESTABLISHED</a:t>
            </a:r>
            <a:endParaRPr lang="en-US" altLang="en-US"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0" name="Rectangle 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3400" y="64135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Browser</a:t>
            </a: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457200" y="1219200"/>
            <a:ext cx="5745163" cy="149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3038" indent="-1730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Command:  snmpwalk host community [variable</a:t>
            </a:r>
            <a:br>
              <a:rPr lang="en-US" altLang="en-US" sz="2000">
                <a:latin typeface="Arial" panose="020B0604020202020204" pitchFamily="34" charset="0"/>
              </a:rPr>
            </a:br>
            <a:r>
              <a:rPr lang="en-US" altLang="en-US" sz="2000">
                <a:latin typeface="Arial" panose="020B0604020202020204" pitchFamily="34" charset="0"/>
              </a:rPr>
              <a:t>name]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Uses Get Next Command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Presents MIB Tree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457200" y="533400"/>
            <a:ext cx="57150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SNMP Sniff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5362575" cy="161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</a:t>
            </a:r>
            <a:r>
              <a:rPr lang="en-US" altLang="en-US" i="1"/>
              <a:t>snmpsniff -I interface</a:t>
            </a:r>
          </a:p>
          <a:p>
            <a:pPr>
              <a:buFontTx/>
              <a:buChar char="•"/>
            </a:pPr>
            <a:r>
              <a:rPr lang="en-US" altLang="en-US" i="1"/>
              <a:t> </a:t>
            </a:r>
            <a:r>
              <a:rPr lang="en-US" altLang="en-US"/>
              <a:t>A tool in Linux / FreeBSD environment</a:t>
            </a:r>
          </a:p>
          <a:p>
            <a:pPr>
              <a:buFontTx/>
              <a:buChar char="•"/>
            </a:pPr>
            <a:r>
              <a:rPr lang="en-US" altLang="en-US"/>
              <a:t> Puts the interface in promiscuous mode and </a:t>
            </a:r>
            <a:br>
              <a:rPr lang="en-US" altLang="en-US"/>
            </a:br>
            <a:r>
              <a:rPr lang="en-US" altLang="en-US"/>
              <a:t>  captures snmp PDUs.</a:t>
            </a:r>
          </a:p>
          <a:p>
            <a:pPr>
              <a:buFontTx/>
              <a:buChar char="•"/>
            </a:pPr>
            <a:r>
              <a:rPr lang="en-US" altLang="en-US"/>
              <a:t> Similar to </a:t>
            </a:r>
            <a:r>
              <a:rPr lang="en-US" altLang="en-US" i="1"/>
              <a:t>tcpdump</a:t>
            </a:r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Protocol Analyzer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4281" name="Object 9" descr="Example of how protocol analyzer works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833828"/>
              </p:ext>
            </p:extLst>
          </p:nvPr>
        </p:nvGraphicFramePr>
        <p:xfrm>
          <a:off x="381000" y="1447800"/>
          <a:ext cx="5984875" cy="223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8" name="VISIO" r:id="rId4" imgW="5984280" imgH="2237400" progId="Visio.Drawing.4">
                  <p:embed/>
                </p:oleObj>
              </mc:Choice>
              <mc:Fallback>
                <p:oleObj name="VISIO" r:id="rId4" imgW="5984280" imgH="2237400" progId="Visio.Drawing.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447800"/>
                        <a:ext cx="5984875" cy="223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441325" y="5268913"/>
            <a:ext cx="624205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Analyzes data packets on any transmission line</a:t>
            </a:r>
            <a:br>
              <a:rPr lang="en-US" altLang="en-US"/>
            </a:br>
            <a:r>
              <a:rPr lang="en-US" altLang="en-US"/>
              <a:t>  including LAN</a:t>
            </a:r>
          </a:p>
          <a:p>
            <a:pPr>
              <a:buFontTx/>
              <a:buChar char="•"/>
            </a:pPr>
            <a:r>
              <a:rPr lang="en-US" altLang="en-US"/>
              <a:t> Measurements made locally or remotely</a:t>
            </a:r>
          </a:p>
          <a:p>
            <a:pPr>
              <a:buFontTx/>
              <a:buChar char="•"/>
            </a:pPr>
            <a:r>
              <a:rPr lang="en-US" altLang="en-US"/>
              <a:t> Probe (data capture device) captures data and </a:t>
            </a:r>
            <a:br>
              <a:rPr lang="en-US" altLang="en-US"/>
            </a:br>
            <a:r>
              <a:rPr lang="en-US" altLang="en-US"/>
              <a:t>  transfers to the protocol analyzer (no storage)</a:t>
            </a:r>
          </a:p>
          <a:p>
            <a:pPr>
              <a:buFontTx/>
              <a:buChar char="•"/>
            </a:pPr>
            <a:r>
              <a:rPr lang="en-US" altLang="en-US"/>
              <a:t> Data link between probe and protocol analyzer </a:t>
            </a:r>
            <a:br>
              <a:rPr lang="en-US" altLang="en-US"/>
            </a:br>
            <a:r>
              <a:rPr lang="en-US" altLang="en-US"/>
              <a:t>  either dial-up or dedicated link or LAN</a:t>
            </a:r>
          </a:p>
          <a:p>
            <a:pPr>
              <a:buFontTx/>
              <a:buChar char="•"/>
            </a:pPr>
            <a:r>
              <a:rPr lang="en-US" altLang="en-US"/>
              <a:t> Protocol analyzer analyzes data at all protocol levels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RMON Probe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6329" name="Object 9" descr="RMON probing example during analysis of protocol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597898"/>
              </p:ext>
            </p:extLst>
          </p:nvPr>
        </p:nvGraphicFramePr>
        <p:xfrm>
          <a:off x="685800" y="1295400"/>
          <a:ext cx="5413375" cy="216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8" name="VISIO" r:id="rId4" imgW="6898680" imgH="2757600" progId="Visio.Drawing.4">
                  <p:embed/>
                </p:oleObj>
              </mc:Choice>
              <mc:Fallback>
                <p:oleObj name="VISIO" r:id="rId4" imgW="6898680" imgH="2757600" progId="Visio.Drawing.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95400"/>
                        <a:ext cx="5413375" cy="216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540913" y="4114800"/>
            <a:ext cx="594995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Network Associates Sniffer</a:t>
            </a:r>
          </a:p>
          <a:p>
            <a:pPr lvl="1">
              <a:buFontTx/>
              <a:buChar char="•"/>
            </a:pPr>
            <a:r>
              <a:rPr lang="en-US" altLang="en-US"/>
              <a:t> Stand-alone and Networked</a:t>
            </a:r>
          </a:p>
          <a:p>
            <a:pPr>
              <a:buFontTx/>
              <a:buChar char="•"/>
            </a:pPr>
            <a:r>
              <a:rPr lang="en-US" altLang="en-US"/>
              <a:t> HP NetMetrix / HP OpenView</a:t>
            </a:r>
          </a:p>
          <a:p>
            <a:pPr lvl="1">
              <a:buFontTx/>
              <a:buChar char="•"/>
            </a:pPr>
            <a:r>
              <a:rPr lang="en-US" altLang="en-US"/>
              <a:t> Communication between probe and analyzer</a:t>
            </a:r>
            <a:br>
              <a:rPr lang="en-US" altLang="en-US"/>
            </a:br>
            <a:r>
              <a:rPr lang="en-US" altLang="en-US"/>
              <a:t>  is using SNMP</a:t>
            </a:r>
          </a:p>
          <a:p>
            <a:pPr>
              <a:buFontTx/>
              <a:buChar char="•"/>
            </a:pPr>
            <a:r>
              <a:rPr lang="en-US" altLang="en-US"/>
              <a:t> Data gathered and stored for an extended period </a:t>
            </a:r>
            <a:br>
              <a:rPr lang="en-US" altLang="en-US"/>
            </a:br>
            <a:r>
              <a:rPr lang="en-US" altLang="en-US"/>
              <a:t>  of time and analyzed later</a:t>
            </a:r>
          </a:p>
          <a:p>
            <a:pPr>
              <a:buFontTx/>
              <a:buChar char="•"/>
            </a:pPr>
            <a:r>
              <a:rPr lang="en-US" altLang="en-US"/>
              <a:t> Used for gathering traffic statistics and used for </a:t>
            </a:r>
            <a:br>
              <a:rPr lang="en-US" altLang="en-US"/>
            </a:br>
            <a:r>
              <a:rPr lang="en-US" altLang="en-US"/>
              <a:t>  configuration management for performance tuning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Statistics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685800" y="1219200"/>
            <a:ext cx="4602163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dirty="0"/>
              <a:t> Protocol Analyzers</a:t>
            </a:r>
          </a:p>
          <a:p>
            <a:pPr>
              <a:buFontTx/>
              <a:buChar char="•"/>
            </a:pPr>
            <a:r>
              <a:rPr lang="en-US" altLang="en-US" dirty="0"/>
              <a:t> RMON Probe / Protocol analyzer</a:t>
            </a:r>
          </a:p>
          <a:p>
            <a:pPr>
              <a:buFontTx/>
              <a:buChar char="•"/>
            </a:pPr>
            <a:r>
              <a:rPr lang="en-US" altLang="en-US" dirty="0"/>
              <a:t> MRTG (Multi router traffic grouper)</a:t>
            </a:r>
          </a:p>
          <a:p>
            <a:pPr>
              <a:buFontTx/>
              <a:buChar char="•"/>
            </a:pPr>
            <a:r>
              <a:rPr lang="en-US" altLang="en-US" dirty="0"/>
              <a:t> Home-grown program using </a:t>
            </a:r>
            <a:r>
              <a:rPr lang="en-US" altLang="en-US" i="1" dirty="0" err="1"/>
              <a:t>tcpdump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>
            <a:extLst>
              <a:ext uri="{FF2B5EF4-FFF2-40B4-BE49-F238E27FC236}">
                <a16:creationId xmlns:a16="http://schemas.microsoft.com/office/drawing/2014/main" id="{4E23B7B0-80B6-47AF-824C-13B500F81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en-US" sz="3200" b="1" dirty="0">
                <a:latin typeface="+mn-lt"/>
                <a:ea typeface="+mn-ea"/>
                <a:cs typeface="+mn-cs"/>
              </a:rPr>
              <a:t>References</a:t>
            </a:r>
            <a:endParaRPr lang="en-US" altLang="en-US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2E299902-3581-41F3-B215-24ADC6201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1" y="1219200"/>
            <a:ext cx="5486400" cy="5035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Les </a:t>
            </a:r>
            <a:r>
              <a:rPr lang="en-US" altLang="en-US" dirty="0" err="1"/>
              <a:t>Cortell</a:t>
            </a:r>
            <a:r>
              <a:rPr lang="en-US" altLang="en-US" dirty="0"/>
              <a:t>, 2020, Network monitoring status tool, </a:t>
            </a:r>
            <a:r>
              <a:rPr lang="en-US" altLang="en-US" dirty="0">
                <a:hlinkClick r:id="rId2"/>
              </a:rPr>
              <a:t>https://www.slac.stanford.edu/xorg/nmtf/nmtf-tools.html</a:t>
            </a:r>
            <a:endParaRPr lang="en-US" altLang="en-US" dirty="0"/>
          </a:p>
          <a:p>
            <a:pPr>
              <a:lnSpc>
                <a:spcPct val="150000"/>
              </a:lnSpc>
              <a:buFontTx/>
              <a:buChar char="•"/>
            </a:pPr>
            <a:endParaRPr lang="en-US" altLang="en-US" dirty="0"/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Marc Wilson, Linux Network Monitor Software &amp; Tools for Managing &amp; Monitoring Unix/Linux Systems!, 2020. https://www.pcwdld.com/linux-network-monitor-software-and-tools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en-US" dirty="0"/>
              <a:t>Mehedi Hasan, Most Comprehensive List of Linux Monitoring Tools For </a:t>
            </a:r>
            <a:r>
              <a:rPr lang="en-US" altLang="en-US" dirty="0" err="1"/>
              <a:t>SysAdmin</a:t>
            </a:r>
            <a:r>
              <a:rPr lang="en-US" altLang="en-US"/>
              <a:t>, 2019, https://www.ubuntupit.com/most-comprehensive-list-of-linux-monitoring-tools-for-sysadmin/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7233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660400" y="533400"/>
            <a:ext cx="5511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Monitoring Tools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370" name="Object 10" descr="A list of network monitoring tool such as ping, infconfig, nslookup, dig, host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917480"/>
              </p:ext>
            </p:extLst>
          </p:nvPr>
        </p:nvGraphicFramePr>
        <p:xfrm>
          <a:off x="468312" y="1295400"/>
          <a:ext cx="5921375" cy="286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Document" r:id="rId4" imgW="5632920" imgH="2178360" progId="Word.Document.8">
                  <p:embed/>
                </p:oleObj>
              </mc:Choice>
              <mc:Fallback>
                <p:oleObj name="Document" r:id="rId4" imgW="5632920" imgH="2178360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" y="1295400"/>
                        <a:ext cx="5921375" cy="286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ifConfig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04800" y="1363663"/>
            <a:ext cx="58832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Used to assign/read an address to/of an interface</a:t>
            </a:r>
          </a:p>
          <a:p>
            <a:pPr>
              <a:buFontTx/>
              <a:buChar char="•"/>
            </a:pPr>
            <a:r>
              <a:rPr lang="en-US" altLang="en-US"/>
              <a:t> Option -a is to display all interfaces</a:t>
            </a:r>
          </a:p>
          <a:p>
            <a:pPr>
              <a:buFontTx/>
              <a:buChar char="•"/>
            </a:pPr>
            <a:r>
              <a:rPr lang="en-US" altLang="en-US"/>
              <a:t> Notice two interface loop-back (lo0) and </a:t>
            </a:r>
            <a:br>
              <a:rPr lang="en-US" altLang="en-US"/>
            </a:br>
            <a:r>
              <a:rPr lang="en-US" altLang="en-US"/>
              <a:t>  Ethernet (hme0)</a:t>
            </a:r>
          </a:p>
        </p:txBody>
      </p:sp>
      <p:graphicFrame>
        <p:nvGraphicFramePr>
          <p:cNvPr id="17422" name="Object 14" descr="An example command to display all interfaces in the network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358641"/>
              </p:ext>
            </p:extLst>
          </p:nvPr>
        </p:nvGraphicFramePr>
        <p:xfrm>
          <a:off x="503237" y="3124200"/>
          <a:ext cx="5486400" cy="1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name="Document" r:id="rId4" imgW="5486400" imgH="1635480" progId="Word.Document.8">
                  <p:embed/>
                </p:oleObj>
              </mc:Choice>
              <mc:Fallback>
                <p:oleObj name="Document" r:id="rId4" imgW="5486400" imgH="1635480" progId="Word.Document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7" y="3124200"/>
                        <a:ext cx="5486400" cy="171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Ping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04800" y="1066800"/>
            <a:ext cx="6172200" cy="27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Most basic tool for internet management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Based on ICMP ECHO_REQUEST message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Available on all TCP/IP stacks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Useful for measuring connectivity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Useful for measuring packet loss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Can do auto-discovery of TCP/IP equipped stations  </a:t>
            </a:r>
            <a:br>
              <a:rPr lang="en-US" altLang="en-US"/>
            </a:br>
            <a:r>
              <a:rPr lang="en-US" altLang="en-US"/>
              <a:t>  on single segment</a:t>
            </a: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4267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lvl="1"/>
            <a:r>
              <a:rPr lang="en-US" altLang="en-US" sz="2400" b="1"/>
              <a:t>Notes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41325" y="4760913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Example: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457200" y="5294313"/>
            <a:ext cx="583247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% ping 205.152.8.138</a:t>
            </a:r>
          </a:p>
          <a:p>
            <a:r>
              <a:rPr lang="en-US" altLang="en-US" sz="1600"/>
              <a:t>PING 205.152.8.138 (205.152.8.138): 56 data bytes</a:t>
            </a:r>
          </a:p>
          <a:p>
            <a:r>
              <a:rPr lang="en-US" altLang="en-US" sz="1600"/>
              <a:t>64 bytes from 205.152.8.138: icmp_seq=0 ttl=17 time=14.8 ms</a:t>
            </a:r>
          </a:p>
          <a:p>
            <a:r>
              <a:rPr lang="en-US" altLang="en-US" sz="1600"/>
              <a:t>64 bytes from 205.152.8.138: icmp_seq=1 ttl=17 time=20.2 ms</a:t>
            </a:r>
          </a:p>
          <a:p>
            <a:r>
              <a:rPr lang="en-US" altLang="en-US" sz="1600"/>
              <a:t>64 bytes from 205.152.8.138: icmp_seq=2 ttl=17 time=15.7 ms</a:t>
            </a:r>
          </a:p>
          <a:p>
            <a:r>
              <a:rPr lang="en-US" altLang="en-US" sz="1600"/>
              <a:t>64 bytes from 205.152.8.138: icmp_seq=3 ttl=17 time=21.6 ms</a:t>
            </a:r>
          </a:p>
          <a:p>
            <a:r>
              <a:rPr lang="en-US" altLang="en-US" sz="1600"/>
              <a:t>64 bytes from 205.152.8.138: icmp_seq=4 ttl=17 time=20.0 ms</a:t>
            </a:r>
          </a:p>
          <a:p>
            <a:endParaRPr lang="en-US" altLang="en-US" sz="1600"/>
          </a:p>
          <a:p>
            <a:r>
              <a:rPr lang="en-US" altLang="en-US" sz="1600"/>
              <a:t>--- 205.152.8.138 ping statistics ---</a:t>
            </a:r>
          </a:p>
          <a:p>
            <a:r>
              <a:rPr lang="en-US" altLang="en-US" sz="1600"/>
              <a:t>5 packets transmitted, 5 packets received, 0% packet loss</a:t>
            </a:r>
          </a:p>
          <a:p>
            <a:r>
              <a:rPr lang="en-US" altLang="en-US" sz="1600"/>
              <a:t>round-trip min/avg/max = 14.8/18.4/21.6 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533400" y="533400"/>
            <a:ext cx="5638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nslookup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457200" y="1143000"/>
            <a:ext cx="5867400" cy="330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An interactive program for querying Internet</a:t>
            </a:r>
            <a:br>
              <a:rPr lang="en-US" altLang="en-US"/>
            </a:br>
            <a:r>
              <a:rPr lang="en-US" altLang="en-US"/>
              <a:t>  Domain Name System servers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Converts a hostname into an IP address and </a:t>
            </a:r>
            <a:br>
              <a:rPr lang="en-US" altLang="en-US"/>
            </a:br>
            <a:r>
              <a:rPr lang="en-US" altLang="en-US"/>
              <a:t>  vice versa querying DNS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Useful to identify the subnet a host or node </a:t>
            </a:r>
            <a:br>
              <a:rPr lang="en-US" altLang="en-US"/>
            </a:br>
            <a:r>
              <a:rPr lang="en-US" altLang="en-US"/>
              <a:t>  belongs to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Lists contents of a domain, displaying DNS </a:t>
            </a:r>
            <a:br>
              <a:rPr lang="en-US" altLang="en-US"/>
            </a:br>
            <a:r>
              <a:rPr lang="en-US" altLang="en-US"/>
              <a:t>  record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Available with BSD UNIX; FTP from uunet.uu.net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Available in Windows NT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41325" y="5307013"/>
            <a:ext cx="1312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 Example:</a:t>
            </a:r>
          </a:p>
        </p:txBody>
      </p:sp>
      <p:graphicFrame>
        <p:nvGraphicFramePr>
          <p:cNvPr id="21514" name="Object 10" descr="nslook up command run and example output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938176"/>
              </p:ext>
            </p:extLst>
          </p:nvPr>
        </p:nvGraphicFramePr>
        <p:xfrm>
          <a:off x="609600" y="5791200"/>
          <a:ext cx="5486400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2" name="Document" r:id="rId4" imgW="5486400" imgH="1752480" progId="Word.Document.8">
                  <p:embed/>
                </p:oleObj>
              </mc:Choice>
              <mc:Fallback>
                <p:oleObj name="Document" r:id="rId4" imgW="5486400" imgH="1752480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791200"/>
                        <a:ext cx="5486400" cy="183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461963" y="533400"/>
            <a:ext cx="5710237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Domain Name Groper: dig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762000" y="1219200"/>
            <a:ext cx="4948238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Used to gather lots of information on hosts</a:t>
            </a:r>
            <a:br>
              <a:rPr lang="en-US" altLang="en-US"/>
            </a:br>
            <a:r>
              <a:rPr lang="en-US" altLang="en-US"/>
              <a:t>from DNS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441325" y="3084513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Example: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04800" y="3611563"/>
            <a:ext cx="6262688" cy="433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1400"/>
              <a:t>noc2%   dig noc2</a:t>
            </a:r>
          </a:p>
          <a:p>
            <a:pPr>
              <a:lnSpc>
                <a:spcPct val="90000"/>
              </a:lnSpc>
            </a:pPr>
            <a:endParaRPr lang="en-US" altLang="en-US" sz="1400"/>
          </a:p>
          <a:p>
            <a:pPr>
              <a:lnSpc>
                <a:spcPct val="90000"/>
              </a:lnSpc>
            </a:pPr>
            <a:r>
              <a:rPr lang="en-US" altLang="en-US" sz="1400"/>
              <a:t>; &lt;&lt;&gt;&gt; DiG 2.2 &lt;&lt;&gt;&gt; noc2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res options: init recurs defnam dnsrch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got answer: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-&gt;&gt;HEADER&lt;&lt;- opcode: QUERY, status: NXDOMAIN, id: 6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flags: qr aa rd ra; Ques: 1, Ans: 0, Auth: 1, Addit: 0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QUESTIONS: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     noc2, type = A, class = IN</a:t>
            </a:r>
          </a:p>
          <a:p>
            <a:pPr>
              <a:lnSpc>
                <a:spcPct val="90000"/>
              </a:lnSpc>
            </a:pPr>
            <a:endParaRPr lang="en-US" altLang="en-US" sz="1400"/>
          </a:p>
          <a:p>
            <a:pPr>
              <a:lnSpc>
                <a:spcPct val="90000"/>
              </a:lnSpc>
            </a:pPr>
            <a:r>
              <a:rPr lang="en-US" altLang="en-US" sz="1400"/>
              <a:t>;; AUTHORITY RECORDS: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.       86400   SOA     A.ROOT-SERVERS.NET. hostmaster.INTERNIC.NET. (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                        1998091500      ; serial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                        1800    ; refresh (30 mins)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                        900     ; retry (15 mins)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                        604800  ; expire (7 days)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                        86400 ) ; minimum (1 day)</a:t>
            </a:r>
          </a:p>
          <a:p>
            <a:pPr>
              <a:lnSpc>
                <a:spcPct val="90000"/>
              </a:lnSpc>
            </a:pPr>
            <a:endParaRPr lang="en-US" altLang="en-US" sz="1400"/>
          </a:p>
          <a:p>
            <a:pPr>
              <a:lnSpc>
                <a:spcPct val="90000"/>
              </a:lnSpc>
            </a:pPr>
            <a:r>
              <a:rPr lang="en-US" altLang="en-US" sz="1400"/>
              <a:t>;; Total query time: 141 msec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FROM: noc2.btc.gatech.edu to SERVER: default -- 199.77.147.28</a:t>
            </a:r>
          </a:p>
          <a:p>
            <a:pPr>
              <a:lnSpc>
                <a:spcPct val="90000"/>
              </a:lnSpc>
            </a:pPr>
            <a:r>
              <a:rPr lang="en-US" altLang="en-US" sz="1400"/>
              <a:t>;; WHEN: Wed Sep 16 21:42:11 1998</a:t>
            </a:r>
          </a:p>
          <a:p>
            <a:r>
              <a:rPr lang="en-US" altLang="en-US" sz="1400"/>
              <a:t>;; MSG SIZE  sent: 22  rcvd: 95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2524125" y="533400"/>
            <a:ext cx="1085850" cy="609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Host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33400" y="1143000"/>
            <a:ext cx="5981700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Command: host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Displays host names using DNS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/>
              <a:t> Available from ftp.nikhef.nl:/pub/network/host.tar.Z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441325" y="5307013"/>
            <a:ext cx="1243013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Example: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469900" y="5715000"/>
            <a:ext cx="6388100" cy="161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% host -a sun4-gw.cc.gatech.edu</a:t>
            </a:r>
          </a:p>
          <a:p>
            <a:r>
              <a:rPr lang="en-US" altLang="en-US"/>
              <a:t>Trying null domain</a:t>
            </a:r>
          </a:p>
          <a:p>
            <a:r>
              <a:rPr lang="en-US" altLang="en-US"/>
              <a:t>rcode = 0 (Success), ancount=1</a:t>
            </a:r>
          </a:p>
          <a:p>
            <a:r>
              <a:rPr lang="en-US" altLang="en-US"/>
              <a:t>The following answer is not authoritative:</a:t>
            </a:r>
          </a:p>
          <a:p>
            <a:r>
              <a:rPr lang="en-US" altLang="en-US"/>
              <a:t>sun4-gw.cc.gatech.edu   85851 IN  A  130.207.111.100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Text Box 8"/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660400" y="533400"/>
            <a:ext cx="5511800" cy="57943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Traffic Monitoring Tools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7657" name="Object 9" descr="List of monitoring tools in Unix/Windows including bing, snoop, tcpdump, iptrace.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377958"/>
              </p:ext>
            </p:extLst>
          </p:nvPr>
        </p:nvGraphicFramePr>
        <p:xfrm>
          <a:off x="228600" y="1371600"/>
          <a:ext cx="689451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5" name="Document" r:id="rId4" imgW="6128280" imgH="2537640" progId="Word.Document.8">
                  <p:embed/>
                </p:oleObj>
              </mc:Choice>
              <mc:Fallback>
                <p:oleObj name="Document" r:id="rId4" imgW="6128280" imgH="2537640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371600"/>
                        <a:ext cx="689451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4813300"/>
            <a:ext cx="15240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lvl="1"/>
            <a:r>
              <a:rPr lang="en-US" altLang="en-US" sz="2400" b="1"/>
              <a:t>Notes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33400" y="5257800"/>
            <a:ext cx="5795963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ping and bing used to measure the propagation</a:t>
            </a:r>
            <a:br>
              <a:rPr lang="en-US" altLang="en-US"/>
            </a:br>
            <a:r>
              <a:rPr lang="en-US" altLang="en-US"/>
              <a:t>  characteristics of the transmission path</a:t>
            </a:r>
          </a:p>
          <a:p>
            <a:pPr>
              <a:buFontTx/>
              <a:buChar char="•"/>
            </a:pPr>
            <a:r>
              <a:rPr lang="en-US" altLang="en-US"/>
              <a:t> etherfind, snoop, and tcpdump puts the network</a:t>
            </a:r>
            <a:br>
              <a:rPr lang="en-US" altLang="en-US"/>
            </a:br>
            <a:r>
              <a:rPr lang="en-US" altLang="en-US"/>
              <a:t>  interface in promiscuous mode and logs the data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D5798D0D-DA34-4A9C-AB6C-C18DB55A9D0F}"/>
</file>

<file path=customXml/itemProps2.xml><?xml version="1.0" encoding="utf-8"?>
<ds:datastoreItem xmlns:ds="http://schemas.openxmlformats.org/officeDocument/2006/customXml" ds:itemID="{D70B099B-A6E2-47D9-8B27-44346A22BA66}"/>
</file>

<file path=customXml/itemProps3.xml><?xml version="1.0" encoding="utf-8"?>
<ds:datastoreItem xmlns:ds="http://schemas.openxmlformats.org/officeDocument/2006/customXml" ds:itemID="{B5350029-8ADB-4F83-A2EA-EE39E6E04A8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1757</TotalTime>
  <Words>1684</Words>
  <Application>Microsoft Office PowerPoint</Application>
  <PresentationFormat>On-screen Show (4:3)</PresentationFormat>
  <Paragraphs>246</Paragraphs>
  <Slides>29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Office Theme</vt:lpstr>
      <vt:lpstr>Document</vt:lpstr>
      <vt:lpstr>VISIO</vt:lpstr>
      <vt:lpstr>Network Monitoring Tools and Systems</vt:lpstr>
      <vt:lpstr>Network Software Tools</vt:lpstr>
      <vt:lpstr>Status Monitoring Tools</vt:lpstr>
      <vt:lpstr>ifConfig</vt:lpstr>
      <vt:lpstr>Ping</vt:lpstr>
      <vt:lpstr>nslookup</vt:lpstr>
      <vt:lpstr>Domain Name Groper: dig</vt:lpstr>
      <vt:lpstr>Host</vt:lpstr>
      <vt:lpstr>Traffic Monitoring Tools</vt:lpstr>
      <vt:lpstr>Packet Loss Measurement</vt:lpstr>
      <vt:lpstr>bing</vt:lpstr>
      <vt:lpstr>snoop</vt:lpstr>
      <vt:lpstr>tcpdump</vt:lpstr>
      <vt:lpstr>Network Routing Tools</vt:lpstr>
      <vt:lpstr>Network Status</vt:lpstr>
      <vt:lpstr>Route Tracing</vt:lpstr>
      <vt:lpstr>Trace Route Sample </vt:lpstr>
      <vt:lpstr>Network Management Tools</vt:lpstr>
      <vt:lpstr>SNMP Command Tools</vt:lpstr>
      <vt:lpstr>SNMP Get Command</vt:lpstr>
      <vt:lpstr>SNMP Get Next Command</vt:lpstr>
      <vt:lpstr>SNMP Set Command</vt:lpstr>
      <vt:lpstr>Network Status (cont.)</vt:lpstr>
      <vt:lpstr>SNMP Browser </vt:lpstr>
      <vt:lpstr>SNMP Sniff</vt:lpstr>
      <vt:lpstr>Protocol Analyzer</vt:lpstr>
      <vt:lpstr>RMON Probe</vt:lpstr>
      <vt:lpstr>Network Statistics</vt:lpstr>
      <vt:lpstr>PowerPoint Presentation</vt:lpstr>
    </vt:vector>
  </TitlesOfParts>
  <Company>Georgia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Mani Subramanian</dc:creator>
  <cp:lastModifiedBy>Hossain Shahriar</cp:lastModifiedBy>
  <cp:revision>41</cp:revision>
  <cp:lastPrinted>2000-04-22T11:53:32Z</cp:lastPrinted>
  <dcterms:created xsi:type="dcterms:W3CDTF">1998-07-05T01:48:36Z</dcterms:created>
  <dcterms:modified xsi:type="dcterms:W3CDTF">2020-11-13T17:25:07Z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