
<file path=[Content_Types].xml><?xml version="1.0" encoding="utf-8"?>
<Types xmlns="http://schemas.openxmlformats.org/package/2006/content-types"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2"/>
  </p:notesMasterIdLst>
  <p:handoutMasterIdLst>
    <p:handoutMasterId r:id="rId43"/>
  </p:handoutMasterIdLst>
  <p:sldIdLst>
    <p:sldId id="257" r:id="rId2"/>
    <p:sldId id="258" r:id="rId3"/>
    <p:sldId id="259" r:id="rId4"/>
    <p:sldId id="352" r:id="rId5"/>
    <p:sldId id="262" r:id="rId6"/>
    <p:sldId id="353" r:id="rId7"/>
    <p:sldId id="297" r:id="rId8"/>
    <p:sldId id="310" r:id="rId9"/>
    <p:sldId id="301" r:id="rId10"/>
    <p:sldId id="302" r:id="rId11"/>
    <p:sldId id="316" r:id="rId12"/>
    <p:sldId id="317" r:id="rId13"/>
    <p:sldId id="315" r:id="rId14"/>
    <p:sldId id="318" r:id="rId15"/>
    <p:sldId id="336" r:id="rId16"/>
    <p:sldId id="354" r:id="rId17"/>
    <p:sldId id="355" r:id="rId18"/>
    <p:sldId id="322" r:id="rId19"/>
    <p:sldId id="356" r:id="rId20"/>
    <p:sldId id="319" r:id="rId21"/>
    <p:sldId id="337" r:id="rId22"/>
    <p:sldId id="357" r:id="rId23"/>
    <p:sldId id="361" r:id="rId24"/>
    <p:sldId id="307" r:id="rId25"/>
    <p:sldId id="308" r:id="rId26"/>
    <p:sldId id="339" r:id="rId27"/>
    <p:sldId id="346" r:id="rId28"/>
    <p:sldId id="358" r:id="rId29"/>
    <p:sldId id="340" r:id="rId30"/>
    <p:sldId id="343" r:id="rId31"/>
    <p:sldId id="342" r:id="rId32"/>
    <p:sldId id="344" r:id="rId33"/>
    <p:sldId id="338" r:id="rId34"/>
    <p:sldId id="329" r:id="rId35"/>
    <p:sldId id="359" r:id="rId36"/>
    <p:sldId id="360" r:id="rId37"/>
    <p:sldId id="347" r:id="rId38"/>
    <p:sldId id="362" r:id="rId39"/>
    <p:sldId id="309" r:id="rId40"/>
    <p:sldId id="363" r:id="rId41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urier New" panose="02070309020205020404" pitchFamily="4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urier New" panose="02070309020205020404" pitchFamily="4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urier New" panose="02070309020205020404" pitchFamily="4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urier New" panose="02070309020205020404" pitchFamily="4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urier New" panose="02070309020205020404" pitchFamily="49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Courier New" panose="02070309020205020404" pitchFamily="49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Courier New" panose="02070309020205020404" pitchFamily="49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Courier New" panose="02070309020205020404" pitchFamily="49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Courier New" panose="02070309020205020404" pitchFamily="4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CC99"/>
    <a:srgbClr val="FF3300"/>
    <a:srgbClr val="CCFFFF"/>
    <a:srgbClr val="FFCC00"/>
    <a:srgbClr val="009900"/>
    <a:srgbClr val="0000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89" autoAdjust="0"/>
    <p:restoredTop sz="94595" autoAdjust="0"/>
  </p:normalViewPr>
  <p:slideViewPr>
    <p:cSldViewPr>
      <p:cViewPr varScale="1">
        <p:scale>
          <a:sx n="108" d="100"/>
          <a:sy n="108" d="100"/>
        </p:scale>
        <p:origin x="130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2526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50" Type="http://schemas.openxmlformats.org/officeDocument/2006/relationships/customXml" Target="../customXml/item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>
            <a:extLst>
              <a:ext uri="{FF2B5EF4-FFF2-40B4-BE49-F238E27FC236}">
                <a16:creationId xmlns:a16="http://schemas.microsoft.com/office/drawing/2014/main" id="{07E112D0-CC83-4592-9047-9D6503E03EC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5" tIns="48322" rIns="96645" bIns="48322" numCol="1" anchor="t" anchorCtr="0" compatLnSpc="1">
            <a:prstTxWarp prst="textNoShape">
              <a:avLst/>
            </a:prstTxWarp>
          </a:bodyPr>
          <a:lstStyle>
            <a:lvl1pPr algn="l" defTabSz="966788" eaLnBrk="1" hangingPunct="1">
              <a:defRPr sz="13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58CE465A-26D1-4D6D-B4D4-AA27913242E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5" tIns="48322" rIns="96645" bIns="48322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6500" name="Rectangle 4">
            <a:extLst>
              <a:ext uri="{FF2B5EF4-FFF2-40B4-BE49-F238E27FC236}">
                <a16:creationId xmlns:a16="http://schemas.microsoft.com/office/drawing/2014/main" id="{FDFDF026-8F29-410B-84AD-FF552C67871F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5" tIns="48322" rIns="96645" bIns="48322" numCol="1" anchor="b" anchorCtr="0" compatLnSpc="1">
            <a:prstTxWarp prst="textNoShape">
              <a:avLst/>
            </a:prstTxWarp>
          </a:bodyPr>
          <a:lstStyle>
            <a:lvl1pPr algn="l" defTabSz="966788" eaLnBrk="1" hangingPunct="1">
              <a:defRPr sz="13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6501" name="Rectangle 5">
            <a:extLst>
              <a:ext uri="{FF2B5EF4-FFF2-40B4-BE49-F238E27FC236}">
                <a16:creationId xmlns:a16="http://schemas.microsoft.com/office/drawing/2014/main" id="{280AEC9A-11A3-4236-8837-1080AAD5525F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5" tIns="48322" rIns="96645" bIns="48322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fld id="{0854CC16-1103-444B-B5FD-F6B491CCAD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>
            <a:extLst>
              <a:ext uri="{FF2B5EF4-FFF2-40B4-BE49-F238E27FC236}">
                <a16:creationId xmlns:a16="http://schemas.microsoft.com/office/drawing/2014/main" id="{F62FEBE2-6706-457E-A279-CC063E278ED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38" tIns="47869" rIns="95738" bIns="47869" numCol="1" anchor="t" anchorCtr="0" compatLnSpc="1">
            <a:prstTxWarp prst="textNoShape">
              <a:avLst/>
            </a:prstTxWarp>
          </a:bodyPr>
          <a:lstStyle>
            <a:lvl1pPr algn="l" defTabSz="957263" eaLnBrk="1" hangingPunct="1">
              <a:defRPr sz="13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6131" name="Rectangle 3">
            <a:extLst>
              <a:ext uri="{FF2B5EF4-FFF2-40B4-BE49-F238E27FC236}">
                <a16:creationId xmlns:a16="http://schemas.microsoft.com/office/drawing/2014/main" id="{42AD1FA2-32EF-4C00-AFDB-3493126FC08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38" tIns="47869" rIns="95738" bIns="47869" numCol="1" anchor="t" anchorCtr="0" compatLnSpc="1">
            <a:prstTxWarp prst="textNoShape">
              <a:avLst/>
            </a:prstTxWarp>
          </a:bodyPr>
          <a:lstStyle>
            <a:lvl1pPr algn="r" defTabSz="957263" eaLnBrk="1" hangingPunct="1">
              <a:defRPr sz="13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6EA8D29C-5907-4ED4-A20F-0CDFA2FF2C2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6133" name="Rectangle 5">
            <a:extLst>
              <a:ext uri="{FF2B5EF4-FFF2-40B4-BE49-F238E27FC236}">
                <a16:creationId xmlns:a16="http://schemas.microsoft.com/office/drawing/2014/main" id="{E1C3CBAF-6FE2-45FA-A363-0F0AB2BBD35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38" tIns="47869" rIns="95738" bIns="478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176134" name="Rectangle 6">
            <a:extLst>
              <a:ext uri="{FF2B5EF4-FFF2-40B4-BE49-F238E27FC236}">
                <a16:creationId xmlns:a16="http://schemas.microsoft.com/office/drawing/2014/main" id="{8FDBEDB0-8031-4927-878A-BECA6AF9890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38" tIns="47869" rIns="95738" bIns="47869" numCol="1" anchor="b" anchorCtr="0" compatLnSpc="1">
            <a:prstTxWarp prst="textNoShape">
              <a:avLst/>
            </a:prstTxWarp>
          </a:bodyPr>
          <a:lstStyle>
            <a:lvl1pPr algn="l" defTabSz="957263" eaLnBrk="1" hangingPunct="1">
              <a:defRPr sz="13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6135" name="Rectangle 7">
            <a:extLst>
              <a:ext uri="{FF2B5EF4-FFF2-40B4-BE49-F238E27FC236}">
                <a16:creationId xmlns:a16="http://schemas.microsoft.com/office/drawing/2014/main" id="{83AD35DF-F89E-491A-9D4A-83DBED109A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38" tIns="47869" rIns="95738" bIns="47869" numCol="1" anchor="b" anchorCtr="0" compatLnSpc="1">
            <a:prstTxWarp prst="textNoShape">
              <a:avLst/>
            </a:prstTxWarp>
          </a:bodyPr>
          <a:lstStyle>
            <a:lvl1pPr algn="r" defTabSz="957263" eaLnBrk="1" hangingPunct="1">
              <a:defRPr sz="1300" b="0">
                <a:latin typeface="Times New Roman" panose="02020603050405020304" pitchFamily="18" charset="0"/>
              </a:defRPr>
            </a:lvl1pPr>
          </a:lstStyle>
          <a:p>
            <a:fld id="{2B253C13-EBB5-4A11-A7E3-05BD165D4E7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13651-2597-4812-A753-C441E1C9C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6438C-6D8F-4130-9E60-0E31D3B958DF}" type="datetime1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8E3EA6-1162-45B5-B220-74110A4DE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CDEDEC-4C15-4FEC-B0CB-D8462F8A4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7BCE03-9318-431E-A0DC-C307573F67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7833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6B33A-E2B2-43E5-AE6E-07728D9A2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2E1B3-EE70-4DC0-A847-A5F2C40258A7}" type="datetime1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F28A3C-6C41-4144-8E83-2D8B125EC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EC0279-07EC-4BC6-922E-33B3E3CAC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5702E-B6B4-4774-AC68-FA61713A12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6144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717AF-32AB-49EC-B44D-7855E93DB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368A3-C4B6-414B-B33B-1E71B41A091A}" type="datetime1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4CD165-FAE0-48FA-95A0-0070FB0CE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6E9647-A28B-4AB3-A8CD-C43E4F275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6FCFD-4940-4AF7-8A89-11C7198DBC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5278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069263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19200"/>
            <a:ext cx="41529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219200"/>
            <a:ext cx="41529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0BE0EE-CDCD-4C98-AD7B-B1656A0689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001000" y="6324600"/>
            <a:ext cx="914400" cy="381000"/>
          </a:xfrm>
        </p:spPr>
        <p:txBody>
          <a:bodyPr/>
          <a:lstStyle>
            <a:lvl1pPr>
              <a:defRPr/>
            </a:lvl1pPr>
          </a:lstStyle>
          <a:p>
            <a:fld id="{E5241B54-74A9-458A-B60D-52ECCC849E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8761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0F247-AB27-431D-B54B-A8098E0B4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9E798-DE76-4725-92E5-0F492F76047B}" type="datetime1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F7AC1-E6F5-45DC-9BD4-FB352F905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82553-E405-478F-9D93-087D9E6B2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88798B-138F-469C-88FB-A083823D60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8362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3C923A-5789-4837-B9F7-FE09C48A0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B5048-0EBE-4C66-9416-C574C963AFE3}" type="datetime1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A51FB-BE4F-4AD7-B8A7-1900C5782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47A593-001F-4562-B5D7-D74F8E5EB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79CF0-9B17-4ECF-952C-76CF742F79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7851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B1ED842-195F-4003-A7E9-2D9E3DE47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EE020-1BF9-4101-9D56-A17C2BA42EC9}" type="datetime1">
              <a:rPr lang="en-US" smtClean="0"/>
              <a:t>11/13/2020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F432517-C581-4E9E-A37C-E6DE92927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85EDD3B-4317-4127-9DE8-347E28BE4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A32667-85B1-4B00-A6D0-899E52409D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8437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04415EB-5ACD-4477-B148-9EA18E298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18EAB-3FCB-4975-94E0-A358D06E6E5E}" type="datetime1">
              <a:rPr lang="en-US" smtClean="0"/>
              <a:t>11/13/2020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D62F9B5-07B4-4229-839F-F78F4C6A7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70C1243-7C55-45CB-8819-7A5270FCD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678079-FED1-45A0-AA38-32D25804A0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32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2E39941-6291-4156-95C3-96D50481B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07BD4-DB0C-4612-8C8B-0CD43D125CA6}" type="datetime1">
              <a:rPr lang="en-US" smtClean="0"/>
              <a:t>11/13/2020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ACE6FA7-C12A-41E6-BF6A-8F71A064C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85965A9-A6F4-4041-85DD-FCDEC77C4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103C55-2AF7-4BC6-8A2B-E92118842A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9230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F298196-AF42-4781-AF8C-517A6DAAA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FCF8E-22B9-41C3-BF54-AC8B7DFE22D0}" type="datetime1">
              <a:rPr lang="en-US" smtClean="0"/>
              <a:t>11/13/2020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FB43B5B-71FE-4F21-A22A-78D46C367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FB6F9D9-E0DC-4548-9F1E-27073202E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3AF7F-418E-4D53-90DE-25A162B132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8843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92B5A8F-1C14-4FFF-8334-7FCF8A7F2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430BE-5A74-4DC3-9C27-3B5DF91D459E}" type="datetime1">
              <a:rPr lang="en-US" smtClean="0"/>
              <a:t>11/13/2020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19AEEA8-1FB7-4C18-BA76-E180A815D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1548CD0-50BF-48B7-8D1D-8F3F0D2B5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DCDF4-6F1C-41AF-A566-95B4B1F2C6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6332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40CE06E-5601-4656-AF09-CA0BC6B5E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19BEB-39F5-4F53-B95A-7CEF4E8C6152}" type="datetime1">
              <a:rPr lang="en-US" smtClean="0"/>
              <a:t>11/13/2020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219CF73-000C-4822-8FD1-1CC14D330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547BA87-4707-42AA-B61B-D752671E2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CFA6A-5826-496C-B911-BD9DC5FAB5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755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B291117-EA59-46CB-AFE3-BBBE38E29CC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43E25F1-1419-4DE6-B75A-7B3586199FF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C2088-8D08-48C5-B235-08FBF7490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7C85F96-46F3-4662-8BC8-874A223CF0BB}" type="datetime1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C12315-F7DF-4A27-8301-7A87952BBC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318DB9-D45F-4E09-A5BC-7F9E40F82D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77AC9B2F-61A1-4627-B668-9B2820DAB7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hf sldNum="0"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mnisecu.com/tcpip/tcp-sliding-window.php" TargetMode="External"/><Relationship Id="rId2" Type="http://schemas.openxmlformats.org/officeDocument/2006/relationships/hyperlink" Target="https://www.garykessler.net/library/tcpip.html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7CF7141C-4414-46AA-B9F4-E58002CE5FF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31838" y="262255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dirty="0"/>
              <a:t>Transport Protocols -Review</a:t>
            </a:r>
            <a:br>
              <a:rPr lang="en-US" altLang="en-US" dirty="0"/>
            </a:br>
            <a:endParaRPr lang="en-US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A3AD4062-F9FE-4BE1-AFBD-B35BD8797E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Transmission Control Protocol (TCP)</a:t>
            </a:r>
          </a:p>
        </p:txBody>
      </p:sp>
      <p:sp>
        <p:nvSpPr>
          <p:cNvPr id="903171" name="Rectangle 3">
            <a:extLst>
              <a:ext uri="{FF2B5EF4-FFF2-40B4-BE49-F238E27FC236}">
                <a16:creationId xmlns:a16="http://schemas.microsoft.com/office/drawing/2014/main" id="{9588F6C2-FADF-4209-9E6E-22846DCFBAF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Connection oriented</a:t>
            </a:r>
          </a:p>
          <a:p>
            <a:pPr lvl="1" eaLnBrk="1" hangingPunct="1"/>
            <a:r>
              <a:rPr lang="en-US" altLang="en-US"/>
              <a:t>Explicit set-up and tear-down of TCP session</a:t>
            </a:r>
          </a:p>
          <a:p>
            <a:pPr eaLnBrk="1" hangingPunct="1"/>
            <a:r>
              <a:rPr lang="en-US" altLang="en-US"/>
              <a:t>Stream-of-bytes service</a:t>
            </a:r>
          </a:p>
          <a:p>
            <a:pPr lvl="1" eaLnBrk="1" hangingPunct="1"/>
            <a:r>
              <a:rPr lang="en-US" altLang="en-US"/>
              <a:t>Sends and receives a stream of bytes, not messages</a:t>
            </a:r>
          </a:p>
          <a:p>
            <a:pPr eaLnBrk="1" hangingPunct="1"/>
            <a:r>
              <a:rPr lang="en-US" altLang="en-US"/>
              <a:t>Reliable, in-order delivery</a:t>
            </a:r>
          </a:p>
          <a:p>
            <a:pPr lvl="1" eaLnBrk="1" hangingPunct="1"/>
            <a:r>
              <a:rPr lang="en-US" altLang="en-US"/>
              <a:t>Checksums to detect corrupted data</a:t>
            </a:r>
          </a:p>
          <a:p>
            <a:pPr lvl="1" eaLnBrk="1" hangingPunct="1"/>
            <a:r>
              <a:rPr lang="en-US" altLang="en-US"/>
              <a:t>Acknowledgments &amp; retransmissions for reliable delivery</a:t>
            </a:r>
          </a:p>
          <a:p>
            <a:pPr lvl="1" eaLnBrk="1" hangingPunct="1"/>
            <a:r>
              <a:rPr lang="en-US" altLang="en-US"/>
              <a:t>Sequence numbers to detect losses and reorder data</a:t>
            </a:r>
          </a:p>
          <a:p>
            <a:pPr eaLnBrk="1" hangingPunct="1">
              <a:buSzPct val="75000"/>
            </a:pPr>
            <a:r>
              <a:rPr lang="en-US" altLang="en-US"/>
              <a:t>Flow control</a:t>
            </a:r>
          </a:p>
          <a:p>
            <a:pPr lvl="1" eaLnBrk="1" hangingPunct="1">
              <a:buSzPct val="75000"/>
            </a:pPr>
            <a:r>
              <a:rPr lang="en-US" altLang="en-US"/>
              <a:t>Prevent overflow of the receiver’s buffer space</a:t>
            </a:r>
          </a:p>
          <a:p>
            <a:pPr eaLnBrk="1" hangingPunct="1"/>
            <a:r>
              <a:rPr lang="en-US" altLang="en-US"/>
              <a:t>Congestion control</a:t>
            </a:r>
          </a:p>
          <a:p>
            <a:pPr lvl="1" eaLnBrk="1" hangingPunct="1">
              <a:buClr>
                <a:schemeClr val="tx1"/>
              </a:buClr>
            </a:pPr>
            <a:r>
              <a:rPr lang="en-US" altLang="en-US"/>
              <a:t>Adapt to network congestion for the greater good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317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0D0F2453-1839-401E-AD99-34DB2C8E2B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An Analogy: Talking on a Cell Phone</a:t>
            </a:r>
          </a:p>
        </p:txBody>
      </p:sp>
      <p:sp>
        <p:nvSpPr>
          <p:cNvPr id="918531" name="Rectangle 3">
            <a:extLst>
              <a:ext uri="{FF2B5EF4-FFF2-40B4-BE49-F238E27FC236}">
                <a16:creationId xmlns:a16="http://schemas.microsoft.com/office/drawing/2014/main" id="{CDE6F99E-B741-40FC-B8B3-B070F190D22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Alice and Bob on their cell phones</a:t>
            </a:r>
          </a:p>
          <a:p>
            <a:pPr lvl="1" eaLnBrk="1" hangingPunct="1"/>
            <a:r>
              <a:rPr lang="en-US" altLang="en-US"/>
              <a:t>Both Alice and Bob are talking</a:t>
            </a:r>
          </a:p>
          <a:p>
            <a:pPr eaLnBrk="1" hangingPunct="1"/>
            <a:r>
              <a:rPr lang="en-US" altLang="en-US"/>
              <a:t>What if Alice couldn’t understand Bob?</a:t>
            </a:r>
          </a:p>
          <a:p>
            <a:pPr lvl="1" eaLnBrk="1" hangingPunct="1"/>
            <a:r>
              <a:rPr lang="en-US" altLang="en-US"/>
              <a:t>Bob asks Alice to repeat what she said</a:t>
            </a:r>
          </a:p>
          <a:p>
            <a:pPr eaLnBrk="1" hangingPunct="1"/>
            <a:r>
              <a:rPr lang="en-US" altLang="en-US"/>
              <a:t>What if Bob hasn’t heard Alice for a while?</a:t>
            </a:r>
          </a:p>
          <a:p>
            <a:pPr lvl="1" eaLnBrk="1" hangingPunct="1"/>
            <a:r>
              <a:rPr lang="en-US" altLang="en-US"/>
              <a:t>Is Alice just being quiet?</a:t>
            </a:r>
          </a:p>
          <a:p>
            <a:pPr lvl="1" eaLnBrk="1" hangingPunct="1"/>
            <a:r>
              <a:rPr lang="en-US" altLang="en-US"/>
              <a:t>Or, have Bob and Alice lost reception?</a:t>
            </a:r>
          </a:p>
          <a:p>
            <a:pPr lvl="1" eaLnBrk="1" hangingPunct="1"/>
            <a:r>
              <a:rPr lang="en-US" altLang="en-US"/>
              <a:t>How long should Bob just keep on talking?</a:t>
            </a:r>
          </a:p>
          <a:p>
            <a:pPr lvl="1" eaLnBrk="1" hangingPunct="1"/>
            <a:r>
              <a:rPr lang="en-US" altLang="en-US"/>
              <a:t>Maybe Alice should periodically say “uh huh”</a:t>
            </a:r>
          </a:p>
          <a:p>
            <a:pPr lvl="1" eaLnBrk="1" hangingPunct="1"/>
            <a:r>
              <a:rPr lang="en-US" altLang="en-US"/>
              <a:t>… or Bob should ask “Can you hear me now?” </a:t>
            </a:r>
            <a:r>
              <a:rPr lang="en-US" altLang="en-US">
                <a:sym typeface="Wingdings" panose="05000000000000000000" pitchFamily="2" charset="2"/>
              </a:rPr>
              <a:t></a:t>
            </a:r>
            <a:r>
              <a:rPr lang="en-US" altLang="en-US"/>
              <a:t>  </a:t>
            </a:r>
          </a:p>
          <a:p>
            <a:pPr lvl="1" eaLnBrk="1" hangingPunct="1"/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853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424D05AA-F350-489C-B4FD-F88CEB68F3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Some Take-Aways from the Example</a:t>
            </a:r>
          </a:p>
        </p:txBody>
      </p:sp>
      <p:sp>
        <p:nvSpPr>
          <p:cNvPr id="919555" name="Rectangle 3">
            <a:extLst>
              <a:ext uri="{FF2B5EF4-FFF2-40B4-BE49-F238E27FC236}">
                <a16:creationId xmlns:a16="http://schemas.microsoft.com/office/drawing/2014/main" id="{E8E72140-2AEB-4274-8970-7DF399D841E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Acknowledgments from receiver</a:t>
            </a:r>
          </a:p>
          <a:p>
            <a:pPr lvl="1" eaLnBrk="1" hangingPunct="1"/>
            <a:r>
              <a:rPr lang="en-US" altLang="en-US"/>
              <a:t>Positive: “okay” or “ACK”</a:t>
            </a:r>
          </a:p>
          <a:p>
            <a:pPr lvl="1" eaLnBrk="1" hangingPunct="1"/>
            <a:r>
              <a:rPr lang="en-US" altLang="en-US"/>
              <a:t>Negative: “please repeat that” or “NACK”</a:t>
            </a:r>
          </a:p>
          <a:p>
            <a:pPr eaLnBrk="1" hangingPunct="1"/>
            <a:r>
              <a:rPr lang="en-US" altLang="en-US"/>
              <a:t>Timeout by the sender (“stop and wait”)</a:t>
            </a:r>
          </a:p>
          <a:p>
            <a:pPr lvl="1" eaLnBrk="1" hangingPunct="1"/>
            <a:r>
              <a:rPr lang="en-US" altLang="en-US"/>
              <a:t>Don’t wait indefinitely without receiving some response</a:t>
            </a:r>
          </a:p>
          <a:p>
            <a:pPr lvl="1" eaLnBrk="1" hangingPunct="1"/>
            <a:r>
              <a:rPr lang="en-US" altLang="en-US"/>
              <a:t>… whether a positive or a negative acknowledgment</a:t>
            </a:r>
          </a:p>
          <a:p>
            <a:pPr eaLnBrk="1" hangingPunct="1"/>
            <a:r>
              <a:rPr lang="en-US" altLang="en-US"/>
              <a:t>Retransmission by the sender</a:t>
            </a:r>
          </a:p>
          <a:p>
            <a:pPr lvl="1" eaLnBrk="1" hangingPunct="1"/>
            <a:r>
              <a:rPr lang="en-US" altLang="en-US"/>
              <a:t>After receiving a “NACK” from the receiver</a:t>
            </a:r>
          </a:p>
          <a:p>
            <a:pPr lvl="1" eaLnBrk="1" hangingPunct="1"/>
            <a:r>
              <a:rPr lang="en-US" altLang="en-US"/>
              <a:t>After receiving no feedback from the receiver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955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9B0AC1A9-BF3C-439A-82AD-D36811C703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Challenges of Reliable Data Transfer</a:t>
            </a:r>
          </a:p>
        </p:txBody>
      </p:sp>
      <p:sp>
        <p:nvSpPr>
          <p:cNvPr id="917507" name="Rectangle 3">
            <a:extLst>
              <a:ext uri="{FF2B5EF4-FFF2-40B4-BE49-F238E27FC236}">
                <a16:creationId xmlns:a16="http://schemas.microsoft.com/office/drawing/2014/main" id="{17334F87-C781-4690-9B2E-7BF9E51E8BA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Over a perfectly reliable channel</a:t>
            </a:r>
          </a:p>
          <a:p>
            <a:pPr lvl="1" eaLnBrk="1" hangingPunct="1"/>
            <a:r>
              <a:rPr lang="en-US" altLang="en-US"/>
              <a:t>All of the data arrives in order, just as it was sent</a:t>
            </a:r>
          </a:p>
          <a:p>
            <a:pPr lvl="1" eaLnBrk="1" hangingPunct="1"/>
            <a:r>
              <a:rPr lang="en-US" altLang="en-US"/>
              <a:t>Simple: sender sends data, and receiver receives data</a:t>
            </a:r>
          </a:p>
          <a:p>
            <a:pPr eaLnBrk="1" hangingPunct="1"/>
            <a:r>
              <a:rPr lang="en-US" altLang="en-US"/>
              <a:t>Over a channel with bit errors</a:t>
            </a:r>
          </a:p>
          <a:p>
            <a:pPr lvl="1" eaLnBrk="1" hangingPunct="1"/>
            <a:r>
              <a:rPr lang="en-US" altLang="en-US"/>
              <a:t>All of the data arrives in order, but some bits corrupted</a:t>
            </a:r>
          </a:p>
          <a:p>
            <a:pPr lvl="1" eaLnBrk="1" hangingPunct="1"/>
            <a:r>
              <a:rPr lang="en-US" altLang="en-US"/>
              <a:t>Receiver detects errors and says “please repeat that”</a:t>
            </a:r>
          </a:p>
          <a:p>
            <a:pPr lvl="1" eaLnBrk="1" hangingPunct="1"/>
            <a:r>
              <a:rPr lang="en-US" altLang="en-US"/>
              <a:t>Sender retransmits the data that were corrupted</a:t>
            </a:r>
          </a:p>
          <a:p>
            <a:pPr eaLnBrk="1" hangingPunct="1"/>
            <a:r>
              <a:rPr lang="en-US" altLang="en-US"/>
              <a:t>Over a lossy channel with bit errors</a:t>
            </a:r>
          </a:p>
          <a:p>
            <a:pPr lvl="1" eaLnBrk="1" hangingPunct="1"/>
            <a:r>
              <a:rPr lang="en-US" altLang="en-US"/>
              <a:t>Some data are missing, and some bits are corrupted</a:t>
            </a:r>
          </a:p>
          <a:p>
            <a:pPr lvl="1" eaLnBrk="1" hangingPunct="1"/>
            <a:r>
              <a:rPr lang="en-US" altLang="en-US"/>
              <a:t>Receiver detects errors but cannot always detect loss</a:t>
            </a:r>
          </a:p>
          <a:p>
            <a:pPr lvl="1" eaLnBrk="1" hangingPunct="1"/>
            <a:r>
              <a:rPr lang="en-US" altLang="en-US"/>
              <a:t>Sender must wait for acknowledgment (“ACK” or “OK”)</a:t>
            </a:r>
          </a:p>
          <a:p>
            <a:pPr lvl="1" eaLnBrk="1" hangingPunct="1"/>
            <a:r>
              <a:rPr lang="en-US" altLang="en-US"/>
              <a:t>… and retransmit data after some time if no ACK arrives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5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750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D57291A9-DA1F-42C4-BE43-0A665F9FD4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TCP Support for Reliable Delivery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7EADBA69-C2C8-4D9B-BCDA-5DAEC6AC417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SzPct val="75000"/>
            </a:pPr>
            <a:r>
              <a:rPr lang="en-US" altLang="en-US"/>
              <a:t>Checksum</a:t>
            </a:r>
          </a:p>
          <a:p>
            <a:pPr lvl="1" eaLnBrk="1" hangingPunct="1">
              <a:buSzPct val="75000"/>
            </a:pPr>
            <a:r>
              <a:rPr lang="en-US" altLang="en-US"/>
              <a:t>Used to detect corrupted data at the receiver</a:t>
            </a:r>
          </a:p>
          <a:p>
            <a:pPr lvl="1" eaLnBrk="1" hangingPunct="1">
              <a:buSzPct val="75000"/>
            </a:pPr>
            <a:r>
              <a:rPr lang="en-US" altLang="en-US"/>
              <a:t>…leading the receiver to drop the packet</a:t>
            </a:r>
          </a:p>
          <a:p>
            <a:pPr eaLnBrk="1" hangingPunct="1">
              <a:buSzPct val="75000"/>
            </a:pPr>
            <a:r>
              <a:rPr lang="en-US" altLang="en-US"/>
              <a:t>Sequence numbers</a:t>
            </a:r>
          </a:p>
          <a:p>
            <a:pPr lvl="1" eaLnBrk="1" hangingPunct="1">
              <a:buSzPct val="75000"/>
            </a:pPr>
            <a:r>
              <a:rPr lang="en-US" altLang="en-US"/>
              <a:t>Used to detect missing data</a:t>
            </a:r>
          </a:p>
          <a:p>
            <a:pPr lvl="1" eaLnBrk="1" hangingPunct="1">
              <a:buSzPct val="75000"/>
            </a:pPr>
            <a:r>
              <a:rPr lang="en-US" altLang="en-US"/>
              <a:t>... and for putting the data back in order</a:t>
            </a:r>
          </a:p>
          <a:p>
            <a:pPr eaLnBrk="1" hangingPunct="1">
              <a:buSzPct val="75000"/>
            </a:pPr>
            <a:r>
              <a:rPr lang="en-US" altLang="en-US"/>
              <a:t>Retransmission</a:t>
            </a:r>
          </a:p>
          <a:p>
            <a:pPr lvl="1" eaLnBrk="1" hangingPunct="1">
              <a:buSzPct val="75000"/>
            </a:pPr>
            <a:r>
              <a:rPr lang="en-US" altLang="en-US"/>
              <a:t>Sender retransmits lost or corrupted data</a:t>
            </a:r>
          </a:p>
          <a:p>
            <a:pPr lvl="1" eaLnBrk="1" hangingPunct="1">
              <a:buSzPct val="75000"/>
            </a:pPr>
            <a:r>
              <a:rPr lang="en-US" altLang="en-US"/>
              <a:t>Timeout based on estimates of round-trip time</a:t>
            </a:r>
          </a:p>
          <a:p>
            <a:pPr lvl="1" eaLnBrk="1" hangingPunct="1">
              <a:buSzPct val="75000"/>
            </a:pPr>
            <a:r>
              <a:rPr lang="en-US" altLang="en-US"/>
              <a:t>Fast retransmit algorithm for rapid retransmission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>
            <a:extLst>
              <a:ext uri="{FF2B5EF4-FFF2-40B4-BE49-F238E27FC236}">
                <a16:creationId xmlns:a16="http://schemas.microsoft.com/office/drawing/2014/main" id="{FDAC4DD8-7B09-4B26-9209-873142735A0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TCP Segments</a:t>
            </a:r>
          </a:p>
        </p:txBody>
      </p:sp>
      <p:sp>
        <p:nvSpPr>
          <p:cNvPr id="20483" name="Rectangle 5">
            <a:extLst>
              <a:ext uri="{FF2B5EF4-FFF2-40B4-BE49-F238E27FC236}">
                <a16:creationId xmlns:a16="http://schemas.microsoft.com/office/drawing/2014/main" id="{4C5FAC7B-8786-43FF-9EBE-417A9EE590D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3AE20-F859-48E2-B930-DF8B8112C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TCP “Stream of Bytes” Service</a:t>
            </a:r>
            <a:endParaRPr lang="en-US" dirty="0"/>
          </a:p>
        </p:txBody>
      </p:sp>
      <p:pic>
        <p:nvPicPr>
          <p:cNvPr id="4" name="Picture 3" descr="Diagram, engineering drawing&#10;&#10;Description automatically generated">
            <a:extLst>
              <a:ext uri="{FF2B5EF4-FFF2-40B4-BE49-F238E27FC236}">
                <a16:creationId xmlns:a16="http://schemas.microsoft.com/office/drawing/2014/main" id="{D17F80D2-FD8C-4C9B-AC2E-08E0C1983B4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005" y="2315255"/>
            <a:ext cx="5943600" cy="366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5492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3AE20-F859-48E2-B930-DF8B8112C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…Emulated Using TCP “Segments”</a:t>
            </a:r>
            <a:endParaRPr lang="en-US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051DAC63-4BDE-4C84-BCA9-6578B5F5070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360" y="1690688"/>
            <a:ext cx="6912900" cy="404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9708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0C040E31-E679-40C0-85C0-86E6233A9B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8650" y="365125"/>
            <a:ext cx="7886700" cy="874789"/>
          </a:xfrm>
        </p:spPr>
        <p:txBody>
          <a:bodyPr/>
          <a:lstStyle/>
          <a:p>
            <a:pPr eaLnBrk="1" hangingPunct="1"/>
            <a:r>
              <a:rPr lang="en-US" altLang="en-US"/>
              <a:t>TCP Segment</a:t>
            </a:r>
          </a:p>
        </p:txBody>
      </p:sp>
      <p:pic>
        <p:nvPicPr>
          <p:cNvPr id="16" name="Picture 15" descr="Graphical user interface, application, table&#10;&#10;Description automatically generated">
            <a:extLst>
              <a:ext uri="{FF2B5EF4-FFF2-40B4-BE49-F238E27FC236}">
                <a16:creationId xmlns:a16="http://schemas.microsoft.com/office/drawing/2014/main" id="{D4D1991B-9BC8-4C0A-B8A2-54CA8A4F40B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600" y="1438713"/>
            <a:ext cx="5572760" cy="876300"/>
          </a:xfrm>
          <a:prstGeom prst="rect">
            <a:avLst/>
          </a:prstGeom>
        </p:spPr>
      </p:pic>
      <p:sp>
        <p:nvSpPr>
          <p:cNvPr id="25603" name="Rectangle 3">
            <a:extLst>
              <a:ext uri="{FF2B5EF4-FFF2-40B4-BE49-F238E27FC236}">
                <a16:creationId xmlns:a16="http://schemas.microsoft.com/office/drawing/2014/main" id="{837A52C7-3FA8-4C13-9996-984EB1D2901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2468564"/>
            <a:ext cx="8458200" cy="3149522"/>
          </a:xfrm>
        </p:spPr>
        <p:txBody>
          <a:bodyPr/>
          <a:lstStyle/>
          <a:p>
            <a:pPr eaLnBrk="1" hangingPunct="1"/>
            <a:r>
              <a:rPr lang="en-US" altLang="en-US"/>
              <a:t>IP packet</a:t>
            </a:r>
          </a:p>
          <a:p>
            <a:pPr lvl="1" eaLnBrk="1" hangingPunct="1"/>
            <a:r>
              <a:rPr lang="en-US" altLang="en-US"/>
              <a:t>No bigger than Maximum Transmission Unit (MTU)</a:t>
            </a:r>
          </a:p>
          <a:p>
            <a:pPr lvl="1" eaLnBrk="1" hangingPunct="1"/>
            <a:r>
              <a:rPr lang="en-US" altLang="en-US"/>
              <a:t>E.g., up to 1500 bytes on an Ethernet</a:t>
            </a:r>
          </a:p>
          <a:p>
            <a:pPr eaLnBrk="1" hangingPunct="1"/>
            <a:r>
              <a:rPr lang="en-US" altLang="en-US"/>
              <a:t>TCP packet</a:t>
            </a:r>
          </a:p>
          <a:p>
            <a:pPr lvl="1" eaLnBrk="1" hangingPunct="1"/>
            <a:r>
              <a:rPr lang="en-US" altLang="en-US"/>
              <a:t>IP packet with a TCP header and data inside</a:t>
            </a:r>
          </a:p>
          <a:p>
            <a:pPr lvl="1" eaLnBrk="1" hangingPunct="1"/>
            <a:r>
              <a:rPr lang="en-US" altLang="en-US"/>
              <a:t>TCP header is typically 20 bytes long</a:t>
            </a:r>
          </a:p>
          <a:p>
            <a:pPr eaLnBrk="1" hangingPunct="1"/>
            <a:r>
              <a:rPr lang="en-US" altLang="en-US"/>
              <a:t>TCP segment</a:t>
            </a:r>
          </a:p>
          <a:p>
            <a:pPr lvl="1" eaLnBrk="1" hangingPunct="1"/>
            <a:r>
              <a:rPr lang="en-US" altLang="en-US"/>
              <a:t>No more than Maximum Segment Size (MSS) bytes</a:t>
            </a:r>
          </a:p>
          <a:p>
            <a:pPr lvl="1" eaLnBrk="1" hangingPunct="1"/>
            <a:r>
              <a:rPr lang="en-US" altLang="en-US"/>
              <a:t>E.g., up to 1460 consecutive bytes from the stream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AA6E4-1708-4D8F-A88E-480683550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Sequence Numbers</a:t>
            </a:r>
            <a:endParaRPr lang="en-US" dirty="0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3F24C41D-ED85-412E-B2FE-B89E20CFD52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195" y="2238445"/>
            <a:ext cx="5943600" cy="388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204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FEB522FB-9BDC-481E-B58F-82E4138388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Goals</a:t>
            </a:r>
          </a:p>
        </p:txBody>
      </p:sp>
      <p:sp>
        <p:nvSpPr>
          <p:cNvPr id="845827" name="Rectangle 3">
            <a:extLst>
              <a:ext uri="{FF2B5EF4-FFF2-40B4-BE49-F238E27FC236}">
                <a16:creationId xmlns:a16="http://schemas.microsoft.com/office/drawing/2014/main" id="{BFC50644-F9F0-4761-A1DF-8D0AB4FA30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Principles underlying transport-layer services</a:t>
            </a:r>
          </a:p>
          <a:p>
            <a:pPr lvl="1" eaLnBrk="1" hangingPunct="1"/>
            <a:r>
              <a:rPr lang="en-US" altLang="en-US"/>
              <a:t>(De)multiplexing</a:t>
            </a:r>
          </a:p>
          <a:p>
            <a:pPr lvl="1" eaLnBrk="1" hangingPunct="1"/>
            <a:r>
              <a:rPr lang="en-US" altLang="en-US"/>
              <a:t>Detecting corruption</a:t>
            </a:r>
          </a:p>
          <a:p>
            <a:pPr lvl="1" eaLnBrk="1" hangingPunct="1"/>
            <a:r>
              <a:rPr lang="en-US" altLang="en-US"/>
              <a:t>Reliable delivery</a:t>
            </a:r>
          </a:p>
          <a:p>
            <a:pPr lvl="1" eaLnBrk="1" hangingPunct="1"/>
            <a:r>
              <a:rPr lang="en-US" altLang="en-US"/>
              <a:t>Flow control</a:t>
            </a:r>
          </a:p>
          <a:p>
            <a:pPr eaLnBrk="1" hangingPunct="1"/>
            <a:r>
              <a:rPr lang="en-US" altLang="en-US"/>
              <a:t>Transport-layer protocols in the Internet</a:t>
            </a:r>
          </a:p>
          <a:p>
            <a:pPr lvl="1" eaLnBrk="1" hangingPunct="1"/>
            <a:r>
              <a:rPr lang="en-US" altLang="en-US"/>
              <a:t>User Datagram Protocol (UDP)</a:t>
            </a:r>
          </a:p>
          <a:p>
            <a:pPr lvl="1" eaLnBrk="1" hangingPunct="1"/>
            <a:r>
              <a:rPr lang="en-US" altLang="en-US"/>
              <a:t>Transmission Control Protocol (TCP)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582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5345B614-5E24-45C3-A7EF-12C5DCEDE2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Initial Sequence Number (ISN)</a:t>
            </a:r>
          </a:p>
        </p:txBody>
      </p:sp>
      <p:sp>
        <p:nvSpPr>
          <p:cNvPr id="921603" name="Rectangle 3">
            <a:extLst>
              <a:ext uri="{FF2B5EF4-FFF2-40B4-BE49-F238E27FC236}">
                <a16:creationId xmlns:a16="http://schemas.microsoft.com/office/drawing/2014/main" id="{75927703-B535-4294-AE9F-AE3F363BB0F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Sequence number for the very first byte</a:t>
            </a:r>
          </a:p>
          <a:p>
            <a:pPr lvl="1" eaLnBrk="1" hangingPunct="1"/>
            <a:r>
              <a:rPr lang="en-US" altLang="en-US"/>
              <a:t>E.g., Why not a de facto ISN of 0?</a:t>
            </a:r>
          </a:p>
          <a:p>
            <a:pPr eaLnBrk="1" hangingPunct="1"/>
            <a:r>
              <a:rPr lang="en-US" altLang="en-US"/>
              <a:t>Practical issue</a:t>
            </a:r>
          </a:p>
          <a:p>
            <a:pPr lvl="1" eaLnBrk="1" hangingPunct="1"/>
            <a:r>
              <a:rPr lang="en-US" altLang="en-US"/>
              <a:t>IP addresses and port #s uniquely identify a connection</a:t>
            </a:r>
          </a:p>
          <a:p>
            <a:pPr lvl="1" eaLnBrk="1" hangingPunct="1"/>
            <a:r>
              <a:rPr lang="en-US" altLang="en-US"/>
              <a:t>Eventually, though, these port #s do get used again</a:t>
            </a:r>
          </a:p>
          <a:p>
            <a:pPr lvl="1" eaLnBrk="1" hangingPunct="1"/>
            <a:r>
              <a:rPr lang="en-US" altLang="en-US"/>
              <a:t>… and there is a chance an old packet is still in flight</a:t>
            </a:r>
          </a:p>
          <a:p>
            <a:pPr lvl="1" eaLnBrk="1" hangingPunct="1"/>
            <a:r>
              <a:rPr lang="en-US" altLang="en-US"/>
              <a:t>… and might be associated with the new connection</a:t>
            </a:r>
          </a:p>
          <a:p>
            <a:pPr eaLnBrk="1" hangingPunct="1"/>
            <a:r>
              <a:rPr lang="en-US" altLang="en-US"/>
              <a:t>So, TCP requires changing the ISN over time</a:t>
            </a:r>
          </a:p>
          <a:p>
            <a:pPr lvl="1" eaLnBrk="1" hangingPunct="1"/>
            <a:r>
              <a:rPr lang="en-US" altLang="en-US"/>
              <a:t>Set from a 32-bit clock that ticks every 4 microseconds</a:t>
            </a:r>
          </a:p>
          <a:p>
            <a:pPr lvl="1" eaLnBrk="1" hangingPunct="1"/>
            <a:r>
              <a:rPr lang="en-US" altLang="en-US"/>
              <a:t>… which only wraps around once every 4.55 hours!</a:t>
            </a:r>
          </a:p>
          <a:p>
            <a:pPr eaLnBrk="1" hangingPunct="1"/>
            <a:r>
              <a:rPr lang="en-US" altLang="en-US"/>
              <a:t>But, this means the hosts need to exchange ISNs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0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>
            <a:extLst>
              <a:ext uri="{FF2B5EF4-FFF2-40B4-BE49-F238E27FC236}">
                <a16:creationId xmlns:a16="http://schemas.microsoft.com/office/drawing/2014/main" id="{6828A77F-852C-4E76-B659-A364EDBD668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TCP Three-Way Handshake</a:t>
            </a:r>
          </a:p>
        </p:txBody>
      </p:sp>
      <p:sp>
        <p:nvSpPr>
          <p:cNvPr id="29699" name="Rectangle 5">
            <a:extLst>
              <a:ext uri="{FF2B5EF4-FFF2-40B4-BE49-F238E27FC236}">
                <a16:creationId xmlns:a16="http://schemas.microsoft.com/office/drawing/2014/main" id="{8DD51CBA-B016-442D-A069-E9880D76244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69369-971A-4AD2-A185-915CED15E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Establishing a TCP Connection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C75BD1-D390-4662-9BBA-551131C7D6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Three-way handshake to establish connection</a:t>
            </a:r>
          </a:p>
          <a:p>
            <a:pPr lvl="1" eaLnBrk="1" hangingPunct="1"/>
            <a:r>
              <a:rPr lang="en-US" altLang="en-US" dirty="0"/>
              <a:t>Host A sends a </a:t>
            </a:r>
            <a:r>
              <a:rPr lang="en-US" altLang="en-US" b="1" dirty="0">
                <a:solidFill>
                  <a:srgbClr val="0000FF"/>
                </a:solidFill>
              </a:rPr>
              <a:t>SYN</a:t>
            </a:r>
            <a:r>
              <a:rPr lang="en-US" altLang="en-US" dirty="0"/>
              <a:t> (open) to the host B</a:t>
            </a:r>
          </a:p>
          <a:p>
            <a:pPr lvl="1" eaLnBrk="1" hangingPunct="1"/>
            <a:r>
              <a:rPr lang="en-US" altLang="en-US" dirty="0"/>
              <a:t>Host B returns a SYN acknowledgment (</a:t>
            </a:r>
            <a:r>
              <a:rPr lang="en-US" altLang="en-US" b="1" dirty="0">
                <a:solidFill>
                  <a:srgbClr val="FF3300"/>
                </a:solidFill>
              </a:rPr>
              <a:t>SYN ACK</a:t>
            </a:r>
            <a:r>
              <a:rPr lang="en-US" altLang="en-US" dirty="0"/>
              <a:t>)</a:t>
            </a:r>
          </a:p>
          <a:p>
            <a:pPr lvl="1" eaLnBrk="1" hangingPunct="1"/>
            <a:r>
              <a:rPr lang="en-US" altLang="en-US" dirty="0"/>
              <a:t>Host A sends an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b="1" dirty="0">
                <a:solidFill>
                  <a:srgbClr val="0000FF"/>
                </a:solidFill>
              </a:rPr>
              <a:t>ACK</a:t>
            </a:r>
            <a:r>
              <a:rPr lang="en-US" altLang="en-US" dirty="0"/>
              <a:t> to acknowledge the SYN ACK</a:t>
            </a:r>
          </a:p>
          <a:p>
            <a:pPr lvl="1" eaLnBrk="1" hangingPunct="1"/>
            <a:endParaRPr lang="en-US" altLang="en-US" dirty="0"/>
          </a:p>
          <a:p>
            <a:pPr lvl="1" eaLnBrk="1" hangingPunct="1"/>
            <a:r>
              <a:rPr lang="en-US" altLang="en-US" sz="1800" dirty="0">
                <a:latin typeface="Helvetica" panose="020B0604020202020204" pitchFamily="34" charset="0"/>
              </a:rPr>
              <a:t>Each host tells its ISN to the other host.</a:t>
            </a:r>
          </a:p>
          <a:p>
            <a:pPr lvl="1" eaLnBrk="1" hangingPunct="1"/>
            <a:endParaRPr lang="en-US" altLang="en-US" dirty="0"/>
          </a:p>
          <a:p>
            <a:endParaRPr lang="en-US" dirty="0"/>
          </a:p>
        </p:txBody>
      </p:sp>
      <p:pic>
        <p:nvPicPr>
          <p:cNvPr id="4" name="Picture 3" descr="Text, whiteboard&#10;&#10;Description automatically generated">
            <a:extLst>
              <a:ext uri="{FF2B5EF4-FFF2-40B4-BE49-F238E27FC236}">
                <a16:creationId xmlns:a16="http://schemas.microsoft.com/office/drawing/2014/main" id="{B24E716B-7CB0-4037-ADC9-6F18F7D5412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469" y="1393535"/>
            <a:ext cx="2276475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6003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2A064-8893-4601-9849-84237F8AB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28410"/>
          </a:xfrm>
        </p:spPr>
        <p:txBody>
          <a:bodyPr/>
          <a:lstStyle/>
          <a:p>
            <a:r>
              <a:rPr lang="en-US" altLang="en-US" dirty="0"/>
              <a:t>TCP Header</a:t>
            </a:r>
            <a:endParaRPr lang="en-US" dirty="0"/>
          </a:p>
        </p:txBody>
      </p:sp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1E6A524D-695B-477D-8AE5-A53D0B248EE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145" y="1777585"/>
            <a:ext cx="6634890" cy="397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8876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A665DB72-4F82-4323-BB5E-F54EE910E7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What if the SYN Packet Gets Lost?</a:t>
            </a:r>
          </a:p>
        </p:txBody>
      </p:sp>
      <p:sp>
        <p:nvSpPr>
          <p:cNvPr id="908291" name="Rectangle 3">
            <a:extLst>
              <a:ext uri="{FF2B5EF4-FFF2-40B4-BE49-F238E27FC236}">
                <a16:creationId xmlns:a16="http://schemas.microsoft.com/office/drawing/2014/main" id="{00359A54-F157-4BC4-8D9E-102A188034A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Suppose the SYN packet gets lost</a:t>
            </a:r>
          </a:p>
          <a:p>
            <a:pPr lvl="1" eaLnBrk="1" hangingPunct="1"/>
            <a:r>
              <a:rPr lang="en-US" altLang="en-US"/>
              <a:t>Packet is lost inside the network, or</a:t>
            </a:r>
          </a:p>
          <a:p>
            <a:pPr lvl="1" eaLnBrk="1" hangingPunct="1"/>
            <a:r>
              <a:rPr lang="en-US" altLang="en-US"/>
              <a:t>Server rejects the packet (e.g., listen queue is full)</a:t>
            </a:r>
          </a:p>
          <a:p>
            <a:pPr eaLnBrk="1" hangingPunct="1"/>
            <a:r>
              <a:rPr lang="en-US" altLang="en-US"/>
              <a:t>Eventually, no SYN-ACK arrives</a:t>
            </a:r>
          </a:p>
          <a:p>
            <a:pPr lvl="1" eaLnBrk="1" hangingPunct="1"/>
            <a:r>
              <a:rPr lang="en-US" altLang="en-US"/>
              <a:t>Sender sets a timer and wait for the SYN-ACK</a:t>
            </a:r>
          </a:p>
          <a:p>
            <a:pPr lvl="1" eaLnBrk="1" hangingPunct="1"/>
            <a:r>
              <a:rPr lang="en-US" altLang="en-US"/>
              <a:t>… and retransmits the SYN-ACK if needed</a:t>
            </a:r>
          </a:p>
          <a:p>
            <a:pPr eaLnBrk="1" hangingPunct="1"/>
            <a:r>
              <a:rPr lang="en-US" altLang="en-US"/>
              <a:t>How should the TCP sender set the timer?</a:t>
            </a:r>
          </a:p>
          <a:p>
            <a:pPr lvl="1" eaLnBrk="1" hangingPunct="1"/>
            <a:r>
              <a:rPr lang="en-US" altLang="en-US"/>
              <a:t>Sender has no idea how far away the receiver is</a:t>
            </a:r>
          </a:p>
          <a:p>
            <a:pPr lvl="1" eaLnBrk="1" hangingPunct="1"/>
            <a:r>
              <a:rPr lang="en-US" altLang="en-US"/>
              <a:t>Hard to guess a reasonable length of time to wait</a:t>
            </a:r>
          </a:p>
          <a:p>
            <a:pPr lvl="1" eaLnBrk="1" hangingPunct="1"/>
            <a:r>
              <a:rPr lang="en-US" altLang="en-US"/>
              <a:t>Some TCPs use a default of 3 or 6 seconds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8291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3DDB1117-D45E-46FF-9B0A-A48F0C5C76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SYN Loss and Web Downloads</a:t>
            </a:r>
          </a:p>
        </p:txBody>
      </p:sp>
      <p:sp>
        <p:nvSpPr>
          <p:cNvPr id="909315" name="Rectangle 3">
            <a:extLst>
              <a:ext uri="{FF2B5EF4-FFF2-40B4-BE49-F238E27FC236}">
                <a16:creationId xmlns:a16="http://schemas.microsoft.com/office/drawing/2014/main" id="{448759B2-79CB-4B77-9044-990E154A16F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User clicks on a hypertext link</a:t>
            </a:r>
          </a:p>
          <a:p>
            <a:pPr lvl="1" eaLnBrk="1" hangingPunct="1"/>
            <a:r>
              <a:rPr lang="en-US" altLang="en-US"/>
              <a:t>Browser creates a socket and does a “connect”</a:t>
            </a:r>
          </a:p>
          <a:p>
            <a:pPr lvl="1" eaLnBrk="1" hangingPunct="1"/>
            <a:r>
              <a:rPr lang="en-US" altLang="en-US"/>
              <a:t>The “connect” triggers the OS to transmit a SYN</a:t>
            </a:r>
          </a:p>
          <a:p>
            <a:pPr eaLnBrk="1" hangingPunct="1"/>
            <a:r>
              <a:rPr lang="en-US" altLang="en-US"/>
              <a:t>If the SYN is lost…</a:t>
            </a:r>
          </a:p>
          <a:p>
            <a:pPr lvl="1" eaLnBrk="1" hangingPunct="1"/>
            <a:r>
              <a:rPr lang="en-US" altLang="en-US"/>
              <a:t>The 3-6 seconds of delay may be very long</a:t>
            </a:r>
          </a:p>
          <a:p>
            <a:pPr lvl="1" eaLnBrk="1" hangingPunct="1"/>
            <a:r>
              <a:rPr lang="en-US" altLang="en-US"/>
              <a:t>The user may get impatient</a:t>
            </a:r>
          </a:p>
          <a:p>
            <a:pPr lvl="1" eaLnBrk="1" hangingPunct="1"/>
            <a:r>
              <a:rPr lang="en-US" altLang="en-US"/>
              <a:t>… and click the hyperlink again, or click “reload”</a:t>
            </a:r>
          </a:p>
          <a:p>
            <a:pPr eaLnBrk="1" hangingPunct="1"/>
            <a:r>
              <a:rPr lang="en-US" altLang="en-US"/>
              <a:t>User triggers an “abort” of the “connect”</a:t>
            </a:r>
          </a:p>
          <a:p>
            <a:pPr lvl="1" eaLnBrk="1" hangingPunct="1"/>
            <a:r>
              <a:rPr lang="en-US" altLang="en-US"/>
              <a:t>Browser creates a new socket and does  a “connect”</a:t>
            </a:r>
          </a:p>
          <a:p>
            <a:pPr lvl="1" eaLnBrk="1" hangingPunct="1"/>
            <a:r>
              <a:rPr lang="en-US" altLang="en-US"/>
              <a:t>Essentially, forces a faster send of a new SYN packet!</a:t>
            </a:r>
          </a:p>
          <a:p>
            <a:pPr lvl="1" eaLnBrk="1" hangingPunct="1"/>
            <a:r>
              <a:rPr lang="en-US" altLang="en-US"/>
              <a:t>Sometimes very effective, and the page comes fast</a:t>
            </a:r>
          </a:p>
          <a:p>
            <a:pPr lvl="1" eaLnBrk="1" hangingPunct="1"/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931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4B09312F-5AE2-4F7A-BCE1-36B8B5F301E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TCP Retransmissions</a:t>
            </a: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A1AC8D3F-8122-4739-AE94-681B928EC96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>
            <a:extLst>
              <a:ext uri="{FF2B5EF4-FFF2-40B4-BE49-F238E27FC236}">
                <a16:creationId xmlns:a16="http://schemas.microsoft.com/office/drawing/2014/main" id="{C6FC622E-E1EE-48A5-9F15-88E476FBFF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Automatic Repeat reQuest (ARQ)</a:t>
            </a:r>
          </a:p>
        </p:txBody>
      </p:sp>
      <p:sp>
        <p:nvSpPr>
          <p:cNvPr id="38923" name="Rectangle 14">
            <a:extLst>
              <a:ext uri="{FF2B5EF4-FFF2-40B4-BE49-F238E27FC236}">
                <a16:creationId xmlns:a16="http://schemas.microsoft.com/office/drawing/2014/main" id="{A2DAE010-AAA3-4FE2-882A-4DE2217321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413" y="1438482"/>
            <a:ext cx="480695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223838" indent="-223838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63563" indent="-223838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1225" indent="-23336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58888" indent="-23336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97025" indent="-223838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54225" indent="-223838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511425" indent="-223838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68625" indent="-223838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425825" indent="-223838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400" b="0" dirty="0">
                <a:latin typeface="Arial" panose="020B0604020202020204" pitchFamily="34" charset="0"/>
                <a:cs typeface="Arial" panose="020B0604020202020204" pitchFamily="34" charset="0"/>
              </a:rPr>
              <a:t>Automatic Repeat Request</a:t>
            </a:r>
          </a:p>
          <a:p>
            <a:pPr lvl="1">
              <a:lnSpc>
                <a:spcPct val="100000"/>
              </a:lnSpc>
              <a:spcBef>
                <a:spcPct val="10000"/>
              </a:spcBef>
              <a:buFont typeface="Helvetica" panose="020B0604020202020204" pitchFamily="34" charset="0"/>
              <a:buChar char="–"/>
            </a:pPr>
            <a:r>
              <a:rPr lang="en-US" altLang="en-US" b="0" dirty="0">
                <a:latin typeface="Arial" panose="020B0604020202020204" pitchFamily="34" charset="0"/>
                <a:cs typeface="Arial" panose="020B0604020202020204" pitchFamily="34" charset="0"/>
              </a:rPr>
              <a:t>Receiver sends acknowledgment (ACK) when it receives packet</a:t>
            </a:r>
          </a:p>
          <a:p>
            <a:pPr lvl="1">
              <a:lnSpc>
                <a:spcPct val="100000"/>
              </a:lnSpc>
              <a:spcBef>
                <a:spcPct val="10000"/>
              </a:spcBef>
              <a:buFont typeface="Helvetica" panose="020B0604020202020204" pitchFamily="34" charset="0"/>
              <a:buChar char="–"/>
            </a:pPr>
            <a:r>
              <a:rPr lang="en-US" altLang="en-US" b="0" dirty="0">
                <a:latin typeface="Arial" panose="020B0604020202020204" pitchFamily="34" charset="0"/>
                <a:cs typeface="Arial" panose="020B0604020202020204" pitchFamily="34" charset="0"/>
              </a:rPr>
              <a:t>Sender waits for ACK and timeouts if it does not arrive within some time period</a:t>
            </a:r>
          </a:p>
          <a:p>
            <a:pPr>
              <a:lnSpc>
                <a:spcPct val="10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400" b="0" dirty="0">
                <a:latin typeface="Arial" panose="020B0604020202020204" pitchFamily="34" charset="0"/>
                <a:cs typeface="Arial" panose="020B0604020202020204" pitchFamily="34" charset="0"/>
              </a:rPr>
              <a:t>Simplest ARQ protocol</a:t>
            </a:r>
          </a:p>
          <a:p>
            <a:pPr lvl="1">
              <a:lnSpc>
                <a:spcPct val="100000"/>
              </a:lnSpc>
              <a:spcBef>
                <a:spcPct val="10000"/>
              </a:spcBef>
              <a:buFont typeface="Helvetica" panose="020B0604020202020204" pitchFamily="34" charset="0"/>
              <a:buChar char="–"/>
            </a:pPr>
            <a:r>
              <a:rPr lang="en-US" altLang="en-US" b="0" dirty="0">
                <a:latin typeface="Arial" panose="020B0604020202020204" pitchFamily="34" charset="0"/>
                <a:cs typeface="Arial" panose="020B0604020202020204" pitchFamily="34" charset="0"/>
              </a:rPr>
              <a:t>Stop and wait</a:t>
            </a:r>
          </a:p>
          <a:p>
            <a:pPr lvl="1">
              <a:lnSpc>
                <a:spcPct val="100000"/>
              </a:lnSpc>
              <a:spcBef>
                <a:spcPct val="10000"/>
              </a:spcBef>
              <a:buFont typeface="Helvetica" panose="020B0604020202020204" pitchFamily="34" charset="0"/>
              <a:buChar char="–"/>
            </a:pPr>
            <a:r>
              <a:rPr lang="en-US" altLang="en-US" b="0" dirty="0">
                <a:latin typeface="Arial" panose="020B0604020202020204" pitchFamily="34" charset="0"/>
                <a:cs typeface="Arial" panose="020B0604020202020204" pitchFamily="34" charset="0"/>
              </a:rPr>
              <a:t>Send a packet, stop and wait until ACK arrives </a:t>
            </a:r>
          </a:p>
        </p:txBody>
      </p:sp>
      <p:pic>
        <p:nvPicPr>
          <p:cNvPr id="20" name="Picture 19" descr="Diagram&#10;&#10;Description automatically generated">
            <a:extLst>
              <a:ext uri="{FF2B5EF4-FFF2-40B4-BE49-F238E27FC236}">
                <a16:creationId xmlns:a16="http://schemas.microsoft.com/office/drawing/2014/main" id="{2F194496-347C-4E46-91D5-281D1F177BB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033" y="1438482"/>
            <a:ext cx="3800475" cy="4200525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93549-83B7-43FC-B22E-E288019BE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715" y="381000"/>
            <a:ext cx="7527348" cy="685800"/>
          </a:xfrm>
        </p:spPr>
        <p:txBody>
          <a:bodyPr/>
          <a:lstStyle/>
          <a:p>
            <a:r>
              <a:rPr lang="en-US" altLang="en-US" dirty="0"/>
              <a:t>Reasons for Retransmission</a:t>
            </a:r>
            <a:endParaRPr lang="en-US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DC5FC5CC-AA35-4F04-8909-C27D86FD23F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00" y="1470344"/>
            <a:ext cx="7066520" cy="3955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1350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15E22436-3A58-419C-81A0-F051BD1559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How Long Should Sender Wait?</a:t>
            </a:r>
          </a:p>
        </p:txBody>
      </p:sp>
      <p:sp>
        <p:nvSpPr>
          <p:cNvPr id="951299" name="Rectangle 3">
            <a:extLst>
              <a:ext uri="{FF2B5EF4-FFF2-40B4-BE49-F238E27FC236}">
                <a16:creationId xmlns:a16="http://schemas.microsoft.com/office/drawing/2014/main" id="{4BDC15CB-41FB-4A3F-A57D-064140D43FD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Sender sets a timeout to wait for an ACK</a:t>
            </a:r>
          </a:p>
          <a:p>
            <a:pPr lvl="1" eaLnBrk="1" hangingPunct="1"/>
            <a:r>
              <a:rPr lang="en-US" altLang="en-US"/>
              <a:t>Too short: wasted retransmissions</a:t>
            </a:r>
          </a:p>
          <a:p>
            <a:pPr lvl="1" eaLnBrk="1" hangingPunct="1"/>
            <a:r>
              <a:rPr lang="en-US" altLang="en-US"/>
              <a:t>Too long: excessive delays when packet lost</a:t>
            </a:r>
          </a:p>
          <a:p>
            <a:pPr eaLnBrk="1" hangingPunct="1"/>
            <a:r>
              <a:rPr lang="en-US" altLang="en-US"/>
              <a:t>TCP sets timeout as a function of the RTT</a:t>
            </a:r>
          </a:p>
          <a:p>
            <a:pPr lvl="1" eaLnBrk="1" hangingPunct="1"/>
            <a:r>
              <a:rPr lang="en-US" altLang="en-US"/>
              <a:t>Expect ACK to arrive after an RTT</a:t>
            </a:r>
          </a:p>
          <a:p>
            <a:pPr lvl="1" eaLnBrk="1" hangingPunct="1"/>
            <a:r>
              <a:rPr lang="en-US" altLang="en-US"/>
              <a:t>… plus a fudge factor to account for queuing</a:t>
            </a:r>
          </a:p>
          <a:p>
            <a:pPr eaLnBrk="1" hangingPunct="1"/>
            <a:r>
              <a:rPr lang="en-US" altLang="en-US"/>
              <a:t>But, how does the sender know the RTT?</a:t>
            </a:r>
          </a:p>
          <a:p>
            <a:pPr lvl="1" eaLnBrk="1" hangingPunct="1"/>
            <a:r>
              <a:rPr lang="en-US" altLang="en-US"/>
              <a:t>Can estimate the RTT by watching the ACKs</a:t>
            </a:r>
          </a:p>
          <a:p>
            <a:pPr lvl="1" eaLnBrk="1" hangingPunct="1"/>
            <a:r>
              <a:rPr lang="en-US" altLang="en-US"/>
              <a:t>Smooth estimate: keep a running average of the RTT</a:t>
            </a:r>
          </a:p>
          <a:p>
            <a:pPr lvl="2" eaLnBrk="1" hangingPunct="1"/>
            <a:r>
              <a:rPr lang="en-US" altLang="en-US"/>
              <a:t>EstimatedRTT = a * EstimatedRTT + (1 –a ) * SampleRTT</a:t>
            </a:r>
          </a:p>
          <a:p>
            <a:pPr lvl="1" eaLnBrk="1" hangingPunct="1"/>
            <a:r>
              <a:rPr lang="en-US" altLang="en-US"/>
              <a:t>Compute timeout: TimeOut = 2 * EstimatedRTT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2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12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ABBC992A-3DD8-4027-A4B3-1C13674AF4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Role of Transport Layer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19F67E02-3A80-47EF-8E21-2110F315CA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Application layer</a:t>
            </a:r>
          </a:p>
          <a:p>
            <a:pPr lvl="1" eaLnBrk="1" hangingPunct="1"/>
            <a:r>
              <a:rPr lang="en-US" altLang="en-US"/>
              <a:t>Communication for specific applications</a:t>
            </a:r>
          </a:p>
          <a:p>
            <a:pPr lvl="1" eaLnBrk="1" hangingPunct="1"/>
            <a:r>
              <a:rPr lang="en-US" altLang="en-US"/>
              <a:t>E.g., HyperText Transfer Protocol (HTTP), File Transfer Protocol (FTP), Network News Transfer Protocol (NNTP)</a:t>
            </a:r>
          </a:p>
          <a:p>
            <a:pPr eaLnBrk="1" hangingPunct="1"/>
            <a:r>
              <a:rPr lang="en-US" altLang="en-US"/>
              <a:t>Transport layer</a:t>
            </a:r>
          </a:p>
          <a:p>
            <a:pPr lvl="1" eaLnBrk="1" hangingPunct="1"/>
            <a:r>
              <a:rPr lang="en-US" altLang="en-US"/>
              <a:t>Communication between processes (e.g., socket)</a:t>
            </a:r>
          </a:p>
          <a:p>
            <a:pPr lvl="1" eaLnBrk="1" hangingPunct="1"/>
            <a:r>
              <a:rPr lang="en-US" altLang="en-US"/>
              <a:t>Relies on network layer and serves the application layer</a:t>
            </a:r>
          </a:p>
          <a:p>
            <a:pPr lvl="1" eaLnBrk="1" hangingPunct="1"/>
            <a:r>
              <a:rPr lang="en-US" altLang="en-US"/>
              <a:t>E.g., TCP and UDP</a:t>
            </a:r>
          </a:p>
          <a:p>
            <a:pPr eaLnBrk="1" hangingPunct="1"/>
            <a:r>
              <a:rPr lang="en-US" altLang="en-US"/>
              <a:t>Network layer</a:t>
            </a:r>
          </a:p>
          <a:p>
            <a:pPr lvl="1" eaLnBrk="1" hangingPunct="1"/>
            <a:r>
              <a:rPr lang="en-US" altLang="en-US"/>
              <a:t>Logical communication between nodes</a:t>
            </a:r>
          </a:p>
          <a:p>
            <a:pPr lvl="1" eaLnBrk="1" hangingPunct="1"/>
            <a:r>
              <a:rPr lang="en-US" altLang="en-US"/>
              <a:t>Hides details of the link technology</a:t>
            </a:r>
          </a:p>
          <a:p>
            <a:pPr lvl="1" eaLnBrk="1" hangingPunct="1"/>
            <a:r>
              <a:rPr lang="en-US" altLang="en-US"/>
              <a:t>E.g., IP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5F4FEB92-9CBD-4D3C-9CD4-59F6176D34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Example RTT Estimation</a:t>
            </a:r>
          </a:p>
        </p:txBody>
      </p:sp>
      <p:pic>
        <p:nvPicPr>
          <p:cNvPr id="43012" name="Picture 3">
            <a:extLst>
              <a:ext uri="{FF2B5EF4-FFF2-40B4-BE49-F238E27FC236}">
                <a16:creationId xmlns:a16="http://schemas.microsoft.com/office/drawing/2014/main" id="{E7C001C0-65F1-4731-93C9-99A5BE62E8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393535"/>
            <a:ext cx="7739062" cy="4953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9D7AF9D2-DB0E-485E-8EEE-80CC175569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 Flaw in This Approach</a:t>
            </a:r>
          </a:p>
        </p:txBody>
      </p:sp>
      <p:sp>
        <p:nvSpPr>
          <p:cNvPr id="953347" name="Rectangle 3">
            <a:extLst>
              <a:ext uri="{FF2B5EF4-FFF2-40B4-BE49-F238E27FC236}">
                <a16:creationId xmlns:a16="http://schemas.microsoft.com/office/drawing/2014/main" id="{AA7C87BD-7A4B-48CF-8B4E-27D1364823E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An ACK doesn’t really acknowledge a transmission</a:t>
            </a:r>
          </a:p>
          <a:p>
            <a:pPr lvl="1" eaLnBrk="1" hangingPunct="1"/>
            <a:r>
              <a:rPr lang="en-US" altLang="en-US"/>
              <a:t>Rather, it acknowledges receipt of the data</a:t>
            </a:r>
          </a:p>
          <a:p>
            <a:pPr eaLnBrk="1" hangingPunct="1"/>
            <a:r>
              <a:rPr lang="en-US" altLang="en-US"/>
              <a:t>Consider a retransmission of a lost packet</a:t>
            </a:r>
          </a:p>
          <a:p>
            <a:pPr lvl="1" eaLnBrk="1" hangingPunct="1"/>
            <a:r>
              <a:rPr lang="en-US" altLang="en-US"/>
              <a:t>If you assume the ACK goes with the 1st transmission</a:t>
            </a:r>
          </a:p>
          <a:p>
            <a:pPr lvl="1" eaLnBrk="1" hangingPunct="1"/>
            <a:r>
              <a:rPr lang="en-US" altLang="en-US"/>
              <a:t>… the SampleRTT comes out way too large</a:t>
            </a:r>
          </a:p>
          <a:p>
            <a:pPr eaLnBrk="1" hangingPunct="1"/>
            <a:r>
              <a:rPr lang="en-US" altLang="en-US"/>
              <a:t>Consider a duplicate packet </a:t>
            </a:r>
          </a:p>
          <a:p>
            <a:pPr lvl="1" eaLnBrk="1" hangingPunct="1"/>
            <a:r>
              <a:rPr lang="en-US" altLang="en-US"/>
              <a:t>If you assume the ACK goes with the 2nd transmission</a:t>
            </a:r>
          </a:p>
          <a:p>
            <a:pPr lvl="1" eaLnBrk="1" hangingPunct="1"/>
            <a:r>
              <a:rPr lang="en-US" altLang="en-US"/>
              <a:t>… the Sample RTT comes out way too small</a:t>
            </a:r>
          </a:p>
          <a:p>
            <a:pPr eaLnBrk="1" hangingPunct="1"/>
            <a:r>
              <a:rPr lang="en-US" altLang="en-US"/>
              <a:t>Simple solution in the Karn/Partridge algorithm</a:t>
            </a:r>
          </a:p>
          <a:p>
            <a:pPr lvl="1" eaLnBrk="1" hangingPunct="1"/>
            <a:r>
              <a:rPr lang="en-US" altLang="en-US"/>
              <a:t>Only collect samples for segments sent one single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3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3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3347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9BE600C9-D724-4890-BEFE-4675287957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Yet Another Limitation…</a:t>
            </a: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A84AC01A-8BA3-4B88-8E2E-13202FAD414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Doesn’t consider variance in the RTT</a:t>
            </a:r>
          </a:p>
          <a:p>
            <a:pPr lvl="1" eaLnBrk="1" hangingPunct="1"/>
            <a:r>
              <a:rPr lang="en-US" altLang="en-US"/>
              <a:t>If variance is small, the EstimatedRTT is pretty accurate</a:t>
            </a:r>
          </a:p>
          <a:p>
            <a:pPr lvl="1" eaLnBrk="1" hangingPunct="1"/>
            <a:r>
              <a:rPr lang="en-US" altLang="en-US"/>
              <a:t>… but, if variance is large, the estimate isn’t all that good</a:t>
            </a:r>
          </a:p>
          <a:p>
            <a:pPr eaLnBrk="1" hangingPunct="1"/>
            <a:r>
              <a:rPr lang="en-US" altLang="en-US"/>
              <a:t>Better to directly consider the variance</a:t>
            </a:r>
          </a:p>
          <a:p>
            <a:pPr lvl="1" eaLnBrk="1" hangingPunct="1"/>
            <a:r>
              <a:rPr lang="en-US" altLang="en-US"/>
              <a:t>Consider difference: SampleRTT – EstimatedRTT</a:t>
            </a:r>
          </a:p>
          <a:p>
            <a:pPr lvl="1" eaLnBrk="1" hangingPunct="1"/>
            <a:r>
              <a:rPr lang="en-US" altLang="en-US"/>
              <a:t>Boost the estimate based on the difference</a:t>
            </a:r>
          </a:p>
          <a:p>
            <a:pPr eaLnBrk="1" hangingPunct="1"/>
            <a:r>
              <a:rPr lang="en-US" altLang="en-US"/>
              <a:t>Jacobson/Karels algorithm</a:t>
            </a:r>
          </a:p>
          <a:p>
            <a:pPr lvl="1" eaLnBrk="1" hangingPunct="1"/>
            <a:r>
              <a:rPr lang="en-US" altLang="en-US"/>
              <a:t>See Section 5.2 of the Peterson/Davie book for details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>
            <a:extLst>
              <a:ext uri="{FF2B5EF4-FFF2-40B4-BE49-F238E27FC236}">
                <a16:creationId xmlns:a16="http://schemas.microsoft.com/office/drawing/2014/main" id="{69903897-BF81-4416-8E44-A631B3129CB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TCP Sliding Window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958DBCA3-2D9F-4894-8EEB-2DF78EB909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Motivation for Sliding Window</a:t>
            </a:r>
          </a:p>
        </p:txBody>
      </p:sp>
      <p:sp>
        <p:nvSpPr>
          <p:cNvPr id="934915" name="Rectangle 3">
            <a:extLst>
              <a:ext uri="{FF2B5EF4-FFF2-40B4-BE49-F238E27FC236}">
                <a16:creationId xmlns:a16="http://schemas.microsoft.com/office/drawing/2014/main" id="{E02B4AFF-3A73-4787-8255-9E10F51B598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Stop-and-wait is inefficient</a:t>
            </a:r>
          </a:p>
          <a:p>
            <a:pPr lvl="1" eaLnBrk="1" hangingPunct="1"/>
            <a:r>
              <a:rPr lang="en-US" altLang="en-US"/>
              <a:t>Only one TCP segment is “in flight” at a time</a:t>
            </a:r>
          </a:p>
          <a:p>
            <a:pPr lvl="1" eaLnBrk="1" hangingPunct="1"/>
            <a:r>
              <a:rPr lang="en-US" altLang="en-US"/>
              <a:t>Especially bad when delay-bandwidth product is high</a:t>
            </a:r>
          </a:p>
          <a:p>
            <a:pPr eaLnBrk="1" hangingPunct="1"/>
            <a:r>
              <a:rPr lang="en-US" altLang="en-US"/>
              <a:t>Numerical example</a:t>
            </a:r>
          </a:p>
          <a:p>
            <a:pPr lvl="1" eaLnBrk="1" hangingPunct="1"/>
            <a:r>
              <a:rPr lang="en-US" altLang="en-US"/>
              <a:t>1.5 Mbps link with a 45 msec round-trip time (RTT)</a:t>
            </a:r>
          </a:p>
          <a:p>
            <a:pPr lvl="2" eaLnBrk="1" hangingPunct="1"/>
            <a:r>
              <a:rPr lang="en-US" altLang="en-US"/>
              <a:t>Delay-bandwidth product is 67.5 Kbits (or 8 KBytes)</a:t>
            </a:r>
          </a:p>
          <a:p>
            <a:pPr lvl="1" eaLnBrk="1" hangingPunct="1"/>
            <a:r>
              <a:rPr lang="en-US" altLang="en-US"/>
              <a:t>But, sender can send at most one packet per RTT</a:t>
            </a:r>
          </a:p>
          <a:p>
            <a:pPr lvl="2" eaLnBrk="1" hangingPunct="1"/>
            <a:r>
              <a:rPr lang="en-US" altLang="en-US"/>
              <a:t>Assuming a segment size of 1 KB (8 Kbits)</a:t>
            </a:r>
          </a:p>
          <a:p>
            <a:pPr lvl="2" eaLnBrk="1" hangingPunct="1"/>
            <a:r>
              <a:rPr lang="en-US" altLang="en-US"/>
              <a:t>… leads to 8 Kbits/segment / 45 msec/segment </a:t>
            </a:r>
            <a:r>
              <a:rPr lang="en-US" altLang="en-US">
                <a:sym typeface="Wingdings" panose="05000000000000000000" pitchFamily="2" charset="2"/>
              </a:rPr>
              <a:t> 182 Kbps</a:t>
            </a:r>
          </a:p>
          <a:p>
            <a:pPr lvl="2" eaLnBrk="1" hangingPunct="1"/>
            <a:r>
              <a:rPr lang="en-US" altLang="en-US">
                <a:sym typeface="Wingdings" panose="05000000000000000000" pitchFamily="2" charset="2"/>
              </a:rPr>
              <a:t>That’s just one-eighth of the 1.5 Mbps link capacity</a:t>
            </a:r>
            <a:endParaRPr lang="en-US" altLang="en-US"/>
          </a:p>
        </p:txBody>
      </p:sp>
      <p:sp>
        <p:nvSpPr>
          <p:cNvPr id="47113" name="Rectangle 8">
            <a:extLst>
              <a:ext uri="{FF2B5EF4-FFF2-40B4-BE49-F238E27FC236}">
                <a16:creationId xmlns:a16="http://schemas.microsoft.com/office/drawing/2014/main" id="{874FACF4-512B-4B23-83C8-470B30333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5988" y="6308725"/>
            <a:ext cx="306387" cy="19208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Courier New" panose="02070309020205020404" pitchFamily="49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Courier New" panose="02070309020205020404" pitchFamily="49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Courier New" panose="02070309020205020404" pitchFamily="49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Courier New" panose="02070309020205020404" pitchFamily="49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Courier New" panose="02070309020205020404" pitchFamily="49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Courier New" panose="02070309020205020404" pitchFamily="49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Courier New" panose="02070309020205020404" pitchFamily="49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Courier New" panose="02070309020205020404" pitchFamily="49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Courier New" panose="02070309020205020404" pitchFamily="49" charset="0"/>
              </a:defRPr>
            </a:lvl9pPr>
          </a:lstStyle>
          <a:p>
            <a:pPr algn="ctr" eaLnBrk="1" hangingPunct="1"/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586CF-3FD6-41D1-8E7F-877F698AA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51600"/>
          </a:xfrm>
        </p:spPr>
        <p:txBody>
          <a:bodyPr/>
          <a:lstStyle/>
          <a:p>
            <a:r>
              <a:rPr lang="en-US" altLang="en-US" dirty="0"/>
              <a:t>Sliding Window</a:t>
            </a:r>
            <a:endParaRPr lang="en-US" dirty="0"/>
          </a:p>
        </p:txBody>
      </p:sp>
      <p:pic>
        <p:nvPicPr>
          <p:cNvPr id="4" name="Content Placeholder 3" descr="Diagram&#10;&#10;Description automatically generated">
            <a:extLst>
              <a:ext uri="{FF2B5EF4-FFF2-40B4-BE49-F238E27FC236}">
                <a16:creationId xmlns:a16="http://schemas.microsoft.com/office/drawing/2014/main" id="{DE4AED6B-5C02-437E-84ED-9FCD67C020F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410" y="2989278"/>
            <a:ext cx="6631700" cy="2654103"/>
          </a:xfrm>
          <a:prstGeom prst="rect">
            <a:avLst/>
          </a:prstGeom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0E63408C-B0F6-411C-B333-F560E90B4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475" y="1431940"/>
            <a:ext cx="8458200" cy="155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en-US" b="0" dirty="0"/>
              <a:t>Allow a larger amount of data “in flight”</a:t>
            </a:r>
          </a:p>
          <a:p>
            <a:pPr lvl="1" eaLnBrk="1" hangingPunct="1"/>
            <a:r>
              <a:rPr lang="en-US" altLang="en-US" sz="1800" b="0" dirty="0"/>
              <a:t>Allow sender to get ahead of the receiver</a:t>
            </a:r>
          </a:p>
          <a:p>
            <a:pPr lvl="1" eaLnBrk="1" hangingPunct="1"/>
            <a:r>
              <a:rPr lang="en-US" altLang="en-US" sz="1800" b="0" dirty="0"/>
              <a:t>… though not </a:t>
            </a:r>
            <a:r>
              <a:rPr lang="en-US" altLang="en-US" sz="1800" b="0" i="1" dirty="0"/>
              <a:t>too far</a:t>
            </a:r>
            <a:r>
              <a:rPr lang="en-US" altLang="en-US" sz="1800" b="0" dirty="0"/>
              <a:t> ahead</a:t>
            </a:r>
          </a:p>
        </p:txBody>
      </p:sp>
    </p:spTree>
    <p:extLst>
      <p:ext uri="{BB962C8B-B14F-4D97-AF65-F5344CB8AC3E}">
        <p14:creationId xmlns:p14="http://schemas.microsoft.com/office/powerpoint/2010/main" val="42405355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AC70F-4C01-4D6D-8C8A-97C9929DD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990005"/>
          </a:xfrm>
        </p:spPr>
        <p:txBody>
          <a:bodyPr/>
          <a:lstStyle/>
          <a:p>
            <a:r>
              <a:rPr lang="en-US" altLang="en-US" dirty="0"/>
              <a:t>Receiver Buffering</a:t>
            </a:r>
            <a:endParaRPr lang="en-US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9209DCA4-BD3F-4E7B-8E5D-628FF7015DA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105" y="3621025"/>
            <a:ext cx="5943600" cy="2343785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A738F6B8-5D38-4F9C-9D02-43606E45BD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213" y="1690688"/>
            <a:ext cx="84582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en-US" b="0" dirty="0"/>
              <a:t>Window size</a:t>
            </a:r>
          </a:p>
          <a:p>
            <a:pPr lvl="1" eaLnBrk="1" hangingPunct="1"/>
            <a:r>
              <a:rPr lang="en-US" altLang="en-US" sz="1800" b="0" dirty="0"/>
              <a:t>Amount that can be sent without acknowledgment</a:t>
            </a:r>
          </a:p>
          <a:p>
            <a:pPr lvl="1" eaLnBrk="1" hangingPunct="1"/>
            <a:r>
              <a:rPr lang="en-US" altLang="en-US" sz="1800" b="0" dirty="0"/>
              <a:t>Receiver needs to be able to store this amount of data</a:t>
            </a:r>
          </a:p>
          <a:p>
            <a:pPr eaLnBrk="1" hangingPunct="1"/>
            <a:r>
              <a:rPr lang="en-US" altLang="en-US" b="0" dirty="0"/>
              <a:t>Receiver advertises the window to the receiver</a:t>
            </a:r>
          </a:p>
          <a:p>
            <a:pPr lvl="1" eaLnBrk="1" hangingPunct="1"/>
            <a:r>
              <a:rPr lang="en-US" altLang="en-US" sz="1800" b="0" dirty="0"/>
              <a:t>Tells the receiver the amount of free space left</a:t>
            </a:r>
          </a:p>
          <a:p>
            <a:pPr lvl="1" eaLnBrk="1" hangingPunct="1"/>
            <a:r>
              <a:rPr lang="en-US" altLang="en-US" sz="1800" b="0" dirty="0"/>
              <a:t>… and the sender agrees not to exceed this amount</a:t>
            </a:r>
          </a:p>
        </p:txBody>
      </p:sp>
    </p:spTree>
    <p:extLst>
      <p:ext uri="{BB962C8B-B14F-4D97-AF65-F5344CB8AC3E}">
        <p14:creationId xmlns:p14="http://schemas.microsoft.com/office/powerpoint/2010/main" val="177357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4">
            <a:extLst>
              <a:ext uri="{FF2B5EF4-FFF2-40B4-BE49-F238E27FC236}">
                <a16:creationId xmlns:a16="http://schemas.microsoft.com/office/drawing/2014/main" id="{3E3DA247-9EB8-4D4D-8210-D08CBC47E2A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Tearing Down the Connection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4E680-BD7E-49BA-A760-1F989137F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Tearing Down the Connection</a:t>
            </a:r>
            <a:endParaRPr lang="en-US" dirty="0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3D4501BD-B869-4BA9-B4CE-0E9CA47076B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198570"/>
            <a:ext cx="5943600" cy="1848485"/>
          </a:xfrm>
          <a:prstGeom prst="rect">
            <a:avLst/>
          </a:prstGeom>
        </p:spPr>
      </p:pic>
      <p:sp>
        <p:nvSpPr>
          <p:cNvPr id="5" name="Rectangle 11">
            <a:extLst>
              <a:ext uri="{FF2B5EF4-FFF2-40B4-BE49-F238E27FC236}">
                <a16:creationId xmlns:a16="http://schemas.microsoft.com/office/drawing/2014/main" id="{DA562115-D6D8-4A06-A818-A96DA99ED9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518" y="1892800"/>
            <a:ext cx="8458200" cy="194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en-US" b="0" dirty="0"/>
              <a:t>Closing the connection</a:t>
            </a:r>
          </a:p>
          <a:p>
            <a:pPr lvl="1" eaLnBrk="1" hangingPunct="1"/>
            <a:r>
              <a:rPr lang="en-US" altLang="en-US" sz="1800" b="0" dirty="0"/>
              <a:t>Finish (FIN) to close and receive remaining bytes</a:t>
            </a:r>
          </a:p>
          <a:p>
            <a:pPr lvl="1" eaLnBrk="1" hangingPunct="1"/>
            <a:r>
              <a:rPr lang="en-US" altLang="en-US" sz="1800" b="0" dirty="0"/>
              <a:t>And other host sends a FIN ACK to acknowledge</a:t>
            </a:r>
          </a:p>
          <a:p>
            <a:pPr lvl="1" eaLnBrk="1" hangingPunct="1"/>
            <a:r>
              <a:rPr lang="en-US" altLang="en-US" sz="1800" b="0" dirty="0"/>
              <a:t>Reset (RST) to close and not receive remaining bytes</a:t>
            </a:r>
          </a:p>
          <a:p>
            <a:pPr eaLnBrk="1" hangingPunct="1"/>
            <a:endParaRPr lang="en-US" altLang="en-US" b="0" dirty="0"/>
          </a:p>
        </p:txBody>
      </p:sp>
    </p:spTree>
    <p:extLst>
      <p:ext uri="{BB962C8B-B14F-4D97-AF65-F5344CB8AC3E}">
        <p14:creationId xmlns:p14="http://schemas.microsoft.com/office/powerpoint/2010/main" val="39125946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>
            <a:extLst>
              <a:ext uri="{FF2B5EF4-FFF2-40B4-BE49-F238E27FC236}">
                <a16:creationId xmlns:a16="http://schemas.microsoft.com/office/drawing/2014/main" id="{92375E85-7D31-4492-A2B5-9C571F524F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Sending/Receiving the FIN Packet</a:t>
            </a:r>
          </a:p>
        </p:txBody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78977EE8-489C-48EC-9CCC-0F0D67302D03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Sending a FIN: close()</a:t>
            </a:r>
          </a:p>
          <a:p>
            <a:pPr lvl="1" eaLnBrk="1" hangingPunct="1"/>
            <a:r>
              <a:rPr lang="en-US" altLang="en-US" dirty="0"/>
              <a:t>Process is done sending data via the socket</a:t>
            </a:r>
          </a:p>
          <a:p>
            <a:pPr lvl="1" eaLnBrk="1" hangingPunct="1"/>
            <a:r>
              <a:rPr lang="en-US" altLang="en-US" dirty="0"/>
              <a:t>Process invokes “close()” to close the socket</a:t>
            </a:r>
          </a:p>
          <a:p>
            <a:pPr lvl="1" eaLnBrk="1" hangingPunct="1"/>
            <a:r>
              <a:rPr lang="en-US" altLang="en-US" dirty="0"/>
              <a:t>Once TCP has sent all of the outstanding bytes…</a:t>
            </a:r>
          </a:p>
          <a:p>
            <a:pPr lvl="1" eaLnBrk="1" hangingPunct="1"/>
            <a:r>
              <a:rPr lang="en-US" altLang="en-US" dirty="0"/>
              <a:t>… then TCP sends a FIN</a:t>
            </a:r>
          </a:p>
        </p:txBody>
      </p:sp>
      <p:sp>
        <p:nvSpPr>
          <p:cNvPr id="57348" name="Rectangle 4">
            <a:extLst>
              <a:ext uri="{FF2B5EF4-FFF2-40B4-BE49-F238E27FC236}">
                <a16:creationId xmlns:a16="http://schemas.microsoft.com/office/drawing/2014/main" id="{B8D3EEA4-3201-4EFC-B2CB-768894130992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Receiving a FIN: EOF</a:t>
            </a:r>
          </a:p>
          <a:p>
            <a:pPr lvl="1" eaLnBrk="1" hangingPunct="1"/>
            <a:r>
              <a:rPr lang="en-US" altLang="en-US"/>
              <a:t>Process is reading data from the socket</a:t>
            </a:r>
          </a:p>
          <a:p>
            <a:pPr lvl="1" eaLnBrk="1" hangingPunct="1"/>
            <a:r>
              <a:rPr lang="en-US" altLang="en-US"/>
              <a:t>Eventually, the attempt to read returns an EOF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1078C-0D91-4934-B4D5-3AE41C032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836385"/>
          </a:xfrm>
        </p:spPr>
        <p:txBody>
          <a:bodyPr/>
          <a:lstStyle/>
          <a:p>
            <a:r>
              <a:rPr lang="en-US" altLang="en-US" dirty="0"/>
              <a:t>Transport Protocols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C234B-D554-4DC4-AE2E-181E4E975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260" y="1487252"/>
            <a:ext cx="4404210" cy="4351338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Provide</a:t>
            </a:r>
            <a:r>
              <a:rPr lang="en-US" altLang="en-US" sz="2400" i="1" dirty="0">
                <a:solidFill>
                  <a:srgbClr val="FF0000"/>
                </a:solidFill>
              </a:rPr>
              <a:t> logical communication</a:t>
            </a:r>
            <a:r>
              <a:rPr lang="en-US" altLang="en-US" sz="2400" dirty="0"/>
              <a:t> between application processes running on different hosts</a:t>
            </a:r>
          </a:p>
          <a:p>
            <a:pPr eaLnBrk="1" hangingPunct="1"/>
            <a:r>
              <a:rPr lang="en-US" altLang="en-US" sz="2400" dirty="0"/>
              <a:t>Run on end hosts </a:t>
            </a:r>
          </a:p>
          <a:p>
            <a:pPr lvl="1" eaLnBrk="1" hangingPunct="1"/>
            <a:r>
              <a:rPr lang="en-US" altLang="en-US" dirty="0"/>
              <a:t>Sender: breaks application messages into </a:t>
            </a:r>
            <a:r>
              <a:rPr lang="en-US" altLang="en-US" dirty="0">
                <a:solidFill>
                  <a:srgbClr val="FF0000"/>
                </a:solidFill>
              </a:rPr>
              <a:t>segments</a:t>
            </a:r>
            <a:r>
              <a:rPr lang="en-US" altLang="en-US" dirty="0"/>
              <a:t>, </a:t>
            </a:r>
            <a:br>
              <a:rPr lang="en-US" altLang="en-US" dirty="0"/>
            </a:br>
            <a:r>
              <a:rPr lang="en-US" altLang="en-US" dirty="0"/>
              <a:t>and passes to network layer</a:t>
            </a:r>
          </a:p>
          <a:p>
            <a:pPr lvl="1" eaLnBrk="1" hangingPunct="1"/>
            <a:r>
              <a:rPr lang="en-US" altLang="en-US" dirty="0"/>
              <a:t>Receiver: reassembles segments into messages, passes to application layer</a:t>
            </a:r>
          </a:p>
          <a:p>
            <a:pPr eaLnBrk="1" hangingPunct="1"/>
            <a:r>
              <a:rPr lang="en-US" altLang="en-US" sz="2400" dirty="0"/>
              <a:t>Multiple transport protocol available to applications</a:t>
            </a:r>
          </a:p>
          <a:p>
            <a:pPr lvl="1" eaLnBrk="1" hangingPunct="1"/>
            <a:r>
              <a:rPr lang="en-US" altLang="en-US" dirty="0"/>
              <a:t>Internet: TCP and UDP</a:t>
            </a:r>
          </a:p>
          <a:p>
            <a:endParaRPr lang="en-US" dirty="0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AFCA6D40-03AD-46CA-A6CB-68B5505D84D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315" y="1600924"/>
            <a:ext cx="3445434" cy="412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830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D0900-F977-42DF-8A0F-BB7CE3A2B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21170"/>
          </a:xfr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B88C5F-3775-4EC0-A6BC-31F51C9D49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3095" y="1316725"/>
            <a:ext cx="7822253" cy="4860238"/>
          </a:xfrm>
        </p:spPr>
        <p:txBody>
          <a:bodyPr/>
          <a:lstStyle/>
          <a:p>
            <a:r>
              <a:rPr lang="en-US" dirty="0"/>
              <a:t>Gary Kessler, An Overview of TCP/IP, </a:t>
            </a:r>
            <a:r>
              <a:rPr lang="en-US" dirty="0">
                <a:hlinkClick r:id="rId2"/>
              </a:rPr>
              <a:t>https://www.garykessler.net/library/tcpip.html</a:t>
            </a:r>
            <a:r>
              <a:rPr lang="en-US" dirty="0"/>
              <a:t>, 2019</a:t>
            </a:r>
          </a:p>
          <a:p>
            <a:endParaRPr lang="en-US"/>
          </a:p>
          <a:p>
            <a:r>
              <a:rPr lang="en-US"/>
              <a:t>TCP </a:t>
            </a:r>
            <a:r>
              <a:rPr lang="en-US" dirty="0"/>
              <a:t>Sliding window, </a:t>
            </a:r>
            <a:r>
              <a:rPr lang="en-US" dirty="0">
                <a:hlinkClick r:id="rId3"/>
              </a:rPr>
              <a:t>https://www.omnisecu.com/tcpip/tcp-sliding-window.php</a:t>
            </a:r>
            <a:endParaRPr lang="en-US" dirty="0"/>
          </a:p>
          <a:p>
            <a:endParaRPr lang="en-US" dirty="0"/>
          </a:p>
          <a:p>
            <a:r>
              <a:rPr lang="en-US" dirty="0"/>
              <a:t>Estimating the Round Trip Time, http://www.mathcs.emory.edu/~cheung/Courses/455/Syllabus/7-transport/timeout.html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245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22665210-CC28-4E38-AEFB-3526EBB8C9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8650" y="365126"/>
            <a:ext cx="7886700" cy="1028410"/>
          </a:xfrm>
        </p:spPr>
        <p:txBody>
          <a:bodyPr/>
          <a:lstStyle/>
          <a:p>
            <a:pPr eaLnBrk="1" hangingPunct="1"/>
            <a:r>
              <a:rPr lang="en-US" altLang="en-US" dirty="0"/>
              <a:t>Internet Transport Protocols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4A3FB18E-5D1B-46E1-98F7-EE4191FCD41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28650" y="1547155"/>
            <a:ext cx="7886700" cy="4629808"/>
          </a:xfrm>
        </p:spPr>
        <p:txBody>
          <a:bodyPr/>
          <a:lstStyle/>
          <a:p>
            <a:pPr eaLnBrk="1" hangingPunct="1"/>
            <a:r>
              <a:rPr lang="en-US" altLang="en-US" dirty="0"/>
              <a:t>Datagram messaging service (UDP)</a:t>
            </a:r>
          </a:p>
          <a:p>
            <a:pPr lvl="1" eaLnBrk="1" hangingPunct="1"/>
            <a:r>
              <a:rPr lang="en-US" altLang="en-US" dirty="0"/>
              <a:t>No-frills extension of “best-effort” IP</a:t>
            </a:r>
          </a:p>
          <a:p>
            <a:pPr eaLnBrk="1" hangingPunct="1"/>
            <a:r>
              <a:rPr lang="en-US" altLang="en-US" dirty="0"/>
              <a:t>Reliable, in-order delivery (TCP)</a:t>
            </a:r>
          </a:p>
          <a:p>
            <a:pPr lvl="1" eaLnBrk="1" hangingPunct="1"/>
            <a:r>
              <a:rPr lang="en-US" altLang="en-US" dirty="0"/>
              <a:t>Connection set-up</a:t>
            </a:r>
          </a:p>
          <a:p>
            <a:pPr lvl="1" eaLnBrk="1" hangingPunct="1"/>
            <a:r>
              <a:rPr lang="en-US" altLang="en-US" dirty="0"/>
              <a:t>Discarding of corrupted packets</a:t>
            </a:r>
          </a:p>
          <a:p>
            <a:pPr lvl="1" eaLnBrk="1" hangingPunct="1"/>
            <a:r>
              <a:rPr lang="en-US" altLang="en-US" dirty="0"/>
              <a:t>Retransmission of lost packets</a:t>
            </a:r>
          </a:p>
          <a:p>
            <a:pPr lvl="1" eaLnBrk="1" hangingPunct="1"/>
            <a:r>
              <a:rPr lang="en-US" altLang="en-US" dirty="0"/>
              <a:t>Flow control</a:t>
            </a:r>
          </a:p>
          <a:p>
            <a:pPr lvl="1" eaLnBrk="1" hangingPunct="1"/>
            <a:r>
              <a:rPr lang="en-US" altLang="en-US" dirty="0"/>
              <a:t>Congestion control (next lecture)</a:t>
            </a:r>
          </a:p>
          <a:p>
            <a:pPr eaLnBrk="1" hangingPunct="1"/>
            <a:r>
              <a:rPr lang="en-US" altLang="en-US" dirty="0"/>
              <a:t>Other services not available</a:t>
            </a:r>
          </a:p>
          <a:p>
            <a:pPr lvl="1" eaLnBrk="1" hangingPunct="1"/>
            <a:r>
              <a:rPr lang="en-US" altLang="en-US" dirty="0"/>
              <a:t>Delay guarantees</a:t>
            </a:r>
          </a:p>
          <a:p>
            <a:pPr lvl="1" eaLnBrk="1" hangingPunct="1"/>
            <a:r>
              <a:rPr lang="en-US" altLang="en-US" dirty="0"/>
              <a:t>Bandwidth guarantees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90056-751B-476F-B186-51354A03D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51600"/>
          </a:xfrm>
        </p:spPr>
        <p:txBody>
          <a:bodyPr/>
          <a:lstStyle/>
          <a:p>
            <a:r>
              <a:rPr lang="en-US" altLang="en-US" sz="3600" dirty="0"/>
              <a:t>Multiplexing and Demultiplexing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47927B-0F96-42C2-8CC9-A1D9F1D8EB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5"/>
            <a:ext cx="5249121" cy="4291725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Host receives IP datagrams</a:t>
            </a:r>
          </a:p>
          <a:p>
            <a:pPr lvl="1" eaLnBrk="1" hangingPunct="1"/>
            <a:r>
              <a:rPr lang="en-US" altLang="en-US" dirty="0"/>
              <a:t>Each datagram has source and destination IP address, </a:t>
            </a:r>
          </a:p>
          <a:p>
            <a:pPr lvl="1" eaLnBrk="1" hangingPunct="1"/>
            <a:r>
              <a:rPr lang="en-US" altLang="en-US" dirty="0"/>
              <a:t>Each datagram carries one transport-layer segment</a:t>
            </a:r>
            <a:endParaRPr lang="en-US" altLang="en-US" sz="2000" dirty="0"/>
          </a:p>
          <a:p>
            <a:pPr lvl="1" eaLnBrk="1" hangingPunct="1"/>
            <a:r>
              <a:rPr lang="en-US" altLang="en-US" dirty="0"/>
              <a:t>Each segment has source and destination port number </a:t>
            </a:r>
          </a:p>
          <a:p>
            <a:pPr eaLnBrk="1" hangingPunct="1"/>
            <a:r>
              <a:rPr lang="en-US" altLang="en-US" sz="2400" dirty="0"/>
              <a:t>Host uses IP addresses and port numbers to direct the segment to appropriate socket</a:t>
            </a:r>
          </a:p>
          <a:p>
            <a:endParaRPr lang="en-US" dirty="0"/>
          </a:p>
        </p:txBody>
      </p:sp>
      <p:pic>
        <p:nvPicPr>
          <p:cNvPr id="4" name="Picture 3" descr="Text, letter&#10;&#10;Description automatically generated">
            <a:extLst>
              <a:ext uri="{FF2B5EF4-FFF2-40B4-BE49-F238E27FC236}">
                <a16:creationId xmlns:a16="http://schemas.microsoft.com/office/drawing/2014/main" id="{49B61443-FE7E-4205-ACD2-252D4610658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770" y="1825625"/>
            <a:ext cx="2880375" cy="4426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47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C187291E-DADB-44B9-889B-0256E641D7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Unreliable Message Delivery Service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D027D0E2-F2B8-4AEB-AC8E-E9242F2F17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28650" y="1825625"/>
            <a:ext cx="7886700" cy="2256260"/>
          </a:xfrm>
        </p:spPr>
        <p:txBody>
          <a:bodyPr/>
          <a:lstStyle/>
          <a:p>
            <a:pPr eaLnBrk="1" hangingPunct="1"/>
            <a:r>
              <a:rPr lang="en-US" altLang="en-US" dirty="0"/>
              <a:t>Lightweight communication between processes</a:t>
            </a:r>
          </a:p>
          <a:p>
            <a:pPr lvl="1" eaLnBrk="1" hangingPunct="1"/>
            <a:r>
              <a:rPr lang="en-US" altLang="en-US" dirty="0"/>
              <a:t>Avoid overhead and delays of ordered, reliable delivery</a:t>
            </a:r>
          </a:p>
          <a:p>
            <a:pPr lvl="1" eaLnBrk="1" hangingPunct="1"/>
            <a:r>
              <a:rPr lang="en-US" altLang="en-US" dirty="0"/>
              <a:t>Send messages to and receive them from a socket</a:t>
            </a:r>
          </a:p>
          <a:p>
            <a:pPr eaLnBrk="1" hangingPunct="1"/>
            <a:r>
              <a:rPr lang="en-US" altLang="en-US" dirty="0"/>
              <a:t>User Datagram Protocol (UDP)</a:t>
            </a:r>
          </a:p>
          <a:p>
            <a:pPr lvl="1" eaLnBrk="1" hangingPunct="1"/>
            <a:r>
              <a:rPr lang="en-US" altLang="en-US" dirty="0"/>
              <a:t>IP plus port numbers to support (de)multiplexing</a:t>
            </a:r>
          </a:p>
          <a:p>
            <a:pPr lvl="1" eaLnBrk="1" hangingPunct="1"/>
            <a:r>
              <a:rPr lang="en-US" altLang="en-US" dirty="0"/>
              <a:t>Optional error checking on the packet contents</a:t>
            </a:r>
          </a:p>
        </p:txBody>
      </p:sp>
      <p:pic>
        <p:nvPicPr>
          <p:cNvPr id="16" name="Picture 15" descr="Table&#10;&#10;Description automatically generated">
            <a:extLst>
              <a:ext uri="{FF2B5EF4-FFF2-40B4-BE49-F238E27FC236}">
                <a16:creationId xmlns:a16="http://schemas.microsoft.com/office/drawing/2014/main" id="{71F92520-D523-4112-B1F3-E3AD6818DE3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320" y="3928265"/>
            <a:ext cx="3990975" cy="22383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4182DAF8-BFFC-4E94-B874-F47134156D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Why Would Anyone Use UDP?</a:t>
            </a:r>
          </a:p>
        </p:txBody>
      </p:sp>
      <p:sp>
        <p:nvSpPr>
          <p:cNvPr id="912387" name="Rectangle 3">
            <a:extLst>
              <a:ext uri="{FF2B5EF4-FFF2-40B4-BE49-F238E27FC236}">
                <a16:creationId xmlns:a16="http://schemas.microsoft.com/office/drawing/2014/main" id="{BFCD799A-9E7C-477B-9EBE-101A1E67D82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Finer control over what data is sent and when</a:t>
            </a:r>
          </a:p>
          <a:p>
            <a:pPr lvl="1" eaLnBrk="1" hangingPunct="1"/>
            <a:r>
              <a:rPr lang="en-US" altLang="en-US"/>
              <a:t>As soon as an application process writes into the socket</a:t>
            </a:r>
          </a:p>
          <a:p>
            <a:pPr lvl="1" eaLnBrk="1" hangingPunct="1"/>
            <a:r>
              <a:rPr lang="en-US" altLang="en-US"/>
              <a:t>… UDP will package the data and send the packet</a:t>
            </a:r>
          </a:p>
          <a:p>
            <a:pPr eaLnBrk="1" hangingPunct="1"/>
            <a:r>
              <a:rPr lang="en-US" altLang="en-US"/>
              <a:t>No delay for connection establishment </a:t>
            </a:r>
          </a:p>
          <a:p>
            <a:pPr lvl="1" eaLnBrk="1" hangingPunct="1"/>
            <a:r>
              <a:rPr lang="en-US" altLang="en-US"/>
              <a:t>UDP just blasts away without any formal preliminaries</a:t>
            </a:r>
          </a:p>
          <a:p>
            <a:pPr lvl="1" eaLnBrk="1" hangingPunct="1"/>
            <a:r>
              <a:rPr lang="en-US" altLang="en-US"/>
              <a:t>… which avoids introducing any unnecessary delays</a:t>
            </a:r>
          </a:p>
          <a:p>
            <a:pPr eaLnBrk="1" hangingPunct="1"/>
            <a:r>
              <a:rPr lang="en-US" altLang="en-US"/>
              <a:t>No connection state</a:t>
            </a:r>
          </a:p>
          <a:p>
            <a:pPr lvl="1" eaLnBrk="1" hangingPunct="1"/>
            <a:r>
              <a:rPr lang="en-US" altLang="en-US"/>
              <a:t>No allocation of buffers, parameters, sequence #s, etc.</a:t>
            </a:r>
          </a:p>
          <a:p>
            <a:pPr lvl="1" eaLnBrk="1" hangingPunct="1"/>
            <a:r>
              <a:rPr lang="en-US" altLang="en-US"/>
              <a:t>… making it easier to handle many active clients at once</a:t>
            </a:r>
          </a:p>
          <a:p>
            <a:pPr eaLnBrk="1" hangingPunct="1"/>
            <a:r>
              <a:rPr lang="en-US" altLang="en-US"/>
              <a:t>Small packet header overhead</a:t>
            </a:r>
          </a:p>
          <a:p>
            <a:pPr lvl="1" eaLnBrk="1" hangingPunct="1"/>
            <a:r>
              <a:rPr lang="en-US" altLang="en-US"/>
              <a:t>UDP header is only eight-bytes long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238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E06239C7-23CA-4A56-9E57-1D8FAEF1B7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8650" y="365126"/>
            <a:ext cx="7886700" cy="797980"/>
          </a:xfrm>
        </p:spPr>
        <p:txBody>
          <a:bodyPr/>
          <a:lstStyle/>
          <a:p>
            <a:pPr eaLnBrk="1" hangingPunct="1"/>
            <a:r>
              <a:rPr lang="en-US" altLang="en-US" dirty="0"/>
              <a:t>Popular Applications That Use UDP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4BF0104E-8E61-4C91-A32E-475218AC08C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93095" y="1355725"/>
            <a:ext cx="7886700" cy="2732088"/>
          </a:xfrm>
        </p:spPr>
        <p:txBody>
          <a:bodyPr/>
          <a:lstStyle/>
          <a:p>
            <a:pPr eaLnBrk="1" hangingPunct="1"/>
            <a:r>
              <a:rPr lang="en-US" altLang="en-US" dirty="0"/>
              <a:t>Multimedia streaming</a:t>
            </a:r>
          </a:p>
          <a:p>
            <a:pPr lvl="1" eaLnBrk="1" hangingPunct="1"/>
            <a:r>
              <a:rPr lang="en-US" altLang="en-US" dirty="0"/>
              <a:t>Retransmitting lost/corrupted packets is not worthwhile</a:t>
            </a:r>
          </a:p>
          <a:p>
            <a:pPr lvl="1" eaLnBrk="1" hangingPunct="1"/>
            <a:r>
              <a:rPr lang="en-US" altLang="en-US" dirty="0"/>
              <a:t>By the time the packet is retransmitted, it’s too late</a:t>
            </a:r>
          </a:p>
          <a:p>
            <a:pPr lvl="1" eaLnBrk="1" hangingPunct="1"/>
            <a:r>
              <a:rPr lang="en-US" altLang="en-US" dirty="0"/>
              <a:t>E.g., telephone calls, video conferencing, gaming</a:t>
            </a:r>
          </a:p>
          <a:p>
            <a:pPr eaLnBrk="1" hangingPunct="1"/>
            <a:r>
              <a:rPr lang="en-US" altLang="en-US" dirty="0"/>
              <a:t>Simple query protocols like Domain Name System</a:t>
            </a:r>
          </a:p>
          <a:p>
            <a:pPr lvl="1" eaLnBrk="1" hangingPunct="1"/>
            <a:r>
              <a:rPr lang="en-US" altLang="en-US" dirty="0"/>
              <a:t>Overhead of connection establishment is overkill</a:t>
            </a:r>
          </a:p>
          <a:p>
            <a:pPr lvl="1" eaLnBrk="1" hangingPunct="1"/>
            <a:r>
              <a:rPr lang="en-US" altLang="en-US" dirty="0"/>
              <a:t>Easier to have application retransmit if needed</a:t>
            </a:r>
          </a:p>
        </p:txBody>
      </p:sp>
      <p:pic>
        <p:nvPicPr>
          <p:cNvPr id="12" name="Picture 11" descr="Diagram, venn diagram&#10;&#10;Description automatically generated">
            <a:extLst>
              <a:ext uri="{FF2B5EF4-FFF2-40B4-BE49-F238E27FC236}">
                <a16:creationId xmlns:a16="http://schemas.microsoft.com/office/drawing/2014/main" id="{1D3051AE-57B5-4AF6-A211-C205C6DC8EB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85" y="4197100"/>
            <a:ext cx="5943600" cy="1905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F6DB5E01-6606-4E51-8CAF-D60FB67C5CD4}"/>
</file>

<file path=customXml/itemProps2.xml><?xml version="1.0" encoding="utf-8"?>
<ds:datastoreItem xmlns:ds="http://schemas.openxmlformats.org/officeDocument/2006/customXml" ds:itemID="{056BAE67-DD7F-4597-BA10-057F952D9C8F}"/>
</file>

<file path=customXml/itemProps3.xml><?xml version="1.0" encoding="utf-8"?>
<ds:datastoreItem xmlns:ds="http://schemas.openxmlformats.org/officeDocument/2006/customXml" ds:itemID="{A94206FA-97E2-46AF-BB02-E1950F7F4E1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12101</TotalTime>
  <Words>1984</Words>
  <Application>Microsoft Office PowerPoint</Application>
  <PresentationFormat>On-screen Show (4:3)</PresentationFormat>
  <Paragraphs>276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Calibri</vt:lpstr>
      <vt:lpstr>Calibri Light</vt:lpstr>
      <vt:lpstr>Courier New</vt:lpstr>
      <vt:lpstr>Helvetica</vt:lpstr>
      <vt:lpstr>Times New Roman</vt:lpstr>
      <vt:lpstr>Office Theme</vt:lpstr>
      <vt:lpstr>Transport Protocols -Review </vt:lpstr>
      <vt:lpstr>Goals</vt:lpstr>
      <vt:lpstr>Role of Transport Layer</vt:lpstr>
      <vt:lpstr>Transport Protocols</vt:lpstr>
      <vt:lpstr>Internet Transport Protocols</vt:lpstr>
      <vt:lpstr>Multiplexing and Demultiplexing</vt:lpstr>
      <vt:lpstr>Unreliable Message Delivery Service</vt:lpstr>
      <vt:lpstr>Why Would Anyone Use UDP?</vt:lpstr>
      <vt:lpstr>Popular Applications That Use UDP</vt:lpstr>
      <vt:lpstr>Transmission Control Protocol (TCP)</vt:lpstr>
      <vt:lpstr>An Analogy: Talking on a Cell Phone</vt:lpstr>
      <vt:lpstr>Some Take-Aways from the Example</vt:lpstr>
      <vt:lpstr>Challenges of Reliable Data Transfer</vt:lpstr>
      <vt:lpstr>TCP Support for Reliable Delivery</vt:lpstr>
      <vt:lpstr>TCP Segments</vt:lpstr>
      <vt:lpstr>TCP “Stream of Bytes” Service</vt:lpstr>
      <vt:lpstr>…Emulated Using TCP “Segments”</vt:lpstr>
      <vt:lpstr>TCP Segment</vt:lpstr>
      <vt:lpstr>Sequence Numbers</vt:lpstr>
      <vt:lpstr>Initial Sequence Number (ISN)</vt:lpstr>
      <vt:lpstr>TCP Three-Way Handshake</vt:lpstr>
      <vt:lpstr>Establishing a TCP Connection</vt:lpstr>
      <vt:lpstr>TCP Header</vt:lpstr>
      <vt:lpstr>What if the SYN Packet Gets Lost?</vt:lpstr>
      <vt:lpstr>SYN Loss and Web Downloads</vt:lpstr>
      <vt:lpstr>TCP Retransmissions</vt:lpstr>
      <vt:lpstr>Automatic Repeat reQuest (ARQ)</vt:lpstr>
      <vt:lpstr>Reasons for Retransmission</vt:lpstr>
      <vt:lpstr>How Long Should Sender Wait?</vt:lpstr>
      <vt:lpstr>Example RTT Estimation</vt:lpstr>
      <vt:lpstr>A Flaw in This Approach</vt:lpstr>
      <vt:lpstr>Yet Another Limitation…</vt:lpstr>
      <vt:lpstr>TCP Sliding Window</vt:lpstr>
      <vt:lpstr>Motivation for Sliding Window</vt:lpstr>
      <vt:lpstr>Sliding Window</vt:lpstr>
      <vt:lpstr>Receiver Buffering</vt:lpstr>
      <vt:lpstr>Tearing Down the Connection</vt:lpstr>
      <vt:lpstr>Tearing Down the Connection</vt:lpstr>
      <vt:lpstr>Sending/Receiving the FIN Packet</vt:lpstr>
      <vt:lpstr>References</vt:lpstr>
    </vt:vector>
  </TitlesOfParts>
  <Company>Princeton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</dc:title>
  <dc:creator>Kai Li</dc:creator>
  <cp:lastModifiedBy>Hossain Shahriar</cp:lastModifiedBy>
  <cp:revision>1046</cp:revision>
  <dcterms:created xsi:type="dcterms:W3CDTF">2001-07-06T14:58:21Z</dcterms:created>
  <dcterms:modified xsi:type="dcterms:W3CDTF">2020-11-13T17:43:59Z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0x0101007222C76DF9BD8349B0CA3C9A1AA4C548</vt:lpwstr>
  </property>
</Properties>
</file>