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notesMasterIdLst>
    <p:notesMasterId r:id="rId18"/>
  </p:notesMasterIdLst>
  <p:sldIdLst>
    <p:sldId id="256" r:id="rId2"/>
    <p:sldId id="293" r:id="rId3"/>
    <p:sldId id="294" r:id="rId4"/>
    <p:sldId id="295" r:id="rId5"/>
    <p:sldId id="296" r:id="rId6"/>
    <p:sldId id="297" r:id="rId7"/>
    <p:sldId id="298" r:id="rId8"/>
    <p:sldId id="299" r:id="rId9"/>
    <p:sldId id="300" r:id="rId10"/>
    <p:sldId id="301" r:id="rId11"/>
    <p:sldId id="302" r:id="rId12"/>
    <p:sldId id="303" r:id="rId13"/>
    <p:sldId id="304" r:id="rId14"/>
    <p:sldId id="305" r:id="rId15"/>
    <p:sldId id="292" r:id="rId16"/>
    <p:sldId id="306" r:id="rId1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CC"/>
    <a:srgbClr val="FF0000"/>
    <a:srgbClr val="0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0" autoAdjust="0"/>
    <p:restoredTop sz="94737" autoAdjust="0"/>
  </p:normalViewPr>
  <p:slideViewPr>
    <p:cSldViewPr>
      <p:cViewPr varScale="1">
        <p:scale>
          <a:sx n="108" d="100"/>
          <a:sy n="108" d="100"/>
        </p:scale>
        <p:origin x="170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ustomXml" Target="../customXml/item2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ustomXml" Target="../customXml/item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0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280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280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280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280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6F165AC4-0DB1-4EE2-8522-391C716B00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9156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9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3581400"/>
            <a:ext cx="9144000" cy="781050"/>
          </a:xfrm>
        </p:spPr>
        <p:txBody>
          <a:bodyPr/>
          <a:lstStyle>
            <a:lvl1pPr algn="ctr">
              <a:defRPr sz="4000" b="0">
                <a:solidFill>
                  <a:srgbClr val="000000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259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4546600"/>
            <a:ext cx="9144000" cy="787400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rgbClr val="3366CC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613525"/>
            <a:ext cx="2133600" cy="168275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6613525"/>
            <a:ext cx="2133600" cy="168275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2761F69A-DA09-46DB-9DD8-8DD4444604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61075"/>
      </p:ext>
    </p:extLst>
  </p:cSld>
  <p:clrMapOvr>
    <a:masterClrMapping/>
  </p:clrMapOvr>
  <p:transition spd="med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IT 4333/6723 Network Management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6B072B-24BB-4665-B349-F5AD31C0CB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386704"/>
      </p:ext>
    </p:extLst>
  </p:cSld>
  <p:clrMapOvr>
    <a:masterClrMapping/>
  </p:clrMapOvr>
  <p:transition spd="med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15050" y="0"/>
            <a:ext cx="1962150" cy="6553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0"/>
            <a:ext cx="5734050" cy="6553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IT 4333/6723 Network Management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CC701B-8640-49CB-B609-70214F64AB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9838760"/>
      </p:ext>
    </p:extLst>
  </p:cSld>
  <p:clrMapOvr>
    <a:masterClrMapping/>
  </p:clrMapOvr>
  <p:transition spd="med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IT 4333/6723 Network Management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09D286-043F-4F5B-A410-9571C235D4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79954"/>
      </p:ext>
    </p:extLst>
  </p:cSld>
  <p:clrMapOvr>
    <a:masterClrMapping/>
  </p:clrMapOvr>
  <p:transition spd="med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IT 4333/6723 Network Management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1B3E4F-2845-4C08-B4A8-03FD9F1769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751713"/>
      </p:ext>
    </p:extLst>
  </p:cSld>
  <p:clrMapOvr>
    <a:masterClrMapping/>
  </p:clrMapOvr>
  <p:transition spd="med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685800"/>
            <a:ext cx="3848100" cy="5867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29100" y="685800"/>
            <a:ext cx="3848100" cy="5867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IT 4333/6723 Network Management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83E2E0-6E90-4D09-84D7-F2A40A4F2E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270039"/>
      </p:ext>
    </p:extLst>
  </p:cSld>
  <p:clrMapOvr>
    <a:masterClrMapping/>
  </p:clrMapOvr>
  <p:transition spd="med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IT 4333/6723 Network Management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E5F430-A944-438B-B6BE-7C1D51D7D0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888927"/>
      </p:ext>
    </p:extLst>
  </p:cSld>
  <p:clrMapOvr>
    <a:masterClrMapping/>
  </p:clrMapOvr>
  <p:transition spd="med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IT 4333/6723 Network Management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E24D3F-1741-469D-A8A7-67A5609558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6428806"/>
      </p:ext>
    </p:extLst>
  </p:cSld>
  <p:clrMapOvr>
    <a:masterClrMapping/>
  </p:clrMapOvr>
  <p:transition spd="med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IT 4333/6723 Network Management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04EBE5-B469-457E-8BF4-20468AA3CD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2237718"/>
      </p:ext>
    </p:extLst>
  </p:cSld>
  <p:clrMapOvr>
    <a:masterClrMapping/>
  </p:clrMapOvr>
  <p:transition spd="med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IT 4333/6723 Network Management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BB17A4-7562-4659-BEB6-BA4B7191CC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285033"/>
      </p:ext>
    </p:extLst>
  </p:cSld>
  <p:clrMapOvr>
    <a:masterClrMapping/>
  </p:clrMapOvr>
  <p:transition spd="med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IT 4333/6723 Network Management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4F1D03-A7EA-4C2A-A2F3-6C957E95A6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446618"/>
      </p:ext>
    </p:extLst>
  </p:cSld>
  <p:clrMapOvr>
    <a:masterClrMapping/>
  </p:clrMapOvr>
  <p:transition spd="med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0"/>
            <a:ext cx="78486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685800"/>
            <a:ext cx="7848600" cy="586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2496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584950"/>
            <a:ext cx="2133600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solidFill>
                  <a:srgbClr val="000000"/>
                </a:solidFill>
                <a:latin typeface="Tahom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249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13525"/>
            <a:ext cx="28956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solidFill>
                  <a:srgbClr val="000000"/>
                </a:solidFill>
                <a:latin typeface="Tahoma" pitchFamily="34" charset="0"/>
              </a:defRPr>
            </a:lvl1pPr>
          </a:lstStyle>
          <a:p>
            <a:pPr>
              <a:defRPr/>
            </a:pPr>
            <a:r>
              <a:rPr lang="en-US"/>
              <a:t>IT 4333/6723 Network Management</a:t>
            </a:r>
          </a:p>
        </p:txBody>
      </p:sp>
      <p:sp>
        <p:nvSpPr>
          <p:cNvPr id="4249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613525"/>
            <a:ext cx="213360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000000"/>
                </a:solidFill>
                <a:latin typeface="Tahoma" pitchFamily="34" charset="0"/>
              </a:defRPr>
            </a:lvl1pPr>
          </a:lstStyle>
          <a:p>
            <a:pPr>
              <a:defRPr/>
            </a:pPr>
            <a:fld id="{402510C8-68E7-4957-B8B2-477B1B22D2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60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</p:sldLayoutIdLst>
  <p:transition spd="med">
    <p:fade thruBlk="1"/>
  </p:transition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366CC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366CC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366CC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366CC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366CC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rgbClr val="3366CC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rgbClr val="3366CC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rgbClr val="3366CC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rgbClr val="3366CC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6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 b="1">
          <a:solidFill>
            <a:srgbClr val="0000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200" b="1">
          <a:solidFill>
            <a:srgbClr val="0000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0000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b="1">
          <a:solidFill>
            <a:srgbClr val="000000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b="1">
          <a:solidFill>
            <a:srgbClr val="000000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b="1">
          <a:solidFill>
            <a:srgbClr val="000000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b="1">
          <a:solidFill>
            <a:srgbClr val="000000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b="1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echworld.com/news/operating-systems/moores-law-is-dead-says-gordon-moore-3576581/" TargetMode="External"/><Relationship Id="rId2" Type="http://schemas.openxmlformats.org/officeDocument/2006/relationships/hyperlink" Target="http://en.wikipedia.org/wiki/Image:Moores_law.svg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economist.com/blogs/economist-explains/2015/04/economist-explains-17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quickstart.com/blog/6-major-network-management-challenges-enterprises-face-in-2019/" TargetMode="External"/><Relationship Id="rId2" Type="http://schemas.openxmlformats.org/officeDocument/2006/relationships/hyperlink" Target="https://www.extremenetworks.com/enterprise-networking/management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researchgate.net/publication/266354949_Challenges_of_Implementing_Network_Management_Solution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" y="2438400"/>
            <a:ext cx="8610600" cy="781050"/>
          </a:xfrm>
        </p:spPr>
        <p:txBody>
          <a:bodyPr/>
          <a:lstStyle/>
          <a:p>
            <a:pPr eaLnBrk="1" hangingPunct="1"/>
            <a:r>
              <a:rPr lang="en-US"/>
              <a:t>Network Management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3581400"/>
            <a:ext cx="9144000" cy="14478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100" dirty="0"/>
              <a:t>Networking Management </a:t>
            </a:r>
            <a:br>
              <a:rPr lang="en-US" sz="2100" dirty="0"/>
            </a:br>
            <a:r>
              <a:rPr lang="en-US" sz="2100" dirty="0"/>
              <a:t>Overview</a:t>
            </a:r>
          </a:p>
          <a:p>
            <a:pPr eaLnBrk="1" hangingPunct="1">
              <a:lnSpc>
                <a:spcPct val="80000"/>
              </a:lnSpc>
            </a:pPr>
            <a:endParaRPr lang="en-US" sz="2100" dirty="0"/>
          </a:p>
          <a:p>
            <a:pPr eaLnBrk="1" hangingPunct="1">
              <a:lnSpc>
                <a:spcPct val="80000"/>
              </a:lnSpc>
            </a:pPr>
            <a:endParaRPr lang="en-US" sz="1700" dirty="0"/>
          </a:p>
          <a:p>
            <a:pPr eaLnBrk="1" hangingPunct="1">
              <a:lnSpc>
                <a:spcPct val="80000"/>
              </a:lnSpc>
            </a:pPr>
            <a:r>
              <a:rPr lang="en-US" sz="1500" dirty="0"/>
              <a:t> </a:t>
            </a:r>
          </a:p>
        </p:txBody>
      </p:sp>
    </p:spTree>
  </p:cSld>
  <p:clrMapOvr>
    <a:masterClrMapping/>
  </p:clrMapOvr>
  <p:transition spd="med">
    <p:fade thruBlk="1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Network Management: Revenue </a:t>
            </a:r>
          </a:p>
        </p:txBody>
      </p:sp>
      <p:sp>
        <p:nvSpPr>
          <p:cNvPr id="1229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/>
              <a:t>NM can open market opportunities that would not exist without it. </a:t>
            </a:r>
          </a:p>
          <a:p>
            <a:pPr eaLnBrk="1" hangingPunct="1"/>
            <a:r>
              <a:rPr lang="en-US"/>
              <a:t>Examples:</a:t>
            </a:r>
          </a:p>
          <a:p>
            <a:pPr lvl="1" eaLnBrk="1" hangingPunct="1"/>
            <a:r>
              <a:rPr lang="en-US"/>
              <a:t>reduced time between order and service setup (keep more customers)</a:t>
            </a:r>
          </a:p>
          <a:p>
            <a:pPr lvl="1" eaLnBrk="1" hangingPunct="1"/>
            <a:r>
              <a:rPr lang="en-US"/>
              <a:t>offer management-related capabilities (attract more customers)</a:t>
            </a:r>
          </a:p>
          <a:p>
            <a:pPr lvl="1" eaLnBrk="1" hangingPunct="1"/>
            <a:r>
              <a:rPr lang="en-US"/>
              <a:t>cost savings might make certain services feasible (e.g. DSL for residential customers)</a:t>
            </a:r>
          </a:p>
        </p:txBody>
      </p:sp>
    </p:spTree>
  </p:cSld>
  <p:clrMapOvr>
    <a:masterClrMapping/>
  </p:clrMapOvr>
  <p:transition spd="med">
    <p:fade thruBlk="1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7848600" cy="685800"/>
          </a:xfrm>
        </p:spPr>
        <p:txBody>
          <a:bodyPr/>
          <a:lstStyle/>
          <a:p>
            <a:pPr eaLnBrk="1" hangingPunct="1"/>
            <a:r>
              <a:rPr lang="en-US" sz="2800"/>
              <a:t>Who is interested in Network Management</a:t>
            </a:r>
          </a:p>
        </p:txBody>
      </p:sp>
      <p:sp>
        <p:nvSpPr>
          <p:cNvPr id="1331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219200"/>
            <a:ext cx="7848600" cy="53340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/>
              <a:t>Network Management Users</a:t>
            </a:r>
          </a:p>
          <a:p>
            <a:pPr lvl="1" eaLnBrk="1" hangingPunct="1">
              <a:lnSpc>
                <a:spcPct val="80000"/>
              </a:lnSpc>
            </a:pPr>
            <a:r>
              <a:rPr lang="en-US"/>
              <a:t>Service providers (make living out of running networks; many customers; generate revenue)</a:t>
            </a:r>
          </a:p>
          <a:p>
            <a:pPr lvl="1" eaLnBrk="1" hangingPunct="1">
              <a:lnSpc>
                <a:spcPct val="80000"/>
              </a:lnSpc>
            </a:pPr>
            <a:r>
              <a:rPr lang="en-US"/>
              <a:t>Enterprise IT department (provide services at the lowest cost possible; one customer; no revenue)</a:t>
            </a:r>
          </a:p>
          <a:p>
            <a:pPr lvl="1" eaLnBrk="1" hangingPunct="1">
              <a:lnSpc>
                <a:spcPct val="80000"/>
              </a:lnSpc>
            </a:pPr>
            <a:r>
              <a:rPr lang="en-US"/>
              <a:t>End users (network managers: plan, design, select equipment, etc)</a:t>
            </a:r>
          </a:p>
          <a:p>
            <a:pPr eaLnBrk="1" hangingPunct="1">
              <a:lnSpc>
                <a:spcPct val="80000"/>
              </a:lnSpc>
            </a:pPr>
            <a:r>
              <a:rPr lang="en-US"/>
              <a:t>Providers of Network Management</a:t>
            </a:r>
          </a:p>
          <a:p>
            <a:pPr lvl="1" eaLnBrk="1" hangingPunct="1">
              <a:lnSpc>
                <a:spcPct val="80000"/>
              </a:lnSpc>
            </a:pPr>
            <a:r>
              <a:rPr lang="en-US"/>
              <a:t>Equipment vendors (capability to manage networking equipment)</a:t>
            </a:r>
          </a:p>
          <a:p>
            <a:pPr lvl="1" eaLnBrk="1" hangingPunct="1">
              <a:lnSpc>
                <a:spcPct val="80000"/>
              </a:lnSpc>
            </a:pPr>
            <a:r>
              <a:rPr lang="en-US"/>
              <a:t>Third-party application vendors</a:t>
            </a:r>
          </a:p>
          <a:p>
            <a:pPr lvl="1" eaLnBrk="1" hangingPunct="1">
              <a:lnSpc>
                <a:spcPct val="80000"/>
              </a:lnSpc>
            </a:pPr>
            <a:r>
              <a:rPr lang="en-US"/>
              <a:t>System Integrator (management applications with a specific network and operations support environment)</a:t>
            </a:r>
          </a:p>
        </p:txBody>
      </p:sp>
    </p:spTree>
  </p:cSld>
  <p:clrMapOvr>
    <a:masterClrMapping/>
  </p:clrMapOvr>
  <p:transition spd="med">
    <p:fade thruBlk="1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/>
              <a:t>Network Management Complexities</a:t>
            </a:r>
          </a:p>
        </p:txBody>
      </p:sp>
      <p:sp>
        <p:nvSpPr>
          <p:cNvPr id="1434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/>
              <a:t>More devices, more types of equipment, more users, more services -&gt; more relevant network management</a:t>
            </a:r>
          </a:p>
          <a:p>
            <a:pPr eaLnBrk="1" hangingPunct="1"/>
            <a:r>
              <a:rPr lang="en-US"/>
              <a:t>Network Management should not be an afterthought. Why?</a:t>
            </a:r>
          </a:p>
          <a:p>
            <a:pPr eaLnBrk="1" hangingPunct="1"/>
            <a:r>
              <a:rPr lang="en-US"/>
              <a:t>Challenges that are not recognized imply risks. Why?</a:t>
            </a:r>
          </a:p>
        </p:txBody>
      </p:sp>
    </p:spTree>
  </p:cSld>
  <p:clrMapOvr>
    <a:masterClrMapping/>
  </p:clrMapOvr>
  <p:transition spd="med">
    <p:fade thruBlk="1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610600" cy="685800"/>
          </a:xfrm>
        </p:spPr>
        <p:txBody>
          <a:bodyPr/>
          <a:lstStyle/>
          <a:p>
            <a:pPr eaLnBrk="1" hangingPunct="1"/>
            <a:r>
              <a:rPr lang="en-US" sz="2400"/>
              <a:t>Network Management: Technical Challenges</a:t>
            </a:r>
          </a:p>
        </p:txBody>
      </p:sp>
      <p:sp>
        <p:nvSpPr>
          <p:cNvPr id="1536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533399"/>
            <a:ext cx="7772400" cy="60801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dirty="0"/>
              <a:t>Application characteristics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 dirty="0"/>
              <a:t>transaction based systems (provisioning might include several units of work)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 dirty="0"/>
              <a:t>interrupt driven systems (monitoring alarms)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 dirty="0"/>
              <a:t>number crunching systems (traffic analysis and forecast)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/>
              <a:t>Scale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 dirty="0"/>
              <a:t>Moore’s law </a:t>
            </a:r>
            <a:r>
              <a:rPr lang="en-US" sz="1200" dirty="0">
                <a:hlinkClick r:id="rId2"/>
              </a:rPr>
              <a:t>http://</a:t>
            </a:r>
            <a:r>
              <a:rPr lang="en-US" sz="1200" dirty="0" err="1">
                <a:hlinkClick r:id="rId2"/>
              </a:rPr>
              <a:t>en.wikipedia.org</a:t>
            </a:r>
            <a:r>
              <a:rPr lang="en-US" sz="1200" dirty="0">
                <a:hlinkClick r:id="rId2"/>
              </a:rPr>
              <a:t>/wiki/</a:t>
            </a:r>
            <a:r>
              <a:rPr lang="en-US" sz="1200" dirty="0" err="1">
                <a:hlinkClick r:id="rId2"/>
              </a:rPr>
              <a:t>Image:Moores_law.svg</a:t>
            </a:r>
            <a:r>
              <a:rPr lang="en-US" sz="1800" dirty="0"/>
              <a:t> 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800" dirty="0"/>
              <a:t>Does it still work?</a:t>
            </a:r>
            <a:r>
              <a:rPr lang="en-US" sz="1200" dirty="0"/>
              <a:t> </a:t>
            </a:r>
          </a:p>
          <a:p>
            <a:pPr lvl="0"/>
            <a:r>
              <a:rPr lang="en-US" sz="1050" dirty="0"/>
              <a:t>Moore's Law is dead, says Gordon Moore </a:t>
            </a:r>
            <a:r>
              <a:rPr lang="en-US" sz="1050" u="sng" dirty="0">
                <a:hlinkClick r:id="rId3"/>
              </a:rPr>
              <a:t>http://</a:t>
            </a:r>
            <a:r>
              <a:rPr lang="en-US" sz="1050" u="sng" dirty="0" err="1">
                <a:hlinkClick r:id="rId3"/>
              </a:rPr>
              <a:t>www.techworld.com</a:t>
            </a:r>
            <a:r>
              <a:rPr lang="en-US" sz="1050" u="sng" dirty="0">
                <a:hlinkClick r:id="rId3"/>
              </a:rPr>
              <a:t>/news/operating-systems/</a:t>
            </a:r>
            <a:r>
              <a:rPr lang="en-US" sz="1050" u="sng" dirty="0" err="1">
                <a:hlinkClick r:id="rId3"/>
              </a:rPr>
              <a:t>moores</a:t>
            </a:r>
            <a:r>
              <a:rPr lang="en-US" sz="1050" u="sng" dirty="0">
                <a:hlinkClick r:id="rId3"/>
              </a:rPr>
              <a:t>-law-is-dead-says-</a:t>
            </a:r>
            <a:r>
              <a:rPr lang="en-US" sz="1050" u="sng" dirty="0" err="1">
                <a:hlinkClick r:id="rId3"/>
              </a:rPr>
              <a:t>gordon</a:t>
            </a:r>
            <a:r>
              <a:rPr lang="en-US" sz="1050" u="sng" dirty="0">
                <a:hlinkClick r:id="rId3"/>
              </a:rPr>
              <a:t>-</a:t>
            </a:r>
            <a:r>
              <a:rPr lang="en-US" sz="1050" u="sng" dirty="0" err="1">
                <a:hlinkClick r:id="rId3"/>
              </a:rPr>
              <a:t>moore</a:t>
            </a:r>
            <a:r>
              <a:rPr lang="en-US" sz="1050" u="sng" dirty="0">
                <a:hlinkClick r:id="rId3"/>
              </a:rPr>
              <a:t>-3576581/</a:t>
            </a:r>
            <a:r>
              <a:rPr lang="en-US" sz="1050" dirty="0"/>
              <a:t>   </a:t>
            </a:r>
          </a:p>
          <a:p>
            <a:r>
              <a:rPr lang="en-US" sz="1050" dirty="0"/>
              <a:t>The end of Moore's law </a:t>
            </a:r>
            <a:r>
              <a:rPr lang="en-US" sz="1050" u="sng" dirty="0">
                <a:hlinkClick r:id="rId4"/>
              </a:rPr>
              <a:t>http://</a:t>
            </a:r>
            <a:r>
              <a:rPr lang="en-US" sz="1050" u="sng" dirty="0" err="1">
                <a:hlinkClick r:id="rId4"/>
              </a:rPr>
              <a:t>www.economist.com</a:t>
            </a:r>
            <a:r>
              <a:rPr lang="en-US" sz="1050" u="sng" dirty="0">
                <a:hlinkClick r:id="rId4"/>
              </a:rPr>
              <a:t>/blogs/economist-explains/2015/04/economist-explains-17</a:t>
            </a:r>
            <a:endParaRPr lang="en-US" sz="1050" u="sng" dirty="0"/>
          </a:p>
          <a:p>
            <a:pPr lvl="1" eaLnBrk="1" hangingPunct="1">
              <a:lnSpc>
                <a:spcPct val="90000"/>
              </a:lnSpc>
            </a:pPr>
            <a:r>
              <a:rPr lang="en-US" sz="1800" dirty="0"/>
              <a:t>operations concurrency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 dirty="0"/>
              <a:t>event propagation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 dirty="0"/>
              <a:t>scoping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 dirty="0"/>
              <a:t>distribution and addressing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/>
              <a:t>Cross-Section of technologies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 dirty="0"/>
              <a:t>information modeling, databases, distributed systems, communication protocols, use interfaces, etc.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/>
              <a:t>Integration</a:t>
            </a:r>
          </a:p>
          <a:p>
            <a:pPr lvl="1" eaLnBrk="1" hangingPunct="1">
              <a:lnSpc>
                <a:spcPct val="90000"/>
              </a:lnSpc>
            </a:pPr>
            <a:endParaRPr lang="en-US" sz="1800" dirty="0"/>
          </a:p>
          <a:p>
            <a:pPr lvl="1" eaLnBrk="1" hangingPunct="1">
              <a:lnSpc>
                <a:spcPct val="90000"/>
              </a:lnSpc>
            </a:pPr>
            <a:endParaRPr lang="en-US" sz="2000" dirty="0"/>
          </a:p>
        </p:txBody>
      </p:sp>
    </p:spTree>
  </p:cSld>
  <p:clrMapOvr>
    <a:masterClrMapping/>
  </p:clrMapOvr>
  <p:transition spd="med">
    <p:fade thruBlk="1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610600" cy="685800"/>
          </a:xfrm>
        </p:spPr>
        <p:txBody>
          <a:bodyPr/>
          <a:lstStyle/>
          <a:p>
            <a:pPr eaLnBrk="1" hangingPunct="1"/>
            <a:r>
              <a:rPr lang="en-US" sz="2400" dirty="0"/>
              <a:t>Network Management: Organization and Operation Challenges</a:t>
            </a:r>
          </a:p>
        </p:txBody>
      </p:sp>
      <p:sp>
        <p:nvSpPr>
          <p:cNvPr id="1638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200" dirty="0"/>
              <a:t>Tasks and functions</a:t>
            </a:r>
          </a:p>
          <a:p>
            <a:pPr lvl="1" eaLnBrk="1" hangingPunct="1"/>
            <a:r>
              <a:rPr lang="en-US" sz="2000" dirty="0"/>
              <a:t>network planning 		- network deployment</a:t>
            </a:r>
          </a:p>
          <a:p>
            <a:pPr lvl="1" eaLnBrk="1" hangingPunct="1"/>
            <a:r>
              <a:rPr lang="en-US" sz="2000" dirty="0"/>
              <a:t>network operations		- network maintenance</a:t>
            </a:r>
          </a:p>
          <a:p>
            <a:pPr lvl="1" eaLnBrk="1" hangingPunct="1"/>
            <a:r>
              <a:rPr lang="en-US" sz="2000" dirty="0"/>
              <a:t>workforce management		- inventory management</a:t>
            </a:r>
          </a:p>
          <a:p>
            <a:pPr lvl="1" eaLnBrk="1" hangingPunct="1"/>
            <a:r>
              <a:rPr lang="en-US" sz="2000" dirty="0"/>
              <a:t>order management		- customer help desk</a:t>
            </a:r>
          </a:p>
          <a:p>
            <a:pPr lvl="1" eaLnBrk="1" hangingPunct="1"/>
            <a:r>
              <a:rPr lang="en-US" sz="2000" dirty="0"/>
              <a:t>billing</a:t>
            </a:r>
          </a:p>
          <a:p>
            <a:pPr eaLnBrk="1" hangingPunct="1"/>
            <a:r>
              <a:rPr lang="en-US" sz="2200" dirty="0"/>
              <a:t>Geographical distribution</a:t>
            </a:r>
          </a:p>
          <a:p>
            <a:pPr eaLnBrk="1" hangingPunct="1"/>
            <a:r>
              <a:rPr lang="en-US" sz="2200" dirty="0"/>
              <a:t>Operational procedures</a:t>
            </a:r>
          </a:p>
          <a:p>
            <a:pPr lvl="1" eaLnBrk="1" hangingPunct="1"/>
            <a:r>
              <a:rPr lang="en-US" sz="2000" dirty="0"/>
              <a:t>Example: quality standards ISO 9000</a:t>
            </a:r>
          </a:p>
          <a:p>
            <a:pPr lvl="2" eaLnBrk="1" hangingPunct="1"/>
            <a:r>
              <a:rPr lang="en-US" sz="2000" dirty="0"/>
              <a:t>procedures for key processes in the business; </a:t>
            </a:r>
          </a:p>
          <a:p>
            <a:pPr lvl="2" eaLnBrk="1" hangingPunct="1"/>
            <a:r>
              <a:rPr lang="en-US" sz="2000" dirty="0"/>
              <a:t>monitoring processes to ensure they are effective; </a:t>
            </a:r>
          </a:p>
          <a:p>
            <a:pPr lvl="2" eaLnBrk="1" hangingPunct="1"/>
            <a:r>
              <a:rPr lang="en-US" sz="2000" dirty="0"/>
              <a:t>documentation; </a:t>
            </a:r>
          </a:p>
          <a:p>
            <a:pPr lvl="2" eaLnBrk="1" hangingPunct="1"/>
            <a:r>
              <a:rPr lang="en-US" sz="2000" dirty="0"/>
              <a:t>check the quality;</a:t>
            </a:r>
          </a:p>
          <a:p>
            <a:pPr lvl="2" eaLnBrk="1" hangingPunct="1"/>
            <a:r>
              <a:rPr lang="en-US" sz="2000" dirty="0"/>
              <a:t>facilitating continual improvement;</a:t>
            </a:r>
          </a:p>
          <a:p>
            <a:pPr eaLnBrk="1" hangingPunct="1"/>
            <a:r>
              <a:rPr lang="en-US" sz="2000" dirty="0"/>
              <a:t>Business continuity and disaster recovery planning</a:t>
            </a:r>
          </a:p>
        </p:txBody>
      </p:sp>
    </p:spTree>
  </p:cSld>
  <p:clrMapOvr>
    <a:masterClrMapping/>
  </p:clrMapOvr>
  <p:transition spd="med">
    <p:fade thruBlk="1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Review Questions</a:t>
            </a:r>
          </a:p>
        </p:txBody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95300" indent="-495300" eaLnBrk="1" hangingPunct="1">
              <a:lnSpc>
                <a:spcPct val="90000"/>
              </a:lnSpc>
              <a:buFontTx/>
              <a:buAutoNum type="arabicPeriod"/>
            </a:pPr>
            <a:r>
              <a:rPr lang="en-US"/>
              <a:t>Provide examples of how network management can help an enterprise IT department save money.</a:t>
            </a:r>
          </a:p>
          <a:p>
            <a:pPr marL="495300" indent="-495300" eaLnBrk="1" hangingPunct="1">
              <a:lnSpc>
                <a:spcPct val="90000"/>
              </a:lnSpc>
              <a:buFontTx/>
              <a:buAutoNum type="arabicPeriod"/>
            </a:pPr>
            <a:r>
              <a:rPr lang="en-US"/>
              <a:t>Provide examples of how network management can help a service provider to increase revenue.</a:t>
            </a:r>
          </a:p>
          <a:p>
            <a:pPr marL="495300" indent="-495300" eaLnBrk="1" hangingPunct="1">
              <a:lnSpc>
                <a:spcPct val="90000"/>
              </a:lnSpc>
              <a:buFontTx/>
              <a:buAutoNum type="arabicPeriod"/>
            </a:pPr>
            <a:r>
              <a:rPr lang="en-US"/>
              <a:t>Device goes offline for 5 min. How it affects availability % </a:t>
            </a:r>
          </a:p>
          <a:p>
            <a:pPr marL="914400" lvl="1" indent="-457200" eaLnBrk="1" hangingPunct="1">
              <a:lnSpc>
                <a:spcPct val="90000"/>
              </a:lnSpc>
              <a:buFontTx/>
              <a:buChar char="•"/>
            </a:pPr>
            <a:r>
              <a:rPr lang="en-US"/>
              <a:t>Month?</a:t>
            </a:r>
          </a:p>
          <a:p>
            <a:pPr marL="914400" lvl="1" indent="-457200" eaLnBrk="1" hangingPunct="1">
              <a:lnSpc>
                <a:spcPct val="90000"/>
              </a:lnSpc>
              <a:buFontTx/>
              <a:buChar char="•"/>
            </a:pPr>
            <a:r>
              <a:rPr lang="en-US"/>
              <a:t>Year?</a:t>
            </a:r>
          </a:p>
          <a:p>
            <a:pPr marL="914400" lvl="1" indent="-457200" eaLnBrk="1" hangingPunct="1">
              <a:lnSpc>
                <a:spcPct val="90000"/>
              </a:lnSpc>
              <a:buFontTx/>
              <a:buChar char="•"/>
            </a:pPr>
            <a:endParaRPr lang="en-US"/>
          </a:p>
          <a:p>
            <a:pPr marL="495300" indent="-495300" eaLnBrk="1" hangingPunct="1">
              <a:lnSpc>
                <a:spcPct val="90000"/>
              </a:lnSpc>
              <a:buFontTx/>
              <a:buNone/>
            </a:pPr>
            <a:endParaRPr lang="en-US"/>
          </a:p>
          <a:p>
            <a:pPr marL="495300" indent="-495300" eaLnBrk="1" hangingPunct="1">
              <a:lnSpc>
                <a:spcPct val="90000"/>
              </a:lnSpc>
            </a:pPr>
            <a:endParaRPr lang="en-US"/>
          </a:p>
          <a:p>
            <a:pPr marL="495300" indent="-495300" eaLnBrk="1" hangingPunct="1">
              <a:lnSpc>
                <a:spcPct val="90000"/>
              </a:lnSpc>
            </a:pPr>
            <a:endParaRPr lang="en-US"/>
          </a:p>
          <a:p>
            <a:pPr marL="495300" indent="-495300" eaLnBrk="1" hangingPunct="1">
              <a:lnSpc>
                <a:spcPct val="90000"/>
              </a:lnSpc>
            </a:pPr>
            <a:endParaRPr lang="en-US"/>
          </a:p>
        </p:txBody>
      </p:sp>
    </p:spTree>
  </p:cSld>
  <p:clrMapOvr>
    <a:masterClrMapping/>
  </p:clrMapOvr>
  <p:transition spd="med">
    <p:fade thruBlk="1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029878-7992-4032-9E68-7E3831D0EF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107950"/>
            <a:ext cx="7848600" cy="882650"/>
          </a:xfrm>
        </p:spPr>
        <p:txBody>
          <a:bodyPr/>
          <a:lstStyle/>
          <a:p>
            <a:r>
              <a:rPr lang="en-US" dirty="0"/>
              <a:t>Reference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7AE5B0-1466-4986-8D27-731725A4B6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143000"/>
            <a:ext cx="7848600" cy="4648200"/>
          </a:xfrm>
        </p:spPr>
        <p:txBody>
          <a:bodyPr/>
          <a:lstStyle/>
          <a:p>
            <a:r>
              <a:rPr lang="en-US" sz="1600" dirty="0"/>
              <a:t>Network Management Overview, </a:t>
            </a:r>
            <a:r>
              <a:rPr lang="en-US" sz="1600" dirty="0">
                <a:hlinkClick r:id="rId2"/>
              </a:rPr>
              <a:t>https://www.extremenetworks.com/enterprise-networking/management/</a:t>
            </a:r>
            <a:endParaRPr lang="en-US" sz="1600" dirty="0"/>
          </a:p>
          <a:p>
            <a:r>
              <a:rPr lang="en-US" sz="1600" b="1" dirty="0"/>
              <a:t>A. </a:t>
            </a:r>
            <a:r>
              <a:rPr lang="en-US" sz="1600" b="1" dirty="0" err="1"/>
              <a:t>Leinwand</a:t>
            </a:r>
            <a:r>
              <a:rPr lang="en-US" sz="1600" b="1" dirty="0"/>
              <a:t> and K. Fang, Network Management: A Practical Perspective, 2</a:t>
            </a:r>
            <a:r>
              <a:rPr lang="en-US" sz="1600" b="1" baseline="30000" dirty="0"/>
              <a:t>nd</a:t>
            </a:r>
            <a:r>
              <a:rPr lang="en-US" sz="1600" b="1" dirty="0"/>
              <a:t> Edition, ISBN-10 : 0201609991. </a:t>
            </a:r>
          </a:p>
          <a:p>
            <a:r>
              <a:rPr lang="en-US" sz="1600" dirty="0"/>
              <a:t>Annas Jan, </a:t>
            </a:r>
            <a:r>
              <a:rPr lang="en-US" sz="1600" b="1" dirty="0"/>
              <a:t>6 Major Network Management Challenges Enterprises will Face in 2019, </a:t>
            </a:r>
            <a:r>
              <a:rPr lang="en-US" sz="1600" dirty="0">
                <a:hlinkClick r:id="rId3"/>
              </a:rPr>
              <a:t>https://www.quickstart.com/blog/6-major-network-management-challenges-enterprises-face-in-2019/</a:t>
            </a:r>
            <a:endParaRPr lang="en-US" sz="1600" dirty="0"/>
          </a:p>
          <a:p>
            <a:endParaRPr lang="en-US" sz="1600" dirty="0"/>
          </a:p>
          <a:p>
            <a:r>
              <a:rPr lang="en-US" sz="1600" dirty="0"/>
              <a:t>U. Rao, Challenges of Implementing Network Management Solution, </a:t>
            </a:r>
            <a:r>
              <a:rPr lang="en-US" sz="1600" dirty="0">
                <a:hlinkClick r:id="rId4"/>
              </a:rPr>
              <a:t>https://www.researchgate.net/publication/266354949_Challenges_of_Implementing_Network_Management_Solution</a:t>
            </a:r>
            <a:r>
              <a:rPr lang="en-US" sz="1600" dirty="0"/>
              <a:t> </a:t>
            </a:r>
          </a:p>
          <a:p>
            <a:endParaRPr lang="en-US" sz="16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AF4D8B6-F66D-4B36-8E78-7B9F6432DD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09D286-043F-4F5B-A410-9571C235D492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596006"/>
      </p:ext>
    </p:extLst>
  </p:cSld>
  <p:clrMapOvr>
    <a:masterClrMapping/>
  </p:clrMapOvr>
  <p:transition spd="med"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Objectives</a:t>
            </a:r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/>
              <a:t>Explain term network management</a:t>
            </a:r>
          </a:p>
          <a:p>
            <a:pPr eaLnBrk="1" hangingPunct="1"/>
            <a:r>
              <a:rPr lang="en-US"/>
              <a:t>What is involved in network management</a:t>
            </a:r>
          </a:p>
          <a:p>
            <a:pPr eaLnBrk="1" hangingPunct="1"/>
            <a:r>
              <a:rPr lang="en-US"/>
              <a:t>Importance of network management</a:t>
            </a:r>
          </a:p>
          <a:p>
            <a:pPr eaLnBrk="1" hangingPunct="1"/>
            <a:r>
              <a:rPr lang="en-US"/>
              <a:t>Challenges posed by network management</a:t>
            </a:r>
          </a:p>
        </p:txBody>
      </p:sp>
    </p:spTree>
  </p:cSld>
  <p:clrMapOvr>
    <a:masterClrMapping/>
  </p:clrMapOvr>
  <p:transition spd="med"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Defining Network Management</a:t>
            </a:r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/>
              <a:t>Activities associated with running a network, along with the technology required to support those activities</a:t>
            </a:r>
          </a:p>
          <a:p>
            <a:pPr lvl="1" eaLnBrk="1" hangingPunct="1"/>
            <a:r>
              <a:rPr lang="en-US"/>
              <a:t>operation</a:t>
            </a:r>
          </a:p>
          <a:p>
            <a:pPr lvl="1" eaLnBrk="1" hangingPunct="1"/>
            <a:r>
              <a:rPr lang="en-US"/>
              <a:t>administration (track of resources)</a:t>
            </a:r>
          </a:p>
          <a:p>
            <a:pPr lvl="1" eaLnBrk="1" hangingPunct="1"/>
            <a:r>
              <a:rPr lang="en-US"/>
              <a:t>maintenance (repairs and upgrades)</a:t>
            </a:r>
          </a:p>
          <a:p>
            <a:pPr lvl="1" eaLnBrk="1" hangingPunct="1"/>
            <a:r>
              <a:rPr lang="en-US"/>
              <a:t>provisioning (configuring resources, setting up new services)</a:t>
            </a:r>
          </a:p>
          <a:p>
            <a:pPr lvl="1" eaLnBrk="1" hangingPunct="1"/>
            <a:endParaRPr lang="en-US"/>
          </a:p>
          <a:p>
            <a:pPr eaLnBrk="1" hangingPunct="1"/>
            <a:endParaRPr lang="en-US"/>
          </a:p>
        </p:txBody>
      </p:sp>
    </p:spTree>
  </p:cSld>
  <p:clrMapOvr>
    <a:masterClrMapping/>
  </p:clrMapOvr>
  <p:transition spd="med">
    <p:fade thruBlk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Network Management Categories</a:t>
            </a:r>
          </a:p>
        </p:txBody>
      </p:sp>
      <p:sp>
        <p:nvSpPr>
          <p:cNvPr id="614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dirty="0"/>
          </a:p>
          <a:p>
            <a:pPr eaLnBrk="1" hangingPunct="1"/>
            <a:r>
              <a:rPr lang="en-US" dirty="0"/>
              <a:t>Systems and Applications</a:t>
            </a:r>
          </a:p>
          <a:p>
            <a:pPr lvl="2" eaLnBrk="1" hangingPunct="1">
              <a:buFontTx/>
              <a:buNone/>
            </a:pPr>
            <a:r>
              <a:rPr lang="en-US" sz="1800" dirty="0"/>
              <a:t>support</a:t>
            </a:r>
          </a:p>
          <a:p>
            <a:pPr lvl="2" eaLnBrk="1" hangingPunct="1">
              <a:buFontTx/>
              <a:buNone/>
            </a:pPr>
            <a:r>
              <a:rPr lang="en-US" sz="1800" dirty="0"/>
              <a:t>                                    use and</a:t>
            </a:r>
            <a:r>
              <a:rPr lang="en-US" dirty="0"/>
              <a:t> </a:t>
            </a:r>
            <a:r>
              <a:rPr lang="en-US" sz="1800" dirty="0"/>
              <a:t>control</a:t>
            </a:r>
          </a:p>
          <a:p>
            <a:pPr eaLnBrk="1" hangingPunct="1"/>
            <a:r>
              <a:rPr lang="en-US" dirty="0"/>
              <a:t>Activities and Operational Procedures</a:t>
            </a:r>
          </a:p>
          <a:p>
            <a:pPr eaLnBrk="1" hangingPunct="1"/>
            <a:endParaRPr lang="en-US" dirty="0"/>
          </a:p>
          <a:p>
            <a:pPr eaLnBrk="1" hangingPunct="1"/>
            <a:r>
              <a:rPr lang="en-US" dirty="0"/>
              <a:t>Categories:</a:t>
            </a:r>
          </a:p>
          <a:p>
            <a:pPr lvl="1" eaLnBrk="1" hangingPunct="1"/>
            <a:r>
              <a:rPr lang="en-US" dirty="0"/>
              <a:t>Network Management</a:t>
            </a:r>
          </a:p>
          <a:p>
            <a:pPr lvl="1" eaLnBrk="1" hangingPunct="1"/>
            <a:r>
              <a:rPr lang="en-US" dirty="0"/>
              <a:t>Systems Management</a:t>
            </a:r>
          </a:p>
          <a:p>
            <a:pPr lvl="1" eaLnBrk="1" hangingPunct="1"/>
            <a:r>
              <a:rPr lang="en-US" dirty="0"/>
              <a:t>Application Management</a:t>
            </a:r>
          </a:p>
          <a:p>
            <a:pPr lvl="1" eaLnBrk="1" hangingPunct="1"/>
            <a:endParaRPr lang="en-US" dirty="0"/>
          </a:p>
          <a:p>
            <a:pPr eaLnBrk="1" hangingPunct="1"/>
            <a:r>
              <a:rPr lang="en-US" dirty="0"/>
              <a:t>What is the reason to distinguish?</a:t>
            </a:r>
          </a:p>
        </p:txBody>
      </p:sp>
      <p:sp>
        <p:nvSpPr>
          <p:cNvPr id="6150" name="Line 4" descr="down arrow."/>
          <p:cNvSpPr>
            <a:spLocks noChangeShapeType="1"/>
          </p:cNvSpPr>
          <p:nvPr/>
        </p:nvSpPr>
        <p:spPr bwMode="auto">
          <a:xfrm>
            <a:off x="1219200" y="1600200"/>
            <a:ext cx="0" cy="9144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6151" name="Line 5" descr="up arrow."/>
          <p:cNvSpPr>
            <a:spLocks noChangeShapeType="1"/>
          </p:cNvSpPr>
          <p:nvPr/>
        </p:nvSpPr>
        <p:spPr bwMode="auto">
          <a:xfrm flipV="1">
            <a:off x="3276600" y="1524000"/>
            <a:ext cx="0" cy="9906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>
    <p:fade thruBlk="1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Network Management: Goals</a:t>
            </a:r>
          </a:p>
        </p:txBody>
      </p:sp>
      <p:sp>
        <p:nvSpPr>
          <p:cNvPr id="717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/>
              <a:t>Operate the network at the lowest cost</a:t>
            </a:r>
          </a:p>
          <a:p>
            <a:pPr eaLnBrk="1" hangingPunct="1"/>
            <a:r>
              <a:rPr lang="en-US"/>
              <a:t>Provide better customer experience</a:t>
            </a:r>
          </a:p>
          <a:p>
            <a:pPr eaLnBrk="1" hangingPunct="1"/>
            <a:r>
              <a:rPr lang="en-US"/>
              <a:t>Guarantee the highest quality of service</a:t>
            </a:r>
          </a:p>
          <a:p>
            <a:pPr eaLnBrk="1" hangingPunct="1"/>
            <a:r>
              <a:rPr lang="en-US"/>
              <a:t>Roll out services fast and efficiently</a:t>
            </a:r>
          </a:p>
          <a:p>
            <a:pPr eaLnBrk="1" hangingPunct="1"/>
            <a:endParaRPr lang="en-US"/>
          </a:p>
          <a:p>
            <a:pPr eaLnBrk="1" hangingPunct="1"/>
            <a:r>
              <a:rPr lang="en-US"/>
              <a:t>What is the ultimate goal of network management?</a:t>
            </a:r>
          </a:p>
        </p:txBody>
      </p:sp>
    </p:spTree>
  </p:cSld>
  <p:clrMapOvr>
    <a:masterClrMapping/>
  </p:clrMapOvr>
  <p:transition spd="med">
    <p:fade thruBlk="1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Network Management: Cost</a:t>
            </a:r>
          </a:p>
        </p:txBody>
      </p:sp>
      <p:sp>
        <p:nvSpPr>
          <p:cNvPr id="819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685800"/>
            <a:ext cx="7848600" cy="6019800"/>
          </a:xfrm>
        </p:spPr>
        <p:txBody>
          <a:bodyPr/>
          <a:lstStyle/>
          <a:p>
            <a:pPr eaLnBrk="1" hangingPunct="1"/>
            <a:r>
              <a:rPr lang="en-US" dirty="0"/>
              <a:t>Minimize the total cost of ownership (TCO)</a:t>
            </a:r>
          </a:p>
          <a:p>
            <a:pPr lvl="1" eaLnBrk="1" hangingPunct="1"/>
            <a:r>
              <a:rPr lang="en-US" dirty="0"/>
              <a:t>equipment cost (amortized over several years)</a:t>
            </a:r>
          </a:p>
          <a:p>
            <a:pPr lvl="1" eaLnBrk="1" hangingPunct="1"/>
            <a:r>
              <a:rPr lang="en-US" dirty="0"/>
              <a:t>operational cost (operating personnel, electricity, </a:t>
            </a:r>
            <a:r>
              <a:rPr lang="en-US" dirty="0" err="1"/>
              <a:t>etc</a:t>
            </a:r>
            <a:r>
              <a:rPr lang="en-US" dirty="0"/>
              <a:t>)</a:t>
            </a:r>
          </a:p>
          <a:p>
            <a:pPr eaLnBrk="1" hangingPunct="1"/>
            <a:r>
              <a:rPr lang="en-US" dirty="0"/>
              <a:t>Some reasons for high TCO (cisco.com):</a:t>
            </a:r>
          </a:p>
          <a:p>
            <a:pPr lvl="1" eaLnBrk="1" hangingPunct="1"/>
            <a:r>
              <a:rPr lang="en-US" dirty="0"/>
              <a:t>Hardware diversity</a:t>
            </a:r>
          </a:p>
          <a:p>
            <a:pPr lvl="1" eaLnBrk="1" hangingPunct="1"/>
            <a:r>
              <a:rPr lang="en-US" dirty="0"/>
              <a:t>Configuration and support complexities</a:t>
            </a:r>
          </a:p>
          <a:p>
            <a:pPr lvl="1" eaLnBrk="1" hangingPunct="1"/>
            <a:r>
              <a:rPr lang="en-US" dirty="0"/>
              <a:t>Security and regulatory demands</a:t>
            </a:r>
          </a:p>
          <a:p>
            <a:pPr lvl="1" eaLnBrk="1" hangingPunct="1"/>
            <a:r>
              <a:rPr lang="en-US" dirty="0"/>
              <a:t>Conflicting performance criteria of equipment</a:t>
            </a:r>
          </a:p>
          <a:p>
            <a:pPr lvl="1" eaLnBrk="1" hangingPunct="1"/>
            <a:r>
              <a:rPr lang="en-US" dirty="0"/>
              <a:t>Higher costs for incremental services</a:t>
            </a:r>
          </a:p>
          <a:p>
            <a:pPr lvl="1" eaLnBrk="1" hangingPunct="1"/>
            <a:r>
              <a:rPr lang="en-US" dirty="0"/>
              <a:t>Higher recurring expenses: power, carrier tariff, cooling, and rack space</a:t>
            </a:r>
          </a:p>
          <a:p>
            <a:pPr lvl="1" eaLnBrk="1" hangingPunct="1"/>
            <a:r>
              <a:rPr lang="en-US" dirty="0"/>
              <a:t>Multiple maintenance contracts</a:t>
            </a:r>
          </a:p>
          <a:p>
            <a:pPr eaLnBrk="1" hangingPunct="1"/>
            <a:endParaRPr lang="en-US" dirty="0"/>
          </a:p>
        </p:txBody>
      </p:sp>
    </p:spTree>
  </p:cSld>
  <p:clrMapOvr>
    <a:masterClrMapping/>
  </p:clrMapOvr>
  <p:transition spd="med">
    <p:fade thruBlk="1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Network Management: Tools</a:t>
            </a:r>
          </a:p>
        </p:txBody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/>
              <a:t>Types:</a:t>
            </a:r>
          </a:p>
          <a:p>
            <a:pPr lvl="1" eaLnBrk="1" hangingPunct="1"/>
            <a:r>
              <a:rPr lang="en-US"/>
              <a:t>Network testing and troubleshooting tools</a:t>
            </a:r>
          </a:p>
          <a:p>
            <a:pPr lvl="1" eaLnBrk="1" hangingPunct="1"/>
            <a:r>
              <a:rPr lang="en-US"/>
              <a:t>Systems that facilitate turn-up of services </a:t>
            </a:r>
          </a:p>
          <a:p>
            <a:pPr lvl="1" eaLnBrk="1" hangingPunct="1"/>
            <a:r>
              <a:rPr lang="en-US"/>
              <a:t>automate provisioning</a:t>
            </a:r>
          </a:p>
          <a:p>
            <a:pPr lvl="1" eaLnBrk="1" hangingPunct="1"/>
            <a:r>
              <a:rPr lang="en-US"/>
              <a:t>Performance reporting tools and bottleneck analysis</a:t>
            </a:r>
          </a:p>
          <a:p>
            <a:pPr eaLnBrk="1" hangingPunct="1"/>
            <a:endParaRPr lang="en-US"/>
          </a:p>
          <a:p>
            <a:pPr eaLnBrk="1" hangingPunct="1"/>
            <a:r>
              <a:rPr lang="en-US"/>
              <a:t>Benefits?</a:t>
            </a:r>
          </a:p>
        </p:txBody>
      </p:sp>
    </p:spTree>
  </p:cSld>
  <p:clrMapOvr>
    <a:masterClrMapping/>
  </p:clrMapOvr>
  <p:transition spd="med">
    <p:fade thruBlk="1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Network Management: Quality</a:t>
            </a:r>
          </a:p>
        </p:txBody>
      </p:sp>
      <p:sp>
        <p:nvSpPr>
          <p:cNvPr id="1024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/>
              <a:t>Bandwidth that it is effectively available</a:t>
            </a:r>
          </a:p>
          <a:p>
            <a:pPr eaLnBrk="1" hangingPunct="1">
              <a:lnSpc>
                <a:spcPct val="90000"/>
              </a:lnSpc>
            </a:pPr>
            <a:r>
              <a:rPr lang="en-US"/>
              <a:t>Reliability and the availability of a communication service</a:t>
            </a:r>
          </a:p>
          <a:p>
            <a:pPr eaLnBrk="1" hangingPunct="1">
              <a:lnSpc>
                <a:spcPct val="90000"/>
              </a:lnSpc>
            </a:pPr>
            <a:r>
              <a:rPr lang="en-US"/>
              <a:t>Ways to improve:</a:t>
            </a:r>
          </a:p>
          <a:p>
            <a:pPr lvl="1" eaLnBrk="1" hangingPunct="1">
              <a:lnSpc>
                <a:spcPct val="90000"/>
              </a:lnSpc>
            </a:pPr>
            <a:r>
              <a:rPr lang="en-US"/>
              <a:t>redundant hardware</a:t>
            </a:r>
          </a:p>
          <a:p>
            <a:pPr lvl="1" eaLnBrk="1" hangingPunct="1">
              <a:lnSpc>
                <a:spcPct val="90000"/>
              </a:lnSpc>
            </a:pPr>
            <a:r>
              <a:rPr lang="en-US"/>
              <a:t>redundant communication path</a:t>
            </a:r>
          </a:p>
          <a:p>
            <a:pPr lvl="1" eaLnBrk="1" hangingPunct="1">
              <a:lnSpc>
                <a:spcPct val="90000"/>
              </a:lnSpc>
            </a:pPr>
            <a:r>
              <a:rPr lang="en-US"/>
              <a:t>rerouting traffic</a:t>
            </a:r>
          </a:p>
          <a:p>
            <a:pPr lvl="1" eaLnBrk="1" hangingPunct="1">
              <a:lnSpc>
                <a:spcPct val="90000"/>
              </a:lnSpc>
            </a:pPr>
            <a:r>
              <a:rPr lang="en-US"/>
              <a:t>systems for end-to-end provisioning of a service</a:t>
            </a:r>
          </a:p>
          <a:p>
            <a:pPr lvl="1" eaLnBrk="1" hangingPunct="1">
              <a:lnSpc>
                <a:spcPct val="90000"/>
              </a:lnSpc>
            </a:pPr>
            <a:r>
              <a:rPr lang="en-US"/>
              <a:t>performance trend analysis</a:t>
            </a:r>
          </a:p>
          <a:p>
            <a:pPr lvl="1" eaLnBrk="1" hangingPunct="1">
              <a:lnSpc>
                <a:spcPct val="90000"/>
              </a:lnSpc>
            </a:pPr>
            <a:r>
              <a:rPr lang="en-US"/>
              <a:t>alarm correlation capabilities (identification of the root cause)</a:t>
            </a:r>
          </a:p>
        </p:txBody>
      </p:sp>
    </p:spTree>
  </p:cSld>
  <p:clrMapOvr>
    <a:masterClrMapping/>
  </p:clrMapOvr>
  <p:transition spd="med">
    <p:fade thruBlk="1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7848600" cy="914400"/>
          </a:xfrm>
        </p:spPr>
        <p:txBody>
          <a:bodyPr/>
          <a:lstStyle/>
          <a:p>
            <a:pPr eaLnBrk="1" hangingPunct="1"/>
            <a:r>
              <a:rPr lang="en-US" sz="2800"/>
              <a:t>How to quantify the return on investment in network (with respect to quality)</a:t>
            </a:r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371600"/>
            <a:ext cx="7848600" cy="5486400"/>
          </a:xfrm>
        </p:spPr>
        <p:txBody>
          <a:bodyPr/>
          <a:lstStyle/>
          <a:p>
            <a:pPr eaLnBrk="1" hangingPunct="1"/>
            <a:r>
              <a:rPr lang="en-US"/>
              <a:t>One possibility is to consider opportunity cost, the cost if quality is not met. </a:t>
            </a:r>
          </a:p>
          <a:p>
            <a:pPr eaLnBrk="1" hangingPunct="1"/>
            <a:r>
              <a:rPr lang="en-US"/>
              <a:t>Examples:</a:t>
            </a:r>
          </a:p>
          <a:p>
            <a:pPr lvl="1" eaLnBrk="1" hangingPunct="1"/>
            <a:r>
              <a:rPr lang="en-US"/>
              <a:t>lost revenue from customers taking their business elsewhere</a:t>
            </a:r>
          </a:p>
          <a:p>
            <a:pPr lvl="1" eaLnBrk="1" hangingPunct="1"/>
            <a:r>
              <a:rPr lang="en-US"/>
              <a:t>increased networking cost from inefficient utilization or network resources</a:t>
            </a:r>
          </a:p>
          <a:p>
            <a:pPr lvl="1" eaLnBrk="1" hangingPunct="1"/>
            <a:r>
              <a:rPr lang="en-US"/>
              <a:t>higher operational cost</a:t>
            </a:r>
          </a:p>
        </p:txBody>
      </p:sp>
    </p:spTree>
  </p:cSld>
  <p:clrMapOvr>
    <a:masterClrMapping/>
  </p:clrMapOvr>
  <p:transition spd="med">
    <p:fade thruBlk="1"/>
  </p:transition>
</p:sld>
</file>

<file path=ppt/theme/theme1.xml><?xml version="1.0" encoding="utf-8"?>
<a:theme xmlns:a="http://schemas.openxmlformats.org/drawingml/2006/main" name="lectures">
  <a:themeElements>
    <a:clrScheme name="lectures 13">
      <a:dk1>
        <a:srgbClr val="777777"/>
      </a:dk1>
      <a:lt1>
        <a:srgbClr val="969696"/>
      </a:lt1>
      <a:dk2>
        <a:srgbClr val="686B5D"/>
      </a:dk2>
      <a:lt2>
        <a:srgbClr val="4E4E44"/>
      </a:lt2>
      <a:accent1>
        <a:srgbClr val="909082"/>
      </a:accent1>
      <a:accent2>
        <a:srgbClr val="809EA8"/>
      </a:accent2>
      <a:accent3>
        <a:srgbClr val="B9BAB6"/>
      </a:accent3>
      <a:accent4>
        <a:srgbClr val="7F7F7F"/>
      </a:accent4>
      <a:accent5>
        <a:srgbClr val="C6C6C1"/>
      </a:accent5>
      <a:accent6>
        <a:srgbClr val="738F98"/>
      </a:accent6>
      <a:hlink>
        <a:srgbClr val="008000"/>
      </a:hlink>
      <a:folHlink>
        <a:srgbClr val="4C833D"/>
      </a:folHlink>
    </a:clrScheme>
    <a:fontScheme name="lectures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lecture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cture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cture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cture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cture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cture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cture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cture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cture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ctures 10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ctures 11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ctures 12">
        <a:dk1>
          <a:srgbClr val="777777"/>
        </a:dk1>
        <a:lt1>
          <a:srgbClr val="969696"/>
        </a:lt1>
        <a:dk2>
          <a:srgbClr val="686B5D"/>
        </a:dk2>
        <a:lt2>
          <a:srgbClr val="4E4E44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7F7F7F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ctures 13">
        <a:dk1>
          <a:srgbClr val="777777"/>
        </a:dk1>
        <a:lt1>
          <a:srgbClr val="969696"/>
        </a:lt1>
        <a:dk2>
          <a:srgbClr val="686B5D"/>
        </a:dk2>
        <a:lt2>
          <a:srgbClr val="4E4E44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7F7F7F"/>
        </a:accent4>
        <a:accent5>
          <a:srgbClr val="C6C6C1"/>
        </a:accent5>
        <a:accent6>
          <a:srgbClr val="738F98"/>
        </a:accent6>
        <a:hlink>
          <a:srgbClr val="008000"/>
        </a:hlink>
        <a:folHlink>
          <a:srgbClr val="4C833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222C76DF9BD8349B0CA3C9A1AA4C548" ma:contentTypeVersion="112" ma:contentTypeDescription="Create a new document." ma:contentTypeScope="" ma:versionID="3ba740bbfea08ad42b5fb892d4577724">
  <xsd:schema xmlns:xsd="http://www.w3.org/2001/XMLSchema" xmlns:xs="http://www.w3.org/2001/XMLSchema" xmlns:p="http://schemas.microsoft.com/office/2006/metadata/properties" xmlns:ns3="http://schemas.microsoft.com/sharepoint/v4" xmlns:ns4="9fff0862-dda6-4fd7-9437-296e7a0fcd45" xmlns:ns5="7dcc4a76-b6f0-4a5c-8242-557922f7abb0" targetNamespace="http://schemas.microsoft.com/office/2006/metadata/properties" ma:root="true" ma:fieldsID="f7fd287cc537a47f0d39eda5b7439aef" ns3:_="" ns4:_="" ns5:_="">
    <xsd:import namespace="http://schemas.microsoft.com/sharepoint/v4"/>
    <xsd:import namespace="9fff0862-dda6-4fd7-9437-296e7a0fcd45"/>
    <xsd:import namespace="7dcc4a76-b6f0-4a5c-8242-557922f7abb0"/>
    <xsd:element name="properties">
      <xsd:complexType>
        <xsd:sequence>
          <xsd:element name="documentManagement">
            <xsd:complexType>
              <xsd:all>
                <xsd:element ref="ns3:IconOverlay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DateTaken" minOccurs="0"/>
                <xsd:element ref="ns5:SharedWithUsers" minOccurs="0"/>
                <xsd:element ref="ns5:SharedWithDetails" minOccurs="0"/>
                <xsd:element ref="ns4:MediaServiceOCR" minOccurs="0"/>
                <xsd:element ref="ns4:MediaServiceEventHashCode" minOccurs="0"/>
                <xsd:element ref="ns4:MediaServiceGenerationTime" minOccurs="0"/>
                <xsd:element ref="ns4:MediaServiceLocation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9" nillable="true" ma:displayName="IconOverlay" ma:hidden="true" ma:internalName="IconOverlay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ff0862-dda6-4fd7-9437-296e7a0fcd4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13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OCR" ma:index="16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ServiceAutoKeyPoints" ma:index="2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cc4a76-b6f0-4a5c-8242-557922f7abb0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 ma:index="8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conOverlay xmlns="http://schemas.microsoft.com/sharepoint/v4" xsi:nil="true"/>
  </documentManagement>
</p:properties>
</file>

<file path=customXml/itemProps1.xml><?xml version="1.0" encoding="utf-8"?>
<ds:datastoreItem xmlns:ds="http://schemas.openxmlformats.org/officeDocument/2006/customXml" ds:itemID="{C95E13E3-D328-42F7-AE6A-3E6786F1885E}"/>
</file>

<file path=customXml/itemProps2.xml><?xml version="1.0" encoding="utf-8"?>
<ds:datastoreItem xmlns:ds="http://schemas.openxmlformats.org/officeDocument/2006/customXml" ds:itemID="{F2304BE7-87EE-4B74-9127-8B264A47BA58}"/>
</file>

<file path=customXml/itemProps3.xml><?xml version="1.0" encoding="utf-8"?>
<ds:datastoreItem xmlns:ds="http://schemas.openxmlformats.org/officeDocument/2006/customXml" ds:itemID="{CF016305-EF92-4A30-91A6-854DD000FA80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1923</TotalTime>
  <Words>886</Words>
  <Application>Microsoft Office PowerPoint</Application>
  <PresentationFormat>On-screen Show (4:3)</PresentationFormat>
  <Paragraphs>140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Arial Black</vt:lpstr>
      <vt:lpstr>Tahoma</vt:lpstr>
      <vt:lpstr>lectures</vt:lpstr>
      <vt:lpstr>Network Management</vt:lpstr>
      <vt:lpstr>Objectives</vt:lpstr>
      <vt:lpstr>Defining Network Management</vt:lpstr>
      <vt:lpstr>Network Management Categories</vt:lpstr>
      <vt:lpstr>Network Management: Goals</vt:lpstr>
      <vt:lpstr>Network Management: Cost</vt:lpstr>
      <vt:lpstr>Network Management: Tools</vt:lpstr>
      <vt:lpstr>Network Management: Quality</vt:lpstr>
      <vt:lpstr>How to quantify the return on investment in network (with respect to quality)</vt:lpstr>
      <vt:lpstr>Network Management: Revenue </vt:lpstr>
      <vt:lpstr>Who is interested in Network Management</vt:lpstr>
      <vt:lpstr>Network Management Complexities</vt:lpstr>
      <vt:lpstr>Network Management: Technical Challenges</vt:lpstr>
      <vt:lpstr>Network Management: Organization and Operation Challenges</vt:lpstr>
      <vt:lpstr>Review Questions</vt:lpstr>
      <vt:lpstr>Reference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</dc:title>
  <dc:creator>Svetlana Peltsverger</dc:creator>
  <cp:lastModifiedBy>Hossain Shahriar</cp:lastModifiedBy>
  <cp:revision>39</cp:revision>
  <cp:lastPrinted>1601-01-01T00:00:00Z</cp:lastPrinted>
  <dcterms:created xsi:type="dcterms:W3CDTF">2006-05-16T23:09:20Z</dcterms:created>
  <dcterms:modified xsi:type="dcterms:W3CDTF">2020-11-13T17:59:01Z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5</vt:i4>
  </property>
  <property fmtid="{D5CDD505-2E9C-101B-9397-08002B2CF9AE}" pid="3" name="ContentTypeId">
    <vt:lpwstr>0x0101007222C76DF9BD8349B0CA3C9A1AA4C548</vt:lpwstr>
  </property>
</Properties>
</file>