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86" r:id="rId6"/>
    <p:sldId id="287" r:id="rId7"/>
    <p:sldId id="288" r:id="rId8"/>
    <p:sldId id="289" r:id="rId9"/>
    <p:sldId id="269" r:id="rId10"/>
    <p:sldId id="271" r:id="rId11"/>
    <p:sldId id="272" r:id="rId12"/>
    <p:sldId id="273" r:id="rId13"/>
    <p:sldId id="290" r:id="rId14"/>
    <p:sldId id="291" r:id="rId15"/>
    <p:sldId id="276" r:id="rId16"/>
    <p:sldId id="277" r:id="rId17"/>
    <p:sldId id="278" r:id="rId18"/>
    <p:sldId id="279" r:id="rId19"/>
    <p:sldId id="285" r:id="rId20"/>
    <p:sldId id="292" r:id="rId2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7" autoAdjust="0"/>
    <p:restoredTop sz="86385" autoAdjust="0"/>
  </p:normalViewPr>
  <p:slideViewPr>
    <p:cSldViewPr>
      <p:cViewPr varScale="1">
        <p:scale>
          <a:sx n="98" d="100"/>
          <a:sy n="98" d="100"/>
        </p:scale>
        <p:origin x="1572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33874" y="1334541"/>
            <a:ext cx="8476250" cy="2223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1693" y="0"/>
            <a:ext cx="8920613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0225" y="196024"/>
            <a:ext cx="8083550" cy="11264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87425" y="1657985"/>
            <a:ext cx="7169150" cy="269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mininet.org/" TargetMode="External"/><Relationship Id="rId2" Type="http://schemas.openxmlformats.org/officeDocument/2006/relationships/hyperlink" Target="http://api.mininet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mininet/mininet/wiki/Introduction-to-Mininet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mininet.org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mininet.org/sample-workflow/" TargetMode="External"/><Relationship Id="rId2" Type="http://schemas.openxmlformats.org/officeDocument/2006/relationships/hyperlink" Target="http://mininet.ore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eaching.mininet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987425" y="1657350"/>
            <a:ext cx="7169150" cy="13652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016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79375" marR="5080" lvl="0" indent="642620" algn="ctr" defTabSz="914400" eaLnBrk="1" fontAlgn="auto" latinLnBrk="0" hangingPunct="1">
              <a:lnSpc>
                <a:spcPct val="100299"/>
              </a:lnSpc>
              <a:spcBef>
                <a:spcPts val="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-5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Computer  Networking </a:t>
            </a:r>
            <a:r>
              <a:rPr kumimoji="0" lang="en-US" sz="4400" b="1" i="0" u="none" strike="noStrike" kern="0" cap="none" spc="-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</a:t>
            </a:r>
            <a:r>
              <a:rPr kumimoji="0" lang="en-US" sz="4400" b="1" i="0" u="none" strike="noStrike" kern="0" cap="none" spc="-105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Mininet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731837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Introduction </a:t>
            </a:r>
            <a:r>
              <a:rPr spc="-5" dirty="0"/>
              <a:t>to</a:t>
            </a:r>
            <a:r>
              <a:rPr spc="-85" dirty="0"/>
              <a:t> </a:t>
            </a:r>
            <a:r>
              <a:rPr dirty="0"/>
              <a:t>Mininet</a:t>
            </a:r>
            <a:r>
              <a:rPr lang="en-US" dirty="0"/>
              <a:t> (cont.)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95"/>
              </a:spcBef>
            </a:pPr>
            <a:r>
              <a:rPr spc="-10" dirty="0"/>
              <a:t>Platforms </a:t>
            </a:r>
            <a:r>
              <a:rPr spc="-5" dirty="0"/>
              <a:t>for Network/Systems Teaching  Network </a:t>
            </a:r>
            <a:r>
              <a:rPr spc="-10" dirty="0"/>
              <a:t>Emulator</a:t>
            </a:r>
            <a:r>
              <a:rPr spc="-20" dirty="0"/>
              <a:t> </a:t>
            </a:r>
            <a:r>
              <a:rPr spc="-5" dirty="0"/>
              <a:t>Architecture</a:t>
            </a:r>
          </a:p>
          <a:p>
            <a:pPr marL="12700" marR="1017905">
              <a:lnSpc>
                <a:spcPts val="4200"/>
              </a:lnSpc>
              <a:spcBef>
                <a:spcPts val="240"/>
              </a:spcBef>
            </a:pPr>
            <a:r>
              <a:rPr b="1" dirty="0">
                <a:solidFill>
                  <a:srgbClr val="990000"/>
                </a:solidFill>
                <a:latin typeface="Arial"/>
                <a:cs typeface="Arial"/>
              </a:rPr>
              <a:t>Mininet: </a:t>
            </a:r>
            <a:r>
              <a:rPr b="1" spc="-5" dirty="0">
                <a:solidFill>
                  <a:srgbClr val="990000"/>
                </a:solidFill>
                <a:latin typeface="Arial"/>
                <a:cs typeface="Arial"/>
              </a:rPr>
              <a:t>Basic Usage, CLI, API  </a:t>
            </a:r>
            <a:r>
              <a:rPr spc="-10" dirty="0"/>
              <a:t>Example </a:t>
            </a:r>
            <a:r>
              <a:rPr spc="-5" dirty="0"/>
              <a:t>Demos: Network Security  Conclusion and</a:t>
            </a:r>
            <a:r>
              <a:rPr spc="-20" dirty="0"/>
              <a:t> </a:t>
            </a:r>
            <a:r>
              <a:rPr spc="-5" dirty="0"/>
              <a:t>Questions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0"/>
              </a:spcBef>
            </a:pPr>
            <a:r>
              <a:rPr spc="-5" dirty="0"/>
              <a:t>Mininet command </a:t>
            </a:r>
            <a:r>
              <a:rPr spc="-10" dirty="0"/>
              <a:t>line </a:t>
            </a:r>
            <a:r>
              <a:rPr spc="-5" dirty="0"/>
              <a:t>tool and CLI  demo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657985"/>
            <a:ext cx="7757159" cy="462597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431165" algn="l"/>
              </a:tabLst>
            </a:pPr>
            <a:r>
              <a:rPr sz="3000" dirty="0">
                <a:latin typeface="Consolas"/>
                <a:cs typeface="Consolas"/>
              </a:rPr>
              <a:t>#	</a:t>
            </a:r>
            <a:r>
              <a:rPr sz="3000" spc="-5" dirty="0">
                <a:solidFill>
                  <a:srgbClr val="980000"/>
                </a:solidFill>
                <a:latin typeface="Consolas"/>
                <a:cs typeface="Consolas"/>
              </a:rPr>
              <a:t>mn</a:t>
            </a:r>
            <a:endParaRPr sz="3000" dirty="0">
              <a:latin typeface="Consolas"/>
              <a:cs typeface="Consolas"/>
            </a:endParaRPr>
          </a:p>
          <a:p>
            <a:pPr marL="12700" marR="195580">
              <a:lnSpc>
                <a:spcPct val="100000"/>
              </a:lnSpc>
              <a:spcBef>
                <a:spcPts val="600"/>
              </a:spcBef>
              <a:tabLst>
                <a:tab pos="431165" algn="l"/>
              </a:tabLst>
            </a:pPr>
            <a:r>
              <a:rPr sz="3000" dirty="0">
                <a:latin typeface="Consolas"/>
                <a:cs typeface="Consolas"/>
              </a:rPr>
              <a:t>#	</a:t>
            </a:r>
            <a:r>
              <a:rPr sz="3000" spc="-5" dirty="0">
                <a:solidFill>
                  <a:srgbClr val="980000"/>
                </a:solidFill>
                <a:latin typeface="Consolas"/>
                <a:cs typeface="Consolas"/>
              </a:rPr>
              <a:t>mn --topo </a:t>
            </a:r>
            <a:r>
              <a:rPr sz="3000" spc="-5" dirty="0">
                <a:latin typeface="Consolas"/>
                <a:cs typeface="Consolas"/>
              </a:rPr>
              <a:t>tree,depth=3,fanout=3 </a:t>
            </a:r>
            <a:r>
              <a:rPr sz="3000" spc="-5" dirty="0">
                <a:solidFill>
                  <a:srgbClr val="980000"/>
                </a:solidFill>
                <a:latin typeface="Consolas"/>
                <a:cs typeface="Consolas"/>
              </a:rPr>
              <a:t>--  link</a:t>
            </a:r>
            <a:r>
              <a:rPr sz="3000" spc="-5" dirty="0">
                <a:latin typeface="Consolas"/>
                <a:cs typeface="Consolas"/>
              </a:rPr>
              <a:t>=tc,bw=10</a:t>
            </a:r>
            <a:endParaRPr sz="3000" dirty="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</a:pPr>
            <a:r>
              <a:rPr sz="3000" spc="-5" dirty="0">
                <a:latin typeface="Consolas"/>
                <a:cs typeface="Consolas"/>
              </a:rPr>
              <a:t>mininet&gt; xterm h1</a:t>
            </a:r>
            <a:r>
              <a:rPr sz="3000" spc="-35" dirty="0">
                <a:latin typeface="Consolas"/>
                <a:cs typeface="Consolas"/>
              </a:rPr>
              <a:t> </a:t>
            </a:r>
            <a:r>
              <a:rPr sz="3000" spc="-5" dirty="0">
                <a:latin typeface="Consolas"/>
                <a:cs typeface="Consolas"/>
              </a:rPr>
              <a:t>h2</a:t>
            </a:r>
            <a:endParaRPr sz="3000" dirty="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3000" spc="-5" dirty="0">
                <a:latin typeface="Consolas"/>
                <a:cs typeface="Consolas"/>
              </a:rPr>
              <a:t>h1# wireshark</a:t>
            </a:r>
            <a:r>
              <a:rPr sz="3000" spc="-25" dirty="0">
                <a:latin typeface="Consolas"/>
                <a:cs typeface="Consolas"/>
              </a:rPr>
              <a:t> </a:t>
            </a:r>
            <a:r>
              <a:rPr sz="3000" dirty="0">
                <a:latin typeface="Consolas"/>
                <a:cs typeface="Consolas"/>
              </a:rPr>
              <a:t>&amp;</a:t>
            </a:r>
          </a:p>
          <a:p>
            <a:pPr marL="12700" marR="423545">
              <a:lnSpc>
                <a:spcPct val="114599"/>
              </a:lnSpc>
            </a:pPr>
            <a:r>
              <a:rPr sz="3000" spc="-5" dirty="0">
                <a:latin typeface="Consolas"/>
                <a:cs typeface="Consolas"/>
              </a:rPr>
              <a:t>h2# python -m SimpleHTTPServer 80</a:t>
            </a:r>
            <a:r>
              <a:rPr sz="3000" spc="-105" dirty="0">
                <a:latin typeface="Consolas"/>
                <a:cs typeface="Consolas"/>
              </a:rPr>
              <a:t> </a:t>
            </a:r>
            <a:r>
              <a:rPr sz="3000" dirty="0">
                <a:latin typeface="Consolas"/>
                <a:cs typeface="Consolas"/>
              </a:rPr>
              <a:t>&amp;  </a:t>
            </a:r>
            <a:r>
              <a:rPr sz="3000" spc="-5" dirty="0">
                <a:latin typeface="Consolas"/>
                <a:cs typeface="Consolas"/>
              </a:rPr>
              <a:t>h1# firefox</a:t>
            </a:r>
            <a:r>
              <a:rPr sz="3000" spc="-25" dirty="0">
                <a:latin typeface="Consolas"/>
                <a:cs typeface="Consolas"/>
              </a:rPr>
              <a:t> </a:t>
            </a:r>
            <a:r>
              <a:rPr sz="3000" dirty="0">
                <a:latin typeface="Consolas"/>
                <a:cs typeface="Consolas"/>
              </a:rPr>
              <a:t>&amp;</a:t>
            </a: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3000" dirty="0">
                <a:latin typeface="Consolas"/>
                <a:cs typeface="Consolas"/>
              </a:rPr>
              <a:t># </a:t>
            </a:r>
            <a:r>
              <a:rPr sz="3000" spc="-5" dirty="0">
                <a:latin typeface="Consolas"/>
                <a:cs typeface="Consolas"/>
              </a:rPr>
              <a:t>mn --topo</a:t>
            </a:r>
            <a:r>
              <a:rPr sz="3000" spc="-40" dirty="0">
                <a:latin typeface="Consolas"/>
                <a:cs typeface="Consolas"/>
              </a:rPr>
              <a:t> </a:t>
            </a:r>
            <a:r>
              <a:rPr sz="3000" spc="-5" dirty="0">
                <a:latin typeface="Consolas"/>
                <a:cs typeface="Consolas"/>
              </a:rPr>
              <a:t>linear,100</a:t>
            </a:r>
            <a:endParaRPr sz="3000" dirty="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3000" dirty="0">
                <a:latin typeface="Consolas"/>
                <a:cs typeface="Consolas"/>
              </a:rPr>
              <a:t># </a:t>
            </a:r>
            <a:r>
              <a:rPr sz="3000" spc="-5" dirty="0">
                <a:latin typeface="Consolas"/>
                <a:cs typeface="Consolas"/>
              </a:rPr>
              <a:t>mn --custom custom.py --topo</a:t>
            </a:r>
            <a:r>
              <a:rPr sz="3000" spc="-114" dirty="0">
                <a:latin typeface="Consolas"/>
                <a:cs typeface="Consolas"/>
              </a:rPr>
              <a:t> </a:t>
            </a:r>
            <a:r>
              <a:rPr sz="3000" spc="-5" dirty="0">
                <a:latin typeface="Consolas"/>
                <a:cs typeface="Consolas"/>
              </a:rPr>
              <a:t>mytopo</a:t>
            </a:r>
            <a:endParaRPr sz="30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45478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Mininet's </a:t>
            </a:r>
            <a:r>
              <a:rPr spc="-10" dirty="0"/>
              <a:t>Python</a:t>
            </a:r>
            <a:r>
              <a:rPr spc="-95" dirty="0"/>
              <a:t> </a:t>
            </a:r>
            <a:r>
              <a:rPr spc="-5" dirty="0"/>
              <a:t>API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581785"/>
            <a:ext cx="7880350" cy="4673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052195">
              <a:lnSpc>
                <a:spcPct val="116700"/>
              </a:lnSpc>
              <a:spcBef>
                <a:spcPts val="95"/>
              </a:spcBef>
            </a:pPr>
            <a:r>
              <a:rPr sz="3000" spc="-5" dirty="0">
                <a:latin typeface="Arial"/>
                <a:cs typeface="Arial"/>
              </a:rPr>
              <a:t>Core of </a:t>
            </a:r>
            <a:r>
              <a:rPr sz="3000" dirty="0">
                <a:latin typeface="Arial"/>
                <a:cs typeface="Arial"/>
              </a:rPr>
              <a:t>Mininet!! </a:t>
            </a:r>
            <a:r>
              <a:rPr sz="3000" spc="-10" dirty="0">
                <a:latin typeface="Arial"/>
                <a:cs typeface="Arial"/>
              </a:rPr>
              <a:t>Everything </a:t>
            </a:r>
            <a:r>
              <a:rPr sz="3000" spc="-5" dirty="0">
                <a:latin typeface="Arial"/>
                <a:cs typeface="Arial"/>
              </a:rPr>
              <a:t>is built on it.  </a:t>
            </a:r>
            <a:r>
              <a:rPr sz="3000" spc="-10" dirty="0">
                <a:latin typeface="Arial"/>
                <a:cs typeface="Arial"/>
              </a:rPr>
              <a:t>Python </a:t>
            </a:r>
            <a:r>
              <a:rPr sz="3000" spc="-5" dirty="0">
                <a:latin typeface="Arial"/>
                <a:cs typeface="Arial"/>
              </a:rPr>
              <a:t>&gt;&gt;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dirty="0">
                <a:latin typeface="Arial"/>
                <a:cs typeface="Arial"/>
              </a:rPr>
              <a:t>JSON/XML/etc.</a:t>
            </a: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3000" spc="-10" dirty="0">
                <a:latin typeface="Arial"/>
                <a:cs typeface="Arial"/>
              </a:rPr>
              <a:t>Easy </a:t>
            </a:r>
            <a:r>
              <a:rPr sz="3000" spc="-5" dirty="0">
                <a:latin typeface="Arial"/>
                <a:cs typeface="Arial"/>
              </a:rPr>
              <a:t>and </a:t>
            </a:r>
            <a:r>
              <a:rPr sz="3000" dirty="0">
                <a:latin typeface="Arial"/>
                <a:cs typeface="Arial"/>
              </a:rPr>
              <a:t>(hopefully)</a:t>
            </a:r>
            <a:r>
              <a:rPr sz="3000" spc="-15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fun</a:t>
            </a:r>
            <a:endParaRPr sz="30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600"/>
              </a:spcBef>
            </a:pPr>
            <a:r>
              <a:rPr sz="3000" spc="-10" dirty="0">
                <a:latin typeface="Arial"/>
                <a:cs typeface="Arial"/>
              </a:rPr>
              <a:t>Python </a:t>
            </a:r>
            <a:r>
              <a:rPr sz="3000" spc="-5" dirty="0">
                <a:latin typeface="Arial"/>
                <a:cs typeface="Arial"/>
              </a:rPr>
              <a:t>is used for </a:t>
            </a:r>
            <a:r>
              <a:rPr sz="3000" i="1" spc="-5" dirty="0">
                <a:latin typeface="Arial"/>
                <a:cs typeface="Arial"/>
              </a:rPr>
              <a:t>orchestration</a:t>
            </a:r>
            <a:r>
              <a:rPr sz="3000" spc="-5" dirty="0">
                <a:latin typeface="Arial"/>
                <a:cs typeface="Arial"/>
              </a:rPr>
              <a:t>, but emulation  is performed by </a:t>
            </a:r>
            <a:r>
              <a:rPr sz="3000" dirty="0">
                <a:latin typeface="Arial"/>
                <a:cs typeface="Arial"/>
              </a:rPr>
              <a:t>compiled C code (Linux +  switches +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apps)</a:t>
            </a:r>
            <a:endParaRPr sz="3000" dirty="0">
              <a:latin typeface="Arial"/>
              <a:cs typeface="Arial"/>
            </a:endParaRPr>
          </a:p>
          <a:p>
            <a:pPr marL="12700" marR="4120515">
              <a:lnSpc>
                <a:spcPts val="4200"/>
              </a:lnSpc>
              <a:spcBef>
                <a:spcPts val="240"/>
              </a:spcBef>
            </a:pPr>
            <a:r>
              <a:rPr sz="3000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2"/>
              </a:rPr>
              <a:t>api.mininet.org </a:t>
            </a:r>
            <a:r>
              <a:rPr sz="3000" spc="-5" dirty="0">
                <a:solidFill>
                  <a:srgbClr val="1155CC"/>
                </a:solidFill>
                <a:latin typeface="Arial"/>
                <a:cs typeface="Arial"/>
              </a:rPr>
              <a:t> </a:t>
            </a:r>
            <a:r>
              <a:rPr sz="3000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3"/>
              </a:rPr>
              <a:t>docs.mininet.org </a:t>
            </a:r>
            <a:r>
              <a:rPr sz="3000" spc="-5" dirty="0">
                <a:solidFill>
                  <a:srgbClr val="1155CC"/>
                </a:solidFill>
                <a:latin typeface="Arial"/>
                <a:cs typeface="Arial"/>
              </a:rPr>
              <a:t> </a:t>
            </a:r>
            <a:r>
              <a:rPr sz="3000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4"/>
              </a:rPr>
              <a:t>Introduction to</a:t>
            </a:r>
            <a:r>
              <a:rPr sz="3000" u="heavy" spc="-10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sz="3000" u="heavy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4"/>
              </a:rPr>
              <a:t>Mininet</a:t>
            </a:r>
            <a:endParaRPr sz="3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A7A4F-52FA-454D-B98E-9F4507157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196024"/>
            <a:ext cx="7851775" cy="718376"/>
          </a:xfrm>
        </p:spPr>
        <p:txBody>
          <a:bodyPr/>
          <a:lstStyle/>
          <a:p>
            <a:r>
              <a:rPr lang="en-US" spc="-5" dirty="0"/>
              <a:t>Mininet API</a:t>
            </a:r>
            <a:r>
              <a:rPr lang="en-US" spc="-90" dirty="0"/>
              <a:t> </a:t>
            </a:r>
            <a:r>
              <a:rPr lang="en-US" spc="-5" dirty="0"/>
              <a:t>basics</a:t>
            </a:r>
            <a:endParaRPr lang="en-US" dirty="0"/>
          </a:p>
        </p:txBody>
      </p:sp>
      <p:pic>
        <p:nvPicPr>
          <p:cNvPr id="4" name="Picture 3" descr="Mininet API basics - this code example shows creating hosts h1 and h2. Then, add switch, s1 and the controller. Add link between h1 and s1; then between h2 and s1. h2 will run http web server.">
            <a:extLst>
              <a:ext uri="{FF2B5EF4-FFF2-40B4-BE49-F238E27FC236}">
                <a16:creationId xmlns:a16="http://schemas.microsoft.com/office/drawing/2014/main" id="{3974A82A-1D94-4593-80A2-C0844A428A4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71600"/>
            <a:ext cx="71628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059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3BC89-6473-485C-BDEB-D23BE545F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196024"/>
            <a:ext cx="8083550" cy="553998"/>
          </a:xfrm>
        </p:spPr>
        <p:txBody>
          <a:bodyPr/>
          <a:lstStyle/>
          <a:p>
            <a:r>
              <a:rPr lang="en-US" spc="-10" dirty="0"/>
              <a:t>Performance </a:t>
            </a:r>
            <a:r>
              <a:rPr lang="en-US" spc="-5" dirty="0"/>
              <a:t>modeling in</a:t>
            </a:r>
            <a:r>
              <a:rPr lang="en-US" spc="-100" dirty="0"/>
              <a:t> </a:t>
            </a:r>
            <a:r>
              <a:rPr lang="en-US" dirty="0"/>
              <a:t>Mininet</a:t>
            </a:r>
          </a:p>
        </p:txBody>
      </p:sp>
      <p:pic>
        <p:nvPicPr>
          <p:cNvPr id="4" name="Picture 3" descr="Performance modeling in Mininet - this shows we configured the network where h1 is having 20% CPU utilized, the link between h2 and s1 is having 10Mbps bandwith, and 50ms delay.">
            <a:extLst>
              <a:ext uri="{FF2B5EF4-FFF2-40B4-BE49-F238E27FC236}">
                <a16:creationId xmlns:a16="http://schemas.microsoft.com/office/drawing/2014/main" id="{E6243593-C8A3-43F6-A0C2-26D703527F2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600"/>
            <a:ext cx="73152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842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69234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Low-level </a:t>
            </a:r>
            <a:r>
              <a:rPr spc="-5" dirty="0"/>
              <a:t>API: Nodes and</a:t>
            </a:r>
            <a:r>
              <a:rPr spc="-80" dirty="0"/>
              <a:t> </a:t>
            </a:r>
            <a:r>
              <a:rPr spc="-5" dirty="0"/>
              <a:t>Links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11175" y="1811805"/>
          <a:ext cx="5333999" cy="12858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5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364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0512">
                <a:tc>
                  <a:txBody>
                    <a:bodyPr/>
                    <a:lstStyle/>
                    <a:p>
                      <a:pPr marR="22860" algn="ctr">
                        <a:lnSpc>
                          <a:spcPts val="1695"/>
                        </a:lnSpc>
                      </a:pPr>
                      <a:r>
                        <a:rPr sz="1800" b="1" spc="-5" dirty="0">
                          <a:latin typeface="Consolas"/>
                          <a:cs typeface="Consolas"/>
                        </a:rPr>
                        <a:t>h1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95"/>
                        </a:lnSpc>
                      </a:pPr>
                      <a:r>
                        <a:rPr sz="1800" b="1" dirty="0">
                          <a:latin typeface="Consolas"/>
                          <a:cs typeface="Consolas"/>
                        </a:rPr>
                        <a:t>=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ts val="1695"/>
                        </a:lnSpc>
                      </a:pPr>
                      <a:r>
                        <a:rPr sz="1800" b="1" spc="-5" dirty="0">
                          <a:solidFill>
                            <a:srgbClr val="980000"/>
                          </a:solidFill>
                          <a:latin typeface="Consolas"/>
                          <a:cs typeface="Consolas"/>
                        </a:rPr>
                        <a:t>Host</a:t>
                      </a:r>
                      <a:r>
                        <a:rPr sz="1800" b="1" spc="-5" dirty="0">
                          <a:latin typeface="Consolas"/>
                          <a:cs typeface="Consolas"/>
                        </a:rPr>
                        <a:t>( 'h1'</a:t>
                      </a:r>
                      <a:r>
                        <a:rPr sz="1800" b="1" spc="-15" dirty="0">
                          <a:latin typeface="Consolas"/>
                          <a:cs typeface="Consolas"/>
                        </a:rPr>
                        <a:t> </a:t>
                      </a:r>
                      <a:r>
                        <a:rPr sz="1800" b="1" dirty="0">
                          <a:latin typeface="Consolas"/>
                          <a:cs typeface="Consolas"/>
                        </a:rPr>
                        <a:t>)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R="2286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latin typeface="Consolas"/>
                          <a:cs typeface="Consolas"/>
                        </a:rPr>
                        <a:t>h2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dirty="0">
                          <a:latin typeface="Consolas"/>
                          <a:cs typeface="Consolas"/>
                        </a:rPr>
                        <a:t>=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solidFill>
                            <a:srgbClr val="980000"/>
                          </a:solidFill>
                          <a:latin typeface="Consolas"/>
                          <a:cs typeface="Consolas"/>
                        </a:rPr>
                        <a:t>Host</a:t>
                      </a:r>
                      <a:r>
                        <a:rPr sz="1800" b="1" spc="-5" dirty="0">
                          <a:latin typeface="Consolas"/>
                          <a:cs typeface="Consolas"/>
                        </a:rPr>
                        <a:t>( 'h2'</a:t>
                      </a:r>
                      <a:r>
                        <a:rPr sz="1800" b="1" spc="-15" dirty="0">
                          <a:latin typeface="Consolas"/>
                          <a:cs typeface="Consolas"/>
                        </a:rPr>
                        <a:t> </a:t>
                      </a:r>
                      <a:r>
                        <a:rPr sz="1800" b="1" dirty="0">
                          <a:latin typeface="Consolas"/>
                          <a:cs typeface="Consolas"/>
                        </a:rPr>
                        <a:t>)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R="2286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latin typeface="Consolas"/>
                          <a:cs typeface="Consolas"/>
                        </a:rPr>
                        <a:t>s1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dirty="0">
                          <a:latin typeface="Consolas"/>
                          <a:cs typeface="Consolas"/>
                        </a:rPr>
                        <a:t>=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solidFill>
                            <a:srgbClr val="980000"/>
                          </a:solidFill>
                          <a:latin typeface="Consolas"/>
                          <a:cs typeface="Consolas"/>
                        </a:rPr>
                        <a:t>OVSSwitch</a:t>
                      </a:r>
                      <a:r>
                        <a:rPr sz="1800" b="1" spc="-5" dirty="0">
                          <a:latin typeface="Consolas"/>
                          <a:cs typeface="Consolas"/>
                        </a:rPr>
                        <a:t>( 's1', inNamespace=False</a:t>
                      </a:r>
                      <a:r>
                        <a:rPr sz="1800" b="1" spc="-55" dirty="0">
                          <a:latin typeface="Consolas"/>
                          <a:cs typeface="Consolas"/>
                        </a:rPr>
                        <a:t> </a:t>
                      </a:r>
                      <a:r>
                        <a:rPr sz="1800" b="1" dirty="0">
                          <a:latin typeface="Consolas"/>
                          <a:cs typeface="Consolas"/>
                        </a:rPr>
                        <a:t>)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512">
                <a:tc>
                  <a:txBody>
                    <a:bodyPr/>
                    <a:lstStyle/>
                    <a:p>
                      <a:pPr marR="2286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latin typeface="Consolas"/>
                          <a:cs typeface="Consolas"/>
                        </a:rPr>
                        <a:t>c0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dirty="0">
                          <a:latin typeface="Consolas"/>
                          <a:cs typeface="Consolas"/>
                        </a:rPr>
                        <a:t>=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solidFill>
                            <a:srgbClr val="980000"/>
                          </a:solidFill>
                          <a:latin typeface="Consolas"/>
                          <a:cs typeface="Consolas"/>
                        </a:rPr>
                        <a:t>Controller</a:t>
                      </a:r>
                      <a:r>
                        <a:rPr sz="1800" b="1" spc="-5" dirty="0">
                          <a:latin typeface="Consolas"/>
                          <a:cs typeface="Consolas"/>
                        </a:rPr>
                        <a:t>( 'c0', inNamespace=False</a:t>
                      </a:r>
                      <a:r>
                        <a:rPr sz="1800" b="1" spc="-70" dirty="0">
                          <a:latin typeface="Consolas"/>
                          <a:cs typeface="Consolas"/>
                        </a:rPr>
                        <a:t> </a:t>
                      </a:r>
                      <a:r>
                        <a:rPr sz="1800" b="1" dirty="0">
                          <a:latin typeface="Consolas"/>
                          <a:cs typeface="Consolas"/>
                        </a:rPr>
                        <a:t>)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530225" y="3071875"/>
            <a:ext cx="4417060" cy="3197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886585">
              <a:lnSpc>
                <a:spcPct val="128499"/>
              </a:lnSpc>
              <a:spcBef>
                <a:spcPts val="100"/>
              </a:spcBef>
            </a:pP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Link</a:t>
            </a:r>
            <a:r>
              <a:rPr sz="1800" b="1" spc="-5" dirty="0">
                <a:latin typeface="Consolas"/>
                <a:cs typeface="Consolas"/>
              </a:rPr>
              <a:t>( h1, s1 </a:t>
            </a:r>
            <a:r>
              <a:rPr sz="1800" b="1" dirty="0">
                <a:latin typeface="Consolas"/>
                <a:cs typeface="Consolas"/>
              </a:rPr>
              <a:t>) </a:t>
            </a:r>
            <a:r>
              <a:rPr sz="1800" b="1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Link</a:t>
            </a:r>
            <a:r>
              <a:rPr sz="1800" b="1" spc="-5" dirty="0">
                <a:latin typeface="Consolas"/>
                <a:cs typeface="Consolas"/>
              </a:rPr>
              <a:t>( h2, s1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h1.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setIP</a:t>
            </a:r>
            <a:r>
              <a:rPr sz="1800" b="1" spc="-5" dirty="0">
                <a:latin typeface="Consolas"/>
                <a:cs typeface="Consolas"/>
              </a:rPr>
              <a:t>( '10.1/8'</a:t>
            </a:r>
            <a:r>
              <a:rPr sz="1800" b="1" spc="-8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800" b="1" spc="-5" dirty="0">
                <a:latin typeface="Consolas"/>
                <a:cs typeface="Consolas"/>
              </a:rPr>
              <a:t>h2.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setIP</a:t>
            </a:r>
            <a:r>
              <a:rPr sz="1800" b="1" spc="-5" dirty="0">
                <a:latin typeface="Consolas"/>
                <a:cs typeface="Consolas"/>
              </a:rPr>
              <a:t>( '10.2/8'</a:t>
            </a:r>
            <a:r>
              <a:rPr sz="1800" b="1" spc="-8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 marR="213677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c0.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start</a:t>
            </a:r>
            <a:r>
              <a:rPr sz="1800" b="1" spc="-5" dirty="0">
                <a:latin typeface="Consolas"/>
                <a:cs typeface="Consolas"/>
              </a:rPr>
              <a:t>()  s1.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start</a:t>
            </a:r>
            <a:r>
              <a:rPr sz="1800" b="1" spc="-5" dirty="0">
                <a:latin typeface="Consolas"/>
                <a:cs typeface="Consolas"/>
              </a:rPr>
              <a:t>( </a:t>
            </a:r>
            <a:r>
              <a:rPr sz="1800" b="1" dirty="0">
                <a:latin typeface="Consolas"/>
                <a:cs typeface="Consolas"/>
              </a:rPr>
              <a:t>[ </a:t>
            </a:r>
            <a:r>
              <a:rPr sz="1800" b="1" spc="-5" dirty="0">
                <a:latin typeface="Consolas"/>
                <a:cs typeface="Consolas"/>
              </a:rPr>
              <a:t>c0 </a:t>
            </a:r>
            <a:r>
              <a:rPr sz="1800" b="1" dirty="0">
                <a:latin typeface="Consolas"/>
                <a:cs typeface="Consolas"/>
              </a:rPr>
              <a:t>]</a:t>
            </a:r>
            <a:r>
              <a:rPr sz="1800" b="1" spc="-8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 marR="508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print h1.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cmd</a:t>
            </a:r>
            <a:r>
              <a:rPr sz="1800" b="1" spc="-5" dirty="0">
                <a:latin typeface="Consolas"/>
                <a:cs typeface="Consolas"/>
              </a:rPr>
              <a:t>( 'ping -c1', h2.IP()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s1.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stop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1800" b="1" spc="-5" dirty="0">
                <a:latin typeface="Consolas"/>
                <a:cs typeface="Consolas"/>
              </a:rPr>
              <a:t>c0.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stop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64223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Mid-level API: Network</a:t>
            </a:r>
            <a:r>
              <a:rPr spc="-85" dirty="0"/>
              <a:t> </a:t>
            </a:r>
            <a:r>
              <a:rPr spc="-5" dirty="0"/>
              <a:t>object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662176"/>
            <a:ext cx="4413250" cy="3902075"/>
          </a:xfrm>
          <a:prstGeom prst="rect">
            <a:avLst/>
          </a:prstGeom>
        </p:spPr>
        <p:txBody>
          <a:bodyPr vert="horz" wrap="square" lIns="0" tIns="908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sz="1800" b="1" spc="-5" dirty="0">
                <a:latin typeface="Consolas"/>
                <a:cs typeface="Consolas"/>
              </a:rPr>
              <a:t>net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Mininet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  <a:p>
            <a:pPr marL="12700" marR="112649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h1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addHost</a:t>
            </a:r>
            <a:r>
              <a:rPr sz="1800" b="1" spc="-5" dirty="0">
                <a:latin typeface="Consolas"/>
                <a:cs typeface="Consolas"/>
              </a:rPr>
              <a:t>( 'h1'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h2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addHost</a:t>
            </a:r>
            <a:r>
              <a:rPr sz="1800" b="1" spc="-5" dirty="0">
                <a:latin typeface="Consolas"/>
                <a:cs typeface="Consolas"/>
              </a:rPr>
              <a:t>( 'h2'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s1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addSwitch</a:t>
            </a:r>
            <a:r>
              <a:rPr sz="1800" b="1" spc="-5" dirty="0">
                <a:latin typeface="Consolas"/>
                <a:cs typeface="Consolas"/>
              </a:rPr>
              <a:t>( 's1'</a:t>
            </a:r>
            <a:r>
              <a:rPr sz="1800" b="1" spc="-6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 marR="62357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c0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addController</a:t>
            </a:r>
            <a:r>
              <a:rPr sz="1800" b="1" spc="-5" dirty="0">
                <a:latin typeface="Consolas"/>
                <a:cs typeface="Consolas"/>
              </a:rPr>
              <a:t>( 'c0'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addLink</a:t>
            </a:r>
            <a:r>
              <a:rPr sz="1800" b="1" spc="-5" dirty="0">
                <a:latin typeface="Consolas"/>
                <a:cs typeface="Consolas"/>
              </a:rPr>
              <a:t>( h1, s1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addLink</a:t>
            </a:r>
            <a:r>
              <a:rPr sz="1800" b="1" spc="-5" dirty="0">
                <a:latin typeface="Consolas"/>
                <a:cs typeface="Consolas"/>
              </a:rPr>
              <a:t>( h2, s1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start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  <a:p>
            <a:pPr marL="12700" marR="508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print h1.cmd( 'ping -c1', h2.IP()</a:t>
            </a:r>
            <a:r>
              <a:rPr sz="1800" b="1" spc="-8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CLI</a:t>
            </a:r>
            <a:r>
              <a:rPr sz="1800" b="1" spc="-5" dirty="0">
                <a:latin typeface="Consolas"/>
                <a:cs typeface="Consolas"/>
              </a:rPr>
              <a:t>( net</a:t>
            </a:r>
            <a:r>
              <a:rPr sz="1800" b="1" spc="-1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stop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412783"/>
            <a:ext cx="76879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High-level API: </a:t>
            </a:r>
            <a:r>
              <a:rPr spc="-10" dirty="0"/>
              <a:t>Topology</a:t>
            </a:r>
            <a:r>
              <a:rPr spc="-90" dirty="0"/>
              <a:t> </a:t>
            </a:r>
            <a:r>
              <a:rPr dirty="0"/>
              <a:t>templates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214576"/>
            <a:ext cx="6296660" cy="5311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4350" marR="2380615" indent="-502284">
              <a:lnSpc>
                <a:spcPct val="128499"/>
              </a:lnSpc>
              <a:spcBef>
                <a:spcPts val="100"/>
              </a:spcBef>
            </a:pPr>
            <a:r>
              <a:rPr sz="1800" b="1" spc="-5" dirty="0">
                <a:latin typeface="Consolas"/>
                <a:cs typeface="Consolas"/>
              </a:rPr>
              <a:t>class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SingleSwitchTopo</a:t>
            </a:r>
            <a:r>
              <a:rPr sz="1800" b="1" spc="-5" dirty="0">
                <a:latin typeface="Consolas"/>
                <a:cs typeface="Consolas"/>
              </a:rPr>
              <a:t>(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Topo </a:t>
            </a:r>
            <a:r>
              <a:rPr sz="1800" b="1" spc="-5" dirty="0">
                <a:latin typeface="Consolas"/>
                <a:cs typeface="Consolas"/>
              </a:rPr>
              <a:t>):  "Single Switch Topology"  def build( self,</a:t>
            </a:r>
            <a:r>
              <a:rPr sz="1800" b="1" spc="-7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count=1):</a:t>
            </a:r>
            <a:endParaRPr sz="1800">
              <a:latin typeface="Consolas"/>
              <a:cs typeface="Consolas"/>
            </a:endParaRPr>
          </a:p>
          <a:p>
            <a:pPr marL="1016635">
              <a:lnSpc>
                <a:spcPct val="100000"/>
              </a:lnSpc>
              <a:spcBef>
                <a:spcPts val="615"/>
              </a:spcBef>
            </a:pPr>
            <a:r>
              <a:rPr sz="1800" b="1" spc="-5" dirty="0">
                <a:latin typeface="Consolas"/>
                <a:cs typeface="Consolas"/>
              </a:rPr>
              <a:t>hosts </a:t>
            </a:r>
            <a:r>
              <a:rPr sz="1800" b="1" dirty="0">
                <a:latin typeface="Consolas"/>
                <a:cs typeface="Consolas"/>
              </a:rPr>
              <a:t>= [ </a:t>
            </a:r>
            <a:r>
              <a:rPr sz="1800" b="1" spc="-5" dirty="0">
                <a:latin typeface="Consolas"/>
                <a:cs typeface="Consolas"/>
              </a:rPr>
              <a:t>self.addHost( 'h%d' </a:t>
            </a:r>
            <a:r>
              <a:rPr sz="1800" b="1" dirty="0">
                <a:latin typeface="Consolas"/>
                <a:cs typeface="Consolas"/>
              </a:rPr>
              <a:t>% i</a:t>
            </a:r>
            <a:r>
              <a:rPr sz="1800" b="1" spc="-6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016635" marR="5080" indent="125476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for </a:t>
            </a:r>
            <a:r>
              <a:rPr sz="1800" b="1" dirty="0">
                <a:latin typeface="Consolas"/>
                <a:cs typeface="Consolas"/>
              </a:rPr>
              <a:t>i </a:t>
            </a:r>
            <a:r>
              <a:rPr sz="1800" b="1" spc="-5" dirty="0">
                <a:latin typeface="Consolas"/>
                <a:cs typeface="Consolas"/>
              </a:rPr>
              <a:t>in range( 1, count </a:t>
            </a:r>
            <a:r>
              <a:rPr sz="1800" b="1" dirty="0">
                <a:latin typeface="Consolas"/>
                <a:cs typeface="Consolas"/>
              </a:rPr>
              <a:t>+ 1 )</a:t>
            </a:r>
            <a:r>
              <a:rPr sz="1800" b="1" spc="-9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]  </a:t>
            </a:r>
            <a:r>
              <a:rPr sz="1800" b="1" spc="-5" dirty="0">
                <a:latin typeface="Consolas"/>
                <a:cs typeface="Consolas"/>
              </a:rPr>
              <a:t>s1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self.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addSwitch</a:t>
            </a:r>
            <a:r>
              <a:rPr sz="1800" b="1" spc="-5" dirty="0">
                <a:latin typeface="Consolas"/>
                <a:cs typeface="Consolas"/>
              </a:rPr>
              <a:t>( 's1'</a:t>
            </a:r>
            <a:r>
              <a:rPr sz="1800" b="1" spc="-2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518285" marR="2131060" indent="-502284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for </a:t>
            </a:r>
            <a:r>
              <a:rPr sz="1800" b="1" dirty="0">
                <a:latin typeface="Consolas"/>
                <a:cs typeface="Consolas"/>
              </a:rPr>
              <a:t>h </a:t>
            </a:r>
            <a:r>
              <a:rPr sz="1800" b="1" spc="-5" dirty="0">
                <a:latin typeface="Consolas"/>
                <a:cs typeface="Consolas"/>
              </a:rPr>
              <a:t>in hosts:  self.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addLink</a:t>
            </a:r>
            <a:r>
              <a:rPr sz="1800" b="1" spc="-5" dirty="0">
                <a:latin typeface="Consolas"/>
                <a:cs typeface="Consolas"/>
              </a:rPr>
              <a:t>( h, s1</a:t>
            </a:r>
            <a:r>
              <a:rPr sz="1800" b="1" spc="-5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 marR="87312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net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Mininet(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topo=SingleSwitchTopo</a:t>
            </a:r>
            <a:r>
              <a:rPr sz="1800" b="1" spc="-5" dirty="0">
                <a:latin typeface="Consolas"/>
                <a:cs typeface="Consolas"/>
              </a:rPr>
              <a:t>( </a:t>
            </a:r>
            <a:r>
              <a:rPr sz="1800" b="1" dirty="0">
                <a:latin typeface="Consolas"/>
                <a:cs typeface="Consolas"/>
              </a:rPr>
              <a:t>3 ) )  </a:t>
            </a:r>
            <a:r>
              <a:rPr sz="1800" b="1" spc="-5" dirty="0">
                <a:latin typeface="Consolas"/>
                <a:cs typeface="Consolas"/>
              </a:rPr>
              <a:t>net.start()</a:t>
            </a:r>
            <a:endParaRPr sz="1800">
              <a:latin typeface="Consolas"/>
              <a:cs typeface="Consolas"/>
            </a:endParaRPr>
          </a:p>
          <a:p>
            <a:pPr marL="12700" marR="502221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CLI( net</a:t>
            </a:r>
            <a:r>
              <a:rPr sz="1800" b="1" spc="-9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net.stop()</a:t>
            </a:r>
            <a:endParaRPr sz="1800">
              <a:latin typeface="Consolas"/>
              <a:cs typeface="Consolas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1800" b="1" spc="-5" dirty="0">
                <a:latin typeface="Arial"/>
                <a:cs typeface="Arial"/>
              </a:rPr>
              <a:t>more examples and info available at </a:t>
            </a:r>
            <a:r>
              <a:rPr sz="1800" b="1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2"/>
              </a:rPr>
              <a:t>docs.mininet.org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412783"/>
            <a:ext cx="50704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Custom </a:t>
            </a:r>
            <a:r>
              <a:rPr spc="-10" dirty="0"/>
              <a:t>Topology</a:t>
            </a:r>
            <a:r>
              <a:rPr spc="-90" dirty="0"/>
              <a:t> </a:t>
            </a:r>
            <a:r>
              <a:rPr spc="-5" dirty="0"/>
              <a:t>Files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8800" y="1006851"/>
            <a:ext cx="6296660" cy="5664200"/>
          </a:xfrm>
          <a:prstGeom prst="rect">
            <a:avLst/>
          </a:prstGeom>
        </p:spPr>
        <p:txBody>
          <a:bodyPr vert="horz" wrap="square" lIns="0" tIns="908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sz="1800" b="1" dirty="0">
                <a:latin typeface="Consolas"/>
                <a:cs typeface="Consolas"/>
              </a:rPr>
              <a:t># </a:t>
            </a:r>
            <a:r>
              <a:rPr sz="1800" b="1" spc="-5" dirty="0">
                <a:latin typeface="Consolas"/>
                <a:cs typeface="Consolas"/>
              </a:rPr>
              <a:t>cat</a:t>
            </a:r>
            <a:r>
              <a:rPr sz="1800" b="1" spc="-2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custom.py</a:t>
            </a:r>
            <a:endParaRPr sz="1800">
              <a:latin typeface="Consolas"/>
              <a:cs typeface="Consolas"/>
            </a:endParaRPr>
          </a:p>
          <a:p>
            <a:pPr marL="12700" marR="238061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from mininet.topo import Topo  class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SingleSwitchTopo</a:t>
            </a:r>
            <a:r>
              <a:rPr sz="1800" b="1" spc="-5" dirty="0">
                <a:latin typeface="Consolas"/>
                <a:cs typeface="Consolas"/>
              </a:rPr>
              <a:t>(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Topo</a:t>
            </a:r>
            <a:r>
              <a:rPr sz="1800" b="1" spc="-40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):</a:t>
            </a:r>
            <a:endParaRPr sz="1800">
              <a:latin typeface="Consolas"/>
              <a:cs typeface="Consolas"/>
            </a:endParaRPr>
          </a:p>
          <a:p>
            <a:pPr marL="514350" marR="251523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"Single Switch Topology"  def build( self,</a:t>
            </a:r>
            <a:r>
              <a:rPr sz="1800" b="1" spc="-9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count=1):</a:t>
            </a:r>
            <a:endParaRPr sz="1800">
              <a:latin typeface="Consolas"/>
              <a:cs typeface="Consolas"/>
            </a:endParaRPr>
          </a:p>
          <a:p>
            <a:pPr marL="1016635">
              <a:lnSpc>
                <a:spcPct val="100000"/>
              </a:lnSpc>
              <a:spcBef>
                <a:spcPts val="610"/>
              </a:spcBef>
            </a:pPr>
            <a:r>
              <a:rPr sz="1800" b="1" spc="-5" dirty="0">
                <a:latin typeface="Consolas"/>
                <a:cs typeface="Consolas"/>
              </a:rPr>
              <a:t>hosts </a:t>
            </a:r>
            <a:r>
              <a:rPr sz="1800" b="1" dirty="0">
                <a:latin typeface="Consolas"/>
                <a:cs typeface="Consolas"/>
              </a:rPr>
              <a:t>= [ </a:t>
            </a:r>
            <a:r>
              <a:rPr sz="1800" b="1" spc="-5" dirty="0">
                <a:latin typeface="Consolas"/>
                <a:cs typeface="Consolas"/>
              </a:rPr>
              <a:t>self.addHost( 'h%d' </a:t>
            </a:r>
            <a:r>
              <a:rPr sz="1800" b="1" dirty="0">
                <a:latin typeface="Consolas"/>
                <a:cs typeface="Consolas"/>
              </a:rPr>
              <a:t>% i</a:t>
            </a:r>
            <a:r>
              <a:rPr sz="1800" b="1" spc="-6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016635" marR="5080" indent="125476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for </a:t>
            </a:r>
            <a:r>
              <a:rPr sz="1800" b="1" dirty="0">
                <a:latin typeface="Consolas"/>
                <a:cs typeface="Consolas"/>
              </a:rPr>
              <a:t>i </a:t>
            </a:r>
            <a:r>
              <a:rPr sz="1800" b="1" spc="-5" dirty="0">
                <a:latin typeface="Consolas"/>
                <a:cs typeface="Consolas"/>
              </a:rPr>
              <a:t>in range( 1, count </a:t>
            </a:r>
            <a:r>
              <a:rPr sz="1800" b="1" dirty="0">
                <a:latin typeface="Consolas"/>
                <a:cs typeface="Consolas"/>
              </a:rPr>
              <a:t>+ 1 )</a:t>
            </a:r>
            <a:r>
              <a:rPr sz="1800" b="1" spc="-9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]  </a:t>
            </a:r>
            <a:r>
              <a:rPr sz="1800" b="1" spc="-5" dirty="0">
                <a:latin typeface="Consolas"/>
                <a:cs typeface="Consolas"/>
              </a:rPr>
              <a:t>s1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self.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addSwitch</a:t>
            </a:r>
            <a:r>
              <a:rPr sz="1800" b="1" spc="-5" dirty="0">
                <a:latin typeface="Consolas"/>
                <a:cs typeface="Consolas"/>
              </a:rPr>
              <a:t>( 's1'</a:t>
            </a:r>
            <a:r>
              <a:rPr sz="1800" b="1" spc="-2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518285" marR="2131060" indent="-502284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for </a:t>
            </a:r>
            <a:r>
              <a:rPr sz="1800" b="1" dirty="0">
                <a:latin typeface="Consolas"/>
                <a:cs typeface="Consolas"/>
              </a:rPr>
              <a:t>h </a:t>
            </a:r>
            <a:r>
              <a:rPr sz="1800" b="1" spc="-5" dirty="0">
                <a:latin typeface="Consolas"/>
                <a:cs typeface="Consolas"/>
              </a:rPr>
              <a:t>in hosts:  self.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addLink</a:t>
            </a:r>
            <a:r>
              <a:rPr sz="1800" b="1" spc="-5" dirty="0">
                <a:latin typeface="Consolas"/>
                <a:cs typeface="Consolas"/>
              </a:rPr>
              <a:t>( h, s1</a:t>
            </a:r>
            <a:r>
              <a:rPr sz="1800" b="1" spc="-5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 marR="138557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topos </a:t>
            </a:r>
            <a:r>
              <a:rPr sz="1800" b="1" dirty="0">
                <a:latin typeface="Consolas"/>
                <a:cs typeface="Consolas"/>
              </a:rPr>
              <a:t>= { </a:t>
            </a:r>
            <a:r>
              <a:rPr sz="1800" b="1" spc="-5" dirty="0">
                <a:latin typeface="Consolas"/>
                <a:cs typeface="Consolas"/>
              </a:rPr>
              <a:t>'mytopo': SingleSwitchTopo </a:t>
            </a:r>
            <a:r>
              <a:rPr sz="1800" b="1" dirty="0">
                <a:latin typeface="Consolas"/>
                <a:cs typeface="Consolas"/>
              </a:rPr>
              <a:t>}  # </a:t>
            </a:r>
            <a:r>
              <a:rPr sz="1800" spc="-5" dirty="0">
                <a:latin typeface="Consolas"/>
                <a:cs typeface="Consolas"/>
              </a:rPr>
              <a:t>mn --custom custom.py --topo</a:t>
            </a:r>
            <a:r>
              <a:rPr sz="1800" spc="-85" dirty="0">
                <a:latin typeface="Consolas"/>
                <a:cs typeface="Consolas"/>
              </a:rPr>
              <a:t> </a:t>
            </a:r>
            <a:r>
              <a:rPr sz="1800" spc="-5" dirty="0">
                <a:latin typeface="Consolas"/>
                <a:cs typeface="Consolas"/>
              </a:rPr>
              <a:t>mytopo,3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800" spc="-5" dirty="0">
                <a:latin typeface="Consolas"/>
                <a:cs typeface="Consolas"/>
              </a:rPr>
              <a:t>*** Creating</a:t>
            </a:r>
            <a:r>
              <a:rPr sz="1800" spc="-15" dirty="0">
                <a:latin typeface="Consolas"/>
                <a:cs typeface="Consolas"/>
              </a:rPr>
              <a:t> </a:t>
            </a:r>
            <a:r>
              <a:rPr sz="1800" spc="-5" dirty="0">
                <a:latin typeface="Consolas"/>
                <a:cs typeface="Consolas"/>
              </a:rPr>
              <a:t>network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800" spc="-5" dirty="0">
                <a:latin typeface="Consolas"/>
                <a:cs typeface="Consolas"/>
              </a:rPr>
              <a:t>*** Adding</a:t>
            </a:r>
            <a:r>
              <a:rPr sz="1800" spc="-15" dirty="0">
                <a:latin typeface="Consolas"/>
                <a:cs typeface="Consolas"/>
              </a:rPr>
              <a:t> </a:t>
            </a:r>
            <a:r>
              <a:rPr sz="1800" spc="-5" dirty="0">
                <a:latin typeface="Consolas"/>
                <a:cs typeface="Consolas"/>
              </a:rPr>
              <a:t>controller</a:t>
            </a:r>
            <a:endParaRPr sz="1800">
              <a:latin typeface="Consolas"/>
              <a:cs typeface="Consolas"/>
            </a:endParaRPr>
          </a:p>
          <a:p>
            <a:pPr marL="12700" marR="4144010">
              <a:lnSpc>
                <a:spcPct val="128499"/>
              </a:lnSpc>
            </a:pPr>
            <a:r>
              <a:rPr sz="1800" spc="-5" dirty="0">
                <a:latin typeface="Consolas"/>
                <a:cs typeface="Consolas"/>
              </a:rPr>
              <a:t>*** Adding</a:t>
            </a:r>
            <a:r>
              <a:rPr sz="1800" spc="-95" dirty="0">
                <a:latin typeface="Consolas"/>
                <a:cs typeface="Consolas"/>
              </a:rPr>
              <a:t> </a:t>
            </a:r>
            <a:r>
              <a:rPr sz="1800" spc="-5" dirty="0">
                <a:latin typeface="Consolas"/>
                <a:cs typeface="Consolas"/>
              </a:rPr>
              <a:t>hosts:  h1 h2</a:t>
            </a:r>
            <a:r>
              <a:rPr sz="1800" spc="-25" dirty="0">
                <a:latin typeface="Consolas"/>
                <a:cs typeface="Consolas"/>
              </a:rPr>
              <a:t> </a:t>
            </a:r>
            <a:r>
              <a:rPr sz="1800" spc="-5" dirty="0">
                <a:latin typeface="Consolas"/>
                <a:cs typeface="Consolas"/>
              </a:rPr>
              <a:t>h3</a:t>
            </a:r>
            <a:endParaRPr sz="18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774"/>
            <a:ext cx="58108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Conclusion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511680"/>
            <a:ext cx="7589520" cy="369434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85"/>
              </a:spcBef>
            </a:pPr>
            <a:r>
              <a:rPr sz="1800" b="1" i="1" spc="-5" dirty="0">
                <a:latin typeface="Arial"/>
                <a:cs typeface="Arial"/>
              </a:rPr>
              <a:t>Network Emulators </a:t>
            </a:r>
            <a:r>
              <a:rPr sz="1800" b="1" spc="-5" dirty="0">
                <a:latin typeface="Arial"/>
                <a:cs typeface="Arial"/>
              </a:rPr>
              <a:t>can </a:t>
            </a:r>
            <a:r>
              <a:rPr sz="1800" b="1" dirty="0">
                <a:latin typeface="Arial"/>
                <a:cs typeface="Arial"/>
              </a:rPr>
              <a:t>facilitate teaching </a:t>
            </a:r>
            <a:r>
              <a:rPr sz="1800" b="1" spc="-5" dirty="0">
                <a:latin typeface="Arial"/>
                <a:cs typeface="Arial"/>
              </a:rPr>
              <a:t>networking via realistic live  demos, interactive labs and course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assignments</a:t>
            </a:r>
            <a:endParaRPr sz="1800" dirty="0">
              <a:latin typeface="Arial"/>
              <a:cs typeface="Arial"/>
            </a:endParaRPr>
          </a:p>
          <a:p>
            <a:pPr marL="608965" indent="-139065">
              <a:lnSpc>
                <a:spcPct val="100000"/>
              </a:lnSpc>
              <a:spcBef>
                <a:spcPts val="615"/>
              </a:spcBef>
              <a:buChar char="-"/>
              <a:tabLst>
                <a:tab pos="609600" algn="l"/>
              </a:tabLst>
            </a:pPr>
            <a:r>
              <a:rPr sz="1800" spc="-5" dirty="0">
                <a:latin typeface="Arial"/>
                <a:cs typeface="Arial"/>
              </a:rPr>
              <a:t>inexpensive, interactive, </a:t>
            </a:r>
            <a:r>
              <a:rPr sz="1800" dirty="0">
                <a:latin typeface="Arial"/>
                <a:cs typeface="Arial"/>
              </a:rPr>
              <a:t>real </a:t>
            </a:r>
            <a:r>
              <a:rPr sz="1800" spc="-5" dirty="0">
                <a:latin typeface="Arial"/>
                <a:cs typeface="Arial"/>
              </a:rPr>
              <a:t>apps and OS, </a:t>
            </a:r>
            <a:r>
              <a:rPr sz="1800" dirty="0">
                <a:latin typeface="Arial"/>
                <a:cs typeface="Arial"/>
              </a:rPr>
              <a:t>reasonably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accurate</a:t>
            </a:r>
            <a:endParaRPr sz="1800" dirty="0">
              <a:latin typeface="Arial"/>
              <a:cs typeface="Arial"/>
            </a:endParaRPr>
          </a:p>
          <a:p>
            <a:pPr marL="608965" indent="-139065">
              <a:lnSpc>
                <a:spcPct val="100000"/>
              </a:lnSpc>
              <a:spcBef>
                <a:spcPts val="615"/>
              </a:spcBef>
              <a:buChar char="-"/>
              <a:tabLst>
                <a:tab pos="609600" algn="l"/>
              </a:tabLst>
            </a:pPr>
            <a:r>
              <a:rPr sz="1800" spc="-5" dirty="0">
                <a:latin typeface="Arial"/>
                <a:cs typeface="Arial"/>
              </a:rPr>
              <a:t>downloadable, fast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setup</a:t>
            </a: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800" b="1" i="1" dirty="0">
                <a:solidFill>
                  <a:srgbClr val="990000"/>
                </a:solidFill>
                <a:latin typeface="Arial"/>
                <a:cs typeface="Arial"/>
              </a:rPr>
              <a:t>Mininet </a:t>
            </a:r>
            <a:r>
              <a:rPr sz="1800" b="1" spc="-5" dirty="0">
                <a:latin typeface="Arial"/>
                <a:cs typeface="Arial"/>
              </a:rPr>
              <a:t>is </a:t>
            </a:r>
            <a:r>
              <a:rPr sz="1800" b="1" dirty="0">
                <a:latin typeface="Arial"/>
                <a:cs typeface="Arial"/>
              </a:rPr>
              <a:t>a </a:t>
            </a:r>
            <a:r>
              <a:rPr sz="1800" b="1" spc="-5" dirty="0">
                <a:latin typeface="Arial"/>
                <a:cs typeface="Arial"/>
              </a:rPr>
              <a:t>lightweight virtualization/container based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emulator</a:t>
            </a:r>
            <a:endParaRPr sz="1800" dirty="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615"/>
              </a:spcBef>
            </a:pPr>
            <a:r>
              <a:rPr sz="1800" b="1" dirty="0">
                <a:latin typeface="Arial"/>
                <a:cs typeface="Arial"/>
              </a:rPr>
              <a:t>- </a:t>
            </a:r>
            <a:r>
              <a:rPr sz="1800" dirty="0">
                <a:latin typeface="Arial"/>
                <a:cs typeface="Arial"/>
              </a:rPr>
              <a:t>modest </a:t>
            </a:r>
            <a:r>
              <a:rPr sz="1800" spc="-5" dirty="0">
                <a:latin typeface="Arial"/>
                <a:cs typeface="Arial"/>
              </a:rPr>
              <a:t>hardware </a:t>
            </a:r>
            <a:r>
              <a:rPr sz="1800" dirty="0">
                <a:latin typeface="Arial"/>
                <a:cs typeface="Arial"/>
              </a:rPr>
              <a:t>requirements, </a:t>
            </a:r>
            <a:r>
              <a:rPr sz="1800" spc="-5" dirty="0">
                <a:latin typeface="Arial"/>
                <a:cs typeface="Arial"/>
              </a:rPr>
              <a:t>fast </a:t>
            </a:r>
            <a:r>
              <a:rPr sz="1800" dirty="0">
                <a:latin typeface="Arial"/>
                <a:cs typeface="Arial"/>
              </a:rPr>
              <a:t>startup, </a:t>
            </a:r>
            <a:r>
              <a:rPr sz="1800" spc="-5" dirty="0">
                <a:latin typeface="Arial"/>
                <a:cs typeface="Arial"/>
              </a:rPr>
              <a:t>hundreds of</a:t>
            </a:r>
            <a:r>
              <a:rPr sz="1800" spc="-6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nodes</a:t>
            </a:r>
            <a:endParaRPr sz="1800" dirty="0">
              <a:latin typeface="Arial"/>
              <a:cs typeface="Arial"/>
            </a:endParaRPr>
          </a:p>
          <a:p>
            <a:pPr marL="608965" indent="-139065">
              <a:lnSpc>
                <a:spcPct val="100000"/>
              </a:lnSpc>
              <a:spcBef>
                <a:spcPts val="615"/>
              </a:spcBef>
              <a:buChar char="-"/>
              <a:tabLst>
                <a:tab pos="609600" algn="l"/>
              </a:tabLst>
            </a:pPr>
            <a:r>
              <a:rPr sz="1800" dirty="0">
                <a:latin typeface="Arial"/>
                <a:cs typeface="Arial"/>
              </a:rPr>
              <a:t>command </a:t>
            </a:r>
            <a:r>
              <a:rPr sz="1800" spc="-5" dirty="0">
                <a:latin typeface="Arial"/>
                <a:cs typeface="Arial"/>
              </a:rPr>
              <a:t>line tool, CLI, </a:t>
            </a:r>
            <a:r>
              <a:rPr sz="1800" dirty="0">
                <a:latin typeface="Arial"/>
                <a:cs typeface="Arial"/>
              </a:rPr>
              <a:t>simple </a:t>
            </a:r>
            <a:r>
              <a:rPr sz="1800" spc="-5" dirty="0">
                <a:latin typeface="Arial"/>
                <a:cs typeface="Arial"/>
              </a:rPr>
              <a:t>Python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API</a:t>
            </a:r>
            <a:endParaRPr sz="1800" dirty="0">
              <a:latin typeface="Arial"/>
              <a:cs typeface="Arial"/>
            </a:endParaRPr>
          </a:p>
          <a:p>
            <a:pPr marL="608965" indent="-139065">
              <a:lnSpc>
                <a:spcPct val="100000"/>
              </a:lnSpc>
              <a:spcBef>
                <a:spcPts val="615"/>
              </a:spcBef>
              <a:buChar char="-"/>
              <a:tabLst>
                <a:tab pos="609600" algn="l"/>
              </a:tabLst>
            </a:pPr>
            <a:r>
              <a:rPr sz="1800" spc="-5" dirty="0">
                <a:latin typeface="Arial"/>
                <a:cs typeface="Arial"/>
              </a:rPr>
              <a:t>SDN as well as Ethernet/IP networking as well as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SD</a:t>
            </a:r>
            <a:endParaRPr sz="1800" dirty="0">
              <a:latin typeface="Arial"/>
              <a:cs typeface="Arial"/>
            </a:endParaRPr>
          </a:p>
          <a:p>
            <a:pPr marL="608965" indent="-139065">
              <a:lnSpc>
                <a:spcPct val="100000"/>
              </a:lnSpc>
              <a:spcBef>
                <a:spcPts val="615"/>
              </a:spcBef>
              <a:buChar char="-"/>
              <a:tabLst>
                <a:tab pos="609600" algn="l"/>
              </a:tabLst>
            </a:pPr>
            <a:r>
              <a:rPr sz="1800" spc="-5" dirty="0">
                <a:latin typeface="Arial"/>
                <a:cs typeface="Arial"/>
              </a:rPr>
              <a:t>install using VM, Ubuntu package, or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source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830897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Introduction </a:t>
            </a:r>
            <a:r>
              <a:rPr spc="-5" dirty="0"/>
              <a:t>to</a:t>
            </a:r>
            <a:r>
              <a:rPr spc="-85" dirty="0"/>
              <a:t> </a:t>
            </a:r>
            <a:r>
              <a:rPr dirty="0"/>
              <a:t>Mininet</a:t>
            </a:r>
            <a:r>
              <a:rPr lang="en-US" dirty="0"/>
              <a:t>: Platforms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87425" y="1657985"/>
            <a:ext cx="7444740" cy="26924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3000" b="1" spc="-10" dirty="0">
                <a:solidFill>
                  <a:srgbClr val="990000"/>
                </a:solidFill>
                <a:latin typeface="Arial"/>
                <a:cs typeface="Arial"/>
              </a:rPr>
              <a:t>Platforms </a:t>
            </a:r>
            <a:r>
              <a:rPr sz="3000" b="1" dirty="0">
                <a:solidFill>
                  <a:srgbClr val="990000"/>
                </a:solidFill>
                <a:latin typeface="Arial"/>
                <a:cs typeface="Arial"/>
              </a:rPr>
              <a:t>for </a:t>
            </a:r>
            <a:r>
              <a:rPr sz="3000" b="1" spc="-5" dirty="0">
                <a:solidFill>
                  <a:srgbClr val="990000"/>
                </a:solidFill>
                <a:latin typeface="Arial"/>
                <a:cs typeface="Arial"/>
              </a:rPr>
              <a:t>Network/Systems</a:t>
            </a:r>
            <a:r>
              <a:rPr sz="3000" b="1" spc="-90" dirty="0">
                <a:solidFill>
                  <a:srgbClr val="990000"/>
                </a:solidFill>
                <a:latin typeface="Arial"/>
                <a:cs typeface="Arial"/>
              </a:rPr>
              <a:t> </a:t>
            </a:r>
            <a:r>
              <a:rPr sz="3000" b="1" spc="-5" dirty="0">
                <a:solidFill>
                  <a:srgbClr val="990000"/>
                </a:solidFill>
                <a:latin typeface="Arial"/>
                <a:cs typeface="Arial"/>
              </a:rPr>
              <a:t>Teaching</a:t>
            </a:r>
            <a:endParaRPr sz="3000">
              <a:latin typeface="Arial"/>
              <a:cs typeface="Arial"/>
            </a:endParaRPr>
          </a:p>
          <a:p>
            <a:pPr marL="12700" marR="1548765">
              <a:lnSpc>
                <a:spcPts val="4200"/>
              </a:lnSpc>
              <a:spcBef>
                <a:spcPts val="240"/>
              </a:spcBef>
            </a:pPr>
            <a:r>
              <a:rPr sz="3000" spc="-5" dirty="0">
                <a:latin typeface="Arial"/>
                <a:cs typeface="Arial"/>
              </a:rPr>
              <a:t>Network </a:t>
            </a:r>
            <a:r>
              <a:rPr sz="3000" spc="-10" dirty="0">
                <a:latin typeface="Arial"/>
                <a:cs typeface="Arial"/>
              </a:rPr>
              <a:t>Emulator </a:t>
            </a:r>
            <a:r>
              <a:rPr sz="3000" spc="-5" dirty="0">
                <a:latin typeface="Arial"/>
                <a:cs typeface="Arial"/>
              </a:rPr>
              <a:t>Architecture  </a:t>
            </a:r>
            <a:r>
              <a:rPr sz="3000" dirty="0">
                <a:latin typeface="Arial"/>
                <a:cs typeface="Arial"/>
              </a:rPr>
              <a:t>Mininet: </a:t>
            </a:r>
            <a:r>
              <a:rPr sz="3000" spc="-10" dirty="0">
                <a:latin typeface="Arial"/>
                <a:cs typeface="Arial"/>
              </a:rPr>
              <a:t>Basic </a:t>
            </a:r>
            <a:r>
              <a:rPr sz="3000" spc="-5" dirty="0">
                <a:latin typeface="Arial"/>
                <a:cs typeface="Arial"/>
              </a:rPr>
              <a:t>Usage, CLI, API  </a:t>
            </a:r>
            <a:r>
              <a:rPr sz="3000" spc="-10" dirty="0">
                <a:latin typeface="Arial"/>
                <a:cs typeface="Arial"/>
              </a:rPr>
              <a:t>Example </a:t>
            </a:r>
            <a:r>
              <a:rPr sz="3000" spc="-5" dirty="0">
                <a:latin typeface="Arial"/>
                <a:cs typeface="Arial"/>
              </a:rPr>
              <a:t>Demos: Network Security  Conclusion and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Questions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A859C-14F3-44C8-9F76-B6E35374E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196024"/>
            <a:ext cx="8083550" cy="553998"/>
          </a:xfrm>
        </p:spPr>
        <p:txBody>
          <a:bodyPr/>
          <a:lstStyle/>
          <a:p>
            <a:r>
              <a:rPr lang="en-US" dirty="0"/>
              <a:t>Reference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1951D-E479-4F30-8D65-064005196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470775" cy="4339650"/>
          </a:xfrm>
        </p:spPr>
        <p:txBody>
          <a:bodyPr/>
          <a:lstStyle/>
          <a:p>
            <a:r>
              <a:rPr lang="en-US" sz="3200" spc="-5" dirty="0"/>
              <a:t>1. Mininet </a:t>
            </a:r>
            <a:r>
              <a:rPr lang="en-US" sz="3200" b="1" spc="-5" dirty="0"/>
              <a:t>t</a:t>
            </a:r>
            <a:r>
              <a:rPr lang="en-US" sz="3200" spc="-5" dirty="0">
                <a:latin typeface="Arial"/>
                <a:cs typeface="Arial"/>
              </a:rPr>
              <a:t>utorials, </a:t>
            </a:r>
            <a:r>
              <a:rPr lang="en-US" sz="3200" b="1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2"/>
              </a:rPr>
              <a:t>mininet.org</a:t>
            </a:r>
            <a:r>
              <a:rPr lang="en-US" sz="3200" b="1" spc="-5" dirty="0">
                <a:latin typeface="Arial"/>
                <a:cs typeface="Arial"/>
              </a:rPr>
              <a:t> </a:t>
            </a:r>
          </a:p>
          <a:p>
            <a:r>
              <a:rPr lang="en-US" sz="3200" spc="-5" dirty="0">
                <a:latin typeface="Arial"/>
                <a:cs typeface="Arial"/>
              </a:rPr>
              <a:t>2. Mininet Sample workflow, </a:t>
            </a:r>
            <a:r>
              <a:rPr lang="en-US" sz="3200" spc="-5" dirty="0">
                <a:latin typeface="Arial"/>
                <a:cs typeface="Arial"/>
                <a:hlinkClick r:id="rId3"/>
              </a:rPr>
              <a:t>http://mininet.org/sample-workflow/</a:t>
            </a:r>
            <a:endParaRPr lang="en-US" sz="3200" spc="-5" dirty="0">
              <a:latin typeface="Arial"/>
              <a:cs typeface="Arial"/>
            </a:endParaRPr>
          </a:p>
          <a:p>
            <a:endParaRPr lang="en-US" sz="3200" spc="-5" dirty="0">
              <a:latin typeface="Arial"/>
              <a:cs typeface="Arial"/>
            </a:endParaRPr>
          </a:p>
          <a:p>
            <a:r>
              <a:rPr lang="en-US" sz="3200" spc="-5" dirty="0"/>
              <a:t>3. Mininet </a:t>
            </a:r>
            <a:r>
              <a:rPr lang="en-US" sz="3200" spc="-5" dirty="0">
                <a:latin typeface="Arial"/>
                <a:cs typeface="Arial"/>
              </a:rPr>
              <a:t>API documentation and examples , </a:t>
            </a:r>
            <a:r>
              <a:rPr lang="en-US" sz="3200" b="1" u="heavy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4"/>
              </a:rPr>
              <a:t>teaching.mininet.org</a:t>
            </a:r>
            <a:endParaRPr lang="en-US" sz="3200" dirty="0">
              <a:latin typeface="Arial"/>
              <a:cs typeface="Arial"/>
            </a:endParaRPr>
          </a:p>
          <a:p>
            <a:r>
              <a:rPr lang="en-US" dirty="0"/>
              <a:t>4. </a:t>
            </a:r>
            <a:r>
              <a:rPr lang="en-US" dirty="0" err="1"/>
              <a:t>Mininent</a:t>
            </a:r>
            <a:r>
              <a:rPr lang="en-US"/>
              <a:t> Overview, http://intronetworks.cs.luc.edu/current/html/mininet.html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25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196024"/>
            <a:ext cx="6798309" cy="112649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0"/>
              </a:spcBef>
              <a:tabLst>
                <a:tab pos="2266315" algn="l"/>
              </a:tabLst>
            </a:pPr>
            <a:r>
              <a:rPr spc="-10" dirty="0"/>
              <a:t>Platforms </a:t>
            </a:r>
            <a:r>
              <a:rPr spc="-5" dirty="0"/>
              <a:t>for Network/Systems  </a:t>
            </a:r>
            <a:r>
              <a:rPr spc="-10" dirty="0"/>
              <a:t>Teaching	</a:t>
            </a:r>
            <a:r>
              <a:rPr spc="-5" dirty="0"/>
              <a:t>(and</a:t>
            </a:r>
            <a:r>
              <a:rPr spc="-15" dirty="0"/>
              <a:t> </a:t>
            </a:r>
            <a:r>
              <a:rPr spc="-5" dirty="0"/>
              <a:t>Research)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57599" y="1356612"/>
          <a:ext cx="8514079" cy="54272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9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0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3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5299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Platform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4A86E7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Advantages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4A86E7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Disadvantages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4A8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3974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Hardware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Testbed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fast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accurate: "ground</a:t>
                      </a:r>
                      <a:r>
                        <a:rPr sz="1800" spc="-5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truth"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1191895">
                        <a:lnSpc>
                          <a:spcPct val="100699"/>
                        </a:lnSpc>
                        <a:spcBef>
                          <a:spcPts val="585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expensive 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shared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resource?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85725" marR="1052830">
                        <a:lnSpc>
                          <a:spcPct val="100699"/>
                        </a:lnSpc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hard to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reconfigure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hard to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change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hard to</a:t>
                      </a:r>
                      <a:r>
                        <a:rPr sz="18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download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3974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Simulator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368935">
                        <a:lnSpc>
                          <a:spcPct val="100699"/>
                        </a:lnSpc>
                        <a:spcBef>
                          <a:spcPts val="585"/>
                        </a:spcBef>
                      </a:pP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inexpensive, flexible  detailed </a:t>
                      </a:r>
                      <a:r>
                        <a:rPr sz="180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(or</a:t>
                      </a:r>
                      <a:r>
                        <a:rPr sz="1800" spc="-9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abstract!)  easy to download  </a:t>
                      </a:r>
                      <a:r>
                        <a:rPr sz="180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virtual </a:t>
                      </a: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time </a:t>
                      </a:r>
                      <a:r>
                        <a:rPr sz="180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(can </a:t>
                      </a: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be  "faster" than</a:t>
                      </a:r>
                      <a:r>
                        <a:rPr sz="1800" spc="-4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reality)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391795">
                        <a:lnSpc>
                          <a:spcPct val="100699"/>
                        </a:lnSpc>
                        <a:spcBef>
                          <a:spcPts val="58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may require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app</a:t>
                      </a:r>
                      <a:r>
                        <a:rPr sz="180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changes  might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not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run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OS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code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detail !=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accuracy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85725" marR="137795">
                        <a:lnSpc>
                          <a:spcPct val="100699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may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not be "believable" 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may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be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slow/non-interactive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3974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i="1" spc="-5" dirty="0">
                          <a:latin typeface="Arial"/>
                          <a:cs typeface="Arial"/>
                        </a:rPr>
                        <a:t>Emulator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308610">
                        <a:lnSpc>
                          <a:spcPct val="100699"/>
                        </a:lnSpc>
                        <a:spcBef>
                          <a:spcPts val="585"/>
                        </a:spcBef>
                      </a:pPr>
                      <a:r>
                        <a:rPr sz="1800" b="1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inexpensive,</a:t>
                      </a:r>
                      <a:r>
                        <a:rPr sz="1800" b="1" spc="-9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flexible  </a:t>
                      </a:r>
                      <a:r>
                        <a:rPr sz="1800" b="1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real code  reasonably accurate  easy </a:t>
                      </a:r>
                      <a:r>
                        <a:rPr sz="1800" b="1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800" b="1" spc="-3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download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b="1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fast/interactive</a:t>
                      </a:r>
                      <a:r>
                        <a:rPr sz="1800" b="1" spc="-3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usage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457834">
                        <a:lnSpc>
                          <a:spcPct val="100699"/>
                        </a:lnSpc>
                        <a:spcBef>
                          <a:spcPts val="58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slower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than hardware  experiments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may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not fit  possible inaccuracy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from 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multiplexing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457200"/>
            <a:ext cx="861377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Introduction </a:t>
            </a:r>
            <a:r>
              <a:rPr spc="-5" dirty="0"/>
              <a:t>to</a:t>
            </a:r>
            <a:r>
              <a:rPr spc="-85" dirty="0"/>
              <a:t> </a:t>
            </a:r>
            <a:r>
              <a:rPr dirty="0"/>
              <a:t>Mininet</a:t>
            </a:r>
            <a:r>
              <a:rPr lang="en-US" dirty="0"/>
              <a:t>: Emulator Architecture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87425" y="1657985"/>
            <a:ext cx="6913880" cy="2692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95"/>
              </a:spcBef>
            </a:pPr>
            <a:r>
              <a:rPr sz="3000" spc="-10" dirty="0">
                <a:latin typeface="Arial"/>
                <a:cs typeface="Arial"/>
              </a:rPr>
              <a:t>Platforms </a:t>
            </a:r>
            <a:r>
              <a:rPr sz="3000" spc="-5" dirty="0">
                <a:latin typeface="Arial"/>
                <a:cs typeface="Arial"/>
              </a:rPr>
              <a:t>for Network/Systems Teaching  </a:t>
            </a:r>
            <a:r>
              <a:rPr sz="3000" b="1" spc="-5" dirty="0">
                <a:solidFill>
                  <a:srgbClr val="990000"/>
                </a:solidFill>
                <a:latin typeface="Arial"/>
                <a:cs typeface="Arial"/>
              </a:rPr>
              <a:t>Network </a:t>
            </a:r>
            <a:r>
              <a:rPr sz="3000" b="1" spc="-10" dirty="0">
                <a:solidFill>
                  <a:srgbClr val="990000"/>
                </a:solidFill>
                <a:latin typeface="Arial"/>
                <a:cs typeface="Arial"/>
              </a:rPr>
              <a:t>Emulator </a:t>
            </a:r>
            <a:r>
              <a:rPr sz="3000" b="1" spc="-5" dirty="0">
                <a:solidFill>
                  <a:srgbClr val="990000"/>
                </a:solidFill>
                <a:latin typeface="Arial"/>
                <a:cs typeface="Arial"/>
              </a:rPr>
              <a:t>Architecture  </a:t>
            </a:r>
            <a:r>
              <a:rPr sz="3000" dirty="0">
                <a:latin typeface="Arial"/>
                <a:cs typeface="Arial"/>
              </a:rPr>
              <a:t>Mininet: </a:t>
            </a:r>
            <a:r>
              <a:rPr sz="3000" spc="-10" dirty="0">
                <a:latin typeface="Arial"/>
                <a:cs typeface="Arial"/>
              </a:rPr>
              <a:t>Basic </a:t>
            </a:r>
            <a:r>
              <a:rPr sz="3000" spc="-5" dirty="0">
                <a:latin typeface="Arial"/>
                <a:cs typeface="Arial"/>
              </a:rPr>
              <a:t>Usage, CLI,</a:t>
            </a:r>
            <a:r>
              <a:rPr sz="3000" spc="-3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API</a:t>
            </a:r>
            <a:endParaRPr sz="3000">
              <a:latin typeface="Arial"/>
              <a:cs typeface="Arial"/>
            </a:endParaRPr>
          </a:p>
          <a:p>
            <a:pPr marL="12700" marR="1017905">
              <a:lnSpc>
                <a:spcPts val="4200"/>
              </a:lnSpc>
              <a:spcBef>
                <a:spcPts val="240"/>
              </a:spcBef>
            </a:pPr>
            <a:r>
              <a:rPr sz="3000" spc="-10" dirty="0">
                <a:latin typeface="Arial"/>
                <a:cs typeface="Arial"/>
              </a:rPr>
              <a:t>Example </a:t>
            </a:r>
            <a:r>
              <a:rPr sz="3000" spc="-5" dirty="0">
                <a:latin typeface="Arial"/>
                <a:cs typeface="Arial"/>
              </a:rPr>
              <a:t>Demos: Network Security  Conclusion and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Questions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0A653-1A73-4CB6-820D-675CA2305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pc="-5" dirty="0"/>
              <a:t>To start</a:t>
            </a:r>
            <a:r>
              <a:rPr lang="en-US" spc="-25" dirty="0"/>
              <a:t> </a:t>
            </a:r>
            <a:r>
              <a:rPr lang="en-US" spc="-5" dirty="0"/>
              <a:t>with,</a:t>
            </a:r>
            <a:br>
              <a:rPr lang="en-US" spc="-5" dirty="0"/>
            </a:br>
            <a:r>
              <a:rPr lang="en-US" dirty="0"/>
              <a:t>a </a:t>
            </a:r>
            <a:r>
              <a:rPr lang="en-US" spc="-10" dirty="0"/>
              <a:t>Very Simple</a:t>
            </a:r>
            <a:r>
              <a:rPr lang="en-US" spc="-105" dirty="0"/>
              <a:t> </a:t>
            </a:r>
            <a:r>
              <a:rPr lang="en-US" spc="-5" dirty="0"/>
              <a:t>Network</a:t>
            </a:r>
            <a:endParaRPr lang="en-US" dirty="0"/>
          </a:p>
        </p:txBody>
      </p:sp>
      <p:pic>
        <p:nvPicPr>
          <p:cNvPr id="4" name="Picture 3" descr="A simple network has two hosts and one switch. One of the hosts is running firefox  (client) and the other one running httpd (server).">
            <a:extLst>
              <a:ext uri="{FF2B5EF4-FFF2-40B4-BE49-F238E27FC236}">
                <a16:creationId xmlns:a16="http://schemas.microsoft.com/office/drawing/2014/main" id="{6558AF54-01E1-439E-8877-205F7FE78F5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296477"/>
            <a:ext cx="5943600" cy="226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14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1A924-60C9-4DE3-9AD1-FE2F7A84D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10" dirty="0"/>
              <a:t>Very Simple </a:t>
            </a:r>
            <a:r>
              <a:rPr lang="en-US" spc="-5" dirty="0"/>
              <a:t>Network</a:t>
            </a:r>
            <a:r>
              <a:rPr lang="en-US" spc="-90" dirty="0"/>
              <a:t> </a:t>
            </a:r>
            <a:r>
              <a:rPr lang="en-US" spc="-5" dirty="0"/>
              <a:t>using  </a:t>
            </a:r>
            <a:r>
              <a:rPr lang="en-US" spc="-10" dirty="0"/>
              <a:t>Full System</a:t>
            </a:r>
            <a:r>
              <a:rPr lang="en-US" spc="-50" dirty="0"/>
              <a:t> </a:t>
            </a:r>
            <a:r>
              <a:rPr lang="en-US" spc="-5" dirty="0"/>
              <a:t>Virtualization</a:t>
            </a:r>
            <a:endParaRPr lang="en-US" dirty="0"/>
          </a:p>
        </p:txBody>
      </p:sp>
      <p:pic>
        <p:nvPicPr>
          <p:cNvPr id="4" name="Picture 3" descr="Simple network having two virtual hots. Host having IP 10.0.0.1 is connected to Host having IP 10.0.0.2 with openvswitch.">
            <a:extLst>
              <a:ext uri="{FF2B5EF4-FFF2-40B4-BE49-F238E27FC236}">
                <a16:creationId xmlns:a16="http://schemas.microsoft.com/office/drawing/2014/main" id="{CBD1ED94-8BF5-45A5-9D1E-B00DA5DFD5F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00200"/>
            <a:ext cx="5943600" cy="411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695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8B051-2B1A-4056-BA3A-2E96FBA89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5" dirty="0"/>
              <a:t>Mechanism: Network Namespaces  and </a:t>
            </a:r>
            <a:r>
              <a:rPr lang="en-US" spc="-10" dirty="0"/>
              <a:t>Virtual Ethernet</a:t>
            </a:r>
            <a:r>
              <a:rPr lang="en-US" spc="-35" dirty="0"/>
              <a:t> </a:t>
            </a:r>
            <a:r>
              <a:rPr lang="en-US" spc="-5" dirty="0"/>
              <a:t>Pairs</a:t>
            </a:r>
            <a:endParaRPr lang="en-US" dirty="0"/>
          </a:p>
        </p:txBody>
      </p:sp>
      <p:pic>
        <p:nvPicPr>
          <p:cNvPr id="4" name="Picture 3" descr="host1 (10.0.0.1) is connected to host2 (10.0.0.2) using virtual ethernet pairs with veth1 and veth2.">
            <a:extLst>
              <a:ext uri="{FF2B5EF4-FFF2-40B4-BE49-F238E27FC236}">
                <a16:creationId xmlns:a16="http://schemas.microsoft.com/office/drawing/2014/main" id="{237CA9BF-1156-4037-9A1C-978EE451E6C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00200"/>
            <a:ext cx="5943600" cy="409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9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82709-89E8-42BD-916A-4D2C91A87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196024"/>
            <a:ext cx="8083550" cy="553998"/>
          </a:xfrm>
        </p:spPr>
        <p:txBody>
          <a:bodyPr/>
          <a:lstStyle/>
          <a:p>
            <a:r>
              <a:rPr lang="en-US" spc="-5" dirty="0"/>
              <a:t>Creating it </a:t>
            </a:r>
            <a:r>
              <a:rPr lang="en-US" spc="-10" dirty="0"/>
              <a:t>with</a:t>
            </a:r>
            <a:r>
              <a:rPr lang="en-US" spc="-100" dirty="0"/>
              <a:t> </a:t>
            </a:r>
            <a:r>
              <a:rPr lang="en-US" spc="-5" dirty="0"/>
              <a:t>Linux</a:t>
            </a:r>
            <a:endParaRPr lang="en-US" dirty="0"/>
          </a:p>
        </p:txBody>
      </p:sp>
      <p:pic>
        <p:nvPicPr>
          <p:cNvPr id="4" name="Picture 3" descr="API command list to create a network having hosts (h1, h2), one switch (s1) and controller (ctrl'er). We are programming an openflow controller here.">
            <a:extLst>
              <a:ext uri="{FF2B5EF4-FFF2-40B4-BE49-F238E27FC236}">
                <a16:creationId xmlns:a16="http://schemas.microsoft.com/office/drawing/2014/main" id="{63EA77ED-6475-464F-8528-7F8A62A05AE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2" y="1295400"/>
            <a:ext cx="7659688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780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50634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Wouldn’t </a:t>
            </a:r>
            <a:r>
              <a:rPr spc="-5" dirty="0"/>
              <a:t>it be </a:t>
            </a:r>
            <a:r>
              <a:rPr spc="-10" dirty="0"/>
              <a:t>great</a:t>
            </a:r>
            <a:r>
              <a:rPr spc="-100" dirty="0"/>
              <a:t> </a:t>
            </a:r>
            <a:r>
              <a:rPr spc="-5" dirty="0"/>
              <a:t>if...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734185"/>
            <a:ext cx="7987030" cy="398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latin typeface="Arial"/>
                <a:cs typeface="Arial"/>
              </a:rPr>
              <a:t>We had </a:t>
            </a:r>
            <a:r>
              <a:rPr sz="3000" dirty="0">
                <a:latin typeface="Arial"/>
                <a:cs typeface="Arial"/>
              </a:rPr>
              <a:t>a simple </a:t>
            </a:r>
            <a:r>
              <a:rPr sz="3000" dirty="0">
                <a:solidFill>
                  <a:srgbClr val="980000"/>
                </a:solidFill>
                <a:latin typeface="Arial"/>
                <a:cs typeface="Arial"/>
              </a:rPr>
              <a:t>command-line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tool </a:t>
            </a:r>
            <a:r>
              <a:rPr sz="3000" spc="-5" dirty="0">
                <a:latin typeface="Arial"/>
                <a:cs typeface="Arial"/>
              </a:rPr>
              <a:t>and/or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API  </a:t>
            </a:r>
            <a:r>
              <a:rPr sz="3000" spc="-5" dirty="0">
                <a:latin typeface="Arial"/>
                <a:cs typeface="Arial"/>
              </a:rPr>
              <a:t>that did this for us</a:t>
            </a:r>
            <a:r>
              <a:rPr sz="3000" spc="-35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automatically?</a:t>
            </a:r>
            <a:endParaRPr sz="3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150" dirty="0">
              <a:latin typeface="Times New Roman"/>
              <a:cs typeface="Times New Roman"/>
            </a:endParaRPr>
          </a:p>
          <a:p>
            <a:pPr marL="12700" marR="130810">
              <a:lnSpc>
                <a:spcPct val="100000"/>
              </a:lnSpc>
            </a:pPr>
            <a:r>
              <a:rPr sz="3000" spc="-5" dirty="0">
                <a:latin typeface="Arial"/>
                <a:cs typeface="Arial"/>
              </a:rPr>
              <a:t>It allowed us to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easily </a:t>
            </a:r>
            <a:r>
              <a:rPr sz="3000" dirty="0">
                <a:solidFill>
                  <a:srgbClr val="980000"/>
                </a:solidFill>
                <a:latin typeface="Arial"/>
                <a:cs typeface="Arial"/>
              </a:rPr>
              <a:t>create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topologies </a:t>
            </a:r>
            <a:r>
              <a:rPr sz="3000" spc="-5" dirty="0">
                <a:latin typeface="Arial"/>
                <a:cs typeface="Arial"/>
              </a:rPr>
              <a:t>of  </a:t>
            </a:r>
            <a:r>
              <a:rPr sz="3000" dirty="0">
                <a:latin typeface="Arial"/>
                <a:cs typeface="Arial"/>
              </a:rPr>
              <a:t>varying size, </a:t>
            </a:r>
            <a:r>
              <a:rPr sz="3000" spc="-5" dirty="0">
                <a:latin typeface="Arial"/>
                <a:cs typeface="Arial"/>
              </a:rPr>
              <a:t>up to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hundreds of nodes</a:t>
            </a:r>
            <a:r>
              <a:rPr sz="3000" spc="-5" dirty="0">
                <a:latin typeface="Arial"/>
                <a:cs typeface="Arial"/>
              </a:rPr>
              <a:t>, and </a:t>
            </a:r>
            <a:r>
              <a:rPr sz="3000" dirty="0">
                <a:latin typeface="Arial"/>
                <a:cs typeface="Arial"/>
              </a:rPr>
              <a:t>run  </a:t>
            </a:r>
            <a:r>
              <a:rPr sz="3000" spc="-5" dirty="0">
                <a:latin typeface="Arial"/>
                <a:cs typeface="Arial"/>
              </a:rPr>
              <a:t>tests on</a:t>
            </a:r>
            <a:r>
              <a:rPr sz="3000" spc="-15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them?</a:t>
            </a:r>
            <a:endParaRPr sz="3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1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000" spc="-5" dirty="0">
                <a:latin typeface="Arial"/>
                <a:cs typeface="Arial"/>
              </a:rPr>
              <a:t>It was already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included in</a:t>
            </a:r>
            <a:r>
              <a:rPr sz="3000" spc="5" dirty="0">
                <a:solidFill>
                  <a:srgbClr val="980000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Ubuntu</a:t>
            </a:r>
            <a:r>
              <a:rPr sz="3000" spc="-5" dirty="0">
                <a:latin typeface="Arial"/>
                <a:cs typeface="Arial"/>
              </a:rPr>
              <a:t>?</a:t>
            </a:r>
            <a:endParaRPr sz="3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155C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9E8A9E0B-8F3E-408E-BD19-6E33836F3902}"/>
</file>

<file path=customXml/itemProps2.xml><?xml version="1.0" encoding="utf-8"?>
<ds:datastoreItem xmlns:ds="http://schemas.openxmlformats.org/officeDocument/2006/customXml" ds:itemID="{9A0D0471-BDA8-49F5-93C7-7CF2D2F2DAA1}"/>
</file>

<file path=customXml/itemProps3.xml><?xml version="1.0" encoding="utf-8"?>
<ds:datastoreItem xmlns:ds="http://schemas.openxmlformats.org/officeDocument/2006/customXml" ds:itemID="{7507A5C1-C417-45E4-AC24-70693785E71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969</Words>
  <Application>Microsoft Office PowerPoint</Application>
  <PresentationFormat>On-screen Show (4:3)</PresentationFormat>
  <Paragraphs>112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Consolas</vt:lpstr>
      <vt:lpstr>Times New Roman</vt:lpstr>
      <vt:lpstr>Office Theme</vt:lpstr>
      <vt:lpstr>Computer  Networking with Mininet</vt:lpstr>
      <vt:lpstr>Introduction to Mininet: Platforms</vt:lpstr>
      <vt:lpstr>Platforms for Network/Systems  Teaching (and Research)</vt:lpstr>
      <vt:lpstr>Introduction to Mininet: Emulator Architecture</vt:lpstr>
      <vt:lpstr>To start with, a Very Simple Network</vt:lpstr>
      <vt:lpstr>Very Simple Network using  Full System Virtualization</vt:lpstr>
      <vt:lpstr>Mechanism: Network Namespaces  and Virtual Ethernet Pairs</vt:lpstr>
      <vt:lpstr>Creating it with Linux</vt:lpstr>
      <vt:lpstr>Wouldn’t it be great if...</vt:lpstr>
      <vt:lpstr>Introduction to Mininet (cont.)</vt:lpstr>
      <vt:lpstr>Mininet command line tool and CLI  demo</vt:lpstr>
      <vt:lpstr>Mininet's Python API</vt:lpstr>
      <vt:lpstr>Mininet API basics</vt:lpstr>
      <vt:lpstr>Performance modeling in Mininet</vt:lpstr>
      <vt:lpstr>Low-level API: Nodes and Links</vt:lpstr>
      <vt:lpstr>Mid-level API: Network object</vt:lpstr>
      <vt:lpstr>High-level API: Topology templates</vt:lpstr>
      <vt:lpstr>Custom Topology Files</vt:lpstr>
      <vt:lpstr>Conclusion</vt:lpstr>
      <vt:lpstr>Reference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Hossain Shahriar</dc:creator>
  <cp:lastModifiedBy>Hossain Shahriar</cp:lastModifiedBy>
  <cp:revision>7</cp:revision>
  <dcterms:created xsi:type="dcterms:W3CDTF">2019-08-04T19:12:03Z</dcterms:created>
  <dcterms:modified xsi:type="dcterms:W3CDTF">2020-11-13T18:12:11Z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  <property fmtid="{D5CDD505-2E9C-101B-9397-08002B2CF9AE}" pid="3" name="ContentTypeId">
    <vt:lpwstr>0x0101007222C76DF9BD8349B0CA3C9A1AA4C548</vt:lpwstr>
  </property>
</Properties>
</file>