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257" r:id="rId3"/>
    <p:sldId id="258" r:id="rId4"/>
    <p:sldId id="266" r:id="rId5"/>
    <p:sldId id="338" r:id="rId6"/>
    <p:sldId id="260" r:id="rId7"/>
    <p:sldId id="337" r:id="rId8"/>
    <p:sldId id="263" r:id="rId9"/>
    <p:sldId id="264" r:id="rId10"/>
    <p:sldId id="336" r:id="rId11"/>
    <p:sldId id="262" r:id="rId12"/>
    <p:sldId id="321" r:id="rId13"/>
    <p:sldId id="322" r:id="rId14"/>
    <p:sldId id="265" r:id="rId15"/>
    <p:sldId id="331" r:id="rId16"/>
    <p:sldId id="332" r:id="rId17"/>
    <p:sldId id="333" r:id="rId18"/>
    <p:sldId id="334" r:id="rId19"/>
    <p:sldId id="335" r:id="rId20"/>
    <p:sldId id="290" r:id="rId21"/>
    <p:sldId id="268" r:id="rId22"/>
    <p:sldId id="304" r:id="rId23"/>
    <p:sldId id="330" r:id="rId24"/>
    <p:sldId id="329" r:id="rId25"/>
    <p:sldId id="328" r:id="rId26"/>
    <p:sldId id="272" r:id="rId27"/>
    <p:sldId id="291" r:id="rId28"/>
    <p:sldId id="273" r:id="rId29"/>
    <p:sldId id="327" r:id="rId30"/>
    <p:sldId id="275" r:id="rId31"/>
    <p:sldId id="276" r:id="rId32"/>
    <p:sldId id="277" r:id="rId33"/>
    <p:sldId id="326" r:id="rId34"/>
    <p:sldId id="281" r:id="rId35"/>
    <p:sldId id="339" r:id="rId36"/>
    <p:sldId id="325" r:id="rId37"/>
    <p:sldId id="279" r:id="rId38"/>
    <p:sldId id="309" r:id="rId39"/>
    <p:sldId id="278" r:id="rId40"/>
    <p:sldId id="308" r:id="rId41"/>
    <p:sldId id="292" r:id="rId42"/>
    <p:sldId id="283" r:id="rId43"/>
    <p:sldId id="324" r:id="rId44"/>
    <p:sldId id="313" r:id="rId45"/>
    <p:sldId id="315" r:id="rId46"/>
    <p:sldId id="284" r:id="rId47"/>
    <p:sldId id="318" r:id="rId48"/>
    <p:sldId id="323" r:id="rId49"/>
    <p:sldId id="340" r:id="rId5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CD7"/>
    <a:srgbClr val="A2ABF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56" autoAdjust="0"/>
    <p:restoredTop sz="86385" autoAdjust="0"/>
  </p:normalViewPr>
  <p:slideViewPr>
    <p:cSldViewPr>
      <p:cViewPr varScale="1">
        <p:scale>
          <a:sx n="98" d="100"/>
          <a:sy n="98" d="100"/>
        </p:scale>
        <p:origin x="16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openxmlformats.org/officeDocument/2006/relationships/customXml" Target="../customXml/item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2F49A25D-191A-4696-83AA-A4384E7334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E4413F5F-E19C-4C37-A6C0-757E1186DC9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3188" name="Rectangle 4">
            <a:extLst>
              <a:ext uri="{FF2B5EF4-FFF2-40B4-BE49-F238E27FC236}">
                <a16:creationId xmlns:a16="http://schemas.microsoft.com/office/drawing/2014/main" id="{564A82E1-9142-47F8-BCB2-811B79D8301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3189" name="Rectangle 5">
            <a:extLst>
              <a:ext uri="{FF2B5EF4-FFF2-40B4-BE49-F238E27FC236}">
                <a16:creationId xmlns:a16="http://schemas.microsoft.com/office/drawing/2014/main" id="{2BB87470-9198-46A8-A6F6-4D5945964E5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 i="0"/>
            </a:lvl1pPr>
          </a:lstStyle>
          <a:p>
            <a:fld id="{E13FF623-CC1F-4856-92B1-8864246ADA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113F6DA2-80D2-4686-8D5F-B59AEF08A5D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EDDEBD1B-66A9-4485-B724-8BF8CC656CC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F26EB3A-61A8-4440-BA29-8831F477C50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>
            <a:extLst>
              <a:ext uri="{FF2B5EF4-FFF2-40B4-BE49-F238E27FC236}">
                <a16:creationId xmlns:a16="http://schemas.microsoft.com/office/drawing/2014/main" id="{46AEC55C-E778-49A0-977D-106E1318C1F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67590" name="Rectangle 6">
            <a:extLst>
              <a:ext uri="{FF2B5EF4-FFF2-40B4-BE49-F238E27FC236}">
                <a16:creationId xmlns:a16="http://schemas.microsoft.com/office/drawing/2014/main" id="{D5C077BB-3671-4579-9A8B-7316BCFE619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7591" name="Rectangle 7">
            <a:extLst>
              <a:ext uri="{FF2B5EF4-FFF2-40B4-BE49-F238E27FC236}">
                <a16:creationId xmlns:a16="http://schemas.microsoft.com/office/drawing/2014/main" id="{ACD3F729-9F5F-4439-A465-DB6A23E787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 i="0"/>
            </a:lvl1pPr>
          </a:lstStyle>
          <a:p>
            <a:fld id="{DE231D04-D8AF-4CA8-B745-97264600D3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3F88C095-987E-4386-9A55-0E242CEB2A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BE94C6-ECDC-460C-B930-D1FE2351ABEB}" type="slidenum">
              <a:rPr lang="en-US" altLang="en-US" b="0" i="0"/>
              <a:pPr/>
              <a:t>44</a:t>
            </a:fld>
            <a:endParaRPr lang="en-US" altLang="en-US" b="0" i="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F28998E8-F44D-4FDC-ADA3-AAB7E5EC38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962A4F8B-B187-4BC1-8673-037BF986B7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2FAF30B1-325C-4AA1-9DB2-4923D5CC52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64783A-BB1D-422B-98BC-0105A17A4C79}" type="slidenum">
              <a:rPr lang="en-US" altLang="en-US" b="0" i="0"/>
              <a:pPr/>
              <a:t>45</a:t>
            </a:fld>
            <a:endParaRPr lang="en-US" altLang="en-US" b="0" i="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12692E9B-EE6F-4D3E-BD44-93714B55B9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ACB6DF17-9B7D-476B-A9E7-1809FC7B76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3DA2E4B1-FC20-4C7E-895E-8DB573EC2C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1F8B71-6DD8-409D-B752-4B28E08B48EA}" type="slidenum">
              <a:rPr lang="en-US" altLang="en-US" b="0" i="0"/>
              <a:pPr/>
              <a:t>47</a:t>
            </a:fld>
            <a:endParaRPr lang="en-US" altLang="en-US" b="0" i="0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850C260B-E60B-425C-9575-D3541D00E2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917F51D7-462D-44CC-A4D2-C43C153A03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74CA9E-027D-40DB-A958-1D5C364522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671067-092E-429E-98C5-C2170B7FDD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0E2314-EA8E-4EA3-B02A-EC15CF015B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5DC9E7-A6AD-45FB-9F79-35A0083C95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6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1712F6-2F5B-4ADE-96EC-70B0DFE0F1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5B4EDF9-E4C0-4AE5-9866-D410019808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5060847-94F8-47B6-8D15-97C81E7BAA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D10F7A-2453-4462-A892-1841A422D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40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42104A-B653-47A5-8143-F004505B2E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44A50D-AC3F-4BBE-A03B-560C8F9D41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7D51B0C-821C-4BA1-8AA3-E6738336A0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BAD3A-2BED-4E97-AA44-28E2DA0D19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572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90631A7-7438-444A-AD42-1BA0ABB942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D91E598-8AE6-4317-B8CF-DCC0CE1E3D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CB73A2D-EDF0-44BB-9A6B-A834B4DDE2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4553C4-E557-4792-BBF7-B399B7463C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182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8D54F4-84B0-4E10-8EA2-B49CD2284B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6E32CF-2A49-448A-A56B-60743DF870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FA1438-B420-4B06-95AB-B59F6EA03F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794572-D004-4CF1-8C71-88159AF3A4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578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C48935-8961-4F6E-A240-10388F2B04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808B795-1EDA-438B-A804-F864BF8FAB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DD23A8-D55C-4D1E-922B-AE22C0BE8D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626CF-6DCF-4413-87DB-F21C7C13F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323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E5CBFE-9EF9-4DF4-9781-0C29CDC6CF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39E106B-7C93-4B7F-B7D7-F416FA9455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E7A9DA-AA24-41CE-93CC-79E8D502E2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490639-C0BF-450B-B419-FB60BD8845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4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6EC8A4-D8F5-4CB5-A006-B6F4FB0D00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9A353F-7DE4-4D81-A66C-47078D1A60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1EF815-7078-43AC-8D3C-22A9768B63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CD630F-BF3C-44A8-AE56-6141F3262A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114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221DA62-75A8-4DDB-B9AE-1B0CEECC0B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16A4B60-1C75-41E7-B00A-47AE480D6A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8411227-2A00-4AFC-AEE8-1E163FA3A0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CA48B-1728-4EF0-8830-3D30699746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38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27F841D-8268-4C9E-A520-38CD153189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6B5A523-4CEF-4AE5-9017-28587970EA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4D57387-7A69-4FE4-BBBC-5E88B46387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B564D9-61DA-4752-B679-A37BFD05AC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73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EA78827-03DA-4A68-A06C-D0DB5A5C38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D385D7A-2BBD-470D-ACEA-CBF8E39878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FE56FBE-F675-4AB6-AB86-78CA9CD50D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66DE4-9449-430D-87B0-5BBFD80CEA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86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E421DB-ED40-4582-99EF-2AB890F37D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7DE30C-CF30-4DEF-91CB-E79C5BB336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AC89B7-7BAF-48B5-A4A2-F7CDAF2779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913E4-093F-4F46-ABFA-66F7FCB2F9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999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68651-3C14-454F-8A9B-8F8B6E0879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1F0891-760C-44E7-B24D-0A95E744AF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96A377-F976-4116-978A-F370047A4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98A8E9-73D7-4E14-BD19-90739EC3A9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22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29E92C8-576C-40DE-BA12-CEC8737B70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0F0FBB9-9B6E-462A-8B24-46A7433BBD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CB1EC26-262B-4AD9-BBCD-FD1A744ED3A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2DC7013-7EC7-4FCC-9AD4-4099CDB4AFD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272020-BA9B-481B-82CF-CCEE9FDEDB4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i="0"/>
            </a:lvl1pPr>
          </a:lstStyle>
          <a:p>
            <a:fld id="{24840B33-053D-4ED4-B52A-128A2DCE1A6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topics/computer-science/network-intrusion-detection-system" TargetMode="External"/><Relationship Id="rId2" Type="http://schemas.openxmlformats.org/officeDocument/2006/relationships/hyperlink" Target="https://www.juniper.net/documentation/en_US/junos/topics/concept/attack-detection-prevention-overview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igitalattackmap.com/understanding-ddos/" TargetMode="External"/><Relationship Id="rId4" Type="http://schemas.openxmlformats.org/officeDocument/2006/relationships/hyperlink" Target="https://www.cisco.com/c/en/us/products/security/firewalls/what-is-a-firewall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5512296-AA8E-448B-BC4B-65134AFE41A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US" altLang="en-US" sz="4000" dirty="0"/>
              <a:t>Introduction to</a:t>
            </a:r>
            <a:br>
              <a:rPr lang="en-US" altLang="en-US" sz="4000" dirty="0"/>
            </a:br>
            <a:r>
              <a:rPr lang="en-US" altLang="en-US" sz="4000" dirty="0"/>
              <a:t>Network Security</a:t>
            </a:r>
            <a:br>
              <a:rPr lang="en-US" altLang="en-US" sz="4000" dirty="0"/>
            </a:br>
            <a:endParaRPr lang="en-US" alt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4AB70-5880-486A-B6B5-D14EE1069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TCP Attacks</a:t>
            </a:r>
            <a:endParaRPr lang="en-US" dirty="0"/>
          </a:p>
        </p:txBody>
      </p:sp>
      <p:pic>
        <p:nvPicPr>
          <p:cNvPr id="4" name="Picture 3" descr="TCP Attacks example.">
            <a:extLst>
              <a:ext uri="{FF2B5EF4-FFF2-40B4-BE49-F238E27FC236}">
                <a16:creationId xmlns:a16="http://schemas.microsoft.com/office/drawing/2014/main" id="{0005F21E-E740-442B-BD8D-A82DFE85429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505200"/>
            <a:ext cx="5943600" cy="1983105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B2FC8E0-1D3E-4DA4-9509-245636C68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2133600"/>
            <a:ext cx="8229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0" i="0" dirty="0">
                <a:sym typeface="Wingdings" panose="05000000000000000000" pitchFamily="2" charset="2"/>
              </a:rPr>
              <a:t>Issues?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b="0" i="0" dirty="0">
                <a:sym typeface="Wingdings" panose="05000000000000000000" pitchFamily="2" charset="2"/>
              </a:rPr>
              <a:t>Server needs to keep waiting for ACK y+1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b="0" i="0" dirty="0">
                <a:sym typeface="Wingdings" panose="05000000000000000000" pitchFamily="2" charset="2"/>
              </a:rPr>
              <a:t>Server recognizes Client based on IP address/port and y+1</a:t>
            </a:r>
            <a:endParaRPr lang="en-US" altLang="en-US" sz="2400" b="0" i="0" baseline="-25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121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FCC0A09-A89A-437A-9D73-7CFE4D307E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Layer Attacks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EAFFB9D0-2929-4B89-8687-4F83778F14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SYN Flooding</a:t>
            </a:r>
          </a:p>
          <a:p>
            <a:pPr lvl="1" eaLnBrk="1" hangingPunct="1"/>
            <a:r>
              <a:rPr lang="en-US" altLang="en-US"/>
              <a:t>Exploit state allocated at server after initial SYN packet</a:t>
            </a:r>
          </a:p>
          <a:p>
            <a:pPr lvl="1" eaLnBrk="1" hangingPunct="1"/>
            <a:r>
              <a:rPr lang="en-US" altLang="en-US"/>
              <a:t>Send a SYN and don’t reply with ACK</a:t>
            </a:r>
          </a:p>
          <a:p>
            <a:pPr lvl="1" eaLnBrk="1" hangingPunct="1"/>
            <a:r>
              <a:rPr lang="en-US" altLang="en-US"/>
              <a:t>Server will wait for 511 seconds for ACK</a:t>
            </a:r>
          </a:p>
          <a:p>
            <a:pPr lvl="1" eaLnBrk="1" hangingPunct="1"/>
            <a:r>
              <a:rPr lang="en-US" altLang="en-US"/>
              <a:t>Finite queue size for incomplete connections (1024)</a:t>
            </a:r>
          </a:p>
          <a:p>
            <a:pPr lvl="1" eaLnBrk="1" hangingPunct="1"/>
            <a:r>
              <a:rPr lang="en-US" altLang="en-US"/>
              <a:t>Once the queue is full it doesn’t accept requests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14449CA-107D-48FF-A2EC-27EADAB4B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TCP – Session Hijacking</a:t>
            </a:r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3B885F7C-909D-4F90-B9E7-23A6AC9084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Session Hijack</a:t>
            </a:r>
          </a:p>
          <a:p>
            <a:pPr lvl="1" eaLnBrk="1" hangingPunct="1"/>
            <a:r>
              <a:rPr lang="en-US" altLang="en-US"/>
              <a:t>When is a TCP packet valid?</a:t>
            </a:r>
          </a:p>
          <a:p>
            <a:pPr lvl="2" eaLnBrk="1" hangingPunct="1"/>
            <a:r>
              <a:rPr lang="en-US" altLang="en-US"/>
              <a:t>Address/Port/Sequence Number in window</a:t>
            </a:r>
          </a:p>
          <a:p>
            <a:pPr lvl="1" eaLnBrk="1" hangingPunct="1"/>
            <a:r>
              <a:rPr lang="en-US" altLang="en-US"/>
              <a:t>How to get sequence number?</a:t>
            </a:r>
          </a:p>
          <a:p>
            <a:pPr lvl="2" eaLnBrk="1" hangingPunct="1"/>
            <a:r>
              <a:rPr lang="en-US" altLang="en-US"/>
              <a:t>Sniff traffic</a:t>
            </a:r>
          </a:p>
          <a:p>
            <a:pPr lvl="2" eaLnBrk="1" hangingPunct="1"/>
            <a:r>
              <a:rPr lang="en-US" altLang="en-US"/>
              <a:t>Guess it</a:t>
            </a:r>
          </a:p>
          <a:p>
            <a:pPr lvl="3" eaLnBrk="1" hangingPunct="1"/>
            <a:r>
              <a:rPr lang="en-US" altLang="en-US"/>
              <a:t>Many earlier systems had predictable ISN</a:t>
            </a:r>
          </a:p>
          <a:p>
            <a:pPr lvl="1" eaLnBrk="1" hangingPunct="1"/>
            <a:r>
              <a:rPr lang="en-US" altLang="en-US"/>
              <a:t>Inject arbitrary data to the connection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69C90C6-B85B-4BB2-9201-0E0BD5B4B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TCP Session Poisoning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5BCBF2E8-BA50-4750-8F91-55A6BD671B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Session Poisoning</a:t>
            </a:r>
          </a:p>
          <a:p>
            <a:pPr lvl="1" eaLnBrk="1" hangingPunct="1"/>
            <a:r>
              <a:rPr lang="en-US" altLang="en-US"/>
              <a:t>Send RST packet</a:t>
            </a:r>
          </a:p>
          <a:p>
            <a:pPr lvl="2" eaLnBrk="1" hangingPunct="1"/>
            <a:r>
              <a:rPr lang="en-US" altLang="en-US"/>
              <a:t>Will tear down connection</a:t>
            </a:r>
          </a:p>
          <a:p>
            <a:pPr lvl="1" eaLnBrk="1" hangingPunct="1"/>
            <a:r>
              <a:rPr lang="en-US" altLang="en-US"/>
              <a:t>Do you have to guess the exact sequence number?</a:t>
            </a:r>
          </a:p>
          <a:p>
            <a:pPr lvl="2" eaLnBrk="1" hangingPunct="1"/>
            <a:r>
              <a:rPr lang="en-US" altLang="en-US"/>
              <a:t>Anywhere in window is fine</a:t>
            </a:r>
          </a:p>
          <a:p>
            <a:pPr lvl="2" eaLnBrk="1" hangingPunct="1"/>
            <a:r>
              <a:rPr lang="en-US" altLang="en-US"/>
              <a:t>For 64k window it takes 64k packets to reset</a:t>
            </a:r>
          </a:p>
          <a:p>
            <a:pPr lvl="2" eaLnBrk="1" hangingPunct="1"/>
            <a:r>
              <a:rPr lang="en-US" altLang="en-US"/>
              <a:t>About 15 seconds for a T1</a:t>
            </a:r>
          </a:p>
          <a:p>
            <a:pPr lvl="1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F4A57C0-1E2A-4EDC-BA55-C0C625B72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Application Layer Attacks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DA80ADF6-EA44-44B1-9915-5DCFD5FCFF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Applications don’t authenticate properly</a:t>
            </a:r>
          </a:p>
          <a:p>
            <a:pPr eaLnBrk="1" hangingPunct="1"/>
            <a:r>
              <a:rPr lang="en-US" altLang="en-US"/>
              <a:t>Authentication information in clear</a:t>
            </a:r>
          </a:p>
          <a:p>
            <a:pPr lvl="1" eaLnBrk="1" hangingPunct="1"/>
            <a:r>
              <a:rPr lang="en-US" altLang="en-US"/>
              <a:t>FTP, Telnet, POP</a:t>
            </a:r>
          </a:p>
          <a:p>
            <a:pPr eaLnBrk="1" hangingPunct="1"/>
            <a:r>
              <a:rPr lang="en-US" altLang="en-US"/>
              <a:t>DNS insecurity</a:t>
            </a:r>
          </a:p>
          <a:p>
            <a:pPr lvl="1" eaLnBrk="1" hangingPunct="1"/>
            <a:r>
              <a:rPr lang="en-US" altLang="en-US"/>
              <a:t>DNS poisoning</a:t>
            </a:r>
          </a:p>
          <a:p>
            <a:pPr lvl="1" eaLnBrk="1" hangingPunct="1"/>
            <a:r>
              <a:rPr lang="en-US" altLang="en-US"/>
              <a:t>DNS zone transfer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BFC-3202-46E7-9840-9E4FA2E0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 Example</a:t>
            </a:r>
            <a:endParaRPr lang="en-US" dirty="0"/>
          </a:p>
        </p:txBody>
      </p:sp>
      <p:pic>
        <p:nvPicPr>
          <p:cNvPr id="4" name="Picture 3" descr="An example of DoS attack.">
            <a:extLst>
              <a:ext uri="{FF2B5EF4-FFF2-40B4-BE49-F238E27FC236}">
                <a16:creationId xmlns:a16="http://schemas.microsoft.com/office/drawing/2014/main" id="{B581ABF7-3965-4250-A519-0EDED747A3B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6400"/>
            <a:ext cx="77724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00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BFC-3202-46E7-9840-9E4FA2E0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 Example of SYN Flood</a:t>
            </a:r>
            <a:endParaRPr lang="en-US" dirty="0"/>
          </a:p>
        </p:txBody>
      </p:sp>
      <p:pic>
        <p:nvPicPr>
          <p:cNvPr id="5" name="Picture 4" descr="SYN flood example.">
            <a:extLst>
              <a:ext uri="{FF2B5EF4-FFF2-40B4-BE49-F238E27FC236}">
                <a16:creationId xmlns:a16="http://schemas.microsoft.com/office/drawing/2014/main" id="{637D8900-32B0-486D-B38D-077261BB3B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79248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16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BFC-3202-46E7-9840-9E4FA2E0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 Example – </a:t>
            </a:r>
            <a:r>
              <a:rPr lang="en-US" altLang="en-US" dirty="0" err="1"/>
              <a:t>cont</a:t>
            </a:r>
            <a:r>
              <a:rPr lang="en-US" altLang="en-US" dirty="0"/>
              <a:t>(1)</a:t>
            </a:r>
            <a:endParaRPr lang="en-US" dirty="0"/>
          </a:p>
        </p:txBody>
      </p:sp>
      <p:pic>
        <p:nvPicPr>
          <p:cNvPr id="4" name="Picture 3" descr="Attack Example.">
            <a:extLst>
              <a:ext uri="{FF2B5EF4-FFF2-40B4-BE49-F238E27FC236}">
                <a16:creationId xmlns:a16="http://schemas.microsoft.com/office/drawing/2014/main" id="{52B0FA17-7E67-4D1B-B8D9-6BA8837EC0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17638"/>
            <a:ext cx="7315200" cy="437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8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BFC-3202-46E7-9840-9E4FA2E0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 Example – cont.(2)</a:t>
            </a:r>
            <a:endParaRPr lang="en-US" dirty="0"/>
          </a:p>
        </p:txBody>
      </p:sp>
      <p:pic>
        <p:nvPicPr>
          <p:cNvPr id="4" name="Picture 3" descr="Attack Example.">
            <a:extLst>
              <a:ext uri="{FF2B5EF4-FFF2-40B4-BE49-F238E27FC236}">
                <a16:creationId xmlns:a16="http://schemas.microsoft.com/office/drawing/2014/main" id="{52B0FA17-7E67-4D1B-B8D9-6BA8837EC0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17638"/>
            <a:ext cx="7315200" cy="437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9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BFC-3202-46E7-9840-9E4FA2E0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 Example (cont. 3)</a:t>
            </a:r>
            <a:endParaRPr lang="en-US" dirty="0"/>
          </a:p>
        </p:txBody>
      </p:sp>
      <p:pic>
        <p:nvPicPr>
          <p:cNvPr id="5" name="Picture 4" descr="Attack Example.">
            <a:extLst>
              <a:ext uri="{FF2B5EF4-FFF2-40B4-BE49-F238E27FC236}">
                <a16:creationId xmlns:a16="http://schemas.microsoft.com/office/drawing/2014/main" id="{3785E275-3F80-4CC4-8DD9-87AB1672914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0"/>
            <a:ext cx="6858000" cy="435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31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AB0F330-0D70-4361-A366-BAE32A5DA6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Outline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6BABE0D-DB73-4358-87B6-F4E2B5B6C2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pPr eaLnBrk="1" hangingPunct="1"/>
            <a:r>
              <a:rPr lang="en-US" altLang="en-US" dirty="0"/>
              <a:t>Security Vulnerabilities</a:t>
            </a:r>
          </a:p>
          <a:p>
            <a:pPr eaLnBrk="1" hangingPunct="1"/>
            <a:r>
              <a:rPr lang="en-US" altLang="en-US" dirty="0"/>
              <a:t>DoS and D-DoS</a:t>
            </a:r>
          </a:p>
          <a:p>
            <a:pPr eaLnBrk="1" hangingPunct="1"/>
            <a:r>
              <a:rPr lang="en-US" altLang="en-US" dirty="0"/>
              <a:t>Firewalls</a:t>
            </a:r>
          </a:p>
          <a:p>
            <a:pPr eaLnBrk="1" hangingPunct="1"/>
            <a:r>
              <a:rPr lang="en-US" altLang="en-US" dirty="0"/>
              <a:t>Intrusion Detection Systems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C8C8030-340E-4943-B9AF-798795EFEF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DoS and D-DoS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FA5AD79-2FDC-49B5-BFAB-A247BEEFFF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Security Vulnerabilities</a:t>
            </a:r>
          </a:p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DoS and D-DoS</a:t>
            </a:r>
          </a:p>
          <a:p>
            <a:pPr eaLnBrk="1" hangingPunct="1"/>
            <a:r>
              <a:rPr lang="en-US" altLang="en-US" dirty="0"/>
              <a:t>Firewalls</a:t>
            </a:r>
          </a:p>
          <a:p>
            <a:pPr eaLnBrk="1" hangingPunct="1"/>
            <a:r>
              <a:rPr lang="en-US" altLang="en-US" dirty="0"/>
              <a:t>Intrusion Detection Systems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A41A6E5B-05A4-4E3D-859E-A2790F8B33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Denial of Service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1A963C0A-31F6-43C3-A731-2DB6FE1F1A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Objective </a:t>
            </a:r>
            <a:r>
              <a:rPr lang="en-US" altLang="en-US" sz="2800">
                <a:sym typeface="Wingdings" panose="05000000000000000000" pitchFamily="2" charset="2"/>
              </a:rPr>
              <a:t></a:t>
            </a:r>
            <a:r>
              <a:rPr lang="en-US" altLang="en-US" sz="2800"/>
              <a:t> make a service unusable, usually by overloading the server or network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Consume host 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TCP SYN floods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ICMP ECHO (ping) floods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Consume bandwidth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UDP floods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ICMP floods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C6C120CB-B6DB-4AE8-B542-3417013FA1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DoS - impact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ED68265-DA6B-4E87-A2FF-94B8E0B174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Crashing the victim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Ping-of-Death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TCP options (unused, or used incorrectly)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Forcing more computation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Taking long path in processing of packets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E39DF-E010-4CC3-BE73-357F5B14F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Simple DoS</a:t>
            </a:r>
            <a:endParaRPr lang="en-US" dirty="0"/>
          </a:p>
        </p:txBody>
      </p:sp>
      <p:pic>
        <p:nvPicPr>
          <p:cNvPr id="4" name="Picture 3" descr="DoS attack example.">
            <a:extLst>
              <a:ext uri="{FF2B5EF4-FFF2-40B4-BE49-F238E27FC236}">
                <a16:creationId xmlns:a16="http://schemas.microsoft.com/office/drawing/2014/main" id="{51C98A49-B940-42E9-9685-5D10085082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514600"/>
            <a:ext cx="5839460" cy="2590800"/>
          </a:xfrm>
          <a:prstGeom prst="rect">
            <a:avLst/>
          </a:prstGeom>
        </p:spPr>
      </p:pic>
      <p:sp>
        <p:nvSpPr>
          <p:cNvPr id="6" name="Text Box 11">
            <a:extLst>
              <a:ext uri="{FF2B5EF4-FFF2-40B4-BE49-F238E27FC236}">
                <a16:creationId xmlns:a16="http://schemas.microsoft.com/office/drawing/2014/main" id="{A9ABC4EE-DD93-4F79-83A0-5186BE3E0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828800"/>
            <a:ext cx="32734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b="0" i="0" dirty="0"/>
              <a:t> The Attacker usually spoofed</a:t>
            </a:r>
          </a:p>
          <a:p>
            <a:pPr eaLnBrk="1" hangingPunct="1"/>
            <a:r>
              <a:rPr lang="en-US" altLang="en-US" b="0" i="0" dirty="0"/>
              <a:t>  source address to hide origin</a:t>
            </a:r>
          </a:p>
          <a:p>
            <a:pPr eaLnBrk="1" hangingPunct="1">
              <a:buFontTx/>
              <a:buChar char="•"/>
            </a:pPr>
            <a:r>
              <a:rPr lang="en-US" altLang="en-US" b="0" i="0" dirty="0"/>
              <a:t> Easy to block</a:t>
            </a:r>
          </a:p>
        </p:txBody>
      </p:sp>
    </p:spTree>
    <p:extLst>
      <p:ext uri="{BB962C8B-B14F-4D97-AF65-F5344CB8AC3E}">
        <p14:creationId xmlns:p14="http://schemas.microsoft.com/office/powerpoint/2010/main" val="331670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9E463-005B-4B7C-9BDB-0448D1508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Coordinated DoS</a:t>
            </a:r>
            <a:endParaRPr lang="en-US" dirty="0"/>
          </a:p>
        </p:txBody>
      </p:sp>
      <p:pic>
        <p:nvPicPr>
          <p:cNvPr id="4" name="Picture 3" descr="DDoS Attack Example.">
            <a:extLst>
              <a:ext uri="{FF2B5EF4-FFF2-40B4-BE49-F238E27FC236}">
                <a16:creationId xmlns:a16="http://schemas.microsoft.com/office/drawing/2014/main" id="{CA09C380-99FD-42E3-982D-40B7EF977F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748616"/>
            <a:ext cx="5220335" cy="2705100"/>
          </a:xfrm>
          <a:prstGeom prst="rect">
            <a:avLst/>
          </a:prstGeom>
        </p:spPr>
      </p:pic>
      <p:sp>
        <p:nvSpPr>
          <p:cNvPr id="6" name="Text Box 18">
            <a:extLst>
              <a:ext uri="{FF2B5EF4-FFF2-40B4-BE49-F238E27FC236}">
                <a16:creationId xmlns:a16="http://schemas.microsoft.com/office/drawing/2014/main" id="{08709853-3138-480E-B6BF-E85AEA6B3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800600"/>
            <a:ext cx="72358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b="0" i="0" dirty="0"/>
              <a:t> The first attacker attacks a different victim to cover up the real attack</a:t>
            </a:r>
          </a:p>
          <a:p>
            <a:pPr eaLnBrk="1" hangingPunct="1">
              <a:buFontTx/>
              <a:buChar char="•"/>
            </a:pPr>
            <a:r>
              <a:rPr lang="en-US" altLang="en-US" b="0" i="0" dirty="0"/>
              <a:t> The Attacker usually spoofed source address to hide origin</a:t>
            </a:r>
          </a:p>
          <a:p>
            <a:pPr eaLnBrk="1" hangingPunct="1">
              <a:buFontTx/>
              <a:buChar char="•"/>
            </a:pPr>
            <a:r>
              <a:rPr lang="en-US" altLang="en-US" b="0" i="0" dirty="0"/>
              <a:t> Harder to deal with</a:t>
            </a:r>
          </a:p>
        </p:txBody>
      </p:sp>
    </p:spTree>
    <p:extLst>
      <p:ext uri="{BB962C8B-B14F-4D97-AF65-F5344CB8AC3E}">
        <p14:creationId xmlns:p14="http://schemas.microsoft.com/office/powerpoint/2010/main" val="24073136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B1B6E-983F-4973-8D3B-8504DAB8D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Distributed DoS</a:t>
            </a:r>
            <a:endParaRPr lang="en-US" dirty="0"/>
          </a:p>
        </p:txBody>
      </p:sp>
      <p:pic>
        <p:nvPicPr>
          <p:cNvPr id="4" name="Picture 3" descr="DDoS attack example.">
            <a:extLst>
              <a:ext uri="{FF2B5EF4-FFF2-40B4-BE49-F238E27FC236}">
                <a16:creationId xmlns:a16="http://schemas.microsoft.com/office/drawing/2014/main" id="{1AD7C68D-4FCF-4892-991E-E7347510CD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19262"/>
            <a:ext cx="6248400" cy="384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06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3C1C5EEE-421F-4034-A17E-A202B09CAC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Distributed DoS-  Overview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BCB5A318-A0F6-4671-B7CA-EFC61357B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handlers are usually very high volume servers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Easy to hide the attack packets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agents are usually home users with DSL/Cable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Already infected and the agent installed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Very difficult to track down the attacker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How to differentiate between DDoS and Flash Crowd?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Flash Crowd </a:t>
            </a:r>
            <a:r>
              <a:rPr lang="en-US" altLang="en-US" sz="2000">
                <a:sym typeface="Wingdings" panose="05000000000000000000" pitchFamily="2" charset="2"/>
              </a:rPr>
              <a:t> Many clients using a service legimitaly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/>
              <a:t>Slashdot Effect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/>
              <a:t>Victoria Secret Webcast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Generally the flash crowd disappears when the network is flooded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Sources in flash crowd are clustered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D4D4670A-4787-42D6-8038-BCCC019817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Firewall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7F1C522-7C9A-4BC4-9365-9294661E4F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Security Vulnerabilities</a:t>
            </a:r>
          </a:p>
          <a:p>
            <a:pPr eaLnBrk="1" hangingPunct="1"/>
            <a:r>
              <a:rPr lang="en-US" altLang="en-US"/>
              <a:t>DoS and D-DoS</a:t>
            </a:r>
          </a:p>
          <a:p>
            <a:pPr eaLnBrk="1" hangingPunct="1"/>
            <a:r>
              <a:rPr lang="en-US" altLang="en-US"/>
              <a:t>Firewalls</a:t>
            </a:r>
          </a:p>
          <a:p>
            <a:pPr eaLnBrk="1" hangingPunct="1"/>
            <a:r>
              <a:rPr lang="en-US" altLang="en-US"/>
              <a:t>Intrusion Detection Systems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69C14199-A0C2-4C15-AB94-620F3D2D26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Firewalls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CD190947-CCCF-4949-85BB-27E7D1AF3E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Lots of vulnerabilities on hosts in network</a:t>
            </a:r>
          </a:p>
          <a:p>
            <a:pPr eaLnBrk="1" hangingPunct="1"/>
            <a:r>
              <a:rPr lang="en-US" altLang="en-US"/>
              <a:t>Users don’t keep systems up to date</a:t>
            </a:r>
          </a:p>
          <a:p>
            <a:pPr lvl="1" eaLnBrk="1" hangingPunct="1"/>
            <a:r>
              <a:rPr lang="en-US" altLang="en-US"/>
              <a:t>Lots of patches</a:t>
            </a:r>
          </a:p>
          <a:p>
            <a:pPr lvl="1" eaLnBrk="1" hangingPunct="1"/>
            <a:r>
              <a:rPr lang="en-US" altLang="en-US"/>
              <a:t>Lots of exploits in wild (no patch for them)</a:t>
            </a:r>
          </a:p>
          <a:p>
            <a:pPr eaLnBrk="1" hangingPunct="1"/>
            <a:r>
              <a:rPr lang="en-US" altLang="en-US"/>
              <a:t>Solution?</a:t>
            </a:r>
          </a:p>
          <a:p>
            <a:pPr lvl="1" eaLnBrk="1" hangingPunct="1"/>
            <a:r>
              <a:rPr lang="en-US" altLang="en-US"/>
              <a:t>Limit access to the network</a:t>
            </a:r>
          </a:p>
          <a:p>
            <a:pPr lvl="1" eaLnBrk="1" hangingPunct="1"/>
            <a:r>
              <a:rPr lang="en-US" altLang="en-US"/>
              <a:t>Put firewalls across the perimeter of the network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C8C7-2E1D-4716-973C-A99A380D3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Firewalls (</a:t>
            </a:r>
            <a:r>
              <a:rPr lang="en-US" altLang="en-US" dirty="0" err="1"/>
              <a:t>contd</a:t>
            </a:r>
            <a:r>
              <a:rPr lang="en-US" altLang="en-US" dirty="0"/>
              <a:t>…)</a:t>
            </a:r>
            <a:endParaRPr lang="en-US" dirty="0"/>
          </a:p>
        </p:txBody>
      </p:sp>
      <p:pic>
        <p:nvPicPr>
          <p:cNvPr id="4" name="Picture 3" descr="Firewall example and types.">
            <a:extLst>
              <a:ext uri="{FF2B5EF4-FFF2-40B4-BE49-F238E27FC236}">
                <a16:creationId xmlns:a16="http://schemas.microsoft.com/office/drawing/2014/main" id="{0875FC63-859B-47D0-950F-D9CF49CC835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416811"/>
            <a:ext cx="5943600" cy="1736725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AD0BBB55-5623-400D-8BE9-A651C353B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sz="2400" b="0" i="0"/>
              <a:t>Firewall inspects traffic through it</a:t>
            </a:r>
          </a:p>
          <a:p>
            <a:pPr eaLnBrk="1" hangingPunct="1"/>
            <a:r>
              <a:rPr lang="en-US" altLang="en-US" sz="2400" b="0" i="0"/>
              <a:t>Allows traffic specified in the policy</a:t>
            </a:r>
          </a:p>
          <a:p>
            <a:pPr eaLnBrk="1" hangingPunct="1"/>
            <a:r>
              <a:rPr lang="en-US" altLang="en-US" sz="2400" b="0" i="0"/>
              <a:t>Drops everything else</a:t>
            </a:r>
          </a:p>
          <a:p>
            <a:pPr eaLnBrk="1" hangingPunct="1"/>
            <a:r>
              <a:rPr lang="en-US" altLang="en-US" sz="2400" b="0" i="0"/>
              <a:t>Two Types</a:t>
            </a:r>
          </a:p>
          <a:p>
            <a:pPr lvl="1" eaLnBrk="1" hangingPunct="1"/>
            <a:r>
              <a:rPr lang="en-US" altLang="en-US" sz="2000" b="0" i="0"/>
              <a:t>Packet Filters, Proxies</a:t>
            </a:r>
            <a:endParaRPr lang="en-US" altLang="en-US" sz="2000" b="0" i="0" dirty="0"/>
          </a:p>
        </p:txBody>
      </p:sp>
    </p:spTree>
    <p:extLst>
      <p:ext uri="{BB962C8B-B14F-4D97-AF65-F5344CB8AC3E}">
        <p14:creationId xmlns:p14="http://schemas.microsoft.com/office/powerpoint/2010/main" val="2580647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B375D1FE-A5D1-4B1D-8713-7848E57A8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Security Vulnerabilities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F1421B01-D174-4E4B-BE2A-AFC771FD14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Security Problems in the TCP/IP Protocol Suite – Steve Bellovin - 89</a:t>
            </a:r>
          </a:p>
          <a:p>
            <a:pPr eaLnBrk="1" hangingPunct="1"/>
            <a:r>
              <a:rPr lang="en-US" altLang="en-US"/>
              <a:t>Attacks on Different Layers</a:t>
            </a:r>
          </a:p>
          <a:p>
            <a:pPr lvl="1" eaLnBrk="1" hangingPunct="1"/>
            <a:r>
              <a:rPr lang="en-US" altLang="en-US"/>
              <a:t>IP Attacks</a:t>
            </a:r>
          </a:p>
          <a:p>
            <a:pPr lvl="1" eaLnBrk="1" hangingPunct="1"/>
            <a:r>
              <a:rPr lang="en-US" altLang="en-US"/>
              <a:t>ICMP Attacks</a:t>
            </a:r>
          </a:p>
          <a:p>
            <a:pPr lvl="1" eaLnBrk="1" hangingPunct="1"/>
            <a:r>
              <a:rPr lang="en-US" altLang="en-US"/>
              <a:t>Routing Attacks</a:t>
            </a:r>
          </a:p>
          <a:p>
            <a:pPr lvl="1" eaLnBrk="1" hangingPunct="1"/>
            <a:r>
              <a:rPr lang="en-US" altLang="en-US"/>
              <a:t>TCP Attacks</a:t>
            </a:r>
          </a:p>
          <a:p>
            <a:pPr lvl="1" eaLnBrk="1" hangingPunct="1"/>
            <a:r>
              <a:rPr lang="en-US" altLang="en-US"/>
              <a:t>Application Layer Attacks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FF7DEF2-F64D-42D8-9215-0B84C48E31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Packet Filters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E1C5588-50D0-4509-84ED-F7FB74A7ED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Packet filter selectively passes packets from one network interface to another</a:t>
            </a:r>
          </a:p>
          <a:p>
            <a:pPr eaLnBrk="1" hangingPunct="1"/>
            <a:r>
              <a:rPr lang="en-US" altLang="en-US" sz="2800"/>
              <a:t>Usually done within a router between external and internal networks</a:t>
            </a:r>
          </a:p>
          <a:p>
            <a:pPr lvl="1" eaLnBrk="1" hangingPunct="1"/>
            <a:r>
              <a:rPr lang="en-US" altLang="en-US" sz="2400"/>
              <a:t>screening router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/>
              <a:t>Can be done by a dedicated network element</a:t>
            </a:r>
          </a:p>
          <a:p>
            <a:pPr lvl="1" eaLnBrk="1" hangingPunct="1"/>
            <a:r>
              <a:rPr lang="en-US" altLang="en-US" sz="2400"/>
              <a:t>packet filtering bridge</a:t>
            </a:r>
          </a:p>
          <a:p>
            <a:pPr lvl="1" eaLnBrk="1" hangingPunct="1"/>
            <a:r>
              <a:rPr lang="en-US" altLang="en-US" sz="2400"/>
              <a:t>harder to detect and attack than screening routers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CDBE4420-E0EF-42FF-BC3A-FA09630B7C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Packet Filters Contd.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A0043CF8-6600-4C25-91BA-3E0C00CACE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b="1"/>
              <a:t>Data Available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IP source and destination addresses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Transport protocol (TCP, UDP, or ICMP)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TCP/UDP source and destination ports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ICMP message type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Packet options (Fragment Size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b="1"/>
              <a:t>Actions Available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Allow the packet to go through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Drop the packet (Notify Sender/Drop Silently)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Alter the packet (NAT?)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Log information about the packet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2400"/>
          </a:p>
          <a:p>
            <a:pPr lvl="1" eaLnBrk="1" hangingPunct="1">
              <a:lnSpc>
                <a:spcPct val="80000"/>
              </a:lnSpc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B73A03E4-BAC8-4EDA-BE2B-BF8275387E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Packet Filters (2)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852DB85-8E73-47DC-8CA2-E9E54F90C2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Example filters</a:t>
            </a:r>
          </a:p>
          <a:p>
            <a:pPr lvl="1" eaLnBrk="1" hangingPunct="1"/>
            <a:r>
              <a:rPr lang="en-US" altLang="en-US"/>
              <a:t>Block all packets from outside except for SMTP servers</a:t>
            </a:r>
          </a:p>
          <a:p>
            <a:pPr lvl="1" eaLnBrk="1" hangingPunct="1"/>
            <a:r>
              <a:rPr lang="en-US" altLang="en-US"/>
              <a:t>Block all traffic to a list of domains</a:t>
            </a:r>
          </a:p>
          <a:p>
            <a:pPr lvl="1" eaLnBrk="1" hangingPunct="1"/>
            <a:r>
              <a:rPr lang="en-US" altLang="en-US"/>
              <a:t>Block all connections from a specified domain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36B48-2BFB-4B58-B746-ACFC17525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Typical Firewall Configuration</a:t>
            </a:r>
            <a:endParaRPr lang="en-US" dirty="0"/>
          </a:p>
        </p:txBody>
      </p:sp>
      <p:pic>
        <p:nvPicPr>
          <p:cNvPr id="4" name="Picture 3" descr="Firewall configuration example.">
            <a:extLst>
              <a:ext uri="{FF2B5EF4-FFF2-40B4-BE49-F238E27FC236}">
                <a16:creationId xmlns:a16="http://schemas.microsoft.com/office/drawing/2014/main" id="{7238B0C8-5F60-47E7-AC4C-CDD22DD6342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905000"/>
            <a:ext cx="3362642" cy="4119880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CE9EAE30-C335-4446-B9A4-970C429F1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676400"/>
            <a:ext cx="38862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b="0" i="0" dirty="0"/>
              <a:t> Internal hosts can access DMZ and Internet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b="0" i="0" dirty="0"/>
              <a:t> External hosts can access DMZ only, not Intranet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b="0" i="0" dirty="0"/>
              <a:t> DMZ hosts can access Internet only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b="0" i="0" dirty="0"/>
              <a:t> Advantages?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b="0" i="0" dirty="0"/>
              <a:t> If a service gets compromised in DMZ it cannot affect internal hosts</a:t>
            </a:r>
          </a:p>
        </p:txBody>
      </p:sp>
    </p:spTree>
    <p:extLst>
      <p:ext uri="{BB962C8B-B14F-4D97-AF65-F5344CB8AC3E}">
        <p14:creationId xmlns:p14="http://schemas.microsoft.com/office/powerpoint/2010/main" val="312921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25A90636-E70A-4658-B7E3-B3C81272D6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 Firewall Rules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0ED618B2-BC29-4977-A828-7D865998FD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Stateless packet filtering firewall</a:t>
            </a:r>
          </a:p>
          <a:p>
            <a:pPr eaLnBrk="1" hangingPunct="1"/>
            <a:r>
              <a:rPr lang="en-US" altLang="en-US" dirty="0">
                <a:sym typeface="Wingdings" panose="05000000000000000000" pitchFamily="2" charset="2"/>
              </a:rPr>
              <a:t>Rule  (Condition, Action)</a:t>
            </a:r>
          </a:p>
          <a:p>
            <a:pPr eaLnBrk="1" hangingPunct="1"/>
            <a:r>
              <a:rPr lang="en-US" altLang="en-US" dirty="0"/>
              <a:t>Rules are processed in top-down order</a:t>
            </a:r>
          </a:p>
          <a:p>
            <a:pPr lvl="1" eaLnBrk="1" hangingPunct="1"/>
            <a:r>
              <a:rPr lang="en-US" altLang="en-US" dirty="0"/>
              <a:t>If a condition satisfied – action is taken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06EA-DC74-42DA-8E9E-3575C36F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Sample Firewall Rule</a:t>
            </a:r>
            <a:endParaRPr lang="en-US" dirty="0"/>
          </a:p>
        </p:txBody>
      </p:sp>
      <p:pic>
        <p:nvPicPr>
          <p:cNvPr id="4" name="Picture 3" descr="Firewall rule example.">
            <a:extLst>
              <a:ext uri="{FF2B5EF4-FFF2-40B4-BE49-F238E27FC236}">
                <a16:creationId xmlns:a16="http://schemas.microsoft.com/office/drawing/2014/main" id="{719F5510-1AEE-4987-98D5-3520D9DD56C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257800"/>
            <a:ext cx="5943600" cy="1041400"/>
          </a:xfrm>
          <a:prstGeom prst="rect">
            <a:avLst/>
          </a:prstGeom>
        </p:spPr>
      </p:pic>
      <p:grpSp>
        <p:nvGrpSpPr>
          <p:cNvPr id="5" name="Group 115" descr="Client to server connection.">
            <a:extLst>
              <a:ext uri="{FF2B5EF4-FFF2-40B4-BE49-F238E27FC236}">
                <a16:creationId xmlns:a16="http://schemas.microsoft.com/office/drawing/2014/main" id="{472B2526-DDD8-4FEA-98A9-C79EB594A97A}"/>
              </a:ext>
            </a:extLst>
          </p:cNvPr>
          <p:cNvGrpSpPr>
            <a:grpSpLocks/>
          </p:cNvGrpSpPr>
          <p:nvPr/>
        </p:nvGrpSpPr>
        <p:grpSpPr bwMode="auto">
          <a:xfrm>
            <a:off x="6369620" y="2110451"/>
            <a:ext cx="2621980" cy="2644099"/>
            <a:chOff x="2064" y="1344"/>
            <a:chExt cx="2112" cy="1776"/>
          </a:xfrm>
        </p:grpSpPr>
        <p:sp>
          <p:nvSpPr>
            <p:cNvPr id="6" name="AutoShape 78">
              <a:extLst>
                <a:ext uri="{FF2B5EF4-FFF2-40B4-BE49-F238E27FC236}">
                  <a16:creationId xmlns:a16="http://schemas.microsoft.com/office/drawing/2014/main" id="{61D797B1-4427-40E2-89CF-DEDE5289C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344"/>
              <a:ext cx="2112" cy="1776"/>
            </a:xfrm>
            <a:prstGeom prst="wedgeRectCallout">
              <a:avLst>
                <a:gd name="adj1" fmla="val -62218"/>
                <a:gd name="adj2" fmla="val 3034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grpSp>
          <p:nvGrpSpPr>
            <p:cNvPr id="7" name="Group 104">
              <a:extLst>
                <a:ext uri="{FF2B5EF4-FFF2-40B4-BE49-F238E27FC236}">
                  <a16:creationId xmlns:a16="http://schemas.microsoft.com/office/drawing/2014/main" id="{2615C252-D88C-4B8A-A7ED-939402B314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392"/>
              <a:ext cx="1762" cy="1561"/>
              <a:chOff x="1238" y="1079"/>
              <a:chExt cx="2908" cy="2185"/>
            </a:xfrm>
          </p:grpSpPr>
          <p:sp>
            <p:nvSpPr>
              <p:cNvPr id="8" name="Line 105">
                <a:extLst>
                  <a:ext uri="{FF2B5EF4-FFF2-40B4-BE49-F238E27FC236}">
                    <a16:creationId xmlns:a16="http://schemas.microsoft.com/office/drawing/2014/main" id="{AFEFD69B-5C23-40AC-8546-EBD6C4CAF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8" y="1344"/>
                <a:ext cx="0" cy="19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106">
                <a:extLst>
                  <a:ext uri="{FF2B5EF4-FFF2-40B4-BE49-F238E27FC236}">
                    <a16:creationId xmlns:a16="http://schemas.microsoft.com/office/drawing/2014/main" id="{FA310A35-187E-4177-9AAE-89FE6A1B28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6" y="1344"/>
                <a:ext cx="0" cy="19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107">
                <a:extLst>
                  <a:ext uri="{FF2B5EF4-FFF2-40B4-BE49-F238E27FC236}">
                    <a16:creationId xmlns:a16="http://schemas.microsoft.com/office/drawing/2014/main" id="{9F02058B-6ABD-4CF2-9E97-6BC3D1935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8" y="1632"/>
                <a:ext cx="1968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8">
                <a:extLst>
                  <a:ext uri="{FF2B5EF4-FFF2-40B4-BE49-F238E27FC236}">
                    <a16:creationId xmlns:a16="http://schemas.microsoft.com/office/drawing/2014/main" id="{7B9D2819-759E-4188-9858-A2D6E07E4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88" y="2208"/>
                <a:ext cx="1968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09">
                <a:extLst>
                  <a:ext uri="{FF2B5EF4-FFF2-40B4-BE49-F238E27FC236}">
                    <a16:creationId xmlns:a16="http://schemas.microsoft.com/office/drawing/2014/main" id="{1548D479-20D7-446B-9041-7F63FC4993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8" y="2736"/>
                <a:ext cx="1968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Text Box 110">
                <a:extLst>
                  <a:ext uri="{FF2B5EF4-FFF2-40B4-BE49-F238E27FC236}">
                    <a16:creationId xmlns:a16="http://schemas.microsoft.com/office/drawing/2014/main" id="{63315869-EFC2-4F6E-B6C9-A71F6B9257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99" y="1656"/>
                <a:ext cx="679" cy="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b="0" i="0"/>
                  <a:t>SYN</a:t>
                </a:r>
              </a:p>
            </p:txBody>
          </p:sp>
          <p:sp>
            <p:nvSpPr>
              <p:cNvPr id="14" name="Text Box 111">
                <a:extLst>
                  <a:ext uri="{FF2B5EF4-FFF2-40B4-BE49-F238E27FC236}">
                    <a16:creationId xmlns:a16="http://schemas.microsoft.com/office/drawing/2014/main" id="{B8E17E26-8288-4C47-BAF0-79F7EF39A4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8" y="2279"/>
                <a:ext cx="1234" cy="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b="0" i="0"/>
                  <a:t>SYN/ACK</a:t>
                </a:r>
              </a:p>
            </p:txBody>
          </p:sp>
          <p:sp>
            <p:nvSpPr>
              <p:cNvPr id="15" name="Text Box 112">
                <a:extLst>
                  <a:ext uri="{FF2B5EF4-FFF2-40B4-BE49-F238E27FC236}">
                    <a16:creationId xmlns:a16="http://schemas.microsoft.com/office/drawing/2014/main" id="{24BCEC9D-CB25-4785-AA54-7F579E2632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0" y="2711"/>
                <a:ext cx="680" cy="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b="0" i="0"/>
                  <a:t>ACK</a:t>
                </a:r>
              </a:p>
            </p:txBody>
          </p:sp>
          <p:sp>
            <p:nvSpPr>
              <p:cNvPr id="16" name="Text Box 113">
                <a:extLst>
                  <a:ext uri="{FF2B5EF4-FFF2-40B4-BE49-F238E27FC236}">
                    <a16:creationId xmlns:a16="http://schemas.microsoft.com/office/drawing/2014/main" id="{8792A9B7-4BDD-4BC4-A1BF-12BBED102E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8" y="1079"/>
                <a:ext cx="799" cy="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b="0" i="0"/>
                  <a:t>Client</a:t>
                </a:r>
              </a:p>
            </p:txBody>
          </p:sp>
          <p:sp>
            <p:nvSpPr>
              <p:cNvPr id="17" name="Text Box 114">
                <a:extLst>
                  <a:ext uri="{FF2B5EF4-FFF2-40B4-BE49-F238E27FC236}">
                    <a16:creationId xmlns:a16="http://schemas.microsoft.com/office/drawing/2014/main" id="{CA112E36-1B98-461D-9AFE-42130029B3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5" y="1079"/>
                <a:ext cx="891" cy="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b="0" i="0"/>
                  <a:t>Server</a:t>
                </a:r>
              </a:p>
            </p:txBody>
          </p:sp>
        </p:grpSp>
      </p:grpSp>
      <p:sp>
        <p:nvSpPr>
          <p:cNvPr id="18" name="Rectangle 61">
            <a:extLst>
              <a:ext uri="{FF2B5EF4-FFF2-40B4-BE49-F238E27FC236}">
                <a16:creationId xmlns:a16="http://schemas.microsoft.com/office/drawing/2014/main" id="{531E1BF0-DDB1-407B-86A2-7F0A612C5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95400"/>
            <a:ext cx="80772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0" i="0" dirty="0"/>
              <a:t>Allow SSH from external hosts to internal hosts</a:t>
            </a:r>
          </a:p>
          <a:p>
            <a:pPr lvl="1" eaLnBrk="1" hangingPunct="1"/>
            <a:r>
              <a:rPr lang="en-US" altLang="en-US" sz="2400" b="0" i="0" dirty="0"/>
              <a:t>Two rules</a:t>
            </a:r>
          </a:p>
          <a:p>
            <a:pPr lvl="2" eaLnBrk="1" hangingPunct="1"/>
            <a:r>
              <a:rPr lang="en-US" altLang="en-US" sz="2000" b="0" i="0" dirty="0"/>
              <a:t>Inbound and outbound</a:t>
            </a:r>
          </a:p>
          <a:p>
            <a:pPr lvl="1" eaLnBrk="1" hangingPunct="1"/>
            <a:r>
              <a:rPr lang="en-US" altLang="en-US" sz="2400" b="0" i="0" dirty="0"/>
              <a:t>How to know a packet is for SSH?</a:t>
            </a:r>
          </a:p>
          <a:p>
            <a:pPr lvl="2" eaLnBrk="1" hangingPunct="1"/>
            <a:r>
              <a:rPr lang="en-US" altLang="en-US" sz="2000" b="0" i="0" dirty="0"/>
              <a:t>Inbound: </a:t>
            </a:r>
            <a:r>
              <a:rPr lang="en-US" altLang="en-US" sz="2000" b="0" i="0" dirty="0" err="1"/>
              <a:t>src</a:t>
            </a:r>
            <a:r>
              <a:rPr lang="en-US" altLang="en-US" sz="2000" b="0" i="0" dirty="0"/>
              <a:t>-port&gt;1023, </a:t>
            </a:r>
            <a:r>
              <a:rPr lang="en-US" altLang="en-US" sz="2000" b="0" i="0" dirty="0" err="1"/>
              <a:t>dst</a:t>
            </a:r>
            <a:r>
              <a:rPr lang="en-US" altLang="en-US" sz="2000" b="0" i="0" dirty="0"/>
              <a:t>-port=22</a:t>
            </a:r>
          </a:p>
          <a:p>
            <a:pPr lvl="2" eaLnBrk="1" hangingPunct="1"/>
            <a:r>
              <a:rPr lang="en-US" altLang="en-US" sz="2000" b="0" i="0" dirty="0"/>
              <a:t>Outbound: </a:t>
            </a:r>
            <a:r>
              <a:rPr lang="en-US" altLang="en-US" sz="2000" b="0" i="0" dirty="0" err="1"/>
              <a:t>src</a:t>
            </a:r>
            <a:r>
              <a:rPr lang="en-US" altLang="en-US" sz="2000" b="0" i="0" dirty="0"/>
              <a:t>-port=22, </a:t>
            </a:r>
            <a:r>
              <a:rPr lang="en-US" altLang="en-US" sz="2000" b="0" i="0" dirty="0" err="1"/>
              <a:t>dst</a:t>
            </a:r>
            <a:r>
              <a:rPr lang="en-US" altLang="en-US" sz="2000" b="0" i="0" dirty="0"/>
              <a:t>-port&gt;1023</a:t>
            </a:r>
          </a:p>
          <a:p>
            <a:pPr lvl="2" eaLnBrk="1" hangingPunct="1"/>
            <a:r>
              <a:rPr lang="en-US" altLang="en-US" sz="2000" b="0" i="0" dirty="0"/>
              <a:t>Protocol=TCP</a:t>
            </a:r>
          </a:p>
          <a:p>
            <a:pPr lvl="1" eaLnBrk="1" hangingPunct="1"/>
            <a:r>
              <a:rPr lang="en-US" altLang="en-US" sz="2400" b="0" i="0" dirty="0"/>
              <a:t>Ack Set?</a:t>
            </a:r>
          </a:p>
          <a:p>
            <a:pPr lvl="1" eaLnBrk="1" hangingPunct="1"/>
            <a:r>
              <a:rPr lang="en-US" altLang="en-US" sz="2400" b="0" i="0" dirty="0"/>
              <a:t>Problems?</a:t>
            </a:r>
          </a:p>
        </p:txBody>
      </p:sp>
    </p:spTree>
    <p:extLst>
      <p:ext uri="{BB962C8B-B14F-4D97-AF65-F5344CB8AC3E}">
        <p14:creationId xmlns:p14="http://schemas.microsoft.com/office/powerpoint/2010/main" val="74186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E2DF0-0179-48BF-BF90-75C225914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Default Firewall Rules</a:t>
            </a:r>
            <a:endParaRPr lang="en-US" dirty="0"/>
          </a:p>
        </p:txBody>
      </p:sp>
      <p:pic>
        <p:nvPicPr>
          <p:cNvPr id="4" name="Picture 3" descr="Default firewall rules.">
            <a:extLst>
              <a:ext uri="{FF2B5EF4-FFF2-40B4-BE49-F238E27FC236}">
                <a16:creationId xmlns:a16="http://schemas.microsoft.com/office/drawing/2014/main" id="{9388BE44-7334-4894-8D59-1F148F7A6B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953000"/>
            <a:ext cx="5943600" cy="1536700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FF43DCA9-3B18-4F37-BCC5-80638DF88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83820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sz="2400" b="0" i="0"/>
              <a:t>Egress Filtering</a:t>
            </a:r>
          </a:p>
          <a:p>
            <a:pPr lvl="1" eaLnBrk="1" hangingPunct="1"/>
            <a:r>
              <a:rPr lang="en-US" altLang="en-US" sz="2000" b="0" i="0"/>
              <a:t>Outbound traffic from external address </a:t>
            </a:r>
            <a:r>
              <a:rPr lang="en-US" altLang="en-US" sz="2000" b="0" i="0">
                <a:sym typeface="Wingdings" panose="05000000000000000000" pitchFamily="2" charset="2"/>
              </a:rPr>
              <a:t> Drop</a:t>
            </a:r>
          </a:p>
          <a:p>
            <a:pPr lvl="1" eaLnBrk="1" hangingPunct="1"/>
            <a:r>
              <a:rPr lang="en-US" altLang="en-US" sz="2000" b="0" i="0"/>
              <a:t>Benefits?</a:t>
            </a:r>
          </a:p>
          <a:p>
            <a:pPr eaLnBrk="1" hangingPunct="1"/>
            <a:r>
              <a:rPr lang="en-US" altLang="en-US" sz="2400" b="0" i="0">
                <a:sym typeface="Wingdings" panose="05000000000000000000" pitchFamily="2" charset="2"/>
              </a:rPr>
              <a:t>Ingress Filtering</a:t>
            </a:r>
          </a:p>
          <a:p>
            <a:pPr lvl="1" eaLnBrk="1" hangingPunct="1"/>
            <a:r>
              <a:rPr lang="en-US" altLang="en-US" sz="2000" b="0" i="0">
                <a:sym typeface="Wingdings" panose="05000000000000000000" pitchFamily="2" charset="2"/>
              </a:rPr>
              <a:t>Inbound Traffic from internal address  Drop</a:t>
            </a:r>
          </a:p>
          <a:p>
            <a:pPr lvl="1" eaLnBrk="1" hangingPunct="1"/>
            <a:r>
              <a:rPr lang="en-US" altLang="en-US" sz="2000" b="0" i="0">
                <a:sym typeface="Wingdings" panose="05000000000000000000" pitchFamily="2" charset="2"/>
              </a:rPr>
              <a:t>Benefits?</a:t>
            </a:r>
          </a:p>
          <a:p>
            <a:pPr eaLnBrk="1" hangingPunct="1"/>
            <a:r>
              <a:rPr lang="en-US" altLang="en-US" sz="2400" b="0" i="0">
                <a:sym typeface="Wingdings" panose="05000000000000000000" pitchFamily="2" charset="2"/>
              </a:rPr>
              <a:t>Default Deny</a:t>
            </a:r>
          </a:p>
          <a:p>
            <a:pPr lvl="1" eaLnBrk="1" hangingPunct="1"/>
            <a:r>
              <a:rPr lang="en-US" altLang="en-US" sz="2000" b="0" i="0">
                <a:sym typeface="Wingdings" panose="05000000000000000000" pitchFamily="2" charset="2"/>
              </a:rPr>
              <a:t>Why?</a:t>
            </a:r>
            <a:endParaRPr lang="en-US" altLang="en-US" sz="2000" b="0" i="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9586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FF2F7427-68AC-42CD-8A5A-B43366E705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/>
              <a:t>Packet Filters – Advantages and Disadvantages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034668C7-B97C-4226-BD9A-54CA640DD2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Advantages</a:t>
            </a:r>
          </a:p>
          <a:p>
            <a:pPr lvl="1" eaLnBrk="1" hangingPunct="1"/>
            <a:r>
              <a:rPr lang="en-US" altLang="en-US" sz="2400"/>
              <a:t>Transparent to application/user</a:t>
            </a:r>
          </a:p>
          <a:p>
            <a:pPr lvl="1" eaLnBrk="1" hangingPunct="1"/>
            <a:r>
              <a:rPr lang="en-US" altLang="en-US" sz="2400"/>
              <a:t>Simple packet filters can be efficient</a:t>
            </a:r>
          </a:p>
          <a:p>
            <a:pPr eaLnBrk="1" hangingPunct="1"/>
            <a:r>
              <a:rPr lang="en-US" altLang="en-US" sz="2800"/>
              <a:t>Disadvantages</a:t>
            </a:r>
          </a:p>
          <a:p>
            <a:pPr lvl="1" eaLnBrk="1" hangingPunct="1"/>
            <a:r>
              <a:rPr lang="en-US" altLang="en-US" sz="2400"/>
              <a:t>Usually fail open</a:t>
            </a:r>
          </a:p>
          <a:p>
            <a:pPr lvl="1" eaLnBrk="1" hangingPunct="1"/>
            <a:r>
              <a:rPr lang="en-US" altLang="en-US" sz="2400"/>
              <a:t>Very hard to configure the rules</a:t>
            </a:r>
          </a:p>
          <a:p>
            <a:pPr lvl="1" eaLnBrk="1" hangingPunct="1"/>
            <a:r>
              <a:rPr lang="en-US" altLang="en-US" sz="2400"/>
              <a:t>Doesn’t have enough information to take actions</a:t>
            </a:r>
          </a:p>
          <a:p>
            <a:pPr lvl="2" eaLnBrk="1" hangingPunct="1"/>
            <a:r>
              <a:rPr lang="en-US" altLang="en-US" sz="2000"/>
              <a:t>Does port 22 always mean SSH?</a:t>
            </a:r>
          </a:p>
          <a:p>
            <a:pPr lvl="2" eaLnBrk="1" hangingPunct="1"/>
            <a:r>
              <a:rPr lang="en-US" altLang="en-US" sz="2000"/>
              <a:t>Who is the user accessing the SSH?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63CCFE99-BCFB-4ED0-9A14-F1F2A41AE3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Alternatives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53F578EB-8243-4A6F-B804-EBF9699438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Stateful packet filters</a:t>
            </a:r>
          </a:p>
          <a:p>
            <a:pPr lvl="1" eaLnBrk="1" hangingPunct="1"/>
            <a:r>
              <a:rPr lang="en-US" altLang="en-US"/>
              <a:t>Keep the connection states</a:t>
            </a:r>
          </a:p>
          <a:p>
            <a:pPr lvl="1" eaLnBrk="1" hangingPunct="1"/>
            <a:r>
              <a:rPr lang="en-US" altLang="en-US"/>
              <a:t>Easier to specify rules</a:t>
            </a:r>
          </a:p>
          <a:p>
            <a:pPr lvl="1" eaLnBrk="1" hangingPunct="1"/>
            <a:r>
              <a:rPr lang="en-US" altLang="en-US"/>
              <a:t>More popular</a:t>
            </a:r>
          </a:p>
          <a:p>
            <a:pPr lvl="1" eaLnBrk="1" hangingPunct="1"/>
            <a:r>
              <a:rPr lang="en-US" altLang="en-US"/>
              <a:t>Problems?</a:t>
            </a:r>
          </a:p>
          <a:p>
            <a:pPr lvl="2" eaLnBrk="1" hangingPunct="1"/>
            <a:r>
              <a:rPr lang="en-US" altLang="en-US"/>
              <a:t>State explosion</a:t>
            </a:r>
          </a:p>
          <a:p>
            <a:pPr lvl="2" eaLnBrk="1" hangingPunct="1"/>
            <a:r>
              <a:rPr lang="en-US" altLang="en-US"/>
              <a:t>State for UDP/ICMP?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243DC8D7-1106-401E-999F-81EE27FC8B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Alternatives – Proxy Firewall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73960F6D-5249-4BCA-A856-2FAFD8D4BA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Proxy Firewalls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Two connections instead of one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Either at transport level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/>
              <a:t>SOCKS proxy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Or at application level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/>
              <a:t>HTTP proxy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Requires applications (or dynamically linked libraries) to be modified to use the proxy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0B41C57-A826-4EE6-BDF2-F9FF34C390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Why?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301DF51-F249-4712-BBEA-6511EF0125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TCP/IP was designed for connectivity</a:t>
            </a:r>
          </a:p>
          <a:p>
            <a:pPr lvl="1" eaLnBrk="1" hangingPunct="1"/>
            <a:r>
              <a:rPr lang="en-US" altLang="en-US"/>
              <a:t>Assumed to have lots of trust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Host implementation vulnerabilities</a:t>
            </a:r>
          </a:p>
          <a:p>
            <a:pPr lvl="1" eaLnBrk="1" hangingPunct="1"/>
            <a:r>
              <a:rPr lang="en-US" altLang="en-US"/>
              <a:t>Software “had/have/will have” bugs</a:t>
            </a:r>
          </a:p>
          <a:p>
            <a:pPr lvl="1" eaLnBrk="1" hangingPunct="1"/>
            <a:r>
              <a:rPr lang="en-US" altLang="en-US"/>
              <a:t>Some elements in the specification were left to the implementers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C62A12B9-1A9A-427E-A89E-6CEEDA08A3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Proxy Firewall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1118B3B2-045D-44F8-BD79-E00F78696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Data Available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Application level information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User information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Advantages?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Better policy enforcement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Better logging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Fail closed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Disadvantages?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Doesn’t perform as well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One proxy for each application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Client modification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5D2A8127-0491-454F-9E1D-335F1C5990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IDS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0928FB82-9CE5-4BD2-8BE9-7EE6D142F1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Security Vulnerabilities</a:t>
            </a:r>
          </a:p>
          <a:p>
            <a:pPr eaLnBrk="1" hangingPunct="1"/>
            <a:r>
              <a:rPr lang="en-US" altLang="en-US" dirty="0"/>
              <a:t>DoS and DDoS</a:t>
            </a:r>
          </a:p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Firewalls</a:t>
            </a:r>
          </a:p>
          <a:p>
            <a:pPr eaLnBrk="1" hangingPunct="1"/>
            <a:r>
              <a:rPr lang="en-US" altLang="en-US" dirty="0"/>
              <a:t>Intrusion Detection Systems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7D64358E-5C54-4E39-B05A-48BBA5CFBF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Intrusion Detection Systems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D9CB18A4-11CA-4E9D-8841-3B36AD832A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Firewalls allow traffic only to legitimate hosts and services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Traffic to the legitimate hosts/services can have attacks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CodeReds on IIS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Solution?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Intrusion Detection Systems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Monitor data and behavior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Report when identify attacks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D96523-EF31-4FDC-8DFF-8BFA4731F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IDS Types</a:t>
            </a:r>
          </a:p>
        </p:txBody>
      </p:sp>
      <p:pic>
        <p:nvPicPr>
          <p:cNvPr id="4" name="Picture 3" descr="IDS types.">
            <a:extLst>
              <a:ext uri="{FF2B5EF4-FFF2-40B4-BE49-F238E27FC236}">
                <a16:creationId xmlns:a16="http://schemas.microsoft.com/office/drawing/2014/main" id="{253E07A3-02B8-4122-97FA-751D55585EE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101090"/>
            <a:ext cx="5943600" cy="465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307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>
            <a:extLst>
              <a:ext uri="{FF2B5EF4-FFF2-40B4-BE49-F238E27FC236}">
                <a16:creationId xmlns:a16="http://schemas.microsoft.com/office/drawing/2014/main" id="{6F8D764F-C969-4D59-9A13-A9AE59A3C0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Signature-based IDS</a:t>
            </a:r>
          </a:p>
        </p:txBody>
      </p:sp>
      <p:sp>
        <p:nvSpPr>
          <p:cNvPr id="70660" name="Rectangle 4">
            <a:extLst>
              <a:ext uri="{FF2B5EF4-FFF2-40B4-BE49-F238E27FC236}">
                <a16:creationId xmlns:a16="http://schemas.microsoft.com/office/drawing/2014/main" id="{E9BEC604-CC58-4E85-9411-772A57B3A2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782763"/>
            <a:ext cx="7967663" cy="4570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Characteristics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/>
              <a:t>Uses known pattern matching</a:t>
            </a:r>
            <a:br>
              <a:rPr lang="en-US" altLang="en-US" sz="2400" dirty="0"/>
            </a:br>
            <a:r>
              <a:rPr lang="en-US" altLang="en-US" sz="2400" dirty="0"/>
              <a:t>to signify attack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Advantages?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/>
              <a:t>Widely available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/>
              <a:t>Fairly fast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/>
              <a:t>Easy to implement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/>
              <a:t>Easy to update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Disadvantages?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2400" dirty="0"/>
              <a:t>Cannot detect attacks for which it has no signature</a:t>
            </a: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>
            <a:extLst>
              <a:ext uri="{FF2B5EF4-FFF2-40B4-BE49-F238E27FC236}">
                <a16:creationId xmlns:a16="http://schemas.microsoft.com/office/drawing/2014/main" id="{80717AB6-4EFC-4BBB-AFBC-C26F62E68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Anomaly-based IDS</a:t>
            </a:r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D8050CE7-032B-4BEA-917C-FBFB96F80D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28638" y="1600200"/>
            <a:ext cx="8234362" cy="4876800"/>
          </a:xfrm>
        </p:spPr>
        <p:txBody>
          <a:bodyPr/>
          <a:lstStyle/>
          <a:p>
            <a:pPr marL="0" indent="0" defTabSz="720725" eaLnBrk="1" hangingPunct="1">
              <a:lnSpc>
                <a:spcPct val="90000"/>
              </a:lnSpc>
            </a:pPr>
            <a:r>
              <a:rPr lang="en-US" altLang="en-US" sz="2400" dirty="0"/>
              <a:t> Characteristics</a:t>
            </a:r>
          </a:p>
          <a:p>
            <a:pPr marL="300038" lvl="1" indent="-185738" defTabSz="720725" eaLnBrk="1" hangingPunct="1">
              <a:lnSpc>
                <a:spcPct val="110000"/>
              </a:lnSpc>
            </a:pPr>
            <a:r>
              <a:rPr lang="en-US" altLang="en-US" sz="2000" dirty="0"/>
              <a:t>Uses statistical model or machine learning engine to characterize normal usage behaviors</a:t>
            </a:r>
          </a:p>
          <a:p>
            <a:pPr marL="300038" lvl="1" indent="-185738" defTabSz="720725" eaLnBrk="1" hangingPunct="1">
              <a:lnSpc>
                <a:spcPct val="90000"/>
              </a:lnSpc>
            </a:pPr>
            <a:r>
              <a:rPr lang="en-US" altLang="en-US" sz="2000" dirty="0"/>
              <a:t>Recognizes departures from normal as potential intrusions</a:t>
            </a:r>
          </a:p>
          <a:p>
            <a:pPr marL="0" indent="0" defTabSz="720725" eaLnBrk="1" hangingPunct="1">
              <a:lnSpc>
                <a:spcPct val="90000"/>
              </a:lnSpc>
            </a:pPr>
            <a:r>
              <a:rPr lang="en-US" altLang="en-US" sz="2400" dirty="0"/>
              <a:t> Advantages?</a:t>
            </a:r>
          </a:p>
          <a:p>
            <a:pPr marL="300038" lvl="1" indent="-185738" defTabSz="720725" eaLnBrk="1" hangingPunct="1">
              <a:lnSpc>
                <a:spcPct val="90000"/>
              </a:lnSpc>
            </a:pPr>
            <a:r>
              <a:rPr lang="en-US" altLang="en-US" sz="2000" dirty="0"/>
              <a:t>Can detect attempts to exploit new and unforeseen vulnerabilities</a:t>
            </a:r>
          </a:p>
          <a:p>
            <a:pPr marL="300038" lvl="1" indent="-185738" defTabSz="720725" eaLnBrk="1" hangingPunct="1">
              <a:lnSpc>
                <a:spcPct val="90000"/>
              </a:lnSpc>
            </a:pPr>
            <a:r>
              <a:rPr lang="en-US" altLang="en-US" sz="2000" dirty="0"/>
              <a:t>Can recognize authorized usage that falls outside the normal pattern</a:t>
            </a:r>
          </a:p>
          <a:p>
            <a:pPr marL="0" indent="0" defTabSz="720725" eaLnBrk="1" hangingPunct="1">
              <a:lnSpc>
                <a:spcPct val="90000"/>
              </a:lnSpc>
            </a:pPr>
            <a:r>
              <a:rPr lang="en-US" altLang="en-US" sz="2400" dirty="0"/>
              <a:t> Disadvantages?</a:t>
            </a:r>
          </a:p>
          <a:p>
            <a:pPr marL="300038" lvl="1" indent="-185738" defTabSz="720725" eaLnBrk="1" hangingPunct="1">
              <a:lnSpc>
                <a:spcPct val="90000"/>
              </a:lnSpc>
            </a:pPr>
            <a:r>
              <a:rPr lang="en-US" altLang="en-US" sz="2000" dirty="0"/>
              <a:t>Generally slower, more resource intensive compared to signature-based IDS</a:t>
            </a:r>
          </a:p>
          <a:p>
            <a:pPr marL="300038" lvl="1" indent="-185738" defTabSz="720725" eaLnBrk="1" hangingPunct="1">
              <a:lnSpc>
                <a:spcPct val="120000"/>
              </a:lnSpc>
            </a:pPr>
            <a:r>
              <a:rPr lang="en-US" altLang="en-US" sz="2000" dirty="0"/>
              <a:t>Greater complexity, difficult to configure</a:t>
            </a:r>
          </a:p>
          <a:p>
            <a:pPr marL="300038" lvl="1" indent="-185738" defTabSz="720725" eaLnBrk="1" hangingPunct="1">
              <a:lnSpc>
                <a:spcPct val="120000"/>
              </a:lnSpc>
            </a:pPr>
            <a:r>
              <a:rPr lang="en-US" altLang="en-US" sz="2000" dirty="0"/>
              <a:t>Higher percentages of false alerts</a:t>
            </a:r>
            <a:endParaRPr lang="en-US" altLang="en-US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58E48C1A-93B1-4E44-8904-4DA0988F97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Network-based IDS</a:t>
            </a:r>
          </a:p>
        </p:txBody>
      </p:sp>
      <p:pic>
        <p:nvPicPr>
          <p:cNvPr id="52227" name="Picture 4" descr="Network IDS.">
            <a:extLst>
              <a:ext uri="{FF2B5EF4-FFF2-40B4-BE49-F238E27FC236}">
                <a16:creationId xmlns:a16="http://schemas.microsoft.com/office/drawing/2014/main" id="{4C5E52ED-949C-4465-BD83-9C222F073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95400"/>
            <a:ext cx="3036888" cy="253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19" name="Rectangle 3">
            <a:extLst>
              <a:ext uri="{FF2B5EF4-FFF2-40B4-BE49-F238E27FC236}">
                <a16:creationId xmlns:a16="http://schemas.microsoft.com/office/drawing/2014/main" id="{CC9F0A50-A296-4184-92BB-985A4F6DE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7150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Characteristics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NIDS examine raw packets in the network passively and triggers alerts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Advantages?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Easy deployment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Unobtrusive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Difficult to evade if done at low level of network operation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Disadvantages?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Fail Open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Different hosts process packets differently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NIDS needs to create traffic seen at the end host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/>
              <a:t>Need to have the complete network topology and complete host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57DA335B-DFE2-4AB9-9445-F1AE92DEB5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Host-based IDS</a:t>
            </a:r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020154E7-7C2F-419F-904C-F132B70B2A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Characteristics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Runs on single host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Can analyze audit-trails, logs, integrity of files and directories, etc.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800"/>
              <a:t>Advantages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en-US" sz="2400"/>
              <a:t>More accurate than NIDS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en-US" sz="2400"/>
              <a:t>Less volume of traffic so less overhead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800"/>
              <a:t>Disadvantages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Deployment is expensive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What happens when host get compromised?</a:t>
            </a:r>
          </a:p>
        </p:txBody>
      </p:sp>
      <p:pic>
        <p:nvPicPr>
          <p:cNvPr id="53252" name="Picture 4" descr="Host-based IDS">
            <a:extLst>
              <a:ext uri="{FF2B5EF4-FFF2-40B4-BE49-F238E27FC236}">
                <a16:creationId xmlns:a16="http://schemas.microsoft.com/office/drawing/2014/main" id="{DF744C69-EA67-41C6-AD94-F8B992920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743200"/>
            <a:ext cx="18827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836C0B57-34DD-44EF-B6C1-3D9CE0E2A3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Summary</a:t>
            </a: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47EF0BB8-B0F1-4928-B85C-43177BD99F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TCP/IP security vulnerabilities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Spoofing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Flooding attacks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TCP session poisoning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DOS and D-DOS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Firewalls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Packet Filters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Proxy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IDS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Signature and Anomaly IDS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/>
              <a:t>NIDS and HIDS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9B3D-1FF1-45F3-9C89-9EB96A413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27DA9-31BE-475F-B7E9-F35A47F48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Juniper Networks, Attack Detection and Prevention Overview, </a:t>
            </a:r>
            <a:r>
              <a:rPr lang="en-US" sz="2000" dirty="0">
                <a:hlinkClick r:id="rId2"/>
              </a:rPr>
              <a:t>https://www.juniper.net/documentation/en_US/junos/topics/concept/attack-detection-prevention-overview.html</a:t>
            </a:r>
            <a:endParaRPr lang="en-US" sz="2000" dirty="0"/>
          </a:p>
          <a:p>
            <a:r>
              <a:rPr lang="en-US" sz="2000" dirty="0"/>
              <a:t>T. Porter and M. Gough, Active Security Monitoring, </a:t>
            </a:r>
            <a:r>
              <a:rPr lang="en-US" sz="2000" dirty="0">
                <a:hlinkClick r:id="rId3"/>
              </a:rPr>
              <a:t>https://www.sciencedirect.com/topics/computer-science/network-intrusion-detection-system</a:t>
            </a:r>
            <a:endParaRPr lang="en-US" sz="2000" dirty="0"/>
          </a:p>
          <a:p>
            <a:r>
              <a:rPr lang="en-US" sz="2000" dirty="0"/>
              <a:t>What is Network Firewall, </a:t>
            </a:r>
            <a:r>
              <a:rPr lang="en-US" sz="2000" dirty="0">
                <a:hlinkClick r:id="rId4"/>
              </a:rPr>
              <a:t>https://www.cisco.com/c/en/us/products/security/firewalls/what-is-a-firewall.html</a:t>
            </a:r>
            <a:endParaRPr lang="en-US" sz="2000" dirty="0"/>
          </a:p>
          <a:p>
            <a:r>
              <a:rPr lang="en-US" sz="2000" dirty="0"/>
              <a:t>What </a:t>
            </a:r>
            <a:r>
              <a:rPr lang="en-US" sz="2000"/>
              <a:t>is DDoS </a:t>
            </a:r>
            <a:r>
              <a:rPr lang="en-US" sz="2000" dirty="0"/>
              <a:t>Attack, </a:t>
            </a:r>
            <a:r>
              <a:rPr lang="en-US" sz="2000" dirty="0">
                <a:hlinkClick r:id="rId5"/>
              </a:rPr>
              <a:t>https://www.digitalattackmap.com/</a:t>
            </a:r>
            <a:r>
              <a:rPr lang="en-US" sz="2000">
                <a:hlinkClick r:id="rId5"/>
              </a:rPr>
              <a:t>understanding-ddos/</a:t>
            </a:r>
            <a:r>
              <a:rPr lang="en-US" sz="2000"/>
              <a:t>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6177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78EA6-B5FD-4E26-9C9C-F13A74FDF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Security Flaws in IP</a:t>
            </a:r>
            <a:endParaRPr lang="en-US" dirty="0"/>
          </a:p>
        </p:txBody>
      </p:sp>
      <p:pic>
        <p:nvPicPr>
          <p:cNvPr id="4" name="Picture 3" descr="ARP spoofing example.">
            <a:extLst>
              <a:ext uri="{FF2B5EF4-FFF2-40B4-BE49-F238E27FC236}">
                <a16:creationId xmlns:a16="http://schemas.microsoft.com/office/drawing/2014/main" id="{A8B99BEC-BD04-4CD9-AB80-F66B2DE578B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900171"/>
            <a:ext cx="5943600" cy="2078355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CA0860CA-3465-4C5D-ABA0-194CAAE70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sz="2400" b="0" i="0"/>
              <a:t>The IP addresses are filled in by the originating host</a:t>
            </a:r>
          </a:p>
          <a:p>
            <a:pPr lvl="1" eaLnBrk="1" hangingPunct="1"/>
            <a:r>
              <a:rPr lang="en-US" altLang="en-US" sz="2000" b="0" i="0"/>
              <a:t>Address spoofing</a:t>
            </a:r>
          </a:p>
          <a:p>
            <a:pPr eaLnBrk="1" hangingPunct="1"/>
            <a:r>
              <a:rPr lang="en-US" altLang="en-US" sz="2400" b="0" i="0"/>
              <a:t>Using source address for authentication</a:t>
            </a:r>
          </a:p>
          <a:p>
            <a:pPr lvl="1" eaLnBrk="1" hangingPunct="1"/>
            <a:r>
              <a:rPr lang="en-US" altLang="en-US" sz="2000" b="0" i="0"/>
              <a:t>r-utilities (rlogin, rsh, rhosts etc..)</a:t>
            </a:r>
            <a:endParaRPr lang="en-US" altLang="en-US" sz="2000" b="0" i="0" dirty="0"/>
          </a:p>
        </p:txBody>
      </p:sp>
    </p:spTree>
    <p:extLst>
      <p:ext uri="{BB962C8B-B14F-4D97-AF65-F5344CB8AC3E}">
        <p14:creationId xmlns:p14="http://schemas.microsoft.com/office/powerpoint/2010/main" val="3093261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C42C9BF-6465-4EA8-8E66-A19DF6AC9B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IP Fragmentation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89B36542-01B8-4AB4-8378-ECD813AFC9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IP fragmentation attack</a:t>
            </a:r>
          </a:p>
          <a:p>
            <a:pPr lvl="1" eaLnBrk="1" hangingPunct="1"/>
            <a:r>
              <a:rPr lang="en-US" altLang="en-US" sz="2400"/>
              <a:t>End hosts need to keep the fragments till all the fragments arrive</a:t>
            </a:r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/>
            <a:r>
              <a:rPr lang="en-US" altLang="en-US" sz="2400"/>
              <a:t>Traffic amplification attack</a:t>
            </a:r>
          </a:p>
          <a:p>
            <a:pPr lvl="1" eaLnBrk="1" hangingPunct="1"/>
            <a:r>
              <a:rPr lang="en-US" altLang="en-US" sz="2400"/>
              <a:t>IP allows broadcast destination</a:t>
            </a:r>
          </a:p>
          <a:p>
            <a:pPr lvl="1" eaLnBrk="1" hangingPunct="1"/>
            <a:r>
              <a:rPr lang="en-US" altLang="en-US" sz="2400"/>
              <a:t>Problems?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0E9CE-BF8A-433A-940A-974D98951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Ping Flood</a:t>
            </a:r>
            <a:endParaRPr lang="en-US" dirty="0"/>
          </a:p>
        </p:txBody>
      </p:sp>
      <p:pic>
        <p:nvPicPr>
          <p:cNvPr id="4" name="Picture 3" descr="Ping flood example.">
            <a:extLst>
              <a:ext uri="{FF2B5EF4-FFF2-40B4-BE49-F238E27FC236}">
                <a16:creationId xmlns:a16="http://schemas.microsoft.com/office/drawing/2014/main" id="{CE9B43C0-02FE-44B3-8682-C3839F4992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746567"/>
            <a:ext cx="5943600" cy="336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9CAC8E65-D825-4634-A36F-6E5A715A4C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ICMP Attacks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55E90819-F7A6-4356-81D1-45A033AFB8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No authentication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ICMP redirect message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Can cause the host to switch gateways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Benefit of doing this?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/>
              <a:t>Man in the middle attack, sniffing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ICMP destination unreachable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Can cause the host to drop connection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ICMP echo request/reply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Many more…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http://www.sans.org/rr/whitepapers/threats/477.php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79A4012-B087-47F4-A034-E1E0205945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Routing Attacks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766A9C8-2AD8-44F8-9267-35430EC356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Distance Vector Routing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Announce 0 distance to all other nodes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/>
              <a:t>Blackhole traffic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/>
              <a:t>Eavesdrop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Link State Routing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Can drop links randomly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Can claim direct link to any other routers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A bit harder to attack than DV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BGP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ASes can announce arbitrary prefix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ASes can alter path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ED8105BA-8CCF-4FA8-B9E1-293471C8A7C8}"/>
</file>

<file path=customXml/itemProps2.xml><?xml version="1.0" encoding="utf-8"?>
<ds:datastoreItem xmlns:ds="http://schemas.openxmlformats.org/officeDocument/2006/customXml" ds:itemID="{13DABE16-D156-403E-80DA-9C478ACA058F}"/>
</file>

<file path=customXml/itemProps3.xml><?xml version="1.0" encoding="utf-8"?>
<ds:datastoreItem xmlns:ds="http://schemas.openxmlformats.org/officeDocument/2006/customXml" ds:itemID="{66D336C8-A4FE-429D-AF8B-7F1553000427}"/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1577</Words>
  <Application>Microsoft Office PowerPoint</Application>
  <PresentationFormat>On-screen Show (4:3)</PresentationFormat>
  <Paragraphs>336</Paragraphs>
  <Slides>49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Arial</vt:lpstr>
      <vt:lpstr>Default Design</vt:lpstr>
      <vt:lpstr>Introduction to Network Security </vt:lpstr>
      <vt:lpstr>Outline</vt:lpstr>
      <vt:lpstr>Security Vulnerabilities</vt:lpstr>
      <vt:lpstr>Why?</vt:lpstr>
      <vt:lpstr>Security Flaws in IP</vt:lpstr>
      <vt:lpstr>IP Fragmentation</vt:lpstr>
      <vt:lpstr>Ping Flood</vt:lpstr>
      <vt:lpstr>ICMP Attacks</vt:lpstr>
      <vt:lpstr>Routing Attacks</vt:lpstr>
      <vt:lpstr>TCP Attacks</vt:lpstr>
      <vt:lpstr>TCP Layer Attacks</vt:lpstr>
      <vt:lpstr>TCP – Session Hijacking</vt:lpstr>
      <vt:lpstr>TCP Session Poisoning</vt:lpstr>
      <vt:lpstr>Application Layer Attacks</vt:lpstr>
      <vt:lpstr>An Example</vt:lpstr>
      <vt:lpstr>An Example of SYN Flood</vt:lpstr>
      <vt:lpstr>An Example – cont(1)</vt:lpstr>
      <vt:lpstr>An Example – cont.(2)</vt:lpstr>
      <vt:lpstr>An Example (cont. 3)</vt:lpstr>
      <vt:lpstr>DoS and D-DoS</vt:lpstr>
      <vt:lpstr>Denial of Service</vt:lpstr>
      <vt:lpstr>DoS - impact</vt:lpstr>
      <vt:lpstr>Simple DoS</vt:lpstr>
      <vt:lpstr>Coordinated DoS</vt:lpstr>
      <vt:lpstr>Distributed DoS</vt:lpstr>
      <vt:lpstr>Distributed DoS-  Overview</vt:lpstr>
      <vt:lpstr>Firewall</vt:lpstr>
      <vt:lpstr>Firewalls</vt:lpstr>
      <vt:lpstr>Firewalls (contd…)</vt:lpstr>
      <vt:lpstr>Packet Filters</vt:lpstr>
      <vt:lpstr>Packet Filters Contd.</vt:lpstr>
      <vt:lpstr>Packet Filters (2)</vt:lpstr>
      <vt:lpstr>Typical Firewall Configuration</vt:lpstr>
      <vt:lpstr>Example Firewall Rules</vt:lpstr>
      <vt:lpstr>Sample Firewall Rule</vt:lpstr>
      <vt:lpstr>Default Firewall Rules</vt:lpstr>
      <vt:lpstr>Packet Filters – Advantages and Disadvantages</vt:lpstr>
      <vt:lpstr>Alternatives</vt:lpstr>
      <vt:lpstr>Alternatives – Proxy Firewall</vt:lpstr>
      <vt:lpstr>Proxy Firewall</vt:lpstr>
      <vt:lpstr>IDS</vt:lpstr>
      <vt:lpstr>Intrusion Detection Systems</vt:lpstr>
      <vt:lpstr>IDS Types</vt:lpstr>
      <vt:lpstr>Signature-based IDS</vt:lpstr>
      <vt:lpstr>Anomaly-based IDS</vt:lpstr>
      <vt:lpstr>Network-based IDS</vt:lpstr>
      <vt:lpstr>Host-based IDS</vt:lpstr>
      <vt:lpstr>Summary</vt:lpstr>
      <vt:lpstr>Summary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Security Attacks &amp; Defenses</dc:title>
  <dc:creator>Debabrata Dash</dc:creator>
  <cp:lastModifiedBy>Hossain Shahriar</cp:lastModifiedBy>
  <cp:revision>195</cp:revision>
  <dcterms:created xsi:type="dcterms:W3CDTF">2005-04-06T20:42:45Z</dcterms:created>
  <dcterms:modified xsi:type="dcterms:W3CDTF">2020-11-13T18:33:41Z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