
<file path=[Content_Types].xml><?xml version="1.0" encoding="utf-8"?>
<Types xmlns="http://schemas.openxmlformats.org/package/2006/content-types">
  <Default Extension="bin" ContentType="application/vnd.openxmlformats-officedocument.oleObject"/>
  <Default Extension="tmp" ContentType="image/png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61"/>
  </p:notesMasterIdLst>
  <p:handoutMasterIdLst>
    <p:handoutMasterId r:id="rId62"/>
  </p:handoutMasterIdLst>
  <p:sldIdLst>
    <p:sldId id="424" r:id="rId3"/>
    <p:sldId id="356" r:id="rId4"/>
    <p:sldId id="421" r:id="rId5"/>
    <p:sldId id="422" r:id="rId6"/>
    <p:sldId id="362" r:id="rId7"/>
    <p:sldId id="365" r:id="rId8"/>
    <p:sldId id="364" r:id="rId9"/>
    <p:sldId id="366" r:id="rId10"/>
    <p:sldId id="367" r:id="rId11"/>
    <p:sldId id="368" r:id="rId12"/>
    <p:sldId id="369" r:id="rId13"/>
    <p:sldId id="370" r:id="rId14"/>
    <p:sldId id="371" r:id="rId15"/>
    <p:sldId id="398" r:id="rId16"/>
    <p:sldId id="259" r:id="rId17"/>
    <p:sldId id="360" r:id="rId18"/>
    <p:sldId id="363" r:id="rId19"/>
    <p:sldId id="263" r:id="rId20"/>
    <p:sldId id="390" r:id="rId21"/>
    <p:sldId id="391" r:id="rId22"/>
    <p:sldId id="393" r:id="rId23"/>
    <p:sldId id="440" r:id="rId24"/>
    <p:sldId id="399" r:id="rId25"/>
    <p:sldId id="287" r:id="rId26"/>
    <p:sldId id="441" r:id="rId27"/>
    <p:sldId id="388" r:id="rId28"/>
    <p:sldId id="294" r:id="rId29"/>
    <p:sldId id="442" r:id="rId30"/>
    <p:sldId id="443" r:id="rId31"/>
    <p:sldId id="444" r:id="rId32"/>
    <p:sldId id="445" r:id="rId33"/>
    <p:sldId id="400" r:id="rId34"/>
    <p:sldId id="302" r:id="rId35"/>
    <p:sldId id="303" r:id="rId36"/>
    <p:sldId id="309" r:id="rId37"/>
    <p:sldId id="446" r:id="rId38"/>
    <p:sldId id="454" r:id="rId39"/>
    <p:sldId id="447" r:id="rId40"/>
    <p:sldId id="448" r:id="rId41"/>
    <p:sldId id="449" r:id="rId42"/>
    <p:sldId id="450" r:id="rId43"/>
    <p:sldId id="451" r:id="rId44"/>
    <p:sldId id="452" r:id="rId45"/>
    <p:sldId id="401" r:id="rId46"/>
    <p:sldId id="375" r:id="rId47"/>
    <p:sldId id="268" r:id="rId48"/>
    <p:sldId id="269" r:id="rId49"/>
    <p:sldId id="408" r:id="rId50"/>
    <p:sldId id="382" r:id="rId51"/>
    <p:sldId id="383" r:id="rId52"/>
    <p:sldId id="409" r:id="rId53"/>
    <p:sldId id="453" r:id="rId54"/>
    <p:sldId id="403" r:id="rId55"/>
    <p:sldId id="419" r:id="rId56"/>
    <p:sldId id="405" r:id="rId57"/>
    <p:sldId id="410" r:id="rId58"/>
    <p:sldId id="411" r:id="rId59"/>
    <p:sldId id="455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FF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43" autoAdjust="0"/>
    <p:restoredTop sz="86385" autoAdjust="0"/>
  </p:normalViewPr>
  <p:slideViewPr>
    <p:cSldViewPr snapToGrid="0"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044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presProps" Target="presProps.xml"/><Relationship Id="rId68" Type="http://schemas.openxmlformats.org/officeDocument/2006/relationships/customXml" Target="../customXml/item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69" Type="http://schemas.openxmlformats.org/officeDocument/2006/relationships/customXml" Target="../customXml/item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customXml" Target="../customXml/item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17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54108D-C11F-4E35-96B9-745BF0CC0E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960BF7-B492-42C6-9EFB-A982A9F5C3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7F45A9A-AA7D-475C-B027-64C6CFEA47B6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15FD36-901D-437E-B555-3E4B91F91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B3E78-27DE-4248-BDDC-A33C18C68B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CFAB1E4-4B86-4BA6-A4E8-9E568AC0F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58FA2C9-F5FD-433D-818C-9E28CCF3CB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5F491D5E-35E9-4FDC-A5A9-11EB74FD960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4AC4EA8B-717D-4ACB-82FC-C8F8E668EAC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46F134AA-DDA8-4463-847A-0AB4E513EBF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333A3C90-80EF-4026-85DD-9444E2BA50C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91" name="Rectangle 7">
            <a:extLst>
              <a:ext uri="{FF2B5EF4-FFF2-40B4-BE49-F238E27FC236}">
                <a16:creationId xmlns:a16="http://schemas.microsoft.com/office/drawing/2014/main" id="{0089C655-24C3-4875-B895-ED960D6AE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SimSun" panose="02010600030101010101" pitchFamily="2" charset="-122"/>
              </a:defRPr>
            </a:lvl1pPr>
          </a:lstStyle>
          <a:p>
            <a:fld id="{1CFE8FCE-93D8-4718-AF11-6ABAA3CDCD6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acket_switchin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D8FCF05-253B-4E15-AD26-7543F6800F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D16085F-C3E5-4362-81E8-CD5130373A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48471A9-9FC7-4726-8841-5848942B45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D462352-1C80-4AF7-8A92-7FCE2306BF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7D0A07F3-7CF8-457A-90CA-D1BB119BDB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C9D1E21-DCDF-4244-B146-07C5E4461E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47A1BFC4-51E8-4277-A0B6-00542123D1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24BE2C6A-A2A8-4AE6-94F8-03A9E3C169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D426715-70E0-4EBE-BE72-4D7C4CD6FD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5473EB8-5429-44D6-BED4-DE373175E6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0F6EF63-4C53-43E1-8B5B-9AD37C6EF4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EAE55857-0D0D-477C-AAD6-AB26E18EF9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25F6B8E-2B97-46AB-8115-538496A756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3178F7F-0868-4FCC-92B2-A41C2ECE69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8553578-D3FA-4C12-BC67-BADC8F76C7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0B8D551F-2AD0-46C5-A236-90347485E1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ITU: International Telecommunication Union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1: US/CA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81: JP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DD5D2B26-AB6D-482A-B642-7D21604F93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A522998-6B81-4381-97CA-E90D1BADBE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1FC7A50F-5943-4766-A42C-914F1887E8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6BBE5FF0-F165-4B77-8207-CD4EBC84EA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75F3C191-C4EC-4804-A0D4-AFFF33018F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E455EB3A-C670-49FC-8414-33094F42D7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63DFBAA-F106-4AF5-8F08-D3206DA270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2A40565-EF04-48B8-B461-9EB650A1B9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5AAA0FCC-034E-4C99-BF1F-E15D45B436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DEE5C46-AC57-44B8-819A-2CF6877FB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851F27AF-FF13-4A35-B1C9-A4A05EB228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590FC8D7-B254-47E0-A186-7CCA070D71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0282F90D-0C3D-41EF-8FC9-79AF6479AE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C1994708-A370-4481-8C3B-BF48391EF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22069DFB-9CE6-4510-A1B7-FD3703DCB7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61DBD19E-F937-4AE2-AA83-CBE3935FD0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E4D056F5-CD34-49E3-A115-3871F4ACFF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FB4CBF69-D941-43C3-BB2B-5768D70CCD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BIND: </a:t>
            </a:r>
            <a:r>
              <a:rPr lang="en-US" altLang="en-US"/>
              <a:t>Berkeley Internet Name Domain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C01E831E-6D05-463E-B5B2-45DFB4239E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solidFill>
            <a:srgbClr val="FFFFFF"/>
          </a:solidFill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51101E95-FB56-40EA-9364-AE0E8C4246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86" tIns="44892" rIns="89786" bIns="44892"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Also, the caching resolver can insert data into the cache, and can "query" the cache and the database server.</a:t>
            </a:r>
          </a:p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3FC5BE09-E270-4911-9283-607E5765F7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780724DC-2704-40AC-A211-35A359EAC9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29B22E49-25D1-43CC-995C-E69DBE380B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CFF3728B-DD85-4242-BF2C-1CAED67F17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EF20232E-0C30-488E-8DD0-BD1B11A05B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E90E7225-FEA2-4A6F-9576-9051189AA4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EC5FB318-9E12-46CC-AC0F-05C69B941B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E37FBD61-15CF-41D0-AE52-CBB29E88E6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1B6F58C-AA29-4F98-92DB-1C1BD5709A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A0E2B64-5060-46C2-8BEF-3944800CBB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Advanced Research Projects Agency Network (</a:t>
            </a:r>
            <a:r>
              <a:rPr lang="en-US" altLang="en-US" b="1"/>
              <a:t>ARPANET</a:t>
            </a:r>
            <a:r>
              <a:rPr lang="en-US" altLang="en-US"/>
              <a:t>)  was the world's first operational </a:t>
            </a:r>
            <a:r>
              <a:rPr lang="en-US" altLang="en-US">
                <a:hlinkClick r:id="rId3" tooltip="Packet switching"/>
              </a:rPr>
              <a:t>packet switching</a:t>
            </a:r>
            <a:r>
              <a:rPr lang="en-US" altLang="en-US"/>
              <a:t> network, the first network to implement TCP/IP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ACF35DCC-52DA-4D1D-9553-A34F3D6C9E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4867D0EF-6AC0-459D-B0ED-B2FBBF424A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39C19C1A-0BEE-434E-B35F-2A9FC5B5BF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C1554BED-E138-4093-BEEA-0F2EF2ECF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>
                <a16:creationId xmlns:a16="http://schemas.microsoft.com/office/drawing/2014/main" id="{942C9FC8-3C2E-40F5-B1A4-539818CD14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374E57E1-EA1D-4DCC-8E82-F45731DBD0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ARPA: </a:t>
            </a:r>
            <a:r>
              <a:rPr lang="en-US" altLang="en-US"/>
              <a:t>Advanced Research Projects Agency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E9BFA5AD-FF1E-44B3-A869-8C6E4D51C0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8CB60CAB-41BF-4FCC-B61B-D032F68D0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ARPA: originally was the acronym for the Advanced Research Projects Agency (ARPA), the funding organization in the United States that developed the precursor of the Internet (ARPANET), </a:t>
            </a:r>
          </a:p>
          <a:p>
            <a:pPr eaLnBrk="1" hangingPunct="1"/>
            <a:r>
              <a:rPr lang="en-US" altLang="en-US"/>
              <a:t>it now stands for </a:t>
            </a:r>
            <a:r>
              <a:rPr lang="en-US" altLang="en-US" b="1"/>
              <a:t>Address and Routing Parameter Area</a:t>
            </a:r>
            <a:r>
              <a:rPr lang="en-US" altLang="en-US"/>
              <a:t>.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>
            <a:extLst>
              <a:ext uri="{FF2B5EF4-FFF2-40B4-BE49-F238E27FC236}">
                <a16:creationId xmlns:a16="http://schemas.microsoft.com/office/drawing/2014/main" id="{64655AA7-549F-4198-AE36-BDA07C4810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412706DF-892D-48B3-BDFF-6C3078F9FA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  <a:p>
            <a:r>
              <a:rPr lang="en-US" altLang="en-US"/>
              <a:t>Root zone file lists the names and numeric IP addresses of the authoritative DNS servers for all top-level domains (TLDs) 	</a:t>
            </a:r>
          </a:p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7A07E575-5541-4AFC-ADE6-D635B01C71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E50289A7-76A1-4488-AC65-20846CE4F6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>
            <a:extLst>
              <a:ext uri="{FF2B5EF4-FFF2-40B4-BE49-F238E27FC236}">
                <a16:creationId xmlns:a16="http://schemas.microsoft.com/office/drawing/2014/main" id="{B4FFCB9F-2ADE-425A-B802-1B21A028CF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00A6AC45-9091-4255-BFF1-6ACE7D9CC2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E7137C52-2739-4457-A218-CCE87E0AF5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C1E082FE-3FBE-45FA-A948-F3C4CE09BC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BB437C1A-017A-486C-8E6C-96A65E98D2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65C8E773-6CB2-4CAD-A5DF-A0F9C6894D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F4DF1AFD-A576-4644-BCC9-53485A5806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4DDDF637-4CFF-491C-8BB1-29AFA85B9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A8F15E1-6EFB-4E26-BBC2-F44DDB7DB7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5BA27A0-774F-4375-B517-8264B07B1A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b="1"/>
              <a:t>RFC: Request for Comments</a:t>
            </a:r>
          </a:p>
          <a:p>
            <a:pPr eaLnBrk="1" hangingPunct="1"/>
            <a:r>
              <a:rPr lang="en-US" altLang="en-US" b="1"/>
              <a:t>RFC 882 - Domain names: Concepts and facilities</a:t>
            </a:r>
          </a:p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82F48DEE-2B2C-4AF3-9487-5EE94281D0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9476C3C-079D-4ACC-BD8C-BB3CC52DE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id="{E27E4BE2-BBC8-4F34-8B1E-1F649486E7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id="{1B6BF45A-73E4-4A1F-BF44-9164DCC5A5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6E025782-1E9C-4F93-9C0D-8667A1F98E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0084B8B4-3BA7-4F7C-B81A-E6E3F034AB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a </a:t>
            </a:r>
            <a:r>
              <a:rPr lang="en-US" altLang="en-US" b="1"/>
              <a:t>spoofing attack</a:t>
            </a:r>
            <a:r>
              <a:rPr lang="en-US" altLang="en-US"/>
              <a:t> is a situation in which one person or program successfully masquerades as another by falsifying data </a:t>
            </a:r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834CA71-6CBD-4709-8D8D-45060E0C22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74CCE8C-CEB2-4886-AD1B-11D755989C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4922F00-A1E7-4C72-9A99-AF6471CBE3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466D6115-C76E-4F4A-9760-6550A2423B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1FF045E-770F-433B-9D94-E20FE1E3A3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329A8A2-6192-4F30-ACB7-874D483482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CD115BE0-BDE1-419E-AF4A-921A9ECD06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C77DC97-A3C9-4C7E-8B1A-9366022348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5C7C5BB-8015-44AA-97B5-6A2EC9CADA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5AF0D6A5-2D54-4060-AD48-1296A34593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9364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753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2755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8770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4705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07521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87960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09488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9352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2734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159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013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958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274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864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7367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6248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52659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279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03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542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62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89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9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856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678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C110058-2569-4298-A403-B484AB66F3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D160660-700F-40AE-975F-7F526ADDE6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A581B24-0C09-4A41-8189-AC69FB1DC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862861D-37B1-4D67-9090-6786668F62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B17EA77-1B8B-40B1-BDE1-96481BD2D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4572000" cy="76200"/>
          </a:xfrm>
          <a:prstGeom prst="rect">
            <a:avLst/>
          </a:prstGeom>
          <a:gradFill rotWithShape="0">
            <a:gsLst>
              <a:gs pos="0">
                <a:srgbClr val="FF8200"/>
              </a:gs>
              <a:gs pos="10001">
                <a:srgbClr val="FF0000"/>
              </a:gs>
              <a:gs pos="35001">
                <a:srgbClr val="BA0066"/>
              </a:gs>
              <a:gs pos="70000">
                <a:srgbClr val="66008F"/>
              </a:gs>
              <a:gs pos="100000">
                <a:srgbClr val="00008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EEC21E2B-2F3C-40D3-95C2-E4BBFBCB5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371600"/>
            <a:ext cx="4572000" cy="76200"/>
          </a:xfrm>
          <a:prstGeom prst="rect">
            <a:avLst/>
          </a:prstGeom>
          <a:gradFill rotWithShape="0">
            <a:gsLst>
              <a:gs pos="0">
                <a:srgbClr val="00008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charset="2"/>
        <a:buChar char="l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charset="2"/>
        <a:buChar char="u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charset="2"/>
        <a:buChar char="]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network-tools.com/nslook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5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nirlog.com/2006/03/28/dns-amplification-attack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isign.com/en_US/website-presence/online/how-dns-works/index.xhtml" TargetMode="External"/><Relationship Id="rId2" Type="http://schemas.openxmlformats.org/officeDocument/2006/relationships/hyperlink" Target="https://www.ibm.com/support/knowledgecenter/en/SSLTBW_2.4.0/com.ibm.zos.v2r4.halz002/dns_bind_ovw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loudflare.com/learning/dns/glossary/dns-root-server/" TargetMode="External"/><Relationship Id="rId4" Type="http://schemas.openxmlformats.org/officeDocument/2006/relationships/hyperlink" Target="https://www.novell.com/documentation/dns_dhcp/?page=/documentation/dns_dhcp/dhcp_enu/data/behdbhhj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463E8118-6F53-4C04-AD72-804DB4B9A31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19188" y="325438"/>
            <a:ext cx="6400800" cy="1752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2075" tIns="46038" rIns="92075" bIns="4603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charset="2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SimSun" panose="02010600030101010101" pitchFamily="2" charset="-122"/>
                <a:cs typeface="+mn-cs"/>
              </a:rPr>
              <a:t>Internet Naming Service: DNS*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5CC085F9-AEAB-41C5-9E6D-4CCAEB63F9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Loose Coherency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3702E88-9B2D-4DA4-A88B-EAEA8C0BDF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Each version of a subset of the database (a zone) has a serial number</a:t>
            </a:r>
          </a:p>
          <a:p>
            <a:pPr lvl="1" eaLnBrk="1" hangingPunct="1"/>
            <a:r>
              <a:rPr lang="en-US" altLang="zh-CN" sz="2200">
                <a:ea typeface="SimSun" panose="02010600030101010101" pitchFamily="2" charset="-122"/>
              </a:rPr>
              <a:t>The serial number is incremented on each database change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Changes to the master copy of the database are propagated to replicas according to timing set by the zone administrator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Cached data expires according to timeout set by zone administrator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C09F8E2-9FC8-4591-8EF7-CF1B8E2DE8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Scalability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85FE86C-FEB3-4DA7-8D5A-B0BB006999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No limit to the size of the database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No limit to the number of queries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Tens of thousands of queries handled easily every second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Queries distributed among masters, slaves, and caches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21A4EB57-7ED5-47CA-868C-3E98AA1FD6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Reliability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ECE39DF-215F-4EFC-B3C2-4221E229B8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Data is replicated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Data from master is copied to multiple slaves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Clients can query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Master server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Any of the copies at slave servers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Clients will typically query local caches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DNS protocols can use either UDP or TCP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If UDP, DNS protocol handles retransmission, sequencing,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F1E9344C-BD6A-4D3A-80EA-912A4590AF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Dynamicity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25C6D85B-F67F-42EC-A58D-F7F199760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Database can be updated dynamically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Add/delete/modify of any record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Only master can be dynamically updated</a:t>
            </a:r>
          </a:p>
          <a:p>
            <a:pPr eaLnBrk="1" hangingPunct="1"/>
            <a:endParaRPr lang="en-US" altLang="zh-CN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Modification of the master database triggers replication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8C421440-DD09-4735-A0AD-E4AE1E0A26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 -namespace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7588DD02-6E5F-43E9-BEBC-4460CC0AD4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Components</a:t>
            </a:r>
          </a:p>
          <a:p>
            <a:pPr lvl="1" eaLnBrk="1" hangingPunct="1"/>
            <a:r>
              <a:rPr lang="en-US" altLang="zh-CN">
                <a:solidFill>
                  <a:srgbClr val="FF0000"/>
                </a:solidFill>
                <a:ea typeface="SimSun" panose="02010600030101010101" pitchFamily="2" charset="-122"/>
              </a:rPr>
              <a:t>The name space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The servers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The resolvers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Structure and Hierarchy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DNS in Context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193E3BC8-339A-48E1-A208-8EF713D29A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01612"/>
            <a:ext cx="7772400" cy="788988"/>
          </a:xfrm>
        </p:spPr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The Name Space</a:t>
            </a:r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98BFDE96-5B81-4991-BDCE-7EABF69DDB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34269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zh-CN" sz="2400" dirty="0">
                <a:ea typeface="SimSun" panose="02010600030101010101" pitchFamily="2" charset="-122"/>
              </a:rPr>
              <a:t>The </a:t>
            </a:r>
            <a:r>
              <a:rPr lang="en-US" altLang="zh-CN" sz="2400" i="1" dirty="0">
                <a:ea typeface="SimSun" panose="02010600030101010101" pitchFamily="2" charset="-122"/>
              </a:rPr>
              <a:t>name space</a:t>
            </a:r>
            <a:r>
              <a:rPr lang="en-US" altLang="zh-CN" sz="2400" dirty="0">
                <a:ea typeface="SimSun" panose="02010600030101010101" pitchFamily="2" charset="-122"/>
              </a:rPr>
              <a:t> is the structure of the DNS database</a:t>
            </a:r>
          </a:p>
          <a:p>
            <a:pPr lvl="1" eaLnBrk="1" hangingPunct="1"/>
            <a:r>
              <a:rPr lang="en-US" altLang="zh-CN" sz="2000" dirty="0">
                <a:ea typeface="SimSun" panose="02010600030101010101" pitchFamily="2" charset="-122"/>
              </a:rPr>
              <a:t>An inverted tree with the root node at the top</a:t>
            </a:r>
          </a:p>
          <a:p>
            <a:pPr eaLnBrk="1" hangingPunct="1"/>
            <a:r>
              <a:rPr lang="en-US" altLang="zh-CN" sz="2400" dirty="0">
                <a:ea typeface="SimSun" panose="02010600030101010101" pitchFamily="2" charset="-122"/>
              </a:rPr>
              <a:t>Each node has a label</a:t>
            </a:r>
          </a:p>
          <a:p>
            <a:pPr lvl="1" eaLnBrk="1" hangingPunct="1"/>
            <a:r>
              <a:rPr lang="en-US" altLang="zh-CN" sz="2000" dirty="0">
                <a:ea typeface="SimSun" panose="02010600030101010101" pitchFamily="2" charset="-122"/>
              </a:rPr>
              <a:t>The root node has a null label, written as “”</a:t>
            </a:r>
          </a:p>
        </p:txBody>
      </p:sp>
      <p:sp>
        <p:nvSpPr>
          <p:cNvPr id="33794" name="AutoShape 2" descr="Example of namespace">
            <a:extLst>
              <a:ext uri="{FF2B5EF4-FFF2-40B4-BE49-F238E27FC236}">
                <a16:creationId xmlns:a16="http://schemas.microsoft.com/office/drawing/2014/main" id="{E7571EA5-75C4-4F28-B9CC-B560BFA84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2684463"/>
            <a:ext cx="7918450" cy="4265612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graphicFrame>
        <p:nvGraphicFramePr>
          <p:cNvPr id="33797" name="Object 5" descr="Name space tree organization.">
            <a:extLst>
              <a:ext uri="{FF2B5EF4-FFF2-40B4-BE49-F238E27FC236}">
                <a16:creationId xmlns:a16="http://schemas.microsoft.com/office/drawing/2014/main" id="{3A9327F0-A094-45E9-9A3D-F25674206E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365233"/>
              </p:ext>
            </p:extLst>
          </p:nvPr>
        </p:nvGraphicFramePr>
        <p:xfrm>
          <a:off x="777875" y="3540919"/>
          <a:ext cx="7588250" cy="218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MS Org Chart" r:id="rId4" imgW="6677130" imgH="1924259" progId="OrgPlusWOPX.4">
                  <p:embed followColorScheme="full"/>
                </p:oleObj>
              </mc:Choice>
              <mc:Fallback>
                <p:oleObj name="MS Org Chart" r:id="rId4" imgW="6677130" imgH="1924259" progId="OrgPlusWOPX.4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3540919"/>
                        <a:ext cx="7588250" cy="218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72888D0E-E704-4D5F-9701-58EB9BEEA5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An Analogy – E.164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1F979640-BF87-46B2-9575-B9377BA4841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63700"/>
            <a:ext cx="8458200" cy="1981200"/>
          </a:xfrm>
        </p:spPr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Root node maintained by the ITU (call it “+”)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Top level nodes = country codes (1, 81, etc)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Second level nodes = regional codes (1-402, 81-3, etc.)</a:t>
            </a:r>
          </a:p>
        </p:txBody>
      </p:sp>
      <p:graphicFrame>
        <p:nvGraphicFramePr>
          <p:cNvPr id="35844" name="Object 4" descr="Analogy of phone number and DNS hierarchy.">
            <a:extLst>
              <a:ext uri="{FF2B5EF4-FFF2-40B4-BE49-F238E27FC236}">
                <a16:creationId xmlns:a16="http://schemas.microsoft.com/office/drawing/2014/main" id="{2BF7B904-42FF-4081-9FCD-3A01D6D3878B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55943017"/>
              </p:ext>
            </p:extLst>
          </p:nvPr>
        </p:nvGraphicFramePr>
        <p:xfrm>
          <a:off x="2259013" y="3373438"/>
          <a:ext cx="4624387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MS Org Chart" r:id="rId4" imgW="3145183" imgH="1974574" progId="OrgPlusWOPX.4">
                  <p:embed followColorScheme="full"/>
                </p:oleObj>
              </mc:Choice>
              <mc:Fallback>
                <p:oleObj name="MS Org Chart" r:id="rId4" imgW="3145183" imgH="1974574" progId="OrgPlusWOPX.4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3373438"/>
                        <a:ext cx="4624387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11" descr="Label example in DNS.">
            <a:extLst>
              <a:ext uri="{FF2B5EF4-FFF2-40B4-BE49-F238E27FC236}">
                <a16:creationId xmlns:a16="http://schemas.microsoft.com/office/drawing/2014/main" id="{56DB9FEB-9080-400B-8CC0-28ADEF0AD8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696713"/>
              </p:ext>
            </p:extLst>
          </p:nvPr>
        </p:nvGraphicFramePr>
        <p:xfrm>
          <a:off x="4648202" y="2195716"/>
          <a:ext cx="4267200" cy="314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MS Org Chart" r:id="rId4" imgW="6713951" imgH="3169085" progId="OrgPlusWOPX.4">
                  <p:embed followColorScheme="full"/>
                </p:oleObj>
              </mc:Choice>
              <mc:Fallback>
                <p:oleObj name="MS Org Chart" r:id="rId4" imgW="6713951" imgH="3169085" progId="OrgPlusWOPX.4">
                  <p:embed followColorScheme="full"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2" y="2195716"/>
                        <a:ext cx="4267200" cy="314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Rectangle 5">
            <a:extLst>
              <a:ext uri="{FF2B5EF4-FFF2-40B4-BE49-F238E27FC236}">
                <a16:creationId xmlns:a16="http://schemas.microsoft.com/office/drawing/2014/main" id="{EC4F90E4-EAA0-43AE-9B75-33C7AF92D5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Labels</a:t>
            </a:r>
          </a:p>
        </p:txBody>
      </p:sp>
      <p:sp>
        <p:nvSpPr>
          <p:cNvPr id="20484" name="Rectangle 6">
            <a:extLst>
              <a:ext uri="{FF2B5EF4-FFF2-40B4-BE49-F238E27FC236}">
                <a16:creationId xmlns:a16="http://schemas.microsoft.com/office/drawing/2014/main" id="{283D65FB-D258-4E98-8406-7390B4E196C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Each node in the tree must have a label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1800">
                <a:ea typeface="SimSun" panose="02010600030101010101" pitchFamily="2" charset="-122"/>
              </a:rPr>
              <a:t>A string of up to 63 bytes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1800">
                <a:ea typeface="SimSun" panose="02010600030101010101" pitchFamily="2" charset="-122"/>
              </a:rPr>
              <a:t>RFCs 852 and 1123 define legal characters for “hostnames”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1600">
                <a:ea typeface="SimSun" panose="02010600030101010101" pitchFamily="2" charset="-122"/>
              </a:rPr>
              <a:t>A-Z, 0-9, and “-” only with a-z and A-Z treated as the same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Sibling nodes must have unique labels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The null label is reserved for the root node</a:t>
            </a:r>
          </a:p>
        </p:txBody>
      </p:sp>
      <p:sp>
        <p:nvSpPr>
          <p:cNvPr id="124938" name="AutoShape 10" descr="Foo not permitted to be duplicated in the same level.">
            <a:extLst>
              <a:ext uri="{FF2B5EF4-FFF2-40B4-BE49-F238E27FC236}">
                <a16:creationId xmlns:a16="http://schemas.microsoft.com/office/drawing/2014/main" id="{1033FB6F-1F69-429A-92E6-605CB5419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6875" y="4322763"/>
            <a:ext cx="720725" cy="1239837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124937" name="AutoShape 9" descr="Foo not permitted to be duplicated in the same level.">
            <a:extLst>
              <a:ext uri="{FF2B5EF4-FFF2-40B4-BE49-F238E27FC236}">
                <a16:creationId xmlns:a16="http://schemas.microsoft.com/office/drawing/2014/main" id="{9192EC60-72A0-49D2-9157-0B248329F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343400"/>
            <a:ext cx="719138" cy="1239838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3DC1EAC9-2A4E-4949-8789-DA81FF27FC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Domain Names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6E5B0F26-0E59-4C86-88DF-BF6DE8EF671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772400" cy="1981200"/>
          </a:xfrm>
        </p:spPr>
        <p:txBody>
          <a:bodyPr/>
          <a:lstStyle/>
          <a:p>
            <a:pPr eaLnBrk="1" hangingPunct="1"/>
            <a:r>
              <a:rPr lang="en-US" altLang="zh-CN" sz="2000">
                <a:ea typeface="SimSun" panose="02010600030101010101" pitchFamily="2" charset="-122"/>
              </a:rPr>
              <a:t>A </a:t>
            </a:r>
            <a:r>
              <a:rPr lang="en-US" altLang="zh-CN" sz="2000" i="1">
                <a:ea typeface="SimSun" panose="02010600030101010101" pitchFamily="2" charset="-122"/>
              </a:rPr>
              <a:t>domain name</a:t>
            </a:r>
            <a:r>
              <a:rPr lang="en-US" altLang="zh-CN" sz="2000">
                <a:ea typeface="SimSun" panose="02010600030101010101" pitchFamily="2" charset="-122"/>
              </a:rPr>
              <a:t> is the sequence of labels from a node to the root, separated by dots (“.”s), read left to right</a:t>
            </a:r>
          </a:p>
          <a:p>
            <a:pPr lvl="1" eaLnBrk="1" hangingPunct="1"/>
            <a:r>
              <a:rPr lang="en-US" altLang="zh-CN" sz="1800">
                <a:ea typeface="SimSun" panose="02010600030101010101" pitchFamily="2" charset="-122"/>
              </a:rPr>
              <a:t>The name space has a maximum depth of 127 levels</a:t>
            </a:r>
          </a:p>
          <a:p>
            <a:pPr lvl="1" eaLnBrk="1" hangingPunct="1"/>
            <a:r>
              <a:rPr lang="en-US" altLang="zh-CN" sz="1800">
                <a:ea typeface="SimSun" panose="02010600030101010101" pitchFamily="2" charset="-122"/>
              </a:rPr>
              <a:t>Domain names are limited to 255 characters in length </a:t>
            </a:r>
          </a:p>
          <a:p>
            <a:pPr eaLnBrk="1" hangingPunct="1"/>
            <a:r>
              <a:rPr lang="en-US" altLang="zh-CN" sz="2000">
                <a:ea typeface="SimSun" panose="02010600030101010101" pitchFamily="2" charset="-122"/>
              </a:rPr>
              <a:t>A node’s domain name identifies its position in the name space</a:t>
            </a:r>
          </a:p>
        </p:txBody>
      </p:sp>
      <p:graphicFrame>
        <p:nvGraphicFramePr>
          <p:cNvPr id="39940" name="Object 6" descr="Real world domain names.">
            <a:extLst>
              <a:ext uri="{FF2B5EF4-FFF2-40B4-BE49-F238E27FC236}">
                <a16:creationId xmlns:a16="http://schemas.microsoft.com/office/drawing/2014/main" id="{008B0B3F-3756-4BAC-B519-B391FF6A1B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1347888"/>
              </p:ext>
            </p:extLst>
          </p:nvPr>
        </p:nvGraphicFramePr>
        <p:xfrm>
          <a:off x="762000" y="3683000"/>
          <a:ext cx="7081838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MS Org Chart" r:id="rId4" imgW="4584399" imgH="1757508" progId="OrgPlusWOPX.4">
                  <p:embed followColorScheme="full"/>
                </p:oleObj>
              </mc:Choice>
              <mc:Fallback>
                <p:oleObj name="MS Org Chart" r:id="rId4" imgW="4584399" imgH="1757508" progId="OrgPlusWOPX.4">
                  <p:embed followColorScheme="full"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683000"/>
                        <a:ext cx="7081838" cy="267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332F449A-2E8B-4D0C-9D5A-5355EAF123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Subdomains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55646562-0092-46FD-9F4E-E87A66D5D0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One domain is a subdomain of another if its domain name ends in the other’s domain name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So </a:t>
            </a:r>
            <a:r>
              <a:rPr lang="en-US" altLang="zh-CN" sz="2400" i="1">
                <a:ea typeface="SimSun" panose="02010600030101010101" pitchFamily="2" charset="-122"/>
              </a:rPr>
              <a:t>sales.nominum.com</a:t>
            </a:r>
            <a:r>
              <a:rPr lang="en-US" altLang="zh-CN" sz="2400">
                <a:ea typeface="SimSun" panose="02010600030101010101" pitchFamily="2" charset="-122"/>
              </a:rPr>
              <a:t> is a subdomain of</a:t>
            </a:r>
          </a:p>
          <a:p>
            <a:pPr lvl="2" eaLnBrk="1" hangingPunct="1"/>
            <a:r>
              <a:rPr lang="en-US" altLang="zh-CN" sz="2000" i="1">
                <a:ea typeface="SimSun" panose="02010600030101010101" pitchFamily="2" charset="-122"/>
              </a:rPr>
              <a:t>nominum.com &amp; com</a:t>
            </a:r>
            <a:endParaRPr lang="en-US" altLang="zh-CN" sz="2000">
              <a:ea typeface="SimSun" panose="02010600030101010101" pitchFamily="2" charset="-122"/>
            </a:endParaRPr>
          </a:p>
          <a:p>
            <a:pPr lvl="1" eaLnBrk="1" hangingPunct="1"/>
            <a:r>
              <a:rPr lang="en-US" altLang="zh-CN" sz="2400" i="1">
                <a:ea typeface="SimSun" panose="02010600030101010101" pitchFamily="2" charset="-122"/>
              </a:rPr>
              <a:t>nominum.com</a:t>
            </a:r>
            <a:r>
              <a:rPr lang="en-US" altLang="zh-CN" sz="2400">
                <a:ea typeface="SimSun" panose="02010600030101010101" pitchFamily="2" charset="-122"/>
              </a:rPr>
              <a:t> is a subdomain of </a:t>
            </a:r>
            <a:r>
              <a:rPr lang="en-US" altLang="zh-CN" sz="2400" i="1">
                <a:ea typeface="SimSun" panose="02010600030101010101" pitchFamily="2" charset="-122"/>
              </a:rPr>
              <a:t>com</a:t>
            </a:r>
            <a:endParaRPr lang="en-US" altLang="zh-CN" sz="2400"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CE227A0-E2EB-449F-ABA0-19542542C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7EB42A8B-5FB9-46AC-92A5-B5D139AFA8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Components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Structure and Hierarchy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DNS in Context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555695C-BD9D-4546-9A01-3D2232213E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Delegation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4ABA779E-BE7F-4BC1-885E-C0E99B02C8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400">
                <a:ea typeface="SimSun" panose="02010600030101010101" pitchFamily="2" charset="-122"/>
              </a:rPr>
              <a:t>Administrators can create subdomains to group hosts</a:t>
            </a:r>
          </a:p>
          <a:p>
            <a:pPr lvl="1" eaLnBrk="1" hangingPunct="1"/>
            <a:r>
              <a:rPr lang="en-US" altLang="zh-CN" sz="2200">
                <a:ea typeface="SimSun" panose="02010600030101010101" pitchFamily="2" charset="-122"/>
              </a:rPr>
              <a:t>According to geography, organizational affiliation etc.</a:t>
            </a:r>
          </a:p>
          <a:p>
            <a:pPr lvl="1" eaLnBrk="1" hangingPunct="1"/>
            <a:endParaRPr lang="en-US" altLang="zh-CN" sz="2200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 sz="2400">
                <a:ea typeface="SimSun" panose="02010600030101010101" pitchFamily="2" charset="-122"/>
              </a:rPr>
              <a:t>An administrator of a domain can delegate responsibility for managing a subdomain to someone else</a:t>
            </a:r>
          </a:p>
          <a:p>
            <a:pPr eaLnBrk="1" hangingPunct="1"/>
            <a:endParaRPr lang="en-US" altLang="zh-CN" sz="2400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 sz="2400">
                <a:ea typeface="SimSun" panose="02010600030101010101" pitchFamily="2" charset="-122"/>
              </a:rPr>
              <a:t>The parent domain retains links to the delegated subdomains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29CA3408-85EC-4E43-BCA9-DD88EEC077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Delegation Creates Zones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3ED283B-3C5F-462A-B359-730E0CF557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dirty="0">
                <a:ea typeface="SimSun" panose="02010600030101010101" pitchFamily="2" charset="-122"/>
              </a:rPr>
              <a:t>Each time an administrator delegates a subdomain, a new unit of administration is created</a:t>
            </a:r>
          </a:p>
          <a:p>
            <a:pPr lvl="1" eaLnBrk="1" hangingPunct="1"/>
            <a:r>
              <a:rPr lang="en-US" altLang="zh-CN" sz="2400" dirty="0">
                <a:ea typeface="SimSun" panose="02010600030101010101" pitchFamily="2" charset="-122"/>
              </a:rPr>
              <a:t>The subdomain and its parent domain can now be administered independently</a:t>
            </a:r>
          </a:p>
          <a:p>
            <a:pPr lvl="1" eaLnBrk="1" hangingPunct="1"/>
            <a:r>
              <a:rPr lang="en-US" altLang="zh-CN" sz="2400" dirty="0">
                <a:ea typeface="SimSun" panose="02010600030101010101" pitchFamily="2" charset="-122"/>
              </a:rPr>
              <a:t>These units are called </a:t>
            </a:r>
            <a:r>
              <a:rPr lang="en-US" altLang="zh-CN" sz="2400" i="1" dirty="0">
                <a:ea typeface="SimSun" panose="02010600030101010101" pitchFamily="2" charset="-122"/>
              </a:rPr>
              <a:t>zones</a:t>
            </a:r>
            <a:endParaRPr lang="en-US" altLang="zh-CN" sz="2400" dirty="0">
              <a:ea typeface="SimSun" panose="02010600030101010101" pitchFamily="2" charset="-122"/>
            </a:endParaRPr>
          </a:p>
          <a:p>
            <a:pPr lvl="1" eaLnBrk="1" hangingPunct="1"/>
            <a:r>
              <a:rPr lang="en-US" altLang="zh-CN" sz="2400" dirty="0">
                <a:ea typeface="SimSun" panose="02010600030101010101" pitchFamily="2" charset="-122"/>
              </a:rPr>
              <a:t>The boundary between zones is a point of delegation in the name space</a:t>
            </a:r>
          </a:p>
          <a:p>
            <a:pPr eaLnBrk="1" hangingPunct="1"/>
            <a:r>
              <a:rPr lang="en-US" altLang="zh-CN" sz="2800" dirty="0">
                <a:ea typeface="SimSun" panose="02010600030101010101" pitchFamily="2" charset="-122"/>
              </a:rPr>
              <a:t>Delegation is good: it is the key to scalability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014FA-A5FA-483A-A522-4BE09E56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69004"/>
          </a:xfrm>
        </p:spPr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Dividing a Domain into Zones</a:t>
            </a:r>
            <a:endParaRPr lang="en-US" dirty="0"/>
          </a:p>
        </p:txBody>
      </p:sp>
      <p:pic>
        <p:nvPicPr>
          <p:cNvPr id="4" name="Picture 3" descr="Dividing Domain into zones example.">
            <a:extLst>
              <a:ext uri="{FF2B5EF4-FFF2-40B4-BE49-F238E27FC236}">
                <a16:creationId xmlns:a16="http://schemas.microsoft.com/office/drawing/2014/main" id="{1500CF1F-23FE-4EAA-9A54-33BC79FBBD3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71638"/>
            <a:ext cx="5943600" cy="361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753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59B33755-46EA-4A98-B0EE-ACA79C98B1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 -servers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4207EDC7-0537-46BF-A430-6F4F08675B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Components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The name space</a:t>
            </a:r>
          </a:p>
          <a:p>
            <a:pPr lvl="1" eaLnBrk="1" hangingPunct="1"/>
            <a:r>
              <a:rPr lang="en-US" altLang="zh-CN">
                <a:solidFill>
                  <a:srgbClr val="FF0000"/>
                </a:solidFill>
                <a:ea typeface="SimSun" panose="02010600030101010101" pitchFamily="2" charset="-122"/>
              </a:rPr>
              <a:t>The servers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The resolvers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Structure and Hierarchy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DNS in Context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C4A08217-EE5A-4722-BC51-2BDD3B866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Name Servers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F087F83-EED7-44A6-9FC0-524AA00A92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Name servers store information about the name space in units called “zones”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The name servers that load a complete zone are said to “have authority for” or “be authoritative for” the zone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Usually, more than one name server are authoritative for the same zone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This ensures redundancy and spreads the load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Also, a single name server may be authoritative for many zones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EDA34-A92D-4A7C-8D2C-319107B0D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Name Servers and Zones</a:t>
            </a:r>
            <a:endParaRPr lang="en-US" dirty="0"/>
          </a:p>
        </p:txBody>
      </p:sp>
      <p:pic>
        <p:nvPicPr>
          <p:cNvPr id="3" name="Picture 2" descr="Name Servers and Zones example.">
            <a:extLst>
              <a:ext uri="{FF2B5EF4-FFF2-40B4-BE49-F238E27FC236}">
                <a16:creationId xmlns:a16="http://schemas.microsoft.com/office/drawing/2014/main" id="{BD40E32A-2D42-468C-97AE-AD74DFE0199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468" y="2320209"/>
            <a:ext cx="5943600" cy="330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10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87B0CADF-CAF6-487A-AE2D-46E6ED789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Types of Name Servers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862268D8-3128-4B8E-B977-2BAFF18B36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Two main types of servers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Authoritative – maintains the 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Master – where the data is edited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Slave – where data is replicated to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Caching – stores data obtained from an authoritative server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No special hardware necessary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734ACFA9-40DE-4D36-8B35-993F15B056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Name Server Architecture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279AED7F-6D83-41BD-B571-6C7BF9DCA0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You can think of a name server as part of:</a:t>
            </a:r>
          </a:p>
          <a:p>
            <a:pPr lvl="1" eaLnBrk="1" hangingPunct="1"/>
            <a:r>
              <a:rPr lang="en-US" altLang="zh-CN" i="1">
                <a:ea typeface="SimSun" panose="02010600030101010101" pitchFamily="2" charset="-122"/>
              </a:rPr>
              <a:t>database server,</a:t>
            </a:r>
            <a:r>
              <a:rPr lang="en-US" altLang="zh-CN">
                <a:ea typeface="SimSun" panose="02010600030101010101" pitchFamily="2" charset="-122"/>
              </a:rPr>
              <a:t> answering queries about the parts of the name space it knows about (i.e., is authoritative for),</a:t>
            </a:r>
          </a:p>
          <a:p>
            <a:pPr lvl="1" eaLnBrk="1" hangingPunct="1"/>
            <a:r>
              <a:rPr lang="en-US" altLang="zh-CN" i="1">
                <a:ea typeface="SimSun" panose="02010600030101010101" pitchFamily="2" charset="-122"/>
              </a:rPr>
              <a:t>cache, </a:t>
            </a:r>
            <a:r>
              <a:rPr lang="en-US" altLang="zh-CN">
                <a:ea typeface="SimSun" panose="02010600030101010101" pitchFamily="2" charset="-122"/>
              </a:rPr>
              <a:t>temporarily storing data it learns from other name servers, and</a:t>
            </a:r>
            <a:endParaRPr lang="en-US" altLang="zh-CN" i="1">
              <a:ea typeface="SimSun" panose="02010600030101010101" pitchFamily="2" charset="-122"/>
            </a:endParaRPr>
          </a:p>
          <a:p>
            <a:pPr lvl="1" eaLnBrk="1" hangingPunct="1"/>
            <a:r>
              <a:rPr lang="en-US" altLang="zh-CN" i="1">
                <a:ea typeface="SimSun" panose="02010600030101010101" pitchFamily="2" charset="-122"/>
              </a:rPr>
              <a:t>agent, </a:t>
            </a:r>
            <a:r>
              <a:rPr lang="en-US" altLang="zh-CN">
                <a:ea typeface="SimSun" panose="02010600030101010101" pitchFamily="2" charset="-122"/>
              </a:rPr>
              <a:t>helping resolvers and other name servers find data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EE225-AE50-4C30-BD10-6CD975BE6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Name Server Architecture (2)</a:t>
            </a:r>
            <a:endParaRPr lang="en-US" dirty="0"/>
          </a:p>
        </p:txBody>
      </p:sp>
      <p:pic>
        <p:nvPicPr>
          <p:cNvPr id="3" name="Picture 2" descr="Name Server Architecture.">
            <a:extLst>
              <a:ext uri="{FF2B5EF4-FFF2-40B4-BE49-F238E27FC236}">
                <a16:creationId xmlns:a16="http://schemas.microsoft.com/office/drawing/2014/main" id="{A24EF6AE-BC9B-47FF-8B7E-3E8F00CF1DE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51" y="2313035"/>
            <a:ext cx="5943600" cy="372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242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FB55D-B86A-4198-A9C6-F137F82D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Authoritative Data</a:t>
            </a:r>
            <a:endParaRPr lang="en-US" dirty="0"/>
          </a:p>
        </p:txBody>
      </p:sp>
      <p:pic>
        <p:nvPicPr>
          <p:cNvPr id="3" name="Picture 2" descr="Authoritative Data  - response and query.">
            <a:extLst>
              <a:ext uri="{FF2B5EF4-FFF2-40B4-BE49-F238E27FC236}">
                <a16:creationId xmlns:a16="http://schemas.microsoft.com/office/drawing/2014/main" id="{24E20CFA-671C-4CB7-8FA0-C942EBAEBA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196" y="2498198"/>
            <a:ext cx="5943600" cy="345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1FFF68-30A4-4066-B1FC-02741F668F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>
                <a:ea typeface="SimSun" panose="02010600030101010101" pitchFamily="2" charset="-122"/>
              </a:rPr>
              <a:t>DNS History (1)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F3AC63C-C7DD-44DA-B957-701FB83A00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96863" y="1604963"/>
            <a:ext cx="8548687" cy="4562475"/>
          </a:xfrm>
        </p:spPr>
        <p:txBody>
          <a:bodyPr/>
          <a:lstStyle/>
          <a:p>
            <a:pPr marL="609600" indent="-609600" eaLnBrk="1" hangingPunct="1"/>
            <a:r>
              <a:rPr lang="en-US" altLang="zh-CN">
                <a:ea typeface="SimSun" panose="02010600030101010101" pitchFamily="2" charset="-122"/>
              </a:rPr>
              <a:t>ARPANET utilized a central file HOSTS.TXT</a:t>
            </a:r>
          </a:p>
          <a:p>
            <a:pPr marL="990600" lvl="1" indent="-533400" eaLnBrk="1" hangingPunct="1"/>
            <a:r>
              <a:rPr lang="en-US" altLang="zh-CN">
                <a:ea typeface="SimSun" panose="02010600030101010101" pitchFamily="2" charset="-122"/>
              </a:rPr>
              <a:t>Contains names to addresses mapping</a:t>
            </a:r>
          </a:p>
          <a:p>
            <a:pPr marL="990600" lvl="1" indent="-533400" eaLnBrk="1" hangingPunct="1"/>
            <a:r>
              <a:rPr lang="en-US" altLang="zh-CN">
                <a:ea typeface="SimSun" panose="02010600030101010101" pitchFamily="2" charset="-122"/>
              </a:rPr>
              <a:t>Maintained by SRI’s NIC (</a:t>
            </a:r>
            <a:r>
              <a:rPr lang="en-US" altLang="en-US" i="1"/>
              <a:t>Stanford-Research-Institute: Network-Information-Center)</a:t>
            </a:r>
            <a:endParaRPr lang="en-US" altLang="zh-CN">
              <a:ea typeface="SimSun" panose="02010600030101010101" pitchFamily="2" charset="-122"/>
            </a:endParaRPr>
          </a:p>
          <a:p>
            <a:pPr marL="609600" indent="-609600" eaLnBrk="1" hangingPunct="1"/>
            <a:endParaRPr lang="en-US" altLang="zh-CN">
              <a:ea typeface="SimSun" panose="02010600030101010101" pitchFamily="2" charset="-122"/>
            </a:endParaRPr>
          </a:p>
          <a:p>
            <a:pPr marL="609600" indent="-609600" eaLnBrk="1" hangingPunct="1"/>
            <a:r>
              <a:rPr lang="en-US" altLang="zh-CN">
                <a:ea typeface="SimSun" panose="02010600030101010101" pitchFamily="2" charset="-122"/>
              </a:rPr>
              <a:t>Administrators email changes to NIC</a:t>
            </a:r>
          </a:p>
          <a:p>
            <a:pPr marL="990600" lvl="1" indent="-533400" eaLnBrk="1" hangingPunct="1"/>
            <a:r>
              <a:rPr lang="en-US" altLang="zh-CN">
                <a:ea typeface="SimSun" panose="02010600030101010101" pitchFamily="2" charset="-122"/>
              </a:rPr>
              <a:t>NIC updates HOSTS.TXT periodically</a:t>
            </a:r>
          </a:p>
          <a:p>
            <a:pPr marL="609600" indent="-609600" eaLnBrk="1" hangingPunct="1"/>
            <a:r>
              <a:rPr lang="en-US" altLang="zh-CN">
                <a:ea typeface="SimSun" panose="02010600030101010101" pitchFamily="2" charset="-122"/>
              </a:rPr>
              <a:t>Administrators FTP (download) HOSTS.TXT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6428C-53B4-4E5D-8704-770AEDF31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Using Other Name Servers</a:t>
            </a:r>
            <a:endParaRPr lang="en-US" dirty="0"/>
          </a:p>
        </p:txBody>
      </p:sp>
      <p:pic>
        <p:nvPicPr>
          <p:cNvPr id="3" name="Picture 2" descr="Other Name Servers.">
            <a:extLst>
              <a:ext uri="{FF2B5EF4-FFF2-40B4-BE49-F238E27FC236}">
                <a16:creationId xmlns:a16="http://schemas.microsoft.com/office/drawing/2014/main" id="{2C249982-BCE7-4151-AF79-BC1851A582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74" y="2311035"/>
            <a:ext cx="5943600" cy="3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113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06F60-3B08-4E4D-967B-481A7ED20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Cached Data</a:t>
            </a:r>
            <a:endParaRPr lang="en-US" dirty="0"/>
          </a:p>
        </p:txBody>
      </p:sp>
      <p:pic>
        <p:nvPicPr>
          <p:cNvPr id="3" name="Picture 2" descr="Using Other Name Servers">
            <a:extLst>
              <a:ext uri="{FF2B5EF4-FFF2-40B4-BE49-F238E27FC236}">
                <a16:creationId xmlns:a16="http://schemas.microsoft.com/office/drawing/2014/main" id="{825614F2-F94A-45F3-A46D-AA2BF8A407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09" y="1830423"/>
            <a:ext cx="6284068" cy="389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066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5AF77735-7DD8-470A-88EC-32EC0A6911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513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 - resolver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D17C25E7-DB62-420D-8EDE-07BC38B4A9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Components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The name space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The servers</a:t>
            </a:r>
          </a:p>
          <a:p>
            <a:pPr lvl="1" eaLnBrk="1" hangingPunct="1"/>
            <a:r>
              <a:rPr lang="en-US" altLang="zh-CN" dirty="0">
                <a:solidFill>
                  <a:srgbClr val="FF0000"/>
                </a:solidFill>
                <a:ea typeface="SimSun" panose="02010600030101010101" pitchFamily="2" charset="-122"/>
              </a:rPr>
              <a:t>The resolvers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Structure and Hierarchy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The DNS in Context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AE6A6C00-2662-4341-AD91-2F16DB20B9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Name Resolution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D253AF12-7AF2-4C62-8515-CC0085EC7A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i="1">
                <a:ea typeface="SimSun" panose="02010600030101010101" pitchFamily="2" charset="-122"/>
              </a:rPr>
              <a:t>Name resolution</a:t>
            </a:r>
            <a:r>
              <a:rPr lang="en-US" altLang="zh-CN" sz="2800">
                <a:ea typeface="SimSun" panose="02010600030101010101" pitchFamily="2" charset="-122"/>
              </a:rPr>
              <a:t> is the process by which resolvers and name servers cooperate to find data in the name space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Closure mechanism for DNS?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Starting point: the names and IP addresses of the name servers for the root zone (the “root name servers”)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The root name servers know about the top-level zones and can tell name servers whom to contact for all TLDs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934AF976-4922-4058-9D76-D4CED5F624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Name Resolution (2)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0D7824F-61AF-4846-9368-21538AE933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ea typeface="SimSun" panose="02010600030101010101" pitchFamily="2" charset="-122"/>
              </a:rPr>
              <a:t>A DNS query has three parameters: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A domain name (e.g., </a:t>
            </a:r>
            <a:r>
              <a:rPr lang="en-US" altLang="zh-CN" sz="2400" i="1" dirty="0">
                <a:ea typeface="SimSun" panose="02010600030101010101" pitchFamily="2" charset="-122"/>
              </a:rPr>
              <a:t>www.nominum.com</a:t>
            </a:r>
            <a:r>
              <a:rPr lang="en-US" altLang="zh-CN" sz="2400" dirty="0">
                <a:ea typeface="SimSun" panose="02010600030101010101" pitchFamily="2" charset="-122"/>
              </a:rPr>
              <a:t>),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Remember, every node has a domain name!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A class (e.g., </a:t>
            </a:r>
            <a:r>
              <a:rPr lang="en-US" altLang="zh-CN" sz="2400" i="1" dirty="0">
                <a:ea typeface="SimSun" panose="02010600030101010101" pitchFamily="2" charset="-122"/>
              </a:rPr>
              <a:t>IN</a:t>
            </a:r>
            <a:r>
              <a:rPr lang="en-US" altLang="zh-CN" sz="2400" dirty="0">
                <a:ea typeface="SimSun" panose="02010600030101010101" pitchFamily="2" charset="-122"/>
              </a:rPr>
              <a:t>), and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A type (e.g., </a:t>
            </a:r>
            <a:r>
              <a:rPr lang="en-US" altLang="zh-CN" sz="2400" i="1" dirty="0">
                <a:ea typeface="SimSun" panose="02010600030101010101" pitchFamily="2" charset="-122"/>
              </a:rPr>
              <a:t>A</a:t>
            </a:r>
            <a:r>
              <a:rPr lang="en-US" altLang="zh-CN" sz="2400" dirty="0">
                <a:ea typeface="SimSun" panose="02010600030101010101" pitchFamily="2" charset="-122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http://network-tools.com/nslook/</a:t>
            </a:r>
            <a:endParaRPr lang="en-US" altLang="zh-CN" dirty="0">
              <a:ea typeface="SimSun" panose="02010600030101010101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ea typeface="SimSun" panose="02010600030101010101" pitchFamily="2" charset="-122"/>
              </a:rPr>
              <a:t>Upon receiving a query from a resolver, a name server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1) looks for the answer in its authoritative data and its cache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2) If step 1 fails, the answer must be looked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30" descr="DNS query resolution process - Setp1">
            <a:extLst>
              <a:ext uri="{FF2B5EF4-FFF2-40B4-BE49-F238E27FC236}">
                <a16:creationId xmlns:a16="http://schemas.microsoft.com/office/drawing/2014/main" id="{1BD2136A-6865-4BCF-A668-9C073215CD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The Resolution Process</a:t>
            </a:r>
          </a:p>
        </p:txBody>
      </p:sp>
      <p:sp>
        <p:nvSpPr>
          <p:cNvPr id="74757" name="Rectangle 31">
            <a:extLst>
              <a:ext uri="{FF2B5EF4-FFF2-40B4-BE49-F238E27FC236}">
                <a16:creationId xmlns:a16="http://schemas.microsoft.com/office/drawing/2014/main" id="{7A747E1B-6166-4D3D-8780-7E165DD708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5693" y="1752600"/>
            <a:ext cx="7772400" cy="3044828"/>
          </a:xfrm>
        </p:spPr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Let’s look at the resolution process step-by-step:</a:t>
            </a:r>
          </a:p>
        </p:txBody>
      </p:sp>
      <p:pic>
        <p:nvPicPr>
          <p:cNvPr id="33" name="Picture 32" descr="DNS query resolution process - Setp2">
            <a:extLst>
              <a:ext uri="{FF2B5EF4-FFF2-40B4-BE49-F238E27FC236}">
                <a16:creationId xmlns:a16="http://schemas.microsoft.com/office/drawing/2014/main" id="{F7FC881B-0B7A-4FF3-9AE9-2E73E59687E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12" y="3080425"/>
            <a:ext cx="5325110" cy="2124075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11C5C-357E-4733-B6EA-6DB2E4A0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(2)</a:t>
            </a:r>
            <a:endParaRPr lang="en-US" dirty="0"/>
          </a:p>
        </p:txBody>
      </p:sp>
      <p:pic>
        <p:nvPicPr>
          <p:cNvPr id="4" name="Picture 3" descr="DNS query resolution process - Setp3">
            <a:extLst>
              <a:ext uri="{FF2B5EF4-FFF2-40B4-BE49-F238E27FC236}">
                <a16:creationId xmlns:a16="http://schemas.microsoft.com/office/drawing/2014/main" id="{3A04041D-9CBD-41D2-806D-E80A7C23AAA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643" y="3109710"/>
            <a:ext cx="4859182" cy="3138690"/>
          </a:xfrm>
          <a:prstGeom prst="rect">
            <a:avLst/>
          </a:prstGeom>
        </p:spPr>
      </p:pic>
      <p:sp>
        <p:nvSpPr>
          <p:cNvPr id="5" name="Rectangle 138">
            <a:extLst>
              <a:ext uri="{FF2B5EF4-FFF2-40B4-BE49-F238E27FC236}">
                <a16:creationId xmlns:a16="http://schemas.microsoft.com/office/drawing/2014/main" id="{46919277-BC96-4ECE-B06B-5B9203208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523" y="2049317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zh-CN" sz="2800" kern="0" dirty="0">
                <a:ea typeface="SimSun" panose="02010600030101010101" pitchFamily="2" charset="-122"/>
              </a:rPr>
              <a:t>The workstation </a:t>
            </a:r>
            <a:r>
              <a:rPr lang="en-US" altLang="zh-CN" sz="2800" i="1" kern="0" dirty="0" err="1">
                <a:ea typeface="SimSun" panose="02010600030101010101" pitchFamily="2" charset="-122"/>
              </a:rPr>
              <a:t>annie</a:t>
            </a:r>
            <a:r>
              <a:rPr lang="en-US" altLang="zh-CN" sz="2800" kern="0" dirty="0">
                <a:ea typeface="SimSun" panose="02010600030101010101" pitchFamily="2" charset="-122"/>
              </a:rPr>
              <a:t> asks its configured name server, </a:t>
            </a:r>
            <a:r>
              <a:rPr lang="en-US" altLang="zh-CN" sz="2800" i="1" kern="0" dirty="0" err="1">
                <a:ea typeface="SimSun" panose="02010600030101010101" pitchFamily="2" charset="-122"/>
              </a:rPr>
              <a:t>dakota</a:t>
            </a:r>
            <a:r>
              <a:rPr lang="en-US" altLang="zh-CN" sz="2800" i="1" kern="0" dirty="0">
                <a:ea typeface="SimSun" panose="02010600030101010101" pitchFamily="2" charset="-122"/>
              </a:rPr>
              <a:t>,</a:t>
            </a:r>
            <a:r>
              <a:rPr lang="en-US" altLang="zh-CN" sz="2800" kern="0" dirty="0">
                <a:ea typeface="SimSun" panose="02010600030101010101" pitchFamily="2" charset="-122"/>
              </a:rPr>
              <a:t> for </a:t>
            </a:r>
            <a:r>
              <a:rPr lang="en-US" altLang="zh-CN" sz="2800" i="1" kern="0" dirty="0">
                <a:ea typeface="SimSun" panose="02010600030101010101" pitchFamily="2" charset="-122"/>
              </a:rPr>
              <a:t>www.nominum.com’s</a:t>
            </a:r>
            <a:r>
              <a:rPr lang="en-US" altLang="zh-CN" sz="2800" kern="0" dirty="0">
                <a:ea typeface="SimSun" panose="02010600030101010101" pitchFamily="2" charset="-122"/>
              </a:rPr>
              <a:t> address</a:t>
            </a:r>
          </a:p>
        </p:txBody>
      </p:sp>
    </p:spTree>
    <p:extLst>
      <p:ext uri="{BB962C8B-B14F-4D97-AF65-F5344CB8AC3E}">
        <p14:creationId xmlns:p14="http://schemas.microsoft.com/office/powerpoint/2010/main" val="26956950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74DF5-95DD-4DDD-A0A6-BB1A193C8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(3)</a:t>
            </a:r>
            <a:endParaRPr lang="en-US" dirty="0"/>
          </a:p>
        </p:txBody>
      </p:sp>
      <p:pic>
        <p:nvPicPr>
          <p:cNvPr id="4" name="Picture 3" descr="DNS query resolution process - Setp3">
            <a:extLst>
              <a:ext uri="{FF2B5EF4-FFF2-40B4-BE49-F238E27FC236}">
                <a16:creationId xmlns:a16="http://schemas.microsoft.com/office/drawing/2014/main" id="{A43CE0F1-7318-42FE-902C-C8D8C21563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93689"/>
            <a:ext cx="5943600" cy="383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720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DCAFD-140A-4EEF-BEA6-231D29D6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(4)</a:t>
            </a:r>
            <a:endParaRPr lang="en-US" dirty="0"/>
          </a:p>
        </p:txBody>
      </p:sp>
      <p:sp>
        <p:nvSpPr>
          <p:cNvPr id="5" name="Rectangle 30">
            <a:extLst>
              <a:ext uri="{FF2B5EF4-FFF2-40B4-BE49-F238E27FC236}">
                <a16:creationId xmlns:a16="http://schemas.microsoft.com/office/drawing/2014/main" id="{90352105-0FF4-4814-B95F-C22FFDFBC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641617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zh-CN" sz="2400" kern="0">
                <a:ea typeface="SimSun" panose="02010600030101010101" pitchFamily="2" charset="-122"/>
              </a:rPr>
              <a:t>The root server </a:t>
            </a:r>
            <a:r>
              <a:rPr lang="en-US" altLang="zh-CN" sz="2400" i="1" kern="0">
                <a:ea typeface="SimSun" panose="02010600030101010101" pitchFamily="2" charset="-122"/>
              </a:rPr>
              <a:t>m</a:t>
            </a:r>
            <a:r>
              <a:rPr lang="en-US" altLang="zh-CN" sz="2400" kern="0">
                <a:ea typeface="SimSun" panose="02010600030101010101" pitchFamily="2" charset="-122"/>
              </a:rPr>
              <a:t> refers </a:t>
            </a:r>
            <a:r>
              <a:rPr lang="en-US" altLang="zh-CN" sz="2400" i="1" kern="0">
                <a:ea typeface="SimSun" panose="02010600030101010101" pitchFamily="2" charset="-122"/>
              </a:rPr>
              <a:t>dakota</a:t>
            </a:r>
            <a:r>
              <a:rPr lang="en-US" altLang="zh-CN" sz="2400" kern="0">
                <a:ea typeface="SimSun" panose="02010600030101010101" pitchFamily="2" charset="-122"/>
              </a:rPr>
              <a:t> to the </a:t>
            </a:r>
            <a:r>
              <a:rPr lang="en-US" altLang="zh-CN" sz="2400" i="1" kern="0">
                <a:ea typeface="SimSun" panose="02010600030101010101" pitchFamily="2" charset="-122"/>
              </a:rPr>
              <a:t>com</a:t>
            </a:r>
            <a:r>
              <a:rPr lang="en-US" altLang="zh-CN" sz="2400" kern="0">
                <a:ea typeface="SimSun" panose="02010600030101010101" pitchFamily="2" charset="-122"/>
              </a:rPr>
              <a:t> name servers</a:t>
            </a:r>
          </a:p>
          <a:p>
            <a:pPr eaLnBrk="1" hangingPunct="1"/>
            <a:r>
              <a:rPr lang="en-US" altLang="zh-CN" sz="2400" kern="0">
                <a:ea typeface="SimSun" panose="02010600030101010101" pitchFamily="2" charset="-122"/>
              </a:rPr>
              <a:t>This type of response is called a “referral”</a:t>
            </a:r>
            <a:endParaRPr lang="en-US" altLang="zh-CN" sz="2800" kern="0" dirty="0">
              <a:ea typeface="SimSun" panose="02010600030101010101" pitchFamily="2" charset="-122"/>
            </a:endParaRPr>
          </a:p>
        </p:txBody>
      </p:sp>
      <p:pic>
        <p:nvPicPr>
          <p:cNvPr id="4" name="Picture 3" descr="DNS query resolution process - Setp4">
            <a:extLst>
              <a:ext uri="{FF2B5EF4-FFF2-40B4-BE49-F238E27FC236}">
                <a16:creationId xmlns:a16="http://schemas.microsoft.com/office/drawing/2014/main" id="{FBA0C953-C83D-4242-A6F1-34B69DAAF8A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095753"/>
            <a:ext cx="5943600" cy="290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087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671C4-CAFC-4CDA-90F6-1FC7B9F6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74874"/>
            <a:ext cx="7772400" cy="1143000"/>
          </a:xfrm>
        </p:spPr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(5)</a:t>
            </a:r>
            <a:endParaRPr lang="en-US" dirty="0"/>
          </a:p>
        </p:txBody>
      </p:sp>
      <p:pic>
        <p:nvPicPr>
          <p:cNvPr id="4" name="Picture 3" descr="DNS query resolution process - Setp5">
            <a:extLst>
              <a:ext uri="{FF2B5EF4-FFF2-40B4-BE49-F238E27FC236}">
                <a16:creationId xmlns:a16="http://schemas.microsoft.com/office/drawing/2014/main" id="{9EFC9392-4DDD-4D2A-87A7-7AF258269E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22" y="3072676"/>
            <a:ext cx="5943600" cy="3416935"/>
          </a:xfrm>
          <a:prstGeom prst="rect">
            <a:avLst/>
          </a:prstGeom>
        </p:spPr>
      </p:pic>
      <p:sp>
        <p:nvSpPr>
          <p:cNvPr id="5" name="Rectangle 30">
            <a:extLst>
              <a:ext uri="{FF2B5EF4-FFF2-40B4-BE49-F238E27FC236}">
                <a16:creationId xmlns:a16="http://schemas.microsoft.com/office/drawing/2014/main" id="{59D5C0F1-2F99-40D1-933C-950934E4B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251" y="1909215"/>
            <a:ext cx="7772400" cy="433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zh-CN" sz="2800" kern="0">
                <a:ea typeface="SimSun" panose="02010600030101010101" pitchFamily="2" charset="-122"/>
              </a:rPr>
              <a:t>The name server </a:t>
            </a:r>
            <a:r>
              <a:rPr lang="en-US" altLang="zh-CN" sz="2800" i="1" kern="0">
                <a:ea typeface="SimSun" panose="02010600030101010101" pitchFamily="2" charset="-122"/>
              </a:rPr>
              <a:t>dakota</a:t>
            </a:r>
            <a:r>
              <a:rPr lang="en-US" altLang="zh-CN" sz="2800" kern="0">
                <a:ea typeface="SimSun" panose="02010600030101010101" pitchFamily="2" charset="-122"/>
              </a:rPr>
              <a:t> asks a </a:t>
            </a:r>
            <a:r>
              <a:rPr lang="en-US" altLang="zh-CN" sz="2800" i="1" kern="0">
                <a:ea typeface="SimSun" panose="02010600030101010101" pitchFamily="2" charset="-122"/>
              </a:rPr>
              <a:t>com</a:t>
            </a:r>
            <a:r>
              <a:rPr lang="en-US" altLang="zh-CN" sz="2800" kern="0">
                <a:ea typeface="SimSun" panose="02010600030101010101" pitchFamily="2" charset="-122"/>
              </a:rPr>
              <a:t> name server, </a:t>
            </a:r>
            <a:r>
              <a:rPr lang="en-US" altLang="zh-CN" sz="2800" i="1" kern="0">
                <a:ea typeface="SimSun" panose="02010600030101010101" pitchFamily="2" charset="-122"/>
              </a:rPr>
              <a:t>f</a:t>
            </a:r>
            <a:r>
              <a:rPr lang="en-US" altLang="zh-CN" sz="2800" kern="0">
                <a:ea typeface="SimSun" panose="02010600030101010101" pitchFamily="2" charset="-122"/>
              </a:rPr>
              <a:t>, for </a:t>
            </a:r>
            <a:r>
              <a:rPr lang="en-US" altLang="zh-CN" sz="2800" i="1" kern="0">
                <a:ea typeface="SimSun" panose="02010600030101010101" pitchFamily="2" charset="-122"/>
              </a:rPr>
              <a:t>www.nominum.com’s</a:t>
            </a:r>
            <a:r>
              <a:rPr lang="en-US" altLang="zh-CN" sz="2800" kern="0">
                <a:ea typeface="SimSun" panose="02010600030101010101" pitchFamily="2" charset="-122"/>
              </a:rPr>
              <a:t> address</a:t>
            </a:r>
            <a:endParaRPr lang="en-US" altLang="zh-CN" sz="2800" kern="0" dirty="0"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5842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5A23364-D498-4F82-95DD-9EB37A07B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>
                <a:ea typeface="SimSun" panose="02010600030101010101" pitchFamily="2" charset="-122"/>
              </a:rPr>
              <a:t>DNS History (2)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867A228-77BC-4A8A-8300-BD10302F71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96863" y="1604963"/>
            <a:ext cx="8548687" cy="45624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As the system grew, HOSTS.TXT had problems with: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Scalability (traffic and load)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Name collisions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Consistency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altLang="zh-CN">
              <a:ea typeface="SimSun" panose="02010600030101010101" pitchFamily="2" charset="-122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In 1984, Paul Mockapetris released the first version (RFCs 882 and 883, superseded by 1034 and 1035 …)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671C4-CAFC-4CDA-90F6-1FC7B9F6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8900"/>
            <a:ext cx="7772400" cy="1143000"/>
          </a:xfrm>
        </p:spPr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(6)</a:t>
            </a:r>
            <a:endParaRPr lang="en-US" dirty="0"/>
          </a:p>
        </p:txBody>
      </p:sp>
      <p:pic>
        <p:nvPicPr>
          <p:cNvPr id="4" name="Picture 3" descr="DNS query resolution process - Setp6">
            <a:extLst>
              <a:ext uri="{FF2B5EF4-FFF2-40B4-BE49-F238E27FC236}">
                <a16:creationId xmlns:a16="http://schemas.microsoft.com/office/drawing/2014/main" id="{9EFC9392-4DDD-4D2A-87A7-7AF258269E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742" y="2119365"/>
            <a:ext cx="5943600" cy="3416935"/>
          </a:xfrm>
          <a:prstGeom prst="rect">
            <a:avLst/>
          </a:prstGeom>
        </p:spPr>
      </p:pic>
      <p:sp>
        <p:nvSpPr>
          <p:cNvPr id="7" name="Rectangle 134">
            <a:extLst>
              <a:ext uri="{FF2B5EF4-FFF2-40B4-BE49-F238E27FC236}">
                <a16:creationId xmlns:a16="http://schemas.microsoft.com/office/drawing/2014/main" id="{F6E51422-2460-4FD8-9419-D0BCC893E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3217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zh-CN" sz="2800" kern="0" dirty="0">
                <a:ea typeface="SimSun" panose="02010600030101010101" pitchFamily="2" charset="-122"/>
              </a:rPr>
              <a:t>The </a:t>
            </a:r>
            <a:r>
              <a:rPr lang="en-US" altLang="zh-CN" sz="2800" i="1" kern="0" dirty="0">
                <a:ea typeface="SimSun" panose="02010600030101010101" pitchFamily="2" charset="-122"/>
              </a:rPr>
              <a:t>com</a:t>
            </a:r>
            <a:r>
              <a:rPr lang="en-US" altLang="zh-CN" sz="2800" kern="0" dirty="0">
                <a:ea typeface="SimSun" panose="02010600030101010101" pitchFamily="2" charset="-122"/>
              </a:rPr>
              <a:t> name server </a:t>
            </a:r>
            <a:r>
              <a:rPr lang="en-US" altLang="zh-CN" sz="2800" i="1" kern="0" dirty="0">
                <a:ea typeface="SimSun" panose="02010600030101010101" pitchFamily="2" charset="-122"/>
              </a:rPr>
              <a:t>f</a:t>
            </a:r>
            <a:r>
              <a:rPr lang="en-US" altLang="zh-CN" sz="2800" kern="0" dirty="0">
                <a:ea typeface="SimSun" panose="02010600030101010101" pitchFamily="2" charset="-122"/>
              </a:rPr>
              <a:t> refers </a:t>
            </a:r>
            <a:r>
              <a:rPr lang="en-US" altLang="zh-CN" sz="2800" i="1" kern="0" dirty="0" err="1">
                <a:ea typeface="SimSun" panose="02010600030101010101" pitchFamily="2" charset="-122"/>
              </a:rPr>
              <a:t>dakota</a:t>
            </a:r>
            <a:r>
              <a:rPr lang="en-US" altLang="zh-CN" sz="2800" i="1" kern="0" dirty="0">
                <a:ea typeface="SimSun" panose="02010600030101010101" pitchFamily="2" charset="-122"/>
              </a:rPr>
              <a:t> </a:t>
            </a:r>
            <a:r>
              <a:rPr lang="en-US" altLang="zh-CN" sz="2800" kern="0" dirty="0">
                <a:ea typeface="SimSun" panose="02010600030101010101" pitchFamily="2" charset="-122"/>
              </a:rPr>
              <a:t>to the </a:t>
            </a:r>
            <a:r>
              <a:rPr lang="en-US" altLang="zh-CN" sz="2800" i="1" kern="0" dirty="0">
                <a:ea typeface="SimSun" panose="02010600030101010101" pitchFamily="2" charset="-122"/>
              </a:rPr>
              <a:t>nominum.com</a:t>
            </a:r>
            <a:r>
              <a:rPr lang="en-US" altLang="zh-CN" sz="2800" kern="0" dirty="0">
                <a:ea typeface="SimSun" panose="02010600030101010101" pitchFamily="2" charset="-122"/>
              </a:rPr>
              <a:t> name servers</a:t>
            </a:r>
          </a:p>
        </p:txBody>
      </p:sp>
    </p:spTree>
    <p:extLst>
      <p:ext uri="{BB962C8B-B14F-4D97-AF65-F5344CB8AC3E}">
        <p14:creationId xmlns:p14="http://schemas.microsoft.com/office/powerpoint/2010/main" val="34339656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BE7F-536C-4202-8A47-7BF671F6C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(7)</a:t>
            </a:r>
            <a:endParaRPr lang="en-US" dirty="0"/>
          </a:p>
        </p:txBody>
      </p:sp>
      <p:pic>
        <p:nvPicPr>
          <p:cNvPr id="4" name="Picture 3" descr="DNS query resolution process - Setp7">
            <a:extLst>
              <a:ext uri="{FF2B5EF4-FFF2-40B4-BE49-F238E27FC236}">
                <a16:creationId xmlns:a16="http://schemas.microsoft.com/office/drawing/2014/main" id="{5D796ECD-F9B0-409B-AE7B-8259A4E11FB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57" y="2256979"/>
            <a:ext cx="5943600" cy="376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2482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8202-ABC5-4E2D-9396-5DB12A708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(8)</a:t>
            </a:r>
            <a:endParaRPr lang="en-US" dirty="0"/>
          </a:p>
        </p:txBody>
      </p:sp>
      <p:pic>
        <p:nvPicPr>
          <p:cNvPr id="4" name="Picture 3" descr="DNS query resolution process - Setp8">
            <a:extLst>
              <a:ext uri="{FF2B5EF4-FFF2-40B4-BE49-F238E27FC236}">
                <a16:creationId xmlns:a16="http://schemas.microsoft.com/office/drawing/2014/main" id="{E3ED5819-2EBF-43B3-995C-436E4A788A0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013" y="2198619"/>
            <a:ext cx="5943600" cy="397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761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71BD5-925F-45A0-AA38-F26711379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The Resolution Process (9)</a:t>
            </a:r>
            <a:endParaRPr lang="en-US" dirty="0"/>
          </a:p>
        </p:txBody>
      </p:sp>
      <p:pic>
        <p:nvPicPr>
          <p:cNvPr id="4" name="Picture 3" descr="DNS query resolution process - Setp9">
            <a:extLst>
              <a:ext uri="{FF2B5EF4-FFF2-40B4-BE49-F238E27FC236}">
                <a16:creationId xmlns:a16="http://schemas.microsoft.com/office/drawing/2014/main" id="{1C6A5F89-07E4-4DAE-A302-08101DC24F2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143510"/>
            <a:ext cx="5943600" cy="379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1395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07749673-C1A3-47A6-B5E7-DF77A5DCC7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 – DNS Structure</a:t>
            </a:r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38CF0430-7737-48AB-8AA2-986F641AB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Components</a:t>
            </a: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ea typeface="SimSun" panose="02010600030101010101" pitchFamily="2" charset="-122"/>
              </a:rPr>
              <a:t>DNS Structure and Hierarchy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977CD9B6-5558-48A8-933E-BBCB09EF93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Structure and Hierarchy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477CE246-69B2-461C-8780-C5E8F5A8AD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1325" y="1981200"/>
            <a:ext cx="83518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The DNS imposes no constraints on how the DNS hierarchy is implemented except: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A single root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The label restrictions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So, can we create a host with a name </a:t>
            </a:r>
            <a:r>
              <a:rPr lang="en-US" altLang="zh-CN" sz="2400" i="1">
                <a:ea typeface="SimSun" panose="02010600030101010101" pitchFamily="2" charset="-122"/>
              </a:rPr>
              <a:t>a.wonderful.world</a:t>
            </a:r>
            <a:r>
              <a:rPr lang="en-US" altLang="zh-CN" sz="2400">
                <a:ea typeface="SimSun" panose="02010600030101010101" pitchFamily="2" charset="-122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If a site is not connected to the Internet, it can use any domain hierarchy it chooses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Can make up whatever TLDs (top level domains) you want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Connecting to the Internet implies use of the existing DNS hierarchy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44872D18-3304-45A5-A4F8-B801AA67BE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lIns="82058" tIns="41029" rIns="82058" bIns="41029" anchor="t"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Top-level Domain (TLD) Structure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AE34A4E9-EAE4-4BAD-B2A6-0C343903B1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 lIns="82058" tIns="41029" rIns="82058" bIns="41029"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In 1983 (RFC 881), the idea was to have TLDs correspond to network service providers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e.g., ARPA, DDN, CSNET, etc.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1800" dirty="0">
                <a:ea typeface="SimSun" panose="02010600030101010101" pitchFamily="2" charset="-122"/>
              </a:rPr>
              <a:t>Bad idea: if your network changes, your name changes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By 1984 (RFC 920), functional domains was established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e.g., GOV for Government, COM for commercial, EDU for education, etc.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RFC 920 also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Provided country domains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Provided “</a:t>
            </a:r>
            <a:r>
              <a:rPr lang="en-US" altLang="zh-CN" sz="2000" dirty="0" err="1">
                <a:ea typeface="SimSun" panose="02010600030101010101" pitchFamily="2" charset="-122"/>
              </a:rPr>
              <a:t>Multiorganizations</a:t>
            </a:r>
            <a:r>
              <a:rPr lang="en-US" altLang="zh-CN" sz="2000" dirty="0">
                <a:ea typeface="SimSun" panose="02010600030101010101" pitchFamily="2" charset="-122"/>
              </a:rPr>
              <a:t>”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1800" dirty="0">
                <a:ea typeface="SimSun" panose="02010600030101010101" pitchFamily="2" charset="-122"/>
              </a:rPr>
              <a:t>Large, composed of other (particularly international) organizations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dirty="0">
                <a:ea typeface="SimSun" panose="02010600030101010101" pitchFamily="2" charset="-122"/>
              </a:rPr>
              <a:t>Provided a stable TLD structure until 1996 or so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35992E46-88FE-4C02-9DC6-D1B8C6ED65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82058" tIns="41029" rIns="82058" bIns="41029" anchor="t"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The Current TLDs</a:t>
            </a:r>
          </a:p>
        </p:txBody>
      </p:sp>
      <p:graphicFrame>
        <p:nvGraphicFramePr>
          <p:cNvPr id="121859" name="Object 3" descr="TLD levels.">
            <a:extLst>
              <a:ext uri="{FF2B5EF4-FFF2-40B4-BE49-F238E27FC236}">
                <a16:creationId xmlns:a16="http://schemas.microsoft.com/office/drawing/2014/main" id="{1FDB8F6C-0215-4F2E-A9F9-7A8CE8A878A4}"/>
              </a:ext>
            </a:extLst>
          </p:cNvPr>
          <p:cNvGraphicFramePr>
            <a:graphicFrameLocks noGrp="1" noChangeAspect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2108871296"/>
              </p:ext>
            </p:extLst>
          </p:nvPr>
        </p:nvGraphicFramePr>
        <p:xfrm>
          <a:off x="685800" y="2227061"/>
          <a:ext cx="7772400" cy="360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8" name="MS Org Chart" r:id="rId4" imgW="3201209" imgH="1487316" progId="OrgPlusWOPX.4">
                  <p:embed followColorScheme="full"/>
                </p:oleObj>
              </mc:Choice>
              <mc:Fallback>
                <p:oleObj name="MS Org Chart" r:id="rId4" imgW="3201209" imgH="1487316" progId="OrgPlusWOPX.4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227061"/>
                        <a:ext cx="7772400" cy="360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>
            <a:extLst>
              <a:ext uri="{FF2B5EF4-FFF2-40B4-BE49-F238E27FC236}">
                <a16:creationId xmlns:a16="http://schemas.microsoft.com/office/drawing/2014/main" id="{AC641C59-C9E9-4793-BFAF-B344F7E2B4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dirty="0">
                <a:ea typeface="SimSun" panose="02010600030101010101" pitchFamily="2" charset="-122"/>
              </a:rPr>
              <a:t>Internet Corporation for Assigned Names and Numbers (ICANN)</a:t>
            </a:r>
          </a:p>
        </p:txBody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26CCB952-74A4-46B5-8B33-6F9C0FA5AD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ICANN’s role: to oversee the management of Internet resources including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Addresses</a:t>
            </a:r>
          </a:p>
          <a:p>
            <a:pPr lvl="2" eaLnBrk="1" hangingPunct="1"/>
            <a:r>
              <a:rPr lang="en-US" altLang="zh-CN" sz="2000">
                <a:ea typeface="SimSun" panose="02010600030101010101" pitchFamily="2" charset="-122"/>
              </a:rPr>
              <a:t>Delegating blocks of addresses to the regional registries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Protocol identifiers and parameters</a:t>
            </a:r>
          </a:p>
          <a:p>
            <a:pPr lvl="2" eaLnBrk="1" hangingPunct="1"/>
            <a:r>
              <a:rPr lang="en-US" altLang="zh-CN" sz="2000">
                <a:ea typeface="SimSun" panose="02010600030101010101" pitchFamily="2" charset="-122"/>
              </a:rPr>
              <a:t>Allocating port numbers, etc.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Names</a:t>
            </a:r>
          </a:p>
          <a:p>
            <a:pPr lvl="2" eaLnBrk="1" hangingPunct="1"/>
            <a:r>
              <a:rPr lang="en-US" altLang="zh-CN" sz="2000">
                <a:ea typeface="SimSun" panose="02010600030101010101" pitchFamily="2" charset="-122"/>
              </a:rPr>
              <a:t>Administration of the root zone file </a:t>
            </a:r>
          </a:p>
          <a:p>
            <a:pPr lvl="2" eaLnBrk="1" hangingPunct="1"/>
            <a:r>
              <a:rPr lang="en-US" altLang="zh-CN" sz="2000">
                <a:ea typeface="SimSun" panose="02010600030101010101" pitchFamily="2" charset="-122"/>
              </a:rPr>
              <a:t>Oversee the operation of the root name servers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B69F7ED6-954E-44FC-A973-73D8F40B7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Root Nameservers</a:t>
            </a:r>
          </a:p>
        </p:txBody>
      </p:sp>
      <p:sp>
        <p:nvSpPr>
          <p:cNvPr id="125955" name="Rectangle 3">
            <a:extLst>
              <a:ext uri="{FF2B5EF4-FFF2-40B4-BE49-F238E27FC236}">
                <a16:creationId xmlns:a16="http://schemas.microsoft.com/office/drawing/2014/main" id="{200CAC16-9002-4453-8E53-6984C8ED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>
                <a:ea typeface="SimSun" panose="02010600030101010101" pitchFamily="2" charset="-122"/>
              </a:rPr>
              <a:t>The root zone file lists the names and IP addresses of the authoritative DNS servers for all top-level domains (TLDs) 	</a:t>
            </a:r>
          </a:p>
          <a:p>
            <a:pPr eaLnBrk="1" hangingPunct="1">
              <a:lnSpc>
                <a:spcPct val="90000"/>
              </a:lnSpc>
            </a:pPr>
            <a:endParaRPr lang="en-US" altLang="zh-CN" sz="2800" dirty="0">
              <a:ea typeface="SimSun" panose="02010600030101010101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ea typeface="SimSun" panose="02010600030101010101" pitchFamily="2" charset="-122"/>
              </a:rPr>
              <a:t>The root zone file is published on 13 servers, “A” through “M”, around the Internet</a:t>
            </a:r>
          </a:p>
          <a:p>
            <a:pPr eaLnBrk="1" hangingPunct="1">
              <a:lnSpc>
                <a:spcPct val="90000"/>
              </a:lnSpc>
            </a:pPr>
            <a:endParaRPr lang="en-US" altLang="zh-CN" sz="2800" dirty="0">
              <a:ea typeface="SimSun" panose="02010600030101010101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ea typeface="SimSun" panose="02010600030101010101" pitchFamily="2" charset="-122"/>
              </a:rPr>
              <a:t>Root name server operations currently provided by volunteer efforts by a very diverse set of organizations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E21EE606-008C-4F4C-9417-D9426F4CD9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DNS is…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B47C01E-D075-400F-B555-C2A58095D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“Domain Name System”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What Internet users use to reference anything by name on the Internet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mechanism by which Internet software translates names to attributes such as addresses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id="{4A9D41EB-3DD6-467C-A6A6-8C0ADFB55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Root Name Server Operators</a:t>
            </a:r>
          </a:p>
        </p:txBody>
      </p:sp>
      <p:pic>
        <p:nvPicPr>
          <p:cNvPr id="5" name="Picture 4" descr="Root Name Server Operators">
            <a:extLst>
              <a:ext uri="{FF2B5EF4-FFF2-40B4-BE49-F238E27FC236}">
                <a16:creationId xmlns:a16="http://schemas.microsoft.com/office/drawing/2014/main" id="{F9ACA3BC-30D3-4C3E-96F2-3906811F298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47825"/>
            <a:ext cx="5943600" cy="356235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755040D5-19F1-49A9-A945-AB59939A63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>
                <a:ea typeface="SimSun" panose="02010600030101010101" pitchFamily="2" charset="-122"/>
              </a:rPr>
              <a:t>Registries, Registrars, and Registrants</a:t>
            </a: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C3EE6883-FC26-4585-A0C2-BB5CC2951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73063" y="1701800"/>
            <a:ext cx="8616950" cy="4394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A classification of roles in the operation of a domain name space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Registry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200" dirty="0">
                <a:ea typeface="SimSun" panose="02010600030101010101" pitchFamily="2" charset="-122"/>
              </a:rPr>
              <a:t>the name space’s database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200" dirty="0">
                <a:ea typeface="SimSun" panose="02010600030101010101" pitchFamily="2" charset="-122"/>
              </a:rPr>
              <a:t>the organization which has edit control of that database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200" dirty="0">
                <a:ea typeface="SimSun" panose="02010600030101010101" pitchFamily="2" charset="-122"/>
              </a:rPr>
              <a:t>the organization which runs the authoritative name servers for that name space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Registrar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200" dirty="0">
                <a:ea typeface="SimSun" panose="02010600030101010101" pitchFamily="2" charset="-122"/>
              </a:rPr>
              <a:t>the agent which submits change requests to the registry on behalf of the registrant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ea typeface="SimSun" panose="02010600030101010101" pitchFamily="2" charset="-122"/>
              </a:rPr>
              <a:t>Registrant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200" dirty="0">
                <a:ea typeface="SimSun" panose="02010600030101010101" pitchFamily="2" charset="-122"/>
              </a:rPr>
              <a:t>the entity which makes use of the domain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Registries, Registrars, and Registrants ">
            <a:extLst>
              <a:ext uri="{FF2B5EF4-FFF2-40B4-BE49-F238E27FC236}">
                <a16:creationId xmlns:a16="http://schemas.microsoft.com/office/drawing/2014/main" id="{626AB608-E5DB-4B29-81BE-19E55D24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90" y="356681"/>
            <a:ext cx="8001000" cy="1143000"/>
          </a:xfrm>
        </p:spPr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Registries, Registrars, and Registrants (2)</a:t>
            </a:r>
            <a:endParaRPr lang="en-US" dirty="0"/>
          </a:p>
        </p:txBody>
      </p:sp>
      <p:pic>
        <p:nvPicPr>
          <p:cNvPr id="3" name="Picture 2" descr="Registries, Registrars, and Registrants">
            <a:extLst>
              <a:ext uri="{FF2B5EF4-FFF2-40B4-BE49-F238E27FC236}">
                <a16:creationId xmlns:a16="http://schemas.microsoft.com/office/drawing/2014/main" id="{217EF130-9023-4715-AECA-C8345A39C34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09748"/>
            <a:ext cx="5943600" cy="381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473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>
            <a:extLst>
              <a:ext uri="{FF2B5EF4-FFF2-40B4-BE49-F238E27FC236}">
                <a16:creationId xmlns:a16="http://schemas.microsoft.com/office/drawing/2014/main" id="{420C6ED6-86C0-45AE-823E-81464757DE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Verisign: the registry and registrar for gTLDs</a:t>
            </a:r>
          </a:p>
        </p:txBody>
      </p:sp>
      <p:sp>
        <p:nvSpPr>
          <p:cNvPr id="134147" name="Rectangle 3">
            <a:extLst>
              <a:ext uri="{FF2B5EF4-FFF2-40B4-BE49-F238E27FC236}">
                <a16:creationId xmlns:a16="http://schemas.microsoft.com/office/drawing/2014/main" id="{431C2DE1-12E9-4366-A6FA-BAE14016D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 dirty="0">
                <a:ea typeface="SimSun" panose="02010600030101010101" pitchFamily="2" charset="-122"/>
              </a:rPr>
              <a:t>.COM, .NET, and .ORG</a:t>
            </a:r>
          </a:p>
          <a:p>
            <a:pPr lvl="1" eaLnBrk="1" hangingPunct="1"/>
            <a:r>
              <a:rPr lang="en-US" altLang="zh-CN" sz="2400" dirty="0">
                <a:ea typeface="SimSun" panose="02010600030101010101" pitchFamily="2" charset="-122"/>
              </a:rPr>
              <a:t>By far the largest top level domains on the Internet today</a:t>
            </a:r>
          </a:p>
          <a:p>
            <a:pPr eaLnBrk="1" hangingPunct="1"/>
            <a:endParaRPr lang="en-US" altLang="zh-CN" sz="2800" dirty="0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 sz="2800" dirty="0">
                <a:ea typeface="SimSun" panose="02010600030101010101" pitchFamily="2" charset="-122"/>
              </a:rPr>
              <a:t>Verisign received the contract for the registry for .COM, .NET, and .ORG</a:t>
            </a:r>
          </a:p>
          <a:p>
            <a:pPr lvl="1" eaLnBrk="1" hangingPunct="1"/>
            <a:r>
              <a:rPr lang="en-US" altLang="zh-CN" sz="2400" dirty="0">
                <a:ea typeface="SimSun" panose="02010600030101010101" pitchFamily="2" charset="-122"/>
              </a:rPr>
              <a:t>also a registrar for these TLDs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E5C25E02-15E5-48F5-84A3-1F892E9208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Overview – DNS Context</a:t>
            </a:r>
          </a:p>
        </p:txBody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8E68E3A2-89EB-47DF-AF21-0B6C7B3799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Introduction to the DNS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Components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Hierarchy</a:t>
            </a: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ea typeface="SimSun" panose="02010600030101010101" pitchFamily="2" charset="-122"/>
              </a:rPr>
              <a:t>The DNS in Context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528EF91B-9D49-45FA-91DD-1433BCE09C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solidFill>
                  <a:schemeClr val="tx1"/>
                </a:solidFill>
                <a:ea typeface="SimSun" panose="02010600030101010101" pitchFamily="2" charset="-122"/>
              </a:rPr>
              <a:t>Load Concerns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3F3C9CA3-EABF-4839-B854-827506B25D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can handle the load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DNS root servers get approximately 3000 queries per second</a:t>
            </a:r>
          </a:p>
          <a:p>
            <a:pPr lvl="2" eaLnBrk="1" hangingPunct="1"/>
            <a:r>
              <a:rPr lang="en-US" altLang="zh-CN" dirty="0">
                <a:ea typeface="SimSun" panose="02010600030101010101" pitchFamily="2" charset="-122"/>
              </a:rPr>
              <a:t>Empirical proofs (DDoS attacks) show root name servers can handle 50,000 queries per second</a:t>
            </a:r>
          </a:p>
          <a:p>
            <a:pPr lvl="3" eaLnBrk="1" hangingPunct="1"/>
            <a:r>
              <a:rPr lang="en-US" altLang="zh-CN" dirty="0">
                <a:ea typeface="SimSun" panose="02010600030101010101" pitchFamily="2" charset="-122"/>
              </a:rPr>
              <a:t>Limitation is network bandwidth, not the DNS protocol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in-</a:t>
            </a:r>
            <a:r>
              <a:rPr lang="en-US" altLang="zh-CN" dirty="0" err="1">
                <a:ea typeface="SimSun" panose="02010600030101010101" pitchFamily="2" charset="-122"/>
              </a:rPr>
              <a:t>addr.arpa</a:t>
            </a:r>
            <a:r>
              <a:rPr lang="en-US" altLang="zh-CN" dirty="0">
                <a:ea typeface="SimSun" panose="02010600030101010101" pitchFamily="2" charset="-122"/>
              </a:rPr>
              <a:t> zone, which translates numbers to names, gets about 2000 queries per second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>
            <a:extLst>
              <a:ext uri="{FF2B5EF4-FFF2-40B4-BE49-F238E27FC236}">
                <a16:creationId xmlns:a16="http://schemas.microsoft.com/office/drawing/2014/main" id="{A44A5E00-A7F5-45F5-BD17-E4C74AF7BA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solidFill>
                  <a:schemeClr val="tx1"/>
                </a:solidFill>
                <a:ea typeface="SimSun" panose="02010600030101010101" pitchFamily="2" charset="-122"/>
              </a:rPr>
              <a:t>Performance Concerns</a:t>
            </a:r>
          </a:p>
        </p:txBody>
      </p:sp>
      <p:sp>
        <p:nvSpPr>
          <p:cNvPr id="141315" name="Rectangle 3">
            <a:extLst>
              <a:ext uri="{FF2B5EF4-FFF2-40B4-BE49-F238E27FC236}">
                <a16:creationId xmlns:a16="http://schemas.microsoft.com/office/drawing/2014/main" id="{B4AD5545-CE89-4C4B-8C7C-3D362A22B8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DNS is a very lightweight protocol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Simple query – response</a:t>
            </a:r>
          </a:p>
          <a:p>
            <a:pPr eaLnBrk="1" hangingPunct="1"/>
            <a:r>
              <a:rPr lang="en-US" altLang="zh-CN" dirty="0">
                <a:ea typeface="SimSun" panose="02010600030101010101" pitchFamily="2" charset="-122"/>
              </a:rPr>
              <a:t>Any performance limitations are the result of network limitations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Speed of light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Network congestion</a:t>
            </a:r>
          </a:p>
          <a:p>
            <a:pPr lvl="1" eaLnBrk="1" hangingPunct="1"/>
            <a:r>
              <a:rPr lang="en-US" altLang="zh-CN" dirty="0">
                <a:ea typeface="SimSun" panose="02010600030101010101" pitchFamily="2" charset="-122"/>
              </a:rPr>
              <a:t>Switching/forwarding latencies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id="{00289D97-1BD2-4722-9959-9601FEDDB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solidFill>
                  <a:schemeClr val="tx1"/>
                </a:solidFill>
                <a:ea typeface="SimSun" panose="02010600030101010101" pitchFamily="2" charset="-122"/>
              </a:rPr>
              <a:t>Security Concerns</a:t>
            </a:r>
          </a:p>
        </p:txBody>
      </p:sp>
      <p:sp>
        <p:nvSpPr>
          <p:cNvPr id="143363" name="Rectangle 3">
            <a:extLst>
              <a:ext uri="{FF2B5EF4-FFF2-40B4-BE49-F238E27FC236}">
                <a16:creationId xmlns:a16="http://schemas.microsoft.com/office/drawing/2014/main" id="{C540B5CD-9BA2-4A7F-99CE-B55F96D834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Base DNS protocol (RFC 1034, 1035) is insecure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DNS spoofing (</a:t>
            </a:r>
            <a:r>
              <a:rPr lang="en-US" altLang="en-US" sz="2400">
                <a:ea typeface="SimSun" panose="02010600030101010101" pitchFamily="2" charset="-122"/>
              </a:rPr>
              <a:t>cache poisoning</a:t>
            </a:r>
            <a:r>
              <a:rPr lang="en-US" altLang="zh-CN" sz="2400">
                <a:ea typeface="SimSun" panose="02010600030101010101" pitchFamily="2" charset="-122"/>
              </a:rPr>
              <a:t>) attacks are possible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DNS Security Enhancements (DNSSEC, RFC 2565) remedies this flaw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But creates new ones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</a:rPr>
              <a:t>DoS attacks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sz="2000">
                <a:ea typeface="SimSun" panose="02010600030101010101" pitchFamily="2" charset="-122"/>
                <a:hlinkClick r:id="rId3"/>
              </a:rPr>
              <a:t>Amplification attacks</a:t>
            </a:r>
            <a:endParaRPr lang="en-US" altLang="zh-CN" sz="2000">
              <a:ea typeface="SimSun" panose="02010600030101010101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800">
                <a:ea typeface="SimSun" panose="02010600030101010101" pitchFamily="2" charset="-122"/>
              </a:rPr>
              <a:t>DNSSEC strongly discourages large flat zones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>
                <a:ea typeface="SimSun" panose="02010600030101010101" pitchFamily="2" charset="-122"/>
              </a:rPr>
              <a:t>Hierarchy (delegation) is good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D959F-BE87-4B93-AEF5-29D85951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B8771-7A14-415F-ACA6-EF5DB3470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622" y="1333500"/>
            <a:ext cx="7772400" cy="4483640"/>
          </a:xfrm>
        </p:spPr>
        <p:txBody>
          <a:bodyPr/>
          <a:lstStyle/>
          <a:p>
            <a:r>
              <a:rPr lang="en-US" sz="2000" dirty="0"/>
              <a:t>DNS Overview,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https://www.ibm.com/support/knowledgecenter/en/SSLTBW_2.4.0/com.ibm.zos.v2r4.halz002/dns_bind_ovw.htm</a:t>
            </a:r>
            <a:endParaRPr lang="en-US" sz="2000" dirty="0"/>
          </a:p>
          <a:p>
            <a:r>
              <a:rPr lang="en-US" sz="2000" dirty="0"/>
              <a:t>DNS Work Mechanism,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https://www.ibm.com/support/knowledgecenter/en/SSLTBW_2.4.0/com.ibm.zos.v2r4.halz002/dns_bind_ovw.htm</a:t>
            </a:r>
            <a:endParaRPr lang="en-US" sz="2000" dirty="0"/>
          </a:p>
          <a:p>
            <a:r>
              <a:rPr lang="en-US" sz="2000" dirty="0"/>
              <a:t>How DNS Work in 6 steps, </a:t>
            </a: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https://www.verisign.com/en_US/website-presence/online/how-dns-works/index.xhtml</a:t>
            </a:r>
            <a:endParaRPr lang="en-US" sz="2000" dirty="0"/>
          </a:p>
          <a:p>
            <a:r>
              <a:rPr lang="en-US" sz="2000" dirty="0"/>
              <a:t>DNS Hierarchy, </a:t>
            </a:r>
            <a:r>
              <a:rPr lang="en-US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https://www.novell.com/documentation/dns_dhcp/?page=/documentation/dns_dhcp/dhcp_enu/data/behdbhhj.html</a:t>
            </a:r>
            <a:endParaRPr lang="en-US" sz="2000" dirty="0"/>
          </a:p>
          <a:p>
            <a:r>
              <a:rPr lang="en-US" sz="2000" dirty="0"/>
              <a:t>DNS Root Nameserver, </a:t>
            </a:r>
            <a:r>
              <a:rPr lang="en-US" sz="2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https://www.cloudflare.com/learning/dns/glossary/dns-root-server/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687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E2FD333-B83D-4835-862C-E3ED95BA8B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The DNS is also…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37BB0345-8C4F-4A29-9DEB-7ACE649E6B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A globally distributed, scalable, reliable database</a:t>
            </a:r>
          </a:p>
          <a:p>
            <a:pPr eaLnBrk="1" hangingPunct="1"/>
            <a:r>
              <a:rPr lang="en-US" altLang="zh-CN" sz="2800">
                <a:ea typeface="SimSun" panose="02010600030101010101" pitchFamily="2" charset="-122"/>
              </a:rPr>
              <a:t>Comprised of three components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A “name space”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Servers making that name space available</a:t>
            </a:r>
          </a:p>
          <a:p>
            <a:pPr lvl="1" eaLnBrk="1" hangingPunct="1"/>
            <a:r>
              <a:rPr lang="en-US" altLang="zh-CN" sz="2400">
                <a:ea typeface="SimSun" panose="02010600030101010101" pitchFamily="2" charset="-122"/>
              </a:rPr>
              <a:t>Resolvers (clients) which query the servers about the name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DC5FEE7-8856-474A-B124-4CAFE03617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as a Lookup Mechanism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560A6A6-4716-436C-AE7B-322CD5C061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Users generally prefer names to numbers</a:t>
            </a:r>
          </a:p>
          <a:p>
            <a:pPr eaLnBrk="1" hangingPunct="1"/>
            <a:endParaRPr lang="en-US" altLang="zh-CN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Computers prefer numbers to names</a:t>
            </a:r>
          </a:p>
          <a:p>
            <a:pPr eaLnBrk="1" hangingPunct="1"/>
            <a:endParaRPr lang="en-US" altLang="zh-CN">
              <a:ea typeface="SimSun" panose="02010600030101010101" pitchFamily="2" charset="-122"/>
            </a:endParaRP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provides the mapping between the two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I have “x”, give me “y”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67549C2-CA28-451B-930E-4E699415A1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as a Database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88425B0-27E7-4803-A9F6-0143B1E58C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Keys to the database are “domain names”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www.foo.com, 18.in-addr.arpa, 6.4.e164.arpa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Over 200,000,000 domain names stored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Each domain name contains one or more attributes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Known as “resource records”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Each attribute individually retrievable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348A47A-FC01-4BA9-BB01-020B7BA3D4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Global Distribution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07EE306-D0DA-4805-9EAA-78BC009F63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Data is maintained locally, but retrievable globally</a:t>
            </a:r>
          </a:p>
          <a:p>
            <a:pPr lvl="1" eaLnBrk="1" hangingPunct="1"/>
            <a:r>
              <a:rPr lang="en-US" altLang="zh-CN">
                <a:ea typeface="SimSun" panose="02010600030101010101" pitchFamily="2" charset="-122"/>
              </a:rPr>
              <a:t>No single computer has all DNS data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DNS lookups can be performed by any device</a:t>
            </a:r>
          </a:p>
          <a:p>
            <a:pPr eaLnBrk="1" hangingPunct="1"/>
            <a:r>
              <a:rPr lang="en-US" altLang="zh-CN">
                <a:ea typeface="SimSun" panose="02010600030101010101" pitchFamily="2" charset="-122"/>
              </a:rPr>
              <a:t>Remote DNS data is locally cachable to improve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oundForSorting">
  <a:themeElements>
    <a:clrScheme name="">
      <a:dk1>
        <a:srgbClr val="000000"/>
      </a:dk1>
      <a:lt1>
        <a:srgbClr val="FFFFFF"/>
      </a:lt1>
      <a:dk2>
        <a:srgbClr val="CC0000"/>
      </a:dk2>
      <a:lt2>
        <a:srgbClr val="969696"/>
      </a:lt2>
      <a:accent1>
        <a:srgbClr val="0033CC"/>
      </a:accent1>
      <a:accent2>
        <a:srgbClr val="339933"/>
      </a:accent2>
      <a:accent3>
        <a:srgbClr val="FFFFFF"/>
      </a:accent3>
      <a:accent4>
        <a:srgbClr val="000000"/>
      </a:accent4>
      <a:accent5>
        <a:srgbClr val="AAADE2"/>
      </a:accent5>
      <a:accent6>
        <a:srgbClr val="2D8A2D"/>
      </a:accent6>
      <a:hlink>
        <a:srgbClr val="9900CC"/>
      </a:hlink>
      <a:folHlink>
        <a:srgbClr val="B2B2B2"/>
      </a:folHlink>
    </a:clrScheme>
    <a:fontScheme name="BoundForSort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oundForSorting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undForSorting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undForSorting 8">
        <a:dk1>
          <a:srgbClr val="000000"/>
        </a:dk1>
        <a:lt1>
          <a:srgbClr val="FFFFFF"/>
        </a:lt1>
        <a:dk2>
          <a:srgbClr val="CC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9BA26DD2-6E17-4626-A28F-26D51BEC131A}"/>
</file>

<file path=customXml/itemProps2.xml><?xml version="1.0" encoding="utf-8"?>
<ds:datastoreItem xmlns:ds="http://schemas.openxmlformats.org/officeDocument/2006/customXml" ds:itemID="{5288300F-99E0-439B-B8F6-D51A6603E4AB}"/>
</file>

<file path=customXml/itemProps3.xml><?xml version="1.0" encoding="utf-8"?>
<ds:datastoreItem xmlns:ds="http://schemas.openxmlformats.org/officeDocument/2006/customXml" ds:itemID="{5EFB87F0-7893-4479-926F-4DF724A692F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2098</TotalTime>
  <Words>2320</Words>
  <Application>Microsoft Office PowerPoint</Application>
  <PresentationFormat>On-screen Show (4:3)</PresentationFormat>
  <Paragraphs>297</Paragraphs>
  <Slides>58</Slides>
  <Notes>42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Monotype Sorts</vt:lpstr>
      <vt:lpstr>Times New Roman</vt:lpstr>
      <vt:lpstr>Default Design</vt:lpstr>
      <vt:lpstr>BoundForSorting</vt:lpstr>
      <vt:lpstr>MS Org Chart</vt:lpstr>
      <vt:lpstr>Internet Naming Service: DNS*</vt:lpstr>
      <vt:lpstr>Overview</vt:lpstr>
      <vt:lpstr>DNS History (1)</vt:lpstr>
      <vt:lpstr>DNS History (2)</vt:lpstr>
      <vt:lpstr>The DNS is…</vt:lpstr>
      <vt:lpstr>The DNS is also…</vt:lpstr>
      <vt:lpstr>DNS as a Lookup Mechanism</vt:lpstr>
      <vt:lpstr>DNS as a Database</vt:lpstr>
      <vt:lpstr>Global Distribution</vt:lpstr>
      <vt:lpstr>Loose Coherency</vt:lpstr>
      <vt:lpstr>Scalability</vt:lpstr>
      <vt:lpstr>Reliability</vt:lpstr>
      <vt:lpstr>Dynamicity</vt:lpstr>
      <vt:lpstr>Overview -namespace</vt:lpstr>
      <vt:lpstr>The Name Space</vt:lpstr>
      <vt:lpstr>An Analogy – E.164</vt:lpstr>
      <vt:lpstr>Labels</vt:lpstr>
      <vt:lpstr>Domain Names</vt:lpstr>
      <vt:lpstr>Subdomains</vt:lpstr>
      <vt:lpstr>Delegation</vt:lpstr>
      <vt:lpstr>Delegation Creates Zones</vt:lpstr>
      <vt:lpstr>Dividing a Domain into Zones</vt:lpstr>
      <vt:lpstr>Overview -servers</vt:lpstr>
      <vt:lpstr>Name Servers</vt:lpstr>
      <vt:lpstr>Name Servers and Zones</vt:lpstr>
      <vt:lpstr>Types of Name Servers</vt:lpstr>
      <vt:lpstr>Name Server Architecture</vt:lpstr>
      <vt:lpstr>Name Server Architecture (2)</vt:lpstr>
      <vt:lpstr>Authoritative Data</vt:lpstr>
      <vt:lpstr>Using Other Name Servers</vt:lpstr>
      <vt:lpstr>Cached Data</vt:lpstr>
      <vt:lpstr>Overview - resolver</vt:lpstr>
      <vt:lpstr>Name Resolution</vt:lpstr>
      <vt:lpstr>Name Resolution (2)</vt:lpstr>
      <vt:lpstr>The Resolution Process</vt:lpstr>
      <vt:lpstr>The Resolution Process (2)</vt:lpstr>
      <vt:lpstr>The Resolution Process (3)</vt:lpstr>
      <vt:lpstr>The Resolution Process (4)</vt:lpstr>
      <vt:lpstr>The Resolution Process (5)</vt:lpstr>
      <vt:lpstr>The Resolution Process (6)</vt:lpstr>
      <vt:lpstr>The Resolution Process (7)</vt:lpstr>
      <vt:lpstr>The Resolution Process (8)</vt:lpstr>
      <vt:lpstr>The Resolution Process (9)</vt:lpstr>
      <vt:lpstr>Overview – DNS Structure</vt:lpstr>
      <vt:lpstr>DNS Structure and Hierarchy</vt:lpstr>
      <vt:lpstr>Top-level Domain (TLD) Structure</vt:lpstr>
      <vt:lpstr>The Current TLDs</vt:lpstr>
      <vt:lpstr>Internet Corporation for Assigned Names and Numbers (ICANN)</vt:lpstr>
      <vt:lpstr>The Root Nameservers</vt:lpstr>
      <vt:lpstr>Root Name Server Operators</vt:lpstr>
      <vt:lpstr>Registries, Registrars, and Registrants</vt:lpstr>
      <vt:lpstr>Registries, Registrars, and Registrants (2)</vt:lpstr>
      <vt:lpstr>Verisign: the registry and registrar for gTLDs</vt:lpstr>
      <vt:lpstr>Overview – DNS Context</vt:lpstr>
      <vt:lpstr>Load Concerns</vt:lpstr>
      <vt:lpstr>Performance Concerns</vt:lpstr>
      <vt:lpstr>Security Concerns</vt:lpstr>
      <vt:lpstr>Reference </vt:lpstr>
    </vt:vector>
  </TitlesOfParts>
  <Company>Nominum,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Domain Name System</dc:title>
  <dc:creator>David R. Conrad</dc:creator>
  <cp:lastModifiedBy>Hossain Shahriar</cp:lastModifiedBy>
  <cp:revision>136</cp:revision>
  <dcterms:created xsi:type="dcterms:W3CDTF">2001-01-15T05:40:27Z</dcterms:created>
  <dcterms:modified xsi:type="dcterms:W3CDTF">2020-11-13T18:48:41Z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