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47" r:id="rId2"/>
    <p:sldId id="360" r:id="rId3"/>
    <p:sldId id="348" r:id="rId4"/>
    <p:sldId id="349" r:id="rId5"/>
    <p:sldId id="355" r:id="rId6"/>
    <p:sldId id="268" r:id="rId7"/>
    <p:sldId id="351" r:id="rId8"/>
    <p:sldId id="269" r:id="rId9"/>
    <p:sldId id="357" r:id="rId10"/>
    <p:sldId id="356" r:id="rId11"/>
    <p:sldId id="354" r:id="rId12"/>
    <p:sldId id="353" r:id="rId13"/>
    <p:sldId id="350" r:id="rId14"/>
    <p:sldId id="275" r:id="rId15"/>
    <p:sldId id="277" r:id="rId16"/>
    <p:sldId id="278" r:id="rId17"/>
    <p:sldId id="363" r:id="rId18"/>
    <p:sldId id="282" r:id="rId19"/>
    <p:sldId id="362" r:id="rId20"/>
    <p:sldId id="324" r:id="rId21"/>
    <p:sldId id="270" r:id="rId22"/>
    <p:sldId id="285" r:id="rId23"/>
    <p:sldId id="271" r:id="rId24"/>
    <p:sldId id="293" r:id="rId25"/>
    <p:sldId id="294" r:id="rId26"/>
    <p:sldId id="288" r:id="rId27"/>
    <p:sldId id="289" r:id="rId28"/>
    <p:sldId id="296" r:id="rId29"/>
    <p:sldId id="358" r:id="rId30"/>
    <p:sldId id="359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0E3"/>
    <a:srgbClr val="1C6FA8"/>
    <a:srgbClr val="DDDDDD"/>
    <a:srgbClr val="808080"/>
    <a:srgbClr val="C0C0C0"/>
    <a:srgbClr val="99FF99"/>
    <a:srgbClr val="00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7" autoAdjust="0"/>
    <p:restoredTop sz="86385" autoAdjust="0"/>
  </p:normalViewPr>
  <p:slideViewPr>
    <p:cSldViewPr>
      <p:cViewPr varScale="1">
        <p:scale>
          <a:sx n="98" d="100"/>
          <a:sy n="98" d="100"/>
        </p:scale>
        <p:origin x="88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5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98"/>
    </p:cViewPr>
  </p:sorterViewPr>
  <p:notesViewPr>
    <p:cSldViewPr>
      <p:cViewPr varScale="1">
        <p:scale>
          <a:sx n="83" d="100"/>
          <a:sy n="83" d="100"/>
        </p:scale>
        <p:origin x="-195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3E6E88-0742-4E8C-B62C-49CCA680FE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10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6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35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23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541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24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225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25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107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26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5642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27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572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28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26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8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337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14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69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15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62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16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20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18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221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20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85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21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093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38BA-5D0F-4503-8660-6F7170BD8BE2}" type="slidenum">
              <a:rPr lang="en-US"/>
              <a:pPr/>
              <a:t>22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64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3306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5292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848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0323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4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594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06646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76766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307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437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4377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1288" y="6400800"/>
            <a:ext cx="184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900">
              <a:solidFill>
                <a:schemeClr val="bg2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l.acm.org/citation.cfm?id=2382244" TargetMode="External"/><Relationship Id="rId2" Type="http://schemas.openxmlformats.org/officeDocument/2006/relationships/hyperlink" Target="http://www.sciencedirect.com/science/article/pii/S0167404812000429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hyperlink" Target="http://www.clcert.cl/seminario/US-CERT_Chile_2007-FINALv2.ppt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447800"/>
            <a:ext cx="7772400" cy="1470025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rgbClr val="C00000"/>
                </a:solidFill>
              </a:rPr>
              <a:t>Supervisory Control and Data Acquisition (SCADA) system security</a:t>
            </a:r>
          </a:p>
        </p:txBody>
      </p:sp>
    </p:spTree>
    <p:extLst>
      <p:ext uri="{BB962C8B-B14F-4D97-AF65-F5344CB8AC3E}">
        <p14:creationId xmlns:p14="http://schemas.microsoft.com/office/powerpoint/2010/main" val="2327722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90800"/>
            <a:ext cx="82296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C00000"/>
                </a:solidFill>
              </a:rPr>
              <a:t>Who would attack SCADA?</a:t>
            </a:r>
          </a:p>
        </p:txBody>
      </p:sp>
    </p:spTree>
    <p:extLst>
      <p:ext uri="{BB962C8B-B14F-4D97-AF65-F5344CB8AC3E}">
        <p14:creationId xmlns:p14="http://schemas.microsoft.com/office/powerpoint/2010/main" val="2854535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C00000"/>
                </a:solidFill>
              </a:rPr>
              <a:t>Attackers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Script kiddies</a:t>
            </a:r>
          </a:p>
          <a:p>
            <a:r>
              <a:rPr lang="en-US" altLang="en-US" dirty="0"/>
              <a:t>Hackers</a:t>
            </a:r>
          </a:p>
          <a:p>
            <a:r>
              <a:rPr lang="en-US" altLang="en-US" dirty="0"/>
              <a:t>Organized crime</a:t>
            </a:r>
          </a:p>
          <a:p>
            <a:r>
              <a:rPr lang="en-US" altLang="en-US" dirty="0"/>
              <a:t>Disgruntled insiders</a:t>
            </a:r>
          </a:p>
          <a:p>
            <a:r>
              <a:rPr lang="en-US" altLang="en-US" dirty="0"/>
              <a:t>Competitors</a:t>
            </a:r>
          </a:p>
          <a:p>
            <a:r>
              <a:rPr lang="en-US" altLang="en-US" u="sng" dirty="0"/>
              <a:t>Terrorists</a:t>
            </a:r>
          </a:p>
          <a:p>
            <a:r>
              <a:rPr lang="en-US" altLang="en-US" dirty="0" err="1"/>
              <a:t>Hactivists</a:t>
            </a:r>
            <a:endParaRPr lang="en-US" altLang="en-US" dirty="0"/>
          </a:p>
          <a:p>
            <a:r>
              <a:rPr lang="en-US" altLang="en-US" dirty="0"/>
              <a:t>Eco-terrorists</a:t>
            </a:r>
          </a:p>
          <a:p>
            <a:r>
              <a:rPr lang="en-US" altLang="en-US" u="sng" dirty="0"/>
              <a:t>Nation states</a:t>
            </a:r>
          </a:p>
        </p:txBody>
      </p:sp>
    </p:spTree>
    <p:extLst>
      <p:ext uri="{BB962C8B-B14F-4D97-AF65-F5344CB8AC3E}">
        <p14:creationId xmlns:p14="http://schemas.microsoft.com/office/powerpoint/2010/main" val="3400696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rgbClr val="C00000"/>
                </a:solidFill>
              </a:rPr>
              <a:t>SCADA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Perimeter Protection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Firewall, IPS, VPN, AV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Host IDS, Host AV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DMZ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Interior Security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Firewall, IDS, VPN, AV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Host IDS, Host AV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NAC</a:t>
            </a:r>
            <a:endParaRPr lang="en-US" altLang="en-US" sz="1800" dirty="0"/>
          </a:p>
          <a:p>
            <a:pPr lvl="1">
              <a:lnSpc>
                <a:spcPct val="90000"/>
              </a:lnSpc>
            </a:pPr>
            <a:r>
              <a:rPr lang="en-US" altLang="en-US" dirty="0"/>
              <a:t>Scanning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Monitoring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Management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299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Programmable Logic Controllers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/>
              <a:t>Computer based solid state devices</a:t>
            </a:r>
          </a:p>
          <a:p>
            <a:r>
              <a:rPr lang="en-US" altLang="en-US" kern="0" dirty="0"/>
              <a:t>Control industrial equipment and processes</a:t>
            </a:r>
          </a:p>
          <a:p>
            <a:r>
              <a:rPr lang="en-US" altLang="en-US" kern="0" dirty="0"/>
              <a:t>Regulate process flow</a:t>
            </a:r>
          </a:p>
          <a:p>
            <a:pPr lvl="1"/>
            <a:r>
              <a:rPr lang="en-US" altLang="en-US" kern="0" dirty="0"/>
              <a:t>Automobile assembly line</a:t>
            </a:r>
          </a:p>
          <a:p>
            <a:r>
              <a:rPr lang="en-US" altLang="en-US" kern="0" dirty="0"/>
              <a:t>Have physical effect</a:t>
            </a:r>
          </a:p>
          <a:p>
            <a:pPr marL="0" indent="0">
              <a:buNone/>
            </a:pPr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1657406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000" y="533400"/>
            <a:ext cx="3069943" cy="5509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Related Work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82650" y="1752600"/>
            <a:ext cx="6781800" cy="3109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Security working groups  for the various infrastructure sectors of water, electricity and natural gas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US Departments of Energy and Homeland</a:t>
            </a:r>
          </a:p>
          <a:p>
            <a:pPr>
              <a:buNone/>
            </a:pPr>
            <a:r>
              <a:rPr lang="en-US" sz="2800" dirty="0">
                <a:latin typeface="Calibri" pitchFamily="34" charset="0"/>
              </a:rPr>
              <a:t>     Security: investigation into the </a:t>
            </a:r>
          </a:p>
          <a:p>
            <a:pPr>
              <a:buNone/>
            </a:pPr>
            <a:r>
              <a:rPr lang="en-US" sz="2800" dirty="0">
                <a:latin typeface="Calibri" pitchFamily="34" charset="0"/>
              </a:rPr>
              <a:t>     problem domain of SCADA systems  </a:t>
            </a:r>
          </a:p>
        </p:txBody>
      </p:sp>
    </p:spTree>
    <p:extLst>
      <p:ext uri="{BB962C8B-B14F-4D97-AF65-F5344CB8AC3E}">
        <p14:creationId xmlns:p14="http://schemas.microsoft.com/office/powerpoint/2010/main" val="1193885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000" y="533400"/>
            <a:ext cx="3765646" cy="5509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Related Work (2)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295400" y="1395306"/>
            <a:ext cx="6781800" cy="440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Traditionally vendors focused on functionality and used physical security measures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An attempt was made to try to “match” physical security mechanisms online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Vulnerabilities: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Classification by affected technology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Classification by error or mistakes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Classification by enabled attack scenario</a:t>
            </a:r>
          </a:p>
        </p:txBody>
      </p:sp>
    </p:spTree>
    <p:extLst>
      <p:ext uri="{BB962C8B-B14F-4D97-AF65-F5344CB8AC3E}">
        <p14:creationId xmlns:p14="http://schemas.microsoft.com/office/powerpoint/2010/main" val="2699920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000" y="533400"/>
            <a:ext cx="5257465" cy="5509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SCADA and PLC Security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63600" y="1447800"/>
            <a:ext cx="7213600" cy="440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Increased risk to SCADA systems, introduces another element of risk to the PLC and all of the control elements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PLC’s dictate the functionality of the process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PLC programming software and SCADA control software can be housed on the same machine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The newest PLC hardware devices allow for direct access to the PLC through the network</a:t>
            </a:r>
          </a:p>
        </p:txBody>
      </p:sp>
    </p:spTree>
    <p:extLst>
      <p:ext uri="{BB962C8B-B14F-4D97-AF65-F5344CB8AC3E}">
        <p14:creationId xmlns:p14="http://schemas.microsoft.com/office/powerpoint/2010/main" val="1165526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 descr="SCADA and PLC Security">
            <a:extLst>
              <a:ext uri="{FF2B5EF4-FFF2-40B4-BE49-F238E27FC236}">
                <a16:creationId xmlns:a16="http://schemas.microsoft.com/office/drawing/2014/main" id="{EA01503F-E156-4426-9B97-758B72EFC81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057400" y="386730"/>
            <a:ext cx="5638800" cy="64633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SCADA and PLC Security (2)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" name="Picture 1" descr="SCADA and PLC Security">
            <a:extLst>
              <a:ext uri="{FF2B5EF4-FFF2-40B4-BE49-F238E27FC236}">
                <a16:creationId xmlns:a16="http://schemas.microsoft.com/office/drawing/2014/main" id="{0209EC86-FE49-4862-B228-FD7C274E6A7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1676400"/>
            <a:ext cx="6477000" cy="369697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EBFD6E65-7EFC-41A2-B1B0-6A9144888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5778130"/>
            <a:ext cx="3124200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r>
              <a:rPr lang="en-US" dirty="0">
                <a:latin typeface="Calibri" pitchFamily="34" charset="0"/>
              </a:rPr>
              <a:t>SCADA System Control Flow</a:t>
            </a:r>
          </a:p>
        </p:txBody>
      </p:sp>
    </p:spTree>
    <p:extLst>
      <p:ext uri="{BB962C8B-B14F-4D97-AF65-F5344CB8AC3E}">
        <p14:creationId xmlns:p14="http://schemas.microsoft.com/office/powerpoint/2010/main" val="1167208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000" y="533400"/>
            <a:ext cx="5953168" cy="5509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SCADA and PLC Security (3)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295400" y="1447800"/>
            <a:ext cx="6781800" cy="3786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Prior to the </a:t>
            </a:r>
            <a:r>
              <a:rPr lang="en-US" sz="2400" dirty="0" err="1">
                <a:latin typeface="Calibri" pitchFamily="34" charset="0"/>
              </a:rPr>
              <a:t>Stuxnet</a:t>
            </a:r>
            <a:r>
              <a:rPr lang="en-US" sz="2400" dirty="0">
                <a:latin typeface="Calibri" pitchFamily="34" charset="0"/>
              </a:rPr>
              <a:t> attack (2010): it was believed any cyber attack (targeted or not) would be detected by IT security technologies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Need: standard be implemented that would allow both novice and experience PLC programmers to verify and validate their code against a set of rules.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How do we show that PLC code and be verified and validated to assist in the mitigation of current and future security risks (errors)?</a:t>
            </a:r>
          </a:p>
        </p:txBody>
      </p:sp>
    </p:spTree>
    <p:extLst>
      <p:ext uri="{BB962C8B-B14F-4D97-AF65-F5344CB8AC3E}">
        <p14:creationId xmlns:p14="http://schemas.microsoft.com/office/powerpoint/2010/main" val="10127518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0D86A5C-6DBC-438E-A20A-C1BA341A38C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76275" y="381000"/>
            <a:ext cx="7772400" cy="1143000"/>
          </a:xfrm>
          <a:prstGeom prst="rect">
            <a:avLst/>
          </a:prstGeom>
          <a:noFill/>
          <a:ln w="9525">
            <a:noFill/>
            <a:prstDash/>
            <a:miter lim="800000"/>
            <a:headEnd/>
            <a:tailEnd/>
          </a:ln>
          <a:effectLst/>
        </p:spPr>
        <p:txBody>
          <a:bodyPr rot="0" spcFirstLastPara="0" vertOverflow="overflow" horzOverflow="overflow" vert="horz" wrap="square" lIns="92075" tIns="46038" rIns="92075" bIns="4603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Application of Touchpoints</a:t>
            </a:r>
          </a:p>
        </p:txBody>
      </p:sp>
      <p:pic>
        <p:nvPicPr>
          <p:cNvPr id="2" name="Picture 1" descr="Application Touchpoints.">
            <a:extLst>
              <a:ext uri="{FF2B5EF4-FFF2-40B4-BE49-F238E27FC236}">
                <a16:creationId xmlns:a16="http://schemas.microsoft.com/office/drawing/2014/main" id="{FB754511-83B0-4F7F-BBBF-A62FC960CBE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133600"/>
            <a:ext cx="6553200" cy="278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7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C00000"/>
                </a:solidFill>
              </a:rPr>
              <a:t>Reading 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1647195"/>
            <a:ext cx="9137438" cy="4431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Nicholson</a:t>
            </a:r>
            <a:r>
              <a:rPr kumimoji="0" lang="en-US" altLang="en-US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et al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.’ 2012. SCADA security in the light of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	Cyber-Warfare. 2012. Computers &amp; Security,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	Volume 31, Issue 4, June 2012.,</a:t>
            </a:r>
            <a:r>
              <a:rPr kumimoji="0" lang="en-US" altLang="en-US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b="0" i="0" u="sng" strike="noStrike" cap="none" normalizeH="0" baseline="0" dirty="0">
                <a:ln>
                  <a:noFill/>
                </a:ln>
                <a:solidFill>
                  <a:srgbClr val="80008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http://www.sciencedirect.com/science/article/pii/S0167404812000429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S. McLaughlin and P. McDaniel. 2012. </a:t>
            </a:r>
          </a:p>
          <a:p>
            <a:pPr marL="400050" lvl="1" indent="0">
              <a:spcBef>
                <a:spcPct val="0"/>
              </a:spcBef>
              <a:buNone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SABOT: specification-based payload generation for </a:t>
            </a:r>
          </a:p>
          <a:p>
            <a:pPr marL="400050" lvl="1" indent="0">
              <a:spcBef>
                <a:spcPct val="0"/>
              </a:spcBef>
              <a:buNone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programmable logic controllers. </a:t>
            </a:r>
          </a:p>
          <a:p>
            <a:pPr marL="400050" lvl="1" indent="0">
              <a:spcBef>
                <a:spcPct val="0"/>
              </a:spcBef>
              <a:buNone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In </a:t>
            </a:r>
            <a:r>
              <a:rPr kumimoji="0" lang="en-US" altLang="en-US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Proceedings of the 2012 ACM conference on </a:t>
            </a:r>
          </a:p>
          <a:p>
            <a:pPr marL="400050" lvl="1" indent="0">
              <a:spcBef>
                <a:spcPct val="0"/>
              </a:spcBef>
              <a:buNone/>
            </a:pPr>
            <a:r>
              <a:rPr kumimoji="0" lang="en-US" altLang="en-US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Computer and communications security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 (CCS '12). </a:t>
            </a:r>
          </a:p>
          <a:p>
            <a:pPr marL="400050" lvl="1" indent="0">
              <a:spcBef>
                <a:spcPct val="0"/>
              </a:spcBef>
              <a:buNone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ACM, New York, NY, USA, 439-449. </a:t>
            </a:r>
          </a:p>
          <a:p>
            <a:pPr marL="400050" lvl="1" indent="0">
              <a:spcBef>
                <a:spcPct val="0"/>
              </a:spcBef>
              <a:buNone/>
            </a:pPr>
            <a:r>
              <a:rPr kumimoji="0" lang="en-US" altLang="en-US" sz="2400" b="0" i="0" u="sng" strike="noStrike" cap="none" normalizeH="0" baseline="0" dirty="0">
                <a:ln>
                  <a:noFill/>
                </a:ln>
                <a:solidFill>
                  <a:srgbClr val="80008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http://dl.acm.org/citation.cfm?id=2382244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lvl="1" indent="0">
              <a:spcBef>
                <a:spcPct val="0"/>
              </a:spcBef>
              <a:buNone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730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9602" y="533400"/>
            <a:ext cx="7130350" cy="5509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PLC Security Framework (PLC-SF)</a:t>
            </a:r>
          </a:p>
        </p:txBody>
      </p:sp>
      <p:pic>
        <p:nvPicPr>
          <p:cNvPr id="2" name="Picture 1" descr="PLC Security Framework (PLC-SF)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30" y="2362200"/>
            <a:ext cx="8487052" cy="2276475"/>
          </a:xfrm>
          <a:prstGeom prst="rect">
            <a:avLst/>
          </a:prstGeom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438400" y="5779250"/>
            <a:ext cx="4038600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r>
              <a:rPr lang="en-US" dirty="0">
                <a:latin typeface="Calibri" pitchFamily="34" charset="0"/>
              </a:rPr>
              <a:t>Static Analysis Tool: Compiler Workflow</a:t>
            </a:r>
          </a:p>
        </p:txBody>
      </p:sp>
    </p:spTree>
    <p:extLst>
      <p:ext uri="{BB962C8B-B14F-4D97-AF65-F5344CB8AC3E}">
        <p14:creationId xmlns:p14="http://schemas.microsoft.com/office/powerpoint/2010/main" val="35654279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000" y="533400"/>
            <a:ext cx="7826053" cy="5509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PLC Security Framework (PLC-SF) (2)</a:t>
            </a:r>
          </a:p>
        </p:txBody>
      </p:sp>
      <p:pic>
        <p:nvPicPr>
          <p:cNvPr id="3" name="Picture 2" descr="PLC Security Framework (PLC-SF)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626" y="1084320"/>
            <a:ext cx="5502373" cy="561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824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000" y="533400"/>
            <a:ext cx="7826053" cy="5509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PLC Security Framework (PLC-SF) (3)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04800" y="1905000"/>
            <a:ext cx="3959152" cy="45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Components: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PLC Security Vulnerability Taxonomy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Design Patterns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Severity Chart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2400" dirty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Engines: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Taxonomy Engine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Design Pattern Engine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Severity Engine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2400" dirty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latin typeface="Calibri" pitchFamily="34" charset="0"/>
            </a:endParaRPr>
          </a:p>
        </p:txBody>
      </p:sp>
      <p:pic>
        <p:nvPicPr>
          <p:cNvPr id="2" name="Picture 1" descr="PLC Security Framework (PLC-SF)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190" y="1143000"/>
            <a:ext cx="4093394" cy="558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1676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000" y="533400"/>
            <a:ext cx="5116850" cy="5509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Vulnerabilities Analysis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295400" y="1042987"/>
            <a:ext cx="6781800" cy="289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285750" indent="-285750" eaLnBrk="0" hangingPunct="0">
              <a:lnSpc>
                <a:spcPct val="19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Attack Severity Analysis</a:t>
            </a:r>
          </a:p>
          <a:p>
            <a:pPr marL="285750" indent="-285750" eaLnBrk="0" hangingPunct="0">
              <a:lnSpc>
                <a:spcPct val="19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Building the Vulnerability Taxonomy</a:t>
            </a:r>
          </a:p>
          <a:p>
            <a:pPr marL="285750" indent="-285750" eaLnBrk="0" hangingPunct="0">
              <a:lnSpc>
                <a:spcPct val="19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Potential Exploitation of Coding Errors</a:t>
            </a:r>
          </a:p>
          <a:p>
            <a:pPr marL="285750" indent="-285750" eaLnBrk="0" hangingPunct="0">
              <a:lnSpc>
                <a:spcPct val="19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Modeling PLC Vulnerabilities</a:t>
            </a:r>
          </a:p>
        </p:txBody>
      </p:sp>
    </p:spTree>
    <p:extLst>
      <p:ext uri="{BB962C8B-B14F-4D97-AF65-F5344CB8AC3E}">
        <p14:creationId xmlns:p14="http://schemas.microsoft.com/office/powerpoint/2010/main" val="34236419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9602" y="533400"/>
            <a:ext cx="8478796" cy="5232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Attack Severity Analysis – Severity Chart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760625"/>
              </p:ext>
            </p:extLst>
          </p:nvPr>
        </p:nvGraphicFramePr>
        <p:xfrm>
          <a:off x="459602" y="1198880"/>
          <a:ext cx="7239000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9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4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Severity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Effects in PLC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Effects</a:t>
                      </a:r>
                      <a:r>
                        <a:rPr lang="en-US" sz="1400" baseline="0" dirty="0"/>
                        <a:t> in SCADA</a:t>
                      </a:r>
                      <a:endParaRPr lang="en-US" sz="14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PLC Code will not perform</a:t>
                      </a:r>
                      <a:r>
                        <a:rPr lang="en-US" sz="1400" baseline="0" dirty="0"/>
                        <a:t> the desired tasks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Will not allow for remote</a:t>
                      </a:r>
                      <a:r>
                        <a:rPr lang="en-US" sz="1400" baseline="0" dirty="0"/>
                        <a:t> operation of the process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Serious hindrance</a:t>
                      </a:r>
                      <a:r>
                        <a:rPr lang="en-US" sz="1400" baseline="0" dirty="0"/>
                        <a:t> to the process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process could</a:t>
                      </a:r>
                      <a:r>
                        <a:rPr lang="en-US" sz="1400" baseline="0" dirty="0"/>
                        <a:t> experience intermittent process failure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Adversely effects PLC code performance.</a:t>
                      </a:r>
                      <a:r>
                        <a:rPr lang="en-US" sz="1400" baseline="0" dirty="0"/>
                        <a:t>  A minimal cost effect to the project, but a “quick fix” is possible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Data shown on the SCADA screen is most</a:t>
                      </a:r>
                      <a:r>
                        <a:rPr lang="en-US" sz="1400" baseline="0" dirty="0"/>
                        <a:t> likely false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Effects the credibility</a:t>
                      </a:r>
                      <a:r>
                        <a:rPr lang="en-US" sz="1400" baseline="0" dirty="0"/>
                        <a:t> of the system, but the PLC code is operable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Incorrect data could be randomly</a:t>
                      </a:r>
                      <a:r>
                        <a:rPr lang="en-US" sz="1400" baseline="0" dirty="0"/>
                        <a:t> reported, cause a lack of confidence in the system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1169E2D-C1C1-4257-A129-6AD5BA29E302}"/>
              </a:ext>
            </a:extLst>
          </p:cNvPr>
          <p:cNvSpPr txBox="1"/>
          <p:nvPr/>
        </p:nvSpPr>
        <p:spPr>
          <a:xfrm>
            <a:off x="723900" y="4881576"/>
            <a:ext cx="7696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800" dirty="0">
                <a:latin typeface="Calibri" pitchFamily="34" charset="0"/>
              </a:rPr>
              <a:t>Each row of the Severity Chart represents a different level of security risk, within the PLC error found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>
                <a:latin typeface="Calibri" pitchFamily="34" charset="0"/>
              </a:rPr>
              <a:t>The error levels range from A – D, with A being the most severe and D being the least severe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>
                <a:latin typeface="Calibri" pitchFamily="34" charset="0"/>
              </a:rPr>
              <a:t>Each column represents the effects which can occur in the PLC and those that can occur in the SCADA system PC</a:t>
            </a:r>
          </a:p>
        </p:txBody>
      </p:sp>
    </p:spTree>
    <p:extLst>
      <p:ext uri="{BB962C8B-B14F-4D97-AF65-F5344CB8AC3E}">
        <p14:creationId xmlns:p14="http://schemas.microsoft.com/office/powerpoint/2010/main" val="30823523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00" y="381000"/>
            <a:ext cx="9067800" cy="981807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Attack Severity Analysis – Severity Chart (2)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295400" y="1447800"/>
            <a:ext cx="6781800" cy="5263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Severity Classifications: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latin typeface="Calibri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Severity Level A: Could potentially cause all, or part, of a critical process to become non-functional.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latin typeface="Calibri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Severity Level B: Could potentially cause all, or part, of a critical process to perform erratically.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latin typeface="Calibri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Severity Level C: Denote a “quick fixes”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latin typeface="Calibri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Severity Level D: Provide false or misrepresented information to the SCADA terminal.</a:t>
            </a:r>
          </a:p>
        </p:txBody>
      </p:sp>
    </p:spTree>
    <p:extLst>
      <p:ext uri="{BB962C8B-B14F-4D97-AF65-F5344CB8AC3E}">
        <p14:creationId xmlns:p14="http://schemas.microsoft.com/office/powerpoint/2010/main" val="12187378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 descr="Building the Vulnerability Taxonomy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91037" y="276585"/>
            <a:ext cx="7871963" cy="5509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Building the Vulnerability Taxonomy</a:t>
            </a:r>
          </a:p>
        </p:txBody>
      </p:sp>
      <p:pic>
        <p:nvPicPr>
          <p:cNvPr id="3" name="Picture 2" descr="Building the Vulnerability Taxonom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37" y="827505"/>
            <a:ext cx="6336349" cy="4630680"/>
          </a:xfrm>
          <a:prstGeom prst="rect">
            <a:avLst/>
          </a:prstGeom>
        </p:spPr>
      </p:pic>
      <p:sp>
        <p:nvSpPr>
          <p:cNvPr id="2" name="Rectangle 1" descr="Building the Vulnerability Taxonomy"/>
          <p:cNvSpPr/>
          <p:nvPr/>
        </p:nvSpPr>
        <p:spPr>
          <a:xfrm>
            <a:off x="5181600" y="2057400"/>
            <a:ext cx="990600" cy="68580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502265C3-DD3E-4992-9BA1-FCD7E4B24D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318" y="5433866"/>
            <a:ext cx="8153400" cy="1570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Purpose: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To aid the process of detecting these vulnerabilities in the PLC code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Intended to be extensible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Created such that it can be expanded as: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Future versions of PLC’s are created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New errors are found</a:t>
            </a:r>
            <a:endParaRPr 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68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15167" y="527830"/>
            <a:ext cx="8567666" cy="5509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Building the Vulnerability Taxonomy (2)</a:t>
            </a:r>
          </a:p>
        </p:txBody>
      </p:sp>
      <p:sp>
        <p:nvSpPr>
          <p:cNvPr id="18436" name="Line 4" descr="Building the Vulnerability Taxonomy"/>
          <p:cNvSpPr>
            <a:spLocks noChangeShapeType="1"/>
          </p:cNvSpPr>
          <p:nvPr/>
        </p:nvSpPr>
        <p:spPr bwMode="auto">
          <a:xfrm>
            <a:off x="863600" y="990600"/>
            <a:ext cx="7670800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" name="Picture 2" descr="Building the Vulnerability Taxonom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925" y="2247900"/>
            <a:ext cx="4248150" cy="2362200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828800" y="5779250"/>
            <a:ext cx="5410200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r>
              <a:rPr lang="en-US" dirty="0">
                <a:latin typeface="Calibri" pitchFamily="34" charset="0"/>
              </a:rPr>
              <a:t>Vulnerability Taxonomy: Software Based (Virtual) Errors</a:t>
            </a:r>
          </a:p>
        </p:txBody>
      </p:sp>
      <p:sp>
        <p:nvSpPr>
          <p:cNvPr id="7" name="Rectangle 6" descr="Building the Vulnerability Taxonomy"/>
          <p:cNvSpPr/>
          <p:nvPr/>
        </p:nvSpPr>
        <p:spPr>
          <a:xfrm>
            <a:off x="2447925" y="3810000"/>
            <a:ext cx="971550" cy="80010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40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000" y="533400"/>
            <a:ext cx="8102987" cy="5232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Potential Exploitation of Coding Errors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654774"/>
              </p:ext>
            </p:extLst>
          </p:nvPr>
        </p:nvGraphicFramePr>
        <p:xfrm>
          <a:off x="228601" y="1397000"/>
          <a:ext cx="8636385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8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8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8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Error Type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Taxonomy Classification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Malicious User Opportunity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Process Critical / Nuisance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Duplicate</a:t>
                      </a:r>
                      <a:r>
                        <a:rPr lang="en-US" sz="1400" baseline="0" dirty="0"/>
                        <a:t> Objects Installed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Alterations of one or more of the duplicate objects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Process 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Unused Objects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Pre-loaded variables</a:t>
                      </a:r>
                      <a:r>
                        <a:rPr lang="en-US" sz="1400" baseline="0" dirty="0"/>
                        <a:t> allow for an immediate entry point into the system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Process</a:t>
                      </a:r>
                      <a:r>
                        <a:rPr lang="en-US" sz="1400" baseline="0" dirty="0"/>
                        <a:t> Critical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Scope and Linkage</a:t>
                      </a:r>
                      <a:r>
                        <a:rPr lang="en-US" sz="1400" baseline="0" dirty="0"/>
                        <a:t> Errors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Installation</a:t>
                      </a:r>
                      <a:r>
                        <a:rPr lang="en-US" sz="1400" baseline="0" dirty="0"/>
                        <a:t> of jump to subroutine command which would alter the intended file to file interaction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Process 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Logic Errors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Immediate entry point to logic level</a:t>
                      </a:r>
                      <a:r>
                        <a:rPr lang="en-US" sz="1400" baseline="0" dirty="0"/>
                        <a:t> components such as timers, counters, and arithmetic operations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Process Critical / Nuisance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Hidden Jumpers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Would allow for a placement point</a:t>
                      </a:r>
                      <a:r>
                        <a:rPr lang="en-US" sz="1400" baseline="0" dirty="0"/>
                        <a:t> for a system bypass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6221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C00000"/>
                </a:solidFill>
              </a:rPr>
              <a:t>SABOT Impact on PLC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Software-based exploits of SCADA</a:t>
            </a:r>
          </a:p>
          <a:p>
            <a:r>
              <a:rPr lang="en-US" dirty="0"/>
              <a:t>Understanding of industrial control systems</a:t>
            </a:r>
          </a:p>
          <a:p>
            <a:r>
              <a:rPr lang="en-US" dirty="0"/>
              <a:t>Specification-based Attacks </a:t>
            </a:r>
            <a:r>
              <a:rPr lang="en-US" dirty="0" err="1"/>
              <a:t>againts</a:t>
            </a:r>
            <a:r>
              <a:rPr lang="en-US" dirty="0"/>
              <a:t> Boolean Operations and Timers (SABOT)</a:t>
            </a:r>
          </a:p>
        </p:txBody>
      </p:sp>
    </p:spTree>
    <p:extLst>
      <p:ext uri="{BB962C8B-B14F-4D97-AF65-F5344CB8AC3E}">
        <p14:creationId xmlns:p14="http://schemas.microsoft.com/office/powerpoint/2010/main" val="2799844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r>
              <a:rPr lang="en-US" sz="4000" b="1" dirty="0">
                <a:solidFill>
                  <a:srgbClr val="C00000"/>
                </a:solidFill>
              </a:rPr>
              <a:t>Supervisory Control And Data Acquisition (SCADA)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altLang="en-US" sz="2800" dirty="0"/>
              <a:t>Real time industrial process control systems to monitor and control remote or local industrial equipment</a:t>
            </a:r>
          </a:p>
          <a:p>
            <a:r>
              <a:rPr lang="en-US" altLang="en-US" sz="2800" dirty="0"/>
              <a:t>Vital components of most </a:t>
            </a:r>
            <a:r>
              <a:rPr lang="en-US" altLang="en-US" sz="2800" u="sng" dirty="0"/>
              <a:t>nation’s critical infrastructures</a:t>
            </a:r>
          </a:p>
          <a:p>
            <a:r>
              <a:rPr lang="en-US" altLang="en-US" sz="2800" dirty="0"/>
              <a:t>Risk of deliberate attacks!</a:t>
            </a:r>
          </a:p>
          <a:p>
            <a:pPr marL="0" indent="0">
              <a:buNone/>
            </a:pPr>
            <a:endParaRPr lang="en-US" alt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5889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C00000"/>
                </a:solidFill>
              </a:rPr>
              <a:t>SABOT Attack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Encode understanding of the plant’s behavior into a specification</a:t>
            </a:r>
          </a:p>
          <a:p>
            <a:r>
              <a:rPr lang="en-US" dirty="0"/>
              <a:t>SABOT downloads existing control logic from the victim</a:t>
            </a:r>
          </a:p>
          <a:p>
            <a:r>
              <a:rPr lang="en-US" dirty="0"/>
              <a:t>SABOT finds mapping between the specific devices and the variables within the control logic</a:t>
            </a:r>
          </a:p>
          <a:p>
            <a:r>
              <a:rPr lang="en-US" dirty="0"/>
              <a:t>SABOT generates malicious PLC payload</a:t>
            </a:r>
          </a:p>
        </p:txBody>
      </p:sp>
    </p:spTree>
    <p:extLst>
      <p:ext uri="{BB962C8B-B14F-4D97-AF65-F5344CB8AC3E}">
        <p14:creationId xmlns:p14="http://schemas.microsoft.com/office/powerpoint/2010/main" val="3732858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SCADA Systems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800" kern="0" dirty="0"/>
              <a:t>1990: mainframe computer supervision</a:t>
            </a:r>
          </a:p>
          <a:p>
            <a:r>
              <a:rPr lang="en-US" altLang="en-US" sz="2800" kern="0" dirty="0"/>
              <a:t>1970: general purpose operating systems</a:t>
            </a:r>
          </a:p>
          <a:p>
            <a:r>
              <a:rPr lang="en-US" altLang="en-US" sz="2800" kern="0" dirty="0"/>
              <a:t>1990: off the shelf computing</a:t>
            </a:r>
          </a:p>
          <a:p>
            <a:r>
              <a:rPr lang="en-US" altLang="en-US" sz="2800" kern="0" dirty="0"/>
              <a:t>Highly distributed with central control</a:t>
            </a:r>
          </a:p>
          <a:p>
            <a:r>
              <a:rPr lang="en-US" altLang="en-US" sz="2800" kern="0" dirty="0"/>
              <a:t>Field devices control local operations</a:t>
            </a:r>
          </a:p>
        </p:txBody>
      </p:sp>
    </p:spTree>
    <p:extLst>
      <p:ext uri="{BB962C8B-B14F-4D97-AF65-F5344CB8AC3E}">
        <p14:creationId xmlns:p14="http://schemas.microsoft.com/office/powerpoint/2010/main" val="1821954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rgbClr val="C00000"/>
                </a:solidFill>
              </a:rPr>
              <a:t>SCADA Components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Corporate network segment</a:t>
            </a:r>
          </a:p>
          <a:p>
            <a:pPr lvl="1"/>
            <a:r>
              <a:rPr lang="en-US" dirty="0"/>
              <a:t>Typical IT network</a:t>
            </a:r>
          </a:p>
          <a:p>
            <a:r>
              <a:rPr lang="en-US" sz="2800" dirty="0"/>
              <a:t>SCADA network segment</a:t>
            </a:r>
          </a:p>
          <a:p>
            <a:pPr lvl="1"/>
            <a:r>
              <a:rPr lang="en-US" dirty="0"/>
              <a:t>Servers and workstations to interact with field devices</a:t>
            </a:r>
          </a:p>
          <a:p>
            <a:pPr lvl="1"/>
            <a:r>
              <a:rPr lang="en-US" dirty="0"/>
              <a:t>Human-machine interfaces</a:t>
            </a:r>
          </a:p>
          <a:p>
            <a:pPr lvl="1"/>
            <a:r>
              <a:rPr lang="en-US" dirty="0"/>
              <a:t>Operators</a:t>
            </a:r>
          </a:p>
          <a:p>
            <a:pPr lvl="1"/>
            <a:r>
              <a:rPr lang="en-US" dirty="0"/>
              <a:t>Software validation</a:t>
            </a:r>
          </a:p>
          <a:p>
            <a:r>
              <a:rPr lang="en-US" sz="2800" dirty="0"/>
              <a:t>Field devices segment</a:t>
            </a:r>
          </a:p>
          <a:p>
            <a:pPr lvl="1"/>
            <a:r>
              <a:rPr lang="en-US" dirty="0"/>
              <a:t>Programmable Logic Controllers (PLC)</a:t>
            </a:r>
          </a:p>
          <a:p>
            <a:pPr lvl="1"/>
            <a:r>
              <a:rPr lang="en-US" dirty="0"/>
              <a:t>Remote Terminal Units (RTU)</a:t>
            </a:r>
          </a:p>
          <a:p>
            <a:pPr lvl="1"/>
            <a:r>
              <a:rPr lang="en-US" dirty="0"/>
              <a:t>Intelligent Electronic Devices (IED)</a:t>
            </a:r>
          </a:p>
        </p:txBody>
      </p:sp>
    </p:spTree>
    <p:extLst>
      <p:ext uri="{BB962C8B-B14F-4D97-AF65-F5344CB8AC3E}">
        <p14:creationId xmlns:p14="http://schemas.microsoft.com/office/powerpoint/2010/main" val="3609403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 descr="SCADA and PLC Overview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66800" y="533400"/>
            <a:ext cx="7086600" cy="5509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SCADA and PLC Overview</a:t>
            </a:r>
          </a:p>
        </p:txBody>
      </p:sp>
      <p:pic>
        <p:nvPicPr>
          <p:cNvPr id="6" name="Picture 1" descr="SCADA and PLC Over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371600"/>
            <a:ext cx="60102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9024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 descr="Process Control System (PCS)&#10;"/>
          <p:cNvSpPr>
            <a:spLocks noChangeArrowheads="1"/>
          </p:cNvSpPr>
          <p:nvPr/>
        </p:nvSpPr>
        <p:spPr bwMode="auto">
          <a:xfrm>
            <a:off x="126040" y="371395"/>
            <a:ext cx="4710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ctr">
              <a:spcBef>
                <a:spcPct val="0"/>
              </a:spcBef>
            </a:pPr>
            <a:r>
              <a:rPr lang="fr-FR" sz="2400" b="1" u="sng" dirty="0" err="1">
                <a:solidFill>
                  <a:schemeClr val="tx2"/>
                </a:solidFill>
              </a:rPr>
              <a:t>Process</a:t>
            </a:r>
            <a:r>
              <a:rPr lang="fr-FR" sz="2400" b="1" u="sng" dirty="0">
                <a:solidFill>
                  <a:schemeClr val="tx2"/>
                </a:solidFill>
              </a:rPr>
              <a:t> Control System (PCS)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237616" y="386763"/>
            <a:ext cx="35052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sng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Safety</a:t>
            </a:r>
            <a:r>
              <a:rPr kumimoji="0" lang="fr-FR" sz="2400" b="1" i="0" u="sng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System</a:t>
            </a:r>
            <a:endParaRPr kumimoji="0" lang="en-US" sz="24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05946" y="5978444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>
                <a:hlinkClick r:id="rId2"/>
              </a:rPr>
              <a:t>www.clcert.cl/seminario/US-CERT_Chile_2007-FINALv2</a:t>
            </a:r>
            <a:r>
              <a:rPr lang="en-US" b="1" dirty="0">
                <a:hlinkClick r:id="rId2"/>
              </a:rPr>
              <a:t>.ppt</a:t>
            </a:r>
            <a:r>
              <a:rPr lang="en-US" b="1" dirty="0"/>
              <a:t> </a:t>
            </a:r>
            <a:endParaRPr lang="en-US" dirty="0"/>
          </a:p>
        </p:txBody>
      </p:sp>
      <p:pic>
        <p:nvPicPr>
          <p:cNvPr id="9" name="Picture 8" descr="PCS and Safety System example.">
            <a:extLst>
              <a:ext uri="{FF2B5EF4-FFF2-40B4-BE49-F238E27FC236}">
                <a16:creationId xmlns:a16="http://schemas.microsoft.com/office/drawing/2014/main" id="{3F1EC469-B6EC-4BE8-9814-6748F3D6E2D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19200"/>
            <a:ext cx="7848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60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000" y="533400"/>
            <a:ext cx="6266203" cy="55092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Times New Roman" charset="0"/>
                <a:cs typeface="Arial" charset="0"/>
              </a:rPr>
              <a:t>SCADA and PLC Overview (2)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295400" y="1042987"/>
            <a:ext cx="6781800" cy="21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285750" indent="-285750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Ladder logic overview</a:t>
            </a:r>
          </a:p>
          <a:p>
            <a:pPr marL="742950" lvl="1" indent="-285750" eaLnBrk="0" hangingPunct="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What is ladder logic?</a:t>
            </a:r>
          </a:p>
          <a:p>
            <a:pPr marL="742950" lvl="1" indent="-285750" eaLnBrk="0" hangingPunct="0"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Why is it the programming language of choice for automated control systems?</a:t>
            </a:r>
          </a:p>
        </p:txBody>
      </p:sp>
    </p:spTree>
    <p:extLst>
      <p:ext uri="{BB962C8B-B14F-4D97-AF65-F5344CB8AC3E}">
        <p14:creationId xmlns:p14="http://schemas.microsoft.com/office/powerpoint/2010/main" val="1676291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C00000"/>
                </a:solidFill>
              </a:rPr>
              <a:t>SCADA Incidents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Flaws and mistakes</a:t>
            </a:r>
          </a:p>
          <a:p>
            <a:r>
              <a:rPr lang="en-US" dirty="0"/>
              <a:t>1986: Chernobyl Soviet Union</a:t>
            </a:r>
          </a:p>
          <a:p>
            <a:pPr lvl="1"/>
            <a:r>
              <a:rPr lang="en-US" dirty="0"/>
              <a:t>56 direct death, 4000 related cancer death</a:t>
            </a:r>
          </a:p>
          <a:p>
            <a:r>
              <a:rPr lang="en-US" dirty="0"/>
              <a:t>1999: Whatcom Creeks Washington US pipeline rupture</a:t>
            </a:r>
          </a:p>
          <a:p>
            <a:pPr lvl="1"/>
            <a:r>
              <a:rPr lang="en-US" dirty="0"/>
              <a:t>Spilling 237,000 gallons of gasoline that ignited, 3 human life and all aquatic life</a:t>
            </a:r>
          </a:p>
          <a:p>
            <a:r>
              <a:rPr lang="en-US" dirty="0"/>
              <a:t>2003: North East Blackout of US and Canada</a:t>
            </a:r>
          </a:p>
          <a:p>
            <a:pPr lvl="1"/>
            <a:r>
              <a:rPr lang="en-US" dirty="0"/>
              <a:t>Affected 55 million people, 11 death</a:t>
            </a:r>
          </a:p>
          <a:p>
            <a:r>
              <a:rPr lang="en-US" dirty="0"/>
              <a:t>2011: Fukushima Daiichi nuclear disaster Japan</a:t>
            </a:r>
          </a:p>
          <a:p>
            <a:pPr lvl="1"/>
            <a:r>
              <a:rPr lang="en-US" dirty="0"/>
              <a:t>Loss of human lives, cancer, psychological distress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966826"/>
      </p:ext>
    </p:extLst>
  </p:cSld>
  <p:clrMapOvr>
    <a:masterClrMapping/>
  </p:clrMapOvr>
</p:sld>
</file>

<file path=ppt/theme/theme1.xml><?xml version="1.0" encoding="utf-8"?>
<a:theme xmlns:a="http://schemas.openxmlformats.org/drawingml/2006/main" name="Selling points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DBA215"/>
      </a:accent2>
      <a:accent3>
        <a:srgbClr val="FFFFFF"/>
      </a:accent3>
      <a:accent4>
        <a:srgbClr val="000000"/>
      </a:accent4>
      <a:accent5>
        <a:srgbClr val="FFCAAD"/>
      </a:accent5>
      <a:accent6>
        <a:srgbClr val="C69212"/>
      </a:accent6>
      <a:hlink>
        <a:srgbClr val="0066CC"/>
      </a:hlink>
      <a:folHlink>
        <a:srgbClr val="DDDDDD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933"/>
        </a:accent1>
        <a:accent2>
          <a:srgbClr val="DBA215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C69212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C50523CE-EBAD-44D7-862E-E68262789EB1}"/>
</file>

<file path=customXml/itemProps2.xml><?xml version="1.0" encoding="utf-8"?>
<ds:datastoreItem xmlns:ds="http://schemas.openxmlformats.org/officeDocument/2006/customXml" ds:itemID="{2C927725-F4A5-4EB2-94EE-6CFDA06CE417}"/>
</file>

<file path=customXml/itemProps3.xml><?xml version="1.0" encoding="utf-8"?>
<ds:datastoreItem xmlns:ds="http://schemas.openxmlformats.org/officeDocument/2006/customXml" ds:itemID="{1243720F-0CE6-488D-95AB-2D95411E9AF1}"/>
</file>

<file path=docProps/app.xml><?xml version="1.0" encoding="utf-8"?>
<Properties xmlns="http://schemas.openxmlformats.org/officeDocument/2006/extended-properties" xmlns:vt="http://schemas.openxmlformats.org/officeDocument/2006/docPropsVTypes">
  <Template>Selling points presentation</Template>
  <TotalTime>793</TotalTime>
  <Words>1217</Words>
  <Application>Microsoft Office PowerPoint</Application>
  <PresentationFormat>On-screen Show (4:3)</PresentationFormat>
  <Paragraphs>208</Paragraphs>
  <Slides>30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Verdana</vt:lpstr>
      <vt:lpstr>Selling points presentation</vt:lpstr>
      <vt:lpstr>Supervisory Control and Data Acquisition (SCADA) system security</vt:lpstr>
      <vt:lpstr>Reading </vt:lpstr>
      <vt:lpstr>Supervisory Control And Data Acquisition (SCADA)</vt:lpstr>
      <vt:lpstr>SCADA Systems</vt:lpstr>
      <vt:lpstr>SCADA Components </vt:lpstr>
      <vt:lpstr>SCADA and PLC Overview</vt:lpstr>
      <vt:lpstr>Safety System</vt:lpstr>
      <vt:lpstr>SCADA and PLC Overview (2)</vt:lpstr>
      <vt:lpstr>SCADA Incidents</vt:lpstr>
      <vt:lpstr>Who would attack SCADA?</vt:lpstr>
      <vt:lpstr>Attackers</vt:lpstr>
      <vt:lpstr>SCADA Security</vt:lpstr>
      <vt:lpstr>Programmable Logic Controllers</vt:lpstr>
      <vt:lpstr>Related Work</vt:lpstr>
      <vt:lpstr>Related Work (2)</vt:lpstr>
      <vt:lpstr>SCADA and PLC Security</vt:lpstr>
      <vt:lpstr>SCADA and PLC Security (2)</vt:lpstr>
      <vt:lpstr>SCADA and PLC Security (3)</vt:lpstr>
      <vt:lpstr>Application of Touchpoints</vt:lpstr>
      <vt:lpstr>PLC Security Framework (PLC-SF)</vt:lpstr>
      <vt:lpstr>PLC Security Framework (PLC-SF) (2)</vt:lpstr>
      <vt:lpstr>PLC Security Framework (PLC-SF) (3)</vt:lpstr>
      <vt:lpstr>Vulnerabilities Analysis</vt:lpstr>
      <vt:lpstr>Attack Severity Analysis – Severity Chart</vt:lpstr>
      <vt:lpstr>Attack Severity Analysis – Severity Chart (2)</vt:lpstr>
      <vt:lpstr>Building the Vulnerability Taxonomy</vt:lpstr>
      <vt:lpstr>Building the Vulnerability Taxonomy (2)</vt:lpstr>
      <vt:lpstr>Potential Exploitation of Coding Errors</vt:lpstr>
      <vt:lpstr>SABOT Impact on PLC Attacks</vt:lpstr>
      <vt:lpstr>SABOT Attack</vt:lpstr>
    </vt:vector>
  </TitlesOfParts>
  <Company>York Technical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Sidney Valentine</dc:creator>
  <cp:lastModifiedBy>Hossain Shahriar</cp:lastModifiedBy>
  <cp:revision>86</cp:revision>
  <dcterms:created xsi:type="dcterms:W3CDTF">2013-03-23T02:13:39Z</dcterms:created>
  <dcterms:modified xsi:type="dcterms:W3CDTF">2020-11-04T19:03:55Z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TC011038911033</vt:lpwstr>
  </property>
  <property fmtid="{D5CDD505-2E9C-101B-9397-08002B2CF9AE}" pid="3" name="ContentTypeId">
    <vt:lpwstr>0x0101007222C76DF9BD8349B0CA3C9A1AA4C548</vt:lpwstr>
  </property>
</Properties>
</file>