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1758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474466" y="1006855"/>
            <a:ext cx="3109467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3825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3825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3825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3825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3825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837179" y="1006855"/>
            <a:ext cx="4384040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60907" y="2031746"/>
            <a:ext cx="7736585" cy="432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3825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eit.de/datenschutz/malte-spitz-data-retention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blog.linkedin.com/2011/01/24/linkedin-inmaps/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f-secure.com/weblog/archives/00002736.html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ailpile.is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Six_Degrees_of_Kevin_Bacon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indipendente.eu/wp/it/2008/10/19/six-degrees-of-separation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die-augenweide.de/byrds/songop/proshchai.htm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23704" y="2222246"/>
            <a:ext cx="641096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IT 4823</a:t>
            </a:r>
          </a:p>
          <a:p>
            <a:pPr algn="ctr">
              <a:lnSpc>
                <a:spcPct val="100000"/>
              </a:lnSpc>
            </a:pPr>
            <a:r>
              <a:rPr dirty="0"/>
              <a:t>Information Security</a:t>
            </a:r>
            <a:r>
              <a:rPr spc="-215" dirty="0"/>
              <a:t> </a:t>
            </a:r>
            <a:r>
              <a:rPr dirty="0"/>
              <a:t>Administration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791965" y="3677665"/>
            <a:ext cx="247396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-25" dirty="0">
                <a:solidFill>
                  <a:srgbClr val="585858"/>
                </a:solidFill>
                <a:latin typeface="Times New Roman"/>
                <a:cs typeface="Times New Roman"/>
              </a:rPr>
              <a:t>Traffic</a:t>
            </a:r>
            <a:r>
              <a:rPr sz="3000" spc="-225" dirty="0">
                <a:solidFill>
                  <a:srgbClr val="585858"/>
                </a:solidFill>
                <a:latin typeface="Times New Roman"/>
                <a:cs typeface="Times New Roman"/>
              </a:rPr>
              <a:t> </a:t>
            </a:r>
            <a:r>
              <a:rPr sz="3000" dirty="0">
                <a:solidFill>
                  <a:srgbClr val="585858"/>
                </a:solidFill>
                <a:latin typeface="Times New Roman"/>
                <a:cs typeface="Times New Roman"/>
              </a:rPr>
              <a:t>Analysis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229600" y="6813042"/>
            <a:ext cx="1219200" cy="42595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52548" y="1006855"/>
            <a:ext cx="53530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Telephone Traffic: </a:t>
            </a:r>
            <a:r>
              <a:rPr dirty="0"/>
              <a:t>What</a:t>
            </a:r>
            <a:r>
              <a:rPr spc="-20" dirty="0"/>
              <a:t> </a:t>
            </a:r>
            <a:r>
              <a:rPr dirty="0"/>
              <a:t>Else?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31746"/>
            <a:ext cx="7766050" cy="4248150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355600" marR="5080" indent="-342900">
              <a:lnSpc>
                <a:spcPts val="3240"/>
              </a:lnSpc>
              <a:spcBef>
                <a:spcPts val="5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Phone numbers increasingly identify people,</a:t>
            </a:r>
            <a:r>
              <a:rPr sz="3000" spc="-7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not  places.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One </a:t>
            </a:r>
            <a:r>
              <a:rPr sz="3000" dirty="0">
                <a:latin typeface="Times New Roman"/>
                <a:cs typeface="Times New Roman"/>
              </a:rPr>
              <a:t>person, multiple</a:t>
            </a:r>
            <a:r>
              <a:rPr sz="3000" spc="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numbers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60" dirty="0">
                <a:latin typeface="Times New Roman"/>
                <a:cs typeface="Times New Roman"/>
              </a:rPr>
              <a:t>Work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Home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Cellular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“Reference”</a:t>
            </a:r>
            <a:r>
              <a:rPr sz="3000" spc="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data: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Number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name, </a:t>
            </a:r>
            <a:r>
              <a:rPr sz="2800" dirty="0">
                <a:latin typeface="Times New Roman"/>
                <a:cs typeface="Times New Roman"/>
              </a:rPr>
              <a:t>address, </a:t>
            </a:r>
            <a:r>
              <a:rPr sz="2800" spc="-5" dirty="0">
                <a:latin typeface="Times New Roman"/>
                <a:cs typeface="Times New Roman"/>
              </a:rPr>
              <a:t>credit</a:t>
            </a:r>
            <a:r>
              <a:rPr sz="2800" spc="-8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information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Cell </a:t>
            </a:r>
            <a:r>
              <a:rPr sz="2800" dirty="0">
                <a:latin typeface="Times New Roman"/>
                <a:cs typeface="Times New Roman"/>
              </a:rPr>
              <a:t>tower identifier to approximate</a:t>
            </a:r>
            <a:r>
              <a:rPr sz="2800" spc="-9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location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10</a:t>
            </a:fld>
            <a:endParaRPr spc="-5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21208" y="6811518"/>
            <a:ext cx="2024633" cy="4663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67788" y="1007617"/>
            <a:ext cx="53263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Cell Phone Metadata</a:t>
            </a:r>
            <a:r>
              <a:rPr spc="-100" dirty="0"/>
              <a:t> </a:t>
            </a:r>
            <a:r>
              <a:rPr spc="-5" dirty="0"/>
              <a:t>Analysis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387850" y="6389623"/>
            <a:ext cx="469011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i="1" u="sng" spc="-5" dirty="0">
                <a:solidFill>
                  <a:srgbClr val="3333CC"/>
                </a:solidFill>
                <a:uFill>
                  <a:solidFill>
                    <a:srgbClr val="3333CC"/>
                  </a:solidFill>
                </a:uFill>
                <a:latin typeface="Times New Roman"/>
                <a:cs typeface="Times New Roman"/>
                <a:hlinkClick r:id="rId3"/>
              </a:rPr>
              <a:t>http://www.zeit.de/datenschutz/malte-spitz-data-retention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60863" y="2343843"/>
            <a:ext cx="8645506" cy="376183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11</a:t>
            </a:fld>
            <a:endParaRPr spc="-5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67026" y="1006855"/>
            <a:ext cx="53263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Cell Phone Metadata</a:t>
            </a:r>
            <a:r>
              <a:rPr spc="-100" dirty="0"/>
              <a:t> </a:t>
            </a:r>
            <a:r>
              <a:rPr spc="-5" dirty="0"/>
              <a:t>Analysis</a:t>
            </a:r>
          </a:p>
        </p:txBody>
      </p:sp>
      <p:sp>
        <p:nvSpPr>
          <p:cNvPr id="3" name="object 3"/>
          <p:cNvSpPr/>
          <p:nvPr/>
        </p:nvSpPr>
        <p:spPr>
          <a:xfrm>
            <a:off x="838200" y="2209800"/>
            <a:ext cx="8362950" cy="4038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12</a:t>
            </a:fld>
            <a:endParaRPr spc="-5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900170" y="1006855"/>
            <a:ext cx="22580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Email</a:t>
            </a:r>
            <a:r>
              <a:rPr spc="-50" dirty="0"/>
              <a:t> </a:t>
            </a:r>
            <a:r>
              <a:rPr spc="-25" dirty="0"/>
              <a:t>Traffic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01265"/>
            <a:ext cx="4417695" cy="3225800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sz="3000" spc="-5" dirty="0">
                <a:latin typeface="Times New Roman"/>
                <a:cs typeface="Times New Roman"/>
              </a:rPr>
              <a:t>An </a:t>
            </a:r>
            <a:r>
              <a:rPr sz="3000" dirty="0">
                <a:latin typeface="Times New Roman"/>
                <a:cs typeface="Times New Roman"/>
              </a:rPr>
              <a:t>email header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tells: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0" dirty="0">
                <a:latin typeface="Times New Roman"/>
                <a:cs typeface="Times New Roman"/>
              </a:rPr>
              <a:t>Sender’s </a:t>
            </a:r>
            <a:r>
              <a:rPr sz="3000" dirty="0">
                <a:latin typeface="Times New Roman"/>
                <a:cs typeface="Times New Roman"/>
              </a:rPr>
              <a:t>email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address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0" dirty="0">
                <a:latin typeface="Times New Roman"/>
                <a:cs typeface="Times New Roman"/>
              </a:rPr>
              <a:t>Sender’s </a:t>
            </a:r>
            <a:r>
              <a:rPr sz="3000" dirty="0">
                <a:latin typeface="Times New Roman"/>
                <a:cs typeface="Times New Roman"/>
              </a:rPr>
              <a:t>IP </a:t>
            </a:r>
            <a:r>
              <a:rPr sz="3000" spc="-20" dirty="0">
                <a:latin typeface="Times New Roman"/>
                <a:cs typeface="Times New Roman"/>
              </a:rPr>
              <a:t>number,</a:t>
            </a:r>
            <a:r>
              <a:rPr sz="3000" spc="-16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often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0" dirty="0">
                <a:latin typeface="Times New Roman"/>
                <a:cs typeface="Times New Roman"/>
              </a:rPr>
              <a:t>Sender’s </a:t>
            </a:r>
            <a:r>
              <a:rPr sz="3000" dirty="0">
                <a:latin typeface="Times New Roman"/>
                <a:cs typeface="Times New Roman"/>
              </a:rPr>
              <a:t>email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provider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5" dirty="0">
                <a:latin typeface="Times New Roman"/>
                <a:cs typeface="Times New Roman"/>
              </a:rPr>
              <a:t>Recipient’s </a:t>
            </a:r>
            <a:r>
              <a:rPr sz="3000" dirty="0">
                <a:latin typeface="Times New Roman"/>
                <a:cs typeface="Times New Roman"/>
              </a:rPr>
              <a:t>email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address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5" dirty="0">
                <a:latin typeface="Times New Roman"/>
                <a:cs typeface="Times New Roman"/>
              </a:rPr>
              <a:t>Recipient’s </a:t>
            </a:r>
            <a:r>
              <a:rPr sz="3000" dirty="0">
                <a:latin typeface="Times New Roman"/>
                <a:cs typeface="Times New Roman"/>
              </a:rPr>
              <a:t>email</a:t>
            </a:r>
            <a:r>
              <a:rPr sz="3000" spc="-4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provider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13</a:t>
            </a:fld>
            <a:endParaRPr spc="-5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73933" y="1006855"/>
            <a:ext cx="45104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Email </a:t>
            </a:r>
            <a:r>
              <a:rPr spc="-25" dirty="0"/>
              <a:t>Traffic: </a:t>
            </a:r>
            <a:r>
              <a:rPr spc="-5" dirty="0"/>
              <a:t>What</a:t>
            </a:r>
            <a:r>
              <a:rPr spc="45" dirty="0"/>
              <a:t> </a:t>
            </a:r>
            <a:r>
              <a:rPr spc="-5" dirty="0"/>
              <a:t>Else?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7747000" cy="322580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Real names,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possibly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Where one </a:t>
            </a:r>
            <a:r>
              <a:rPr sz="3000" spc="-5" dirty="0">
                <a:latin typeface="Times New Roman"/>
                <a:cs typeface="Times New Roman"/>
              </a:rPr>
              <a:t>works,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possibly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Approximate </a:t>
            </a:r>
            <a:r>
              <a:rPr sz="3000" dirty="0">
                <a:latin typeface="Times New Roman"/>
                <a:cs typeface="Times New Roman"/>
              </a:rPr>
              <a:t>location (from origin IP</a:t>
            </a:r>
            <a:r>
              <a:rPr sz="3000" spc="-15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address)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Other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contacts?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“Reverse </a:t>
            </a:r>
            <a:r>
              <a:rPr sz="3000" spc="-10" dirty="0">
                <a:latin typeface="Times New Roman"/>
                <a:cs typeface="Times New Roman"/>
              </a:rPr>
              <a:t>traffic” </a:t>
            </a:r>
            <a:r>
              <a:rPr sz="3000" spc="-5" dirty="0">
                <a:latin typeface="Times New Roman"/>
                <a:cs typeface="Times New Roman"/>
              </a:rPr>
              <a:t>(</a:t>
            </a:r>
            <a:r>
              <a:rPr sz="3000" i="1" spc="-5" dirty="0">
                <a:latin typeface="Times New Roman"/>
                <a:cs typeface="Times New Roman"/>
              </a:rPr>
              <a:t>i.e. </a:t>
            </a:r>
            <a:r>
              <a:rPr sz="3000" dirty="0">
                <a:latin typeface="Times New Roman"/>
                <a:cs typeface="Times New Roman"/>
              </a:rPr>
              <a:t>replies) reveals </a:t>
            </a:r>
            <a:r>
              <a:rPr sz="3000" spc="-15" dirty="0">
                <a:latin typeface="Times New Roman"/>
                <a:cs typeface="Times New Roman"/>
              </a:rPr>
              <a:t>recipient’s  </a:t>
            </a:r>
            <a:r>
              <a:rPr sz="3000" dirty="0">
                <a:latin typeface="Times New Roman"/>
                <a:cs typeface="Times New Roman"/>
              </a:rPr>
              <a:t>approximate</a:t>
            </a:r>
            <a:r>
              <a:rPr sz="3000" spc="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location.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14</a:t>
            </a:fld>
            <a:endParaRPr spc="-5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109214" y="1006855"/>
            <a:ext cx="38398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Other </a:t>
            </a:r>
            <a:r>
              <a:rPr dirty="0"/>
              <a:t>Network</a:t>
            </a:r>
            <a:r>
              <a:rPr spc="-70" dirty="0"/>
              <a:t> </a:t>
            </a:r>
            <a:r>
              <a:rPr spc="-25" dirty="0"/>
              <a:t>Traffic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35555"/>
            <a:ext cx="7746365" cy="427228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355600" marR="511809" indent="-342900">
              <a:lnSpc>
                <a:spcPts val="3020"/>
              </a:lnSpc>
              <a:spcBef>
                <a:spcPts val="48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Port </a:t>
            </a:r>
            <a:r>
              <a:rPr sz="2800" dirty="0">
                <a:latin typeface="Times New Roman"/>
                <a:cs typeface="Times New Roman"/>
              </a:rPr>
              <a:t>numbers indicate protocols even if </a:t>
            </a:r>
            <a:r>
              <a:rPr sz="2800" spc="-10" dirty="0">
                <a:latin typeface="Times New Roman"/>
                <a:cs typeface="Times New Roman"/>
              </a:rPr>
              <a:t>traffic</a:t>
            </a:r>
            <a:r>
              <a:rPr sz="2800" spc="-1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  encrypted.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ts val="3204"/>
              </a:lnSpc>
              <a:spcBef>
                <a:spcPts val="29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Packet </a:t>
            </a:r>
            <a:r>
              <a:rPr sz="2800" dirty="0">
                <a:latin typeface="Times New Roman"/>
                <a:cs typeface="Times New Roman"/>
              </a:rPr>
              <a:t>sizes </a:t>
            </a:r>
            <a:r>
              <a:rPr sz="2800" spc="-5" dirty="0">
                <a:latin typeface="Times New Roman"/>
                <a:cs typeface="Times New Roman"/>
              </a:rPr>
              <a:t>characterize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traffic</a:t>
            </a:r>
            <a:endParaRPr sz="2800">
              <a:latin typeface="Times New Roman"/>
              <a:cs typeface="Times New Roman"/>
            </a:endParaRPr>
          </a:p>
          <a:p>
            <a:pPr marL="755650" marR="977900" lvl="1" indent="-285750">
              <a:lnSpc>
                <a:spcPts val="2810"/>
              </a:lnSpc>
              <a:spcBef>
                <a:spcPts val="200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Many very small packets: interactive session;  timing between keystrokes reveals</a:t>
            </a:r>
            <a:r>
              <a:rPr sz="2600" spc="4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content!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2610"/>
              </a:lnSpc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15" dirty="0">
                <a:latin typeface="Times New Roman"/>
                <a:cs typeface="Times New Roman"/>
              </a:rPr>
              <a:t>Large </a:t>
            </a:r>
            <a:r>
              <a:rPr sz="2600" spc="-10" dirty="0">
                <a:latin typeface="Times New Roman"/>
                <a:cs typeface="Times New Roman"/>
              </a:rPr>
              <a:t>packets </a:t>
            </a:r>
            <a:r>
              <a:rPr sz="2600" spc="-5" dirty="0">
                <a:latin typeface="Times New Roman"/>
                <a:cs typeface="Times New Roman"/>
              </a:rPr>
              <a:t>one </a:t>
            </a:r>
            <a:r>
              <a:rPr sz="2600" spc="-50" dirty="0">
                <a:latin typeface="Times New Roman"/>
                <a:cs typeface="Times New Roman"/>
              </a:rPr>
              <a:t>way, </a:t>
            </a:r>
            <a:r>
              <a:rPr sz="2600" spc="-5" dirty="0">
                <a:latin typeface="Times New Roman"/>
                <a:cs typeface="Times New Roman"/>
              </a:rPr>
              <a:t>small </a:t>
            </a:r>
            <a:r>
              <a:rPr sz="2600" spc="-10" dirty="0">
                <a:latin typeface="Times New Roman"/>
                <a:cs typeface="Times New Roman"/>
              </a:rPr>
              <a:t>packets </a:t>
            </a:r>
            <a:r>
              <a:rPr sz="2600" spc="-5" dirty="0">
                <a:latin typeface="Times New Roman"/>
                <a:cs typeface="Times New Roman"/>
              </a:rPr>
              <a:t>the other:</a:t>
            </a:r>
            <a:r>
              <a:rPr sz="2600" spc="85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Times New Roman"/>
                <a:cs typeface="Times New Roman"/>
              </a:rPr>
              <a:t>file</a:t>
            </a:r>
            <a:endParaRPr sz="2600">
              <a:latin typeface="Times New Roman"/>
              <a:cs typeface="Times New Roman"/>
            </a:endParaRPr>
          </a:p>
          <a:p>
            <a:pPr marL="755650">
              <a:lnSpc>
                <a:spcPts val="2965"/>
              </a:lnSpc>
            </a:pPr>
            <a:r>
              <a:rPr sz="2600" spc="-20" dirty="0">
                <a:latin typeface="Times New Roman"/>
                <a:cs typeface="Times New Roman"/>
              </a:rPr>
              <a:t>transfer.</a:t>
            </a:r>
            <a:endParaRPr sz="2600">
              <a:latin typeface="Times New Roman"/>
              <a:cs typeface="Times New Roman"/>
            </a:endParaRPr>
          </a:p>
          <a:p>
            <a:pPr marL="355600" indent="-342900">
              <a:lnSpc>
                <a:spcPts val="3204"/>
              </a:lnSpc>
              <a:spcBef>
                <a:spcPts val="33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Specific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clues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2810"/>
              </a:lnSpc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Skype will start with many 18 byte UDP</a:t>
            </a:r>
            <a:r>
              <a:rPr sz="2600" spc="-5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packets.</a:t>
            </a:r>
            <a:endParaRPr sz="26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ts val="2810"/>
              </a:lnSpc>
              <a:spcBef>
                <a:spcPts val="200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Limewire starts with many 35 byte and 23 byte UDP  packets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15</a:t>
            </a:fld>
            <a:endParaRPr spc="-5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286000" y="1975104"/>
            <a:ext cx="7239000" cy="463286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567176" y="1006855"/>
            <a:ext cx="29248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Social</a:t>
            </a:r>
            <a:r>
              <a:rPr spc="-30" dirty="0"/>
              <a:t> </a:t>
            </a:r>
            <a:r>
              <a:rPr spc="-5" dirty="0"/>
              <a:t>Networks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296416" y="6260844"/>
            <a:ext cx="441325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u="sng" spc="-5" dirty="0">
                <a:solidFill>
                  <a:srgbClr val="3333CC"/>
                </a:solidFill>
                <a:uFill>
                  <a:solidFill>
                    <a:srgbClr val="3333CC"/>
                  </a:solidFill>
                </a:uFill>
                <a:latin typeface="Times New Roman"/>
                <a:cs typeface="Times New Roman"/>
                <a:hlinkClick r:id="rId4"/>
              </a:rPr>
              <a:t>http://blog.linkedin.com/2011/01/24/linkedin-inmaps/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40739" y="1849627"/>
            <a:ext cx="336613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25" dirty="0">
                <a:latin typeface="Times New Roman"/>
                <a:cs typeface="Times New Roman"/>
              </a:rPr>
              <a:t>Brown’s </a:t>
            </a:r>
            <a:r>
              <a:rPr sz="2800" dirty="0">
                <a:latin typeface="Times New Roman"/>
                <a:cs typeface="Times New Roman"/>
              </a:rPr>
              <a:t>LinkedIn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Map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16</a:t>
            </a:fld>
            <a:endParaRPr spc="-5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636517" y="1006855"/>
            <a:ext cx="27851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Traffic</a:t>
            </a:r>
            <a:r>
              <a:rPr spc="-190" dirty="0"/>
              <a:t> </a:t>
            </a:r>
            <a:r>
              <a:rPr dirty="0"/>
              <a:t>Analysis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6703695" cy="3123565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45" dirty="0">
                <a:latin typeface="Times New Roman"/>
                <a:cs typeface="Times New Roman"/>
              </a:rPr>
              <a:t>It’s </a:t>
            </a:r>
            <a:r>
              <a:rPr sz="3000" dirty="0">
                <a:latin typeface="Times New Roman"/>
                <a:cs typeface="Times New Roman"/>
              </a:rPr>
              <a:t>an inference</a:t>
            </a:r>
            <a:r>
              <a:rPr sz="3000" spc="6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attack.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Can identify “centers of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control”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Can measure message volume</a:t>
            </a:r>
            <a:r>
              <a:rPr sz="3000" spc="-9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(“chatter”)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Increase: a project is being</a:t>
            </a:r>
            <a:r>
              <a:rPr sz="2800" spc="-10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planned</a:t>
            </a:r>
            <a:endParaRPr sz="2800">
              <a:latin typeface="Times New Roman"/>
              <a:cs typeface="Times New Roman"/>
            </a:endParaRPr>
          </a:p>
          <a:p>
            <a:pPr marL="755650" marR="316865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Decrease: </a:t>
            </a:r>
            <a:r>
              <a:rPr sz="2800" dirty="0">
                <a:latin typeface="Times New Roman"/>
                <a:cs typeface="Times New Roman"/>
              </a:rPr>
              <a:t>planning complete, </a:t>
            </a:r>
            <a:r>
              <a:rPr sz="2800" spc="-5" dirty="0">
                <a:latin typeface="Times New Roman"/>
                <a:cs typeface="Times New Roman"/>
              </a:rPr>
              <a:t>or fear</a:t>
            </a:r>
            <a:r>
              <a:rPr sz="2800" spc="-114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of  interception.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17</a:t>
            </a:fld>
            <a:endParaRPr spc="-5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181860" y="1006855"/>
            <a:ext cx="56934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Example: Operation</a:t>
            </a:r>
            <a:r>
              <a:rPr spc="15" dirty="0"/>
              <a:t> </a:t>
            </a:r>
            <a:r>
              <a:rPr spc="-5" dirty="0"/>
              <a:t>Quicksilver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983855" cy="42513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Motivation: </a:t>
            </a:r>
            <a:r>
              <a:rPr sz="3000" spc="-5" dirty="0">
                <a:latin typeface="Times New Roman"/>
                <a:cs typeface="Times New Roman"/>
              </a:rPr>
              <a:t>Convince </a:t>
            </a:r>
            <a:r>
              <a:rPr sz="3000" dirty="0">
                <a:latin typeface="Times New Roman"/>
                <a:cs typeface="Times New Roman"/>
              </a:rPr>
              <a:t>the German high command  that France would be invaded at Pas-de-Calais,  not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spc="-25" dirty="0">
                <a:latin typeface="Times New Roman"/>
                <a:cs typeface="Times New Roman"/>
              </a:rPr>
              <a:t>Normandy.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Mechanism:</a:t>
            </a:r>
            <a:endParaRPr sz="3000">
              <a:latin typeface="Times New Roman"/>
              <a:cs typeface="Times New Roman"/>
            </a:endParaRPr>
          </a:p>
          <a:p>
            <a:pPr marL="755650" marR="227965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Fictitious “divisions” of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few soldiers </a:t>
            </a:r>
            <a:r>
              <a:rPr sz="2800" dirty="0">
                <a:latin typeface="Times New Roman"/>
                <a:cs typeface="Times New Roman"/>
              </a:rPr>
              <a:t>each </a:t>
            </a:r>
            <a:r>
              <a:rPr sz="2800" spc="-5" dirty="0">
                <a:latin typeface="Times New Roman"/>
                <a:cs typeface="Times New Roman"/>
              </a:rPr>
              <a:t>were  </a:t>
            </a:r>
            <a:r>
              <a:rPr sz="2800" dirty="0">
                <a:latin typeface="Times New Roman"/>
                <a:cs typeface="Times New Roman"/>
              </a:rPr>
              <a:t>equipped </a:t>
            </a:r>
            <a:r>
              <a:rPr sz="2800" spc="-5" dirty="0">
                <a:latin typeface="Times New Roman"/>
                <a:cs typeface="Times New Roman"/>
              </a:rPr>
              <a:t>with real </a:t>
            </a:r>
            <a:r>
              <a:rPr sz="2800" dirty="0">
                <a:latin typeface="Times New Roman"/>
                <a:cs typeface="Times New Roman"/>
              </a:rPr>
              <a:t>radios </a:t>
            </a:r>
            <a:r>
              <a:rPr sz="2800" spc="-5" dirty="0">
                <a:latin typeface="Times New Roman"/>
                <a:cs typeface="Times New Roman"/>
              </a:rPr>
              <a:t>sending </a:t>
            </a:r>
            <a:r>
              <a:rPr sz="2800" dirty="0">
                <a:latin typeface="Times New Roman"/>
                <a:cs typeface="Times New Roman"/>
              </a:rPr>
              <a:t>realistic  </a:t>
            </a:r>
            <a:r>
              <a:rPr sz="2800" spc="-5" dirty="0">
                <a:latin typeface="Times New Roman"/>
                <a:cs typeface="Times New Roman"/>
              </a:rPr>
              <a:t>messages.</a:t>
            </a:r>
            <a:endParaRPr sz="2800">
              <a:latin typeface="Times New Roman"/>
              <a:cs typeface="Times New Roman"/>
            </a:endParaRPr>
          </a:p>
          <a:p>
            <a:pPr marL="755650" marR="7112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German </a:t>
            </a:r>
            <a:r>
              <a:rPr sz="2800" spc="-10" dirty="0">
                <a:latin typeface="Times New Roman"/>
                <a:cs typeface="Times New Roman"/>
              </a:rPr>
              <a:t>traffic </a:t>
            </a:r>
            <a:r>
              <a:rPr sz="2800" dirty="0">
                <a:latin typeface="Times New Roman"/>
                <a:cs typeface="Times New Roman"/>
              </a:rPr>
              <a:t>analysts took these for actual</a:t>
            </a:r>
            <a:r>
              <a:rPr sz="2800" spc="-1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troop  units.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18</a:t>
            </a:fld>
            <a:endParaRPr spc="-5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89757" y="1006855"/>
            <a:ext cx="42779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Example: HMS Glorious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945755" cy="3500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8509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British </a:t>
            </a:r>
            <a:r>
              <a:rPr sz="3000" spc="-5" dirty="0">
                <a:latin typeface="Times New Roman"/>
                <a:cs typeface="Times New Roman"/>
              </a:rPr>
              <a:t>ship HMS Glorious was </a:t>
            </a:r>
            <a:r>
              <a:rPr sz="3000" dirty="0">
                <a:latin typeface="Times New Roman"/>
                <a:cs typeface="Times New Roman"/>
              </a:rPr>
              <a:t>evacuating pilots  and planes from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spc="-30" dirty="0">
                <a:latin typeface="Times New Roman"/>
                <a:cs typeface="Times New Roman"/>
              </a:rPr>
              <a:t>Norway.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25" dirty="0">
                <a:latin typeface="Times New Roman"/>
                <a:cs typeface="Times New Roman"/>
              </a:rPr>
              <a:t>Traffic </a:t>
            </a:r>
            <a:r>
              <a:rPr sz="3000" dirty="0">
                <a:latin typeface="Times New Roman"/>
                <a:cs typeface="Times New Roman"/>
              </a:rPr>
              <a:t>analysis indicated </a:t>
            </a:r>
            <a:r>
              <a:rPr sz="3000" spc="-5" dirty="0">
                <a:latin typeface="Times New Roman"/>
                <a:cs typeface="Times New Roman"/>
              </a:rPr>
              <a:t>two German </a:t>
            </a:r>
            <a:r>
              <a:rPr sz="3000" dirty="0">
                <a:latin typeface="Times New Roman"/>
                <a:cs typeface="Times New Roman"/>
              </a:rPr>
              <a:t>battleships  </a:t>
            </a:r>
            <a:r>
              <a:rPr sz="3000" spc="-5" dirty="0">
                <a:latin typeface="Times New Roman"/>
                <a:cs typeface="Times New Roman"/>
              </a:rPr>
              <a:t>were </a:t>
            </a:r>
            <a:r>
              <a:rPr sz="3000" dirty="0">
                <a:latin typeface="Times New Roman"/>
                <a:cs typeface="Times New Roman"/>
              </a:rPr>
              <a:t>moving into the </a:t>
            </a:r>
            <a:r>
              <a:rPr sz="3000" spc="-5" dirty="0">
                <a:latin typeface="Times New Roman"/>
                <a:cs typeface="Times New Roman"/>
              </a:rPr>
              <a:t>North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Sea.</a:t>
            </a:r>
            <a:endParaRPr sz="3000">
              <a:latin typeface="Times New Roman"/>
              <a:cs typeface="Times New Roman"/>
            </a:endParaRPr>
          </a:p>
          <a:p>
            <a:pPr marL="355600" marR="48196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 British Admiralty discounted the report</a:t>
            </a:r>
            <a:r>
              <a:rPr sz="3000" spc="-26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as  unproven.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HMS Glorious was surprised </a:t>
            </a:r>
            <a:r>
              <a:rPr sz="3000" dirty="0">
                <a:latin typeface="Times New Roman"/>
                <a:cs typeface="Times New Roman"/>
              </a:rPr>
              <a:t>and</a:t>
            </a:r>
            <a:r>
              <a:rPr sz="3000" spc="-35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sunk.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19</a:t>
            </a:fld>
            <a:endParaRPr spc="-5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636517" y="1006855"/>
            <a:ext cx="27851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Traffic</a:t>
            </a:r>
            <a:r>
              <a:rPr spc="-190" dirty="0"/>
              <a:t> </a:t>
            </a:r>
            <a:r>
              <a:rPr dirty="0"/>
              <a:t>Analysis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966075" cy="1488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3000" i="1" spc="-25" dirty="0">
                <a:latin typeface="Times New Roman"/>
                <a:cs typeface="Times New Roman"/>
              </a:rPr>
              <a:t>“Traffic </a:t>
            </a:r>
            <a:r>
              <a:rPr sz="3000" i="1" spc="-5" dirty="0">
                <a:latin typeface="Times New Roman"/>
                <a:cs typeface="Times New Roman"/>
              </a:rPr>
              <a:t>analysis, not cryptanalysis, is </a:t>
            </a:r>
            <a:r>
              <a:rPr sz="3000" i="1" dirty="0">
                <a:latin typeface="Times New Roman"/>
                <a:cs typeface="Times New Roman"/>
              </a:rPr>
              <a:t>the backbone  of communications intelligence.”</a:t>
            </a:r>
            <a:endParaRPr sz="3000">
              <a:latin typeface="Times New Roman"/>
              <a:cs typeface="Times New Roman"/>
            </a:endParaRPr>
          </a:p>
          <a:p>
            <a:pPr marL="927100">
              <a:lnSpc>
                <a:spcPct val="100000"/>
              </a:lnSpc>
              <a:spcBef>
                <a:spcPts val="720"/>
              </a:spcBef>
            </a:pPr>
            <a:r>
              <a:rPr sz="3000" dirty="0">
                <a:latin typeface="Times New Roman"/>
                <a:cs typeface="Times New Roman"/>
              </a:rPr>
              <a:t>— </a:t>
            </a:r>
            <a:r>
              <a:rPr sz="3000" spc="-5" dirty="0">
                <a:latin typeface="Times New Roman"/>
                <a:cs typeface="Times New Roman"/>
              </a:rPr>
              <a:t>Susan </a:t>
            </a:r>
            <a:r>
              <a:rPr sz="3000" dirty="0">
                <a:latin typeface="Times New Roman"/>
                <a:cs typeface="Times New Roman"/>
              </a:rPr>
              <a:t>Landau and Whitfield</a:t>
            </a:r>
            <a:r>
              <a:rPr sz="3000" spc="-30" dirty="0">
                <a:latin typeface="Times New Roman"/>
                <a:cs typeface="Times New Roman"/>
              </a:rPr>
              <a:t> </a:t>
            </a:r>
            <a:r>
              <a:rPr sz="3000" spc="-10" dirty="0">
                <a:latin typeface="Times New Roman"/>
                <a:cs typeface="Times New Roman"/>
              </a:rPr>
              <a:t>Diffie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3825">
              <a:lnSpc>
                <a:spcPts val="1645"/>
              </a:lnSpc>
            </a:pPr>
            <a:fld id="{81D60167-4931-47E6-BA6A-407CBD079E47}" type="slidenum">
              <a:rPr spc="-5" dirty="0"/>
              <a:t>2</a:t>
            </a:fld>
            <a:endParaRPr spc="-5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89529" y="1006855"/>
            <a:ext cx="48793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Another Inference</a:t>
            </a:r>
            <a:r>
              <a:rPr spc="-105" dirty="0"/>
              <a:t> </a:t>
            </a:r>
            <a:r>
              <a:rPr dirty="0"/>
              <a:t>Example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935595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Google </a:t>
            </a:r>
            <a:r>
              <a:rPr sz="3000" dirty="0">
                <a:latin typeface="Times New Roman"/>
                <a:cs typeface="Times New Roman"/>
              </a:rPr>
              <a:t>queries are encrypted </a:t>
            </a:r>
            <a:r>
              <a:rPr sz="3000" spc="-5" dirty="0">
                <a:latin typeface="Times New Roman"/>
                <a:cs typeface="Times New Roman"/>
              </a:rPr>
              <a:t>with</a:t>
            </a:r>
            <a:r>
              <a:rPr sz="3000" spc="-5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TLS.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Can </a:t>
            </a:r>
            <a:r>
              <a:rPr sz="3000" spc="-10" dirty="0">
                <a:latin typeface="Times New Roman"/>
                <a:cs typeface="Times New Roman"/>
              </a:rPr>
              <a:t>traffic </a:t>
            </a:r>
            <a:r>
              <a:rPr sz="3000" dirty="0">
                <a:latin typeface="Times New Roman"/>
                <a:cs typeface="Times New Roman"/>
              </a:rPr>
              <a:t>analysis provide a basis for</a:t>
            </a:r>
            <a:r>
              <a:rPr sz="3000" spc="-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inference?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371600" y="3035045"/>
            <a:ext cx="7315200" cy="25717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993139" y="5582666"/>
            <a:ext cx="8147050" cy="10382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30" dirty="0">
                <a:latin typeface="Times New Roman"/>
                <a:cs typeface="Times New Roman"/>
              </a:rPr>
              <a:t>That’s </a:t>
            </a:r>
            <a:r>
              <a:rPr sz="3000" dirty="0">
                <a:latin typeface="Times New Roman"/>
                <a:cs typeface="Times New Roman"/>
              </a:rPr>
              <a:t>why “metadata”</a:t>
            </a:r>
            <a:r>
              <a:rPr sz="3000" spc="5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matters!</a:t>
            </a:r>
            <a:endParaRPr sz="3000">
              <a:latin typeface="Times New Roman"/>
              <a:cs typeface="Times New Roman"/>
            </a:endParaRPr>
          </a:p>
          <a:p>
            <a:pPr marL="3485515">
              <a:lnSpc>
                <a:spcPct val="100000"/>
              </a:lnSpc>
              <a:spcBef>
                <a:spcPts val="2450"/>
              </a:spcBef>
            </a:pPr>
            <a:r>
              <a:rPr sz="1600" i="1" u="sng" spc="-5" dirty="0">
                <a:solidFill>
                  <a:srgbClr val="3333CC"/>
                </a:solidFill>
                <a:uFill>
                  <a:solidFill>
                    <a:srgbClr val="3333CC"/>
                  </a:solidFill>
                </a:uFill>
                <a:latin typeface="Times New Roman"/>
                <a:cs typeface="Times New Roman"/>
                <a:hlinkClick r:id="rId4"/>
              </a:rPr>
              <a:t>http://www.f-secure.com/weblog/archives/00002736.html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20</a:t>
            </a:fld>
            <a:endParaRPr spc="-5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00604" y="1006855"/>
            <a:ext cx="44589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Distance from a</a:t>
            </a:r>
            <a:r>
              <a:rPr spc="-35" dirty="0"/>
              <a:t> </a:t>
            </a:r>
            <a:r>
              <a:rPr spc="-25" dirty="0"/>
              <a:t>Terrorist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0977" y="2001265"/>
            <a:ext cx="7908290" cy="450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74739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 have an acquaintance from </a:t>
            </a:r>
            <a:r>
              <a:rPr sz="3000" spc="-5" dirty="0">
                <a:latin typeface="Times New Roman"/>
                <a:cs typeface="Times New Roman"/>
              </a:rPr>
              <a:t>Faroffistan; </a:t>
            </a:r>
            <a:r>
              <a:rPr sz="3000" dirty="0">
                <a:latin typeface="Times New Roman"/>
                <a:cs typeface="Times New Roman"/>
              </a:rPr>
              <a:t>she  </a:t>
            </a:r>
            <a:r>
              <a:rPr sz="3000" spc="-5" dirty="0">
                <a:latin typeface="Times New Roman"/>
                <a:cs typeface="Times New Roman"/>
              </a:rPr>
              <a:t>works </a:t>
            </a:r>
            <a:r>
              <a:rPr sz="3000" dirty="0">
                <a:latin typeface="Times New Roman"/>
                <a:cs typeface="Times New Roman"/>
              </a:rPr>
              <a:t>for </a:t>
            </a:r>
            <a:r>
              <a:rPr sz="3000" spc="-5" dirty="0">
                <a:latin typeface="Times New Roman"/>
                <a:cs typeface="Times New Roman"/>
              </a:rPr>
              <a:t>HAL</a:t>
            </a:r>
            <a:r>
              <a:rPr sz="3000" spc="-13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Computers.</a:t>
            </a:r>
            <a:endParaRPr sz="3000">
              <a:latin typeface="Times New Roman"/>
              <a:cs typeface="Times New Roman"/>
            </a:endParaRPr>
          </a:p>
          <a:p>
            <a:pPr marL="355600" marR="30924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 call her </a:t>
            </a:r>
            <a:r>
              <a:rPr sz="3000" spc="-5" dirty="0">
                <a:latin typeface="Times New Roman"/>
                <a:cs typeface="Times New Roman"/>
              </a:rPr>
              <a:t>with </a:t>
            </a:r>
            <a:r>
              <a:rPr sz="3000" dirty="0">
                <a:latin typeface="Times New Roman"/>
                <a:cs typeface="Times New Roman"/>
              </a:rPr>
              <a:t>a business question; </a:t>
            </a:r>
            <a:r>
              <a:rPr sz="3000" spc="-5" dirty="0">
                <a:latin typeface="Times New Roman"/>
                <a:cs typeface="Times New Roman"/>
              </a:rPr>
              <a:t>she </a:t>
            </a:r>
            <a:r>
              <a:rPr sz="3000" dirty="0">
                <a:latin typeface="Times New Roman"/>
                <a:cs typeface="Times New Roman"/>
              </a:rPr>
              <a:t>calls me  back.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Later she calls home to check on her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spc="-30" dirty="0">
                <a:latin typeface="Times New Roman"/>
                <a:cs typeface="Times New Roman"/>
              </a:rPr>
              <a:t>family.</a:t>
            </a:r>
            <a:endParaRPr sz="3000">
              <a:latin typeface="Times New Roman"/>
              <a:cs typeface="Times New Roman"/>
            </a:endParaRPr>
          </a:p>
          <a:p>
            <a:pPr marL="355600" marR="60896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Still </a:t>
            </a:r>
            <a:r>
              <a:rPr sz="3000" spc="-20" dirty="0">
                <a:latin typeface="Times New Roman"/>
                <a:cs typeface="Times New Roman"/>
              </a:rPr>
              <a:t>later, </a:t>
            </a:r>
            <a:r>
              <a:rPr sz="3000" dirty="0">
                <a:latin typeface="Times New Roman"/>
                <a:cs typeface="Times New Roman"/>
              </a:rPr>
              <a:t>from home, she calls her parents in  </a:t>
            </a:r>
            <a:r>
              <a:rPr sz="3000" spc="-5" dirty="0">
                <a:latin typeface="Times New Roman"/>
                <a:cs typeface="Times New Roman"/>
              </a:rPr>
              <a:t>Faroffistan.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Her father calls a shopkeeper who is suspected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of  supporting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terrorists.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21</a:t>
            </a:fld>
            <a:endParaRPr spc="-5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108707" y="1006855"/>
            <a:ext cx="58426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Think “They” </a:t>
            </a:r>
            <a:r>
              <a:rPr dirty="0"/>
              <a:t>Can’t Associate</a:t>
            </a:r>
            <a:r>
              <a:rPr spc="-220" dirty="0"/>
              <a:t> </a:t>
            </a:r>
            <a:r>
              <a:rPr spc="-5" dirty="0"/>
              <a:t>it?</a:t>
            </a:r>
          </a:p>
        </p:txBody>
      </p:sp>
      <p:sp>
        <p:nvSpPr>
          <p:cNvPr id="5" name="object 5"/>
          <p:cNvSpPr/>
          <p:nvPr/>
        </p:nvSpPr>
        <p:spPr>
          <a:xfrm>
            <a:off x="2057400" y="2109978"/>
            <a:ext cx="5708903" cy="443255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485135" y="6016244"/>
            <a:ext cx="415671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i="1" spc="-5" dirty="0">
                <a:latin typeface="Times New Roman"/>
                <a:cs typeface="Times New Roman"/>
              </a:rPr>
              <a:t>Slide </a:t>
            </a:r>
            <a:r>
              <a:rPr sz="1700" i="1" spc="-20" dirty="0">
                <a:latin typeface="Times New Roman"/>
                <a:cs typeface="Times New Roman"/>
              </a:rPr>
              <a:t>from </a:t>
            </a:r>
            <a:r>
              <a:rPr sz="1700" i="1" spc="-5" dirty="0">
                <a:latin typeface="Times New Roman"/>
                <a:cs typeface="Times New Roman"/>
              </a:rPr>
              <a:t>an unclassified </a:t>
            </a:r>
            <a:r>
              <a:rPr sz="1700" i="1" spc="-50" dirty="0">
                <a:latin typeface="Times New Roman"/>
                <a:cs typeface="Times New Roman"/>
              </a:rPr>
              <a:t>DARPA</a:t>
            </a:r>
            <a:r>
              <a:rPr sz="1700" i="1" spc="30" dirty="0">
                <a:latin typeface="Times New Roman"/>
                <a:cs typeface="Times New Roman"/>
              </a:rPr>
              <a:t> </a:t>
            </a:r>
            <a:r>
              <a:rPr sz="1700" i="1" spc="-10" dirty="0">
                <a:latin typeface="Times New Roman"/>
                <a:cs typeface="Times New Roman"/>
              </a:rPr>
              <a:t>presentation</a:t>
            </a:r>
            <a:r>
              <a:rPr sz="1800" spc="-10" dirty="0">
                <a:latin typeface="Times New Roman"/>
                <a:cs typeface="Times New Roman"/>
              </a:rPr>
              <a:t>.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22</a:t>
            </a:fld>
            <a:endParaRPr spc="-5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25700" y="1006855"/>
            <a:ext cx="52070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The NSA and </a:t>
            </a:r>
            <a:r>
              <a:rPr spc="-25" dirty="0"/>
              <a:t>Traffic</a:t>
            </a:r>
            <a:r>
              <a:rPr spc="-250" dirty="0"/>
              <a:t> </a:t>
            </a:r>
            <a:r>
              <a:rPr spc="-5" dirty="0"/>
              <a:t>Analysis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8051800" cy="4414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 </a:t>
            </a:r>
            <a:r>
              <a:rPr sz="3000" spc="-5" dirty="0">
                <a:latin typeface="Times New Roman"/>
                <a:cs typeface="Times New Roman"/>
              </a:rPr>
              <a:t>NSA </a:t>
            </a:r>
            <a:r>
              <a:rPr sz="3000" dirty="0">
                <a:latin typeface="Times New Roman"/>
                <a:cs typeface="Times New Roman"/>
              </a:rPr>
              <a:t>is known to be collecting call detail</a:t>
            </a:r>
            <a:r>
              <a:rPr sz="3000" spc="-2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data  about calls within the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U.S.</a:t>
            </a:r>
            <a:endParaRPr sz="3000">
              <a:latin typeface="Times New Roman"/>
              <a:cs typeface="Times New Roman"/>
            </a:endParaRPr>
          </a:p>
          <a:p>
            <a:pPr marL="355600" marR="95885" indent="-342900" algn="just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 NSA claims the right to “track” </a:t>
            </a:r>
            <a:r>
              <a:rPr sz="3000" spc="-5" dirty="0">
                <a:latin typeface="Times New Roman"/>
                <a:cs typeface="Times New Roman"/>
              </a:rPr>
              <a:t>such </a:t>
            </a:r>
            <a:r>
              <a:rPr sz="3000" dirty="0">
                <a:latin typeface="Times New Roman"/>
                <a:cs typeface="Times New Roman"/>
              </a:rPr>
              <a:t>data up  to three “hops” from persons </a:t>
            </a:r>
            <a:r>
              <a:rPr sz="3000" spc="-5" dirty="0">
                <a:latin typeface="Times New Roman"/>
                <a:cs typeface="Times New Roman"/>
              </a:rPr>
              <a:t>suspected </a:t>
            </a:r>
            <a:r>
              <a:rPr sz="3000" dirty="0">
                <a:latin typeface="Times New Roman"/>
                <a:cs typeface="Times New Roman"/>
              </a:rPr>
              <a:t>of foreign  involvement.</a:t>
            </a:r>
            <a:endParaRPr sz="3000">
              <a:latin typeface="Times New Roman"/>
              <a:cs typeface="Times New Roman"/>
            </a:endParaRPr>
          </a:p>
          <a:p>
            <a:pPr marL="355600" marR="33337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Three hops encompasses almost everyone in</a:t>
            </a:r>
            <a:r>
              <a:rPr sz="3000" spc="-7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the  </a:t>
            </a:r>
            <a:r>
              <a:rPr sz="3000" spc="-5" dirty="0">
                <a:latin typeface="Times New Roman"/>
                <a:cs typeface="Times New Roman"/>
              </a:rPr>
              <a:t>United </a:t>
            </a:r>
            <a:r>
              <a:rPr sz="3000" dirty="0">
                <a:latin typeface="Times New Roman"/>
                <a:cs typeface="Times New Roman"/>
              </a:rPr>
              <a:t>States! (Remember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Milgram?)</a:t>
            </a:r>
            <a:endParaRPr sz="3000">
              <a:latin typeface="Times New Roman"/>
              <a:cs typeface="Times New Roman"/>
            </a:endParaRPr>
          </a:p>
          <a:p>
            <a:pPr marL="355600" marR="85026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 NSA also collects email header data</a:t>
            </a:r>
            <a:r>
              <a:rPr sz="3000" spc="-2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and  social media</a:t>
            </a:r>
            <a:r>
              <a:rPr sz="3000" spc="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data.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23</a:t>
            </a:fld>
            <a:endParaRPr spc="-5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52916" y="6901488"/>
            <a:ext cx="198120" cy="1987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545"/>
              </a:lnSpc>
            </a:pPr>
            <a:r>
              <a:rPr sz="1400" spc="-5" dirty="0">
                <a:latin typeface="Arial"/>
                <a:cs typeface="Arial"/>
              </a:rPr>
              <a:t>24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45689" y="1006855"/>
            <a:ext cx="53695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Criminals and </a:t>
            </a:r>
            <a:r>
              <a:rPr spc="-25" dirty="0"/>
              <a:t>Traffic</a:t>
            </a:r>
            <a:r>
              <a:rPr spc="-114" dirty="0"/>
              <a:t> </a:t>
            </a:r>
            <a:r>
              <a:rPr spc="-5" dirty="0"/>
              <a:t>Analysis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8011159" cy="404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86614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 criminal </a:t>
            </a:r>
            <a:r>
              <a:rPr sz="3000" spc="-5" dirty="0">
                <a:latin typeface="Times New Roman"/>
                <a:cs typeface="Times New Roman"/>
              </a:rPr>
              <a:t>who </a:t>
            </a:r>
            <a:r>
              <a:rPr sz="3000" dirty="0">
                <a:latin typeface="Times New Roman"/>
                <a:cs typeface="Times New Roman"/>
              </a:rPr>
              <a:t>can monitor your network  </a:t>
            </a:r>
            <a:r>
              <a:rPr sz="3000" spc="-10" dirty="0">
                <a:latin typeface="Times New Roman"/>
                <a:cs typeface="Times New Roman"/>
              </a:rPr>
              <a:t>traffic </a:t>
            </a:r>
            <a:r>
              <a:rPr sz="3000" dirty="0">
                <a:latin typeface="Times New Roman"/>
                <a:cs typeface="Times New Roman"/>
              </a:rPr>
              <a:t>can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determine: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75" dirty="0">
                <a:latin typeface="Times New Roman"/>
                <a:cs typeface="Times New Roman"/>
              </a:rPr>
              <a:t>Your </a:t>
            </a:r>
            <a:r>
              <a:rPr sz="2800" dirty="0">
                <a:latin typeface="Times New Roman"/>
                <a:cs typeface="Times New Roman"/>
              </a:rPr>
              <a:t>email</a:t>
            </a:r>
            <a:r>
              <a:rPr sz="2800" spc="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provider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75" dirty="0">
                <a:latin typeface="Times New Roman"/>
                <a:cs typeface="Times New Roman"/>
              </a:rPr>
              <a:t>Your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bank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web sites </a:t>
            </a:r>
            <a:r>
              <a:rPr sz="2800" dirty="0">
                <a:latin typeface="Times New Roman"/>
                <a:cs typeface="Times New Roman"/>
              </a:rPr>
              <a:t>you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visit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Everything </a:t>
            </a:r>
            <a:r>
              <a:rPr sz="2800" spc="-5" dirty="0">
                <a:latin typeface="Times New Roman"/>
                <a:cs typeface="Times New Roman"/>
              </a:rPr>
              <a:t>else </a:t>
            </a:r>
            <a:r>
              <a:rPr sz="2800" dirty="0">
                <a:latin typeface="Times New Roman"/>
                <a:cs typeface="Times New Roman"/>
              </a:rPr>
              <a:t>you do </a:t>
            </a:r>
            <a:r>
              <a:rPr sz="2800" spc="-5" dirty="0">
                <a:latin typeface="Times New Roman"/>
                <a:cs typeface="Times New Roman"/>
              </a:rPr>
              <a:t>with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Internet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Even </a:t>
            </a:r>
            <a:r>
              <a:rPr sz="2800" spc="-5" dirty="0">
                <a:latin typeface="Times New Roman"/>
                <a:cs typeface="Times New Roman"/>
              </a:rPr>
              <a:t>when you </a:t>
            </a:r>
            <a:r>
              <a:rPr sz="2800" dirty="0">
                <a:latin typeface="Times New Roman"/>
                <a:cs typeface="Times New Roman"/>
              </a:rPr>
              <a:t>are at </a:t>
            </a:r>
            <a:r>
              <a:rPr sz="2800" spc="-5" dirty="0">
                <a:latin typeface="Times New Roman"/>
                <a:cs typeface="Times New Roman"/>
              </a:rPr>
              <a:t>home or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work.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Even if the connections themselves are</a:t>
            </a:r>
            <a:r>
              <a:rPr sz="3000" spc="-8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encrypted.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25</a:t>
            </a:fld>
            <a:endParaRPr spc="-5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31261" y="1006855"/>
            <a:ext cx="45967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Defeating </a:t>
            </a:r>
            <a:r>
              <a:rPr spc="-25" dirty="0"/>
              <a:t>Traffic</a:t>
            </a:r>
            <a:r>
              <a:rPr spc="-135" dirty="0"/>
              <a:t> </a:t>
            </a:r>
            <a:r>
              <a:rPr spc="-5" dirty="0"/>
              <a:t>Analysis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144777" y="2146046"/>
            <a:ext cx="7678420" cy="414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Fictitious </a:t>
            </a:r>
            <a:r>
              <a:rPr sz="3000" spc="-10" dirty="0">
                <a:latin typeface="Times New Roman"/>
                <a:cs typeface="Times New Roman"/>
              </a:rPr>
              <a:t>traffic, </a:t>
            </a:r>
            <a:r>
              <a:rPr sz="3000" dirty="0">
                <a:latin typeface="Times New Roman"/>
                <a:cs typeface="Times New Roman"/>
              </a:rPr>
              <a:t>as with Operation</a:t>
            </a:r>
            <a:r>
              <a:rPr sz="3000" spc="-55" dirty="0">
                <a:latin typeface="Times New Roman"/>
                <a:cs typeface="Times New Roman"/>
              </a:rPr>
              <a:t> </a:t>
            </a:r>
            <a:r>
              <a:rPr sz="3000" spc="-15" dirty="0">
                <a:latin typeface="Times New Roman"/>
                <a:cs typeface="Times New Roman"/>
              </a:rPr>
              <a:t>Quicksilver.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Hand-carried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messages</a:t>
            </a:r>
            <a:endParaRPr sz="3000">
              <a:latin typeface="Times New Roman"/>
              <a:cs typeface="Times New Roman"/>
            </a:endParaRPr>
          </a:p>
          <a:p>
            <a:pPr marL="355600" marR="165735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  <a:tab pos="5074285" algn="l"/>
              </a:tabLst>
            </a:pPr>
            <a:r>
              <a:rPr sz="3000" dirty="0">
                <a:latin typeface="Times New Roman"/>
                <a:cs typeface="Times New Roman"/>
              </a:rPr>
              <a:t>“Burner” cell</a:t>
            </a:r>
            <a:r>
              <a:rPr sz="3000" spc="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phones, maybe.	</a:t>
            </a:r>
            <a:r>
              <a:rPr sz="3000" spc="-25" dirty="0">
                <a:latin typeface="Times New Roman"/>
                <a:cs typeface="Times New Roman"/>
              </a:rPr>
              <a:t>(Traffic </a:t>
            </a:r>
            <a:r>
              <a:rPr sz="3000" dirty="0">
                <a:latin typeface="Times New Roman"/>
                <a:cs typeface="Times New Roman"/>
              </a:rPr>
              <a:t>is  captured, but if phones used for </a:t>
            </a:r>
            <a:r>
              <a:rPr sz="3000" spc="-5" dirty="0">
                <a:latin typeface="Times New Roman"/>
                <a:cs typeface="Times New Roman"/>
              </a:rPr>
              <a:t>short</a:t>
            </a:r>
            <a:r>
              <a:rPr sz="3000" spc="-8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duration,  may not be able to be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analyzed.)</a:t>
            </a:r>
            <a:endParaRPr sz="3000">
              <a:latin typeface="Times New Roman"/>
              <a:cs typeface="Times New Roman"/>
            </a:endParaRPr>
          </a:p>
          <a:p>
            <a:pPr marL="355600" marR="43434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75" dirty="0">
                <a:latin typeface="Times New Roman"/>
                <a:cs typeface="Times New Roman"/>
              </a:rPr>
              <a:t>Tor </a:t>
            </a:r>
            <a:r>
              <a:rPr sz="3000" dirty="0">
                <a:latin typeface="Times New Roman"/>
                <a:cs typeface="Times New Roman"/>
              </a:rPr>
              <a:t>networks and remailers are only partially  </a:t>
            </a:r>
            <a:r>
              <a:rPr sz="3000" spc="-10" dirty="0">
                <a:latin typeface="Times New Roman"/>
                <a:cs typeface="Times New Roman"/>
              </a:rPr>
              <a:t>effective, </a:t>
            </a:r>
            <a:r>
              <a:rPr sz="3000" dirty="0">
                <a:latin typeface="Times New Roman"/>
                <a:cs typeface="Times New Roman"/>
              </a:rPr>
              <a:t>and may be</a:t>
            </a:r>
            <a:r>
              <a:rPr sz="3000" spc="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compromised.</a:t>
            </a:r>
            <a:endParaRPr sz="3000">
              <a:latin typeface="Times New Roman"/>
              <a:cs typeface="Times New Roman"/>
            </a:endParaRPr>
          </a:p>
          <a:p>
            <a:pPr marL="355600" marR="1651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Encrypting links to email </a:t>
            </a:r>
            <a:r>
              <a:rPr sz="3000" spc="-5" dirty="0">
                <a:latin typeface="Times New Roman"/>
                <a:cs typeface="Times New Roman"/>
              </a:rPr>
              <a:t>servers </a:t>
            </a:r>
            <a:r>
              <a:rPr sz="3000" dirty="0">
                <a:latin typeface="Times New Roman"/>
                <a:cs typeface="Times New Roman"/>
              </a:rPr>
              <a:t>is </a:t>
            </a:r>
            <a:r>
              <a:rPr sz="3000" spc="-10" dirty="0">
                <a:latin typeface="Times New Roman"/>
                <a:cs typeface="Times New Roman"/>
              </a:rPr>
              <a:t>effective </a:t>
            </a:r>
            <a:r>
              <a:rPr sz="3000" dirty="0">
                <a:latin typeface="Times New Roman"/>
                <a:cs typeface="Times New Roman"/>
              </a:rPr>
              <a:t>if  the email provider is not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compromised.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26</a:t>
            </a:fld>
            <a:endParaRPr spc="-5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60801" y="1006855"/>
            <a:ext cx="43383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Virtual </a:t>
            </a:r>
            <a:r>
              <a:rPr dirty="0"/>
              <a:t>Private</a:t>
            </a:r>
            <a:r>
              <a:rPr spc="-50" dirty="0"/>
              <a:t> </a:t>
            </a:r>
            <a:r>
              <a:rPr dirty="0"/>
              <a:t>Networks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7693025" cy="267716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 VPN encrypts all </a:t>
            </a:r>
            <a:r>
              <a:rPr sz="3000" spc="-10" dirty="0">
                <a:latin typeface="Times New Roman"/>
                <a:cs typeface="Times New Roman"/>
              </a:rPr>
              <a:t>traffic, </a:t>
            </a:r>
            <a:r>
              <a:rPr sz="3000" dirty="0">
                <a:latin typeface="Times New Roman"/>
                <a:cs typeface="Times New Roman"/>
              </a:rPr>
              <a:t>including</a:t>
            </a:r>
            <a:r>
              <a:rPr sz="3000" spc="-26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headers.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 fact of connecting to a </a:t>
            </a:r>
            <a:r>
              <a:rPr sz="3000" spc="-5" dirty="0">
                <a:latin typeface="Times New Roman"/>
                <a:cs typeface="Times New Roman"/>
              </a:rPr>
              <a:t>VPN </a:t>
            </a:r>
            <a:r>
              <a:rPr sz="3000" dirty="0">
                <a:latin typeface="Times New Roman"/>
                <a:cs typeface="Times New Roman"/>
              </a:rPr>
              <a:t>is known if</a:t>
            </a:r>
            <a:r>
              <a:rPr sz="3000" spc="-114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the  local connection is</a:t>
            </a:r>
            <a:r>
              <a:rPr sz="3000" spc="3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monitored.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 </a:t>
            </a:r>
            <a:r>
              <a:rPr sz="3000" spc="-5" dirty="0">
                <a:latin typeface="Times New Roman"/>
                <a:cs typeface="Times New Roman"/>
              </a:rPr>
              <a:t>VPN </a:t>
            </a:r>
            <a:r>
              <a:rPr sz="3000" dirty="0">
                <a:latin typeface="Times New Roman"/>
                <a:cs typeface="Times New Roman"/>
              </a:rPr>
              <a:t>exit node may be</a:t>
            </a:r>
            <a:r>
              <a:rPr sz="3000" spc="-7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vulnerable.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75" dirty="0">
                <a:latin typeface="Times New Roman"/>
                <a:cs typeface="Times New Roman"/>
              </a:rPr>
              <a:t>Tor </a:t>
            </a:r>
            <a:r>
              <a:rPr sz="3000" dirty="0">
                <a:latin typeface="Times New Roman"/>
                <a:cs typeface="Times New Roman"/>
              </a:rPr>
              <a:t>is a kind of multi-hop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VPN.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27</a:t>
            </a:fld>
            <a:endParaRPr spc="-5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58615" y="1006855"/>
            <a:ext cx="27406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How </a:t>
            </a:r>
            <a:r>
              <a:rPr spc="-75" dirty="0"/>
              <a:t>Tor</a:t>
            </a:r>
            <a:r>
              <a:rPr spc="-65" dirty="0"/>
              <a:t> </a:t>
            </a:r>
            <a:r>
              <a:rPr spc="-15" dirty="0"/>
              <a:t>Works</a:t>
            </a:r>
          </a:p>
        </p:txBody>
      </p:sp>
      <p:sp>
        <p:nvSpPr>
          <p:cNvPr id="3" name="object 3"/>
          <p:cNvSpPr/>
          <p:nvPr/>
        </p:nvSpPr>
        <p:spPr>
          <a:xfrm>
            <a:off x="1759457" y="2057400"/>
            <a:ext cx="6540245" cy="418109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28</a:t>
            </a:fld>
            <a:endParaRPr spc="-5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641852" y="1006855"/>
            <a:ext cx="27755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More About</a:t>
            </a:r>
            <a:r>
              <a:rPr spc="-160" dirty="0"/>
              <a:t> </a:t>
            </a:r>
            <a:r>
              <a:rPr spc="-75" dirty="0"/>
              <a:t>Tor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0977" y="1953259"/>
            <a:ext cx="7689215" cy="4414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35369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  <a:tab pos="1694180" algn="l"/>
                <a:tab pos="4394835" algn="l"/>
              </a:tabLst>
            </a:pPr>
            <a:r>
              <a:rPr sz="3000" spc="-5" dirty="0">
                <a:latin typeface="Times New Roman"/>
                <a:cs typeface="Times New Roman"/>
              </a:rPr>
              <a:t>Originated</a:t>
            </a:r>
            <a:r>
              <a:rPr sz="3000" spc="20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with</a:t>
            </a:r>
            <a:r>
              <a:rPr sz="3000" dirty="0">
                <a:latin typeface="Times New Roman"/>
                <a:cs typeface="Times New Roman"/>
              </a:rPr>
              <a:t> </a:t>
            </a:r>
            <a:r>
              <a:rPr sz="3000" spc="-50" dirty="0">
                <a:latin typeface="Times New Roman"/>
                <a:cs typeface="Times New Roman"/>
              </a:rPr>
              <a:t>DARPA.	</a:t>
            </a:r>
            <a:r>
              <a:rPr sz="3000" spc="-45" dirty="0">
                <a:latin typeface="Times New Roman"/>
                <a:cs typeface="Times New Roman"/>
              </a:rPr>
              <a:t>It’s </a:t>
            </a:r>
            <a:r>
              <a:rPr sz="3000" dirty="0">
                <a:latin typeface="Times New Roman"/>
                <a:cs typeface="Times New Roman"/>
              </a:rPr>
              <a:t>“</a:t>
            </a:r>
            <a:r>
              <a:rPr sz="3000" u="heavy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</a:t>
            </a:r>
            <a:r>
              <a:rPr sz="3000" dirty="0">
                <a:latin typeface="Times New Roman"/>
                <a:cs typeface="Times New Roman"/>
              </a:rPr>
              <a:t>he </a:t>
            </a:r>
            <a:r>
              <a:rPr sz="30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o</a:t>
            </a:r>
            <a:r>
              <a:rPr sz="3000" spc="-5" dirty="0">
                <a:latin typeface="Times New Roman"/>
                <a:cs typeface="Times New Roman"/>
              </a:rPr>
              <a:t>nion </a:t>
            </a:r>
            <a:r>
              <a:rPr sz="30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3000" u="heavy" spc="-2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r</a:t>
            </a:r>
            <a:r>
              <a:rPr sz="3000" spc="-25" dirty="0">
                <a:latin typeface="Times New Roman"/>
                <a:cs typeface="Times New Roman"/>
              </a:rPr>
              <a:t>outer.”	</a:t>
            </a:r>
            <a:r>
              <a:rPr sz="3000" dirty="0">
                <a:latin typeface="Times New Roman"/>
                <a:cs typeface="Times New Roman"/>
              </a:rPr>
              <a:t>The idea is that there are layers upon  layers of “hops” and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encryption.</a:t>
            </a:r>
            <a:endParaRPr sz="3000">
              <a:latin typeface="Times New Roman"/>
              <a:cs typeface="Times New Roman"/>
            </a:endParaRPr>
          </a:p>
          <a:p>
            <a:pPr marL="355600" marR="4318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In </a:t>
            </a:r>
            <a:r>
              <a:rPr sz="3000" spc="-30" dirty="0">
                <a:latin typeface="Times New Roman"/>
                <a:cs typeface="Times New Roman"/>
              </a:rPr>
              <a:t>theory, </a:t>
            </a:r>
            <a:r>
              <a:rPr sz="3000" dirty="0">
                <a:latin typeface="Times New Roman"/>
                <a:cs typeface="Times New Roman"/>
              </a:rPr>
              <a:t>it prevents </a:t>
            </a:r>
            <a:r>
              <a:rPr sz="3000" spc="-10" dirty="0">
                <a:latin typeface="Times New Roman"/>
                <a:cs typeface="Times New Roman"/>
              </a:rPr>
              <a:t>traffic </a:t>
            </a:r>
            <a:r>
              <a:rPr sz="3000" dirty="0">
                <a:latin typeface="Times New Roman"/>
                <a:cs typeface="Times New Roman"/>
              </a:rPr>
              <a:t>analysis (and  documents leaked by </a:t>
            </a:r>
            <a:r>
              <a:rPr sz="3000" spc="-5" dirty="0">
                <a:latin typeface="Times New Roman"/>
                <a:cs typeface="Times New Roman"/>
              </a:rPr>
              <a:t>Snowden say </a:t>
            </a:r>
            <a:r>
              <a:rPr sz="3000" dirty="0">
                <a:latin typeface="Times New Roman"/>
                <a:cs typeface="Times New Roman"/>
              </a:rPr>
              <a:t>it</a:t>
            </a:r>
            <a:r>
              <a:rPr sz="3000" spc="-6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works.)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  <a:tab pos="4944110" algn="l"/>
              </a:tabLst>
            </a:pPr>
            <a:r>
              <a:rPr sz="3000" dirty="0">
                <a:latin typeface="Times New Roman"/>
                <a:cs typeface="Times New Roman"/>
              </a:rPr>
              <a:t>If software on the originating computer can be  compromised, </a:t>
            </a:r>
            <a:r>
              <a:rPr sz="3000" spc="-75" dirty="0">
                <a:latin typeface="Times New Roman"/>
                <a:cs typeface="Times New Roman"/>
              </a:rPr>
              <a:t>Tor</a:t>
            </a:r>
            <a:r>
              <a:rPr sz="3000" spc="-4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is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useless.	The </a:t>
            </a:r>
            <a:r>
              <a:rPr sz="3000" spc="-5" dirty="0">
                <a:latin typeface="Times New Roman"/>
                <a:cs typeface="Times New Roman"/>
              </a:rPr>
              <a:t>FBI </a:t>
            </a:r>
            <a:r>
              <a:rPr sz="3000" dirty="0">
                <a:latin typeface="Times New Roman"/>
                <a:cs typeface="Times New Roman"/>
              </a:rPr>
              <a:t>is </a:t>
            </a:r>
            <a:r>
              <a:rPr sz="3000" spc="-5" dirty="0">
                <a:latin typeface="Times New Roman"/>
                <a:cs typeface="Times New Roman"/>
              </a:rPr>
              <a:t>said</a:t>
            </a:r>
            <a:r>
              <a:rPr sz="3000" spc="-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to  have done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this.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25" dirty="0">
                <a:latin typeface="Times New Roman"/>
                <a:cs typeface="Times New Roman"/>
              </a:rPr>
              <a:t>Traffic </a:t>
            </a:r>
            <a:r>
              <a:rPr sz="3000" dirty="0">
                <a:latin typeface="Times New Roman"/>
                <a:cs typeface="Times New Roman"/>
              </a:rPr>
              <a:t>from exit nodes can be</a:t>
            </a:r>
            <a:r>
              <a:rPr sz="3000" spc="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tapped.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29</a:t>
            </a:fld>
            <a:endParaRPr spc="-5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27807" y="1006855"/>
            <a:ext cx="50044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Six Degrees of Kevin</a:t>
            </a:r>
            <a:r>
              <a:rPr spc="-10" dirty="0"/>
              <a:t> </a:t>
            </a:r>
            <a:r>
              <a:rPr spc="-5" dirty="0"/>
              <a:t>Bacon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997825" cy="24028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Idea: any Hollywood actor can be linked to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Kevin  Bacon through mutual film appearances in six of  fewer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steps.</a:t>
            </a:r>
            <a:endParaRPr sz="3000">
              <a:latin typeface="Times New Roman"/>
              <a:cs typeface="Times New Roman"/>
            </a:endParaRPr>
          </a:p>
          <a:p>
            <a:pPr marL="355600" marR="35179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45" dirty="0">
                <a:latin typeface="Times New Roman"/>
                <a:cs typeface="Times New Roman"/>
              </a:rPr>
              <a:t>It’s </a:t>
            </a:r>
            <a:r>
              <a:rPr sz="3000" dirty="0">
                <a:latin typeface="Times New Roman"/>
                <a:cs typeface="Times New Roman"/>
              </a:rPr>
              <a:t>a parlor game, but it illustrates an important  concept.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3825">
              <a:lnSpc>
                <a:spcPts val="1645"/>
              </a:lnSpc>
            </a:pPr>
            <a:fld id="{81D60167-4931-47E6-BA6A-407CBD079E47}" type="slidenum">
              <a:rPr spc="-5" dirty="0"/>
              <a:t>3</a:t>
            </a:fld>
            <a:endParaRPr spc="-5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910588" y="1006855"/>
            <a:ext cx="62376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Email: Link vs. Content</a:t>
            </a:r>
            <a:r>
              <a:rPr spc="50" dirty="0"/>
              <a:t> </a:t>
            </a:r>
            <a:r>
              <a:rPr spc="-5" dirty="0"/>
              <a:t>Encryption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0977" y="2078227"/>
            <a:ext cx="7766050" cy="41103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12065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Link encryption (TLS) protects </a:t>
            </a:r>
            <a:r>
              <a:rPr sz="2800" spc="-10" dirty="0">
                <a:latin typeface="Times New Roman"/>
                <a:cs typeface="Times New Roman"/>
              </a:rPr>
              <a:t>traffic </a:t>
            </a:r>
            <a:r>
              <a:rPr sz="2800" dirty="0">
                <a:latin typeface="Times New Roman"/>
                <a:cs typeface="Times New Roman"/>
              </a:rPr>
              <a:t>between</a:t>
            </a:r>
            <a:r>
              <a:rPr sz="2800" spc="-10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end  </a:t>
            </a:r>
            <a:r>
              <a:rPr sz="2800" dirty="0">
                <a:latin typeface="Times New Roman"/>
                <a:cs typeface="Times New Roman"/>
              </a:rPr>
              <a:t>user and mail </a:t>
            </a:r>
            <a:r>
              <a:rPr sz="2800" spc="-20" dirty="0">
                <a:latin typeface="Times New Roman"/>
                <a:cs typeface="Times New Roman"/>
              </a:rPr>
              <a:t>server, </a:t>
            </a:r>
            <a:r>
              <a:rPr sz="2800" i="1" dirty="0">
                <a:latin typeface="Times New Roman"/>
                <a:cs typeface="Times New Roman"/>
              </a:rPr>
              <a:t>e.g.</a:t>
            </a:r>
            <a:r>
              <a:rPr sz="2800" i="1" spc="-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gmail.</a:t>
            </a:r>
            <a:endParaRPr sz="2800">
              <a:latin typeface="Times New Roman"/>
              <a:cs typeface="Times New Roman"/>
            </a:endParaRPr>
          </a:p>
          <a:p>
            <a:pPr marL="755650" marR="271780" lvl="1" indent="-285750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If the encryption has not been compromised, either  with a “back door” or by </a:t>
            </a:r>
            <a:r>
              <a:rPr sz="2600" spc="-10" dirty="0">
                <a:latin typeface="Times New Roman"/>
                <a:cs typeface="Times New Roman"/>
              </a:rPr>
              <a:t>securing </a:t>
            </a:r>
            <a:r>
              <a:rPr sz="2600" spc="-5" dirty="0">
                <a:latin typeface="Times New Roman"/>
                <a:cs typeface="Times New Roman"/>
              </a:rPr>
              <a:t>the private</a:t>
            </a:r>
            <a:r>
              <a:rPr sz="2600" spc="55" dirty="0">
                <a:latin typeface="Times New Roman"/>
                <a:cs typeface="Times New Roman"/>
              </a:rPr>
              <a:t> </a:t>
            </a:r>
            <a:r>
              <a:rPr sz="2600" spc="-45" dirty="0">
                <a:latin typeface="Times New Roman"/>
                <a:cs typeface="Times New Roman"/>
              </a:rPr>
              <a:t>key.</a:t>
            </a:r>
            <a:endParaRPr sz="2600">
              <a:latin typeface="Times New Roman"/>
              <a:cs typeface="Times New Roman"/>
            </a:endParaRPr>
          </a:p>
          <a:p>
            <a:pPr marL="755650" marR="1596390" lvl="1" indent="-285750">
              <a:lnSpc>
                <a:spcPct val="100000"/>
              </a:lnSpc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If the </a:t>
            </a:r>
            <a:r>
              <a:rPr sz="2600" spc="-10" dirty="0">
                <a:latin typeface="Times New Roman"/>
                <a:cs typeface="Times New Roman"/>
              </a:rPr>
              <a:t>operators </a:t>
            </a:r>
            <a:r>
              <a:rPr sz="2600" spc="-5" dirty="0">
                <a:latin typeface="Times New Roman"/>
                <a:cs typeface="Times New Roman"/>
              </a:rPr>
              <a:t>of the mail server are </a:t>
            </a:r>
            <a:r>
              <a:rPr sz="2600" spc="-10" dirty="0">
                <a:latin typeface="Times New Roman"/>
                <a:cs typeface="Times New Roman"/>
              </a:rPr>
              <a:t>not  </a:t>
            </a:r>
            <a:r>
              <a:rPr sz="2600" spc="-5" dirty="0">
                <a:latin typeface="Times New Roman"/>
                <a:cs typeface="Times New Roman"/>
              </a:rPr>
              <a:t>compromised.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Link encryption prevents content </a:t>
            </a:r>
            <a:r>
              <a:rPr sz="2600" spc="-10" dirty="0">
                <a:latin typeface="Times New Roman"/>
                <a:cs typeface="Times New Roman"/>
              </a:rPr>
              <a:t>snooping </a:t>
            </a:r>
            <a:r>
              <a:rPr sz="2600" spc="-5" dirty="0">
                <a:latin typeface="Times New Roman"/>
                <a:cs typeface="Times New Roman"/>
              </a:rPr>
              <a:t>in</a:t>
            </a:r>
            <a:r>
              <a:rPr sz="2600" spc="12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transit.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3120"/>
              </a:lnSpc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Link encryption conceals email</a:t>
            </a:r>
            <a:r>
              <a:rPr sz="2600" spc="2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headers.</a:t>
            </a:r>
            <a:endParaRPr sz="2600">
              <a:latin typeface="Times New Roman"/>
              <a:cs typeface="Times New Roman"/>
            </a:endParaRPr>
          </a:p>
          <a:p>
            <a:pPr marL="354965" marR="571500" indent="-342265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Content encryption </a:t>
            </a:r>
            <a:r>
              <a:rPr sz="2800" dirty="0">
                <a:latin typeface="Times New Roman"/>
                <a:cs typeface="Times New Roman"/>
              </a:rPr>
              <a:t>(</a:t>
            </a:r>
            <a:r>
              <a:rPr sz="2800" i="1" dirty="0">
                <a:latin typeface="Times New Roman"/>
                <a:cs typeface="Times New Roman"/>
              </a:rPr>
              <a:t>e.g. </a:t>
            </a:r>
            <a:r>
              <a:rPr sz="2800" spc="-5" dirty="0">
                <a:latin typeface="Times New Roman"/>
                <a:cs typeface="Times New Roman"/>
              </a:rPr>
              <a:t>with GPG) </a:t>
            </a:r>
            <a:r>
              <a:rPr sz="2800" dirty="0">
                <a:latin typeface="Times New Roman"/>
                <a:cs typeface="Times New Roman"/>
              </a:rPr>
              <a:t>protects the  contents </a:t>
            </a:r>
            <a:r>
              <a:rPr sz="2800" spc="-5" dirty="0">
                <a:latin typeface="Times New Roman"/>
                <a:cs typeface="Times New Roman"/>
              </a:rPr>
              <a:t>of </a:t>
            </a:r>
            <a:r>
              <a:rPr sz="2800" dirty="0">
                <a:latin typeface="Times New Roman"/>
                <a:cs typeface="Times New Roman"/>
              </a:rPr>
              <a:t>email, </a:t>
            </a:r>
            <a:r>
              <a:rPr sz="2800" spc="-5" dirty="0">
                <a:latin typeface="Times New Roman"/>
                <a:cs typeface="Times New Roman"/>
              </a:rPr>
              <a:t>but not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9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headers.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30</a:t>
            </a:fld>
            <a:endParaRPr spc="-5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53182" y="1006855"/>
            <a:ext cx="43529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Summary of</a:t>
            </a:r>
            <a:r>
              <a:rPr spc="-15" dirty="0"/>
              <a:t> </a:t>
            </a:r>
            <a:r>
              <a:rPr spc="-30" dirty="0"/>
              <a:t>Techniques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943850" cy="4414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90233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  <a:tab pos="1330325" algn="l"/>
              </a:tabLst>
            </a:pPr>
            <a:r>
              <a:rPr sz="3000" dirty="0">
                <a:latin typeface="Times New Roman"/>
                <a:cs typeface="Times New Roman"/>
              </a:rPr>
              <a:t>TLS:	</a:t>
            </a:r>
            <a:r>
              <a:rPr sz="3000" spc="-5" dirty="0">
                <a:latin typeface="Times New Roman"/>
                <a:cs typeface="Times New Roman"/>
              </a:rPr>
              <a:t>Message </a:t>
            </a:r>
            <a:r>
              <a:rPr sz="3000" dirty="0">
                <a:latin typeface="Times New Roman"/>
                <a:cs typeface="Times New Roman"/>
              </a:rPr>
              <a:t>content encrypted in transit;  </a:t>
            </a:r>
            <a:r>
              <a:rPr sz="3000" spc="-5" dirty="0">
                <a:latin typeface="Times New Roman"/>
                <a:cs typeface="Times New Roman"/>
              </a:rPr>
              <a:t>source </a:t>
            </a:r>
            <a:r>
              <a:rPr sz="3000" dirty="0">
                <a:latin typeface="Times New Roman"/>
                <a:cs typeface="Times New Roman"/>
              </a:rPr>
              <a:t>and destination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visible.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  <a:tab pos="3894454" algn="l"/>
              </a:tabLst>
            </a:pPr>
            <a:r>
              <a:rPr sz="3000" dirty="0">
                <a:latin typeface="Times New Roman"/>
                <a:cs typeface="Times New Roman"/>
              </a:rPr>
              <a:t>Content encryption (GPG, etc.) Content is  encrypted</a:t>
            </a:r>
            <a:r>
              <a:rPr sz="3000" spc="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end-to-end.	Source and destination</a:t>
            </a:r>
            <a:r>
              <a:rPr sz="3000" spc="-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are  visible.</a:t>
            </a:r>
            <a:endParaRPr sz="3000">
              <a:latin typeface="Times New Roman"/>
              <a:cs typeface="Times New Roman"/>
            </a:endParaRPr>
          </a:p>
          <a:p>
            <a:pPr marL="355600" marR="32766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VPN: All </a:t>
            </a:r>
            <a:r>
              <a:rPr sz="3000" dirty="0">
                <a:latin typeface="Times New Roman"/>
                <a:cs typeface="Times New Roman"/>
              </a:rPr>
              <a:t>connections are to the </a:t>
            </a:r>
            <a:r>
              <a:rPr sz="3000" spc="-5" dirty="0">
                <a:latin typeface="Times New Roman"/>
                <a:cs typeface="Times New Roman"/>
              </a:rPr>
              <a:t>VPN; </a:t>
            </a:r>
            <a:r>
              <a:rPr sz="3000" dirty="0">
                <a:latin typeface="Times New Roman"/>
                <a:cs typeface="Times New Roman"/>
              </a:rPr>
              <a:t>both  content and headers encrypted in transit. Exit is  unencrypted.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5" dirty="0">
                <a:latin typeface="Times New Roman"/>
                <a:cs typeface="Times New Roman"/>
              </a:rPr>
              <a:t>Tor: </a:t>
            </a:r>
            <a:r>
              <a:rPr sz="3000" dirty="0">
                <a:latin typeface="Times New Roman"/>
                <a:cs typeface="Times New Roman"/>
              </a:rPr>
              <a:t>Like </a:t>
            </a:r>
            <a:r>
              <a:rPr sz="3000" spc="-5" dirty="0">
                <a:latin typeface="Times New Roman"/>
                <a:cs typeface="Times New Roman"/>
              </a:rPr>
              <a:t>VPN, </a:t>
            </a:r>
            <a:r>
              <a:rPr sz="3000" dirty="0">
                <a:latin typeface="Times New Roman"/>
                <a:cs typeface="Times New Roman"/>
              </a:rPr>
              <a:t>but </a:t>
            </a:r>
            <a:r>
              <a:rPr sz="3000" spc="-5" dirty="0">
                <a:latin typeface="Times New Roman"/>
                <a:cs typeface="Times New Roman"/>
              </a:rPr>
              <a:t>with </a:t>
            </a:r>
            <a:r>
              <a:rPr sz="3000" dirty="0">
                <a:latin typeface="Times New Roman"/>
                <a:cs typeface="Times New Roman"/>
              </a:rPr>
              <a:t>multiple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hops.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31</a:t>
            </a:fld>
            <a:endParaRPr spc="-5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01900" y="1006855"/>
            <a:ext cx="50552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Traffic </a:t>
            </a:r>
            <a:r>
              <a:rPr dirty="0"/>
              <a:t>Analysis and the</a:t>
            </a:r>
            <a:r>
              <a:rPr spc="-190" dirty="0"/>
              <a:t> </a:t>
            </a:r>
            <a:r>
              <a:rPr spc="-5" dirty="0"/>
              <a:t>Law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415290" marR="688340" indent="-342900">
              <a:lnSpc>
                <a:spcPts val="3240"/>
              </a:lnSpc>
              <a:spcBef>
                <a:spcPts val="505"/>
              </a:spcBef>
              <a:buFont typeface="Arial"/>
              <a:buChar char="•"/>
              <a:tabLst>
                <a:tab pos="415290" algn="l"/>
                <a:tab pos="415925" algn="l"/>
              </a:tabLst>
            </a:pPr>
            <a:r>
              <a:rPr dirty="0"/>
              <a:t>Fourth </a:t>
            </a:r>
            <a:r>
              <a:rPr spc="-5" dirty="0"/>
              <a:t>Amendment: </a:t>
            </a:r>
            <a:r>
              <a:rPr dirty="0"/>
              <a:t>are calls and</a:t>
            </a:r>
            <a:r>
              <a:rPr spc="-200" dirty="0"/>
              <a:t> </a:t>
            </a:r>
            <a:r>
              <a:rPr dirty="0"/>
              <a:t>messages  “papers?”</a:t>
            </a:r>
          </a:p>
          <a:p>
            <a:pPr marL="415290" indent="-3429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415290" algn="l"/>
                <a:tab pos="415925" algn="l"/>
              </a:tabLst>
            </a:pPr>
            <a:r>
              <a:rPr dirty="0"/>
              <a:t>“Pen register”</a:t>
            </a:r>
            <a:r>
              <a:rPr spc="-5" dirty="0"/>
              <a:t> </a:t>
            </a:r>
            <a:r>
              <a:rPr dirty="0"/>
              <a:t>rulings.</a:t>
            </a:r>
          </a:p>
          <a:p>
            <a:pPr marL="41529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415290" algn="l"/>
                <a:tab pos="415925" algn="l"/>
              </a:tabLst>
            </a:pPr>
            <a:r>
              <a:rPr dirty="0"/>
              <a:t>The </a:t>
            </a:r>
            <a:r>
              <a:rPr spc="-90" dirty="0"/>
              <a:t>PATRIOT </a:t>
            </a:r>
            <a:r>
              <a:rPr dirty="0"/>
              <a:t>Act, FISA, and secret</a:t>
            </a:r>
            <a:r>
              <a:rPr spc="-190" dirty="0"/>
              <a:t> </a:t>
            </a:r>
            <a:r>
              <a:rPr dirty="0"/>
              <a:t>courts.</a:t>
            </a:r>
          </a:p>
          <a:p>
            <a:pPr marL="415290" indent="-342900">
              <a:lnSpc>
                <a:spcPts val="3435"/>
              </a:lnSpc>
              <a:spcBef>
                <a:spcPts val="359"/>
              </a:spcBef>
              <a:buFont typeface="Arial"/>
              <a:buChar char="•"/>
              <a:tabLst>
                <a:tab pos="415290" algn="l"/>
                <a:tab pos="415925" algn="l"/>
              </a:tabLst>
            </a:pPr>
            <a:r>
              <a:rPr dirty="0"/>
              <a:t>Encryption and the</a:t>
            </a:r>
            <a:r>
              <a:rPr spc="5" dirty="0"/>
              <a:t> </a:t>
            </a:r>
            <a:r>
              <a:rPr spc="-50" dirty="0"/>
              <a:t>law.</a:t>
            </a:r>
          </a:p>
          <a:p>
            <a:pPr marL="815340" lvl="1" indent="-285750">
              <a:lnSpc>
                <a:spcPts val="3030"/>
              </a:lnSpc>
              <a:buFont typeface="Arial"/>
              <a:buChar char="•"/>
              <a:tabLst>
                <a:tab pos="815340" algn="l"/>
                <a:tab pos="815975" algn="l"/>
              </a:tabLst>
            </a:pPr>
            <a:r>
              <a:rPr sz="2800" dirty="0">
                <a:latin typeface="Times New Roman"/>
                <a:cs typeface="Times New Roman"/>
              </a:rPr>
              <a:t>Encryption is absolutely legal in the</a:t>
            </a:r>
            <a:r>
              <a:rPr sz="2800" spc="-114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U.S.</a:t>
            </a:r>
            <a:endParaRPr sz="2800">
              <a:latin typeface="Times New Roman"/>
              <a:cs typeface="Times New Roman"/>
            </a:endParaRPr>
          </a:p>
          <a:p>
            <a:pPr marL="815340" marR="1092835" lvl="1" indent="-285750">
              <a:lnSpc>
                <a:spcPts val="3020"/>
              </a:lnSpc>
              <a:spcBef>
                <a:spcPts val="215"/>
              </a:spcBef>
              <a:buFont typeface="Arial"/>
              <a:buChar char="•"/>
              <a:tabLst>
                <a:tab pos="815340" algn="l"/>
                <a:tab pos="815975" algn="l"/>
              </a:tabLst>
            </a:pPr>
            <a:r>
              <a:rPr sz="2800" dirty="0">
                <a:latin typeface="Times New Roman"/>
                <a:cs typeface="Times New Roman"/>
              </a:rPr>
              <a:t>The NSA (probably) cannot break</a:t>
            </a:r>
            <a:r>
              <a:rPr sz="2800" spc="-27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strong  encryption.</a:t>
            </a:r>
            <a:endParaRPr sz="2800">
              <a:latin typeface="Times New Roman"/>
              <a:cs typeface="Times New Roman"/>
            </a:endParaRPr>
          </a:p>
          <a:p>
            <a:pPr marL="815340" marR="5080" lvl="1" indent="-285750">
              <a:lnSpc>
                <a:spcPts val="3020"/>
              </a:lnSpc>
              <a:spcBef>
                <a:spcPts val="5"/>
              </a:spcBef>
              <a:buFont typeface="Arial"/>
              <a:buChar char="•"/>
              <a:tabLst>
                <a:tab pos="815340" algn="l"/>
                <a:tab pos="815975" algn="l"/>
              </a:tabLst>
            </a:pPr>
            <a:r>
              <a:rPr sz="2800" spc="-5" dirty="0">
                <a:latin typeface="Times New Roman"/>
                <a:cs typeface="Times New Roman"/>
              </a:rPr>
              <a:t>Content </a:t>
            </a:r>
            <a:r>
              <a:rPr sz="2800" dirty="0">
                <a:latin typeface="Times New Roman"/>
                <a:cs typeface="Times New Roman"/>
              </a:rPr>
              <a:t>encryption cannot defeat </a:t>
            </a:r>
            <a:r>
              <a:rPr sz="2800" spc="-10" dirty="0">
                <a:latin typeface="Times New Roman"/>
                <a:cs typeface="Times New Roman"/>
              </a:rPr>
              <a:t>traffic</a:t>
            </a:r>
            <a:r>
              <a:rPr sz="2800" spc="-15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analysis  </a:t>
            </a:r>
            <a:r>
              <a:rPr sz="2800" dirty="0">
                <a:latin typeface="Times New Roman"/>
                <a:cs typeface="Times New Roman"/>
              </a:rPr>
              <a:t>(but link encryption can frustrate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it.)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32</a:t>
            </a:fld>
            <a:endParaRPr spc="-5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20060" y="1006855"/>
            <a:ext cx="40208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Why Should </a:t>
            </a:r>
            <a:r>
              <a:rPr spc="-35" dirty="0"/>
              <a:t>We</a:t>
            </a:r>
            <a:r>
              <a:rPr spc="-25" dirty="0"/>
              <a:t> </a:t>
            </a:r>
            <a:r>
              <a:rPr spc="-5" dirty="0"/>
              <a:t>Care?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8004175" cy="3317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20447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As security </a:t>
            </a:r>
            <a:r>
              <a:rPr sz="3000" dirty="0">
                <a:latin typeface="Times New Roman"/>
                <a:cs typeface="Times New Roman"/>
              </a:rPr>
              <a:t>professionals, </a:t>
            </a:r>
            <a:r>
              <a:rPr sz="3000" spc="-5" dirty="0">
                <a:latin typeface="Times New Roman"/>
                <a:cs typeface="Times New Roman"/>
              </a:rPr>
              <a:t>we </a:t>
            </a:r>
            <a:r>
              <a:rPr sz="3000" dirty="0">
                <a:latin typeface="Times New Roman"/>
                <a:cs typeface="Times New Roman"/>
              </a:rPr>
              <a:t>might use </a:t>
            </a:r>
            <a:r>
              <a:rPr sz="3000" spc="-10" dirty="0">
                <a:latin typeface="Times New Roman"/>
                <a:cs typeface="Times New Roman"/>
              </a:rPr>
              <a:t>traffic  </a:t>
            </a:r>
            <a:r>
              <a:rPr sz="3000" dirty="0">
                <a:latin typeface="Times New Roman"/>
                <a:cs typeface="Times New Roman"/>
              </a:rPr>
              <a:t>analysis to identify problems, </a:t>
            </a:r>
            <a:r>
              <a:rPr sz="3000" spc="-5" dirty="0">
                <a:latin typeface="Times New Roman"/>
                <a:cs typeface="Times New Roman"/>
              </a:rPr>
              <a:t>such </a:t>
            </a:r>
            <a:r>
              <a:rPr sz="3000" dirty="0">
                <a:latin typeface="Times New Roman"/>
                <a:cs typeface="Times New Roman"/>
              </a:rPr>
              <a:t>as leaks</a:t>
            </a:r>
            <a:r>
              <a:rPr sz="3000" spc="-9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from  </a:t>
            </a:r>
            <a:r>
              <a:rPr sz="3000" spc="-5" dirty="0">
                <a:latin typeface="Times New Roman"/>
                <a:cs typeface="Times New Roman"/>
              </a:rPr>
              <a:t>organizations where we work. </a:t>
            </a:r>
            <a:r>
              <a:rPr sz="3000" spc="-80" dirty="0">
                <a:latin typeface="Times New Roman"/>
                <a:cs typeface="Times New Roman"/>
              </a:rPr>
              <a:t>(You </a:t>
            </a:r>
            <a:r>
              <a:rPr sz="3000" spc="-5" dirty="0">
                <a:latin typeface="Times New Roman"/>
                <a:cs typeface="Times New Roman"/>
              </a:rPr>
              <a:t>would </a:t>
            </a:r>
            <a:r>
              <a:rPr sz="3000" dirty="0">
                <a:latin typeface="Times New Roman"/>
                <a:cs typeface="Times New Roman"/>
              </a:rPr>
              <a:t>have  your own mail </a:t>
            </a:r>
            <a:r>
              <a:rPr sz="3000" spc="-5" dirty="0">
                <a:latin typeface="Times New Roman"/>
                <a:cs typeface="Times New Roman"/>
              </a:rPr>
              <a:t>server </a:t>
            </a:r>
            <a:r>
              <a:rPr sz="3000" dirty="0">
                <a:latin typeface="Times New Roman"/>
                <a:cs typeface="Times New Roman"/>
              </a:rPr>
              <a:t>logs, for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example.)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20" dirty="0">
                <a:latin typeface="Times New Roman"/>
                <a:cs typeface="Times New Roman"/>
              </a:rPr>
              <a:t>We </a:t>
            </a:r>
            <a:r>
              <a:rPr sz="3000" dirty="0">
                <a:latin typeface="Times New Roman"/>
                <a:cs typeface="Times New Roman"/>
              </a:rPr>
              <a:t>might want to defeat </a:t>
            </a:r>
            <a:r>
              <a:rPr sz="3000" spc="-10" dirty="0">
                <a:latin typeface="Times New Roman"/>
                <a:cs typeface="Times New Roman"/>
              </a:rPr>
              <a:t>traffic </a:t>
            </a:r>
            <a:r>
              <a:rPr sz="3000" dirty="0">
                <a:latin typeface="Times New Roman"/>
                <a:cs typeface="Times New Roman"/>
              </a:rPr>
              <a:t>analysis to protect  our privacy for completely legal reasons, </a:t>
            </a:r>
            <a:r>
              <a:rPr sz="3000" i="1" dirty="0">
                <a:latin typeface="Times New Roman"/>
                <a:cs typeface="Times New Roman"/>
              </a:rPr>
              <a:t>e.g.  </a:t>
            </a:r>
            <a:r>
              <a:rPr sz="3000" dirty="0">
                <a:latin typeface="Times New Roman"/>
                <a:cs typeface="Times New Roman"/>
              </a:rPr>
              <a:t>planning a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spc="-35" dirty="0">
                <a:latin typeface="Times New Roman"/>
                <a:cs typeface="Times New Roman"/>
              </a:rPr>
              <a:t>merger.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33</a:t>
            </a:fld>
            <a:endParaRPr spc="-5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Postscript: Mailpile</a:t>
            </a:r>
            <a:r>
              <a:rPr spc="10" dirty="0"/>
              <a:t> </a:t>
            </a:r>
            <a:r>
              <a:rPr spc="-5" dirty="0"/>
              <a:t>Beta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913370" cy="404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9829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Released fall, 2014, updated </a:t>
            </a:r>
            <a:r>
              <a:rPr sz="3000" spc="-5" dirty="0">
                <a:latin typeface="Times New Roman"/>
                <a:cs typeface="Times New Roman"/>
              </a:rPr>
              <a:t>August,</a:t>
            </a:r>
            <a:r>
              <a:rPr sz="3000" spc="-204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2015: </a:t>
            </a:r>
            <a:r>
              <a:rPr sz="3000" u="heavy" dirty="0">
                <a:solidFill>
                  <a:srgbClr val="3333CC"/>
                </a:solidFill>
                <a:uFill>
                  <a:solidFill>
                    <a:srgbClr val="3333CC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3000" u="heavy" spc="-10" dirty="0">
                <a:solidFill>
                  <a:srgbClr val="3333CC"/>
                </a:solidFill>
                <a:uFill>
                  <a:solidFill>
                    <a:srgbClr val="3333CC"/>
                  </a:solidFill>
                </a:uFill>
                <a:latin typeface="Times New Roman"/>
                <a:cs typeface="Times New Roman"/>
                <a:hlinkClick r:id="rId3"/>
              </a:rPr>
              <a:t>https://ww</a:t>
            </a:r>
            <a:r>
              <a:rPr sz="3000" u="heavy" spc="-10" dirty="0">
                <a:solidFill>
                  <a:srgbClr val="3333CC"/>
                </a:solidFill>
                <a:uFill>
                  <a:solidFill>
                    <a:srgbClr val="3333CC"/>
                  </a:solidFill>
                </a:uFill>
                <a:latin typeface="Times New Roman"/>
                <a:cs typeface="Times New Roman"/>
              </a:rPr>
              <a:t>w</a:t>
            </a:r>
            <a:r>
              <a:rPr sz="3000" u="heavy" spc="-10" dirty="0">
                <a:solidFill>
                  <a:srgbClr val="3333CC"/>
                </a:solidFill>
                <a:uFill>
                  <a:solidFill>
                    <a:srgbClr val="3333CC"/>
                  </a:solidFill>
                </a:uFill>
                <a:latin typeface="Times New Roman"/>
                <a:cs typeface="Times New Roman"/>
                <a:hlinkClick r:id="rId3"/>
              </a:rPr>
              <a:t>.mailpile.is/</a:t>
            </a:r>
            <a:endParaRPr sz="3000">
              <a:latin typeface="Times New Roman"/>
              <a:cs typeface="Times New Roman"/>
            </a:endParaRPr>
          </a:p>
          <a:p>
            <a:pPr marL="355600" marR="14224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 “front end” for mail services like gmail or</a:t>
            </a:r>
            <a:r>
              <a:rPr sz="3000" spc="-23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any  mail service supporting</a:t>
            </a:r>
            <a:r>
              <a:rPr sz="3000" spc="15" dirty="0">
                <a:latin typeface="Times New Roman"/>
                <a:cs typeface="Times New Roman"/>
              </a:rPr>
              <a:t> </a:t>
            </a:r>
            <a:r>
              <a:rPr sz="2400" spc="-55" dirty="0">
                <a:latin typeface="Times New Roman"/>
                <a:cs typeface="Times New Roman"/>
              </a:rPr>
              <a:t>IMAP</a:t>
            </a:r>
            <a:r>
              <a:rPr sz="3000" spc="-55" dirty="0">
                <a:latin typeface="Times New Roman"/>
                <a:cs typeface="Times New Roman"/>
              </a:rPr>
              <a:t>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Integrated support for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GPG.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TLS encryption between your computer and</a:t>
            </a:r>
            <a:r>
              <a:rPr sz="3000" spc="-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your  email</a:t>
            </a:r>
            <a:r>
              <a:rPr sz="3000" spc="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service.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End-to-end encryption of content </a:t>
            </a:r>
            <a:r>
              <a:rPr sz="3000" spc="-5" dirty="0">
                <a:latin typeface="Times New Roman"/>
                <a:cs typeface="Times New Roman"/>
              </a:rPr>
              <a:t>with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GPG.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34</a:t>
            </a:fld>
            <a:endParaRPr spc="-5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99052" y="1006855"/>
            <a:ext cx="185991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Questions</a:t>
            </a:r>
          </a:p>
        </p:txBody>
      </p:sp>
      <p:sp>
        <p:nvSpPr>
          <p:cNvPr id="3" name="object 3"/>
          <p:cNvSpPr/>
          <p:nvPr/>
        </p:nvSpPr>
        <p:spPr>
          <a:xfrm>
            <a:off x="4489703" y="2563367"/>
            <a:ext cx="858519" cy="835660"/>
          </a:xfrm>
          <a:custGeom>
            <a:avLst/>
            <a:gdLst/>
            <a:ahLst/>
            <a:cxnLst/>
            <a:rect l="l" t="t" r="r" b="b"/>
            <a:pathLst>
              <a:path w="858520" h="835660">
                <a:moveTo>
                  <a:pt x="858011" y="213360"/>
                </a:moveTo>
                <a:lnTo>
                  <a:pt x="821435" y="92964"/>
                </a:lnTo>
                <a:lnTo>
                  <a:pt x="774953" y="27432"/>
                </a:lnTo>
                <a:lnTo>
                  <a:pt x="689609" y="0"/>
                </a:lnTo>
                <a:lnTo>
                  <a:pt x="606551" y="9906"/>
                </a:lnTo>
                <a:lnTo>
                  <a:pt x="504443" y="55626"/>
                </a:lnTo>
                <a:lnTo>
                  <a:pt x="419861" y="157734"/>
                </a:lnTo>
                <a:lnTo>
                  <a:pt x="336041" y="240792"/>
                </a:lnTo>
                <a:lnTo>
                  <a:pt x="261365" y="352044"/>
                </a:lnTo>
                <a:lnTo>
                  <a:pt x="214883" y="464058"/>
                </a:lnTo>
                <a:lnTo>
                  <a:pt x="27431" y="473202"/>
                </a:lnTo>
                <a:lnTo>
                  <a:pt x="0" y="528828"/>
                </a:lnTo>
                <a:lnTo>
                  <a:pt x="27431" y="556260"/>
                </a:lnTo>
                <a:lnTo>
                  <a:pt x="204977" y="548640"/>
                </a:lnTo>
                <a:lnTo>
                  <a:pt x="204977" y="723168"/>
                </a:lnTo>
                <a:lnTo>
                  <a:pt x="233933" y="807720"/>
                </a:lnTo>
                <a:lnTo>
                  <a:pt x="280415" y="835152"/>
                </a:lnTo>
                <a:lnTo>
                  <a:pt x="382523" y="816102"/>
                </a:lnTo>
                <a:lnTo>
                  <a:pt x="504443" y="760476"/>
                </a:lnTo>
                <a:lnTo>
                  <a:pt x="616457" y="677418"/>
                </a:lnTo>
                <a:lnTo>
                  <a:pt x="718565" y="585216"/>
                </a:lnTo>
                <a:lnTo>
                  <a:pt x="811529" y="454152"/>
                </a:lnTo>
                <a:lnTo>
                  <a:pt x="848105" y="342900"/>
                </a:lnTo>
                <a:lnTo>
                  <a:pt x="858011" y="213360"/>
                </a:lnTo>
                <a:close/>
              </a:path>
              <a:path w="858520" h="835660">
                <a:moveTo>
                  <a:pt x="204977" y="723168"/>
                </a:moveTo>
                <a:lnTo>
                  <a:pt x="204977" y="548640"/>
                </a:lnTo>
                <a:lnTo>
                  <a:pt x="195833" y="696468"/>
                </a:lnTo>
                <a:lnTo>
                  <a:pt x="204977" y="72316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443984" y="3442715"/>
            <a:ext cx="595630" cy="1226820"/>
          </a:xfrm>
          <a:custGeom>
            <a:avLst/>
            <a:gdLst/>
            <a:ahLst/>
            <a:cxnLst/>
            <a:rect l="l" t="t" r="r" b="b"/>
            <a:pathLst>
              <a:path w="595629" h="1226820">
                <a:moveTo>
                  <a:pt x="595121" y="223266"/>
                </a:moveTo>
                <a:lnTo>
                  <a:pt x="595121" y="150114"/>
                </a:lnTo>
                <a:lnTo>
                  <a:pt x="575309" y="94488"/>
                </a:lnTo>
                <a:lnTo>
                  <a:pt x="492251" y="19812"/>
                </a:lnTo>
                <a:lnTo>
                  <a:pt x="380237" y="0"/>
                </a:lnTo>
                <a:lnTo>
                  <a:pt x="250697" y="28956"/>
                </a:lnTo>
                <a:lnTo>
                  <a:pt x="167639" y="103632"/>
                </a:lnTo>
                <a:lnTo>
                  <a:pt x="112013" y="214122"/>
                </a:lnTo>
                <a:lnTo>
                  <a:pt x="55625" y="390906"/>
                </a:lnTo>
                <a:lnTo>
                  <a:pt x="19049" y="567690"/>
                </a:lnTo>
                <a:lnTo>
                  <a:pt x="0" y="734568"/>
                </a:lnTo>
                <a:lnTo>
                  <a:pt x="19049" y="919734"/>
                </a:lnTo>
                <a:lnTo>
                  <a:pt x="73151" y="1040892"/>
                </a:lnTo>
                <a:lnTo>
                  <a:pt x="157733" y="1179576"/>
                </a:lnTo>
                <a:lnTo>
                  <a:pt x="241553" y="1226820"/>
                </a:lnTo>
                <a:lnTo>
                  <a:pt x="353567" y="1226820"/>
                </a:lnTo>
                <a:lnTo>
                  <a:pt x="445769" y="1217676"/>
                </a:lnTo>
                <a:lnTo>
                  <a:pt x="455675" y="1211572"/>
                </a:lnTo>
                <a:lnTo>
                  <a:pt x="455675" y="640842"/>
                </a:lnTo>
                <a:lnTo>
                  <a:pt x="465581" y="531114"/>
                </a:lnTo>
                <a:lnTo>
                  <a:pt x="492251" y="400050"/>
                </a:lnTo>
                <a:lnTo>
                  <a:pt x="557783" y="288798"/>
                </a:lnTo>
                <a:lnTo>
                  <a:pt x="595121" y="223266"/>
                </a:lnTo>
                <a:close/>
              </a:path>
              <a:path w="595629" h="1226820">
                <a:moveTo>
                  <a:pt x="585216" y="985266"/>
                </a:moveTo>
                <a:lnTo>
                  <a:pt x="557783" y="873252"/>
                </a:lnTo>
                <a:lnTo>
                  <a:pt x="483107" y="762000"/>
                </a:lnTo>
                <a:lnTo>
                  <a:pt x="455675" y="640842"/>
                </a:lnTo>
                <a:lnTo>
                  <a:pt x="455675" y="1211572"/>
                </a:lnTo>
                <a:lnTo>
                  <a:pt x="521207" y="1171194"/>
                </a:lnTo>
                <a:lnTo>
                  <a:pt x="575310" y="1086612"/>
                </a:lnTo>
                <a:lnTo>
                  <a:pt x="585216" y="98526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918709" y="3483102"/>
            <a:ext cx="661035" cy="1104265"/>
          </a:xfrm>
          <a:custGeom>
            <a:avLst/>
            <a:gdLst/>
            <a:ahLst/>
            <a:cxnLst/>
            <a:rect l="l" t="t" r="r" b="b"/>
            <a:pathLst>
              <a:path w="661035" h="1104264">
                <a:moveTo>
                  <a:pt x="660654" y="685037"/>
                </a:moveTo>
                <a:lnTo>
                  <a:pt x="651510" y="638555"/>
                </a:lnTo>
                <a:lnTo>
                  <a:pt x="361950" y="323087"/>
                </a:lnTo>
                <a:lnTo>
                  <a:pt x="166878" y="45719"/>
                </a:lnTo>
                <a:lnTo>
                  <a:pt x="110489" y="0"/>
                </a:lnTo>
                <a:lnTo>
                  <a:pt x="8381" y="7619"/>
                </a:lnTo>
                <a:lnTo>
                  <a:pt x="0" y="54101"/>
                </a:lnTo>
                <a:lnTo>
                  <a:pt x="8382" y="109727"/>
                </a:lnTo>
                <a:lnTo>
                  <a:pt x="54864" y="194309"/>
                </a:lnTo>
                <a:lnTo>
                  <a:pt x="305562" y="425195"/>
                </a:lnTo>
                <a:lnTo>
                  <a:pt x="436626" y="555497"/>
                </a:lnTo>
                <a:lnTo>
                  <a:pt x="520445" y="630935"/>
                </a:lnTo>
                <a:lnTo>
                  <a:pt x="529590" y="657605"/>
                </a:lnTo>
                <a:lnTo>
                  <a:pt x="529590" y="749807"/>
                </a:lnTo>
                <a:lnTo>
                  <a:pt x="622554" y="713231"/>
                </a:lnTo>
                <a:lnTo>
                  <a:pt x="660654" y="685037"/>
                </a:lnTo>
                <a:close/>
              </a:path>
              <a:path w="661035" h="1104264">
                <a:moveTo>
                  <a:pt x="529590" y="749807"/>
                </a:moveTo>
                <a:lnTo>
                  <a:pt x="529590" y="657605"/>
                </a:lnTo>
                <a:lnTo>
                  <a:pt x="502920" y="685037"/>
                </a:lnTo>
                <a:lnTo>
                  <a:pt x="446531" y="704087"/>
                </a:lnTo>
                <a:lnTo>
                  <a:pt x="334518" y="723137"/>
                </a:lnTo>
                <a:lnTo>
                  <a:pt x="241554" y="723137"/>
                </a:lnTo>
                <a:lnTo>
                  <a:pt x="156972" y="732281"/>
                </a:lnTo>
                <a:lnTo>
                  <a:pt x="100584" y="749807"/>
                </a:lnTo>
                <a:lnTo>
                  <a:pt x="64008" y="796289"/>
                </a:lnTo>
                <a:lnTo>
                  <a:pt x="64008" y="861821"/>
                </a:lnTo>
                <a:lnTo>
                  <a:pt x="120396" y="946404"/>
                </a:lnTo>
                <a:lnTo>
                  <a:pt x="166878" y="992885"/>
                </a:lnTo>
                <a:lnTo>
                  <a:pt x="166878" y="834389"/>
                </a:lnTo>
                <a:lnTo>
                  <a:pt x="185928" y="796289"/>
                </a:lnTo>
                <a:lnTo>
                  <a:pt x="241554" y="788669"/>
                </a:lnTo>
                <a:lnTo>
                  <a:pt x="400050" y="778763"/>
                </a:lnTo>
                <a:lnTo>
                  <a:pt x="529590" y="749807"/>
                </a:lnTo>
                <a:close/>
              </a:path>
              <a:path w="661035" h="1104264">
                <a:moveTo>
                  <a:pt x="446532" y="1075182"/>
                </a:moveTo>
                <a:lnTo>
                  <a:pt x="427482" y="1038605"/>
                </a:lnTo>
                <a:lnTo>
                  <a:pt x="334518" y="1009649"/>
                </a:lnTo>
                <a:lnTo>
                  <a:pt x="203454" y="898397"/>
                </a:lnTo>
                <a:lnTo>
                  <a:pt x="166878" y="834389"/>
                </a:lnTo>
                <a:lnTo>
                  <a:pt x="166878" y="992885"/>
                </a:lnTo>
                <a:lnTo>
                  <a:pt x="212598" y="1038605"/>
                </a:lnTo>
                <a:lnTo>
                  <a:pt x="324612" y="1104138"/>
                </a:lnTo>
                <a:lnTo>
                  <a:pt x="408432" y="1104138"/>
                </a:lnTo>
                <a:lnTo>
                  <a:pt x="446532" y="107518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489703" y="4408170"/>
            <a:ext cx="717550" cy="1659255"/>
          </a:xfrm>
          <a:custGeom>
            <a:avLst/>
            <a:gdLst/>
            <a:ahLst/>
            <a:cxnLst/>
            <a:rect l="l" t="t" r="r" b="b"/>
            <a:pathLst>
              <a:path w="717550" h="1659254">
                <a:moveTo>
                  <a:pt x="614933" y="1542288"/>
                </a:moveTo>
                <a:lnTo>
                  <a:pt x="614933" y="1375410"/>
                </a:lnTo>
                <a:lnTo>
                  <a:pt x="595883" y="1431036"/>
                </a:lnTo>
                <a:lnTo>
                  <a:pt x="512063" y="1431036"/>
                </a:lnTo>
                <a:lnTo>
                  <a:pt x="373379" y="1440942"/>
                </a:lnTo>
                <a:lnTo>
                  <a:pt x="177545" y="1467612"/>
                </a:lnTo>
                <a:lnTo>
                  <a:pt x="9905" y="1523238"/>
                </a:lnTo>
                <a:lnTo>
                  <a:pt x="0" y="1542288"/>
                </a:lnTo>
                <a:lnTo>
                  <a:pt x="80656" y="1658873"/>
                </a:lnTo>
                <a:lnTo>
                  <a:pt x="146212" y="1658873"/>
                </a:lnTo>
                <a:lnTo>
                  <a:pt x="195833" y="1625346"/>
                </a:lnTo>
                <a:lnTo>
                  <a:pt x="307847" y="1559814"/>
                </a:lnTo>
                <a:lnTo>
                  <a:pt x="475487" y="1523238"/>
                </a:lnTo>
                <a:lnTo>
                  <a:pt x="614933" y="1542288"/>
                </a:lnTo>
                <a:close/>
              </a:path>
              <a:path w="717550" h="1659254">
                <a:moveTo>
                  <a:pt x="502919" y="94488"/>
                </a:moveTo>
                <a:lnTo>
                  <a:pt x="456437" y="19811"/>
                </a:lnTo>
                <a:lnTo>
                  <a:pt x="353567" y="0"/>
                </a:lnTo>
                <a:lnTo>
                  <a:pt x="326897" y="48006"/>
                </a:lnTo>
                <a:lnTo>
                  <a:pt x="288035" y="121157"/>
                </a:lnTo>
                <a:lnTo>
                  <a:pt x="288035" y="297942"/>
                </a:lnTo>
                <a:lnTo>
                  <a:pt x="297941" y="483108"/>
                </a:lnTo>
                <a:lnTo>
                  <a:pt x="334517" y="650748"/>
                </a:lnTo>
                <a:lnTo>
                  <a:pt x="419861" y="836676"/>
                </a:lnTo>
                <a:lnTo>
                  <a:pt x="475487" y="952909"/>
                </a:lnTo>
                <a:lnTo>
                  <a:pt x="475487" y="455676"/>
                </a:lnTo>
                <a:lnTo>
                  <a:pt x="493013" y="269748"/>
                </a:lnTo>
                <a:lnTo>
                  <a:pt x="502919" y="94488"/>
                </a:lnTo>
                <a:close/>
              </a:path>
              <a:path w="717550" h="1659254">
                <a:moveTo>
                  <a:pt x="680465" y="1217676"/>
                </a:moveTo>
                <a:lnTo>
                  <a:pt x="641603" y="1050036"/>
                </a:lnTo>
                <a:lnTo>
                  <a:pt x="568451" y="883158"/>
                </a:lnTo>
                <a:lnTo>
                  <a:pt x="475487" y="650748"/>
                </a:lnTo>
                <a:lnTo>
                  <a:pt x="475487" y="952909"/>
                </a:lnTo>
                <a:lnTo>
                  <a:pt x="521969" y="1050036"/>
                </a:lnTo>
                <a:lnTo>
                  <a:pt x="587501" y="1217676"/>
                </a:lnTo>
                <a:lnTo>
                  <a:pt x="614933" y="1375410"/>
                </a:lnTo>
                <a:lnTo>
                  <a:pt x="614933" y="1542288"/>
                </a:lnTo>
                <a:lnTo>
                  <a:pt x="670559" y="1555343"/>
                </a:lnTo>
                <a:lnTo>
                  <a:pt x="670559" y="1365504"/>
                </a:lnTo>
                <a:lnTo>
                  <a:pt x="680465" y="1217676"/>
                </a:lnTo>
                <a:close/>
              </a:path>
              <a:path w="717550" h="1659254">
                <a:moveTo>
                  <a:pt x="717041" y="1533144"/>
                </a:moveTo>
                <a:lnTo>
                  <a:pt x="707897" y="1477518"/>
                </a:lnTo>
                <a:lnTo>
                  <a:pt x="670559" y="1421892"/>
                </a:lnTo>
                <a:lnTo>
                  <a:pt x="670559" y="1555343"/>
                </a:lnTo>
                <a:lnTo>
                  <a:pt x="689609" y="1559814"/>
                </a:lnTo>
                <a:lnTo>
                  <a:pt x="717041" y="153314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136135" y="4456176"/>
            <a:ext cx="595630" cy="1383030"/>
          </a:xfrm>
          <a:custGeom>
            <a:avLst/>
            <a:gdLst/>
            <a:ahLst/>
            <a:cxnLst/>
            <a:rect l="l" t="t" r="r" b="b"/>
            <a:pathLst>
              <a:path w="595629" h="1383029">
                <a:moveTo>
                  <a:pt x="483869" y="1225296"/>
                </a:moveTo>
                <a:lnTo>
                  <a:pt x="483869" y="1077468"/>
                </a:lnTo>
                <a:lnTo>
                  <a:pt x="465581" y="1114044"/>
                </a:lnTo>
                <a:lnTo>
                  <a:pt x="363473" y="1150620"/>
                </a:lnTo>
                <a:lnTo>
                  <a:pt x="139445" y="1206246"/>
                </a:lnTo>
                <a:lnTo>
                  <a:pt x="9905" y="1261872"/>
                </a:lnTo>
                <a:lnTo>
                  <a:pt x="0" y="1299972"/>
                </a:lnTo>
                <a:lnTo>
                  <a:pt x="102869" y="1383030"/>
                </a:lnTo>
                <a:lnTo>
                  <a:pt x="149351" y="1383030"/>
                </a:lnTo>
                <a:lnTo>
                  <a:pt x="261365" y="1308354"/>
                </a:lnTo>
                <a:lnTo>
                  <a:pt x="371855" y="1252728"/>
                </a:lnTo>
                <a:lnTo>
                  <a:pt x="483869" y="1225296"/>
                </a:lnTo>
                <a:close/>
              </a:path>
              <a:path w="595629" h="1383029">
                <a:moveTo>
                  <a:pt x="576071" y="176784"/>
                </a:moveTo>
                <a:lnTo>
                  <a:pt x="558545" y="55625"/>
                </a:lnTo>
                <a:lnTo>
                  <a:pt x="529589" y="0"/>
                </a:lnTo>
                <a:lnTo>
                  <a:pt x="446531" y="0"/>
                </a:lnTo>
                <a:lnTo>
                  <a:pt x="409955" y="55626"/>
                </a:lnTo>
                <a:lnTo>
                  <a:pt x="400049" y="157734"/>
                </a:lnTo>
                <a:lnTo>
                  <a:pt x="409955" y="381000"/>
                </a:lnTo>
                <a:lnTo>
                  <a:pt x="427481" y="585216"/>
                </a:lnTo>
                <a:lnTo>
                  <a:pt x="446531" y="715518"/>
                </a:lnTo>
                <a:lnTo>
                  <a:pt x="483869" y="919734"/>
                </a:lnTo>
                <a:lnTo>
                  <a:pt x="483869" y="1225296"/>
                </a:lnTo>
                <a:lnTo>
                  <a:pt x="512063" y="1218946"/>
                </a:lnTo>
                <a:lnTo>
                  <a:pt x="512063" y="565404"/>
                </a:lnTo>
                <a:lnTo>
                  <a:pt x="558545" y="306324"/>
                </a:lnTo>
                <a:lnTo>
                  <a:pt x="576071" y="176784"/>
                </a:lnTo>
                <a:close/>
              </a:path>
              <a:path w="595629" h="1383029">
                <a:moveTo>
                  <a:pt x="595121" y="1178814"/>
                </a:moveTo>
                <a:lnTo>
                  <a:pt x="595121" y="1058418"/>
                </a:lnTo>
                <a:lnTo>
                  <a:pt x="576071" y="900684"/>
                </a:lnTo>
                <a:lnTo>
                  <a:pt x="520445" y="677418"/>
                </a:lnTo>
                <a:lnTo>
                  <a:pt x="512063" y="565404"/>
                </a:lnTo>
                <a:lnTo>
                  <a:pt x="512063" y="1218946"/>
                </a:lnTo>
                <a:lnTo>
                  <a:pt x="568451" y="1206246"/>
                </a:lnTo>
                <a:lnTo>
                  <a:pt x="595121" y="11788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117085" y="2420111"/>
            <a:ext cx="977900" cy="1233170"/>
          </a:xfrm>
          <a:custGeom>
            <a:avLst/>
            <a:gdLst/>
            <a:ahLst/>
            <a:cxnLst/>
            <a:rect l="l" t="t" r="r" b="b"/>
            <a:pathLst>
              <a:path w="977900" h="1233170">
                <a:moveTo>
                  <a:pt x="977646" y="83057"/>
                </a:moveTo>
                <a:lnTo>
                  <a:pt x="912114" y="0"/>
                </a:lnTo>
                <a:lnTo>
                  <a:pt x="827532" y="0"/>
                </a:lnTo>
                <a:lnTo>
                  <a:pt x="724662" y="46481"/>
                </a:lnTo>
                <a:lnTo>
                  <a:pt x="660654" y="167639"/>
                </a:lnTo>
                <a:lnTo>
                  <a:pt x="576072" y="223265"/>
                </a:lnTo>
                <a:lnTo>
                  <a:pt x="446532" y="240791"/>
                </a:lnTo>
                <a:lnTo>
                  <a:pt x="212598" y="268985"/>
                </a:lnTo>
                <a:lnTo>
                  <a:pt x="27432" y="325373"/>
                </a:lnTo>
                <a:lnTo>
                  <a:pt x="0" y="371093"/>
                </a:lnTo>
                <a:lnTo>
                  <a:pt x="17526" y="519683"/>
                </a:lnTo>
                <a:lnTo>
                  <a:pt x="83058" y="723137"/>
                </a:lnTo>
                <a:lnTo>
                  <a:pt x="139446" y="824821"/>
                </a:lnTo>
                <a:lnTo>
                  <a:pt x="139446" y="398525"/>
                </a:lnTo>
                <a:lnTo>
                  <a:pt x="297942" y="342899"/>
                </a:lnTo>
                <a:lnTo>
                  <a:pt x="548640" y="315467"/>
                </a:lnTo>
                <a:lnTo>
                  <a:pt x="651510" y="325373"/>
                </a:lnTo>
                <a:lnTo>
                  <a:pt x="678180" y="352043"/>
                </a:lnTo>
                <a:lnTo>
                  <a:pt x="707136" y="323562"/>
                </a:lnTo>
                <a:lnTo>
                  <a:pt x="707136" y="259841"/>
                </a:lnTo>
                <a:lnTo>
                  <a:pt x="734568" y="176783"/>
                </a:lnTo>
                <a:lnTo>
                  <a:pt x="810006" y="102107"/>
                </a:lnTo>
                <a:lnTo>
                  <a:pt x="865632" y="83057"/>
                </a:lnTo>
                <a:lnTo>
                  <a:pt x="939546" y="128777"/>
                </a:lnTo>
                <a:lnTo>
                  <a:pt x="977646" y="83057"/>
                </a:lnTo>
                <a:close/>
              </a:path>
              <a:path w="977900" h="1233170">
                <a:moveTo>
                  <a:pt x="566166" y="1177289"/>
                </a:moveTo>
                <a:lnTo>
                  <a:pt x="548640" y="1094993"/>
                </a:lnTo>
                <a:lnTo>
                  <a:pt x="512064" y="982979"/>
                </a:lnTo>
                <a:lnTo>
                  <a:pt x="371094" y="852677"/>
                </a:lnTo>
                <a:lnTo>
                  <a:pt x="232410" y="733043"/>
                </a:lnTo>
                <a:lnTo>
                  <a:pt x="166878" y="601979"/>
                </a:lnTo>
                <a:lnTo>
                  <a:pt x="139446" y="398525"/>
                </a:lnTo>
                <a:lnTo>
                  <a:pt x="139446" y="824821"/>
                </a:lnTo>
                <a:lnTo>
                  <a:pt x="176022" y="890777"/>
                </a:lnTo>
                <a:lnTo>
                  <a:pt x="268986" y="1038605"/>
                </a:lnTo>
                <a:lnTo>
                  <a:pt x="353568" y="1140713"/>
                </a:lnTo>
                <a:lnTo>
                  <a:pt x="436626" y="1213865"/>
                </a:lnTo>
                <a:lnTo>
                  <a:pt x="520446" y="1232915"/>
                </a:lnTo>
                <a:lnTo>
                  <a:pt x="566166" y="1177289"/>
                </a:lnTo>
                <a:close/>
              </a:path>
              <a:path w="977900" h="1233170">
                <a:moveTo>
                  <a:pt x="724662" y="306323"/>
                </a:moveTo>
                <a:lnTo>
                  <a:pt x="707136" y="259841"/>
                </a:lnTo>
                <a:lnTo>
                  <a:pt x="707136" y="323562"/>
                </a:lnTo>
                <a:lnTo>
                  <a:pt x="724662" y="3063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477255" y="2133600"/>
            <a:ext cx="260350" cy="304165"/>
          </a:xfrm>
          <a:custGeom>
            <a:avLst/>
            <a:gdLst/>
            <a:ahLst/>
            <a:cxnLst/>
            <a:rect l="l" t="t" r="r" b="b"/>
            <a:pathLst>
              <a:path w="260350" h="304164">
                <a:moveTo>
                  <a:pt x="222504" y="219605"/>
                </a:moveTo>
                <a:lnTo>
                  <a:pt x="222504" y="137160"/>
                </a:lnTo>
                <a:lnTo>
                  <a:pt x="195072" y="182880"/>
                </a:lnTo>
                <a:lnTo>
                  <a:pt x="148590" y="192786"/>
                </a:lnTo>
                <a:lnTo>
                  <a:pt x="92964" y="182880"/>
                </a:lnTo>
                <a:lnTo>
                  <a:pt x="36576" y="211836"/>
                </a:lnTo>
                <a:lnTo>
                  <a:pt x="7620" y="248412"/>
                </a:lnTo>
                <a:lnTo>
                  <a:pt x="0" y="294894"/>
                </a:lnTo>
                <a:lnTo>
                  <a:pt x="36576" y="304038"/>
                </a:lnTo>
                <a:lnTo>
                  <a:pt x="54102" y="284988"/>
                </a:lnTo>
                <a:lnTo>
                  <a:pt x="54102" y="267462"/>
                </a:lnTo>
                <a:lnTo>
                  <a:pt x="83058" y="238506"/>
                </a:lnTo>
                <a:lnTo>
                  <a:pt x="148590" y="238506"/>
                </a:lnTo>
                <a:lnTo>
                  <a:pt x="214122" y="229362"/>
                </a:lnTo>
                <a:lnTo>
                  <a:pt x="222504" y="219605"/>
                </a:lnTo>
                <a:close/>
              </a:path>
              <a:path w="260350" h="304164">
                <a:moveTo>
                  <a:pt x="259841" y="176147"/>
                </a:moveTo>
                <a:lnTo>
                  <a:pt x="259841" y="53979"/>
                </a:lnTo>
                <a:lnTo>
                  <a:pt x="251460" y="25146"/>
                </a:lnTo>
                <a:lnTo>
                  <a:pt x="163808" y="0"/>
                </a:lnTo>
                <a:lnTo>
                  <a:pt x="152461" y="0"/>
                </a:lnTo>
                <a:lnTo>
                  <a:pt x="83058" y="17526"/>
                </a:lnTo>
                <a:lnTo>
                  <a:pt x="64008" y="63246"/>
                </a:lnTo>
                <a:lnTo>
                  <a:pt x="92964" y="80772"/>
                </a:lnTo>
                <a:lnTo>
                  <a:pt x="119634" y="63246"/>
                </a:lnTo>
                <a:lnTo>
                  <a:pt x="158496" y="54102"/>
                </a:lnTo>
                <a:lnTo>
                  <a:pt x="195072" y="54102"/>
                </a:lnTo>
                <a:lnTo>
                  <a:pt x="222504" y="80772"/>
                </a:lnTo>
                <a:lnTo>
                  <a:pt x="222504" y="219605"/>
                </a:lnTo>
                <a:lnTo>
                  <a:pt x="259841" y="1761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411723" y="2475738"/>
            <a:ext cx="68579" cy="670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684523" y="1006855"/>
            <a:ext cx="26898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Bacon</a:t>
            </a:r>
            <a:r>
              <a:rPr spc="-65" dirty="0"/>
              <a:t> </a:t>
            </a:r>
            <a:r>
              <a:rPr spc="-10" dirty="0"/>
              <a:t>Number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6"/>
            <a:ext cx="8070850" cy="466979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An </a:t>
            </a:r>
            <a:r>
              <a:rPr sz="3000" dirty="0">
                <a:latin typeface="Times New Roman"/>
                <a:cs typeface="Times New Roman"/>
              </a:rPr>
              <a:t>application of the Erdős number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concept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Kevin Bacon has a Bacon number of</a:t>
            </a:r>
            <a:r>
              <a:rPr sz="3000" spc="-3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0.</a:t>
            </a:r>
            <a:endParaRPr sz="3000">
              <a:latin typeface="Times New Roman"/>
              <a:cs typeface="Times New Roman"/>
            </a:endParaRPr>
          </a:p>
          <a:p>
            <a:pPr marL="355600" marR="419734" indent="-342900">
              <a:lnSpc>
                <a:spcPts val="3240"/>
              </a:lnSpc>
              <a:spcBef>
                <a:spcPts val="7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Any </a:t>
            </a:r>
            <a:r>
              <a:rPr sz="3000" dirty="0">
                <a:latin typeface="Times New Roman"/>
                <a:cs typeface="Times New Roman"/>
              </a:rPr>
              <a:t>actor </a:t>
            </a:r>
            <a:r>
              <a:rPr sz="3000" spc="-5" dirty="0">
                <a:latin typeface="Times New Roman"/>
                <a:cs typeface="Times New Roman"/>
              </a:rPr>
              <a:t>who </a:t>
            </a:r>
            <a:r>
              <a:rPr sz="3000" dirty="0">
                <a:latin typeface="Times New Roman"/>
                <a:cs typeface="Times New Roman"/>
              </a:rPr>
              <a:t>appeared in a movie </a:t>
            </a:r>
            <a:r>
              <a:rPr sz="3000" spc="-5" dirty="0">
                <a:latin typeface="Times New Roman"/>
                <a:cs typeface="Times New Roman"/>
              </a:rPr>
              <a:t>with </a:t>
            </a:r>
            <a:r>
              <a:rPr sz="3000" dirty="0">
                <a:latin typeface="Times New Roman"/>
                <a:cs typeface="Times New Roman"/>
              </a:rPr>
              <a:t>Bacon  has a Bacon number of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1.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Example:</a:t>
            </a:r>
            <a:endParaRPr sz="3000">
              <a:latin typeface="Times New Roman"/>
              <a:cs typeface="Times New Roman"/>
            </a:endParaRPr>
          </a:p>
          <a:p>
            <a:pPr marL="755650" marR="535305" lvl="1" indent="-285750">
              <a:lnSpc>
                <a:spcPts val="3020"/>
              </a:lnSpc>
              <a:spcBef>
                <a:spcPts val="72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Edward </a:t>
            </a:r>
            <a:r>
              <a:rPr sz="2800" spc="-5" dirty="0">
                <a:latin typeface="Times New Roman"/>
                <a:cs typeface="Times New Roman"/>
              </a:rPr>
              <a:t>Asner has </a:t>
            </a:r>
            <a:r>
              <a:rPr sz="2800" dirty="0">
                <a:latin typeface="Times New Roman"/>
                <a:cs typeface="Times New Roman"/>
              </a:rPr>
              <a:t>appeared </a:t>
            </a:r>
            <a:r>
              <a:rPr sz="2800" spc="-5" dirty="0">
                <a:latin typeface="Times New Roman"/>
                <a:cs typeface="Times New Roman"/>
              </a:rPr>
              <a:t>with Bacon;</a:t>
            </a:r>
            <a:r>
              <a:rPr sz="2800" spc="-24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Bacon  number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</a:t>
            </a:r>
            <a:endParaRPr sz="2800">
              <a:latin typeface="Times New Roman"/>
              <a:cs typeface="Times New Roman"/>
            </a:endParaRPr>
          </a:p>
          <a:p>
            <a:pPr marL="755650" marR="706755" lvl="1" indent="-285750">
              <a:lnSpc>
                <a:spcPts val="302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Elvis </a:t>
            </a:r>
            <a:r>
              <a:rPr sz="2800" spc="-5" dirty="0">
                <a:latin typeface="Times New Roman"/>
                <a:cs typeface="Times New Roman"/>
              </a:rPr>
              <a:t>Presley </a:t>
            </a:r>
            <a:r>
              <a:rPr sz="2800" dirty="0">
                <a:latin typeface="Times New Roman"/>
                <a:cs typeface="Times New Roman"/>
              </a:rPr>
              <a:t>has appeared </a:t>
            </a:r>
            <a:r>
              <a:rPr sz="2800" spc="-5" dirty="0">
                <a:latin typeface="Times New Roman"/>
                <a:cs typeface="Times New Roman"/>
              </a:rPr>
              <a:t>with </a:t>
            </a:r>
            <a:r>
              <a:rPr sz="2800" spc="-20" dirty="0">
                <a:latin typeface="Times New Roman"/>
                <a:cs typeface="Times New Roman"/>
              </a:rPr>
              <a:t>Asner, </a:t>
            </a:r>
            <a:r>
              <a:rPr sz="2800" dirty="0">
                <a:latin typeface="Times New Roman"/>
                <a:cs typeface="Times New Roman"/>
              </a:rPr>
              <a:t>but</a:t>
            </a:r>
            <a:r>
              <a:rPr sz="2800" spc="-254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not  </a:t>
            </a:r>
            <a:r>
              <a:rPr sz="2800" spc="-5" dirty="0">
                <a:latin typeface="Times New Roman"/>
                <a:cs typeface="Times New Roman"/>
              </a:rPr>
              <a:t>with </a:t>
            </a:r>
            <a:r>
              <a:rPr sz="2800" dirty="0">
                <a:latin typeface="Times New Roman"/>
                <a:cs typeface="Times New Roman"/>
              </a:rPr>
              <a:t>Bacon: </a:t>
            </a:r>
            <a:r>
              <a:rPr sz="2800" spc="-20" dirty="0">
                <a:latin typeface="Times New Roman"/>
                <a:cs typeface="Times New Roman"/>
              </a:rPr>
              <a:t>Presley’s </a:t>
            </a:r>
            <a:r>
              <a:rPr sz="2800" dirty="0">
                <a:latin typeface="Times New Roman"/>
                <a:cs typeface="Times New Roman"/>
              </a:rPr>
              <a:t>Bacon number is</a:t>
            </a:r>
            <a:r>
              <a:rPr sz="2800" spc="-8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2.</a:t>
            </a:r>
            <a:endParaRPr sz="2800">
              <a:latin typeface="Times New Roman"/>
              <a:cs typeface="Times New Roman"/>
            </a:endParaRPr>
          </a:p>
          <a:p>
            <a:pPr marL="3194685">
              <a:lnSpc>
                <a:spcPct val="100000"/>
              </a:lnSpc>
              <a:spcBef>
                <a:spcPts val="2080"/>
              </a:spcBef>
            </a:pPr>
            <a:r>
              <a:rPr sz="1600" u="sng" dirty="0">
                <a:solidFill>
                  <a:srgbClr val="3333CC"/>
                </a:solidFill>
                <a:uFill>
                  <a:solidFill>
                    <a:srgbClr val="3333CC"/>
                  </a:solidFill>
                </a:uFill>
                <a:latin typeface="Times New Roman"/>
                <a:cs typeface="Times New Roman"/>
                <a:hlinkClick r:id="rId3"/>
              </a:rPr>
              <a:t>http://en.wikipedia.org/wiki/Six_Degrees_of_Kevin_Bacon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3825">
              <a:lnSpc>
                <a:spcPts val="1645"/>
              </a:lnSpc>
            </a:pPr>
            <a:fld id="{81D60167-4931-47E6-BA6A-407CBD079E47}" type="slidenum">
              <a:rPr spc="-5" dirty="0"/>
              <a:t>4</a:t>
            </a:fld>
            <a:endParaRPr spc="-5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10638" y="1006855"/>
            <a:ext cx="54375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The Small </a:t>
            </a:r>
            <a:r>
              <a:rPr spc="-15" dirty="0"/>
              <a:t>World</a:t>
            </a:r>
            <a:r>
              <a:rPr spc="5" dirty="0"/>
              <a:t> </a:t>
            </a:r>
            <a:r>
              <a:rPr spc="-5" dirty="0"/>
              <a:t>Phenomenon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856220" cy="395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25527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20" dirty="0">
                <a:latin typeface="Times New Roman"/>
                <a:cs typeface="Times New Roman"/>
              </a:rPr>
              <a:t>Widely </a:t>
            </a:r>
            <a:r>
              <a:rPr sz="3000" dirty="0">
                <a:latin typeface="Times New Roman"/>
                <a:cs typeface="Times New Roman"/>
              </a:rPr>
              <a:t>separated people can be linked together  </a:t>
            </a:r>
            <a:r>
              <a:rPr sz="3000" spc="-5" dirty="0">
                <a:latin typeface="Times New Roman"/>
                <a:cs typeface="Times New Roman"/>
              </a:rPr>
              <a:t>with </a:t>
            </a:r>
            <a:r>
              <a:rPr sz="3000" dirty="0">
                <a:latin typeface="Times New Roman"/>
                <a:cs typeface="Times New Roman"/>
              </a:rPr>
              <a:t>amazingly few</a:t>
            </a:r>
            <a:r>
              <a:rPr sz="3000" spc="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links.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Original </a:t>
            </a:r>
            <a:r>
              <a:rPr sz="3000" dirty="0">
                <a:latin typeface="Times New Roman"/>
                <a:cs typeface="Times New Roman"/>
              </a:rPr>
              <a:t>experiments (1967) by Stanley Milgram  and others, mailing letters through a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chain.</a:t>
            </a:r>
            <a:endParaRPr sz="3000">
              <a:latin typeface="Times New Roman"/>
              <a:cs typeface="Times New Roman"/>
            </a:endParaRPr>
          </a:p>
          <a:p>
            <a:pPr marL="355600" marR="67945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People in the United States are connected</a:t>
            </a:r>
            <a:r>
              <a:rPr sz="3000" spc="-7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by  “about three”</a:t>
            </a:r>
            <a:r>
              <a:rPr sz="3000" spc="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links.</a:t>
            </a:r>
            <a:endParaRPr sz="3000">
              <a:latin typeface="Times New Roman"/>
              <a:cs typeface="Times New Roman"/>
            </a:endParaRPr>
          </a:p>
          <a:p>
            <a:pPr marL="355600" marR="9525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Computer simulations also give “about three”</a:t>
            </a:r>
            <a:r>
              <a:rPr sz="3000" spc="-6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as  the mean path of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connections.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3825">
              <a:lnSpc>
                <a:spcPts val="1645"/>
              </a:lnSpc>
            </a:pPr>
            <a:fld id="{81D60167-4931-47E6-BA6A-407CBD079E47}" type="slidenum">
              <a:rPr spc="-5" dirty="0"/>
              <a:t>5</a:t>
            </a:fld>
            <a:endParaRPr spc="-5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55517" y="1006855"/>
            <a:ext cx="35458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Is </a:t>
            </a:r>
            <a:r>
              <a:rPr dirty="0"/>
              <a:t>This Really</a:t>
            </a:r>
            <a:r>
              <a:rPr spc="-105" dirty="0"/>
              <a:t> </a:t>
            </a:r>
            <a:r>
              <a:rPr spc="-35" dirty="0"/>
              <a:t>True?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6029960" cy="276860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19"/>
              </a:spcBef>
            </a:pPr>
            <a:r>
              <a:rPr sz="3000" dirty="0">
                <a:latin typeface="Times New Roman"/>
                <a:cs typeface="Times New Roman"/>
              </a:rPr>
              <a:t>Connect Bob Brown to Barack</a:t>
            </a:r>
            <a:r>
              <a:rPr sz="3000" spc="-45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Obama:</a:t>
            </a:r>
            <a:endParaRPr sz="3000">
              <a:latin typeface="Times New Roman"/>
              <a:cs typeface="Times New Roman"/>
            </a:endParaRPr>
          </a:p>
          <a:p>
            <a:pPr marL="526415" indent="-513715">
              <a:lnSpc>
                <a:spcPct val="100000"/>
              </a:lnSpc>
              <a:spcBef>
                <a:spcPts val="720"/>
              </a:spcBef>
              <a:buAutoNum type="arabicPeriod"/>
              <a:tabLst>
                <a:tab pos="526415" algn="l"/>
                <a:tab pos="527050" algn="l"/>
              </a:tabLst>
            </a:pPr>
            <a:r>
              <a:rPr sz="3000" spc="-5" dirty="0">
                <a:latin typeface="Times New Roman"/>
                <a:cs typeface="Times New Roman"/>
              </a:rPr>
              <a:t>Bob Brown knows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Ralph</a:t>
            </a:r>
            <a:endParaRPr sz="3000">
              <a:latin typeface="Times New Roman"/>
              <a:cs typeface="Times New Roman"/>
            </a:endParaRPr>
          </a:p>
          <a:p>
            <a:pPr marL="527050" indent="-514350">
              <a:lnSpc>
                <a:spcPct val="100000"/>
              </a:lnSpc>
              <a:spcBef>
                <a:spcPts val="720"/>
              </a:spcBef>
              <a:buAutoNum type="arabicPeriod"/>
              <a:tabLst>
                <a:tab pos="527050" algn="l"/>
                <a:tab pos="527685" algn="l"/>
              </a:tabLst>
            </a:pPr>
            <a:r>
              <a:rPr sz="3000" dirty="0">
                <a:latin typeface="Times New Roman"/>
                <a:cs typeface="Times New Roman"/>
              </a:rPr>
              <a:t>Ralph knows </a:t>
            </a:r>
            <a:r>
              <a:rPr sz="3000" spc="-45" dirty="0">
                <a:latin typeface="Times New Roman"/>
                <a:cs typeface="Times New Roman"/>
              </a:rPr>
              <a:t>Terry</a:t>
            </a:r>
            <a:r>
              <a:rPr sz="3000" spc="-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Sanford</a:t>
            </a:r>
            <a:endParaRPr sz="3000">
              <a:latin typeface="Times New Roman"/>
              <a:cs typeface="Times New Roman"/>
            </a:endParaRPr>
          </a:p>
          <a:p>
            <a:pPr marL="527050" indent="-514350">
              <a:lnSpc>
                <a:spcPct val="100000"/>
              </a:lnSpc>
              <a:spcBef>
                <a:spcPts val="720"/>
              </a:spcBef>
              <a:buAutoNum type="arabicPeriod"/>
              <a:tabLst>
                <a:tab pos="526415" algn="l"/>
                <a:tab pos="527685" algn="l"/>
              </a:tabLst>
            </a:pPr>
            <a:r>
              <a:rPr sz="3000" spc="-45" dirty="0">
                <a:latin typeface="Times New Roman"/>
                <a:cs typeface="Times New Roman"/>
              </a:rPr>
              <a:t>Terry </a:t>
            </a:r>
            <a:r>
              <a:rPr sz="3000" spc="-5" dirty="0">
                <a:latin typeface="Times New Roman"/>
                <a:cs typeface="Times New Roman"/>
              </a:rPr>
              <a:t>Sanford </a:t>
            </a:r>
            <a:r>
              <a:rPr sz="3000" dirty="0">
                <a:latin typeface="Times New Roman"/>
                <a:cs typeface="Times New Roman"/>
              </a:rPr>
              <a:t>knows Rajiv</a:t>
            </a:r>
            <a:r>
              <a:rPr sz="3000" spc="30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Shah</a:t>
            </a:r>
            <a:endParaRPr sz="3000">
              <a:latin typeface="Times New Roman"/>
              <a:cs typeface="Times New Roman"/>
            </a:endParaRPr>
          </a:p>
          <a:p>
            <a:pPr marL="527050" indent="-514350">
              <a:lnSpc>
                <a:spcPct val="100000"/>
              </a:lnSpc>
              <a:spcBef>
                <a:spcPts val="720"/>
              </a:spcBef>
              <a:buAutoNum type="arabicPeriod"/>
              <a:tabLst>
                <a:tab pos="527050" algn="l"/>
                <a:tab pos="527685" algn="l"/>
              </a:tabLst>
            </a:pPr>
            <a:r>
              <a:rPr sz="3000" dirty="0">
                <a:latin typeface="Times New Roman"/>
                <a:cs typeface="Times New Roman"/>
              </a:rPr>
              <a:t>Rajiv </a:t>
            </a:r>
            <a:r>
              <a:rPr sz="3000" spc="-5" dirty="0">
                <a:latin typeface="Times New Roman"/>
                <a:cs typeface="Times New Roman"/>
              </a:rPr>
              <a:t>Shah </a:t>
            </a:r>
            <a:r>
              <a:rPr sz="3000" dirty="0">
                <a:latin typeface="Times New Roman"/>
                <a:cs typeface="Times New Roman"/>
              </a:rPr>
              <a:t>knows Barack</a:t>
            </a:r>
            <a:r>
              <a:rPr sz="3000" spc="-4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Obama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3825">
              <a:lnSpc>
                <a:spcPts val="1645"/>
              </a:lnSpc>
            </a:pPr>
            <a:fld id="{81D60167-4931-47E6-BA6A-407CBD079E47}" type="slidenum">
              <a:rPr spc="-5" dirty="0"/>
              <a:t>6</a:t>
            </a:fld>
            <a:endParaRPr spc="-5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Another</a:t>
            </a:r>
            <a:r>
              <a:rPr spc="-100" dirty="0"/>
              <a:t> </a:t>
            </a:r>
            <a:r>
              <a:rPr dirty="0"/>
              <a:t>Example</a:t>
            </a:r>
          </a:p>
        </p:txBody>
      </p:sp>
      <p:sp>
        <p:nvSpPr>
          <p:cNvPr id="3" name="object 3"/>
          <p:cNvSpPr/>
          <p:nvPr/>
        </p:nvSpPr>
        <p:spPr>
          <a:xfrm>
            <a:off x="2819400" y="2362199"/>
            <a:ext cx="4269485" cy="42931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45539" y="1912873"/>
            <a:ext cx="30740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Times New Roman"/>
                <a:cs typeface="Times New Roman"/>
              </a:rPr>
              <a:t>This one is from a few years</a:t>
            </a:r>
            <a:r>
              <a:rPr sz="1800" spc="-1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ago.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692400" y="6830115"/>
            <a:ext cx="5991225" cy="2508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850"/>
              </a:lnSpc>
            </a:pPr>
            <a:r>
              <a:rPr sz="1600" u="sng" spc="-5" dirty="0">
                <a:solidFill>
                  <a:srgbClr val="3333CC"/>
                </a:solidFill>
                <a:uFill>
                  <a:solidFill>
                    <a:srgbClr val="3333CC"/>
                  </a:solidFill>
                </a:uFill>
                <a:latin typeface="Times New Roman"/>
                <a:cs typeface="Times New Roman"/>
                <a:hlinkClick r:id="rId3"/>
              </a:rPr>
              <a:t>http://www.lindipendente.eu/wp/it/2008/10/19/six-degrees-of-separation/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3825">
              <a:lnSpc>
                <a:spcPts val="1645"/>
              </a:lnSpc>
            </a:pPr>
            <a:fld id="{81D60167-4931-47E6-BA6A-407CBD079E47}" type="slidenum">
              <a:rPr spc="-5" dirty="0"/>
              <a:t>7</a:t>
            </a:fld>
            <a:endParaRPr spc="-5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31540" y="1006855"/>
            <a:ext cx="31953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What </a:t>
            </a:r>
            <a:r>
              <a:rPr dirty="0"/>
              <a:t>is</a:t>
            </a:r>
            <a:r>
              <a:rPr spc="-35" dirty="0"/>
              <a:t> </a:t>
            </a:r>
            <a:r>
              <a:rPr spc="-20" dirty="0"/>
              <a:t>“Traffic?”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8026400" cy="383540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20" dirty="0">
                <a:latin typeface="Times New Roman"/>
                <a:cs typeface="Times New Roman"/>
              </a:rPr>
              <a:t>Originally, </a:t>
            </a:r>
            <a:r>
              <a:rPr sz="3000" dirty="0">
                <a:latin typeface="Times New Roman"/>
                <a:cs typeface="Times New Roman"/>
              </a:rPr>
              <a:t>radio messages between military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units.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Now </a:t>
            </a:r>
            <a:r>
              <a:rPr sz="3000" dirty="0">
                <a:latin typeface="Times New Roman"/>
                <a:cs typeface="Times New Roman"/>
              </a:rPr>
              <a:t>includes many other kinds of</a:t>
            </a:r>
            <a:r>
              <a:rPr sz="3000" spc="-5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connections: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25" dirty="0">
                <a:latin typeface="Times New Roman"/>
                <a:cs typeface="Times New Roman"/>
              </a:rPr>
              <a:t>Telephone </a:t>
            </a:r>
            <a:r>
              <a:rPr sz="2800" spc="-5" dirty="0">
                <a:latin typeface="Times New Roman"/>
                <a:cs typeface="Times New Roman"/>
              </a:rPr>
              <a:t>calls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Email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messages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Social network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friends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30" dirty="0">
                <a:latin typeface="Times New Roman"/>
                <a:cs typeface="Times New Roman"/>
              </a:rPr>
              <a:t>Twitter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followers</a:t>
            </a:r>
            <a:endParaRPr sz="2800">
              <a:latin typeface="Times New Roman"/>
              <a:cs typeface="Times New Roman"/>
            </a:endParaRPr>
          </a:p>
          <a:p>
            <a:pPr marL="355600" marR="547370" indent="-342900">
              <a:lnSpc>
                <a:spcPct val="100000"/>
              </a:lnSpc>
              <a:spcBef>
                <a:spcPts val="7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 world is small, and growing smaller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every  single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spc="-50" dirty="0">
                <a:latin typeface="Times New Roman"/>
                <a:cs typeface="Times New Roman"/>
              </a:rPr>
              <a:t>day.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416044" y="6426961"/>
            <a:ext cx="441960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u="sng" dirty="0">
                <a:solidFill>
                  <a:srgbClr val="3333CC"/>
                </a:solidFill>
                <a:uFill>
                  <a:solidFill>
                    <a:srgbClr val="3333CC"/>
                  </a:solidFill>
                </a:uFill>
                <a:latin typeface="Times New Roman"/>
                <a:cs typeface="Times New Roman"/>
                <a:hlinkClick r:id="rId3"/>
              </a:rPr>
              <a:t>http://die-augenweide.de/byrds/songop/proshchai.htm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8</a:t>
            </a:fld>
            <a:endParaRPr spc="-5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78021" y="1006855"/>
            <a:ext cx="31019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0" dirty="0"/>
              <a:t>Telephone</a:t>
            </a:r>
            <a:r>
              <a:rPr spc="-55" dirty="0"/>
              <a:t> </a:t>
            </a:r>
            <a:r>
              <a:rPr spc="-30" dirty="0"/>
              <a:t>Traffic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39365"/>
            <a:ext cx="6450965" cy="3987800"/>
          </a:xfrm>
          <a:prstGeom prst="rect">
            <a:avLst/>
          </a:prstGeom>
        </p:spPr>
        <p:txBody>
          <a:bodyPr vert="horz" wrap="square" lIns="0" tIns="508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sz="3000" dirty="0">
                <a:latin typeface="Times New Roman"/>
                <a:cs typeface="Times New Roman"/>
              </a:rPr>
              <a:t>Call detail records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(“metadata”):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Calling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number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Called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number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Completion</a:t>
            </a:r>
            <a:r>
              <a:rPr sz="3000" spc="15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status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Start data and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time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Duration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Bill-to (account)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number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Cell tower identifier(s) when</a:t>
            </a:r>
            <a:r>
              <a:rPr sz="3000" spc="-9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applicable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9</a:t>
            </a:fld>
            <a:endParaRPr spc="-5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333CC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1265</Words>
  <Application>Microsoft Office PowerPoint</Application>
  <PresentationFormat>Custom</PresentationFormat>
  <Paragraphs>208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0" baseType="lpstr">
      <vt:lpstr>Arial</vt:lpstr>
      <vt:lpstr>Arial Narrow</vt:lpstr>
      <vt:lpstr>Calibri</vt:lpstr>
      <vt:lpstr>Times New Roman</vt:lpstr>
      <vt:lpstr>Office Theme</vt:lpstr>
      <vt:lpstr>IT 4823 Information Security Administration</vt:lpstr>
      <vt:lpstr>Traffic Analysis</vt:lpstr>
      <vt:lpstr>Six Degrees of Kevin Bacon</vt:lpstr>
      <vt:lpstr>Bacon Number</vt:lpstr>
      <vt:lpstr>The Small World Phenomenon</vt:lpstr>
      <vt:lpstr>Is This Really True?</vt:lpstr>
      <vt:lpstr>Another Example</vt:lpstr>
      <vt:lpstr>What is “Traffic?”</vt:lpstr>
      <vt:lpstr>Telephone Traffic</vt:lpstr>
      <vt:lpstr>Telephone Traffic: What Else?</vt:lpstr>
      <vt:lpstr>Cell Phone Metadata Analysis</vt:lpstr>
      <vt:lpstr>Cell Phone Metadata Analysis</vt:lpstr>
      <vt:lpstr>Email Traffic</vt:lpstr>
      <vt:lpstr>Email Traffic: What Else?</vt:lpstr>
      <vt:lpstr>Other Network Traffic</vt:lpstr>
      <vt:lpstr>Social Networks</vt:lpstr>
      <vt:lpstr>Traffic Analysis</vt:lpstr>
      <vt:lpstr>Example: Operation Quicksilver</vt:lpstr>
      <vt:lpstr>Example: HMS Glorious</vt:lpstr>
      <vt:lpstr>Another Inference Example</vt:lpstr>
      <vt:lpstr>Distance from a Terrorist</vt:lpstr>
      <vt:lpstr>Think “They” Can’t Associate it?</vt:lpstr>
      <vt:lpstr>The NSA and Traffic Analysis</vt:lpstr>
      <vt:lpstr>PowerPoint Presentation</vt:lpstr>
      <vt:lpstr>Criminals and Traffic Analysis</vt:lpstr>
      <vt:lpstr>Defeating Traffic Analysis</vt:lpstr>
      <vt:lpstr>Virtual Private Networks</vt:lpstr>
      <vt:lpstr>How Tor Works</vt:lpstr>
      <vt:lpstr>More About Tor</vt:lpstr>
      <vt:lpstr>Email: Link vs. Content Encryption</vt:lpstr>
      <vt:lpstr>Summary of Techniques</vt:lpstr>
      <vt:lpstr>Traffic Analysis and the Law</vt:lpstr>
      <vt:lpstr>Why Should We Care?</vt:lpstr>
      <vt:lpstr>Postscript: Mailpile Beta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- 4823_09_traffic_analysis.pptx</dc:title>
  <dc:creator>bbrown</dc:creator>
  <cp:lastModifiedBy>Hossain Shahriar</cp:lastModifiedBy>
  <cp:revision>1</cp:revision>
  <dcterms:created xsi:type="dcterms:W3CDTF">2019-06-20T18:45:21Z</dcterms:created>
  <dcterms:modified xsi:type="dcterms:W3CDTF">2019-06-20T18:46:40Z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2016-09-02T00:00:00Z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2019-06-20T00:00:00Z</vt:filetime>
  </property>
</Properties>
</file>