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5" y="29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310895"/>
            <a:ext cx="9052559" cy="124358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59" cy="512978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ample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" y="5867400"/>
            <a:ext cx="609600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332131"/>
              </p:ext>
            </p:extLst>
          </p:nvPr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IT 4823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Information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Security</a:t>
                      </a:r>
                      <a:r>
                        <a:rPr sz="3600" b="1" spc="-114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Administration</a:t>
                      </a:r>
                      <a:endParaRPr sz="3600" dirty="0">
                        <a:latin typeface="Arial Narrow"/>
                        <a:cs typeface="Arial Narrow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9"/>
                        </a:spcBef>
                      </a:pPr>
                      <a:endParaRPr sz="1000" dirty="0"/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000" dirty="0">
                          <a:solidFill>
                            <a:srgbClr val="585858"/>
                          </a:solidFill>
                          <a:latin typeface="Times New Roman"/>
                          <a:cs typeface="Times New Roman"/>
                        </a:rPr>
                        <a:t>Firewalls and Intrusion Defense</a:t>
                      </a:r>
                      <a:endParaRPr sz="3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50"/>
                        </a:lnSpc>
                        <a:spcBef>
                          <a:spcPts val="48"/>
                        </a:spcBef>
                      </a:pPr>
                      <a:endParaRPr sz="95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 dirty="0"/>
                    </a:p>
                    <a:p>
                      <a:pPr marL="916940"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L="5322570"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93695">
                        <a:lnSpc>
                          <a:spcPct val="100000"/>
                        </a:lnSpc>
                      </a:pPr>
                      <a:r>
                        <a:rPr sz="3600" b="1" spc="-55" dirty="0">
                          <a:latin typeface="Arial Narrow"/>
                          <a:cs typeface="Arial Narrow"/>
                        </a:rPr>
                        <a:t>V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iews of a 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864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86460" algn="l"/>
                        </a:tabLst>
                      </a:pPr>
                      <a:r>
                        <a:rPr sz="3600" spc="-5" dirty="0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6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contro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mechanism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1286510" marR="1031240" lvl="1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0" dirty="0">
                          <a:latin typeface="Times New Roman"/>
                          <a:cs typeface="Times New Roman"/>
                        </a:rPr>
                        <a:t>Determines</a:t>
                      </a:r>
                      <a:r>
                        <a:rPr sz="32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which tra</a:t>
                      </a:r>
                      <a:r>
                        <a:rPr sz="32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ic goes into, out of network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86460" indent="-342900">
                        <a:lnSpc>
                          <a:spcPct val="100000"/>
                        </a:lnSpc>
                        <a:spcBef>
                          <a:spcPts val="360"/>
                        </a:spcBef>
                        <a:buFont typeface="Arial"/>
                        <a:buChar char="•"/>
                        <a:tabLst>
                          <a:tab pos="886460" algn="l"/>
                        </a:tabLst>
                      </a:pPr>
                      <a:r>
                        <a:rPr sz="3600" spc="-5" dirty="0">
                          <a:latin typeface="Times New Roman"/>
                          <a:cs typeface="Times New Roman"/>
                        </a:rPr>
                        <a:t>Audi</a:t>
                      </a:r>
                      <a:r>
                        <a:rPr sz="36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600" spc="-5" dirty="0">
                          <a:latin typeface="Times New Roman"/>
                          <a:cs typeface="Times New Roman"/>
                        </a:rPr>
                        <a:t> mechanism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800"/>
                        </a:lnSpc>
                        <a:spcBef>
                          <a:spcPts val="32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1286510" marR="1718945" lvl="1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0" dirty="0">
                          <a:latin typeface="Times New Roman"/>
                          <a:cs typeface="Times New Roman"/>
                        </a:rPr>
                        <a:t>Analyzes packets that enter and leave protected net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1286510" lvl="1" indent="-286385">
                        <a:lnSpc>
                          <a:spcPct val="100000"/>
                        </a:lnSpc>
                        <a:spcBef>
                          <a:spcPts val="330"/>
                        </a:spcBef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-22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akes action based upon the analysis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800"/>
                        </a:lnSpc>
                        <a:spcBef>
                          <a:spcPts val="15"/>
                        </a:spcBef>
                        <a:buFont typeface="Arial"/>
                        <a:buChar char="•"/>
                      </a:pPr>
                      <a:endParaRPr sz="800"/>
                    </a:p>
                    <a:p>
                      <a:pPr marL="1286510" marR="716280" lvl="1" indent="-286385">
                        <a:lnSpc>
                          <a:spcPts val="3460"/>
                        </a:lnSpc>
                        <a:buFont typeface="Arial"/>
                        <a:buChar char="•"/>
                        <a:tabLst>
                          <a:tab pos="1286510" algn="l"/>
                        </a:tabLst>
                      </a:pPr>
                      <a:r>
                        <a:rPr sz="3200" spc="0" dirty="0">
                          <a:latin typeface="Times New Roman"/>
                          <a:cs typeface="Times New Roman"/>
                        </a:rPr>
                        <a:t>Leads to tra</a:t>
                      </a:r>
                      <a:r>
                        <a:rPr sz="3200" spc="-6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200" spc="0" dirty="0">
                          <a:latin typeface="Times New Roman"/>
                          <a:cs typeface="Times New Roman"/>
                        </a:rPr>
                        <a:t>ic shaping, intrusion response, etc.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85163" y="3741420"/>
            <a:ext cx="0" cy="69341"/>
          </a:xfrm>
          <a:custGeom>
            <a:avLst/>
            <a:gdLst/>
            <a:ahLst/>
            <a:cxnLst/>
            <a:rect l="l" t="t" r="r" b="b"/>
            <a:pathLst>
              <a:path h="69341">
                <a:moveTo>
                  <a:pt x="0" y="0"/>
                </a:moveTo>
                <a:lnTo>
                  <a:pt x="0" y="69341"/>
                </a:lnTo>
              </a:path>
            </a:pathLst>
          </a:custGeom>
          <a:ln w="1879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93926" y="3741420"/>
            <a:ext cx="2474213" cy="69341"/>
          </a:xfrm>
          <a:custGeom>
            <a:avLst/>
            <a:gdLst/>
            <a:ahLst/>
            <a:cxnLst/>
            <a:rect l="l" t="t" r="r" b="b"/>
            <a:pathLst>
              <a:path w="2474213" h="69341">
                <a:moveTo>
                  <a:pt x="0" y="0"/>
                </a:moveTo>
                <a:lnTo>
                  <a:pt x="0" y="69341"/>
                </a:lnTo>
                <a:lnTo>
                  <a:pt x="2474213" y="69341"/>
                </a:lnTo>
                <a:lnTo>
                  <a:pt x="247421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76521" y="3578352"/>
            <a:ext cx="1271777" cy="429005"/>
          </a:xfrm>
          <a:custGeom>
            <a:avLst/>
            <a:gdLst/>
            <a:ahLst/>
            <a:cxnLst/>
            <a:rect l="l" t="t" r="r" b="b"/>
            <a:pathLst>
              <a:path w="1271777" h="429005">
                <a:moveTo>
                  <a:pt x="1271777" y="206501"/>
                </a:moveTo>
                <a:lnTo>
                  <a:pt x="1265641" y="156795"/>
                </a:lnTo>
                <a:lnTo>
                  <a:pt x="1248200" y="111491"/>
                </a:lnTo>
                <a:lnTo>
                  <a:pt x="1220903" y="72009"/>
                </a:lnTo>
                <a:lnTo>
                  <a:pt x="1185202" y="39770"/>
                </a:lnTo>
                <a:lnTo>
                  <a:pt x="1142547" y="16192"/>
                </a:lnTo>
                <a:lnTo>
                  <a:pt x="1094388" y="2695"/>
                </a:lnTo>
                <a:lnTo>
                  <a:pt x="1059941" y="0"/>
                </a:lnTo>
                <a:lnTo>
                  <a:pt x="211835" y="0"/>
                </a:lnTo>
                <a:lnTo>
                  <a:pt x="160814" y="5987"/>
                </a:lnTo>
                <a:lnTo>
                  <a:pt x="114328" y="23001"/>
                </a:lnTo>
                <a:lnTo>
                  <a:pt x="73830" y="49624"/>
                </a:lnTo>
                <a:lnTo>
                  <a:pt x="40770" y="84435"/>
                </a:lnTo>
                <a:lnTo>
                  <a:pt x="16597" y="126015"/>
                </a:lnTo>
                <a:lnTo>
                  <a:pt x="2763" y="172945"/>
                </a:lnTo>
                <a:lnTo>
                  <a:pt x="0" y="206501"/>
                </a:lnTo>
                <a:lnTo>
                  <a:pt x="0" y="222503"/>
                </a:lnTo>
                <a:lnTo>
                  <a:pt x="6136" y="272210"/>
                </a:lnTo>
                <a:lnTo>
                  <a:pt x="23577" y="317514"/>
                </a:lnTo>
                <a:lnTo>
                  <a:pt x="50874" y="356996"/>
                </a:lnTo>
                <a:lnTo>
                  <a:pt x="86575" y="389235"/>
                </a:lnTo>
                <a:lnTo>
                  <a:pt x="129230" y="412813"/>
                </a:lnTo>
                <a:lnTo>
                  <a:pt x="177389" y="426310"/>
                </a:lnTo>
                <a:lnTo>
                  <a:pt x="211835" y="429005"/>
                </a:lnTo>
                <a:lnTo>
                  <a:pt x="1059941" y="429005"/>
                </a:lnTo>
                <a:lnTo>
                  <a:pt x="1110963" y="423018"/>
                </a:lnTo>
                <a:lnTo>
                  <a:pt x="1157449" y="406004"/>
                </a:lnTo>
                <a:lnTo>
                  <a:pt x="1197947" y="379381"/>
                </a:lnTo>
                <a:lnTo>
                  <a:pt x="1231007" y="344570"/>
                </a:lnTo>
                <a:lnTo>
                  <a:pt x="1255180" y="302990"/>
                </a:lnTo>
                <a:lnTo>
                  <a:pt x="1269014" y="256060"/>
                </a:lnTo>
                <a:lnTo>
                  <a:pt x="1271777" y="222503"/>
                </a:lnTo>
                <a:lnTo>
                  <a:pt x="1271777" y="206501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7444" y="3758946"/>
            <a:ext cx="1134618" cy="0"/>
          </a:xfrm>
          <a:custGeom>
            <a:avLst/>
            <a:gdLst/>
            <a:ahLst/>
            <a:cxnLst/>
            <a:rect l="l" t="t" r="r" b="b"/>
            <a:pathLst>
              <a:path w="1134618">
                <a:moveTo>
                  <a:pt x="0" y="0"/>
                </a:moveTo>
                <a:lnTo>
                  <a:pt x="1134618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92061" y="3775709"/>
            <a:ext cx="0" cy="1512570"/>
          </a:xfrm>
          <a:custGeom>
            <a:avLst/>
            <a:gdLst/>
            <a:ahLst/>
            <a:cxnLst/>
            <a:rect l="l" t="t" r="r" b="b"/>
            <a:pathLst>
              <a:path h="1512570">
                <a:moveTo>
                  <a:pt x="0" y="0"/>
                </a:moveTo>
                <a:lnTo>
                  <a:pt x="0" y="151257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71893" y="3870197"/>
            <a:ext cx="1185672" cy="395478"/>
          </a:xfrm>
          <a:custGeom>
            <a:avLst/>
            <a:gdLst/>
            <a:ahLst/>
            <a:cxnLst/>
            <a:rect l="l" t="t" r="r" b="b"/>
            <a:pathLst>
              <a:path w="1185672" h="395478">
                <a:moveTo>
                  <a:pt x="1185672" y="198120"/>
                </a:moveTo>
                <a:lnTo>
                  <a:pt x="1168456" y="150408"/>
                </a:lnTo>
                <a:lnTo>
                  <a:pt x="1139118" y="120872"/>
                </a:lnTo>
                <a:lnTo>
                  <a:pt x="1096910" y="93621"/>
                </a:lnTo>
                <a:lnTo>
                  <a:pt x="1043047" y="69059"/>
                </a:lnTo>
                <a:lnTo>
                  <a:pt x="978747" y="47587"/>
                </a:lnTo>
                <a:lnTo>
                  <a:pt x="905225" y="29609"/>
                </a:lnTo>
                <a:lnTo>
                  <a:pt x="865386" y="22055"/>
                </a:lnTo>
                <a:lnTo>
                  <a:pt x="823698" y="15525"/>
                </a:lnTo>
                <a:lnTo>
                  <a:pt x="780312" y="10070"/>
                </a:lnTo>
                <a:lnTo>
                  <a:pt x="735381" y="5740"/>
                </a:lnTo>
                <a:lnTo>
                  <a:pt x="689056" y="2584"/>
                </a:lnTo>
                <a:lnTo>
                  <a:pt x="641491" y="654"/>
                </a:lnTo>
                <a:lnTo>
                  <a:pt x="592836" y="0"/>
                </a:lnTo>
                <a:lnTo>
                  <a:pt x="544180" y="654"/>
                </a:lnTo>
                <a:lnTo>
                  <a:pt x="496615" y="2584"/>
                </a:lnTo>
                <a:lnTo>
                  <a:pt x="450290" y="5740"/>
                </a:lnTo>
                <a:lnTo>
                  <a:pt x="405359" y="10070"/>
                </a:lnTo>
                <a:lnTo>
                  <a:pt x="361973" y="15525"/>
                </a:lnTo>
                <a:lnTo>
                  <a:pt x="320285" y="22055"/>
                </a:lnTo>
                <a:lnTo>
                  <a:pt x="280446" y="29609"/>
                </a:lnTo>
                <a:lnTo>
                  <a:pt x="242608" y="38136"/>
                </a:lnTo>
                <a:lnTo>
                  <a:pt x="173545" y="57912"/>
                </a:lnTo>
                <a:lnTo>
                  <a:pt x="114312" y="80979"/>
                </a:lnTo>
                <a:lnTo>
                  <a:pt x="66124" y="106936"/>
                </a:lnTo>
                <a:lnTo>
                  <a:pt x="30199" y="135379"/>
                </a:lnTo>
                <a:lnTo>
                  <a:pt x="1963" y="181829"/>
                </a:lnTo>
                <a:lnTo>
                  <a:pt x="0" y="198120"/>
                </a:lnTo>
                <a:lnTo>
                  <a:pt x="1963" y="214302"/>
                </a:lnTo>
                <a:lnTo>
                  <a:pt x="30199" y="260488"/>
                </a:lnTo>
                <a:lnTo>
                  <a:pt x="66124" y="288803"/>
                </a:lnTo>
                <a:lnTo>
                  <a:pt x="114312" y="314663"/>
                </a:lnTo>
                <a:lnTo>
                  <a:pt x="173545" y="337661"/>
                </a:lnTo>
                <a:lnTo>
                  <a:pt x="242608" y="357390"/>
                </a:lnTo>
                <a:lnTo>
                  <a:pt x="280446" y="365901"/>
                </a:lnTo>
                <a:lnTo>
                  <a:pt x="320285" y="373443"/>
                </a:lnTo>
                <a:lnTo>
                  <a:pt x="361973" y="379964"/>
                </a:lnTo>
                <a:lnTo>
                  <a:pt x="405359" y="385413"/>
                </a:lnTo>
                <a:lnTo>
                  <a:pt x="450290" y="389740"/>
                </a:lnTo>
                <a:lnTo>
                  <a:pt x="496615" y="392894"/>
                </a:lnTo>
                <a:lnTo>
                  <a:pt x="544180" y="394823"/>
                </a:lnTo>
                <a:lnTo>
                  <a:pt x="592836" y="395478"/>
                </a:lnTo>
                <a:lnTo>
                  <a:pt x="641491" y="394823"/>
                </a:lnTo>
                <a:lnTo>
                  <a:pt x="689056" y="392894"/>
                </a:lnTo>
                <a:lnTo>
                  <a:pt x="735381" y="389740"/>
                </a:lnTo>
                <a:lnTo>
                  <a:pt x="780312" y="385413"/>
                </a:lnTo>
                <a:lnTo>
                  <a:pt x="823698" y="379964"/>
                </a:lnTo>
                <a:lnTo>
                  <a:pt x="865386" y="373443"/>
                </a:lnTo>
                <a:lnTo>
                  <a:pt x="905225" y="365901"/>
                </a:lnTo>
                <a:lnTo>
                  <a:pt x="943063" y="357390"/>
                </a:lnTo>
                <a:lnTo>
                  <a:pt x="1012126" y="337661"/>
                </a:lnTo>
                <a:lnTo>
                  <a:pt x="1071359" y="314663"/>
                </a:lnTo>
                <a:lnTo>
                  <a:pt x="1119547" y="288803"/>
                </a:lnTo>
                <a:lnTo>
                  <a:pt x="1155472" y="260488"/>
                </a:lnTo>
                <a:lnTo>
                  <a:pt x="1183708" y="214302"/>
                </a:lnTo>
                <a:lnTo>
                  <a:pt x="1185672" y="198120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737604" y="4334255"/>
            <a:ext cx="1185672" cy="395478"/>
          </a:xfrm>
          <a:custGeom>
            <a:avLst/>
            <a:gdLst/>
            <a:ahLst/>
            <a:cxnLst/>
            <a:rect l="l" t="t" r="r" b="b"/>
            <a:pathLst>
              <a:path w="1185672" h="395477">
                <a:moveTo>
                  <a:pt x="1185672" y="198120"/>
                </a:moveTo>
                <a:lnTo>
                  <a:pt x="1168456" y="150408"/>
                </a:lnTo>
                <a:lnTo>
                  <a:pt x="1139118" y="120872"/>
                </a:lnTo>
                <a:lnTo>
                  <a:pt x="1096910" y="93621"/>
                </a:lnTo>
                <a:lnTo>
                  <a:pt x="1043047" y="69059"/>
                </a:lnTo>
                <a:lnTo>
                  <a:pt x="978747" y="47587"/>
                </a:lnTo>
                <a:lnTo>
                  <a:pt x="905225" y="29609"/>
                </a:lnTo>
                <a:lnTo>
                  <a:pt x="865386" y="22055"/>
                </a:lnTo>
                <a:lnTo>
                  <a:pt x="823698" y="15525"/>
                </a:lnTo>
                <a:lnTo>
                  <a:pt x="780312" y="10070"/>
                </a:lnTo>
                <a:lnTo>
                  <a:pt x="735381" y="5740"/>
                </a:lnTo>
                <a:lnTo>
                  <a:pt x="689056" y="2584"/>
                </a:lnTo>
                <a:lnTo>
                  <a:pt x="641491" y="654"/>
                </a:lnTo>
                <a:lnTo>
                  <a:pt x="592836" y="0"/>
                </a:lnTo>
                <a:lnTo>
                  <a:pt x="544180" y="654"/>
                </a:lnTo>
                <a:lnTo>
                  <a:pt x="496615" y="2584"/>
                </a:lnTo>
                <a:lnTo>
                  <a:pt x="450290" y="5740"/>
                </a:lnTo>
                <a:lnTo>
                  <a:pt x="405359" y="10070"/>
                </a:lnTo>
                <a:lnTo>
                  <a:pt x="361973" y="15525"/>
                </a:lnTo>
                <a:lnTo>
                  <a:pt x="320285" y="22055"/>
                </a:lnTo>
                <a:lnTo>
                  <a:pt x="280446" y="29609"/>
                </a:lnTo>
                <a:lnTo>
                  <a:pt x="242608" y="38136"/>
                </a:lnTo>
                <a:lnTo>
                  <a:pt x="173545" y="57912"/>
                </a:lnTo>
                <a:lnTo>
                  <a:pt x="114312" y="80979"/>
                </a:lnTo>
                <a:lnTo>
                  <a:pt x="66124" y="106936"/>
                </a:lnTo>
                <a:lnTo>
                  <a:pt x="30199" y="135379"/>
                </a:lnTo>
                <a:lnTo>
                  <a:pt x="1963" y="181829"/>
                </a:lnTo>
                <a:lnTo>
                  <a:pt x="0" y="198120"/>
                </a:lnTo>
                <a:lnTo>
                  <a:pt x="1963" y="214302"/>
                </a:lnTo>
                <a:lnTo>
                  <a:pt x="30199" y="260488"/>
                </a:lnTo>
                <a:lnTo>
                  <a:pt x="66124" y="288803"/>
                </a:lnTo>
                <a:lnTo>
                  <a:pt x="114312" y="314663"/>
                </a:lnTo>
                <a:lnTo>
                  <a:pt x="173545" y="337661"/>
                </a:lnTo>
                <a:lnTo>
                  <a:pt x="242608" y="357390"/>
                </a:lnTo>
                <a:lnTo>
                  <a:pt x="280446" y="365901"/>
                </a:lnTo>
                <a:lnTo>
                  <a:pt x="320285" y="373443"/>
                </a:lnTo>
                <a:lnTo>
                  <a:pt x="361973" y="379964"/>
                </a:lnTo>
                <a:lnTo>
                  <a:pt x="405359" y="385413"/>
                </a:lnTo>
                <a:lnTo>
                  <a:pt x="450290" y="389740"/>
                </a:lnTo>
                <a:lnTo>
                  <a:pt x="496615" y="392894"/>
                </a:lnTo>
                <a:lnTo>
                  <a:pt x="544180" y="394823"/>
                </a:lnTo>
                <a:lnTo>
                  <a:pt x="592836" y="395478"/>
                </a:lnTo>
                <a:lnTo>
                  <a:pt x="641491" y="394823"/>
                </a:lnTo>
                <a:lnTo>
                  <a:pt x="689056" y="392894"/>
                </a:lnTo>
                <a:lnTo>
                  <a:pt x="735381" y="389740"/>
                </a:lnTo>
                <a:lnTo>
                  <a:pt x="780312" y="385413"/>
                </a:lnTo>
                <a:lnTo>
                  <a:pt x="823698" y="379964"/>
                </a:lnTo>
                <a:lnTo>
                  <a:pt x="865386" y="373443"/>
                </a:lnTo>
                <a:lnTo>
                  <a:pt x="905225" y="365901"/>
                </a:lnTo>
                <a:lnTo>
                  <a:pt x="943063" y="357390"/>
                </a:lnTo>
                <a:lnTo>
                  <a:pt x="1012126" y="337661"/>
                </a:lnTo>
                <a:lnTo>
                  <a:pt x="1071359" y="314663"/>
                </a:lnTo>
                <a:lnTo>
                  <a:pt x="1119547" y="288803"/>
                </a:lnTo>
                <a:lnTo>
                  <a:pt x="1155472" y="260488"/>
                </a:lnTo>
                <a:lnTo>
                  <a:pt x="1183708" y="214302"/>
                </a:lnTo>
                <a:lnTo>
                  <a:pt x="1185672" y="198120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789419" y="4798314"/>
            <a:ext cx="1184909" cy="395477"/>
          </a:xfrm>
          <a:custGeom>
            <a:avLst/>
            <a:gdLst/>
            <a:ahLst/>
            <a:cxnLst/>
            <a:rect l="l" t="t" r="r" b="b"/>
            <a:pathLst>
              <a:path w="1184909" h="395477">
                <a:moveTo>
                  <a:pt x="1184909" y="198120"/>
                </a:moveTo>
                <a:lnTo>
                  <a:pt x="1167697" y="150408"/>
                </a:lnTo>
                <a:lnTo>
                  <a:pt x="1138368" y="120872"/>
                </a:lnTo>
                <a:lnTo>
                  <a:pt x="1096180" y="93621"/>
                </a:lnTo>
                <a:lnTo>
                  <a:pt x="1042355" y="69059"/>
                </a:lnTo>
                <a:lnTo>
                  <a:pt x="978112" y="47587"/>
                </a:lnTo>
                <a:lnTo>
                  <a:pt x="904672" y="29609"/>
                </a:lnTo>
                <a:lnTo>
                  <a:pt x="864886" y="22055"/>
                </a:lnTo>
                <a:lnTo>
                  <a:pt x="823257" y="15525"/>
                </a:lnTo>
                <a:lnTo>
                  <a:pt x="779940" y="10070"/>
                </a:lnTo>
                <a:lnTo>
                  <a:pt x="735087" y="5740"/>
                </a:lnTo>
                <a:lnTo>
                  <a:pt x="688850" y="2584"/>
                </a:lnTo>
                <a:lnTo>
                  <a:pt x="641382" y="654"/>
                </a:lnTo>
                <a:lnTo>
                  <a:pt x="592835" y="0"/>
                </a:lnTo>
                <a:lnTo>
                  <a:pt x="544180" y="654"/>
                </a:lnTo>
                <a:lnTo>
                  <a:pt x="496615" y="2584"/>
                </a:lnTo>
                <a:lnTo>
                  <a:pt x="450290" y="5740"/>
                </a:lnTo>
                <a:lnTo>
                  <a:pt x="405359" y="10070"/>
                </a:lnTo>
                <a:lnTo>
                  <a:pt x="361973" y="15525"/>
                </a:lnTo>
                <a:lnTo>
                  <a:pt x="320285" y="22055"/>
                </a:lnTo>
                <a:lnTo>
                  <a:pt x="280446" y="29609"/>
                </a:lnTo>
                <a:lnTo>
                  <a:pt x="242608" y="38136"/>
                </a:lnTo>
                <a:lnTo>
                  <a:pt x="173545" y="57912"/>
                </a:lnTo>
                <a:lnTo>
                  <a:pt x="114312" y="80979"/>
                </a:lnTo>
                <a:lnTo>
                  <a:pt x="66124" y="106936"/>
                </a:lnTo>
                <a:lnTo>
                  <a:pt x="30199" y="135379"/>
                </a:lnTo>
                <a:lnTo>
                  <a:pt x="1963" y="181829"/>
                </a:lnTo>
                <a:lnTo>
                  <a:pt x="0" y="198120"/>
                </a:lnTo>
                <a:lnTo>
                  <a:pt x="1963" y="214302"/>
                </a:lnTo>
                <a:lnTo>
                  <a:pt x="30199" y="260488"/>
                </a:lnTo>
                <a:lnTo>
                  <a:pt x="66124" y="288803"/>
                </a:lnTo>
                <a:lnTo>
                  <a:pt x="114312" y="314663"/>
                </a:lnTo>
                <a:lnTo>
                  <a:pt x="173545" y="337661"/>
                </a:lnTo>
                <a:lnTo>
                  <a:pt x="242608" y="357390"/>
                </a:lnTo>
                <a:lnTo>
                  <a:pt x="280446" y="365901"/>
                </a:lnTo>
                <a:lnTo>
                  <a:pt x="320285" y="373443"/>
                </a:lnTo>
                <a:lnTo>
                  <a:pt x="361973" y="379964"/>
                </a:lnTo>
                <a:lnTo>
                  <a:pt x="405359" y="385413"/>
                </a:lnTo>
                <a:lnTo>
                  <a:pt x="450290" y="389740"/>
                </a:lnTo>
                <a:lnTo>
                  <a:pt x="496615" y="392894"/>
                </a:lnTo>
                <a:lnTo>
                  <a:pt x="544180" y="394823"/>
                </a:lnTo>
                <a:lnTo>
                  <a:pt x="592835" y="395478"/>
                </a:lnTo>
                <a:lnTo>
                  <a:pt x="641382" y="394823"/>
                </a:lnTo>
                <a:lnTo>
                  <a:pt x="688850" y="392894"/>
                </a:lnTo>
                <a:lnTo>
                  <a:pt x="735087" y="389740"/>
                </a:lnTo>
                <a:lnTo>
                  <a:pt x="779940" y="385413"/>
                </a:lnTo>
                <a:lnTo>
                  <a:pt x="823257" y="379964"/>
                </a:lnTo>
                <a:lnTo>
                  <a:pt x="864886" y="373443"/>
                </a:lnTo>
                <a:lnTo>
                  <a:pt x="904672" y="365901"/>
                </a:lnTo>
                <a:lnTo>
                  <a:pt x="942465" y="357390"/>
                </a:lnTo>
                <a:lnTo>
                  <a:pt x="1011459" y="337661"/>
                </a:lnTo>
                <a:lnTo>
                  <a:pt x="1070646" y="314663"/>
                </a:lnTo>
                <a:lnTo>
                  <a:pt x="1118805" y="288803"/>
                </a:lnTo>
                <a:lnTo>
                  <a:pt x="1154716" y="260488"/>
                </a:lnTo>
                <a:lnTo>
                  <a:pt x="1182946" y="214302"/>
                </a:lnTo>
                <a:lnTo>
                  <a:pt x="1184909" y="198120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592061" y="4996434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08826" y="4514850"/>
            <a:ext cx="137922" cy="0"/>
          </a:xfrm>
          <a:custGeom>
            <a:avLst/>
            <a:gdLst/>
            <a:ahLst/>
            <a:cxnLst/>
            <a:rect l="l" t="t" r="r" b="b"/>
            <a:pathLst>
              <a:path w="137922">
                <a:moveTo>
                  <a:pt x="0" y="0"/>
                </a:moveTo>
                <a:lnTo>
                  <a:pt x="137922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592061" y="4050791"/>
            <a:ext cx="137159" cy="0"/>
          </a:xfrm>
          <a:custGeom>
            <a:avLst/>
            <a:gdLst/>
            <a:ahLst/>
            <a:cxnLst/>
            <a:rect l="l" t="t" r="r" b="b"/>
            <a:pathLst>
              <a:path w="137159">
                <a:moveTo>
                  <a:pt x="0" y="0"/>
                </a:moveTo>
                <a:lnTo>
                  <a:pt x="137160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15990" y="5314188"/>
            <a:ext cx="1271015" cy="429006"/>
          </a:xfrm>
          <a:custGeom>
            <a:avLst/>
            <a:gdLst/>
            <a:ahLst/>
            <a:cxnLst/>
            <a:rect l="l" t="t" r="r" b="b"/>
            <a:pathLst>
              <a:path w="1271015" h="429005">
                <a:moveTo>
                  <a:pt x="1271015" y="206501"/>
                </a:moveTo>
                <a:lnTo>
                  <a:pt x="1264879" y="156795"/>
                </a:lnTo>
                <a:lnTo>
                  <a:pt x="1247438" y="111491"/>
                </a:lnTo>
                <a:lnTo>
                  <a:pt x="1220141" y="72009"/>
                </a:lnTo>
                <a:lnTo>
                  <a:pt x="1184440" y="39770"/>
                </a:lnTo>
                <a:lnTo>
                  <a:pt x="1141785" y="16192"/>
                </a:lnTo>
                <a:lnTo>
                  <a:pt x="1093626" y="2695"/>
                </a:lnTo>
                <a:lnTo>
                  <a:pt x="1059179" y="0"/>
                </a:lnTo>
                <a:lnTo>
                  <a:pt x="211835" y="0"/>
                </a:lnTo>
                <a:lnTo>
                  <a:pt x="160814" y="5987"/>
                </a:lnTo>
                <a:lnTo>
                  <a:pt x="114328" y="23001"/>
                </a:lnTo>
                <a:lnTo>
                  <a:pt x="73830" y="49624"/>
                </a:lnTo>
                <a:lnTo>
                  <a:pt x="40770" y="84435"/>
                </a:lnTo>
                <a:lnTo>
                  <a:pt x="16597" y="126015"/>
                </a:lnTo>
                <a:lnTo>
                  <a:pt x="2763" y="172945"/>
                </a:lnTo>
                <a:lnTo>
                  <a:pt x="0" y="206501"/>
                </a:lnTo>
                <a:lnTo>
                  <a:pt x="0" y="222503"/>
                </a:lnTo>
                <a:lnTo>
                  <a:pt x="6136" y="272210"/>
                </a:lnTo>
                <a:lnTo>
                  <a:pt x="23577" y="317514"/>
                </a:lnTo>
                <a:lnTo>
                  <a:pt x="50874" y="356996"/>
                </a:lnTo>
                <a:lnTo>
                  <a:pt x="86575" y="389235"/>
                </a:lnTo>
                <a:lnTo>
                  <a:pt x="129230" y="412813"/>
                </a:lnTo>
                <a:lnTo>
                  <a:pt x="177389" y="426310"/>
                </a:lnTo>
                <a:lnTo>
                  <a:pt x="211835" y="429005"/>
                </a:lnTo>
                <a:lnTo>
                  <a:pt x="1059179" y="429005"/>
                </a:lnTo>
                <a:lnTo>
                  <a:pt x="1110201" y="423018"/>
                </a:lnTo>
                <a:lnTo>
                  <a:pt x="1156687" y="406004"/>
                </a:lnTo>
                <a:lnTo>
                  <a:pt x="1197185" y="379381"/>
                </a:lnTo>
                <a:lnTo>
                  <a:pt x="1230245" y="344570"/>
                </a:lnTo>
                <a:lnTo>
                  <a:pt x="1254418" y="302990"/>
                </a:lnTo>
                <a:lnTo>
                  <a:pt x="1268252" y="256060"/>
                </a:lnTo>
                <a:lnTo>
                  <a:pt x="1271015" y="222503"/>
                </a:lnTo>
                <a:lnTo>
                  <a:pt x="1271015" y="206501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51482" y="5494782"/>
            <a:ext cx="4056126" cy="0"/>
          </a:xfrm>
          <a:custGeom>
            <a:avLst/>
            <a:gdLst/>
            <a:ahLst/>
            <a:cxnLst/>
            <a:rect l="l" t="t" r="r" b="b"/>
            <a:pathLst>
              <a:path w="4056126">
                <a:moveTo>
                  <a:pt x="4056126" y="0"/>
                </a:moveTo>
                <a:lnTo>
                  <a:pt x="0" y="0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91283" y="4798314"/>
            <a:ext cx="1872995" cy="464057"/>
          </a:xfrm>
          <a:custGeom>
            <a:avLst/>
            <a:gdLst/>
            <a:ahLst/>
            <a:cxnLst/>
            <a:rect l="l" t="t" r="r" b="b"/>
            <a:pathLst>
              <a:path w="1872996" h="464057">
                <a:moveTo>
                  <a:pt x="1872995" y="224027"/>
                </a:moveTo>
                <a:lnTo>
                  <a:pt x="1866319" y="170035"/>
                </a:lnTo>
                <a:lnTo>
                  <a:pt x="1847360" y="120863"/>
                </a:lnTo>
                <a:lnTo>
                  <a:pt x="1817723" y="78037"/>
                </a:lnTo>
                <a:lnTo>
                  <a:pt x="1779013" y="43086"/>
                </a:lnTo>
                <a:lnTo>
                  <a:pt x="1732835" y="17537"/>
                </a:lnTo>
                <a:lnTo>
                  <a:pt x="1680793" y="2919"/>
                </a:lnTo>
                <a:lnTo>
                  <a:pt x="1643633" y="0"/>
                </a:lnTo>
                <a:lnTo>
                  <a:pt x="230123" y="0"/>
                </a:lnTo>
                <a:lnTo>
                  <a:pt x="174770" y="6483"/>
                </a:lnTo>
                <a:lnTo>
                  <a:pt x="124298" y="24915"/>
                </a:lnTo>
                <a:lnTo>
                  <a:pt x="80296" y="53767"/>
                </a:lnTo>
                <a:lnTo>
                  <a:pt x="44354" y="91513"/>
                </a:lnTo>
                <a:lnTo>
                  <a:pt x="18061" y="136624"/>
                </a:lnTo>
                <a:lnTo>
                  <a:pt x="3007" y="187573"/>
                </a:lnTo>
                <a:lnTo>
                  <a:pt x="0" y="224027"/>
                </a:lnTo>
                <a:lnTo>
                  <a:pt x="0" y="240029"/>
                </a:lnTo>
                <a:lnTo>
                  <a:pt x="6678" y="294022"/>
                </a:lnTo>
                <a:lnTo>
                  <a:pt x="25655" y="343194"/>
                </a:lnTo>
                <a:lnTo>
                  <a:pt x="55341" y="386020"/>
                </a:lnTo>
                <a:lnTo>
                  <a:pt x="94146" y="420971"/>
                </a:lnTo>
                <a:lnTo>
                  <a:pt x="140481" y="446520"/>
                </a:lnTo>
                <a:lnTo>
                  <a:pt x="192757" y="461138"/>
                </a:lnTo>
                <a:lnTo>
                  <a:pt x="230123" y="464057"/>
                </a:lnTo>
                <a:lnTo>
                  <a:pt x="1642871" y="464057"/>
                </a:lnTo>
                <a:lnTo>
                  <a:pt x="1698225" y="457574"/>
                </a:lnTo>
                <a:lnTo>
                  <a:pt x="1748697" y="439142"/>
                </a:lnTo>
                <a:lnTo>
                  <a:pt x="1792699" y="410290"/>
                </a:lnTo>
                <a:lnTo>
                  <a:pt x="1828641" y="372544"/>
                </a:lnTo>
                <a:lnTo>
                  <a:pt x="1854934" y="327433"/>
                </a:lnTo>
                <a:lnTo>
                  <a:pt x="1869988" y="276484"/>
                </a:lnTo>
                <a:lnTo>
                  <a:pt x="1872995" y="240029"/>
                </a:lnTo>
                <a:lnTo>
                  <a:pt x="1872995" y="224027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21835" y="4798314"/>
            <a:ext cx="1872995" cy="464057"/>
          </a:xfrm>
          <a:custGeom>
            <a:avLst/>
            <a:gdLst/>
            <a:ahLst/>
            <a:cxnLst/>
            <a:rect l="l" t="t" r="r" b="b"/>
            <a:pathLst>
              <a:path w="1872995" h="464057">
                <a:moveTo>
                  <a:pt x="1872995" y="224027"/>
                </a:moveTo>
                <a:lnTo>
                  <a:pt x="1866319" y="170035"/>
                </a:lnTo>
                <a:lnTo>
                  <a:pt x="1847360" y="120863"/>
                </a:lnTo>
                <a:lnTo>
                  <a:pt x="1817723" y="78037"/>
                </a:lnTo>
                <a:lnTo>
                  <a:pt x="1779013" y="43086"/>
                </a:lnTo>
                <a:lnTo>
                  <a:pt x="1732835" y="17537"/>
                </a:lnTo>
                <a:lnTo>
                  <a:pt x="1680793" y="2919"/>
                </a:lnTo>
                <a:lnTo>
                  <a:pt x="1643633" y="0"/>
                </a:lnTo>
                <a:lnTo>
                  <a:pt x="230123" y="0"/>
                </a:lnTo>
                <a:lnTo>
                  <a:pt x="174770" y="6483"/>
                </a:lnTo>
                <a:lnTo>
                  <a:pt x="124298" y="24915"/>
                </a:lnTo>
                <a:lnTo>
                  <a:pt x="80296" y="53767"/>
                </a:lnTo>
                <a:lnTo>
                  <a:pt x="44354" y="91513"/>
                </a:lnTo>
                <a:lnTo>
                  <a:pt x="18061" y="136624"/>
                </a:lnTo>
                <a:lnTo>
                  <a:pt x="3007" y="187573"/>
                </a:lnTo>
                <a:lnTo>
                  <a:pt x="0" y="224027"/>
                </a:lnTo>
                <a:lnTo>
                  <a:pt x="0" y="240029"/>
                </a:lnTo>
                <a:lnTo>
                  <a:pt x="6678" y="294022"/>
                </a:lnTo>
                <a:lnTo>
                  <a:pt x="25655" y="343194"/>
                </a:lnTo>
                <a:lnTo>
                  <a:pt x="55341" y="386020"/>
                </a:lnTo>
                <a:lnTo>
                  <a:pt x="94146" y="420971"/>
                </a:lnTo>
                <a:lnTo>
                  <a:pt x="140481" y="446520"/>
                </a:lnTo>
                <a:lnTo>
                  <a:pt x="192757" y="461138"/>
                </a:lnTo>
                <a:lnTo>
                  <a:pt x="230123" y="464057"/>
                </a:lnTo>
                <a:lnTo>
                  <a:pt x="1642871" y="464057"/>
                </a:lnTo>
                <a:lnTo>
                  <a:pt x="1698225" y="457574"/>
                </a:lnTo>
                <a:lnTo>
                  <a:pt x="1748697" y="439142"/>
                </a:lnTo>
                <a:lnTo>
                  <a:pt x="1792699" y="410290"/>
                </a:lnTo>
                <a:lnTo>
                  <a:pt x="1828641" y="372544"/>
                </a:lnTo>
                <a:lnTo>
                  <a:pt x="1854934" y="327433"/>
                </a:lnTo>
                <a:lnTo>
                  <a:pt x="1869988" y="276484"/>
                </a:lnTo>
                <a:lnTo>
                  <a:pt x="1872995" y="240029"/>
                </a:lnTo>
                <a:lnTo>
                  <a:pt x="1872995" y="224027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042666" y="5795771"/>
            <a:ext cx="1855470" cy="463295"/>
          </a:xfrm>
          <a:custGeom>
            <a:avLst/>
            <a:gdLst/>
            <a:ahLst/>
            <a:cxnLst/>
            <a:rect l="l" t="t" r="r" b="b"/>
            <a:pathLst>
              <a:path w="1855470" h="463296">
                <a:moveTo>
                  <a:pt x="1855470" y="223265"/>
                </a:moveTo>
                <a:lnTo>
                  <a:pt x="1848793" y="169567"/>
                </a:lnTo>
                <a:lnTo>
                  <a:pt x="1829834" y="120601"/>
                </a:lnTo>
                <a:lnTo>
                  <a:pt x="1800197" y="77910"/>
                </a:lnTo>
                <a:lnTo>
                  <a:pt x="1761487" y="43037"/>
                </a:lnTo>
                <a:lnTo>
                  <a:pt x="1715309" y="17525"/>
                </a:lnTo>
                <a:lnTo>
                  <a:pt x="1663267" y="2918"/>
                </a:lnTo>
                <a:lnTo>
                  <a:pt x="1626108" y="0"/>
                </a:lnTo>
                <a:lnTo>
                  <a:pt x="229362" y="0"/>
                </a:lnTo>
                <a:lnTo>
                  <a:pt x="174302" y="6480"/>
                </a:lnTo>
                <a:lnTo>
                  <a:pt x="124036" y="24894"/>
                </a:lnTo>
                <a:lnTo>
                  <a:pt x="80169" y="53698"/>
                </a:lnTo>
                <a:lnTo>
                  <a:pt x="44305" y="91348"/>
                </a:lnTo>
                <a:lnTo>
                  <a:pt x="18049" y="136302"/>
                </a:lnTo>
                <a:lnTo>
                  <a:pt x="3006" y="187017"/>
                </a:lnTo>
                <a:lnTo>
                  <a:pt x="0" y="223265"/>
                </a:lnTo>
                <a:lnTo>
                  <a:pt x="0" y="240029"/>
                </a:lnTo>
                <a:lnTo>
                  <a:pt x="6676" y="293728"/>
                </a:lnTo>
                <a:lnTo>
                  <a:pt x="25635" y="342694"/>
                </a:lnTo>
                <a:lnTo>
                  <a:pt x="55272" y="385385"/>
                </a:lnTo>
                <a:lnTo>
                  <a:pt x="93982" y="420258"/>
                </a:lnTo>
                <a:lnTo>
                  <a:pt x="140160" y="445769"/>
                </a:lnTo>
                <a:lnTo>
                  <a:pt x="192202" y="460377"/>
                </a:lnTo>
                <a:lnTo>
                  <a:pt x="229362" y="463295"/>
                </a:lnTo>
                <a:lnTo>
                  <a:pt x="1626108" y="463295"/>
                </a:lnTo>
                <a:lnTo>
                  <a:pt x="1681167" y="456815"/>
                </a:lnTo>
                <a:lnTo>
                  <a:pt x="1731433" y="438401"/>
                </a:lnTo>
                <a:lnTo>
                  <a:pt x="1775300" y="409597"/>
                </a:lnTo>
                <a:lnTo>
                  <a:pt x="1811164" y="371947"/>
                </a:lnTo>
                <a:lnTo>
                  <a:pt x="1837420" y="326993"/>
                </a:lnTo>
                <a:lnTo>
                  <a:pt x="1852463" y="276278"/>
                </a:lnTo>
                <a:lnTo>
                  <a:pt x="1855470" y="240029"/>
                </a:lnTo>
                <a:lnTo>
                  <a:pt x="1855470" y="223265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75966" y="5253990"/>
            <a:ext cx="0" cy="240792"/>
          </a:xfrm>
          <a:custGeom>
            <a:avLst/>
            <a:gdLst/>
            <a:ahLst/>
            <a:cxnLst/>
            <a:rect l="l" t="t" r="r" b="b"/>
            <a:pathLst>
              <a:path h="240792">
                <a:moveTo>
                  <a:pt x="0" y="0"/>
                </a:moveTo>
                <a:lnTo>
                  <a:pt x="0" y="240792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804409" y="5271515"/>
            <a:ext cx="0" cy="240792"/>
          </a:xfrm>
          <a:custGeom>
            <a:avLst/>
            <a:gdLst/>
            <a:ahLst/>
            <a:cxnLst/>
            <a:rect l="l" t="t" r="r" b="b"/>
            <a:pathLst>
              <a:path h="240792">
                <a:moveTo>
                  <a:pt x="0" y="0"/>
                </a:moveTo>
                <a:lnTo>
                  <a:pt x="0" y="240792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44873" y="5512308"/>
            <a:ext cx="0" cy="275081"/>
          </a:xfrm>
          <a:custGeom>
            <a:avLst/>
            <a:gdLst/>
            <a:ahLst/>
            <a:cxnLst/>
            <a:rect l="l" t="t" r="r" b="b"/>
            <a:pathLst>
              <a:path h="275081">
                <a:moveTo>
                  <a:pt x="0" y="0"/>
                </a:moveTo>
                <a:lnTo>
                  <a:pt x="0" y="275082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719072" y="5760720"/>
            <a:ext cx="1185671" cy="566928"/>
          </a:xfrm>
          <a:custGeom>
            <a:avLst/>
            <a:gdLst/>
            <a:ahLst/>
            <a:cxnLst/>
            <a:rect l="l" t="t" r="r" b="b"/>
            <a:pathLst>
              <a:path w="1185671" h="566927">
                <a:moveTo>
                  <a:pt x="1185671" y="283463"/>
                </a:moveTo>
                <a:lnTo>
                  <a:pt x="1177919" y="237567"/>
                </a:lnTo>
                <a:lnTo>
                  <a:pt x="1155472" y="193999"/>
                </a:lnTo>
                <a:lnTo>
                  <a:pt x="1119547" y="153347"/>
                </a:lnTo>
                <a:lnTo>
                  <a:pt x="1071359" y="116201"/>
                </a:lnTo>
                <a:lnTo>
                  <a:pt x="1012126" y="83153"/>
                </a:lnTo>
                <a:lnTo>
                  <a:pt x="943063" y="54790"/>
                </a:lnTo>
                <a:lnTo>
                  <a:pt x="905225" y="42551"/>
                </a:lnTo>
                <a:lnTo>
                  <a:pt x="865386" y="31704"/>
                </a:lnTo>
                <a:lnTo>
                  <a:pt x="823698" y="22324"/>
                </a:lnTo>
                <a:lnTo>
                  <a:pt x="780312" y="14484"/>
                </a:lnTo>
                <a:lnTo>
                  <a:pt x="735381" y="8257"/>
                </a:lnTo>
                <a:lnTo>
                  <a:pt x="689056" y="3719"/>
                </a:lnTo>
                <a:lnTo>
                  <a:pt x="641491" y="942"/>
                </a:lnTo>
                <a:lnTo>
                  <a:pt x="592835" y="0"/>
                </a:lnTo>
                <a:lnTo>
                  <a:pt x="544180" y="942"/>
                </a:lnTo>
                <a:lnTo>
                  <a:pt x="496615" y="3719"/>
                </a:lnTo>
                <a:lnTo>
                  <a:pt x="450290" y="8257"/>
                </a:lnTo>
                <a:lnTo>
                  <a:pt x="405359" y="14484"/>
                </a:lnTo>
                <a:lnTo>
                  <a:pt x="361973" y="22324"/>
                </a:lnTo>
                <a:lnTo>
                  <a:pt x="320285" y="31704"/>
                </a:lnTo>
                <a:lnTo>
                  <a:pt x="280446" y="42551"/>
                </a:lnTo>
                <a:lnTo>
                  <a:pt x="242608" y="54790"/>
                </a:lnTo>
                <a:lnTo>
                  <a:pt x="206924" y="68349"/>
                </a:lnTo>
                <a:lnTo>
                  <a:pt x="142624" y="99128"/>
                </a:lnTo>
                <a:lnTo>
                  <a:pt x="88761" y="134299"/>
                </a:lnTo>
                <a:lnTo>
                  <a:pt x="46553" y="173271"/>
                </a:lnTo>
                <a:lnTo>
                  <a:pt x="17215" y="215455"/>
                </a:lnTo>
                <a:lnTo>
                  <a:pt x="1963" y="260261"/>
                </a:lnTo>
                <a:lnTo>
                  <a:pt x="0" y="283464"/>
                </a:lnTo>
                <a:lnTo>
                  <a:pt x="1963" y="306769"/>
                </a:lnTo>
                <a:lnTo>
                  <a:pt x="17215" y="351719"/>
                </a:lnTo>
                <a:lnTo>
                  <a:pt x="46553" y="393977"/>
                </a:lnTo>
                <a:lnTo>
                  <a:pt x="88761" y="432966"/>
                </a:lnTo>
                <a:lnTo>
                  <a:pt x="142624" y="468110"/>
                </a:lnTo>
                <a:lnTo>
                  <a:pt x="206924" y="498833"/>
                </a:lnTo>
                <a:lnTo>
                  <a:pt x="242608" y="512356"/>
                </a:lnTo>
                <a:lnTo>
                  <a:pt x="280446" y="524558"/>
                </a:lnTo>
                <a:lnTo>
                  <a:pt x="320285" y="535367"/>
                </a:lnTo>
                <a:lnTo>
                  <a:pt x="361973" y="544710"/>
                </a:lnTo>
                <a:lnTo>
                  <a:pt x="405359" y="552517"/>
                </a:lnTo>
                <a:lnTo>
                  <a:pt x="450290" y="558713"/>
                </a:lnTo>
                <a:lnTo>
                  <a:pt x="496615" y="563229"/>
                </a:lnTo>
                <a:lnTo>
                  <a:pt x="544180" y="565991"/>
                </a:lnTo>
                <a:lnTo>
                  <a:pt x="592835" y="566928"/>
                </a:lnTo>
                <a:lnTo>
                  <a:pt x="641491" y="565991"/>
                </a:lnTo>
                <a:lnTo>
                  <a:pt x="689056" y="563229"/>
                </a:lnTo>
                <a:lnTo>
                  <a:pt x="735381" y="558713"/>
                </a:lnTo>
                <a:lnTo>
                  <a:pt x="780312" y="552517"/>
                </a:lnTo>
                <a:lnTo>
                  <a:pt x="823698" y="544710"/>
                </a:lnTo>
                <a:lnTo>
                  <a:pt x="865386" y="535367"/>
                </a:lnTo>
                <a:lnTo>
                  <a:pt x="905225" y="524558"/>
                </a:lnTo>
                <a:lnTo>
                  <a:pt x="943063" y="512356"/>
                </a:lnTo>
                <a:lnTo>
                  <a:pt x="978747" y="498833"/>
                </a:lnTo>
                <a:lnTo>
                  <a:pt x="1043047" y="468110"/>
                </a:lnTo>
                <a:lnTo>
                  <a:pt x="1096910" y="432966"/>
                </a:lnTo>
                <a:lnTo>
                  <a:pt x="1139118" y="393977"/>
                </a:lnTo>
                <a:lnTo>
                  <a:pt x="1168456" y="351719"/>
                </a:lnTo>
                <a:lnTo>
                  <a:pt x="1183708" y="306769"/>
                </a:lnTo>
                <a:lnTo>
                  <a:pt x="1185671" y="283463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01767" y="5760720"/>
            <a:ext cx="1185672" cy="601217"/>
          </a:xfrm>
          <a:custGeom>
            <a:avLst/>
            <a:gdLst/>
            <a:ahLst/>
            <a:cxnLst/>
            <a:rect l="l" t="t" r="r" b="b"/>
            <a:pathLst>
              <a:path w="1185672" h="601217">
                <a:moveTo>
                  <a:pt x="1185672" y="300989"/>
                </a:moveTo>
                <a:lnTo>
                  <a:pt x="1177919" y="252196"/>
                </a:lnTo>
                <a:lnTo>
                  <a:pt x="1155472" y="205898"/>
                </a:lnTo>
                <a:lnTo>
                  <a:pt x="1119547" y="162719"/>
                </a:lnTo>
                <a:lnTo>
                  <a:pt x="1071359" y="123279"/>
                </a:lnTo>
                <a:lnTo>
                  <a:pt x="1012126" y="88201"/>
                </a:lnTo>
                <a:lnTo>
                  <a:pt x="943063" y="58107"/>
                </a:lnTo>
                <a:lnTo>
                  <a:pt x="905225" y="45122"/>
                </a:lnTo>
                <a:lnTo>
                  <a:pt x="865386" y="33617"/>
                </a:lnTo>
                <a:lnTo>
                  <a:pt x="823698" y="23669"/>
                </a:lnTo>
                <a:lnTo>
                  <a:pt x="780312" y="15355"/>
                </a:lnTo>
                <a:lnTo>
                  <a:pt x="735381" y="8754"/>
                </a:lnTo>
                <a:lnTo>
                  <a:pt x="689056" y="3942"/>
                </a:lnTo>
                <a:lnTo>
                  <a:pt x="641491" y="998"/>
                </a:lnTo>
                <a:lnTo>
                  <a:pt x="592836" y="0"/>
                </a:lnTo>
                <a:lnTo>
                  <a:pt x="544180" y="998"/>
                </a:lnTo>
                <a:lnTo>
                  <a:pt x="496615" y="3942"/>
                </a:lnTo>
                <a:lnTo>
                  <a:pt x="450290" y="8754"/>
                </a:lnTo>
                <a:lnTo>
                  <a:pt x="405359" y="15355"/>
                </a:lnTo>
                <a:lnTo>
                  <a:pt x="361973" y="23669"/>
                </a:lnTo>
                <a:lnTo>
                  <a:pt x="320285" y="33617"/>
                </a:lnTo>
                <a:lnTo>
                  <a:pt x="280446" y="45122"/>
                </a:lnTo>
                <a:lnTo>
                  <a:pt x="242608" y="58107"/>
                </a:lnTo>
                <a:lnTo>
                  <a:pt x="206924" y="72492"/>
                </a:lnTo>
                <a:lnTo>
                  <a:pt x="142624" y="105156"/>
                </a:lnTo>
                <a:lnTo>
                  <a:pt x="88761" y="142492"/>
                </a:lnTo>
                <a:lnTo>
                  <a:pt x="46553" y="183880"/>
                </a:lnTo>
                <a:lnTo>
                  <a:pt x="17215" y="228696"/>
                </a:lnTo>
                <a:lnTo>
                  <a:pt x="1963" y="276319"/>
                </a:lnTo>
                <a:lnTo>
                  <a:pt x="0" y="300989"/>
                </a:lnTo>
                <a:lnTo>
                  <a:pt x="1963" y="325551"/>
                </a:lnTo>
                <a:lnTo>
                  <a:pt x="17215" y="372989"/>
                </a:lnTo>
                <a:lnTo>
                  <a:pt x="46553" y="417659"/>
                </a:lnTo>
                <a:lnTo>
                  <a:pt x="88761" y="458934"/>
                </a:lnTo>
                <a:lnTo>
                  <a:pt x="142624" y="496188"/>
                </a:lnTo>
                <a:lnTo>
                  <a:pt x="206924" y="528794"/>
                </a:lnTo>
                <a:lnTo>
                  <a:pt x="242608" y="543159"/>
                </a:lnTo>
                <a:lnTo>
                  <a:pt x="280446" y="556127"/>
                </a:lnTo>
                <a:lnTo>
                  <a:pt x="320285" y="567620"/>
                </a:lnTo>
                <a:lnTo>
                  <a:pt x="361973" y="577560"/>
                </a:lnTo>
                <a:lnTo>
                  <a:pt x="405359" y="585868"/>
                </a:lnTo>
                <a:lnTo>
                  <a:pt x="450290" y="592466"/>
                </a:lnTo>
                <a:lnTo>
                  <a:pt x="496615" y="597276"/>
                </a:lnTo>
                <a:lnTo>
                  <a:pt x="544180" y="600219"/>
                </a:lnTo>
                <a:lnTo>
                  <a:pt x="592836" y="601217"/>
                </a:lnTo>
                <a:lnTo>
                  <a:pt x="641491" y="600219"/>
                </a:lnTo>
                <a:lnTo>
                  <a:pt x="689056" y="597276"/>
                </a:lnTo>
                <a:lnTo>
                  <a:pt x="735381" y="592466"/>
                </a:lnTo>
                <a:lnTo>
                  <a:pt x="780312" y="585868"/>
                </a:lnTo>
                <a:lnTo>
                  <a:pt x="823698" y="577560"/>
                </a:lnTo>
                <a:lnTo>
                  <a:pt x="865386" y="567620"/>
                </a:lnTo>
                <a:lnTo>
                  <a:pt x="905225" y="556127"/>
                </a:lnTo>
                <a:lnTo>
                  <a:pt x="943063" y="543159"/>
                </a:lnTo>
                <a:lnTo>
                  <a:pt x="978747" y="528794"/>
                </a:lnTo>
                <a:lnTo>
                  <a:pt x="1043047" y="496188"/>
                </a:lnTo>
                <a:lnTo>
                  <a:pt x="1096910" y="458934"/>
                </a:lnTo>
                <a:lnTo>
                  <a:pt x="1139118" y="417659"/>
                </a:lnTo>
                <a:lnTo>
                  <a:pt x="1168456" y="372989"/>
                </a:lnTo>
                <a:lnTo>
                  <a:pt x="1183708" y="325551"/>
                </a:lnTo>
                <a:lnTo>
                  <a:pt x="1185672" y="300989"/>
                </a:lnTo>
                <a:close/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560314" y="5512308"/>
            <a:ext cx="0" cy="240030"/>
          </a:xfrm>
          <a:custGeom>
            <a:avLst/>
            <a:gdLst/>
            <a:ahLst/>
            <a:cxnLst/>
            <a:rect l="l" t="t" r="r" b="b"/>
            <a:pathLst>
              <a:path h="240029">
                <a:moveTo>
                  <a:pt x="0" y="0"/>
                </a:moveTo>
                <a:lnTo>
                  <a:pt x="0" y="240029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329433" y="5512308"/>
            <a:ext cx="0" cy="257556"/>
          </a:xfrm>
          <a:custGeom>
            <a:avLst/>
            <a:gdLst/>
            <a:ahLst/>
            <a:cxnLst/>
            <a:rect l="l" t="t" r="r" b="b"/>
            <a:pathLst>
              <a:path h="257555">
                <a:moveTo>
                  <a:pt x="0" y="0"/>
                </a:moveTo>
                <a:lnTo>
                  <a:pt x="0" y="257555"/>
                </a:lnTo>
              </a:path>
            </a:pathLst>
          </a:custGeom>
          <a:ln w="171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320028" y="3424427"/>
            <a:ext cx="1914905" cy="1838706"/>
          </a:xfrm>
          <a:custGeom>
            <a:avLst/>
            <a:gdLst/>
            <a:ahLst/>
            <a:cxnLst/>
            <a:rect l="l" t="t" r="r" b="b"/>
            <a:pathLst>
              <a:path w="1914905" h="1838706">
                <a:moveTo>
                  <a:pt x="9905" y="1833372"/>
                </a:moveTo>
                <a:lnTo>
                  <a:pt x="9905" y="1795272"/>
                </a:lnTo>
                <a:lnTo>
                  <a:pt x="0" y="1795272"/>
                </a:lnTo>
                <a:lnTo>
                  <a:pt x="0" y="1833372"/>
                </a:lnTo>
                <a:lnTo>
                  <a:pt x="9905" y="1833372"/>
                </a:lnTo>
                <a:close/>
              </a:path>
              <a:path w="1914905" h="1838706">
                <a:moveTo>
                  <a:pt x="9905" y="1767078"/>
                </a:moveTo>
                <a:lnTo>
                  <a:pt x="9905" y="1728978"/>
                </a:lnTo>
                <a:lnTo>
                  <a:pt x="0" y="1728978"/>
                </a:lnTo>
                <a:lnTo>
                  <a:pt x="0" y="1767078"/>
                </a:lnTo>
                <a:lnTo>
                  <a:pt x="9905" y="1767078"/>
                </a:lnTo>
                <a:close/>
              </a:path>
              <a:path w="1914905" h="1838706">
                <a:moveTo>
                  <a:pt x="9905" y="1700022"/>
                </a:moveTo>
                <a:lnTo>
                  <a:pt x="9905" y="1661922"/>
                </a:lnTo>
                <a:lnTo>
                  <a:pt x="0" y="1661922"/>
                </a:lnTo>
                <a:lnTo>
                  <a:pt x="0" y="1700022"/>
                </a:lnTo>
                <a:lnTo>
                  <a:pt x="9905" y="1700022"/>
                </a:lnTo>
                <a:close/>
              </a:path>
              <a:path w="1914905" h="1838706">
                <a:moveTo>
                  <a:pt x="9905" y="1633728"/>
                </a:moveTo>
                <a:lnTo>
                  <a:pt x="9905" y="1595628"/>
                </a:lnTo>
                <a:lnTo>
                  <a:pt x="0" y="1595628"/>
                </a:lnTo>
                <a:lnTo>
                  <a:pt x="0" y="1633728"/>
                </a:lnTo>
                <a:lnTo>
                  <a:pt x="9905" y="1633728"/>
                </a:lnTo>
                <a:close/>
              </a:path>
              <a:path w="1914905" h="1838706">
                <a:moveTo>
                  <a:pt x="9905" y="1566672"/>
                </a:moveTo>
                <a:lnTo>
                  <a:pt x="9905" y="1528572"/>
                </a:lnTo>
                <a:lnTo>
                  <a:pt x="0" y="1528572"/>
                </a:lnTo>
                <a:lnTo>
                  <a:pt x="0" y="1566672"/>
                </a:lnTo>
                <a:lnTo>
                  <a:pt x="9905" y="1566672"/>
                </a:lnTo>
                <a:close/>
              </a:path>
              <a:path w="1914905" h="1838706">
                <a:moveTo>
                  <a:pt x="9905" y="1500378"/>
                </a:moveTo>
                <a:lnTo>
                  <a:pt x="9905" y="1462278"/>
                </a:lnTo>
                <a:lnTo>
                  <a:pt x="0" y="1462278"/>
                </a:lnTo>
                <a:lnTo>
                  <a:pt x="0" y="1500378"/>
                </a:lnTo>
                <a:lnTo>
                  <a:pt x="9905" y="1500378"/>
                </a:lnTo>
                <a:close/>
              </a:path>
              <a:path w="1914905" h="1838706">
                <a:moveTo>
                  <a:pt x="9905" y="1433322"/>
                </a:moveTo>
                <a:lnTo>
                  <a:pt x="9905" y="1395222"/>
                </a:lnTo>
                <a:lnTo>
                  <a:pt x="0" y="1395222"/>
                </a:lnTo>
                <a:lnTo>
                  <a:pt x="0" y="1433322"/>
                </a:lnTo>
                <a:lnTo>
                  <a:pt x="9905" y="1433322"/>
                </a:lnTo>
                <a:close/>
              </a:path>
              <a:path w="1914905" h="1838706">
                <a:moveTo>
                  <a:pt x="9905" y="1367028"/>
                </a:moveTo>
                <a:lnTo>
                  <a:pt x="9905" y="1328928"/>
                </a:lnTo>
                <a:lnTo>
                  <a:pt x="0" y="1328928"/>
                </a:lnTo>
                <a:lnTo>
                  <a:pt x="0" y="1367028"/>
                </a:lnTo>
                <a:lnTo>
                  <a:pt x="9905" y="1367028"/>
                </a:lnTo>
                <a:close/>
              </a:path>
              <a:path w="1914905" h="1838706">
                <a:moveTo>
                  <a:pt x="9905" y="1299972"/>
                </a:moveTo>
                <a:lnTo>
                  <a:pt x="9905" y="1261872"/>
                </a:lnTo>
                <a:lnTo>
                  <a:pt x="0" y="1261872"/>
                </a:lnTo>
                <a:lnTo>
                  <a:pt x="0" y="1299972"/>
                </a:lnTo>
                <a:lnTo>
                  <a:pt x="9905" y="1299972"/>
                </a:lnTo>
                <a:close/>
              </a:path>
              <a:path w="1914905" h="1838706">
                <a:moveTo>
                  <a:pt x="9905" y="1233678"/>
                </a:moveTo>
                <a:lnTo>
                  <a:pt x="9905" y="1195578"/>
                </a:lnTo>
                <a:lnTo>
                  <a:pt x="0" y="1195578"/>
                </a:lnTo>
                <a:lnTo>
                  <a:pt x="0" y="1233678"/>
                </a:lnTo>
                <a:lnTo>
                  <a:pt x="9905" y="1233678"/>
                </a:lnTo>
                <a:close/>
              </a:path>
              <a:path w="1914905" h="1838706">
                <a:moveTo>
                  <a:pt x="9905" y="1166622"/>
                </a:moveTo>
                <a:lnTo>
                  <a:pt x="9905" y="1128522"/>
                </a:lnTo>
                <a:lnTo>
                  <a:pt x="0" y="1128522"/>
                </a:lnTo>
                <a:lnTo>
                  <a:pt x="0" y="1166622"/>
                </a:lnTo>
                <a:lnTo>
                  <a:pt x="9905" y="1166622"/>
                </a:lnTo>
                <a:close/>
              </a:path>
              <a:path w="1914905" h="1838706">
                <a:moveTo>
                  <a:pt x="9905" y="1100328"/>
                </a:moveTo>
                <a:lnTo>
                  <a:pt x="9905" y="1062228"/>
                </a:lnTo>
                <a:lnTo>
                  <a:pt x="0" y="1062228"/>
                </a:lnTo>
                <a:lnTo>
                  <a:pt x="0" y="1100328"/>
                </a:lnTo>
                <a:lnTo>
                  <a:pt x="9905" y="1100328"/>
                </a:lnTo>
                <a:close/>
              </a:path>
              <a:path w="1914905" h="1838706">
                <a:moveTo>
                  <a:pt x="9905" y="1033272"/>
                </a:moveTo>
                <a:lnTo>
                  <a:pt x="9905" y="995172"/>
                </a:lnTo>
                <a:lnTo>
                  <a:pt x="0" y="995172"/>
                </a:lnTo>
                <a:lnTo>
                  <a:pt x="0" y="1033272"/>
                </a:lnTo>
                <a:lnTo>
                  <a:pt x="9905" y="1033272"/>
                </a:lnTo>
                <a:close/>
              </a:path>
              <a:path w="1914905" h="1838706">
                <a:moveTo>
                  <a:pt x="9905" y="966978"/>
                </a:moveTo>
                <a:lnTo>
                  <a:pt x="9905" y="928878"/>
                </a:lnTo>
                <a:lnTo>
                  <a:pt x="0" y="928878"/>
                </a:lnTo>
                <a:lnTo>
                  <a:pt x="0" y="966978"/>
                </a:lnTo>
                <a:lnTo>
                  <a:pt x="9905" y="966978"/>
                </a:lnTo>
                <a:close/>
              </a:path>
              <a:path w="1914905" h="1838706">
                <a:moveTo>
                  <a:pt x="9905" y="899922"/>
                </a:moveTo>
                <a:lnTo>
                  <a:pt x="9905" y="861822"/>
                </a:lnTo>
                <a:lnTo>
                  <a:pt x="0" y="861822"/>
                </a:lnTo>
                <a:lnTo>
                  <a:pt x="0" y="899922"/>
                </a:lnTo>
                <a:lnTo>
                  <a:pt x="9905" y="899922"/>
                </a:lnTo>
                <a:close/>
              </a:path>
              <a:path w="1914905" h="1838706">
                <a:moveTo>
                  <a:pt x="9905" y="833628"/>
                </a:moveTo>
                <a:lnTo>
                  <a:pt x="9905" y="795528"/>
                </a:lnTo>
                <a:lnTo>
                  <a:pt x="0" y="795528"/>
                </a:lnTo>
                <a:lnTo>
                  <a:pt x="0" y="833628"/>
                </a:lnTo>
                <a:lnTo>
                  <a:pt x="9905" y="833628"/>
                </a:lnTo>
                <a:close/>
              </a:path>
              <a:path w="1914905" h="1838706">
                <a:moveTo>
                  <a:pt x="9905" y="766572"/>
                </a:moveTo>
                <a:lnTo>
                  <a:pt x="9905" y="728472"/>
                </a:lnTo>
                <a:lnTo>
                  <a:pt x="0" y="728472"/>
                </a:lnTo>
                <a:lnTo>
                  <a:pt x="0" y="766572"/>
                </a:lnTo>
                <a:lnTo>
                  <a:pt x="9905" y="766572"/>
                </a:lnTo>
                <a:close/>
              </a:path>
              <a:path w="1914905" h="1838706">
                <a:moveTo>
                  <a:pt x="9905" y="700278"/>
                </a:moveTo>
                <a:lnTo>
                  <a:pt x="9905" y="662178"/>
                </a:lnTo>
                <a:lnTo>
                  <a:pt x="0" y="662178"/>
                </a:lnTo>
                <a:lnTo>
                  <a:pt x="0" y="700278"/>
                </a:lnTo>
                <a:lnTo>
                  <a:pt x="9905" y="700278"/>
                </a:lnTo>
                <a:close/>
              </a:path>
              <a:path w="1914905" h="1838706">
                <a:moveTo>
                  <a:pt x="9905" y="633222"/>
                </a:moveTo>
                <a:lnTo>
                  <a:pt x="9905" y="595122"/>
                </a:lnTo>
                <a:lnTo>
                  <a:pt x="0" y="595122"/>
                </a:lnTo>
                <a:lnTo>
                  <a:pt x="0" y="633222"/>
                </a:lnTo>
                <a:lnTo>
                  <a:pt x="9905" y="633222"/>
                </a:lnTo>
                <a:close/>
              </a:path>
              <a:path w="1914905" h="1838706">
                <a:moveTo>
                  <a:pt x="9905" y="566928"/>
                </a:moveTo>
                <a:lnTo>
                  <a:pt x="9905" y="528828"/>
                </a:lnTo>
                <a:lnTo>
                  <a:pt x="0" y="528828"/>
                </a:lnTo>
                <a:lnTo>
                  <a:pt x="0" y="566928"/>
                </a:lnTo>
                <a:lnTo>
                  <a:pt x="9905" y="566928"/>
                </a:lnTo>
                <a:close/>
              </a:path>
              <a:path w="1914905" h="1838706">
                <a:moveTo>
                  <a:pt x="9905" y="499872"/>
                </a:moveTo>
                <a:lnTo>
                  <a:pt x="9905" y="461772"/>
                </a:lnTo>
                <a:lnTo>
                  <a:pt x="0" y="461772"/>
                </a:lnTo>
                <a:lnTo>
                  <a:pt x="0" y="499872"/>
                </a:lnTo>
                <a:lnTo>
                  <a:pt x="9905" y="499872"/>
                </a:lnTo>
                <a:close/>
              </a:path>
              <a:path w="1914905" h="1838706">
                <a:moveTo>
                  <a:pt x="9905" y="433578"/>
                </a:moveTo>
                <a:lnTo>
                  <a:pt x="9905" y="395478"/>
                </a:lnTo>
                <a:lnTo>
                  <a:pt x="0" y="395478"/>
                </a:lnTo>
                <a:lnTo>
                  <a:pt x="0" y="433578"/>
                </a:lnTo>
                <a:lnTo>
                  <a:pt x="9905" y="433578"/>
                </a:lnTo>
                <a:close/>
              </a:path>
              <a:path w="1914905" h="1838706">
                <a:moveTo>
                  <a:pt x="9905" y="366522"/>
                </a:moveTo>
                <a:lnTo>
                  <a:pt x="9905" y="328422"/>
                </a:lnTo>
                <a:lnTo>
                  <a:pt x="0" y="328422"/>
                </a:lnTo>
                <a:lnTo>
                  <a:pt x="0" y="366522"/>
                </a:lnTo>
                <a:lnTo>
                  <a:pt x="9905" y="366522"/>
                </a:lnTo>
                <a:close/>
              </a:path>
              <a:path w="1914905" h="1838706">
                <a:moveTo>
                  <a:pt x="9905" y="300228"/>
                </a:moveTo>
                <a:lnTo>
                  <a:pt x="9905" y="262128"/>
                </a:lnTo>
                <a:lnTo>
                  <a:pt x="0" y="262128"/>
                </a:lnTo>
                <a:lnTo>
                  <a:pt x="0" y="300228"/>
                </a:lnTo>
                <a:lnTo>
                  <a:pt x="9905" y="300228"/>
                </a:lnTo>
                <a:close/>
              </a:path>
              <a:path w="1914905" h="1838706">
                <a:moveTo>
                  <a:pt x="9905" y="233172"/>
                </a:moveTo>
                <a:lnTo>
                  <a:pt x="9905" y="195072"/>
                </a:lnTo>
                <a:lnTo>
                  <a:pt x="0" y="195072"/>
                </a:lnTo>
                <a:lnTo>
                  <a:pt x="0" y="233172"/>
                </a:lnTo>
                <a:lnTo>
                  <a:pt x="9905" y="233172"/>
                </a:lnTo>
                <a:close/>
              </a:path>
              <a:path w="1914905" h="1838706">
                <a:moveTo>
                  <a:pt x="9905" y="166878"/>
                </a:moveTo>
                <a:lnTo>
                  <a:pt x="9905" y="128778"/>
                </a:lnTo>
                <a:lnTo>
                  <a:pt x="0" y="128778"/>
                </a:lnTo>
                <a:lnTo>
                  <a:pt x="0" y="166878"/>
                </a:lnTo>
                <a:lnTo>
                  <a:pt x="9905" y="166878"/>
                </a:lnTo>
                <a:close/>
              </a:path>
              <a:path w="1914905" h="1838706">
                <a:moveTo>
                  <a:pt x="9905" y="99822"/>
                </a:moveTo>
                <a:lnTo>
                  <a:pt x="9905" y="61722"/>
                </a:lnTo>
                <a:lnTo>
                  <a:pt x="0" y="61722"/>
                </a:lnTo>
                <a:lnTo>
                  <a:pt x="0" y="99822"/>
                </a:lnTo>
                <a:lnTo>
                  <a:pt x="9905" y="99822"/>
                </a:lnTo>
                <a:close/>
              </a:path>
              <a:path w="1914905" h="1838706">
                <a:moveTo>
                  <a:pt x="14477" y="9906"/>
                </a:moveTo>
                <a:lnTo>
                  <a:pt x="14477" y="0"/>
                </a:lnTo>
                <a:lnTo>
                  <a:pt x="0" y="0"/>
                </a:lnTo>
                <a:lnTo>
                  <a:pt x="0" y="33528"/>
                </a:lnTo>
                <a:lnTo>
                  <a:pt x="4572" y="33528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7" y="9906"/>
                </a:lnTo>
                <a:close/>
              </a:path>
              <a:path w="1914905" h="1838706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914905" h="1838706">
                <a:moveTo>
                  <a:pt x="9906" y="33528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3528"/>
                </a:lnTo>
                <a:lnTo>
                  <a:pt x="9906" y="33528"/>
                </a:lnTo>
                <a:close/>
              </a:path>
              <a:path w="1914905" h="1838706">
                <a:moveTo>
                  <a:pt x="80772" y="9906"/>
                </a:moveTo>
                <a:lnTo>
                  <a:pt x="80772" y="0"/>
                </a:lnTo>
                <a:lnTo>
                  <a:pt x="42672" y="0"/>
                </a:lnTo>
                <a:lnTo>
                  <a:pt x="42672" y="9906"/>
                </a:lnTo>
                <a:lnTo>
                  <a:pt x="80772" y="9906"/>
                </a:lnTo>
                <a:close/>
              </a:path>
              <a:path w="1914905" h="1838706">
                <a:moveTo>
                  <a:pt x="147827" y="9906"/>
                </a:moveTo>
                <a:lnTo>
                  <a:pt x="147827" y="0"/>
                </a:lnTo>
                <a:lnTo>
                  <a:pt x="109727" y="0"/>
                </a:lnTo>
                <a:lnTo>
                  <a:pt x="109727" y="9906"/>
                </a:lnTo>
                <a:lnTo>
                  <a:pt x="147827" y="9906"/>
                </a:lnTo>
                <a:close/>
              </a:path>
              <a:path w="1914905" h="1838706">
                <a:moveTo>
                  <a:pt x="214122" y="9906"/>
                </a:moveTo>
                <a:lnTo>
                  <a:pt x="214122" y="0"/>
                </a:lnTo>
                <a:lnTo>
                  <a:pt x="176022" y="0"/>
                </a:lnTo>
                <a:lnTo>
                  <a:pt x="176022" y="9906"/>
                </a:lnTo>
                <a:lnTo>
                  <a:pt x="214122" y="9906"/>
                </a:lnTo>
                <a:close/>
              </a:path>
              <a:path w="1914905" h="1838706">
                <a:moveTo>
                  <a:pt x="281177" y="9906"/>
                </a:moveTo>
                <a:lnTo>
                  <a:pt x="281177" y="0"/>
                </a:lnTo>
                <a:lnTo>
                  <a:pt x="243077" y="0"/>
                </a:lnTo>
                <a:lnTo>
                  <a:pt x="243077" y="9906"/>
                </a:lnTo>
                <a:lnTo>
                  <a:pt x="281177" y="9906"/>
                </a:lnTo>
                <a:close/>
              </a:path>
              <a:path w="1914905" h="1838706">
                <a:moveTo>
                  <a:pt x="347472" y="9906"/>
                </a:moveTo>
                <a:lnTo>
                  <a:pt x="347472" y="0"/>
                </a:lnTo>
                <a:lnTo>
                  <a:pt x="309372" y="0"/>
                </a:lnTo>
                <a:lnTo>
                  <a:pt x="309372" y="9906"/>
                </a:lnTo>
                <a:lnTo>
                  <a:pt x="347472" y="9906"/>
                </a:lnTo>
                <a:close/>
              </a:path>
              <a:path w="1914905" h="1838706">
                <a:moveTo>
                  <a:pt x="414527" y="9906"/>
                </a:moveTo>
                <a:lnTo>
                  <a:pt x="414527" y="0"/>
                </a:lnTo>
                <a:lnTo>
                  <a:pt x="376427" y="0"/>
                </a:lnTo>
                <a:lnTo>
                  <a:pt x="376427" y="9906"/>
                </a:lnTo>
                <a:lnTo>
                  <a:pt x="414527" y="9906"/>
                </a:lnTo>
                <a:close/>
              </a:path>
              <a:path w="1914905" h="1838706">
                <a:moveTo>
                  <a:pt x="480822" y="9906"/>
                </a:moveTo>
                <a:lnTo>
                  <a:pt x="480822" y="0"/>
                </a:lnTo>
                <a:lnTo>
                  <a:pt x="442722" y="0"/>
                </a:lnTo>
                <a:lnTo>
                  <a:pt x="442722" y="9906"/>
                </a:lnTo>
                <a:lnTo>
                  <a:pt x="480822" y="9906"/>
                </a:lnTo>
                <a:close/>
              </a:path>
              <a:path w="1914905" h="1838706">
                <a:moveTo>
                  <a:pt x="547877" y="9906"/>
                </a:moveTo>
                <a:lnTo>
                  <a:pt x="547877" y="0"/>
                </a:lnTo>
                <a:lnTo>
                  <a:pt x="509777" y="0"/>
                </a:lnTo>
                <a:lnTo>
                  <a:pt x="509777" y="9906"/>
                </a:lnTo>
                <a:lnTo>
                  <a:pt x="547877" y="9906"/>
                </a:lnTo>
                <a:close/>
              </a:path>
              <a:path w="1914905" h="1838706">
                <a:moveTo>
                  <a:pt x="614172" y="9906"/>
                </a:moveTo>
                <a:lnTo>
                  <a:pt x="614172" y="0"/>
                </a:lnTo>
                <a:lnTo>
                  <a:pt x="576072" y="0"/>
                </a:lnTo>
                <a:lnTo>
                  <a:pt x="576072" y="9906"/>
                </a:lnTo>
                <a:lnTo>
                  <a:pt x="614172" y="9906"/>
                </a:lnTo>
                <a:close/>
              </a:path>
              <a:path w="1914905" h="1838706">
                <a:moveTo>
                  <a:pt x="681227" y="9906"/>
                </a:moveTo>
                <a:lnTo>
                  <a:pt x="681227" y="0"/>
                </a:lnTo>
                <a:lnTo>
                  <a:pt x="643127" y="0"/>
                </a:lnTo>
                <a:lnTo>
                  <a:pt x="643127" y="9906"/>
                </a:lnTo>
                <a:lnTo>
                  <a:pt x="681227" y="9906"/>
                </a:lnTo>
                <a:close/>
              </a:path>
              <a:path w="1914905" h="1838706">
                <a:moveTo>
                  <a:pt x="747522" y="9906"/>
                </a:moveTo>
                <a:lnTo>
                  <a:pt x="747522" y="0"/>
                </a:lnTo>
                <a:lnTo>
                  <a:pt x="709422" y="0"/>
                </a:lnTo>
                <a:lnTo>
                  <a:pt x="709422" y="9906"/>
                </a:lnTo>
                <a:lnTo>
                  <a:pt x="747522" y="9906"/>
                </a:lnTo>
                <a:close/>
              </a:path>
              <a:path w="1914905" h="1838706">
                <a:moveTo>
                  <a:pt x="814577" y="9906"/>
                </a:moveTo>
                <a:lnTo>
                  <a:pt x="814577" y="0"/>
                </a:lnTo>
                <a:lnTo>
                  <a:pt x="776477" y="0"/>
                </a:lnTo>
                <a:lnTo>
                  <a:pt x="776477" y="9906"/>
                </a:lnTo>
                <a:lnTo>
                  <a:pt x="814577" y="9906"/>
                </a:lnTo>
                <a:close/>
              </a:path>
              <a:path w="1914905" h="1838706">
                <a:moveTo>
                  <a:pt x="880872" y="9906"/>
                </a:moveTo>
                <a:lnTo>
                  <a:pt x="880872" y="0"/>
                </a:lnTo>
                <a:lnTo>
                  <a:pt x="842772" y="0"/>
                </a:lnTo>
                <a:lnTo>
                  <a:pt x="842772" y="9906"/>
                </a:lnTo>
                <a:lnTo>
                  <a:pt x="880872" y="9906"/>
                </a:lnTo>
                <a:close/>
              </a:path>
              <a:path w="1914905" h="1838706">
                <a:moveTo>
                  <a:pt x="947927" y="9906"/>
                </a:moveTo>
                <a:lnTo>
                  <a:pt x="947927" y="0"/>
                </a:lnTo>
                <a:lnTo>
                  <a:pt x="909827" y="0"/>
                </a:lnTo>
                <a:lnTo>
                  <a:pt x="909827" y="9906"/>
                </a:lnTo>
                <a:lnTo>
                  <a:pt x="947927" y="9906"/>
                </a:lnTo>
                <a:close/>
              </a:path>
              <a:path w="1914905" h="1838706">
                <a:moveTo>
                  <a:pt x="1014222" y="9906"/>
                </a:moveTo>
                <a:lnTo>
                  <a:pt x="1014222" y="0"/>
                </a:lnTo>
                <a:lnTo>
                  <a:pt x="976122" y="0"/>
                </a:lnTo>
                <a:lnTo>
                  <a:pt x="976122" y="9906"/>
                </a:lnTo>
                <a:lnTo>
                  <a:pt x="1014222" y="9906"/>
                </a:lnTo>
                <a:close/>
              </a:path>
              <a:path w="1914905" h="1838706">
                <a:moveTo>
                  <a:pt x="1081277" y="9906"/>
                </a:moveTo>
                <a:lnTo>
                  <a:pt x="1081277" y="0"/>
                </a:lnTo>
                <a:lnTo>
                  <a:pt x="1043177" y="0"/>
                </a:lnTo>
                <a:lnTo>
                  <a:pt x="1043177" y="9906"/>
                </a:lnTo>
                <a:lnTo>
                  <a:pt x="1081277" y="9906"/>
                </a:lnTo>
                <a:close/>
              </a:path>
              <a:path w="1914905" h="1838706">
                <a:moveTo>
                  <a:pt x="1147572" y="9906"/>
                </a:moveTo>
                <a:lnTo>
                  <a:pt x="1147572" y="0"/>
                </a:lnTo>
                <a:lnTo>
                  <a:pt x="1109472" y="0"/>
                </a:lnTo>
                <a:lnTo>
                  <a:pt x="1109472" y="9906"/>
                </a:lnTo>
                <a:lnTo>
                  <a:pt x="1147572" y="9906"/>
                </a:lnTo>
                <a:close/>
              </a:path>
              <a:path w="1914905" h="1838706">
                <a:moveTo>
                  <a:pt x="1214627" y="9906"/>
                </a:moveTo>
                <a:lnTo>
                  <a:pt x="1214627" y="0"/>
                </a:lnTo>
                <a:lnTo>
                  <a:pt x="1176527" y="0"/>
                </a:lnTo>
                <a:lnTo>
                  <a:pt x="1176527" y="9906"/>
                </a:lnTo>
                <a:lnTo>
                  <a:pt x="1214627" y="9906"/>
                </a:lnTo>
                <a:close/>
              </a:path>
              <a:path w="1914905" h="1838706">
                <a:moveTo>
                  <a:pt x="1280922" y="9906"/>
                </a:moveTo>
                <a:lnTo>
                  <a:pt x="1280922" y="0"/>
                </a:lnTo>
                <a:lnTo>
                  <a:pt x="1242822" y="0"/>
                </a:lnTo>
                <a:lnTo>
                  <a:pt x="1242822" y="9906"/>
                </a:lnTo>
                <a:lnTo>
                  <a:pt x="1280922" y="9906"/>
                </a:lnTo>
                <a:close/>
              </a:path>
              <a:path w="1914905" h="1838706">
                <a:moveTo>
                  <a:pt x="1347977" y="9906"/>
                </a:moveTo>
                <a:lnTo>
                  <a:pt x="1347977" y="0"/>
                </a:lnTo>
                <a:lnTo>
                  <a:pt x="1309877" y="0"/>
                </a:lnTo>
                <a:lnTo>
                  <a:pt x="1309877" y="9906"/>
                </a:lnTo>
                <a:lnTo>
                  <a:pt x="1347977" y="9906"/>
                </a:lnTo>
                <a:close/>
              </a:path>
              <a:path w="1914905" h="1838706">
                <a:moveTo>
                  <a:pt x="1414272" y="9906"/>
                </a:moveTo>
                <a:lnTo>
                  <a:pt x="1414272" y="0"/>
                </a:lnTo>
                <a:lnTo>
                  <a:pt x="1376172" y="0"/>
                </a:lnTo>
                <a:lnTo>
                  <a:pt x="1376172" y="9906"/>
                </a:lnTo>
                <a:lnTo>
                  <a:pt x="1414272" y="9906"/>
                </a:lnTo>
                <a:close/>
              </a:path>
              <a:path w="1914905" h="1838706">
                <a:moveTo>
                  <a:pt x="1481327" y="9906"/>
                </a:moveTo>
                <a:lnTo>
                  <a:pt x="1481327" y="0"/>
                </a:lnTo>
                <a:lnTo>
                  <a:pt x="1443227" y="0"/>
                </a:lnTo>
                <a:lnTo>
                  <a:pt x="1443227" y="9906"/>
                </a:lnTo>
                <a:lnTo>
                  <a:pt x="1481327" y="9906"/>
                </a:lnTo>
                <a:close/>
              </a:path>
              <a:path w="1914905" h="1838706">
                <a:moveTo>
                  <a:pt x="1547622" y="9906"/>
                </a:moveTo>
                <a:lnTo>
                  <a:pt x="1547622" y="0"/>
                </a:lnTo>
                <a:lnTo>
                  <a:pt x="1509522" y="0"/>
                </a:lnTo>
                <a:lnTo>
                  <a:pt x="1509522" y="9906"/>
                </a:lnTo>
                <a:lnTo>
                  <a:pt x="1547622" y="9906"/>
                </a:lnTo>
                <a:close/>
              </a:path>
              <a:path w="1914905" h="1838706">
                <a:moveTo>
                  <a:pt x="1614677" y="9906"/>
                </a:moveTo>
                <a:lnTo>
                  <a:pt x="1614677" y="0"/>
                </a:lnTo>
                <a:lnTo>
                  <a:pt x="1576577" y="0"/>
                </a:lnTo>
                <a:lnTo>
                  <a:pt x="1576577" y="9906"/>
                </a:lnTo>
                <a:lnTo>
                  <a:pt x="1614677" y="9906"/>
                </a:lnTo>
                <a:close/>
              </a:path>
              <a:path w="1914905" h="1838706">
                <a:moveTo>
                  <a:pt x="1680972" y="9906"/>
                </a:moveTo>
                <a:lnTo>
                  <a:pt x="1680972" y="0"/>
                </a:lnTo>
                <a:lnTo>
                  <a:pt x="1642872" y="0"/>
                </a:lnTo>
                <a:lnTo>
                  <a:pt x="1642872" y="9906"/>
                </a:lnTo>
                <a:lnTo>
                  <a:pt x="1680972" y="9906"/>
                </a:lnTo>
                <a:close/>
              </a:path>
              <a:path w="1914905" h="1838706">
                <a:moveTo>
                  <a:pt x="1748027" y="9906"/>
                </a:moveTo>
                <a:lnTo>
                  <a:pt x="1748027" y="0"/>
                </a:lnTo>
                <a:lnTo>
                  <a:pt x="1709927" y="0"/>
                </a:lnTo>
                <a:lnTo>
                  <a:pt x="1709927" y="9906"/>
                </a:lnTo>
                <a:lnTo>
                  <a:pt x="1748027" y="9906"/>
                </a:lnTo>
                <a:close/>
              </a:path>
              <a:path w="1914905" h="1838706">
                <a:moveTo>
                  <a:pt x="1814322" y="9906"/>
                </a:moveTo>
                <a:lnTo>
                  <a:pt x="1814322" y="0"/>
                </a:lnTo>
                <a:lnTo>
                  <a:pt x="1776222" y="0"/>
                </a:lnTo>
                <a:lnTo>
                  <a:pt x="1776222" y="9906"/>
                </a:lnTo>
                <a:lnTo>
                  <a:pt x="1814322" y="9906"/>
                </a:lnTo>
                <a:close/>
              </a:path>
              <a:path w="1914905" h="1838706">
                <a:moveTo>
                  <a:pt x="1881377" y="9906"/>
                </a:moveTo>
                <a:lnTo>
                  <a:pt x="1881377" y="0"/>
                </a:lnTo>
                <a:lnTo>
                  <a:pt x="1843277" y="0"/>
                </a:lnTo>
                <a:lnTo>
                  <a:pt x="1843277" y="9906"/>
                </a:lnTo>
                <a:lnTo>
                  <a:pt x="1881377" y="9906"/>
                </a:lnTo>
                <a:close/>
              </a:path>
              <a:path w="1914905" h="1838706">
                <a:moveTo>
                  <a:pt x="1914905" y="42672"/>
                </a:moveTo>
                <a:lnTo>
                  <a:pt x="1914905" y="4572"/>
                </a:lnTo>
                <a:lnTo>
                  <a:pt x="1905000" y="4572"/>
                </a:lnTo>
                <a:lnTo>
                  <a:pt x="1905000" y="42672"/>
                </a:lnTo>
                <a:lnTo>
                  <a:pt x="1914905" y="42672"/>
                </a:lnTo>
                <a:close/>
              </a:path>
              <a:path w="1914905" h="1838706">
                <a:moveTo>
                  <a:pt x="1914905" y="109728"/>
                </a:moveTo>
                <a:lnTo>
                  <a:pt x="1914905" y="71628"/>
                </a:lnTo>
                <a:lnTo>
                  <a:pt x="1905000" y="71628"/>
                </a:lnTo>
                <a:lnTo>
                  <a:pt x="1905000" y="109728"/>
                </a:lnTo>
                <a:lnTo>
                  <a:pt x="1914905" y="109728"/>
                </a:lnTo>
                <a:close/>
              </a:path>
              <a:path w="1914905" h="1838706">
                <a:moveTo>
                  <a:pt x="1914905" y="176022"/>
                </a:moveTo>
                <a:lnTo>
                  <a:pt x="1914905" y="137922"/>
                </a:lnTo>
                <a:lnTo>
                  <a:pt x="1905000" y="137922"/>
                </a:lnTo>
                <a:lnTo>
                  <a:pt x="1905000" y="176022"/>
                </a:lnTo>
                <a:lnTo>
                  <a:pt x="1914905" y="176022"/>
                </a:lnTo>
                <a:close/>
              </a:path>
              <a:path w="1914905" h="1838706">
                <a:moveTo>
                  <a:pt x="1914905" y="243078"/>
                </a:moveTo>
                <a:lnTo>
                  <a:pt x="1914905" y="204978"/>
                </a:lnTo>
                <a:lnTo>
                  <a:pt x="1905000" y="204978"/>
                </a:lnTo>
                <a:lnTo>
                  <a:pt x="1905000" y="243078"/>
                </a:lnTo>
                <a:lnTo>
                  <a:pt x="1914905" y="243078"/>
                </a:lnTo>
                <a:close/>
              </a:path>
              <a:path w="1914905" h="1838706">
                <a:moveTo>
                  <a:pt x="1914905" y="309372"/>
                </a:moveTo>
                <a:lnTo>
                  <a:pt x="1914905" y="271272"/>
                </a:lnTo>
                <a:lnTo>
                  <a:pt x="1905000" y="271272"/>
                </a:lnTo>
                <a:lnTo>
                  <a:pt x="1905000" y="309372"/>
                </a:lnTo>
                <a:lnTo>
                  <a:pt x="1914905" y="309372"/>
                </a:lnTo>
                <a:close/>
              </a:path>
              <a:path w="1914905" h="1838706">
                <a:moveTo>
                  <a:pt x="1914905" y="376428"/>
                </a:moveTo>
                <a:lnTo>
                  <a:pt x="1914905" y="338328"/>
                </a:lnTo>
                <a:lnTo>
                  <a:pt x="1905000" y="338328"/>
                </a:lnTo>
                <a:lnTo>
                  <a:pt x="1905000" y="376428"/>
                </a:lnTo>
                <a:lnTo>
                  <a:pt x="1914905" y="376428"/>
                </a:lnTo>
                <a:close/>
              </a:path>
              <a:path w="1914905" h="1838706">
                <a:moveTo>
                  <a:pt x="1914905" y="442722"/>
                </a:moveTo>
                <a:lnTo>
                  <a:pt x="1914905" y="404622"/>
                </a:lnTo>
                <a:lnTo>
                  <a:pt x="1905000" y="404622"/>
                </a:lnTo>
                <a:lnTo>
                  <a:pt x="1905000" y="442722"/>
                </a:lnTo>
                <a:lnTo>
                  <a:pt x="1914905" y="442722"/>
                </a:lnTo>
                <a:close/>
              </a:path>
              <a:path w="1914905" h="1838706">
                <a:moveTo>
                  <a:pt x="1914905" y="509778"/>
                </a:moveTo>
                <a:lnTo>
                  <a:pt x="1914905" y="471678"/>
                </a:lnTo>
                <a:lnTo>
                  <a:pt x="1905000" y="471678"/>
                </a:lnTo>
                <a:lnTo>
                  <a:pt x="1905000" y="509778"/>
                </a:lnTo>
                <a:lnTo>
                  <a:pt x="1914905" y="509778"/>
                </a:lnTo>
                <a:close/>
              </a:path>
              <a:path w="1914905" h="1838706">
                <a:moveTo>
                  <a:pt x="1914905" y="576072"/>
                </a:moveTo>
                <a:lnTo>
                  <a:pt x="1914905" y="537972"/>
                </a:lnTo>
                <a:lnTo>
                  <a:pt x="1905000" y="537972"/>
                </a:lnTo>
                <a:lnTo>
                  <a:pt x="1905000" y="576072"/>
                </a:lnTo>
                <a:lnTo>
                  <a:pt x="1914905" y="576072"/>
                </a:lnTo>
                <a:close/>
              </a:path>
              <a:path w="1914905" h="1838706">
                <a:moveTo>
                  <a:pt x="1914905" y="643128"/>
                </a:moveTo>
                <a:lnTo>
                  <a:pt x="1914905" y="605028"/>
                </a:lnTo>
                <a:lnTo>
                  <a:pt x="1905000" y="605028"/>
                </a:lnTo>
                <a:lnTo>
                  <a:pt x="1905000" y="643128"/>
                </a:lnTo>
                <a:lnTo>
                  <a:pt x="1914905" y="643128"/>
                </a:lnTo>
                <a:close/>
              </a:path>
              <a:path w="1914905" h="1838706">
                <a:moveTo>
                  <a:pt x="1914905" y="709422"/>
                </a:moveTo>
                <a:lnTo>
                  <a:pt x="1914905" y="671322"/>
                </a:lnTo>
                <a:lnTo>
                  <a:pt x="1905000" y="671322"/>
                </a:lnTo>
                <a:lnTo>
                  <a:pt x="1905000" y="709422"/>
                </a:lnTo>
                <a:lnTo>
                  <a:pt x="1914905" y="709422"/>
                </a:lnTo>
                <a:close/>
              </a:path>
              <a:path w="1914905" h="1838706">
                <a:moveTo>
                  <a:pt x="1914905" y="776478"/>
                </a:moveTo>
                <a:lnTo>
                  <a:pt x="1914905" y="738378"/>
                </a:lnTo>
                <a:lnTo>
                  <a:pt x="1905000" y="738378"/>
                </a:lnTo>
                <a:lnTo>
                  <a:pt x="1905000" y="776478"/>
                </a:lnTo>
                <a:lnTo>
                  <a:pt x="1914905" y="776478"/>
                </a:lnTo>
                <a:close/>
              </a:path>
              <a:path w="1914905" h="1838706">
                <a:moveTo>
                  <a:pt x="1914905" y="842772"/>
                </a:moveTo>
                <a:lnTo>
                  <a:pt x="1914905" y="804672"/>
                </a:lnTo>
                <a:lnTo>
                  <a:pt x="1905000" y="804672"/>
                </a:lnTo>
                <a:lnTo>
                  <a:pt x="1905000" y="842772"/>
                </a:lnTo>
                <a:lnTo>
                  <a:pt x="1914905" y="842772"/>
                </a:lnTo>
                <a:close/>
              </a:path>
              <a:path w="1914905" h="1838706">
                <a:moveTo>
                  <a:pt x="1914905" y="909828"/>
                </a:moveTo>
                <a:lnTo>
                  <a:pt x="1914905" y="871728"/>
                </a:lnTo>
                <a:lnTo>
                  <a:pt x="1905000" y="871728"/>
                </a:lnTo>
                <a:lnTo>
                  <a:pt x="1905000" y="909828"/>
                </a:lnTo>
                <a:lnTo>
                  <a:pt x="1914905" y="909828"/>
                </a:lnTo>
                <a:close/>
              </a:path>
              <a:path w="1914905" h="1838706">
                <a:moveTo>
                  <a:pt x="1914905" y="976122"/>
                </a:moveTo>
                <a:lnTo>
                  <a:pt x="1914905" y="938022"/>
                </a:lnTo>
                <a:lnTo>
                  <a:pt x="1905000" y="938022"/>
                </a:lnTo>
                <a:lnTo>
                  <a:pt x="1905000" y="976122"/>
                </a:lnTo>
                <a:lnTo>
                  <a:pt x="1914905" y="976122"/>
                </a:lnTo>
                <a:close/>
              </a:path>
              <a:path w="1914905" h="1838706">
                <a:moveTo>
                  <a:pt x="1914905" y="1043178"/>
                </a:moveTo>
                <a:lnTo>
                  <a:pt x="1914905" y="1005078"/>
                </a:lnTo>
                <a:lnTo>
                  <a:pt x="1905000" y="1005078"/>
                </a:lnTo>
                <a:lnTo>
                  <a:pt x="1905000" y="1043178"/>
                </a:lnTo>
                <a:lnTo>
                  <a:pt x="1914905" y="1043178"/>
                </a:lnTo>
                <a:close/>
              </a:path>
              <a:path w="1914905" h="1838706">
                <a:moveTo>
                  <a:pt x="1914905" y="1109472"/>
                </a:moveTo>
                <a:lnTo>
                  <a:pt x="1914905" y="1071372"/>
                </a:lnTo>
                <a:lnTo>
                  <a:pt x="1905000" y="1071372"/>
                </a:lnTo>
                <a:lnTo>
                  <a:pt x="1905000" y="1109472"/>
                </a:lnTo>
                <a:lnTo>
                  <a:pt x="1914905" y="1109472"/>
                </a:lnTo>
                <a:close/>
              </a:path>
              <a:path w="1914905" h="1838706">
                <a:moveTo>
                  <a:pt x="1914905" y="1176528"/>
                </a:moveTo>
                <a:lnTo>
                  <a:pt x="1914905" y="1138428"/>
                </a:lnTo>
                <a:lnTo>
                  <a:pt x="1905000" y="1138428"/>
                </a:lnTo>
                <a:lnTo>
                  <a:pt x="1905000" y="1176528"/>
                </a:lnTo>
                <a:lnTo>
                  <a:pt x="1914905" y="1176528"/>
                </a:lnTo>
                <a:close/>
              </a:path>
              <a:path w="1914905" h="1838706">
                <a:moveTo>
                  <a:pt x="1914905" y="1242822"/>
                </a:moveTo>
                <a:lnTo>
                  <a:pt x="1914905" y="1204722"/>
                </a:lnTo>
                <a:lnTo>
                  <a:pt x="1905000" y="1204722"/>
                </a:lnTo>
                <a:lnTo>
                  <a:pt x="1905000" y="1242822"/>
                </a:lnTo>
                <a:lnTo>
                  <a:pt x="1914905" y="1242822"/>
                </a:lnTo>
                <a:close/>
              </a:path>
              <a:path w="1914905" h="1838706">
                <a:moveTo>
                  <a:pt x="1914905" y="1309878"/>
                </a:moveTo>
                <a:lnTo>
                  <a:pt x="1914905" y="1271778"/>
                </a:lnTo>
                <a:lnTo>
                  <a:pt x="1905000" y="1271778"/>
                </a:lnTo>
                <a:lnTo>
                  <a:pt x="1905000" y="1309878"/>
                </a:lnTo>
                <a:lnTo>
                  <a:pt x="1914905" y="1309878"/>
                </a:lnTo>
                <a:close/>
              </a:path>
              <a:path w="1914905" h="1838706">
                <a:moveTo>
                  <a:pt x="1914905" y="1376172"/>
                </a:moveTo>
                <a:lnTo>
                  <a:pt x="1914905" y="1338072"/>
                </a:lnTo>
                <a:lnTo>
                  <a:pt x="1905000" y="1338072"/>
                </a:lnTo>
                <a:lnTo>
                  <a:pt x="1905000" y="1376172"/>
                </a:lnTo>
                <a:lnTo>
                  <a:pt x="1914905" y="1376172"/>
                </a:lnTo>
                <a:close/>
              </a:path>
              <a:path w="1914905" h="1838706">
                <a:moveTo>
                  <a:pt x="1914905" y="1443228"/>
                </a:moveTo>
                <a:lnTo>
                  <a:pt x="1914905" y="1405128"/>
                </a:lnTo>
                <a:lnTo>
                  <a:pt x="1905000" y="1405128"/>
                </a:lnTo>
                <a:lnTo>
                  <a:pt x="1905000" y="1443228"/>
                </a:lnTo>
                <a:lnTo>
                  <a:pt x="1914905" y="1443228"/>
                </a:lnTo>
                <a:close/>
              </a:path>
              <a:path w="1914905" h="1838706">
                <a:moveTo>
                  <a:pt x="1914905" y="1509522"/>
                </a:moveTo>
                <a:lnTo>
                  <a:pt x="1914905" y="1471422"/>
                </a:lnTo>
                <a:lnTo>
                  <a:pt x="1905000" y="1471422"/>
                </a:lnTo>
                <a:lnTo>
                  <a:pt x="1905000" y="1509522"/>
                </a:lnTo>
                <a:lnTo>
                  <a:pt x="1914905" y="1509522"/>
                </a:lnTo>
                <a:close/>
              </a:path>
              <a:path w="1914905" h="1838706">
                <a:moveTo>
                  <a:pt x="1914905" y="1576578"/>
                </a:moveTo>
                <a:lnTo>
                  <a:pt x="1914905" y="1538478"/>
                </a:lnTo>
                <a:lnTo>
                  <a:pt x="1905000" y="1538478"/>
                </a:lnTo>
                <a:lnTo>
                  <a:pt x="1905000" y="1576578"/>
                </a:lnTo>
                <a:lnTo>
                  <a:pt x="1914905" y="1576578"/>
                </a:lnTo>
                <a:close/>
              </a:path>
              <a:path w="1914905" h="1838706">
                <a:moveTo>
                  <a:pt x="1914905" y="1642872"/>
                </a:moveTo>
                <a:lnTo>
                  <a:pt x="1914905" y="1604772"/>
                </a:lnTo>
                <a:lnTo>
                  <a:pt x="1905000" y="1604772"/>
                </a:lnTo>
                <a:lnTo>
                  <a:pt x="1905000" y="1642872"/>
                </a:lnTo>
                <a:lnTo>
                  <a:pt x="1914905" y="1642872"/>
                </a:lnTo>
                <a:close/>
              </a:path>
              <a:path w="1914905" h="1838706">
                <a:moveTo>
                  <a:pt x="1914905" y="1709928"/>
                </a:moveTo>
                <a:lnTo>
                  <a:pt x="1914905" y="1671828"/>
                </a:lnTo>
                <a:lnTo>
                  <a:pt x="1905000" y="1671828"/>
                </a:lnTo>
                <a:lnTo>
                  <a:pt x="1905000" y="1709928"/>
                </a:lnTo>
                <a:lnTo>
                  <a:pt x="1914905" y="1709928"/>
                </a:lnTo>
                <a:close/>
              </a:path>
              <a:path w="1914905" h="1838706">
                <a:moveTo>
                  <a:pt x="1914905" y="1776222"/>
                </a:moveTo>
                <a:lnTo>
                  <a:pt x="1914905" y="1738122"/>
                </a:lnTo>
                <a:lnTo>
                  <a:pt x="1905000" y="1738122"/>
                </a:lnTo>
                <a:lnTo>
                  <a:pt x="1905000" y="1776222"/>
                </a:lnTo>
                <a:lnTo>
                  <a:pt x="1914905" y="1776222"/>
                </a:lnTo>
                <a:close/>
              </a:path>
              <a:path w="1914905" h="1838706">
                <a:moveTo>
                  <a:pt x="1909572" y="1828800"/>
                </a:moveTo>
                <a:lnTo>
                  <a:pt x="1900427" y="1828800"/>
                </a:lnTo>
                <a:lnTo>
                  <a:pt x="1900427" y="1838706"/>
                </a:lnTo>
                <a:lnTo>
                  <a:pt x="1905000" y="1838706"/>
                </a:lnTo>
                <a:lnTo>
                  <a:pt x="1905000" y="1833372"/>
                </a:lnTo>
                <a:lnTo>
                  <a:pt x="1909572" y="1828800"/>
                </a:lnTo>
                <a:close/>
              </a:path>
              <a:path w="1914905" h="1838706">
                <a:moveTo>
                  <a:pt x="1914905" y="1838706"/>
                </a:moveTo>
                <a:lnTo>
                  <a:pt x="1914905" y="1805178"/>
                </a:lnTo>
                <a:lnTo>
                  <a:pt x="1905000" y="1805178"/>
                </a:lnTo>
                <a:lnTo>
                  <a:pt x="1905000" y="1828800"/>
                </a:lnTo>
                <a:lnTo>
                  <a:pt x="1909572" y="1828800"/>
                </a:lnTo>
                <a:lnTo>
                  <a:pt x="1909572" y="1838706"/>
                </a:lnTo>
                <a:lnTo>
                  <a:pt x="1914905" y="1838706"/>
                </a:lnTo>
                <a:close/>
              </a:path>
              <a:path w="1914905" h="1838706">
                <a:moveTo>
                  <a:pt x="1909572" y="1838706"/>
                </a:moveTo>
                <a:lnTo>
                  <a:pt x="1909572" y="1828800"/>
                </a:lnTo>
                <a:lnTo>
                  <a:pt x="1905000" y="1833372"/>
                </a:lnTo>
                <a:lnTo>
                  <a:pt x="1905000" y="1838706"/>
                </a:lnTo>
                <a:lnTo>
                  <a:pt x="1909572" y="1838706"/>
                </a:lnTo>
                <a:close/>
              </a:path>
              <a:path w="1914905" h="1838706">
                <a:moveTo>
                  <a:pt x="1871472" y="1838706"/>
                </a:moveTo>
                <a:lnTo>
                  <a:pt x="1871472" y="1828800"/>
                </a:lnTo>
                <a:lnTo>
                  <a:pt x="1833372" y="1828800"/>
                </a:lnTo>
                <a:lnTo>
                  <a:pt x="1833372" y="1838706"/>
                </a:lnTo>
                <a:lnTo>
                  <a:pt x="1871472" y="1838706"/>
                </a:lnTo>
                <a:close/>
              </a:path>
              <a:path w="1914905" h="1838706">
                <a:moveTo>
                  <a:pt x="1805177" y="1838706"/>
                </a:moveTo>
                <a:lnTo>
                  <a:pt x="1805177" y="1828800"/>
                </a:lnTo>
                <a:lnTo>
                  <a:pt x="1767077" y="1828800"/>
                </a:lnTo>
                <a:lnTo>
                  <a:pt x="1767077" y="1838706"/>
                </a:lnTo>
                <a:lnTo>
                  <a:pt x="1805177" y="1838706"/>
                </a:lnTo>
                <a:close/>
              </a:path>
              <a:path w="1914905" h="1838706">
                <a:moveTo>
                  <a:pt x="1738122" y="1838706"/>
                </a:moveTo>
                <a:lnTo>
                  <a:pt x="1738122" y="1828800"/>
                </a:lnTo>
                <a:lnTo>
                  <a:pt x="1700022" y="1828800"/>
                </a:lnTo>
                <a:lnTo>
                  <a:pt x="1700022" y="1838706"/>
                </a:lnTo>
                <a:lnTo>
                  <a:pt x="1738122" y="1838706"/>
                </a:lnTo>
                <a:close/>
              </a:path>
              <a:path w="1914905" h="1838706">
                <a:moveTo>
                  <a:pt x="1671827" y="1838706"/>
                </a:moveTo>
                <a:lnTo>
                  <a:pt x="1671827" y="1828800"/>
                </a:lnTo>
                <a:lnTo>
                  <a:pt x="1633727" y="1828800"/>
                </a:lnTo>
                <a:lnTo>
                  <a:pt x="1633727" y="1838706"/>
                </a:lnTo>
                <a:lnTo>
                  <a:pt x="1671827" y="1838706"/>
                </a:lnTo>
                <a:close/>
              </a:path>
              <a:path w="1914905" h="1838706">
                <a:moveTo>
                  <a:pt x="1604772" y="1838706"/>
                </a:moveTo>
                <a:lnTo>
                  <a:pt x="1604772" y="1828800"/>
                </a:lnTo>
                <a:lnTo>
                  <a:pt x="1566672" y="1828800"/>
                </a:lnTo>
                <a:lnTo>
                  <a:pt x="1566672" y="1838706"/>
                </a:lnTo>
                <a:lnTo>
                  <a:pt x="1604772" y="1838706"/>
                </a:lnTo>
                <a:close/>
              </a:path>
              <a:path w="1914905" h="1838706">
                <a:moveTo>
                  <a:pt x="1538477" y="1838706"/>
                </a:moveTo>
                <a:lnTo>
                  <a:pt x="1538477" y="1828800"/>
                </a:lnTo>
                <a:lnTo>
                  <a:pt x="1500377" y="1828800"/>
                </a:lnTo>
                <a:lnTo>
                  <a:pt x="1500377" y="1838706"/>
                </a:lnTo>
                <a:lnTo>
                  <a:pt x="1538477" y="1838706"/>
                </a:lnTo>
                <a:close/>
              </a:path>
              <a:path w="1914905" h="1838706">
                <a:moveTo>
                  <a:pt x="1471422" y="1838706"/>
                </a:moveTo>
                <a:lnTo>
                  <a:pt x="1471422" y="1828800"/>
                </a:lnTo>
                <a:lnTo>
                  <a:pt x="1433322" y="1828800"/>
                </a:lnTo>
                <a:lnTo>
                  <a:pt x="1433322" y="1838706"/>
                </a:lnTo>
                <a:lnTo>
                  <a:pt x="1471422" y="1838706"/>
                </a:lnTo>
                <a:close/>
              </a:path>
              <a:path w="1914905" h="1838706">
                <a:moveTo>
                  <a:pt x="1405127" y="1838706"/>
                </a:moveTo>
                <a:lnTo>
                  <a:pt x="1405127" y="1828800"/>
                </a:lnTo>
                <a:lnTo>
                  <a:pt x="1367027" y="1828800"/>
                </a:lnTo>
                <a:lnTo>
                  <a:pt x="1367027" y="1838706"/>
                </a:lnTo>
                <a:lnTo>
                  <a:pt x="1405127" y="1838706"/>
                </a:lnTo>
                <a:close/>
              </a:path>
              <a:path w="1914905" h="1838706">
                <a:moveTo>
                  <a:pt x="1338072" y="1838706"/>
                </a:moveTo>
                <a:lnTo>
                  <a:pt x="1338072" y="1828800"/>
                </a:lnTo>
                <a:lnTo>
                  <a:pt x="1299972" y="1828800"/>
                </a:lnTo>
                <a:lnTo>
                  <a:pt x="1299972" y="1838706"/>
                </a:lnTo>
                <a:lnTo>
                  <a:pt x="1338072" y="1838706"/>
                </a:lnTo>
                <a:close/>
              </a:path>
              <a:path w="1914905" h="1838706">
                <a:moveTo>
                  <a:pt x="1271777" y="1838706"/>
                </a:moveTo>
                <a:lnTo>
                  <a:pt x="1271777" y="1828800"/>
                </a:lnTo>
                <a:lnTo>
                  <a:pt x="1233677" y="1828800"/>
                </a:lnTo>
                <a:lnTo>
                  <a:pt x="1233677" y="1838706"/>
                </a:lnTo>
                <a:lnTo>
                  <a:pt x="1271777" y="1838706"/>
                </a:lnTo>
                <a:close/>
              </a:path>
              <a:path w="1914905" h="1838706">
                <a:moveTo>
                  <a:pt x="1204722" y="1838706"/>
                </a:moveTo>
                <a:lnTo>
                  <a:pt x="1204722" y="1828800"/>
                </a:lnTo>
                <a:lnTo>
                  <a:pt x="1166622" y="1828800"/>
                </a:lnTo>
                <a:lnTo>
                  <a:pt x="1166622" y="1838706"/>
                </a:lnTo>
                <a:lnTo>
                  <a:pt x="1204722" y="1838706"/>
                </a:lnTo>
                <a:close/>
              </a:path>
              <a:path w="1914905" h="1838706">
                <a:moveTo>
                  <a:pt x="1138427" y="1838706"/>
                </a:moveTo>
                <a:lnTo>
                  <a:pt x="1138427" y="1828800"/>
                </a:lnTo>
                <a:lnTo>
                  <a:pt x="1100327" y="1828800"/>
                </a:lnTo>
                <a:lnTo>
                  <a:pt x="1100327" y="1838706"/>
                </a:lnTo>
                <a:lnTo>
                  <a:pt x="1138427" y="1838706"/>
                </a:lnTo>
                <a:close/>
              </a:path>
              <a:path w="1914905" h="1838706">
                <a:moveTo>
                  <a:pt x="1071372" y="1838706"/>
                </a:moveTo>
                <a:lnTo>
                  <a:pt x="1071372" y="1828800"/>
                </a:lnTo>
                <a:lnTo>
                  <a:pt x="1033272" y="1828800"/>
                </a:lnTo>
                <a:lnTo>
                  <a:pt x="1033272" y="1838706"/>
                </a:lnTo>
                <a:lnTo>
                  <a:pt x="1071372" y="1838706"/>
                </a:lnTo>
                <a:close/>
              </a:path>
              <a:path w="1914905" h="1838706">
                <a:moveTo>
                  <a:pt x="1005077" y="1838706"/>
                </a:moveTo>
                <a:lnTo>
                  <a:pt x="1005077" y="1828800"/>
                </a:lnTo>
                <a:lnTo>
                  <a:pt x="966977" y="1828800"/>
                </a:lnTo>
                <a:lnTo>
                  <a:pt x="966977" y="1838706"/>
                </a:lnTo>
                <a:lnTo>
                  <a:pt x="1005077" y="1838706"/>
                </a:lnTo>
                <a:close/>
              </a:path>
              <a:path w="1914905" h="1838706">
                <a:moveTo>
                  <a:pt x="938022" y="1838706"/>
                </a:moveTo>
                <a:lnTo>
                  <a:pt x="938022" y="1828800"/>
                </a:lnTo>
                <a:lnTo>
                  <a:pt x="899922" y="1828800"/>
                </a:lnTo>
                <a:lnTo>
                  <a:pt x="899922" y="1838706"/>
                </a:lnTo>
                <a:lnTo>
                  <a:pt x="938022" y="1838706"/>
                </a:lnTo>
                <a:close/>
              </a:path>
              <a:path w="1914905" h="1838706">
                <a:moveTo>
                  <a:pt x="871727" y="1838706"/>
                </a:moveTo>
                <a:lnTo>
                  <a:pt x="871727" y="1828800"/>
                </a:lnTo>
                <a:lnTo>
                  <a:pt x="833627" y="1828800"/>
                </a:lnTo>
                <a:lnTo>
                  <a:pt x="833627" y="1838706"/>
                </a:lnTo>
                <a:lnTo>
                  <a:pt x="871727" y="1838706"/>
                </a:lnTo>
                <a:close/>
              </a:path>
              <a:path w="1914905" h="1838706">
                <a:moveTo>
                  <a:pt x="804672" y="1838706"/>
                </a:moveTo>
                <a:lnTo>
                  <a:pt x="804672" y="1828800"/>
                </a:lnTo>
                <a:lnTo>
                  <a:pt x="766572" y="1828800"/>
                </a:lnTo>
                <a:lnTo>
                  <a:pt x="766572" y="1838706"/>
                </a:lnTo>
                <a:lnTo>
                  <a:pt x="804672" y="1838706"/>
                </a:lnTo>
                <a:close/>
              </a:path>
              <a:path w="1914905" h="1838706">
                <a:moveTo>
                  <a:pt x="738377" y="1838706"/>
                </a:moveTo>
                <a:lnTo>
                  <a:pt x="738377" y="1828800"/>
                </a:lnTo>
                <a:lnTo>
                  <a:pt x="700277" y="1828800"/>
                </a:lnTo>
                <a:lnTo>
                  <a:pt x="700277" y="1838706"/>
                </a:lnTo>
                <a:lnTo>
                  <a:pt x="738377" y="1838706"/>
                </a:lnTo>
                <a:close/>
              </a:path>
              <a:path w="1914905" h="1838706">
                <a:moveTo>
                  <a:pt x="671322" y="1838706"/>
                </a:moveTo>
                <a:lnTo>
                  <a:pt x="671322" y="1828800"/>
                </a:lnTo>
                <a:lnTo>
                  <a:pt x="633222" y="1828800"/>
                </a:lnTo>
                <a:lnTo>
                  <a:pt x="633222" y="1838706"/>
                </a:lnTo>
                <a:lnTo>
                  <a:pt x="671322" y="1838706"/>
                </a:lnTo>
                <a:close/>
              </a:path>
              <a:path w="1914905" h="1838706">
                <a:moveTo>
                  <a:pt x="605027" y="1838706"/>
                </a:moveTo>
                <a:lnTo>
                  <a:pt x="605027" y="1828800"/>
                </a:lnTo>
                <a:lnTo>
                  <a:pt x="566927" y="1828800"/>
                </a:lnTo>
                <a:lnTo>
                  <a:pt x="566927" y="1838706"/>
                </a:lnTo>
                <a:lnTo>
                  <a:pt x="605027" y="1838706"/>
                </a:lnTo>
                <a:close/>
              </a:path>
              <a:path w="1914905" h="1838706">
                <a:moveTo>
                  <a:pt x="537972" y="1838706"/>
                </a:moveTo>
                <a:lnTo>
                  <a:pt x="537972" y="1828800"/>
                </a:lnTo>
                <a:lnTo>
                  <a:pt x="499872" y="1828800"/>
                </a:lnTo>
                <a:lnTo>
                  <a:pt x="499872" y="1838706"/>
                </a:lnTo>
                <a:lnTo>
                  <a:pt x="537972" y="1838706"/>
                </a:lnTo>
                <a:close/>
              </a:path>
              <a:path w="1914905" h="1838706">
                <a:moveTo>
                  <a:pt x="471677" y="1838706"/>
                </a:moveTo>
                <a:lnTo>
                  <a:pt x="471677" y="1828800"/>
                </a:lnTo>
                <a:lnTo>
                  <a:pt x="433577" y="1828800"/>
                </a:lnTo>
                <a:lnTo>
                  <a:pt x="433577" y="1838706"/>
                </a:lnTo>
                <a:lnTo>
                  <a:pt x="471677" y="1838706"/>
                </a:lnTo>
                <a:close/>
              </a:path>
              <a:path w="1914905" h="1838706">
                <a:moveTo>
                  <a:pt x="404622" y="1838706"/>
                </a:moveTo>
                <a:lnTo>
                  <a:pt x="404622" y="1828800"/>
                </a:lnTo>
                <a:lnTo>
                  <a:pt x="366522" y="1828800"/>
                </a:lnTo>
                <a:lnTo>
                  <a:pt x="366522" y="1838706"/>
                </a:lnTo>
                <a:lnTo>
                  <a:pt x="404622" y="1838706"/>
                </a:lnTo>
                <a:close/>
              </a:path>
              <a:path w="1914905" h="1838706">
                <a:moveTo>
                  <a:pt x="338327" y="1838706"/>
                </a:moveTo>
                <a:lnTo>
                  <a:pt x="338327" y="1828800"/>
                </a:lnTo>
                <a:lnTo>
                  <a:pt x="300227" y="1828800"/>
                </a:lnTo>
                <a:lnTo>
                  <a:pt x="300227" y="1838706"/>
                </a:lnTo>
                <a:lnTo>
                  <a:pt x="338327" y="1838706"/>
                </a:lnTo>
                <a:close/>
              </a:path>
              <a:path w="1914905" h="1838706">
                <a:moveTo>
                  <a:pt x="271272" y="1838706"/>
                </a:moveTo>
                <a:lnTo>
                  <a:pt x="271272" y="1828800"/>
                </a:lnTo>
                <a:lnTo>
                  <a:pt x="233172" y="1828800"/>
                </a:lnTo>
                <a:lnTo>
                  <a:pt x="233172" y="1838706"/>
                </a:lnTo>
                <a:lnTo>
                  <a:pt x="271272" y="1838706"/>
                </a:lnTo>
                <a:close/>
              </a:path>
              <a:path w="1914905" h="1838706">
                <a:moveTo>
                  <a:pt x="204977" y="1838706"/>
                </a:moveTo>
                <a:lnTo>
                  <a:pt x="204977" y="1828800"/>
                </a:lnTo>
                <a:lnTo>
                  <a:pt x="166877" y="1828800"/>
                </a:lnTo>
                <a:lnTo>
                  <a:pt x="166877" y="1838706"/>
                </a:lnTo>
                <a:lnTo>
                  <a:pt x="204977" y="1838706"/>
                </a:lnTo>
                <a:close/>
              </a:path>
              <a:path w="1914905" h="1838706">
                <a:moveTo>
                  <a:pt x="137922" y="1838706"/>
                </a:moveTo>
                <a:lnTo>
                  <a:pt x="137922" y="1828800"/>
                </a:lnTo>
                <a:lnTo>
                  <a:pt x="99822" y="1828800"/>
                </a:lnTo>
                <a:lnTo>
                  <a:pt x="99822" y="1838706"/>
                </a:lnTo>
                <a:lnTo>
                  <a:pt x="137922" y="1838706"/>
                </a:lnTo>
                <a:close/>
              </a:path>
              <a:path w="1914905" h="1838706">
                <a:moveTo>
                  <a:pt x="71627" y="1838706"/>
                </a:moveTo>
                <a:lnTo>
                  <a:pt x="71627" y="1828800"/>
                </a:lnTo>
                <a:lnTo>
                  <a:pt x="33527" y="1828800"/>
                </a:lnTo>
                <a:lnTo>
                  <a:pt x="33527" y="1838706"/>
                </a:lnTo>
                <a:lnTo>
                  <a:pt x="71627" y="183870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1124585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Case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Study:	Hypothetical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Organization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pPr marL="7645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Partition network into several subnets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</a:pPr>
                      <a:endParaRPr sz="600"/>
                    </a:p>
                    <a:p>
                      <a:pPr marL="7645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Place firewalls between them prevent leakage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10"/>
                        </a:spcBef>
                      </a:pPr>
                      <a:endParaRPr sz="6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L="2014220">
                        <a:lnSpc>
                          <a:spcPts val="1605"/>
                        </a:lnSpc>
                        <a:tabLst>
                          <a:tab pos="6550659" algn="l"/>
                        </a:tabLst>
                      </a:pPr>
                      <a:r>
                        <a:rPr sz="1450" dirty="0">
                          <a:latin typeface="Times New Roman"/>
                          <a:cs typeface="Times New Roman"/>
                        </a:rPr>
                        <a:t>Internet	</a:t>
                      </a:r>
                      <a:r>
                        <a:rPr sz="2175" baseline="5747" dirty="0">
                          <a:latin typeface="Times New Roman"/>
                          <a:cs typeface="Times New Roman"/>
                        </a:rPr>
                        <a:t>DMZ</a:t>
                      </a:r>
                      <a:endParaRPr sz="2175" baseline="5747">
                        <a:latin typeface="Times New Roman"/>
                        <a:cs typeface="Times New Roman"/>
                      </a:endParaRPr>
                    </a:p>
                    <a:p>
                      <a:pPr marR="311150" algn="ctr">
                        <a:lnSpc>
                          <a:spcPts val="1355"/>
                        </a:lnSpc>
                      </a:pPr>
                      <a:r>
                        <a:rPr sz="1450" dirty="0">
                          <a:latin typeface="Times New Roman"/>
                          <a:cs typeface="Times New Roman"/>
                        </a:rPr>
                        <a:t>Outer</a:t>
                      </a:r>
                      <a:r>
                        <a:rPr sz="145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7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ir</a:t>
                      </a:r>
                      <a:r>
                        <a:rPr sz="1450" spc="-8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wall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R="1731645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450" spc="-19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eb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ser</a:t>
                      </a:r>
                      <a:r>
                        <a:rPr sz="1450" spc="70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er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25"/>
                        </a:spcBef>
                      </a:pPr>
                      <a:endParaRPr sz="750"/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 marR="1731645" algn="r">
                        <a:lnSpc>
                          <a:spcPct val="100000"/>
                        </a:lnSpc>
                        <a:tabLst>
                          <a:tab pos="3540125" algn="l"/>
                        </a:tabLst>
                      </a:pPr>
                      <a:r>
                        <a:rPr sz="2175" baseline="-9578" dirty="0">
                          <a:latin typeface="Times New Roman"/>
                          <a:cs typeface="Times New Roman"/>
                        </a:rPr>
                        <a:t>INTER</a:t>
                      </a:r>
                      <a:r>
                        <a:rPr sz="2175" spc="-75" baseline="-9578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175" spc="0" baseline="-9578" dirty="0">
                          <a:latin typeface="Times New Roman"/>
                          <a:cs typeface="Times New Roman"/>
                        </a:rPr>
                        <a:t>AL	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Mail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serv</a:t>
                      </a:r>
                      <a:r>
                        <a:rPr sz="1450" spc="-2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er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5726430" marR="1663064" indent="-4177029">
                        <a:lnSpc>
                          <a:spcPts val="4060"/>
                        </a:lnSpc>
                        <a:spcBef>
                          <a:spcPts val="385"/>
                        </a:spcBef>
                        <a:tabLst>
                          <a:tab pos="3681095" algn="l"/>
                          <a:tab pos="6550659" algn="l"/>
                        </a:tabLst>
                      </a:pPr>
                      <a:r>
                        <a:rPr sz="1450" dirty="0">
                          <a:latin typeface="Times New Roman"/>
                          <a:cs typeface="Times New Roman"/>
                        </a:rPr>
                        <a:t>Corporate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subnet	Customer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subnet		</a:t>
                      </a:r>
                      <a:r>
                        <a:rPr sz="2175" spc="0" baseline="9578" dirty="0">
                          <a:latin typeface="Times New Roman"/>
                          <a:cs typeface="Times New Roman"/>
                        </a:rPr>
                        <a:t>DNS</a:t>
                      </a:r>
                      <a:r>
                        <a:rPr sz="2175" spc="7" baseline="9578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75" spc="0" baseline="9578" dirty="0">
                          <a:latin typeface="Times New Roman"/>
                          <a:cs typeface="Times New Roman"/>
                        </a:rPr>
                        <a:t>serv</a:t>
                      </a:r>
                      <a:r>
                        <a:rPr sz="2175" spc="-359" baseline="9578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75" spc="0" baseline="9578" dirty="0">
                          <a:latin typeface="Times New Roman"/>
                          <a:cs typeface="Times New Roman"/>
                        </a:rPr>
                        <a:t>er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Inner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-8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ir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450" spc="-13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all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</a:pPr>
                      <a:endParaRPr sz="1000"/>
                    </a:p>
                    <a:p>
                      <a:pPr>
                        <a:lnSpc>
                          <a:spcPts val="1100"/>
                        </a:lnSpc>
                        <a:spcBef>
                          <a:spcPts val="78"/>
                        </a:spcBef>
                      </a:pPr>
                      <a:endParaRPr sz="1100"/>
                    </a:p>
                    <a:p>
                      <a:pPr marL="1481455" marR="3502025" indent="0">
                        <a:lnSpc>
                          <a:spcPct val="62400"/>
                        </a:lnSpc>
                        <a:tabLst>
                          <a:tab pos="2701290" algn="l"/>
                          <a:tab pos="4763770" algn="l"/>
                        </a:tabLst>
                      </a:pPr>
                      <a:r>
                        <a:rPr sz="2175" baseline="21072" dirty="0">
                          <a:latin typeface="Times New Roman"/>
                          <a:cs typeface="Times New Roman"/>
                        </a:rPr>
                        <a:t>Internal	</a:t>
                      </a:r>
                      <a:r>
                        <a:rPr sz="145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1450" spc="2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450" spc="-70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elopment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subnet	</a:t>
                      </a:r>
                      <a:r>
                        <a:rPr sz="2175" spc="0" baseline="15325" dirty="0">
                          <a:latin typeface="Times New Roman"/>
                          <a:cs typeface="Times New Roman"/>
                        </a:rPr>
                        <a:t>Internal </a:t>
                      </a:r>
                      <a:r>
                        <a:rPr sz="2175" spc="0" baseline="5747" dirty="0">
                          <a:latin typeface="Times New Roman"/>
                          <a:cs typeface="Times New Roman"/>
                        </a:rPr>
                        <a:t>DNS</a:t>
                      </a:r>
                      <a:r>
                        <a:rPr sz="2175" spc="7" baseline="5747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75" spc="0" baseline="5747" dirty="0">
                          <a:latin typeface="Times New Roman"/>
                          <a:cs typeface="Times New Roman"/>
                        </a:rPr>
                        <a:t>ser</a:t>
                      </a:r>
                      <a:r>
                        <a:rPr sz="2175" spc="179" baseline="5747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2175" spc="0" baseline="5747" dirty="0">
                          <a:latin typeface="Times New Roman"/>
                          <a:cs typeface="Times New Roman"/>
                        </a:rPr>
                        <a:t>er		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mail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ser</a:t>
                      </a:r>
                      <a:r>
                        <a:rPr sz="1450" spc="45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er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49275" algn="r">
                        <a:lnSpc>
                          <a:spcPct val="100000"/>
                        </a:lnSpc>
                      </a:pPr>
                      <a:r>
                        <a:rPr sz="1400" spc="-100" dirty="0">
                          <a:latin typeface="Arial"/>
                          <a:cs typeface="Arial"/>
                        </a:rPr>
                        <a:t>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DMZ: “demilitarized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zone”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36398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Portion of network separating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purely internal network from external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6769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accesse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som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truste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systems insid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corporat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perimeter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13982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system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reached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ystem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are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still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safe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66929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perfor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di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feren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ype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check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boundary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internal,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DMZ networks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DMZ,Internet 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602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Application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Principles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Least privilege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Containmen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addresses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Limi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Complete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mediation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firewal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mediate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ever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DMZ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Separation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privilege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9994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Going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Internet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must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pass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through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outer firewalls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 DMZ servers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602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Application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Principles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Least common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mechanism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65290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irewall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istinct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Z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servers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separate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from inner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violate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principle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3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fails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multipl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ystem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fected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2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1076960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Inne</a:t>
                      </a:r>
                      <a:r>
                        <a:rPr sz="2400" spc="-10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oute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firewal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addresse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fixed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not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depend on DMZ DNS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2628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Outer Firewall Configuration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991869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Goals: restrict public access to trusted network; restrict trusted net access to Internet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19189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Required: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public needs to send, receive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email; access web services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So outer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firewall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allows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SMT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HTT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HTTPS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01917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Outer firewall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ddress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those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mail, web servers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Details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Proxy firewall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SMTP: mail assembled on firewall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Scanned for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malicious logic; rejected or “cleaned”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if found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Otherwise forwarded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to DMZ mail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HTT</a:t>
                      </a:r>
                      <a:r>
                        <a:rPr sz="2700" spc="-30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HTTPS: messages checked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Checked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uspicious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components; dropped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if found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Otherwise, forwarded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 DMZ web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Note: web, mail servers are</a:t>
                      </a:r>
                      <a:r>
                        <a:rPr sz="27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diffe</a:t>
                      </a:r>
                      <a:r>
                        <a:rPr sz="27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ent physical systems;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>
                        <a:lnSpc>
                          <a:spcPts val="2915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neither is the same as firewall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Three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points of entry for attackers: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</a:pPr>
                      <a:endParaRPr sz="700"/>
                    </a:p>
                    <a:p>
                      <a:pPr marL="878840" marR="60071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4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eb server ports: proxy checks for invalid,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illegal HTT</a:t>
                      </a:r>
                      <a:r>
                        <a:rPr sz="3000" spc="-33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HTTPS requests, rejects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45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822325" indent="-342900">
                        <a:lnSpc>
                          <a:spcPts val="288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Mail server port: proxy checks email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invalid, illegal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SMTP</a:t>
                      </a:r>
                      <a:r>
                        <a:rPr sz="3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requests, rejects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them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43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90424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An attacker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might bypass low-level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firewall checks by exploiting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vulnerabilities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software, hardware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Firewal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designe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simpl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possible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Defens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depth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28315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Defens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i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Depth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3000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form of separation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privilege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96837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21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 attack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system in DMZ by bypassing firewall checks, attacker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must know internal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addresses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735330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piggybac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unauthorize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messages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onto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authorized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packets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But the rewriting of DMZ addresses prevents this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6883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Inner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Configuration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Goals: restrict access to internal network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Rule: block</a:t>
                      </a:r>
                      <a:r>
                        <a:rPr sz="2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al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l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fic except for that</a:t>
                      </a:r>
                      <a:r>
                        <a:rPr sz="27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specifically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R="1376045" algn="ctr">
                        <a:lnSpc>
                          <a:spcPts val="2915"/>
                        </a:lnSpc>
                        <a:tabLst>
                          <a:tab pos="281051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authorized to ente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.	Default deny principle.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7"/>
                        </a:spcBef>
                      </a:pPr>
                      <a:endParaRPr sz="650"/>
                    </a:p>
                    <a:p>
                      <a:pPr marL="878840" marR="64262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Hypothetical o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ganization uses NFS on some internal systems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Outer firewall disallows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NFS packets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crossing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Inner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firewall disallows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NFS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crossing, too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73545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DMZ does not need access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to this information (least privilege)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59309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 inner firewall fails, outer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one will stop leaks,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and vice v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rsa (separation of privilege)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14600" y="4072889"/>
            <a:ext cx="5867400" cy="26174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107440" marR="221424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0269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Route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general-purpose compute</a:t>
                      </a:r>
                      <a:r>
                        <a:rPr sz="3000" spc="-12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, or appliance…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107440" marR="113728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1074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That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controls the flow of packets between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 trusted and an untrusted</a:t>
                      </a:r>
                      <a:r>
                        <a:rPr sz="3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network, or between segments of a trusted network.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81600" y="2743200"/>
            <a:ext cx="4120134" cy="24223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3019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More Configuration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9550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Internal folks require email;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955040">
                        <a:lnSpc>
                          <a:spcPts val="2495"/>
                        </a:lnSpc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SMTP</a:t>
                      </a:r>
                      <a:r>
                        <a:rPr sz="2300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proxy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required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7"/>
                        </a:spcBef>
                      </a:pPr>
                      <a:endParaRPr sz="650"/>
                    </a:p>
                    <a:p>
                      <a:pPr marL="955040" marR="477139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9550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Administrators for DMZ need login access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7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355090" marR="432308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So, allow SSH through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i="1" spc="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i="1" spc="0" dirty="0">
                          <a:latin typeface="Times New Roman"/>
                          <a:cs typeface="Times New Roman"/>
                        </a:rPr>
                        <a:t>and </a:t>
                      </a: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onl</a:t>
                      </a:r>
                      <a:r>
                        <a:rPr sz="2300" i="1" spc="0" dirty="0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sz="2300" i="1" spc="-5" dirty="0">
                          <a:latin typeface="Times New Roman"/>
                          <a:cs typeface="Times New Roman"/>
                        </a:rPr>
                        <a:t>if: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3550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Destination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is a DMZ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355090" marR="431292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3550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Originates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 specific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internal host (administrative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host)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server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eparately: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5"/>
                        </a:spcBef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spc="-19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eb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server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handle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request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Internet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hav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sen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informatio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server: handles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with Internet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Must forward email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 internal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ail server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DNS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965835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Used to provide addresses for systems DMZ servers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tal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to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Log server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lvl="1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DM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system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lo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here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 Mail 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Performs address, content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checking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</a:t>
                      </a:r>
                      <a:r>
                        <a:rPr sz="3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i="1" spc="0" dirty="0">
                          <a:latin typeface="Times New Roman"/>
                          <a:cs typeface="Times New Roman"/>
                        </a:rPr>
                        <a:t>all</a:t>
                      </a:r>
                      <a:r>
                        <a:rPr sz="30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71437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Goal is to hide internal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information from outside, but be transparent to inside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55194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Receives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from Internet, forwards it to internal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61976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Receives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email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from internal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network, forwards it to Internet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838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Mail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from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Internet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568960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Reassemble messages into heade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lette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attachments as files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40779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Scan heade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lette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attachments looking for “bad” content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“Bad”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= known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malicious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ogic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44272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none, scan original letter (including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attachments</a:t>
                      </a:r>
                      <a:r>
                        <a:rPr sz="23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and header) for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violation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SMTP</a:t>
                      </a:r>
                      <a:r>
                        <a:rPr sz="2300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spec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Scan recipient address lines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Address rewritten to direct mail to internal mail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Forward letter there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Mail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to</a:t>
                      </a:r>
                      <a:r>
                        <a:rPr sz="36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Internet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Like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mail from Internet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with 2 changes: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3657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Step 2: also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scan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sensitive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(like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proprietary markings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content,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tc.)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151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3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change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rewrit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heade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lines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containing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names,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mail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ddresses,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IP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addresse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3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1035050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All are replaced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by “example.com”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or IP</a:t>
                      </a:r>
                      <a:r>
                        <a:rPr sz="24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address of external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irewall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4860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Administrative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Support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Run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SS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server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3784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Configure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2800" i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from trusted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administrativ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network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81026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All public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keys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 that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host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fixed;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 negotiation to obtain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those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keys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llowed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7658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administrator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configure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maintai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DMZ mai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remotel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whil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minimizin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exposur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host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compromise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60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eb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Accepts, services requests from Internet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50"/>
                        </a:lnSpc>
                        <a:spcBef>
                          <a:spcPts val="17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116268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Never contacts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servers, information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sources in internal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CGI scripts checked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for potential</a:t>
                      </a:r>
                      <a:r>
                        <a:rPr sz="3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Hardene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preven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succeeding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Serve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itsel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contain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confidentia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data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50"/>
                        </a:lnSpc>
                        <a:spcBef>
                          <a:spcPts val="9"/>
                        </a:spcBef>
                        <a:buFont typeface="Arial"/>
                        <a:buChar char="•"/>
                      </a:pPr>
                      <a:endParaRPr sz="750"/>
                    </a:p>
                    <a:p>
                      <a:pPr marL="878840" marR="802640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  <a:hlinkClick r:id="rId3"/>
                        </a:rPr>
                        <a:t>Server is ww</a:t>
                      </a:r>
                      <a:r>
                        <a:rPr sz="3000" spc="-200" dirty="0">
                          <a:latin typeface="Times New Roman"/>
                          <a:cs typeface="Times New Roman"/>
                          <a:hlinkClick r:id="rId3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  <a:hlinkClick r:id="rId3"/>
                        </a:rPr>
                        <a:t>.example.com</a:t>
                      </a:r>
                      <a:r>
                        <a:rPr sz="3000" spc="20" dirty="0">
                          <a:latin typeface="Times New Roman"/>
                          <a:cs typeface="Times New Roman"/>
                          <a:hlinkClick r:id="rId3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uses IP</a:t>
                      </a:r>
                      <a:r>
                        <a:rPr sz="3000" spc="-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address of outer firewall when it must supply one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0916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Updating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DMZ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-60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eb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Clone of web server kept on internal network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Called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“WW</a:t>
                      </a:r>
                      <a:r>
                        <a:rPr sz="2300" spc="-1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-clone”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updates done to</a:t>
                      </a:r>
                      <a:r>
                        <a:rPr sz="27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WW</a:t>
                      </a:r>
                      <a:r>
                        <a:rPr sz="2700" spc="-15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-clone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87185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Periodically admins copy contents of</a:t>
                      </a:r>
                      <a:r>
                        <a:rPr sz="23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WW</a:t>
                      </a:r>
                      <a:r>
                        <a:rPr sz="2300" spc="-1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-clone</a:t>
                      </a:r>
                      <a:r>
                        <a:rPr sz="23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 DMZ web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DMZ web server runs SSH server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Used to do updates as well as maintenance,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configuration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Secured like that of DMZ mail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30270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Internet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Ordering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Orders for merchandise from Internet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Customer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nters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data,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which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 saved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file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720090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  <a:tab pos="659638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After user confirms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orde</a:t>
                      </a:r>
                      <a:r>
                        <a:rPr sz="2800" spc="-114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web server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hecks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format, content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file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nd then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public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key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system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internal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ustomer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subnet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encipher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it.	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his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file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place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spoo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accessibl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server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program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Origina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eleted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1231265" indent="-34290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Periodicall</a:t>
                      </a:r>
                      <a:r>
                        <a:rPr sz="2800" spc="-18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interna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truste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administrativ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host upload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iles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forward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internal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customer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subnet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system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2693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If attacker breaks into web serve</a:t>
                      </a:r>
                      <a:r>
                        <a:rPr sz="2700" spc="-11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, cannot get order information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70675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There is a slight window where the information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customers still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on system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can be obtained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045844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Attacker can get enciphered files, public key used to encipher them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843280" lvl="1" indent="-28575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Use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public key cryptography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means it is computationally infeasible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attacker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 determine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private key from public key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76657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Firewall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Capabilities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Limits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Capabilities: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defines a choke point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provides a location 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monitoring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security events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61277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convenient platform for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ome Internet functions such as N</a:t>
                      </a:r>
                      <a:r>
                        <a:rPr sz="2300" spc="-26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300" spc="-17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, usage monitoring,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IPSEC</a:t>
                      </a:r>
                      <a:r>
                        <a:rPr sz="23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VPNs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Limitations: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cannot protect against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attacks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bypassing firewall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may not protect against internal threats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improperly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secure wireless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LAN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76644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laptop, phones, portable storage device infected outside then used inside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DMZ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Log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DMZ systems all log information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Useful in case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problems, attempted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compromise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Problem: attacker will delete or alter them if successful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 log them o</a:t>
                      </a:r>
                      <a:r>
                        <a:rPr sz="2300" spc="-4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f-line to this server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Log server saves logs to file, also to write-once media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Latter just in case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log server compromised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Runs SSH server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Constrained in same way server on DMZ mail server is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Summary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Each server knows only what is needed to do its task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86423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Compromise will restrict flow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of information but not reveal info on internal network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Operating systems and software: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All unnecessary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features,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servers disabled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Better: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create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custom systems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Proxies prevent direct connection to systems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1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877569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For all services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except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SSH from internal network to DMZ, which is itself constrained by source, destination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2892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Internal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Mail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Server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Can communicate with hosts on subnets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Subnet may allow mail to go directly to destination host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5416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Internal DNS needs to know addresses of all destination </a:t>
                      </a:r>
                      <a:r>
                        <a:rPr sz="2700" spc="-5" dirty="0">
                          <a:latin typeface="Times New Roman"/>
                          <a:cs typeface="Times New Roman"/>
                        </a:rPr>
                        <a:t>hosts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WW</a:t>
                      </a:r>
                      <a:r>
                        <a:rPr sz="3600" b="1" spc="-65" dirty="0">
                          <a:latin typeface="Arial Narrow"/>
                          <a:cs typeface="Arial Narrow"/>
                        </a:rPr>
                        <a:t>W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-clone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Provides staging area for web updates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internal firewalls allow access to this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1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114109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WW</a:t>
                      </a:r>
                      <a:r>
                        <a:rPr sz="2300" spc="-1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-clone</a:t>
                      </a:r>
                      <a:r>
                        <a:rPr sz="23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controls who can put and get what files and where they can be put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Synchronized with web pages on server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Done via internal trusted administrative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host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Used as testbed for changes in pages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Allows corporate review before anything goes public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4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939800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DMZ web server trashed or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compromised, all web pages can be restored quickly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065655">
                        <a:lnSpc>
                          <a:spcPct val="100000"/>
                        </a:lnSpc>
                      </a:pPr>
                      <a:r>
                        <a:rPr sz="3600" b="1" spc="-160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r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usted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Administrative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Host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Access tightly controlled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98742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Only system administrators authorized to administer DMZ systems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have access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8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02743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connections to DMZ through inner firewall must use these hosts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Exceptions: internal mail serve</a:t>
                      </a:r>
                      <a:r>
                        <a:rPr sz="2300" spc="-9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, possibly DNS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All connections use SSH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DMZ SSH servers accept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connections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from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this host only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DMZ servers never communicate with internal servers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All communications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done via inner firewall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7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878840" marR="67627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Only client to DMZ that can come from internal network is SSH client from trusted administrative host. Authenticity established by public key authentication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4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110615" indent="-342900">
                        <a:lnSpc>
                          <a:spcPts val="2920"/>
                        </a:lnSpc>
                        <a:buFont typeface="Arial"/>
                        <a:buChar char="•"/>
                        <a:tabLst>
                          <a:tab pos="878840" algn="l"/>
                          <a:tab pos="1917064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Only data non-administrative sta</a:t>
                      </a:r>
                      <a:r>
                        <a:rPr sz="27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f can alter are web pages.	Even then, they do not access DMZ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latin typeface="Arial Narrow"/>
                          <a:cs typeface="Arial Narrow"/>
                        </a:rPr>
                        <a:t>Analysis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43002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Only data from DMZ is customer orders and email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920115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Custome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rder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alread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checke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potential errors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enciphered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transferre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way tha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canno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executed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45415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Emai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thoroughl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checke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efor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to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internal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ail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21130" y="6886956"/>
            <a:ext cx="38100" cy="9143"/>
          </a:xfrm>
          <a:custGeom>
            <a:avLst/>
            <a:gdLst/>
            <a:ahLst/>
            <a:cxnLst/>
            <a:rect l="l" t="t" r="r" b="b"/>
            <a:pathLst>
              <a:path w="38100" h="9143">
                <a:moveTo>
                  <a:pt x="19050" y="0"/>
                </a:moveTo>
                <a:lnTo>
                  <a:pt x="19050" y="9143"/>
                </a:lnTo>
              </a:path>
            </a:pathLst>
          </a:custGeom>
          <a:ln w="3937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Assumptions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10312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312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Software, hardware does what it is supposed to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431290" marR="94234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4312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If software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ompromised,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hardware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does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not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right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defensiv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mechanism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fail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4312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4312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For this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reason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separation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privilege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critical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36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945639" marR="1395095" lvl="2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9456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If a component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ails, other components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provide additional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defenses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2">
                        <a:lnSpc>
                          <a:spcPts val="700"/>
                        </a:lnSpc>
                        <a:spcBef>
                          <a:spcPts val="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0312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0312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Assurance is vital!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A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vailability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Access over Internet must be unimpeded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1913889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Context: flooding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attacks,</a:t>
                      </a:r>
                      <a:r>
                        <a:rPr sz="23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 which attackers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try to overwhelm system resources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SYN flood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58102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Problem: server cannot distinguish legitimate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handshake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from one that is part of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his attack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5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marR="1139825" lvl="1" indent="-285750">
                        <a:lnSpc>
                          <a:spcPts val="2480"/>
                        </a:lnSpc>
                        <a:buFont typeface="Arial"/>
                        <a:buChar char="•"/>
                        <a:tabLst>
                          <a:tab pos="1278890" algn="l"/>
                          <a:tab pos="69684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Flood can overwhelm communication medium.	Can</a:t>
                      </a:r>
                      <a:r>
                        <a:rPr sz="2300" spc="-4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do anything about this (except</a:t>
                      </a:r>
                      <a:r>
                        <a:rPr sz="23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buy a bigger pipe or filter upstream)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240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Flood can overwhelm resources on our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ystem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871470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Intermediate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Hosts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routers to eliminate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non-legitimate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fic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Goal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onl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legitimat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reache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irewall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675640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Example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Cisc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establis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 wit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sourc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(TC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intercep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mode)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2000885" lvl="1" indent="-34290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success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route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doe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sam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wit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intended destination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me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two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8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624840" lvl="1" indent="-342900">
                        <a:lnSpc>
                          <a:spcPts val="2590"/>
                        </a:lnSpc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On failure,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short time-out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protects router resources and ta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get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never sees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lood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31046" cy="6845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209165" marR="2208530" indent="1294130">
                        <a:lnSpc>
                          <a:spcPct val="100000"/>
                        </a:lnSpc>
                      </a:pPr>
                      <a:r>
                        <a:rPr sz="3200" b="1" spc="-5" dirty="0">
                          <a:latin typeface="Arial Narrow"/>
                          <a:cs typeface="Arial Narrow"/>
                        </a:rPr>
                        <a:t>Firewall</a:t>
                      </a:r>
                      <a:r>
                        <a:rPr sz="3200" b="1" spc="0" dirty="0">
                          <a:latin typeface="Arial Narrow"/>
                          <a:cs typeface="Arial Narrow"/>
                        </a:rPr>
                        <a:t>s</a:t>
                      </a:r>
                      <a:r>
                        <a:rPr sz="32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200" b="1" spc="-5" dirty="0">
                          <a:latin typeface="Arial Narrow"/>
                          <a:cs typeface="Arial Narrow"/>
                        </a:rPr>
                        <a:t>and Intrusio</a:t>
                      </a:r>
                      <a:r>
                        <a:rPr sz="32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2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200" b="1" spc="-5" dirty="0">
                          <a:latin typeface="Arial Narrow"/>
                          <a:cs typeface="Arial Narrow"/>
                        </a:rPr>
                        <a:t>Preventio</a:t>
                      </a:r>
                      <a:r>
                        <a:rPr sz="3200" b="1" spc="0" dirty="0">
                          <a:latin typeface="Arial Narrow"/>
                          <a:cs typeface="Arial Narrow"/>
                        </a:rPr>
                        <a:t>n</a:t>
                      </a:r>
                      <a:r>
                        <a:rPr sz="3200" b="1" spc="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200" b="1" spc="-5" dirty="0">
                          <a:latin typeface="Arial Narrow"/>
                          <a:cs typeface="Arial Narrow"/>
                        </a:rPr>
                        <a:t>Systems</a:t>
                      </a:r>
                      <a:endParaRPr sz="32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Internet connectivity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is essential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ganization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individuals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create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opportunitie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threats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125285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Firewalls are an e</a:t>
                      </a:r>
                      <a:r>
                        <a:rPr sz="3000" spc="-5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fective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means of protecting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LANs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19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Can also secure workstation and server subnets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87376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Use firewall as perimeter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defense: a choke point to impose security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1847214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Attacks</a:t>
                      </a:r>
                      <a:r>
                        <a:rPr sz="3600" b="1" spc="-1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Against</a:t>
                      </a:r>
                      <a:r>
                        <a:rPr sz="36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Outer 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Unsuccessful attacks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Logged,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ignored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54673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Security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folks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these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justify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budget,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train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new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personnel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Successful attack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against SMTP</a:t>
                      </a:r>
                      <a:r>
                        <a:rPr sz="3000" spc="-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proxy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Proxy will start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non-standard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programs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142176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Anomal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detectio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componen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ID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log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server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ill report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unusual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behavior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793239" lvl="2" indent="-342900">
                        <a:lnSpc>
                          <a:spcPct val="100000"/>
                        </a:lnSpc>
                        <a:spcBef>
                          <a:spcPts val="250"/>
                        </a:spcBef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Securit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ficer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monito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aroun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clock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In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the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DMZ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spc="-300" dirty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ery interested in attacks, successful or not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37096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Means someone who has obtained access to DMZ launched attack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1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Some trusted administrator shouldn</a:t>
                      </a:r>
                      <a:r>
                        <a:rPr sz="2300" spc="-40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 be trusted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Some service on outer firewall is compromised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Software on DMZ system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not restrictive enough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00"/>
                        </a:lnSpc>
                        <a:spcBef>
                          <a:spcPts val="3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5716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IDS system on DMZ log server looks for misuse (known attacks) to detect this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49237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Ignoring</a:t>
                      </a:r>
                      <a:r>
                        <a:rPr sz="3600" b="1" spc="-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Failed</a:t>
                      </a:r>
                      <a:r>
                        <a:rPr sz="3600" b="1" spc="-1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Attacks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spc="-5" dirty="0">
                          <a:latin typeface="Times New Roman"/>
                          <a:cs typeface="Times New Roman"/>
                        </a:rPr>
                        <a:t>Sound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 dangerous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151384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Successful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ttacker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probably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tried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failed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earlier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“So what?”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su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icien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ersonne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handl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alerts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80137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  <a:tab pos="679450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Focu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wha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mos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about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:	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Successful attacks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faile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attack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wher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shoul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be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none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80972" y="5242559"/>
            <a:ext cx="9143" cy="38100"/>
          </a:xfrm>
          <a:custGeom>
            <a:avLst/>
            <a:gdLst/>
            <a:ahLst/>
            <a:cxnLst/>
            <a:rect l="l" t="t" r="r" b="b"/>
            <a:pathLst>
              <a:path w="9143" h="38100">
                <a:moveTo>
                  <a:pt x="4572" y="0"/>
                </a:moveTo>
                <a:lnTo>
                  <a:pt x="4572" y="38100"/>
                </a:lnTo>
              </a:path>
            </a:pathLst>
          </a:custGeom>
          <a:ln w="10413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Key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Points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Begin with policy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marR="746125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Craft network architecture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and security measures from it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Assume failure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ill occur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ry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minimiz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Defen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depth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Have plan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handle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failures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012" cy="835152"/>
          </a:xfrm>
          <a:custGeom>
            <a:avLst/>
            <a:gdLst/>
            <a:ahLst/>
            <a:cxnLst/>
            <a:rect l="l" t="t" r="r" b="b"/>
            <a:pathLst>
              <a:path w="858012" h="835152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012" h="835152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121" cy="1226820"/>
          </a:xfrm>
          <a:custGeom>
            <a:avLst/>
            <a:gdLst/>
            <a:ahLst/>
            <a:cxnLst/>
            <a:rect l="l" t="t" r="r" b="b"/>
            <a:pathLst>
              <a:path w="595121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121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0653" cy="1104138"/>
          </a:xfrm>
          <a:custGeom>
            <a:avLst/>
            <a:gdLst/>
            <a:ahLst/>
            <a:cxnLst/>
            <a:rect l="l" t="t" r="r" b="b"/>
            <a:pathLst>
              <a:path w="660653" h="1104138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0653" h="1104138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0653" h="1104138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36135" y="4456938"/>
            <a:ext cx="595883" cy="1383030"/>
          </a:xfrm>
          <a:custGeom>
            <a:avLst/>
            <a:gdLst/>
            <a:ahLst/>
            <a:cxnLst/>
            <a:rect l="l" t="t" r="r" b="b"/>
            <a:pathLst>
              <a:path w="595883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5883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5883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17085" y="2420111"/>
            <a:ext cx="978408" cy="1233677"/>
          </a:xfrm>
          <a:custGeom>
            <a:avLst/>
            <a:gdLst/>
            <a:ahLst/>
            <a:cxnLst/>
            <a:rect l="l" t="t" r="r" b="b"/>
            <a:pathLst>
              <a:path w="978408" h="1233677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408" h="1233677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408" h="1233677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3112" y="2475823"/>
            <a:ext cx="67953" cy="65221"/>
          </a:xfrm>
          <a:custGeom>
            <a:avLst/>
            <a:gdLst/>
            <a:ahLst/>
            <a:cxnLst/>
            <a:rect l="l" t="t" r="r" b="b"/>
            <a:pathLst>
              <a:path w="67953" h="65221">
                <a:moveTo>
                  <a:pt x="67953" y="33442"/>
                </a:moveTo>
                <a:lnTo>
                  <a:pt x="65545" y="21213"/>
                </a:lnTo>
                <a:lnTo>
                  <a:pt x="58031" y="10198"/>
                </a:lnTo>
                <a:lnTo>
                  <a:pt x="46287" y="2720"/>
                </a:lnTo>
                <a:lnTo>
                  <a:pt x="31204" y="0"/>
                </a:lnTo>
                <a:lnTo>
                  <a:pt x="18699" y="3436"/>
                </a:lnTo>
                <a:lnTo>
                  <a:pt x="8670" y="11548"/>
                </a:lnTo>
                <a:lnTo>
                  <a:pt x="2107" y="23868"/>
                </a:lnTo>
                <a:lnTo>
                  <a:pt x="0" y="39927"/>
                </a:lnTo>
                <a:lnTo>
                  <a:pt x="4581" y="50734"/>
                </a:lnTo>
                <a:lnTo>
                  <a:pt x="13591" y="59053"/>
                </a:lnTo>
                <a:lnTo>
                  <a:pt x="27012" y="64133"/>
                </a:lnTo>
                <a:lnTo>
                  <a:pt x="44828" y="65221"/>
                </a:lnTo>
                <a:lnTo>
                  <a:pt x="56826" y="58391"/>
                </a:lnTo>
                <a:lnTo>
                  <a:pt x="64959" y="47430"/>
                </a:lnTo>
                <a:lnTo>
                  <a:pt x="67953" y="3344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17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Questions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0">
                <a:tc>
                  <a:txBody>
                    <a:bodyPr/>
                    <a:lstStyle/>
                    <a:p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Firewalls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Hosts that mediate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access to a network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29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655955" lvl="1" indent="-285750">
                        <a:lnSpc>
                          <a:spcPct val="8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disallow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base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configuration an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typ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access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ts val="359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Example:</a:t>
                      </a:r>
                      <a:r>
                        <a:rPr sz="3000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block Back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rifice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BO allows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xternal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users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control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systems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793239" lvl="2" indent="-34290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Require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command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sen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particula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port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ts val="335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Firewall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block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tra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fic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to or from that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port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793239" lvl="2" indent="-342900">
                        <a:lnSpc>
                          <a:spcPct val="10000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  <a:tabLst>
                          <a:tab pos="1793239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eve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B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installed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outsider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can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us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it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lvl="2">
                        <a:lnSpc>
                          <a:spcPts val="550"/>
                        </a:lnSpc>
                        <a:spcBef>
                          <a:spcPts val="10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793239" marR="615950" lvl="2" indent="-342900">
                        <a:lnSpc>
                          <a:spcPts val="2300"/>
                        </a:lnSpc>
                        <a:buFont typeface="Arial"/>
                        <a:buChar char="•"/>
                        <a:tabLst>
                          <a:tab pos="1793239" algn="l"/>
                          <a:tab pos="6496050" algn="l"/>
                        </a:tabLst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Principl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 leas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 privileg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(defaul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 deny)</a:t>
                      </a:r>
                      <a:r>
                        <a:rPr sz="2400" b="1" spc="0" dirty="0"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sz="2400" b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block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i="1" spc="-5" dirty="0">
                          <a:latin typeface="Times New Roman"/>
                          <a:cs typeface="Times New Roman"/>
                        </a:rPr>
                        <a:t>all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port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tha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ar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specificall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eeded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.	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(Ho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d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know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that BO isn</a:t>
                      </a:r>
                      <a:r>
                        <a:rPr sz="2400" spc="-45" dirty="0">
                          <a:latin typeface="Times New Roman"/>
                          <a:cs typeface="Times New Roman"/>
                        </a:rPr>
                        <a:t>’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t using a “needed”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0" dirty="0">
                          <a:latin typeface="Times New Roman"/>
                          <a:cs typeface="Times New Roman"/>
                        </a:rPr>
                        <a:t>port?)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331720">
                        <a:lnSpc>
                          <a:spcPct val="100000"/>
                        </a:lnSpc>
                      </a:pPr>
                      <a:r>
                        <a:rPr sz="3600" b="1" spc="-215" dirty="0">
                          <a:latin typeface="Arial Narrow"/>
                          <a:cs typeface="Arial Narrow"/>
                        </a:rPr>
                        <a:t>T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ypes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sz="3600" b="1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Firewalls/Filters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840105" indent="-342900">
                        <a:lnSpc>
                          <a:spcPts val="324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Packet filtering:</a:t>
                      </a:r>
                      <a:r>
                        <a:rPr sz="3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-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ules operate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on information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 the 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headers.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10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Stateful</a:t>
                      </a:r>
                      <a:r>
                        <a:rPr sz="3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inspection: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 marL="1278890" lvl="1" indent="-28575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Filters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packet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headers,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but also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700"/>
                        </a:lnSpc>
                        <a:spcBef>
                          <a:spcPts val="20"/>
                        </a:spcBef>
                        <a:buFont typeface="Arial"/>
                        <a:buChar char="•"/>
                      </a:pPr>
                      <a:endParaRPr sz="700"/>
                    </a:p>
                    <a:p>
                      <a:pPr marL="1278890" marR="61658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Keep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informatio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abou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outgoin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connections;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incoming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packets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are allowed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high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ports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only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if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a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correspondin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outgoin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6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758825" lvl="1" indent="-285750">
                        <a:lnSpc>
                          <a:spcPts val="302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inspec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“data;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”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eall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rotoco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parameter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or highe</a:t>
                      </a:r>
                      <a:r>
                        <a:rPr sz="2800" spc="-5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leve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protocols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sz="2800" i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HTT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,FT</a:t>
                      </a:r>
                      <a:r>
                        <a:rPr sz="2800" spc="-31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SIP…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78840" indent="-342900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Proxy firewalls.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2963545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Filtering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Firewalls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7289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3000" dirty="0">
                          <a:latin typeface="Times New Roman"/>
                          <a:cs typeface="Times New Roman"/>
                        </a:rPr>
                        <a:t>Access control based on attributes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of packets and packet</a:t>
                      </a:r>
                      <a:r>
                        <a:rPr sz="3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000" spc="0" dirty="0">
                          <a:latin typeface="Times New Roman"/>
                          <a:cs typeface="Times New Roman"/>
                        </a:rPr>
                        <a:t>headers</a:t>
                      </a: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50"/>
                        </a:lnSpc>
                        <a:spcBef>
                          <a:spcPts val="30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marR="56261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Suc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h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destinatio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address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por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numbers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options, etc.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calle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packe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filterin</a:t>
                      </a:r>
                      <a:r>
                        <a:rPr sz="2800" i="1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i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fi</a:t>
                      </a:r>
                      <a:r>
                        <a:rPr sz="28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i="1" spc="-5" dirty="0">
                          <a:latin typeface="Times New Roman"/>
                          <a:cs typeface="Times New Roman"/>
                        </a:rPr>
                        <a:t>ewall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Doe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no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contro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acces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base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content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650"/>
                        </a:lnSpc>
                        <a:spcBef>
                          <a:spcPts val="22"/>
                        </a:spcBef>
                        <a:buFont typeface="Arial"/>
                        <a:buChar char="•"/>
                      </a:pPr>
                      <a:endParaRPr sz="6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Examples: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routers,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other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infrastructur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systems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33600" y="4800600"/>
            <a:ext cx="6201155" cy="1790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Proxy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878840" marR="1072515" indent="-96520">
                        <a:lnSpc>
                          <a:spcPts val="3020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An intermediate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gent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or server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acting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on behalf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endpoin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withou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allowin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direc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connection betwee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sz="2800" spc="0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endpoints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2"/>
                        </a:spcBef>
                      </a:pPr>
                      <a:endParaRPr sz="600"/>
                    </a:p>
                    <a:p>
                      <a:pPr marL="1278890" marR="767715" indent="-286385">
                        <a:lnSpc>
                          <a:spcPts val="281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So, each endpoint talks to prox</a:t>
                      </a:r>
                      <a:r>
                        <a:rPr sz="2600" spc="-165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, thinking it is talking to other endpoint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21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1278890" marR="1397000" indent="-286385">
                        <a:lnSpc>
                          <a:spcPts val="281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600" dirty="0">
                          <a:latin typeface="Times New Roman"/>
                          <a:cs typeface="Times New Roman"/>
                        </a:rPr>
                        <a:t>Proxy decides whether to forward</a:t>
                      </a:r>
                      <a:r>
                        <a:rPr sz="26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messages, and whether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alter</a:t>
                      </a:r>
                      <a:r>
                        <a:rPr sz="26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600" spc="0" dirty="0">
                          <a:latin typeface="Times New Roman"/>
                          <a:cs typeface="Times New Roman"/>
                        </a:rPr>
                        <a:t>them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6819" y="456819"/>
          <a:ext cx="9150477" cy="68581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31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9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600" b="1" dirty="0">
                          <a:latin typeface="Arial Narrow"/>
                          <a:cs typeface="Arial Narrow"/>
                        </a:rPr>
                        <a:t>Proxy</a:t>
                      </a:r>
                      <a:r>
                        <a:rPr sz="3600" b="1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3600" b="1" spc="0" dirty="0">
                          <a:latin typeface="Arial Narrow"/>
                          <a:cs typeface="Arial Narrow"/>
                        </a:rPr>
                        <a:t>Firewall</a:t>
                      </a:r>
                      <a:endParaRPr sz="36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T w="12954">
                      <a:solidFill>
                        <a:srgbClr val="000000"/>
                      </a:solidFill>
                      <a:prstDash val="solid"/>
                    </a:lnT>
                    <a:solidFill>
                      <a:srgbClr val="FFC4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Access control done with proxies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</a:pPr>
                      <a:endParaRPr sz="600"/>
                    </a:p>
                    <a:p>
                      <a:pPr marL="878840" marR="138049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Usually bases access control on content as well as source, destination addresses, etc.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marR="100838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Also called an </a:t>
                      </a:r>
                      <a:r>
                        <a:rPr sz="2700" i="1" dirty="0">
                          <a:latin typeface="Times New Roman"/>
                          <a:cs typeface="Times New Roman"/>
                        </a:rPr>
                        <a:t>applications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level</a:t>
                      </a:r>
                      <a:r>
                        <a:rPr sz="27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spc="0" dirty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2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application level fi</a:t>
                      </a:r>
                      <a:r>
                        <a:rPr sz="2700" i="1" spc="-10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700" i="1" spc="0" dirty="0">
                          <a:latin typeface="Times New Roman"/>
                          <a:cs typeface="Times New Roman"/>
                        </a:rPr>
                        <a:t>ewall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600"/>
                        </a:lnSpc>
                        <a:spcBef>
                          <a:spcPts val="47"/>
                        </a:spcBef>
                        <a:buFont typeface="Arial"/>
                        <a:buChar char="•"/>
                      </a:pPr>
                      <a:endParaRPr sz="600"/>
                    </a:p>
                    <a:p>
                      <a:pPr marL="8788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78840" algn="l"/>
                        </a:tabLst>
                      </a:pPr>
                      <a:r>
                        <a:rPr sz="2700" dirty="0">
                          <a:latin typeface="Times New Roman"/>
                          <a:cs typeface="Times New Roman"/>
                        </a:rPr>
                        <a:t>Example: virus checking in electronic mail</a:t>
                      </a: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1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Incoming mail goes to proxy</a:t>
                      </a:r>
                      <a:r>
                        <a:rPr sz="23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firewall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Proxy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firewall receives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mail, scans</a:t>
                      </a:r>
                      <a:r>
                        <a:rPr sz="23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it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 no virus, mail forwarded</a:t>
                      </a:r>
                      <a:r>
                        <a:rPr sz="23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to destination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ts val="550"/>
                        </a:lnSpc>
                        <a:spcBef>
                          <a:spcPts val="2"/>
                        </a:spcBef>
                        <a:buFont typeface="Arial"/>
                        <a:buChar char="•"/>
                      </a:pPr>
                      <a:endParaRPr sz="550"/>
                    </a:p>
                    <a:p>
                      <a:pPr marL="1278890" lvl="1" indent="-28575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278890" algn="l"/>
                        </a:tabLst>
                      </a:pPr>
                      <a:r>
                        <a:rPr sz="2300" dirty="0">
                          <a:latin typeface="Times New Roman"/>
                          <a:cs typeface="Times New Roman"/>
                        </a:rPr>
                        <a:t>If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virus, mail rejected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2300" spc="-1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sinfected</a:t>
                      </a:r>
                      <a:r>
                        <a:rPr sz="23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300" spc="0" dirty="0">
                          <a:latin typeface="Times New Roman"/>
                          <a:cs typeface="Times New Roman"/>
                        </a:rPr>
                        <a:t>before forwarding</a:t>
                      </a: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932">
                <a:tc>
                  <a:txBody>
                    <a:bodyPr/>
                    <a:lstStyle/>
                    <a:p>
                      <a:pPr marR="536575" algn="r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954">
                      <a:solidFill>
                        <a:srgbClr val="000000"/>
                      </a:solidFill>
                      <a:prstDash val="solid"/>
                    </a:lnL>
                    <a:lnR w="12954">
                      <a:solidFill>
                        <a:srgbClr val="000000"/>
                      </a:solidFill>
                      <a:prstDash val="solid"/>
                    </a:lnR>
                    <a:lnB w="12954">
                      <a:solidFill>
                        <a:srgbClr val="000000"/>
                      </a:solidFill>
                      <a:prstDash val="solid"/>
                    </a:lnB>
                    <a:solidFill>
                      <a:srgbClr val="FEBC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2157</Words>
  <Application>Microsoft Office PowerPoint</Application>
  <PresentationFormat>Custom</PresentationFormat>
  <Paragraphs>484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Arial Narrow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- 4823_13_firewalls_intrustion_prevention.pptx</dc:title>
  <dc:creator>bbrown</dc:creator>
  <cp:lastModifiedBy>Hossain Shahriar</cp:lastModifiedBy>
  <cp:revision>1</cp:revision>
  <dcterms:created xsi:type="dcterms:W3CDTF">2019-06-19T22:46:55Z</dcterms:created>
  <dcterms:modified xsi:type="dcterms:W3CDTF">2019-06-20T02:47:23Z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LastSaved">
    <vt:filetime>2019-06-20T00:00:00Z</vt:filetime>
  </property>
</Properties>
</file>