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0"/>
  </p:notesMasterIdLst>
  <p:sldIdLst>
    <p:sldId id="256" r:id="rId2"/>
    <p:sldId id="304" r:id="rId3"/>
    <p:sldId id="305" r:id="rId4"/>
    <p:sldId id="306" r:id="rId5"/>
    <p:sldId id="307" r:id="rId6"/>
    <p:sldId id="308" r:id="rId7"/>
    <p:sldId id="309" r:id="rId8"/>
    <p:sldId id="313" r:id="rId9"/>
    <p:sldId id="311" r:id="rId10"/>
    <p:sldId id="312" r:id="rId11"/>
    <p:sldId id="315" r:id="rId12"/>
    <p:sldId id="316" r:id="rId13"/>
    <p:sldId id="317" r:id="rId14"/>
    <p:sldId id="318" r:id="rId15"/>
    <p:sldId id="319" r:id="rId16"/>
    <p:sldId id="320" r:id="rId17"/>
    <p:sldId id="321" r:id="rId18"/>
    <p:sldId id="322" r:id="rId19"/>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56" autoAdjust="0"/>
    <p:restoredTop sz="81868" autoAdjust="0"/>
  </p:normalViewPr>
  <p:slideViewPr>
    <p:cSldViewPr snapToGrid="0" snapToObjects="1">
      <p:cViewPr varScale="1">
        <p:scale>
          <a:sx n="72" d="100"/>
          <a:sy n="72" d="100"/>
        </p:scale>
        <p:origin x="1046"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9/2/2018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Infrastructure Service Administration and Security</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smtClean="0">
                <a:solidFill>
                  <a:srgbClr val="2F5597"/>
                </a:solidFill>
              </a:rPr>
              <a:t>Apache - </a:t>
            </a:r>
            <a:r>
              <a:rPr lang="en-US" sz="2000" b="1" dirty="0">
                <a:solidFill>
                  <a:srgbClr val="2F5597"/>
                </a:solidFill>
              </a:rPr>
              <a:t>Security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440DE-05F0-48E4-8F49-6CC574233C3C}"/>
              </a:ext>
            </a:extLst>
          </p:cNvPr>
          <p:cNvSpPr>
            <a:spLocks noGrp="1"/>
          </p:cNvSpPr>
          <p:nvPr>
            <p:ph type="title"/>
          </p:nvPr>
        </p:nvSpPr>
        <p:spPr/>
        <p:txBody>
          <a:bodyPr/>
          <a:lstStyle/>
          <a:p>
            <a:r>
              <a:rPr lang="en-US" dirty="0" smtClean="0"/>
              <a:t>Brute-force attack</a:t>
            </a:r>
            <a:endParaRPr lang="en-US" dirty="0"/>
          </a:p>
        </p:txBody>
      </p:sp>
      <p:sp>
        <p:nvSpPr>
          <p:cNvPr id="3" name="Content Placeholder 2">
            <a:extLst>
              <a:ext uri="{FF2B5EF4-FFF2-40B4-BE49-F238E27FC236}">
                <a16:creationId xmlns:a16="http://schemas.microsoft.com/office/drawing/2014/main" id="{8EF192F8-CFE2-4B1F-AB5C-222068A150A3}"/>
              </a:ext>
            </a:extLst>
          </p:cNvPr>
          <p:cNvSpPr>
            <a:spLocks noGrp="1"/>
          </p:cNvSpPr>
          <p:nvPr>
            <p:ph idx="1"/>
          </p:nvPr>
        </p:nvSpPr>
        <p:spPr/>
        <p:txBody>
          <a:bodyPr/>
          <a:lstStyle/>
          <a:p>
            <a:r>
              <a:rPr lang="en-US" dirty="0" smtClean="0"/>
              <a:t>How </a:t>
            </a:r>
            <a:r>
              <a:rPr lang="en-US" dirty="0"/>
              <a:t>to protect against a brute-force authentication attack?</a:t>
            </a:r>
          </a:p>
          <a:p>
            <a:pPr lvl="1"/>
            <a:r>
              <a:rPr lang="en-US" dirty="0"/>
              <a:t>Firewall</a:t>
            </a:r>
          </a:p>
          <a:p>
            <a:pPr lvl="1"/>
            <a:r>
              <a:rPr lang="en-US" dirty="0"/>
              <a:t>Intrusion Detection System</a:t>
            </a:r>
          </a:p>
          <a:p>
            <a:pPr lvl="1"/>
            <a:r>
              <a:rPr lang="en-US" dirty="0"/>
              <a:t>2 Factor Authentication</a:t>
            </a:r>
          </a:p>
          <a:p>
            <a:pPr lvl="1"/>
            <a:r>
              <a:rPr lang="en-US" dirty="0"/>
              <a:t>Prevent username “leaking”</a:t>
            </a:r>
          </a:p>
          <a:p>
            <a:pPr lvl="1"/>
            <a:r>
              <a:rPr lang="en-US" dirty="0"/>
              <a:t>Account lockouts</a:t>
            </a:r>
          </a:p>
          <a:p>
            <a:pPr lvl="2"/>
            <a:r>
              <a:rPr lang="en-US" dirty="0"/>
              <a:t>Attacker can effectively perform an account </a:t>
            </a:r>
            <a:r>
              <a:rPr lang="en-US" dirty="0" err="1"/>
              <a:t>DoS</a:t>
            </a:r>
            <a:endParaRPr lang="en-US" dirty="0"/>
          </a:p>
          <a:p>
            <a:pPr lvl="1"/>
            <a:r>
              <a:rPr lang="en-US" dirty="0"/>
              <a:t>Password complexity</a:t>
            </a:r>
          </a:p>
          <a:p>
            <a:pPr lvl="1"/>
            <a:r>
              <a:rPr lang="en-US" dirty="0"/>
              <a:t>Throttling</a:t>
            </a:r>
          </a:p>
          <a:p>
            <a:pPr lvl="2"/>
            <a:r>
              <a:rPr lang="en-US" dirty="0"/>
              <a:t>Limiting number of requests in a time period</a:t>
            </a:r>
          </a:p>
          <a:p>
            <a:pPr lvl="2"/>
            <a:r>
              <a:rPr lang="en-US" dirty="0"/>
              <a:t>Adding an artificial delay</a:t>
            </a:r>
          </a:p>
          <a:p>
            <a:pPr lvl="1"/>
            <a:r>
              <a:rPr lang="en-US" dirty="0"/>
              <a:t>CAPTCHA</a:t>
            </a:r>
          </a:p>
        </p:txBody>
      </p:sp>
    </p:spTree>
    <p:extLst>
      <p:ext uri="{BB962C8B-B14F-4D97-AF65-F5344CB8AC3E}">
        <p14:creationId xmlns:p14="http://schemas.microsoft.com/office/powerpoint/2010/main" val="14250311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Case study: Equifax </a:t>
            </a:r>
            <a:r>
              <a:rPr lang="en-US" sz="3200" dirty="0"/>
              <a:t>Security </a:t>
            </a:r>
            <a:r>
              <a:rPr lang="en-US" sz="3200" dirty="0" smtClean="0"/>
              <a:t>Breach in 2017</a:t>
            </a:r>
            <a:endParaRPr lang="en-US" dirty="0"/>
          </a:p>
        </p:txBody>
      </p:sp>
      <p:sp>
        <p:nvSpPr>
          <p:cNvPr id="3" name="Content Placeholder 2"/>
          <p:cNvSpPr>
            <a:spLocks noGrp="1"/>
          </p:cNvSpPr>
          <p:nvPr>
            <p:ph idx="1"/>
          </p:nvPr>
        </p:nvSpPr>
        <p:spPr/>
        <p:txBody>
          <a:bodyPr/>
          <a:lstStyle/>
          <a:p>
            <a:r>
              <a:rPr lang="en-US" sz="2800" dirty="0" smtClean="0"/>
              <a:t>Equifax </a:t>
            </a:r>
            <a:r>
              <a:rPr lang="en-US" sz="2800" dirty="0"/>
              <a:t>Inc. is one of the three largest consumer credit reporting agencies in the United States.</a:t>
            </a:r>
          </a:p>
          <a:p>
            <a:r>
              <a:rPr lang="en-US" sz="2800" dirty="0" smtClean="0"/>
              <a:t>The </a:t>
            </a:r>
            <a:r>
              <a:rPr lang="en-US" sz="2800" dirty="0"/>
              <a:t>breach was originally discovered on July 29, 2017, but made publicly known on Sept 7, 2017. </a:t>
            </a:r>
          </a:p>
          <a:p>
            <a:r>
              <a:rPr lang="en-US" sz="2800" dirty="0"/>
              <a:t>The breach may impact as many as 143 million U.S. consumers!</a:t>
            </a:r>
          </a:p>
          <a:p>
            <a:pPr lvl="1"/>
            <a:r>
              <a:rPr lang="en-US" sz="2400" dirty="0"/>
              <a:t>The leaked information includes SSN, Name, </a:t>
            </a:r>
            <a:r>
              <a:rPr lang="en-US" sz="2400" dirty="0" err="1"/>
              <a:t>DoB</a:t>
            </a:r>
            <a:r>
              <a:rPr lang="en-US" sz="2400" dirty="0"/>
              <a:t>, Address.</a:t>
            </a:r>
          </a:p>
          <a:p>
            <a:pPr lvl="1"/>
            <a:r>
              <a:rPr lang="en-US" sz="2400" dirty="0"/>
              <a:t>About one out of every two Americans</a:t>
            </a:r>
            <a:r>
              <a:rPr lang="en-US" sz="2400" dirty="0" smtClean="0"/>
              <a:t>!</a:t>
            </a:r>
            <a:endParaRPr lang="en-US" dirty="0"/>
          </a:p>
        </p:txBody>
      </p:sp>
    </p:spTree>
    <p:extLst>
      <p:ext uri="{BB962C8B-B14F-4D97-AF65-F5344CB8AC3E}">
        <p14:creationId xmlns:p14="http://schemas.microsoft.com/office/powerpoint/2010/main" val="1129207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Equifax got Hacked</a:t>
            </a:r>
          </a:p>
        </p:txBody>
      </p:sp>
      <p:sp>
        <p:nvSpPr>
          <p:cNvPr id="4" name="TextBox 3"/>
          <p:cNvSpPr txBox="1"/>
          <p:nvPr/>
        </p:nvSpPr>
        <p:spPr>
          <a:xfrm>
            <a:off x="381000" y="6308725"/>
            <a:ext cx="2713372" cy="276999"/>
          </a:xfrm>
          <a:prstGeom prst="rect">
            <a:avLst/>
          </a:prstGeom>
          <a:noFill/>
        </p:spPr>
        <p:txBody>
          <a:bodyPr wrap="none" rtlCol="0">
            <a:spAutoFit/>
          </a:bodyPr>
          <a:lstStyle/>
          <a:p>
            <a:r>
              <a:rPr lang="en-US" sz="1200" dirty="0"/>
              <a:t>http://spuz.me/blog/zine/3Qu1F4x.html</a:t>
            </a:r>
          </a:p>
        </p:txBody>
      </p:sp>
      <p:sp>
        <p:nvSpPr>
          <p:cNvPr id="5" name="Content Placeholder 4"/>
          <p:cNvSpPr>
            <a:spLocks noGrp="1"/>
          </p:cNvSpPr>
          <p:nvPr>
            <p:ph idx="1"/>
          </p:nvPr>
        </p:nvSpPr>
        <p:spPr/>
        <p:txBody>
          <a:bodyPr/>
          <a:lstStyle/>
          <a:p>
            <a:pPr fontAlgn="base"/>
            <a:r>
              <a:rPr lang="en-US" sz="2800" dirty="0"/>
              <a:t>A 'Relatively Easy' Hack</a:t>
            </a:r>
          </a:p>
          <a:p>
            <a:pPr lvl="1"/>
            <a:r>
              <a:rPr lang="en-US" sz="2400" dirty="0" smtClean="0"/>
              <a:t>Apache </a:t>
            </a:r>
            <a:r>
              <a:rPr lang="en-US" sz="2400" dirty="0" err="1" smtClean="0"/>
              <a:t>Structs</a:t>
            </a:r>
            <a:r>
              <a:rPr lang="en-US" sz="2400" dirty="0" smtClean="0"/>
              <a:t> </a:t>
            </a:r>
            <a:r>
              <a:rPr lang="en-US" sz="2400" dirty="0" smtClean="0"/>
              <a:t>Web Server Vulnerability</a:t>
            </a:r>
            <a:endParaRPr lang="en-US" sz="2400" dirty="0" smtClean="0"/>
          </a:p>
          <a:p>
            <a:pPr lvl="1"/>
            <a:r>
              <a:rPr lang="en-US" sz="2400" b="1" dirty="0" smtClean="0"/>
              <a:t>CVE-2017-5638</a:t>
            </a:r>
          </a:p>
          <a:p>
            <a:pPr lvl="1"/>
            <a:r>
              <a:rPr lang="en-US" sz="2400" b="1" dirty="0" smtClean="0"/>
              <a:t>It was rated at 10!</a:t>
            </a:r>
          </a:p>
          <a:p>
            <a:pPr lvl="1"/>
            <a:r>
              <a:rPr lang="en-US" sz="2400" b="1" dirty="0" smtClean="0"/>
              <a:t>Exposed on 3/6/2017, two months before Equifax was hacked!</a:t>
            </a:r>
          </a:p>
          <a:p>
            <a:pPr lvl="1"/>
            <a:r>
              <a:rPr lang="en-US" sz="2400" dirty="0"/>
              <a:t>Hackers invaded Equifax systems between mid May and late July until they were discovered in </a:t>
            </a:r>
            <a:r>
              <a:rPr lang="en-US" sz="2400" dirty="0" smtClean="0"/>
              <a:t>7/29/2017.</a:t>
            </a:r>
            <a:endParaRPr lang="en-US" sz="2400" dirty="0"/>
          </a:p>
          <a:p>
            <a:pPr lvl="1"/>
            <a:endParaRPr lang="en-US" sz="2400" b="1" dirty="0" smtClean="0"/>
          </a:p>
        </p:txBody>
      </p:sp>
    </p:spTree>
    <p:extLst>
      <p:ext uri="{BB962C8B-B14F-4D97-AF65-F5344CB8AC3E}">
        <p14:creationId xmlns:p14="http://schemas.microsoft.com/office/powerpoint/2010/main" val="2200853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exploit-db.com</a:t>
            </a:r>
            <a:endParaRPr lang="en-US" dirty="0"/>
          </a:p>
        </p:txBody>
      </p:sp>
      <p:sp>
        <p:nvSpPr>
          <p:cNvPr id="3" name="Content Placeholder 2"/>
          <p:cNvSpPr>
            <a:spLocks noGrp="1"/>
          </p:cNvSpPr>
          <p:nvPr>
            <p:ph idx="1"/>
          </p:nvPr>
        </p:nvSpPr>
        <p:spPr>
          <a:xfrm>
            <a:off x="457200" y="1600200"/>
            <a:ext cx="8229600" cy="2057399"/>
          </a:xfrm>
        </p:spPr>
        <p:txBody>
          <a:bodyPr>
            <a:normAutofit/>
          </a:bodyPr>
          <a:lstStyle/>
          <a:p>
            <a:r>
              <a:rPr lang="en-US" altLang="en-US" dirty="0"/>
              <a:t>Go to exploit-db.com and you will find </a:t>
            </a:r>
            <a:r>
              <a:rPr lang="en-US" altLang="en-US" dirty="0" smtClean="0"/>
              <a:t>tons of </a:t>
            </a:r>
            <a:r>
              <a:rPr lang="en-US" altLang="en-US" dirty="0"/>
              <a:t>security vulnerabilities…And hackers can find them too</a:t>
            </a:r>
            <a:r>
              <a:rPr lang="en-US" altLang="en-US" dirty="0" smtClean="0"/>
              <a:t>.</a:t>
            </a:r>
          </a:p>
          <a:p>
            <a:pPr lvl="1"/>
            <a:r>
              <a:rPr lang="en-US" altLang="en-US" dirty="0" smtClean="0"/>
              <a:t>Many entries have attacking code with it!</a:t>
            </a:r>
            <a:endParaRPr lang="en-US" altLang="en-US" dirty="0"/>
          </a:p>
          <a:p>
            <a:endParaRPr lang="en-US" dirty="0"/>
          </a:p>
        </p:txBody>
      </p:sp>
      <p:pic>
        <p:nvPicPr>
          <p:cNvPr id="4" name="Picture 3" descr="exploit-db.com"/>
          <p:cNvPicPr>
            <a:picLocks noChangeAspect="1"/>
          </p:cNvPicPr>
          <p:nvPr/>
        </p:nvPicPr>
        <p:blipFill>
          <a:blip r:embed="rId2"/>
          <a:stretch>
            <a:fillRect/>
          </a:stretch>
        </p:blipFill>
        <p:spPr>
          <a:xfrm>
            <a:off x="457200" y="3886200"/>
            <a:ext cx="8382000" cy="1654266"/>
          </a:xfrm>
          <a:prstGeom prst="rect">
            <a:avLst/>
          </a:prstGeom>
        </p:spPr>
      </p:pic>
    </p:spTree>
    <p:extLst>
      <p:ext uri="{BB962C8B-B14F-4D97-AF65-F5344CB8AC3E}">
        <p14:creationId xmlns:p14="http://schemas.microsoft.com/office/powerpoint/2010/main" val="2703364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cve.mitre.org</a:t>
            </a:r>
            <a:endParaRPr lang="en-US" dirty="0"/>
          </a:p>
        </p:txBody>
      </p:sp>
      <p:pic>
        <p:nvPicPr>
          <p:cNvPr id="4" name="Content Placeholder 3" descr="CVE: Common Vulnerabilities and Exposures&#10;"/>
          <p:cNvPicPr>
            <a:picLocks noGrp="1" noChangeAspect="1"/>
          </p:cNvPicPr>
          <p:nvPr>
            <p:ph idx="1"/>
          </p:nvPr>
        </p:nvPicPr>
        <p:blipFill>
          <a:blip r:embed="rId2"/>
          <a:stretch>
            <a:fillRect/>
          </a:stretch>
        </p:blipFill>
        <p:spPr>
          <a:xfrm>
            <a:off x="457200" y="2895600"/>
            <a:ext cx="8229600" cy="3185651"/>
          </a:xfrm>
          <a:prstGeom prst="rect">
            <a:avLst/>
          </a:prstGeom>
        </p:spPr>
      </p:pic>
      <p:sp>
        <p:nvSpPr>
          <p:cNvPr id="5" name="Content Placeholder 2"/>
          <p:cNvSpPr txBox="1">
            <a:spLocks/>
          </p:cNvSpPr>
          <p:nvPr/>
        </p:nvSpPr>
        <p:spPr>
          <a:xfrm>
            <a:off x="457200" y="1600200"/>
            <a:ext cx="8229600" cy="2057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smtClean="0"/>
              <a:t>CVE: Common Vulnerabilities and Exposures</a:t>
            </a:r>
          </a:p>
          <a:p>
            <a:endParaRPr lang="en-US" dirty="0"/>
          </a:p>
        </p:txBody>
      </p:sp>
    </p:spTree>
    <p:extLst>
      <p:ext uri="{BB962C8B-B14F-4D97-AF65-F5344CB8AC3E}">
        <p14:creationId xmlns:p14="http://schemas.microsoft.com/office/powerpoint/2010/main" val="70574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Shodan</a:t>
            </a:r>
            <a:r>
              <a:rPr lang="en-US" dirty="0" smtClean="0"/>
              <a:t>: alternative search engine</a:t>
            </a:r>
            <a:endParaRPr lang="en-US" dirty="0"/>
          </a:p>
        </p:txBody>
      </p:sp>
      <p:pic>
        <p:nvPicPr>
          <p:cNvPr id="4" name="Content Placeholder 3" descr="Shodan: alternative search engine"/>
          <p:cNvPicPr>
            <a:picLocks noGrp="1" noChangeAspect="1"/>
          </p:cNvPicPr>
          <p:nvPr>
            <p:ph idx="1"/>
          </p:nvPr>
        </p:nvPicPr>
        <p:blipFill>
          <a:blip r:embed="rId2"/>
          <a:stretch>
            <a:fillRect/>
          </a:stretch>
        </p:blipFill>
        <p:spPr>
          <a:xfrm>
            <a:off x="914400" y="2057400"/>
            <a:ext cx="6629400" cy="4215845"/>
          </a:xfrm>
          <a:prstGeom prst="rect">
            <a:avLst/>
          </a:prstGeom>
        </p:spPr>
      </p:pic>
      <p:sp>
        <p:nvSpPr>
          <p:cNvPr id="5" name="TextBox 4"/>
          <p:cNvSpPr txBox="1"/>
          <p:nvPr/>
        </p:nvSpPr>
        <p:spPr>
          <a:xfrm>
            <a:off x="685800" y="1419193"/>
            <a:ext cx="4034374" cy="369332"/>
          </a:xfrm>
          <a:prstGeom prst="rect">
            <a:avLst/>
          </a:prstGeom>
          <a:noFill/>
        </p:spPr>
        <p:txBody>
          <a:bodyPr wrap="none" rtlCol="0">
            <a:spAutoFit/>
          </a:bodyPr>
          <a:lstStyle/>
          <a:p>
            <a:r>
              <a:rPr lang="en-US" dirty="0" smtClean="0"/>
              <a:t>Search for </a:t>
            </a:r>
            <a:r>
              <a:rPr lang="en-US" dirty="0" err="1" smtClean="0"/>
              <a:t>IoT</a:t>
            </a:r>
            <a:r>
              <a:rPr lang="en-US" dirty="0" smtClean="0"/>
              <a:t>, Power plants, Web cams…</a:t>
            </a:r>
            <a:endParaRPr lang="en-US" dirty="0"/>
          </a:p>
        </p:txBody>
      </p:sp>
    </p:spTree>
    <p:extLst>
      <p:ext uri="{BB962C8B-B14F-4D97-AF65-F5344CB8AC3E}">
        <p14:creationId xmlns:p14="http://schemas.microsoft.com/office/powerpoint/2010/main" val="908359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Zero Day Attack</a:t>
            </a:r>
            <a:endParaRPr lang="en-US" dirty="0"/>
          </a:p>
        </p:txBody>
      </p:sp>
      <p:pic>
        <p:nvPicPr>
          <p:cNvPr id="5" name="Picture 4" descr="Zero Day Attac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01" y="2438400"/>
            <a:ext cx="7986797" cy="3733800"/>
          </a:xfrm>
          <a:prstGeom prst="rect">
            <a:avLst/>
          </a:prstGeom>
        </p:spPr>
      </p:pic>
      <p:sp>
        <p:nvSpPr>
          <p:cNvPr id="6" name="TextBox 5"/>
          <p:cNvSpPr txBox="1"/>
          <p:nvPr/>
        </p:nvSpPr>
        <p:spPr>
          <a:xfrm>
            <a:off x="2034894" y="1527909"/>
            <a:ext cx="5074210" cy="400110"/>
          </a:xfrm>
          <a:prstGeom prst="rect">
            <a:avLst/>
          </a:prstGeom>
          <a:noFill/>
        </p:spPr>
        <p:txBody>
          <a:bodyPr wrap="none" rtlCol="0">
            <a:spAutoFit/>
          </a:bodyPr>
          <a:lstStyle/>
          <a:p>
            <a:r>
              <a:rPr lang="en-US" sz="2000" dirty="0" smtClean="0"/>
              <a:t>Patch your system, or hackers will do it for you.</a:t>
            </a:r>
            <a:endParaRPr lang="en-US" sz="2000" dirty="0"/>
          </a:p>
        </p:txBody>
      </p:sp>
    </p:spTree>
    <p:extLst>
      <p:ext uri="{BB962C8B-B14F-4D97-AF65-F5344CB8AC3E}">
        <p14:creationId xmlns:p14="http://schemas.microsoft.com/office/powerpoint/2010/main" val="466435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web attacks</a:t>
            </a:r>
            <a:endParaRPr lang="en-US" dirty="0"/>
          </a:p>
        </p:txBody>
      </p:sp>
      <p:sp>
        <p:nvSpPr>
          <p:cNvPr id="3" name="Content Placeholder 2"/>
          <p:cNvSpPr>
            <a:spLocks noGrp="1"/>
          </p:cNvSpPr>
          <p:nvPr>
            <p:ph idx="1"/>
          </p:nvPr>
        </p:nvSpPr>
        <p:spPr/>
        <p:txBody>
          <a:bodyPr/>
          <a:lstStyle/>
          <a:p>
            <a:r>
              <a:rPr lang="en-US" dirty="0" smtClean="0"/>
              <a:t>SQL injection</a:t>
            </a:r>
          </a:p>
          <a:p>
            <a:r>
              <a:rPr lang="en-US" dirty="0" smtClean="0"/>
              <a:t>XSS</a:t>
            </a:r>
          </a:p>
          <a:p>
            <a:r>
              <a:rPr lang="en-US" dirty="0" smtClean="0"/>
              <a:t>CSRF</a:t>
            </a:r>
          </a:p>
          <a:p>
            <a:r>
              <a:rPr lang="en-US" dirty="0" smtClean="0"/>
              <a:t>Malicious code</a:t>
            </a:r>
          </a:p>
          <a:p>
            <a:r>
              <a:rPr lang="en-US" dirty="0" smtClean="0"/>
              <a:t>Inclusion </a:t>
            </a:r>
            <a:r>
              <a:rPr lang="en-US" dirty="0"/>
              <a:t>Vulnerabilities: LFI and </a:t>
            </a:r>
            <a:r>
              <a:rPr lang="en-US" dirty="0" smtClean="0"/>
              <a:t>RFI</a:t>
            </a:r>
          </a:p>
          <a:p>
            <a:r>
              <a:rPr lang="en-US" dirty="0" smtClean="0"/>
              <a:t>Zero day</a:t>
            </a:r>
          </a:p>
          <a:p>
            <a:r>
              <a:rPr lang="en-US" dirty="0" smtClean="0"/>
              <a:t>And more</a:t>
            </a:r>
            <a:endParaRPr lang="en-US" dirty="0"/>
          </a:p>
        </p:txBody>
      </p:sp>
    </p:spTree>
    <p:extLst>
      <p:ext uri="{BB962C8B-B14F-4D97-AF65-F5344CB8AC3E}">
        <p14:creationId xmlns:p14="http://schemas.microsoft.com/office/powerpoint/2010/main" val="4178967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tips on </a:t>
            </a:r>
            <a:r>
              <a:rPr lang="en-US" dirty="0" smtClean="0"/>
              <a:t>Web Servers</a:t>
            </a:r>
            <a:endParaRPr lang="en-US" dirty="0"/>
          </a:p>
        </p:txBody>
      </p:sp>
      <p:sp>
        <p:nvSpPr>
          <p:cNvPr id="3" name="Content Placeholder 2"/>
          <p:cNvSpPr>
            <a:spLocks noGrp="1"/>
          </p:cNvSpPr>
          <p:nvPr>
            <p:ph idx="1"/>
          </p:nvPr>
        </p:nvSpPr>
        <p:spPr/>
        <p:txBody>
          <a:bodyPr/>
          <a:lstStyle/>
          <a:p>
            <a:r>
              <a:rPr lang="en-US" sz="2400" dirty="0" smtClean="0"/>
              <a:t>Patch your </a:t>
            </a:r>
            <a:r>
              <a:rPr lang="en-US" sz="2400" dirty="0" smtClean="0"/>
              <a:t>web </a:t>
            </a:r>
            <a:r>
              <a:rPr lang="en-US" sz="2400" dirty="0" smtClean="0"/>
              <a:t>servers up to date</a:t>
            </a:r>
          </a:p>
          <a:p>
            <a:r>
              <a:rPr lang="en-US" sz="2400" dirty="0" smtClean="0"/>
              <a:t>Log and audit the </a:t>
            </a:r>
            <a:r>
              <a:rPr lang="en-US" sz="2400" dirty="0" smtClean="0"/>
              <a:t>web </a:t>
            </a:r>
            <a:r>
              <a:rPr lang="en-US" sz="2400" dirty="0" smtClean="0"/>
              <a:t>servers</a:t>
            </a:r>
          </a:p>
          <a:p>
            <a:r>
              <a:rPr lang="en-US" sz="2400" dirty="0" smtClean="0"/>
              <a:t>Define and implement a security policy</a:t>
            </a:r>
          </a:p>
          <a:p>
            <a:r>
              <a:rPr lang="en-US" sz="2400" dirty="0" smtClean="0"/>
              <a:t>Train </a:t>
            </a:r>
            <a:r>
              <a:rPr lang="en-US" sz="2400" dirty="0" smtClean="0"/>
              <a:t>your end users on email phishing and ransomware</a:t>
            </a:r>
          </a:p>
          <a:p>
            <a:endParaRPr lang="en-US" sz="2400" dirty="0"/>
          </a:p>
        </p:txBody>
      </p:sp>
    </p:spTree>
    <p:extLst>
      <p:ext uri="{BB962C8B-B14F-4D97-AF65-F5344CB8AC3E}">
        <p14:creationId xmlns:p14="http://schemas.microsoft.com/office/powerpoint/2010/main" val="509141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5CB78-BE45-423E-B07D-4C2AD5C0A4D7}"/>
              </a:ext>
            </a:extLst>
          </p:cNvPr>
          <p:cNvSpPr>
            <a:spLocks noGrp="1"/>
          </p:cNvSpPr>
          <p:nvPr>
            <p:ph type="title"/>
          </p:nvPr>
        </p:nvSpPr>
        <p:spPr/>
        <p:txBody>
          <a:bodyPr/>
          <a:lstStyle/>
          <a:p>
            <a:r>
              <a:rPr lang="en-US" dirty="0" smtClean="0"/>
              <a:t>Apache Security</a:t>
            </a:r>
            <a:endParaRPr lang="en-US" dirty="0"/>
          </a:p>
        </p:txBody>
      </p:sp>
      <p:sp>
        <p:nvSpPr>
          <p:cNvPr id="3" name="Content Placeholder 2">
            <a:extLst>
              <a:ext uri="{FF2B5EF4-FFF2-40B4-BE49-F238E27FC236}">
                <a16:creationId xmlns:a16="http://schemas.microsoft.com/office/drawing/2014/main" id="{5788E4C1-0691-4A27-B05A-BAE29B576B5D}"/>
              </a:ext>
            </a:extLst>
          </p:cNvPr>
          <p:cNvSpPr>
            <a:spLocks noGrp="1"/>
          </p:cNvSpPr>
          <p:nvPr>
            <p:ph idx="1"/>
          </p:nvPr>
        </p:nvSpPr>
        <p:spPr/>
        <p:txBody>
          <a:bodyPr/>
          <a:lstStyle/>
          <a:p>
            <a:r>
              <a:rPr lang="en-US" sz="2400" dirty="0"/>
              <a:t>Apache</a:t>
            </a:r>
          </a:p>
          <a:p>
            <a:pPr lvl="1"/>
            <a:r>
              <a:rPr lang="en-US" sz="2000" dirty="0"/>
              <a:t>HTTP</a:t>
            </a:r>
          </a:p>
          <a:p>
            <a:pPr lvl="1"/>
            <a:r>
              <a:rPr lang="en-US" sz="2000" dirty="0"/>
              <a:t>HTTP with SSL/TLS</a:t>
            </a:r>
          </a:p>
          <a:p>
            <a:pPr lvl="1"/>
            <a:r>
              <a:rPr lang="en-US" sz="2000" dirty="0"/>
              <a:t>Certificates</a:t>
            </a:r>
          </a:p>
          <a:p>
            <a:pPr lvl="1"/>
            <a:r>
              <a:rPr lang="en-US" sz="2000" dirty="0"/>
              <a:t>Basic </a:t>
            </a:r>
            <a:r>
              <a:rPr lang="en-US" sz="2000" dirty="0" smtClean="0"/>
              <a:t>Authentication</a:t>
            </a:r>
          </a:p>
          <a:p>
            <a:r>
              <a:rPr lang="en-US" sz="2300" dirty="0" smtClean="0"/>
              <a:t>Even though Apache has a number of security measures implemented, a Web system in nature is high-risk with many vulnerabilities.</a:t>
            </a:r>
          </a:p>
          <a:p>
            <a:r>
              <a:rPr lang="en-US" sz="2300" dirty="0" smtClean="0"/>
              <a:t>Too many web security issues…</a:t>
            </a:r>
            <a:endParaRPr lang="en-US" sz="2300" dirty="0"/>
          </a:p>
        </p:txBody>
      </p:sp>
    </p:spTree>
    <p:extLst>
      <p:ext uri="{BB962C8B-B14F-4D97-AF65-F5344CB8AC3E}">
        <p14:creationId xmlns:p14="http://schemas.microsoft.com/office/powerpoint/2010/main" val="3061412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8B710-4F6B-4883-BA34-EA35FD9C0555}"/>
              </a:ext>
            </a:extLst>
          </p:cNvPr>
          <p:cNvSpPr>
            <a:spLocks noGrp="1"/>
          </p:cNvSpPr>
          <p:nvPr>
            <p:ph type="title"/>
          </p:nvPr>
        </p:nvSpPr>
        <p:spPr/>
        <p:txBody>
          <a:bodyPr/>
          <a:lstStyle/>
          <a:p>
            <a:r>
              <a:rPr lang="en-US" dirty="0" smtClean="0"/>
              <a:t>HTTPS</a:t>
            </a:r>
            <a:endParaRPr lang="en-US" dirty="0"/>
          </a:p>
        </p:txBody>
      </p:sp>
      <p:sp>
        <p:nvSpPr>
          <p:cNvPr id="3" name="Content Placeholder 2">
            <a:extLst>
              <a:ext uri="{FF2B5EF4-FFF2-40B4-BE49-F238E27FC236}">
                <a16:creationId xmlns:a16="http://schemas.microsoft.com/office/drawing/2014/main" id="{13A24AE3-4098-48B8-8E32-7081987FF060}"/>
              </a:ext>
            </a:extLst>
          </p:cNvPr>
          <p:cNvSpPr>
            <a:spLocks noGrp="1"/>
          </p:cNvSpPr>
          <p:nvPr>
            <p:ph idx="1"/>
          </p:nvPr>
        </p:nvSpPr>
        <p:spPr/>
        <p:txBody>
          <a:bodyPr/>
          <a:lstStyle/>
          <a:p>
            <a:r>
              <a:rPr lang="en-US" sz="2400" dirty="0" smtClean="0"/>
              <a:t>HTTPS</a:t>
            </a:r>
          </a:p>
          <a:p>
            <a:pPr lvl="1"/>
            <a:r>
              <a:rPr lang="en-US" sz="2000" dirty="0" smtClean="0"/>
              <a:t>HTTP secure</a:t>
            </a:r>
          </a:p>
          <a:p>
            <a:pPr lvl="1"/>
            <a:r>
              <a:rPr lang="en-US" sz="2000" dirty="0" smtClean="0"/>
              <a:t>HTTP with:</a:t>
            </a:r>
          </a:p>
          <a:p>
            <a:pPr lvl="2"/>
            <a:r>
              <a:rPr lang="en-US" sz="1600" dirty="0" smtClean="0"/>
              <a:t>Transport Layer Security (TLS)</a:t>
            </a:r>
          </a:p>
          <a:p>
            <a:pPr lvl="2"/>
            <a:r>
              <a:rPr lang="en-US" sz="1600" dirty="0" smtClean="0"/>
              <a:t>Secure Socket Layer (SSL) - older</a:t>
            </a:r>
          </a:p>
          <a:p>
            <a:pPr lvl="1"/>
            <a:r>
              <a:rPr lang="en-US" sz="2000" dirty="0" smtClean="0"/>
              <a:t>Authentication</a:t>
            </a:r>
          </a:p>
          <a:p>
            <a:pPr lvl="2"/>
            <a:r>
              <a:rPr lang="en-US" sz="1600" dirty="0" smtClean="0"/>
              <a:t>Certificates</a:t>
            </a:r>
          </a:p>
          <a:p>
            <a:pPr lvl="2"/>
            <a:r>
              <a:rPr lang="en-US" sz="1600" dirty="0" smtClean="0"/>
              <a:t>Prevents Man-in-the-Middle</a:t>
            </a:r>
            <a:endParaRPr lang="en-US" sz="1600" dirty="0"/>
          </a:p>
        </p:txBody>
      </p:sp>
    </p:spTree>
    <p:extLst>
      <p:ext uri="{BB962C8B-B14F-4D97-AF65-F5344CB8AC3E}">
        <p14:creationId xmlns:p14="http://schemas.microsoft.com/office/powerpoint/2010/main" val="18493117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731F6-E0FF-437A-963A-9ACCBBF0C72E}"/>
              </a:ext>
            </a:extLst>
          </p:cNvPr>
          <p:cNvSpPr>
            <a:spLocks noGrp="1"/>
          </p:cNvSpPr>
          <p:nvPr>
            <p:ph type="title"/>
          </p:nvPr>
        </p:nvSpPr>
        <p:spPr/>
        <p:txBody>
          <a:bodyPr/>
          <a:lstStyle/>
          <a:p>
            <a:r>
              <a:rPr lang="en-US" dirty="0" smtClean="0"/>
              <a:t>SSL</a:t>
            </a:r>
            <a:endParaRPr lang="en-US" dirty="0"/>
          </a:p>
        </p:txBody>
      </p:sp>
      <p:sp>
        <p:nvSpPr>
          <p:cNvPr id="3" name="Content Placeholder 2">
            <a:extLst>
              <a:ext uri="{FF2B5EF4-FFF2-40B4-BE49-F238E27FC236}">
                <a16:creationId xmlns:a16="http://schemas.microsoft.com/office/drawing/2014/main" id="{34E3A649-66B9-4CC3-9BA9-5A9DD6669766}"/>
              </a:ext>
            </a:extLst>
          </p:cNvPr>
          <p:cNvSpPr>
            <a:spLocks noGrp="1"/>
          </p:cNvSpPr>
          <p:nvPr>
            <p:ph idx="1"/>
          </p:nvPr>
        </p:nvSpPr>
        <p:spPr/>
        <p:txBody>
          <a:bodyPr/>
          <a:lstStyle/>
          <a:p>
            <a:r>
              <a:rPr lang="en-US" sz="2400" dirty="0"/>
              <a:t>SSL / </a:t>
            </a:r>
            <a:r>
              <a:rPr lang="en-US" sz="2400" dirty="0" smtClean="0"/>
              <a:t>TLS</a:t>
            </a:r>
          </a:p>
          <a:p>
            <a:pPr lvl="1"/>
            <a:r>
              <a:rPr lang="en-US" sz="2000" dirty="0" smtClean="0"/>
              <a:t>Originally Secure Socket Layer (SSL)</a:t>
            </a:r>
          </a:p>
          <a:p>
            <a:pPr lvl="2"/>
            <a:r>
              <a:rPr lang="en-US" sz="1600" dirty="0" smtClean="0"/>
              <a:t>Do not use</a:t>
            </a:r>
          </a:p>
          <a:p>
            <a:pPr lvl="1"/>
            <a:r>
              <a:rPr lang="en-US" sz="2000" dirty="0" smtClean="0"/>
              <a:t>Now: Transport Layer Security (TLS)</a:t>
            </a:r>
          </a:p>
          <a:p>
            <a:pPr lvl="2"/>
            <a:r>
              <a:rPr lang="en-US" sz="1600" dirty="0" smtClean="0"/>
              <a:t>Web</a:t>
            </a:r>
          </a:p>
          <a:p>
            <a:pPr lvl="2"/>
            <a:r>
              <a:rPr lang="en-US" sz="1600" dirty="0" smtClean="0"/>
              <a:t>Email</a:t>
            </a:r>
          </a:p>
          <a:p>
            <a:pPr lvl="2"/>
            <a:r>
              <a:rPr lang="en-US" sz="1600" dirty="0" smtClean="0"/>
              <a:t>Many others</a:t>
            </a:r>
            <a:endParaRPr lang="en-US" sz="1600" dirty="0"/>
          </a:p>
        </p:txBody>
      </p:sp>
    </p:spTree>
    <p:extLst>
      <p:ext uri="{BB962C8B-B14F-4D97-AF65-F5344CB8AC3E}">
        <p14:creationId xmlns:p14="http://schemas.microsoft.com/office/powerpoint/2010/main" val="2940991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E6547-DC44-46AA-853D-0D62BA009B53}"/>
              </a:ext>
            </a:extLst>
          </p:cNvPr>
          <p:cNvSpPr>
            <a:spLocks noGrp="1"/>
          </p:cNvSpPr>
          <p:nvPr>
            <p:ph type="title"/>
          </p:nvPr>
        </p:nvSpPr>
        <p:spPr/>
        <p:txBody>
          <a:bodyPr/>
          <a:lstStyle/>
          <a:p>
            <a:r>
              <a:rPr lang="en-US" dirty="0"/>
              <a:t>Certificates</a:t>
            </a:r>
          </a:p>
        </p:txBody>
      </p:sp>
      <p:sp>
        <p:nvSpPr>
          <p:cNvPr id="3" name="Content Placeholder 2">
            <a:extLst>
              <a:ext uri="{FF2B5EF4-FFF2-40B4-BE49-F238E27FC236}">
                <a16:creationId xmlns:a16="http://schemas.microsoft.com/office/drawing/2014/main" id="{C2150A81-A8CD-4923-ABA5-185C6B84EE27}"/>
              </a:ext>
            </a:extLst>
          </p:cNvPr>
          <p:cNvSpPr>
            <a:spLocks noGrp="1"/>
          </p:cNvSpPr>
          <p:nvPr>
            <p:ph idx="1"/>
          </p:nvPr>
        </p:nvSpPr>
        <p:spPr/>
        <p:txBody>
          <a:bodyPr/>
          <a:lstStyle/>
          <a:p>
            <a:r>
              <a:rPr lang="en-US" sz="2400" dirty="0" smtClean="0"/>
              <a:t>Certificates</a:t>
            </a:r>
          </a:p>
          <a:p>
            <a:pPr lvl="1"/>
            <a:r>
              <a:rPr lang="en-US" sz="2000" dirty="0" smtClean="0"/>
              <a:t>Part of the Public Key Infrastructure (PKI)</a:t>
            </a:r>
          </a:p>
          <a:p>
            <a:pPr lvl="1"/>
            <a:r>
              <a:rPr lang="en-US" sz="2000" dirty="0" smtClean="0"/>
              <a:t>Digital certificate</a:t>
            </a:r>
          </a:p>
          <a:p>
            <a:pPr lvl="1"/>
            <a:r>
              <a:rPr lang="en-US" sz="2000" dirty="0" smtClean="0"/>
              <a:t>Proves that the public key of a person is really owned by said person</a:t>
            </a:r>
            <a:endParaRPr lang="en-US" sz="2000" dirty="0"/>
          </a:p>
        </p:txBody>
      </p:sp>
    </p:spTree>
    <p:extLst>
      <p:ext uri="{BB962C8B-B14F-4D97-AF65-F5344CB8AC3E}">
        <p14:creationId xmlns:p14="http://schemas.microsoft.com/office/powerpoint/2010/main" val="2599451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E05F9-A051-4AA3-AC59-E06021895468}"/>
              </a:ext>
            </a:extLst>
          </p:cNvPr>
          <p:cNvSpPr>
            <a:spLocks noGrp="1"/>
          </p:cNvSpPr>
          <p:nvPr>
            <p:ph type="title"/>
          </p:nvPr>
        </p:nvSpPr>
        <p:spPr/>
        <p:txBody>
          <a:bodyPr/>
          <a:lstStyle/>
          <a:p>
            <a:r>
              <a:rPr lang="en-US" dirty="0"/>
              <a:t>Basic </a:t>
            </a:r>
            <a:r>
              <a:rPr lang="en-US" dirty="0" smtClean="0"/>
              <a:t>Authentication</a:t>
            </a:r>
            <a:endParaRPr lang="en-US" dirty="0"/>
          </a:p>
        </p:txBody>
      </p:sp>
      <p:sp>
        <p:nvSpPr>
          <p:cNvPr id="3" name="Content Placeholder 2">
            <a:extLst>
              <a:ext uri="{FF2B5EF4-FFF2-40B4-BE49-F238E27FC236}">
                <a16:creationId xmlns:a16="http://schemas.microsoft.com/office/drawing/2014/main" id="{31A6CBAF-003C-4B43-B33D-06D5B384EFF3}"/>
              </a:ext>
            </a:extLst>
          </p:cNvPr>
          <p:cNvSpPr>
            <a:spLocks noGrp="1"/>
          </p:cNvSpPr>
          <p:nvPr>
            <p:ph idx="1"/>
          </p:nvPr>
        </p:nvSpPr>
        <p:spPr/>
        <p:txBody>
          <a:bodyPr/>
          <a:lstStyle/>
          <a:p>
            <a:r>
              <a:rPr lang="en-US" sz="2400" dirty="0"/>
              <a:t>Basic </a:t>
            </a:r>
            <a:r>
              <a:rPr lang="en-US" sz="2400" dirty="0" smtClean="0"/>
              <a:t>Authentication</a:t>
            </a:r>
          </a:p>
          <a:p>
            <a:pPr lvl="1"/>
            <a:r>
              <a:rPr lang="en-US" sz="2000" dirty="0" smtClean="0"/>
              <a:t>Allows for providing credentials on a web page</a:t>
            </a:r>
          </a:p>
          <a:p>
            <a:pPr lvl="2"/>
            <a:r>
              <a:rPr lang="en-US" sz="1600" dirty="0" smtClean="0"/>
              <a:t>Username</a:t>
            </a:r>
          </a:p>
          <a:p>
            <a:pPr lvl="2"/>
            <a:r>
              <a:rPr lang="en-US" sz="1600" dirty="0" smtClean="0"/>
              <a:t>Password</a:t>
            </a:r>
          </a:p>
          <a:p>
            <a:pPr lvl="1"/>
            <a:r>
              <a:rPr lang="en-US" sz="2000" dirty="0" smtClean="0"/>
              <a:t>Does not securely transmit username or password</a:t>
            </a:r>
          </a:p>
          <a:p>
            <a:pPr lvl="2"/>
            <a:r>
              <a:rPr lang="en-US" sz="1600" dirty="0" smtClean="0"/>
              <a:t>Base64</a:t>
            </a:r>
          </a:p>
          <a:p>
            <a:pPr lvl="1"/>
            <a:r>
              <a:rPr lang="en-US" sz="2000" dirty="0" smtClean="0"/>
              <a:t>Should be used with HTTPS to encrypt data in transit</a:t>
            </a:r>
            <a:endParaRPr lang="en-US" sz="2000" dirty="0"/>
          </a:p>
        </p:txBody>
      </p:sp>
    </p:spTree>
    <p:extLst>
      <p:ext uri="{BB962C8B-B14F-4D97-AF65-F5344CB8AC3E}">
        <p14:creationId xmlns:p14="http://schemas.microsoft.com/office/powerpoint/2010/main" val="3390850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06A9F-ADEF-405D-AAF0-5D3C85B13A6A}"/>
              </a:ext>
            </a:extLst>
          </p:cNvPr>
          <p:cNvSpPr>
            <a:spLocks noGrp="1"/>
          </p:cNvSpPr>
          <p:nvPr>
            <p:ph type="title"/>
          </p:nvPr>
        </p:nvSpPr>
        <p:spPr/>
        <p:txBody>
          <a:bodyPr/>
          <a:lstStyle/>
          <a:p>
            <a:r>
              <a:rPr lang="en-US" dirty="0" smtClean="0"/>
              <a:t>Kali Tools</a:t>
            </a:r>
            <a:endParaRPr lang="en-US" dirty="0"/>
          </a:p>
        </p:txBody>
      </p:sp>
      <p:sp>
        <p:nvSpPr>
          <p:cNvPr id="3" name="Content Placeholder 2">
            <a:extLst>
              <a:ext uri="{FF2B5EF4-FFF2-40B4-BE49-F238E27FC236}">
                <a16:creationId xmlns:a16="http://schemas.microsoft.com/office/drawing/2014/main" id="{B48F5AA2-BA65-49CB-94E9-790A7277E0CF}"/>
              </a:ext>
            </a:extLst>
          </p:cNvPr>
          <p:cNvSpPr>
            <a:spLocks noGrp="1"/>
          </p:cNvSpPr>
          <p:nvPr>
            <p:ph idx="1"/>
          </p:nvPr>
        </p:nvSpPr>
        <p:spPr/>
        <p:txBody>
          <a:bodyPr/>
          <a:lstStyle/>
          <a:p>
            <a:r>
              <a:rPr lang="en-US" sz="2400" dirty="0"/>
              <a:t>Kali </a:t>
            </a:r>
            <a:r>
              <a:rPr lang="en-US" sz="2400" dirty="0" smtClean="0"/>
              <a:t>Linux tools for web</a:t>
            </a:r>
            <a:endParaRPr lang="en-US" sz="2400" dirty="0"/>
          </a:p>
          <a:p>
            <a:pPr lvl="1"/>
            <a:r>
              <a:rPr lang="en-US" sz="2000" dirty="0" smtClean="0"/>
              <a:t>Hydra</a:t>
            </a:r>
          </a:p>
          <a:p>
            <a:pPr lvl="1"/>
            <a:endParaRPr lang="en-US" sz="2000" dirty="0"/>
          </a:p>
          <a:p>
            <a:pPr lvl="1"/>
            <a:r>
              <a:rPr lang="en-US" sz="2000" dirty="0" err="1"/>
              <a:t>Nikto</a:t>
            </a:r>
            <a:endParaRPr lang="en-US" sz="2000" dirty="0"/>
          </a:p>
        </p:txBody>
      </p:sp>
    </p:spTree>
    <p:extLst>
      <p:ext uri="{BB962C8B-B14F-4D97-AF65-F5344CB8AC3E}">
        <p14:creationId xmlns:p14="http://schemas.microsoft.com/office/powerpoint/2010/main" val="17399770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012D3-976A-42CB-ADC4-4EACDB15E5C9}"/>
              </a:ext>
            </a:extLst>
          </p:cNvPr>
          <p:cNvSpPr>
            <a:spLocks noGrp="1"/>
          </p:cNvSpPr>
          <p:nvPr>
            <p:ph type="title"/>
          </p:nvPr>
        </p:nvSpPr>
        <p:spPr/>
        <p:txBody>
          <a:bodyPr/>
          <a:lstStyle/>
          <a:p>
            <a:r>
              <a:rPr lang="en-US" dirty="0" smtClean="0"/>
              <a:t>Hydra</a:t>
            </a:r>
            <a:endParaRPr lang="en-US" dirty="0"/>
          </a:p>
        </p:txBody>
      </p:sp>
      <p:sp>
        <p:nvSpPr>
          <p:cNvPr id="3" name="Content Placeholder 2">
            <a:extLst>
              <a:ext uri="{FF2B5EF4-FFF2-40B4-BE49-F238E27FC236}">
                <a16:creationId xmlns:a16="http://schemas.microsoft.com/office/drawing/2014/main" id="{1E156D60-AB18-438C-A3C7-A68EF769FEFE}"/>
              </a:ext>
            </a:extLst>
          </p:cNvPr>
          <p:cNvSpPr>
            <a:spLocks noGrp="1"/>
          </p:cNvSpPr>
          <p:nvPr>
            <p:ph idx="1"/>
          </p:nvPr>
        </p:nvSpPr>
        <p:spPr/>
        <p:txBody>
          <a:bodyPr/>
          <a:lstStyle/>
          <a:p>
            <a:r>
              <a:rPr lang="en-US" sz="2400" dirty="0"/>
              <a:t>Kali </a:t>
            </a:r>
            <a:r>
              <a:rPr lang="en-US" sz="2400" dirty="0" smtClean="0"/>
              <a:t>Linux</a:t>
            </a:r>
          </a:p>
          <a:p>
            <a:pPr lvl="1"/>
            <a:r>
              <a:rPr lang="en-US" sz="2000" dirty="0"/>
              <a:t>https://tools.kali.org/password-attacks/hydra</a:t>
            </a:r>
          </a:p>
          <a:p>
            <a:pPr lvl="1"/>
            <a:r>
              <a:rPr lang="en-US" sz="2000" dirty="0" smtClean="0"/>
              <a:t>hydra</a:t>
            </a:r>
          </a:p>
          <a:p>
            <a:pPr lvl="1"/>
            <a:r>
              <a:rPr lang="en-US" sz="2000" dirty="0"/>
              <a:t>"Hydra is a parallelized login cracker which supports numerous protocols to attack. It is very fast and flexible, and new modules are easy to add. This tool makes it possible for researchers and security consultants to show how easy it would be to gain unauthorized access to a system remotely</a:t>
            </a:r>
            <a:r>
              <a:rPr lang="en-US" sz="2000" dirty="0" smtClean="0"/>
              <a:t>."</a:t>
            </a:r>
          </a:p>
          <a:p>
            <a:pPr lvl="1"/>
            <a:endParaRPr lang="en-US" sz="2000" dirty="0"/>
          </a:p>
          <a:p>
            <a:endParaRPr lang="en-US" sz="2400" dirty="0"/>
          </a:p>
        </p:txBody>
      </p:sp>
    </p:spTree>
    <p:extLst>
      <p:ext uri="{BB962C8B-B14F-4D97-AF65-F5344CB8AC3E}">
        <p14:creationId xmlns:p14="http://schemas.microsoft.com/office/powerpoint/2010/main" val="41310897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F337A-435C-4760-9EAB-CB68AC080455}"/>
              </a:ext>
            </a:extLst>
          </p:cNvPr>
          <p:cNvSpPr>
            <a:spLocks noGrp="1"/>
          </p:cNvSpPr>
          <p:nvPr>
            <p:ph type="title"/>
          </p:nvPr>
        </p:nvSpPr>
        <p:spPr/>
        <p:txBody>
          <a:bodyPr/>
          <a:lstStyle/>
          <a:p>
            <a:r>
              <a:rPr lang="en-US" dirty="0" err="1" smtClean="0"/>
              <a:t>Nikto</a:t>
            </a:r>
            <a:endParaRPr lang="en-US" dirty="0"/>
          </a:p>
        </p:txBody>
      </p:sp>
      <p:sp>
        <p:nvSpPr>
          <p:cNvPr id="3" name="Content Placeholder 2">
            <a:extLst>
              <a:ext uri="{FF2B5EF4-FFF2-40B4-BE49-F238E27FC236}">
                <a16:creationId xmlns:a16="http://schemas.microsoft.com/office/drawing/2014/main" id="{390F886F-25AE-4B79-B5AF-D35D7AF9D173}"/>
              </a:ext>
            </a:extLst>
          </p:cNvPr>
          <p:cNvSpPr>
            <a:spLocks noGrp="1"/>
          </p:cNvSpPr>
          <p:nvPr>
            <p:ph idx="1"/>
          </p:nvPr>
        </p:nvSpPr>
        <p:spPr/>
        <p:txBody>
          <a:bodyPr/>
          <a:lstStyle/>
          <a:p>
            <a:r>
              <a:rPr lang="en-US" sz="2400" dirty="0" err="1"/>
              <a:t>Nikto</a:t>
            </a:r>
            <a:endParaRPr lang="en-US" sz="2400" dirty="0"/>
          </a:p>
          <a:p>
            <a:pPr lvl="1"/>
            <a:r>
              <a:rPr lang="en-US" sz="2000" dirty="0"/>
              <a:t>Scan for common vulnerabilities</a:t>
            </a:r>
          </a:p>
          <a:p>
            <a:pPr lvl="1"/>
            <a:r>
              <a:rPr lang="en-US" sz="2000" dirty="0"/>
              <a:t>Hardening guide for Apache</a:t>
            </a:r>
          </a:p>
        </p:txBody>
      </p:sp>
    </p:spTree>
    <p:extLst>
      <p:ext uri="{BB962C8B-B14F-4D97-AF65-F5344CB8AC3E}">
        <p14:creationId xmlns:p14="http://schemas.microsoft.com/office/powerpoint/2010/main" val="3293540609"/>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C5 Modules</Template>
  <TotalTime>2154</TotalTime>
  <Words>464</Words>
  <Application>Microsoft Office PowerPoint</Application>
  <PresentationFormat>On-screen Show (4:3)</PresentationFormat>
  <Paragraphs>104</Paragraphs>
  <Slides>18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PP_C5Modules_CC_License_standard</vt:lpstr>
      <vt:lpstr>Infrastructure Service Administration and Security</vt:lpstr>
      <vt:lpstr>Apache Security</vt:lpstr>
      <vt:lpstr>HTTPS</vt:lpstr>
      <vt:lpstr>SSL</vt:lpstr>
      <vt:lpstr>Certificates</vt:lpstr>
      <vt:lpstr>Basic Authentication</vt:lpstr>
      <vt:lpstr>Kali Tools</vt:lpstr>
      <vt:lpstr>Hydra</vt:lpstr>
      <vt:lpstr>Nikto</vt:lpstr>
      <vt:lpstr>Brute-force attack</vt:lpstr>
      <vt:lpstr>Case study: Equifax Security Breach in 2017</vt:lpstr>
      <vt:lpstr>How Equifax got Hacked</vt:lpstr>
      <vt:lpstr>exploit-db.com</vt:lpstr>
      <vt:lpstr>cve.mitre.org</vt:lpstr>
      <vt:lpstr>Shodan: alternative search engine</vt:lpstr>
      <vt:lpstr>Zero Day Attack</vt:lpstr>
      <vt:lpstr>Common web attacks</vt:lpstr>
      <vt:lpstr>Security tips on Web Servers</vt:lpstr>
    </vt:vector>
  </TitlesOfParts>
  <Company>University of California at Davis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YU Cai (Admin)</cp:lastModifiedBy>
  <cp:revision>198</cp:revision>
  <cp:lastPrinted>2016-07-18T16:40:10Z</cp:lastPrinted>
  <dcterms:created xsi:type="dcterms:W3CDTF">2016-07-03T20:12:42Z</dcterms:created>
  <dcterms:modified xsi:type="dcterms:W3CDTF">2018-09-02T19:21:43Z</dcterms:modified>
</cp:coreProperties>
</file>