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sldIdLst>
    <p:sldId id="256" r:id="rId2"/>
    <p:sldId id="268" r:id="rId3"/>
    <p:sldId id="269" r:id="rId4"/>
    <p:sldId id="270" r:id="rId5"/>
    <p:sldId id="257" r:id="rId6"/>
    <p:sldId id="271" r:id="rId7"/>
    <p:sldId id="272" r:id="rId8"/>
    <p:sldId id="273" r:id="rId9"/>
    <p:sldId id="276" r:id="rId10"/>
    <p:sldId id="278" r:id="rId11"/>
    <p:sldId id="277" r:id="rId12"/>
    <p:sldId id="261" r:id="rId13"/>
    <p:sldId id="274" r:id="rId14"/>
    <p:sldId id="275" r:id="rId15"/>
    <p:sldId id="259" r:id="rId16"/>
    <p:sldId id="260" r:id="rId17"/>
    <p:sldId id="267" r:id="rId18"/>
    <p:sldId id="264" r:id="rId19"/>
    <p:sldId id="262" r:id="rId20"/>
    <p:sldId id="263" r:id="rId21"/>
    <p:sldId id="279" r:id="rId22"/>
    <p:sldId id="280" r:id="rId23"/>
    <p:sldId id="258" r:id="rId24"/>
    <p:sldId id="281" r:id="rId25"/>
    <p:sldId id="266" r:id="rId26"/>
    <p:sldId id="265" r:id="rId27"/>
  </p:sldIdLst>
  <p:sldSz cx="9144000" cy="6858000" type="screen4x3"/>
  <p:notesSz cx="6858000" cy="9144000"/>
  <p:defaultTextStyle>
    <a:defPPr>
      <a:defRPr lang="en-GB"/>
    </a:defPPr>
    <a:lvl1pPr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1pPr>
    <a:lvl2pPr marL="457200"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2pPr>
    <a:lvl3pPr marL="914400"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3pPr>
    <a:lvl4pPr marL="1371600"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4pPr>
    <a:lvl5pPr marL="1828800"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5pPr>
    <a:lvl6pPr marL="2286000" algn="l" defTabSz="914400" rtl="0" eaLnBrk="1" latinLnBrk="0" hangingPunct="1">
      <a:defRPr kern="1200">
        <a:solidFill>
          <a:schemeClr val="bg1"/>
        </a:solidFill>
        <a:latin typeface="Arial" panose="020B0604020202020204" pitchFamily="34" charset="0"/>
        <a:ea typeface="+mn-ea"/>
        <a:cs typeface="+mn-cs"/>
      </a:defRPr>
    </a:lvl6pPr>
    <a:lvl7pPr marL="2743200" algn="l" defTabSz="914400" rtl="0" eaLnBrk="1" latinLnBrk="0" hangingPunct="1">
      <a:defRPr kern="1200">
        <a:solidFill>
          <a:schemeClr val="bg1"/>
        </a:solidFill>
        <a:latin typeface="Arial" panose="020B0604020202020204" pitchFamily="34" charset="0"/>
        <a:ea typeface="+mn-ea"/>
        <a:cs typeface="+mn-cs"/>
      </a:defRPr>
    </a:lvl7pPr>
    <a:lvl8pPr marL="3200400" algn="l" defTabSz="914400" rtl="0" eaLnBrk="1" latinLnBrk="0" hangingPunct="1">
      <a:defRPr kern="1200">
        <a:solidFill>
          <a:schemeClr val="bg1"/>
        </a:solidFill>
        <a:latin typeface="Arial" panose="020B0604020202020204" pitchFamily="34" charset="0"/>
        <a:ea typeface="+mn-ea"/>
        <a:cs typeface="+mn-cs"/>
      </a:defRPr>
    </a:lvl8pPr>
    <a:lvl9pPr marL="3657600" algn="l" defTabSz="914400" rtl="0" eaLnBrk="1" latinLnBrk="0" hangingPunct="1">
      <a:defRPr kern="1200">
        <a:solidFill>
          <a:schemeClr val="bg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outlineViewPr>
    <p:cViewPr varScale="1">
      <p:scale>
        <a:sx n="170" d="200"/>
        <a:sy n="170" d="200"/>
      </p:scale>
      <p:origin x="-782" y="-86"/>
    </p:cViewPr>
  </p:outlineViewPr>
  <p:notesTextViewPr>
    <p:cViewPr>
      <p:scale>
        <a:sx n="100" d="100"/>
        <a:sy n="100" d="100"/>
      </p:scale>
      <p:origin x="0" y="0"/>
    </p:cViewPr>
  </p:notesTextViewPr>
  <p:sorterViewPr>
    <p:cViewPr>
      <p:scale>
        <a:sx n="66" d="100"/>
        <a:sy n="66" d="100"/>
      </p:scale>
      <p:origin x="0" y="2076"/>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0" name="Rectangle 2"/>
          <p:cNvSpPr>
            <a:spLocks noGrp="1" noChangeArrowheads="1"/>
          </p:cNvSpPr>
          <p:nvPr>
            <p:ph type="sldImg"/>
          </p:nvPr>
        </p:nvSpPr>
        <p:spPr bwMode="auto">
          <a:xfrm>
            <a:off x="0" y="-6470650"/>
            <a:ext cx="0" cy="1433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1" name="Rectangle 3"/>
          <p:cNvSpPr>
            <a:spLocks noGrp="1" noChangeArrowheads="1"/>
          </p:cNvSpPr>
          <p:nvPr>
            <p:ph type="body"/>
          </p:nvPr>
        </p:nvSpPr>
        <p:spPr bwMode="auto">
          <a:xfrm>
            <a:off x="685800" y="4343400"/>
            <a:ext cx="5483225" cy="41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altLang="en-US" smtClean="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1"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362"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9" name="Rectangle 1"/>
          <p:cNvSpPr txBox="1">
            <a:spLocks noChangeArrowheads="1"/>
          </p:cNvSpPr>
          <p:nvPr>
            <p:ph type="sldImg"/>
          </p:nvPr>
        </p:nvSpPr>
        <p:spPr bwMode="auto">
          <a:xfrm>
            <a:off x="-9553575" y="-6470650"/>
            <a:ext cx="19108738" cy="143335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7410" name="Rectangle 2"/>
          <p:cNvSpPr txBox="1">
            <a:spLocks noChangeArrowheads="1"/>
          </p:cNvSpPr>
          <p:nvPr>
            <p:ph type="body" idx="1"/>
          </p:nvPr>
        </p:nvSpPr>
        <p:spPr bwMode="auto">
          <a:xfrm>
            <a:off x="685800" y="4343400"/>
            <a:ext cx="5484813" cy="40243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1588" y="0"/>
            <a:ext cx="1587" cy="158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02"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1143000" y="695325"/>
            <a:ext cx="457200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578" name="Text Box 2"/>
          <p:cNvSpPr txBox="1">
            <a:spLocks noChangeArrowheads="1"/>
          </p:cNvSpPr>
          <p:nvPr>
            <p:ph type="body"/>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eaLnBrk="1" hangingPunct="1">
              <a:lnSpc>
                <a:spcPct val="95000"/>
              </a:lnSpc>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CAS : # A library of clients for Java, .Net, PHP, Perl, Apache, uPortal, and others</a:t>
            </a:r>
          </a:p>
          <a:p>
            <a:pPr eaLnBrk="1" hangingPunct="1">
              <a:lnSpc>
                <a:spcPct val="95000"/>
              </a:lnSpc>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 Integrates with uPortal, BlueSocket, TikiWiki, Mule, Liferay, Moodle and others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5" name="Text Box 1"/>
          <p:cNvSpPr txBox="1">
            <a:spLocks noChangeArrowheads="1"/>
          </p:cNvSpPr>
          <p:nvPr/>
        </p:nvSpPr>
        <p:spPr bwMode="auto">
          <a:xfrm>
            <a:off x="1588" y="0"/>
            <a:ext cx="1587" cy="158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386"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482"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434"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7"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458"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5" name="Text Box 1"/>
          <p:cNvSpPr txBox="1">
            <a:spLocks noChangeArrowheads="1"/>
          </p:cNvSpPr>
          <p:nvPr/>
        </p:nvSpPr>
        <p:spPr bwMode="auto">
          <a:xfrm>
            <a:off x="1588" y="0"/>
            <a:ext cx="1587" cy="158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6626"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1143000" y="695325"/>
            <a:ext cx="457200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54"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06"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9" name="Text Box 1"/>
          <p:cNvSpPr txBox="1">
            <a:spLocks noChangeArrowheads="1"/>
          </p:cNvSpPr>
          <p:nvPr/>
        </p:nvSpPr>
        <p:spPr bwMode="auto">
          <a:xfrm>
            <a:off x="1588" y="0"/>
            <a:ext cx="1587" cy="158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30" name="Rectangle 2"/>
          <p:cNvSpPr txBox="1">
            <a:spLocks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F2855E3F-9C28-4528-8F38-AC27BE03B430}" type="slidenum">
              <a:rPr lang="en-GB" altLang="en-US"/>
              <a:pPr/>
              <a:t>‹#›</a:t>
            </a:fld>
            <a:endParaRPr lang="en-GB" altLang="en-US"/>
          </a:p>
        </p:txBody>
      </p:sp>
    </p:spTree>
    <p:extLst>
      <p:ext uri="{BB962C8B-B14F-4D97-AF65-F5344CB8AC3E}">
        <p14:creationId xmlns:p14="http://schemas.microsoft.com/office/powerpoint/2010/main" val="2685091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333EFD49-EDB6-4151-BE18-8BEC586F8E23}" type="slidenum">
              <a:rPr lang="en-GB" altLang="en-US"/>
              <a:pPr/>
              <a:t>‹#›</a:t>
            </a:fld>
            <a:endParaRPr lang="en-GB" altLang="en-US"/>
          </a:p>
        </p:txBody>
      </p:sp>
    </p:spTree>
    <p:extLst>
      <p:ext uri="{BB962C8B-B14F-4D97-AF65-F5344CB8AC3E}">
        <p14:creationId xmlns:p14="http://schemas.microsoft.com/office/powerpoint/2010/main" val="3878069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7813" y="274638"/>
            <a:ext cx="2055812" cy="58499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8213" cy="584993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E1BD72FF-6DCF-4E02-B744-9265B5180882}" type="slidenum">
              <a:rPr lang="en-GB" altLang="en-US"/>
              <a:pPr/>
              <a:t>‹#›</a:t>
            </a:fld>
            <a:endParaRPr lang="en-GB" altLang="en-US"/>
          </a:p>
        </p:txBody>
      </p:sp>
    </p:spTree>
    <p:extLst>
      <p:ext uri="{BB962C8B-B14F-4D97-AF65-F5344CB8AC3E}">
        <p14:creationId xmlns:p14="http://schemas.microsoft.com/office/powerpoint/2010/main" val="462506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6425" cy="1139825"/>
          </a:xfrm>
        </p:spPr>
        <p:txBody>
          <a:bodyPr/>
          <a:lstStyle/>
          <a:p>
            <a:r>
              <a:rPr lang="en-US" smtClean="0"/>
              <a:t>Click to edit Master title style</a:t>
            </a:r>
            <a:endParaRPr lang="en-US"/>
          </a:p>
        </p:txBody>
      </p:sp>
      <p:sp>
        <p:nvSpPr>
          <p:cNvPr id="3" name="Date Placeholder 2"/>
          <p:cNvSpPr>
            <a:spLocks noGrp="1"/>
          </p:cNvSpPr>
          <p:nvPr>
            <p:ph type="dt" idx="10"/>
          </p:nvPr>
        </p:nvSpPr>
        <p:spPr>
          <a:xfrm>
            <a:off x="457200" y="6245225"/>
            <a:ext cx="2130425" cy="473075"/>
          </a:xfrm>
        </p:spPr>
        <p:txBody>
          <a:bodyPr/>
          <a:lstStyle>
            <a:lvl1pPr>
              <a:defRPr/>
            </a:lvl1pPr>
          </a:lstStyle>
          <a:p>
            <a:endParaRPr lang="en-GB" altLang="en-US"/>
          </a:p>
        </p:txBody>
      </p:sp>
      <p:sp>
        <p:nvSpPr>
          <p:cNvPr id="4" name="Footer Placeholder 3"/>
          <p:cNvSpPr>
            <a:spLocks noGrp="1"/>
          </p:cNvSpPr>
          <p:nvPr>
            <p:ph type="ftr" idx="11"/>
          </p:nvPr>
        </p:nvSpPr>
        <p:spPr>
          <a:xfrm>
            <a:off x="3124200" y="6245225"/>
            <a:ext cx="2892425" cy="473075"/>
          </a:xfrm>
        </p:spPr>
        <p:txBody>
          <a:bodyPr/>
          <a:lstStyle>
            <a:lvl1pPr>
              <a:defRPr/>
            </a:lvl1pPr>
          </a:lstStyle>
          <a:p>
            <a:endParaRPr lang="en-GB" altLang="en-US"/>
          </a:p>
        </p:txBody>
      </p:sp>
      <p:sp>
        <p:nvSpPr>
          <p:cNvPr id="5" name="Slide Number Placeholder 4"/>
          <p:cNvSpPr>
            <a:spLocks noGrp="1"/>
          </p:cNvSpPr>
          <p:nvPr>
            <p:ph type="sldNum" idx="12"/>
          </p:nvPr>
        </p:nvSpPr>
        <p:spPr>
          <a:xfrm>
            <a:off x="6553200" y="6245225"/>
            <a:ext cx="2130425" cy="473075"/>
          </a:xfrm>
        </p:spPr>
        <p:txBody>
          <a:bodyPr/>
          <a:lstStyle>
            <a:lvl1pPr>
              <a:defRPr/>
            </a:lvl1pPr>
          </a:lstStyle>
          <a:p>
            <a:fld id="{75A56E59-E596-460F-9854-0DADE1252486}" type="slidenum">
              <a:rPr lang="en-GB" altLang="en-US"/>
              <a:pPr/>
              <a:t>‹#›</a:t>
            </a:fld>
            <a:endParaRPr lang="en-GB" altLang="en-US"/>
          </a:p>
        </p:txBody>
      </p:sp>
    </p:spTree>
    <p:extLst>
      <p:ext uri="{BB962C8B-B14F-4D97-AF65-F5344CB8AC3E}">
        <p14:creationId xmlns:p14="http://schemas.microsoft.com/office/powerpoint/2010/main" val="302184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E0D96112-8795-4B6F-9A12-4411405AD46B}" type="slidenum">
              <a:rPr lang="en-GB" altLang="en-US"/>
              <a:pPr/>
              <a:t>‹#›</a:t>
            </a:fld>
            <a:endParaRPr lang="en-GB" altLang="en-US"/>
          </a:p>
        </p:txBody>
      </p:sp>
    </p:spTree>
    <p:extLst>
      <p:ext uri="{BB962C8B-B14F-4D97-AF65-F5344CB8AC3E}">
        <p14:creationId xmlns:p14="http://schemas.microsoft.com/office/powerpoint/2010/main" val="569108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A7971CE5-D51A-4FC7-9155-F11D282F667B}" type="slidenum">
              <a:rPr lang="en-GB" altLang="en-US"/>
              <a:pPr/>
              <a:t>‹#›</a:t>
            </a:fld>
            <a:endParaRPr lang="en-GB" altLang="en-US"/>
          </a:p>
        </p:txBody>
      </p:sp>
    </p:spTree>
    <p:extLst>
      <p:ext uri="{BB962C8B-B14F-4D97-AF65-F5344CB8AC3E}">
        <p14:creationId xmlns:p14="http://schemas.microsoft.com/office/powerpoint/2010/main" val="1891979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7013" cy="45243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600200"/>
            <a:ext cx="4037012" cy="45243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idx="10"/>
          </p:nvPr>
        </p:nvSpPr>
        <p:spPr/>
        <p:txBody>
          <a:bodyPr/>
          <a:lstStyle>
            <a:lvl1pPr>
              <a:defRPr/>
            </a:lvl1pPr>
          </a:lstStyle>
          <a:p>
            <a:endParaRPr lang="en-GB" altLang="en-US"/>
          </a:p>
        </p:txBody>
      </p:sp>
      <p:sp>
        <p:nvSpPr>
          <p:cNvPr id="6" name="Footer Placeholder 5"/>
          <p:cNvSpPr>
            <a:spLocks noGrp="1"/>
          </p:cNvSpPr>
          <p:nvPr>
            <p:ph type="ftr" idx="11"/>
          </p:nvPr>
        </p:nvSpPr>
        <p:spPr/>
        <p:txBody>
          <a:bodyPr/>
          <a:lstStyle>
            <a:lvl1pPr>
              <a:defRPr/>
            </a:lvl1pPr>
          </a:lstStyle>
          <a:p>
            <a:endParaRPr lang="en-GB" altLang="en-US"/>
          </a:p>
        </p:txBody>
      </p:sp>
      <p:sp>
        <p:nvSpPr>
          <p:cNvPr id="7" name="Slide Number Placeholder 6"/>
          <p:cNvSpPr>
            <a:spLocks noGrp="1"/>
          </p:cNvSpPr>
          <p:nvPr>
            <p:ph type="sldNum" idx="12"/>
          </p:nvPr>
        </p:nvSpPr>
        <p:spPr/>
        <p:txBody>
          <a:bodyPr/>
          <a:lstStyle>
            <a:lvl1pPr>
              <a:defRPr/>
            </a:lvl1pPr>
          </a:lstStyle>
          <a:p>
            <a:fld id="{C3DD57C4-E088-4C13-9CB5-E2D35D8F08F5}" type="slidenum">
              <a:rPr lang="en-GB" altLang="en-US"/>
              <a:pPr/>
              <a:t>‹#›</a:t>
            </a:fld>
            <a:endParaRPr lang="en-GB" altLang="en-US"/>
          </a:p>
        </p:txBody>
      </p:sp>
    </p:spTree>
    <p:extLst>
      <p:ext uri="{BB962C8B-B14F-4D97-AF65-F5344CB8AC3E}">
        <p14:creationId xmlns:p14="http://schemas.microsoft.com/office/powerpoint/2010/main" val="1555335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idx="10"/>
          </p:nvPr>
        </p:nvSpPr>
        <p:spPr/>
        <p:txBody>
          <a:bodyPr/>
          <a:lstStyle>
            <a:lvl1pPr>
              <a:defRPr/>
            </a:lvl1pPr>
          </a:lstStyle>
          <a:p>
            <a:endParaRPr lang="en-GB" altLang="en-US"/>
          </a:p>
        </p:txBody>
      </p:sp>
      <p:sp>
        <p:nvSpPr>
          <p:cNvPr id="8" name="Footer Placeholder 7"/>
          <p:cNvSpPr>
            <a:spLocks noGrp="1"/>
          </p:cNvSpPr>
          <p:nvPr>
            <p:ph type="ftr" idx="11"/>
          </p:nvPr>
        </p:nvSpPr>
        <p:spPr/>
        <p:txBody>
          <a:bodyPr/>
          <a:lstStyle>
            <a:lvl1pPr>
              <a:defRPr/>
            </a:lvl1pPr>
          </a:lstStyle>
          <a:p>
            <a:endParaRPr lang="en-GB" altLang="en-US"/>
          </a:p>
        </p:txBody>
      </p:sp>
      <p:sp>
        <p:nvSpPr>
          <p:cNvPr id="9" name="Slide Number Placeholder 8"/>
          <p:cNvSpPr>
            <a:spLocks noGrp="1"/>
          </p:cNvSpPr>
          <p:nvPr>
            <p:ph type="sldNum" idx="12"/>
          </p:nvPr>
        </p:nvSpPr>
        <p:spPr/>
        <p:txBody>
          <a:bodyPr/>
          <a:lstStyle>
            <a:lvl1pPr>
              <a:defRPr/>
            </a:lvl1pPr>
          </a:lstStyle>
          <a:p>
            <a:fld id="{616BE0BF-9750-4C64-A968-34ABDE1A58BE}" type="slidenum">
              <a:rPr lang="en-GB" altLang="en-US"/>
              <a:pPr/>
              <a:t>‹#›</a:t>
            </a:fld>
            <a:endParaRPr lang="en-GB" altLang="en-US"/>
          </a:p>
        </p:txBody>
      </p:sp>
    </p:spTree>
    <p:extLst>
      <p:ext uri="{BB962C8B-B14F-4D97-AF65-F5344CB8AC3E}">
        <p14:creationId xmlns:p14="http://schemas.microsoft.com/office/powerpoint/2010/main" val="4262531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idx="10"/>
          </p:nvPr>
        </p:nvSpPr>
        <p:spPr/>
        <p:txBody>
          <a:bodyPr/>
          <a:lstStyle>
            <a:lvl1pPr>
              <a:defRPr/>
            </a:lvl1pPr>
          </a:lstStyle>
          <a:p>
            <a:endParaRPr lang="en-GB" altLang="en-US"/>
          </a:p>
        </p:txBody>
      </p:sp>
      <p:sp>
        <p:nvSpPr>
          <p:cNvPr id="4" name="Footer Placeholder 3"/>
          <p:cNvSpPr>
            <a:spLocks noGrp="1"/>
          </p:cNvSpPr>
          <p:nvPr>
            <p:ph type="ftr" idx="11"/>
          </p:nvPr>
        </p:nvSpPr>
        <p:spPr/>
        <p:txBody>
          <a:bodyPr/>
          <a:lstStyle>
            <a:lvl1pPr>
              <a:defRPr/>
            </a:lvl1pPr>
          </a:lstStyle>
          <a:p>
            <a:endParaRPr lang="en-GB" altLang="en-US"/>
          </a:p>
        </p:txBody>
      </p:sp>
      <p:sp>
        <p:nvSpPr>
          <p:cNvPr id="5" name="Slide Number Placeholder 4"/>
          <p:cNvSpPr>
            <a:spLocks noGrp="1"/>
          </p:cNvSpPr>
          <p:nvPr>
            <p:ph type="sldNum" idx="12"/>
          </p:nvPr>
        </p:nvSpPr>
        <p:spPr/>
        <p:txBody>
          <a:bodyPr/>
          <a:lstStyle>
            <a:lvl1pPr>
              <a:defRPr/>
            </a:lvl1pPr>
          </a:lstStyle>
          <a:p>
            <a:fld id="{76522645-A981-498A-84EC-29CF59C9DEB0}" type="slidenum">
              <a:rPr lang="en-GB" altLang="en-US"/>
              <a:pPr/>
              <a:t>‹#›</a:t>
            </a:fld>
            <a:endParaRPr lang="en-GB" altLang="en-US"/>
          </a:p>
        </p:txBody>
      </p:sp>
    </p:spTree>
    <p:extLst>
      <p:ext uri="{BB962C8B-B14F-4D97-AF65-F5344CB8AC3E}">
        <p14:creationId xmlns:p14="http://schemas.microsoft.com/office/powerpoint/2010/main" val="3965289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GB" altLang="en-US"/>
          </a:p>
        </p:txBody>
      </p:sp>
      <p:sp>
        <p:nvSpPr>
          <p:cNvPr id="3" name="Footer Placeholder 2"/>
          <p:cNvSpPr>
            <a:spLocks noGrp="1"/>
          </p:cNvSpPr>
          <p:nvPr>
            <p:ph type="ftr" idx="11"/>
          </p:nvPr>
        </p:nvSpPr>
        <p:spPr/>
        <p:txBody>
          <a:bodyPr/>
          <a:lstStyle>
            <a:lvl1pPr>
              <a:defRPr/>
            </a:lvl1pPr>
          </a:lstStyle>
          <a:p>
            <a:endParaRPr lang="en-GB" altLang="en-US"/>
          </a:p>
        </p:txBody>
      </p:sp>
      <p:sp>
        <p:nvSpPr>
          <p:cNvPr id="4" name="Slide Number Placeholder 3"/>
          <p:cNvSpPr>
            <a:spLocks noGrp="1"/>
          </p:cNvSpPr>
          <p:nvPr>
            <p:ph type="sldNum" idx="12"/>
          </p:nvPr>
        </p:nvSpPr>
        <p:spPr/>
        <p:txBody>
          <a:bodyPr/>
          <a:lstStyle>
            <a:lvl1pPr>
              <a:defRPr/>
            </a:lvl1pPr>
          </a:lstStyle>
          <a:p>
            <a:fld id="{3236D179-8EE0-4466-A82B-ACC1FB31F347}" type="slidenum">
              <a:rPr lang="en-GB" altLang="en-US"/>
              <a:pPr/>
              <a:t>‹#›</a:t>
            </a:fld>
            <a:endParaRPr lang="en-GB" altLang="en-US"/>
          </a:p>
        </p:txBody>
      </p:sp>
    </p:spTree>
    <p:extLst>
      <p:ext uri="{BB962C8B-B14F-4D97-AF65-F5344CB8AC3E}">
        <p14:creationId xmlns:p14="http://schemas.microsoft.com/office/powerpoint/2010/main" val="2914349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idx="10"/>
          </p:nvPr>
        </p:nvSpPr>
        <p:spPr/>
        <p:txBody>
          <a:bodyPr/>
          <a:lstStyle>
            <a:lvl1pPr>
              <a:defRPr/>
            </a:lvl1pPr>
          </a:lstStyle>
          <a:p>
            <a:endParaRPr lang="en-GB" altLang="en-US"/>
          </a:p>
        </p:txBody>
      </p:sp>
      <p:sp>
        <p:nvSpPr>
          <p:cNvPr id="6" name="Footer Placeholder 5"/>
          <p:cNvSpPr>
            <a:spLocks noGrp="1"/>
          </p:cNvSpPr>
          <p:nvPr>
            <p:ph type="ftr" idx="11"/>
          </p:nvPr>
        </p:nvSpPr>
        <p:spPr/>
        <p:txBody>
          <a:bodyPr/>
          <a:lstStyle>
            <a:lvl1pPr>
              <a:defRPr/>
            </a:lvl1pPr>
          </a:lstStyle>
          <a:p>
            <a:endParaRPr lang="en-GB" altLang="en-US"/>
          </a:p>
        </p:txBody>
      </p:sp>
      <p:sp>
        <p:nvSpPr>
          <p:cNvPr id="7" name="Slide Number Placeholder 6"/>
          <p:cNvSpPr>
            <a:spLocks noGrp="1"/>
          </p:cNvSpPr>
          <p:nvPr>
            <p:ph type="sldNum" idx="12"/>
          </p:nvPr>
        </p:nvSpPr>
        <p:spPr/>
        <p:txBody>
          <a:bodyPr/>
          <a:lstStyle>
            <a:lvl1pPr>
              <a:defRPr/>
            </a:lvl1pPr>
          </a:lstStyle>
          <a:p>
            <a:fld id="{C78777CA-321C-4F28-8641-A36EA2C4236B}" type="slidenum">
              <a:rPr lang="en-GB" altLang="en-US"/>
              <a:pPr/>
              <a:t>‹#›</a:t>
            </a:fld>
            <a:endParaRPr lang="en-GB" altLang="en-US"/>
          </a:p>
        </p:txBody>
      </p:sp>
    </p:spTree>
    <p:extLst>
      <p:ext uri="{BB962C8B-B14F-4D97-AF65-F5344CB8AC3E}">
        <p14:creationId xmlns:p14="http://schemas.microsoft.com/office/powerpoint/2010/main" val="2851141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idx="10"/>
          </p:nvPr>
        </p:nvSpPr>
        <p:spPr/>
        <p:txBody>
          <a:bodyPr/>
          <a:lstStyle>
            <a:lvl1pPr>
              <a:defRPr/>
            </a:lvl1pPr>
          </a:lstStyle>
          <a:p>
            <a:endParaRPr lang="en-GB" altLang="en-US"/>
          </a:p>
        </p:txBody>
      </p:sp>
      <p:sp>
        <p:nvSpPr>
          <p:cNvPr id="6" name="Footer Placeholder 5"/>
          <p:cNvSpPr>
            <a:spLocks noGrp="1"/>
          </p:cNvSpPr>
          <p:nvPr>
            <p:ph type="ftr" idx="11"/>
          </p:nvPr>
        </p:nvSpPr>
        <p:spPr/>
        <p:txBody>
          <a:bodyPr/>
          <a:lstStyle>
            <a:lvl1pPr>
              <a:defRPr/>
            </a:lvl1pPr>
          </a:lstStyle>
          <a:p>
            <a:endParaRPr lang="en-GB" altLang="en-US"/>
          </a:p>
        </p:txBody>
      </p:sp>
      <p:sp>
        <p:nvSpPr>
          <p:cNvPr id="7" name="Slide Number Placeholder 6"/>
          <p:cNvSpPr>
            <a:spLocks noGrp="1"/>
          </p:cNvSpPr>
          <p:nvPr>
            <p:ph type="sldNum" idx="12"/>
          </p:nvPr>
        </p:nvSpPr>
        <p:spPr/>
        <p:txBody>
          <a:bodyPr/>
          <a:lstStyle>
            <a:lvl1pPr>
              <a:defRPr/>
            </a:lvl1pPr>
          </a:lstStyle>
          <a:p>
            <a:fld id="{7A0DC13B-3F60-49A3-86DF-98937925DD2F}" type="slidenum">
              <a:rPr lang="en-GB" altLang="en-US"/>
              <a:pPr/>
              <a:t>‹#›</a:t>
            </a:fld>
            <a:endParaRPr lang="en-GB" altLang="en-US"/>
          </a:p>
        </p:txBody>
      </p:sp>
    </p:spTree>
    <p:extLst>
      <p:ext uri="{BB962C8B-B14F-4D97-AF65-F5344CB8AC3E}">
        <p14:creationId xmlns:p14="http://schemas.microsoft.com/office/powerpoint/2010/main" val="418914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457200" y="274638"/>
            <a:ext cx="8226425" cy="1139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en-US" smtClean="0"/>
              <a:t>Click to edit the title text format</a:t>
            </a:r>
          </a:p>
        </p:txBody>
      </p:sp>
      <p:sp>
        <p:nvSpPr>
          <p:cNvPr id="1026" name="Rectangle 2"/>
          <p:cNvSpPr>
            <a:spLocks noGrp="1" noChangeArrowheads="1"/>
          </p:cNvSpPr>
          <p:nvPr>
            <p:ph type="body" idx="1"/>
          </p:nvPr>
        </p:nvSpPr>
        <p:spPr bwMode="auto">
          <a:xfrm>
            <a:off x="457200" y="1600200"/>
            <a:ext cx="8226425"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en-US" smtClean="0"/>
              <a:t>Click to edit the outline text format</a:t>
            </a:r>
          </a:p>
          <a:p>
            <a:pPr lvl="1"/>
            <a:r>
              <a:rPr lang="en-GB" altLang="en-US" smtClean="0"/>
              <a:t>Second Outline Level</a:t>
            </a:r>
          </a:p>
          <a:p>
            <a:pPr lvl="2"/>
            <a:r>
              <a:rPr lang="en-GB" altLang="en-US" smtClean="0"/>
              <a:t>Third Outline Level</a:t>
            </a:r>
          </a:p>
          <a:p>
            <a:pPr lvl="3"/>
            <a:r>
              <a:rPr lang="en-GB" altLang="en-US" smtClean="0"/>
              <a:t>Fourth Outline Level</a:t>
            </a:r>
          </a:p>
          <a:p>
            <a:pPr lvl="4"/>
            <a:r>
              <a:rPr lang="en-GB" altLang="en-US" smtClean="0"/>
              <a:t>Fifth Outline Level</a:t>
            </a:r>
          </a:p>
          <a:p>
            <a:pPr lvl="4"/>
            <a:r>
              <a:rPr lang="en-GB" altLang="en-US" smtClean="0"/>
              <a:t>Sixth Outline Level</a:t>
            </a:r>
          </a:p>
          <a:p>
            <a:pPr lvl="4"/>
            <a:r>
              <a:rPr lang="en-GB" altLang="en-US" smtClean="0"/>
              <a:t>Seventh Outline Level</a:t>
            </a:r>
          </a:p>
          <a:p>
            <a:pPr lvl="4"/>
            <a:r>
              <a:rPr lang="en-GB" altLang="en-US" smtClean="0"/>
              <a:t>Eighth Outline Level</a:t>
            </a:r>
          </a:p>
          <a:p>
            <a:pPr lvl="4"/>
            <a:r>
              <a:rPr lang="en-GB" altLang="en-US" smtClean="0"/>
              <a:t>Ninth Outline Level</a:t>
            </a:r>
          </a:p>
        </p:txBody>
      </p:sp>
      <p:sp>
        <p:nvSpPr>
          <p:cNvPr id="1027" name="Rectangle 3"/>
          <p:cNvSpPr>
            <a:spLocks noGrp="1" noChangeArrowheads="1"/>
          </p:cNvSpPr>
          <p:nvPr>
            <p:ph type="dt"/>
          </p:nvPr>
        </p:nvSpPr>
        <p:spPr bwMode="auto">
          <a:xfrm>
            <a:off x="457200" y="6245225"/>
            <a:ext cx="2130425"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cs typeface="Lucida Sans Unicode" panose="020B0602030504020204" pitchFamily="34" charset="0"/>
              </a:defRPr>
            </a:lvl1pPr>
          </a:lstStyle>
          <a:p>
            <a:endParaRPr lang="en-GB" altLang="en-US"/>
          </a:p>
        </p:txBody>
      </p:sp>
      <p:sp>
        <p:nvSpPr>
          <p:cNvPr id="1028" name="Rectangle 4"/>
          <p:cNvSpPr>
            <a:spLocks noGrp="1" noChangeArrowheads="1"/>
          </p:cNvSpPr>
          <p:nvPr>
            <p:ph type="ftr"/>
          </p:nvPr>
        </p:nvSpPr>
        <p:spPr bwMode="auto">
          <a:xfrm>
            <a:off x="3124200" y="6245225"/>
            <a:ext cx="2892425"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cs typeface="Lucida Sans Unicode" panose="020B0602030504020204" pitchFamily="34" charset="0"/>
              </a:defRPr>
            </a:lvl1pPr>
          </a:lstStyle>
          <a:p>
            <a:endParaRPr lang="en-GB" altLang="en-US"/>
          </a:p>
        </p:txBody>
      </p:sp>
      <p:sp>
        <p:nvSpPr>
          <p:cNvPr id="1029" name="Rectangle 5"/>
          <p:cNvSpPr>
            <a:spLocks noGrp="1" noChangeArrowheads="1"/>
          </p:cNvSpPr>
          <p:nvPr>
            <p:ph type="sldNum"/>
          </p:nvPr>
        </p:nvSpPr>
        <p:spPr bwMode="auto">
          <a:xfrm>
            <a:off x="6553200" y="6245225"/>
            <a:ext cx="2130425"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cs typeface="Lucida Sans Unicode" panose="020B0602030504020204" pitchFamily="34" charset="0"/>
              </a:defRPr>
            </a:lvl1pPr>
          </a:lstStyle>
          <a:p>
            <a:fld id="{4B1EAE20-2D60-4051-982D-A7C822859310}"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fontAlgn="base">
        <a:lnSpc>
          <a:spcPct val="87000"/>
        </a:lnSpc>
        <a:spcBef>
          <a:spcPct val="0"/>
        </a:spcBef>
        <a:spcAft>
          <a:spcPct val="0"/>
        </a:spcAft>
        <a:buClr>
          <a:srgbClr val="000000"/>
        </a:buClr>
        <a:buSzPct val="100000"/>
        <a:buFont typeface="Arial" panose="020B0604020202020204" pitchFamily="34" charset="0"/>
        <a:defRPr sz="4400" kern="1200">
          <a:solidFill>
            <a:srgbClr val="000000"/>
          </a:solidFill>
          <a:latin typeface="+mj-lt"/>
          <a:ea typeface="+mj-ea"/>
          <a:cs typeface="+mj-cs"/>
        </a:defRPr>
      </a:lvl1pPr>
      <a:lvl2pPr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2pPr>
      <a:lvl3pPr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3pPr>
      <a:lvl4pPr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4pPr>
      <a:lvl5pPr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5pPr>
      <a:lvl6pPr marL="457200"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6pPr>
      <a:lvl7pPr marL="914400"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7pPr>
      <a:lvl8pPr marL="1371600"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8pPr>
      <a:lvl9pPr marL="1828800"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9pPr>
    </p:titleStyle>
    <p:bodyStyle>
      <a:lvl1pPr marL="339725" indent="-339725" algn="l" defTabSz="457200" rtl="0" fontAlgn="base">
        <a:lnSpc>
          <a:spcPct val="87000"/>
        </a:lnSpc>
        <a:spcBef>
          <a:spcPts val="800"/>
        </a:spcBef>
        <a:spcAft>
          <a:spcPct val="0"/>
        </a:spcAft>
        <a:buClr>
          <a:srgbClr val="000000"/>
        </a:buClr>
        <a:buSzPct val="100000"/>
        <a:buFont typeface="Arial" panose="020B0604020202020204" pitchFamily="34" charset="0"/>
        <a:buChar char="•"/>
        <a:defRPr sz="3200" kern="1200">
          <a:solidFill>
            <a:srgbClr val="000000"/>
          </a:solidFill>
          <a:latin typeface="+mn-lt"/>
          <a:ea typeface="+mn-ea"/>
          <a:cs typeface="+mn-cs"/>
        </a:defRPr>
      </a:lvl1pPr>
      <a:lvl2pPr marL="739775" indent="-282575" algn="l" defTabSz="457200" rtl="0" fontAlgn="base">
        <a:lnSpc>
          <a:spcPct val="87000"/>
        </a:lnSpc>
        <a:spcBef>
          <a:spcPts val="700"/>
        </a:spcBef>
        <a:spcAft>
          <a:spcPct val="0"/>
        </a:spcAft>
        <a:buClr>
          <a:srgbClr val="000000"/>
        </a:buClr>
        <a:buSzPct val="100000"/>
        <a:buFont typeface="Arial" panose="020B0604020202020204" pitchFamily="34" charset="0"/>
        <a:buChar char="–"/>
        <a:defRPr sz="2800" kern="1200">
          <a:solidFill>
            <a:srgbClr val="000000"/>
          </a:solidFill>
          <a:latin typeface="+mn-lt"/>
          <a:ea typeface="+mn-ea"/>
          <a:cs typeface="+mn-cs"/>
        </a:defRPr>
      </a:lvl2pPr>
      <a:lvl3pPr marL="1143000" indent="-228600" algn="l" defTabSz="457200" rtl="0" fontAlgn="base">
        <a:lnSpc>
          <a:spcPct val="87000"/>
        </a:lnSpc>
        <a:spcBef>
          <a:spcPts val="600"/>
        </a:spcBef>
        <a:spcAft>
          <a:spcPct val="0"/>
        </a:spcAft>
        <a:buClr>
          <a:srgbClr val="000000"/>
        </a:buClr>
        <a:buSzPct val="100000"/>
        <a:buFont typeface="Arial" panose="020B0604020202020204" pitchFamily="34" charset="0"/>
        <a:buChar char="•"/>
        <a:defRPr sz="2400" kern="1200">
          <a:solidFill>
            <a:srgbClr val="000000"/>
          </a:solidFill>
          <a:latin typeface="+mn-lt"/>
          <a:ea typeface="+mn-ea"/>
          <a:cs typeface="+mn-cs"/>
        </a:defRPr>
      </a:lvl3pPr>
      <a:lvl4pPr marL="1600200" indent="-228600" algn="l" defTabSz="457200" rtl="0" fontAlgn="base">
        <a:lnSpc>
          <a:spcPct val="87000"/>
        </a:lnSpc>
        <a:spcBef>
          <a:spcPts val="500"/>
        </a:spcBef>
        <a:spcAft>
          <a:spcPct val="0"/>
        </a:spcAft>
        <a:buClr>
          <a:srgbClr val="000000"/>
        </a:buClr>
        <a:buSzPct val="100000"/>
        <a:buFont typeface="Arial" panose="020B0604020202020204" pitchFamily="34" charset="0"/>
        <a:buChar char="–"/>
        <a:defRPr sz="2000" kern="1200">
          <a:solidFill>
            <a:srgbClr val="000000"/>
          </a:solidFill>
          <a:latin typeface="+mn-lt"/>
          <a:ea typeface="+mn-ea"/>
          <a:cs typeface="+mn-cs"/>
        </a:defRPr>
      </a:lvl4pPr>
      <a:lvl5pPr marL="2057400" indent="-228600" algn="l" defTabSz="457200" rtl="0" fontAlgn="base">
        <a:lnSpc>
          <a:spcPct val="87000"/>
        </a:lnSpc>
        <a:spcBef>
          <a:spcPts val="500"/>
        </a:spcBef>
        <a:spcAft>
          <a:spcPct val="0"/>
        </a:spcAft>
        <a:buClr>
          <a:srgbClr val="000000"/>
        </a:buClr>
        <a:buSzPct val="100000"/>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acegisecurity.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ja-sig.org/products/ca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citrix.com/site/resources/dynamic/additional/autodemo_cpm4/cpm4_master_content.html" TargetMode="External"/><Relationship Id="rId3" Type="http://schemas.openxmlformats.org/officeDocument/2006/relationships/hyperlink" Target="http://www.sun.com/software/products/access_mgr/" TargetMode="External"/><Relationship Id="rId7" Type="http://schemas.openxmlformats.org/officeDocument/2006/relationships/hyperlink" Target="http://www.novell.com/products/securelogi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www-306.ibm.com/software/tivoli/products/access-mgr-e-bus/" TargetMode="External"/><Relationship Id="rId5" Type="http://schemas.openxmlformats.org/officeDocument/2006/relationships/hyperlink" Target="http://www.oracle.com/technology/products/id_mgmt/esso/index.html" TargetMode="External"/><Relationship Id="rId10" Type="http://schemas.openxmlformats.org/officeDocument/2006/relationships/hyperlink" Target="http://www.ja-sig.org/products/cas/" TargetMode="External"/><Relationship Id="rId4" Type="http://schemas.openxmlformats.org/officeDocument/2006/relationships/hyperlink" Target="http://www3.ca.com/solutions/Product.aspx?ID=166" TargetMode="External"/><Relationship Id="rId9" Type="http://schemas.openxmlformats.org/officeDocument/2006/relationships/hyperlink" Target="http://lasso.entrouvert.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685800" y="2130425"/>
            <a:ext cx="7772400" cy="1470025"/>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Single Sign-On</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sz="3600"/>
              <a:t>What to Look For in eSSO Products</a:t>
            </a:r>
          </a:p>
        </p:txBody>
      </p:sp>
      <p:sp>
        <p:nvSpPr>
          <p:cNvPr id="40963" name="Rectangle 3"/>
          <p:cNvSpPr>
            <a:spLocks noGrp="1" noChangeArrowheads="1"/>
          </p:cNvSpPr>
          <p:nvPr>
            <p:ph type="body" idx="1"/>
          </p:nvPr>
        </p:nvSpPr>
        <p:spPr>
          <a:xfrm>
            <a:off x="609600" y="1219200"/>
            <a:ext cx="8229600" cy="5257800"/>
          </a:xfrm>
        </p:spPr>
        <p:txBody>
          <a:bodyPr/>
          <a:lstStyle/>
          <a:p>
            <a:pPr>
              <a:lnSpc>
                <a:spcPct val="77000"/>
              </a:lnSpc>
            </a:pPr>
            <a:r>
              <a:rPr lang="en-US" altLang="en-US"/>
              <a:t>Cost</a:t>
            </a:r>
          </a:p>
          <a:p>
            <a:pPr>
              <a:lnSpc>
                <a:spcPct val="77000"/>
              </a:lnSpc>
            </a:pPr>
            <a:r>
              <a:rPr lang="en-US" altLang="en-US"/>
              <a:t>Usability</a:t>
            </a:r>
          </a:p>
          <a:p>
            <a:pPr>
              <a:lnSpc>
                <a:spcPct val="77000"/>
              </a:lnSpc>
            </a:pPr>
            <a:r>
              <a:rPr lang="en-US" altLang="en-US"/>
              <a:t>Functionality</a:t>
            </a:r>
          </a:p>
          <a:p>
            <a:pPr lvl="1">
              <a:lnSpc>
                <a:spcPct val="77000"/>
              </a:lnSpc>
            </a:pPr>
            <a:r>
              <a:rPr lang="en-US" altLang="en-US"/>
              <a:t>Application enablers</a:t>
            </a:r>
          </a:p>
          <a:p>
            <a:pPr lvl="1">
              <a:lnSpc>
                <a:spcPct val="77000"/>
              </a:lnSpc>
            </a:pPr>
            <a:r>
              <a:rPr lang="en-US" altLang="en-US"/>
              <a:t>Encryption</a:t>
            </a:r>
          </a:p>
          <a:p>
            <a:pPr lvl="1">
              <a:lnSpc>
                <a:spcPct val="77000"/>
              </a:lnSpc>
            </a:pPr>
            <a:r>
              <a:rPr lang="en-US" altLang="en-US"/>
              <a:t>Integrated with OS authentication</a:t>
            </a:r>
          </a:p>
          <a:p>
            <a:pPr lvl="1">
              <a:lnSpc>
                <a:spcPct val="77000"/>
              </a:lnSpc>
            </a:pPr>
            <a:r>
              <a:rPr lang="en-US" altLang="en-US"/>
              <a:t>OS security</a:t>
            </a:r>
          </a:p>
          <a:p>
            <a:pPr lvl="1">
              <a:lnSpc>
                <a:spcPct val="77000"/>
              </a:lnSpc>
            </a:pPr>
            <a:r>
              <a:rPr lang="en-US" altLang="en-US"/>
              <a:t>Multiple directories support</a:t>
            </a:r>
          </a:p>
          <a:p>
            <a:pPr>
              <a:lnSpc>
                <a:spcPct val="77000"/>
              </a:lnSpc>
            </a:pPr>
            <a:r>
              <a:rPr lang="en-US" altLang="en-US"/>
              <a:t>Password Policy Enforcement</a:t>
            </a:r>
          </a:p>
          <a:p>
            <a:pPr>
              <a:lnSpc>
                <a:spcPct val="77000"/>
              </a:lnSpc>
            </a:pPr>
            <a:r>
              <a:rPr lang="en-US" altLang="en-US"/>
              <a:t>Backup and Disaster Recovery</a:t>
            </a:r>
          </a:p>
          <a:p>
            <a:pPr>
              <a:lnSpc>
                <a:spcPct val="77000"/>
              </a:lnSpc>
            </a:pPr>
            <a:r>
              <a:rPr lang="en-US" altLang="en-US"/>
              <a:t>Maintenance and Support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a:t>eSSO Products</a:t>
            </a:r>
          </a:p>
        </p:txBody>
      </p:sp>
      <p:sp>
        <p:nvSpPr>
          <p:cNvPr id="39939" name="Rectangle 3"/>
          <p:cNvSpPr>
            <a:spLocks noGrp="1" noChangeArrowheads="1"/>
          </p:cNvSpPr>
          <p:nvPr>
            <p:ph type="body" idx="1"/>
          </p:nvPr>
        </p:nvSpPr>
        <p:spPr/>
        <p:txBody>
          <a:bodyPr/>
          <a:lstStyle/>
          <a:p>
            <a:r>
              <a:rPr lang="en-US" altLang="en-US"/>
              <a:t>Citrix Password Manager</a:t>
            </a:r>
          </a:p>
          <a:p>
            <a:r>
              <a:rPr lang="en-US" altLang="en-US"/>
              <a:t>Imprivata eSSO appliance</a:t>
            </a:r>
          </a:p>
          <a:p>
            <a:r>
              <a:rPr lang="en-US" altLang="en-US"/>
              <a:t>PassLogix (big in Healthcare)</a:t>
            </a:r>
          </a:p>
          <a:p>
            <a:r>
              <a:rPr lang="en-US" altLang="en-US"/>
              <a:t>Novell’s Secure Login</a:t>
            </a:r>
          </a:p>
          <a:p>
            <a:r>
              <a:rPr lang="en-US" altLang="en-US"/>
              <a:t>Microsoft Windows Server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Citrix Password Manager</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524000"/>
            <a:ext cx="6248400" cy="1874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5" name="Text Box 3"/>
          <p:cNvSpPr txBox="1">
            <a:spLocks noChangeArrowheads="1"/>
          </p:cNvSpPr>
          <p:nvPr/>
        </p:nvSpPr>
        <p:spPr bwMode="auto">
          <a:xfrm>
            <a:off x="1127125" y="3846513"/>
            <a:ext cx="71786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196" name="Text Box 4"/>
          <p:cNvSpPr txBox="1">
            <a:spLocks noChangeArrowheads="1"/>
          </p:cNvSpPr>
          <p:nvPr/>
        </p:nvSpPr>
        <p:spPr bwMode="auto">
          <a:xfrm>
            <a:off x="1127125" y="4278313"/>
            <a:ext cx="6492875" cy="1924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9pPr>
          </a:lstStyle>
          <a:p>
            <a:pPr>
              <a:lnSpc>
                <a:spcPct val="100000"/>
              </a:lnSpc>
              <a:buFont typeface="Arial" panose="020B0604020202020204" pitchFamily="34" charset="0"/>
              <a:buChar char="•"/>
            </a:pPr>
            <a:r>
              <a:rPr lang="en-GB" altLang="en-US" sz="2000"/>
              <a:t>Installs on Citrix clients or Windows server</a:t>
            </a:r>
          </a:p>
          <a:p>
            <a:pPr>
              <a:lnSpc>
                <a:spcPct val="100000"/>
              </a:lnSpc>
              <a:buFont typeface="Arial" panose="020B0604020202020204" pitchFamily="34" charset="0"/>
              <a:buChar char="•"/>
            </a:pPr>
            <a:r>
              <a:rPr lang="en-GB" altLang="en-US" sz="2000"/>
              <a:t>Self service password reset and account unlock</a:t>
            </a:r>
          </a:p>
          <a:p>
            <a:pPr>
              <a:lnSpc>
                <a:spcPct val="100000"/>
              </a:lnSpc>
              <a:buFont typeface="Arial" panose="020B0604020202020204" pitchFamily="34" charset="0"/>
              <a:buChar char="•"/>
            </a:pPr>
            <a:r>
              <a:rPr lang="en-GB" altLang="en-US" sz="2000"/>
              <a:t>Hot swappable desktop (unlike Windows or Novell)</a:t>
            </a:r>
          </a:p>
          <a:p>
            <a:pPr>
              <a:lnSpc>
                <a:spcPct val="100000"/>
              </a:lnSpc>
              <a:buFont typeface="Arial" panose="020B0604020202020204" pitchFamily="34" charset="0"/>
              <a:buChar char="•"/>
            </a:pPr>
            <a:r>
              <a:rPr lang="en-GB" altLang="en-US" sz="2000"/>
              <a:t>Integrated with User Provisioning software</a:t>
            </a:r>
          </a:p>
          <a:p>
            <a:pPr>
              <a:lnSpc>
                <a:spcPct val="100000"/>
              </a:lnSpc>
              <a:buFont typeface="Arial" panose="020B0604020202020204" pitchFamily="34" charset="0"/>
              <a:buChar char="•"/>
            </a:pPr>
            <a:r>
              <a:rPr lang="en-GB" altLang="en-US" sz="2000"/>
              <a:t>LDAP based storage of credentials</a:t>
            </a:r>
          </a:p>
          <a:p>
            <a:pPr>
              <a:lnSpc>
                <a:spcPct val="100000"/>
              </a:lnSpc>
              <a:buFont typeface="Arial" panose="020B0604020202020204" pitchFamily="34" charset="0"/>
              <a:buChar char="•"/>
            </a:pPr>
            <a:r>
              <a:rPr lang="en-GB" altLang="en-US" sz="2000"/>
              <a:t>Multifactor authentication support</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a:t>Basic Web SSO (WAM)</a:t>
            </a:r>
          </a:p>
        </p:txBody>
      </p:sp>
      <p:sp>
        <p:nvSpPr>
          <p:cNvPr id="33795" name="Rectangle 3"/>
          <p:cNvSpPr>
            <a:spLocks noGrp="1" noChangeArrowheads="1"/>
          </p:cNvSpPr>
          <p:nvPr>
            <p:ph type="body" idx="1"/>
          </p:nvPr>
        </p:nvSpPr>
        <p:spPr/>
        <p:txBody>
          <a:bodyPr/>
          <a:lstStyle/>
          <a:p>
            <a:r>
              <a:rPr lang="en-US" altLang="en-US"/>
              <a:t>Browser based application</a:t>
            </a:r>
          </a:p>
          <a:p>
            <a:r>
              <a:rPr lang="en-US" altLang="en-US"/>
              <a:t>Cookie support is required</a:t>
            </a:r>
          </a:p>
          <a:p>
            <a:r>
              <a:rPr lang="en-US" altLang="en-US"/>
              <a:t>Single sign-on to applications deployed on a single web server (domain)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a:t>Cross Domain SSO</a:t>
            </a:r>
          </a:p>
        </p:txBody>
      </p:sp>
      <p:sp>
        <p:nvSpPr>
          <p:cNvPr id="34819" name="Rectangle 3"/>
          <p:cNvSpPr>
            <a:spLocks noGrp="1" noChangeArrowheads="1"/>
          </p:cNvSpPr>
          <p:nvPr>
            <p:ph type="body" idx="1"/>
          </p:nvPr>
        </p:nvSpPr>
        <p:spPr/>
        <p:txBody>
          <a:bodyPr/>
          <a:lstStyle/>
          <a:p>
            <a:r>
              <a:rPr lang="en-US" altLang="en-US"/>
              <a:t>Multiple realms that manage user credentials.</a:t>
            </a:r>
          </a:p>
          <a:p>
            <a:r>
              <a:rPr lang="en-US" altLang="en-US"/>
              <a:t>A user authenticated in one realm gets signed-on to an application using another realm typically with in the same enterprise</a:t>
            </a:r>
          </a:p>
          <a:p>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Novell SecureLogin</a:t>
            </a:r>
          </a:p>
        </p:txBody>
      </p:sp>
      <p:sp>
        <p:nvSpPr>
          <p:cNvPr id="6146" name="Rectangle 2"/>
          <p:cNvSpPr>
            <a:spLocks noGrp="1" noChangeArrowheads="1"/>
          </p:cNvSpPr>
          <p:nvPr>
            <p:ph type="body" idx="1"/>
          </p:nvPr>
        </p:nvSpPr>
        <p:spPr>
          <a:xfrm>
            <a:off x="457200" y="1600200"/>
            <a:ext cx="8229600" cy="4440238"/>
          </a:xfrm>
          <a:ln/>
        </p:spPr>
        <p:txBody>
          <a:bodyPr>
            <a:spAutoFit/>
          </a:bodyPr>
          <a:lstStyle/>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True SSO for</a:t>
            </a:r>
          </a:p>
          <a:p>
            <a:pPr lvl="1">
              <a:lnSpc>
                <a:spcPct val="9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Web applications</a:t>
            </a:r>
          </a:p>
          <a:p>
            <a:pPr lvl="1">
              <a:lnSpc>
                <a:spcPct val="9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Windows host (Windows Application Server)</a:t>
            </a:r>
          </a:p>
          <a:p>
            <a:pPr lvl="1">
              <a:lnSpc>
                <a:spcPct val="9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Legacy (Client Server) applications</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Mutiple identities and password policies stored in eDir in encrypted form</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Novell client is installed on each workstation, </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User can access apps from any workstation</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Optionally cache credentials on workstation</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Transparent pw expirations and resets</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Novell SecureLogin</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447800"/>
            <a:ext cx="7543800" cy="52847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457200" y="274638"/>
            <a:ext cx="8229600" cy="1144587"/>
          </a:xfrm>
          <a:ln/>
        </p:spPr>
        <p:txBody>
          <a:bodyPr lIns="0" tIns="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Sun Java Access Manager</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66875"/>
            <a:ext cx="7086600" cy="4505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Oblix (Oracle)</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438275"/>
            <a:ext cx="8229600" cy="4962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Federated SSO</a:t>
            </a:r>
          </a:p>
        </p:txBody>
      </p:sp>
      <p:sp>
        <p:nvSpPr>
          <p:cNvPr id="9218" name="Rectangle 2"/>
          <p:cNvSpPr>
            <a:spLocks noGrp="1" noChangeArrowheads="1"/>
          </p:cNvSpPr>
          <p:nvPr>
            <p:ph type="body" idx="1"/>
          </p:nvPr>
        </p:nvSpPr>
        <p:spPr>
          <a:xfrm>
            <a:off x="457200" y="1600200"/>
            <a:ext cx="8229600" cy="4549775"/>
          </a:xfrm>
          <a:ln/>
        </p:spPr>
        <p:txBody>
          <a:bodyPr lIns="0" tIns="0" rIns="0" bIns="0">
            <a:spAutoFit/>
          </a:bodyPr>
          <a:lstStyle/>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Extend SSO across enterprises</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Liberty Alliance, OASIS, IBM/Microsoft </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Advantages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Establishment of trusted partnerships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New revenue opportunities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New, efficient, and production biz models</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Why is this hard to implement?</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SAML (OASIS)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Liberty Alliance builds fed ident on top of SAML </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a:t>Agenda</a:t>
            </a:r>
          </a:p>
        </p:txBody>
      </p:sp>
      <p:sp>
        <p:nvSpPr>
          <p:cNvPr id="27651" name="Rectangle 3"/>
          <p:cNvSpPr>
            <a:spLocks noGrp="1" noChangeArrowheads="1"/>
          </p:cNvSpPr>
          <p:nvPr>
            <p:ph type="body" idx="1"/>
          </p:nvPr>
        </p:nvSpPr>
        <p:spPr/>
        <p:txBody>
          <a:bodyPr/>
          <a:lstStyle/>
          <a:p>
            <a:r>
              <a:rPr lang="en-US" altLang="en-US"/>
              <a:t>What is Single Sign-On (SSO)</a:t>
            </a:r>
          </a:p>
          <a:p>
            <a:r>
              <a:rPr lang="en-US" altLang="en-US"/>
              <a:t>Advantages of SSO</a:t>
            </a:r>
          </a:p>
          <a:p>
            <a:r>
              <a:rPr lang="en-US" altLang="en-US"/>
              <a:t>Types of SSO</a:t>
            </a:r>
          </a:p>
          <a:p>
            <a:r>
              <a:rPr lang="en-US" altLang="en-US"/>
              <a:t>Examples</a:t>
            </a:r>
          </a:p>
          <a:p>
            <a:r>
              <a:rPr lang="en-US" altLang="en-US"/>
              <a:t>Case Study</a:t>
            </a:r>
          </a:p>
          <a:p>
            <a:r>
              <a:rPr lang="en-US" altLang="en-US"/>
              <a:t>Summary</a:t>
            </a:r>
          </a:p>
          <a:p>
            <a:pPr>
              <a:buFont typeface="Arial" panose="020B0604020202020204" pitchFamily="34" charset="0"/>
              <a:buNone/>
            </a:pPr>
            <a:endParaRPr lang="en-US" altLang="en-US"/>
          </a:p>
          <a:p>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457200" y="534988"/>
            <a:ext cx="8229600" cy="622300"/>
          </a:xfrm>
          <a:ln/>
        </p:spPr>
        <p:txBody>
          <a:bodyPr lIns="0" tIns="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Liberty Model for federated SSO</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00200"/>
            <a:ext cx="7543800" cy="4572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a:t>ACEGI Security</a:t>
            </a:r>
          </a:p>
        </p:txBody>
      </p:sp>
      <p:sp>
        <p:nvSpPr>
          <p:cNvPr id="41987" name="Rectangle 3"/>
          <p:cNvSpPr>
            <a:spLocks noGrp="1" noChangeArrowheads="1"/>
          </p:cNvSpPr>
          <p:nvPr>
            <p:ph type="body" idx="1"/>
          </p:nvPr>
        </p:nvSpPr>
        <p:spPr>
          <a:xfrm>
            <a:off x="457200" y="1600200"/>
            <a:ext cx="8686800" cy="4524375"/>
          </a:xfrm>
        </p:spPr>
        <p:txBody>
          <a:bodyPr/>
          <a:lstStyle/>
          <a:p>
            <a:r>
              <a:rPr lang="en-US" altLang="en-US" sz="2800"/>
              <a:t>Open Source </a:t>
            </a:r>
            <a:r>
              <a:rPr lang="en-US" altLang="en-US" sz="2800">
                <a:hlinkClick r:id="rId2"/>
              </a:rPr>
              <a:t>ACEGI</a:t>
            </a:r>
            <a:endParaRPr lang="en-US" altLang="en-US" sz="2800"/>
          </a:p>
          <a:p>
            <a:r>
              <a:rPr lang="en-US" altLang="en-US" sz="2800"/>
              <a:t>Enterprise solution</a:t>
            </a:r>
          </a:p>
          <a:p>
            <a:r>
              <a:rPr lang="en-US" altLang="en-US" sz="2800"/>
              <a:t>Authentication,</a:t>
            </a:r>
          </a:p>
          <a:p>
            <a:r>
              <a:rPr lang="en-US" altLang="en-US" sz="2800"/>
              <a:t>Authorization</a:t>
            </a:r>
          </a:p>
          <a:p>
            <a:r>
              <a:rPr lang="en-US" altLang="en-US" sz="2800"/>
              <a:t>Instance-based access control, </a:t>
            </a:r>
          </a:p>
          <a:p>
            <a:r>
              <a:rPr lang="en-US" altLang="en-US" sz="2800"/>
              <a:t>Channel security</a:t>
            </a:r>
          </a:p>
          <a:p>
            <a:r>
              <a:rPr lang="en-US" altLang="en-US" sz="2800"/>
              <a:t>Human user detection capabilities</a:t>
            </a:r>
          </a:p>
          <a:p>
            <a:r>
              <a:rPr lang="en-US" altLang="en-US" sz="2800"/>
              <a:t>Seamless integration with Spring Framework</a:t>
            </a:r>
          </a:p>
          <a:p>
            <a:r>
              <a:rPr lang="en-US" altLang="en-US" sz="2800"/>
              <a:t>SSO via Central Authentication Service (CAS)</a:t>
            </a:r>
          </a:p>
          <a:p>
            <a:endParaRPr lang="en-US" altLang="en-US" sz="2800"/>
          </a:p>
          <a:p>
            <a:endParaRPr lang="en-US" altLang="en-US" sz="2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sz="3200" b="1"/>
              <a:t>JA-SIG Central Authentication Service</a:t>
            </a:r>
            <a:endParaRPr lang="en-US" altLang="en-US" sz="3200"/>
          </a:p>
        </p:txBody>
      </p:sp>
      <p:sp>
        <p:nvSpPr>
          <p:cNvPr id="43011" name="Rectangle 3"/>
          <p:cNvSpPr>
            <a:spLocks noGrp="1" noChangeArrowheads="1"/>
          </p:cNvSpPr>
          <p:nvPr>
            <p:ph type="body" idx="1"/>
          </p:nvPr>
        </p:nvSpPr>
        <p:spPr/>
        <p:txBody>
          <a:bodyPr/>
          <a:lstStyle/>
          <a:p>
            <a:r>
              <a:rPr lang="en-US" altLang="en-US"/>
              <a:t>Open Source (</a:t>
            </a:r>
            <a:r>
              <a:rPr lang="en-US" altLang="en-US">
                <a:hlinkClick r:id="rId2"/>
              </a:rPr>
              <a:t>CAS</a:t>
            </a:r>
            <a:r>
              <a:rPr lang="en-US" altLang="en-US"/>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457200" y="554038"/>
            <a:ext cx="8228013" cy="582612"/>
          </a:xfrm>
          <a:ln/>
        </p:spPr>
        <p:txBody>
          <a:bodyPr lIns="0" tIns="0" rIns="0" bIns="0">
            <a:spAutoFit/>
          </a:bodyPr>
          <a:lstStyle/>
          <a:p>
            <a:r>
              <a:rPr lang="en-US" altLang="en-US"/>
              <a:t>Microsoft</a:t>
            </a:r>
          </a:p>
        </p:txBody>
      </p:sp>
      <p:sp>
        <p:nvSpPr>
          <p:cNvPr id="5122" name="Rectangle 2"/>
          <p:cNvSpPr>
            <a:spLocks noGrp="1" noChangeArrowheads="1"/>
          </p:cNvSpPr>
          <p:nvPr>
            <p:ph type="body" idx="1"/>
          </p:nvPr>
        </p:nvSpPr>
        <p:spPr>
          <a:xfrm>
            <a:off x="457200" y="1600200"/>
            <a:ext cx="8228013" cy="4083050"/>
          </a:xfrm>
          <a:ln/>
        </p:spPr>
        <p:txBody>
          <a:bodyPr lIns="0" tIns="0" rIns="0" bIns="0">
            <a:spAutoFit/>
          </a:bodyPr>
          <a:lstStyle/>
          <a:p>
            <a:r>
              <a:rPr lang="en-GB" altLang="en-US"/>
              <a:t>Windows Server 2003 R2 adds</a:t>
            </a:r>
          </a:p>
          <a:p>
            <a:pPr lvl="1"/>
            <a:r>
              <a:rPr lang="en-GB" altLang="en-US"/>
              <a:t>Active Directory Federation Service</a:t>
            </a:r>
          </a:p>
          <a:p>
            <a:pPr lvl="1"/>
            <a:r>
              <a:rPr lang="en-GB" altLang="en-US"/>
              <a:t>Web Services based SSO</a:t>
            </a:r>
          </a:p>
          <a:p>
            <a:pPr lvl="1"/>
            <a:r>
              <a:rPr lang="en-GB" altLang="en-US"/>
              <a:t>Use Active Directory in non-Windows env</a:t>
            </a:r>
          </a:p>
          <a:p>
            <a:r>
              <a:rPr lang="en-GB" altLang="en-US"/>
              <a:t>Microsoft Identity Integration Server 2003</a:t>
            </a:r>
          </a:p>
          <a:p>
            <a:pPr lvl="1"/>
            <a:r>
              <a:rPr lang="en-GB" altLang="en-US"/>
              <a:t>SSO and account management features</a:t>
            </a:r>
          </a:p>
          <a:p>
            <a:pPr lvl="1"/>
            <a:r>
              <a:rPr lang="en-GB" altLang="en-US"/>
              <a:t>“agents" that handle protocol translation between Active Directory</a:t>
            </a:r>
          </a:p>
          <a:p>
            <a:pPr lvl="1"/>
            <a:r>
              <a:rPr lang="en-GB" altLang="en-US"/>
              <a:t>ADFS provides federated SSO based on WS-*</a:t>
            </a:r>
          </a:p>
        </p:txBody>
      </p:sp>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685800" y="1447800"/>
            <a:ext cx="7772400" cy="1143000"/>
          </a:xfrm>
        </p:spPr>
        <p:txBody>
          <a:bodyPr anchor="ctr"/>
          <a:lstStyle/>
          <a:p>
            <a:pPr algn="l">
              <a:lnSpc>
                <a:spcPct val="100000"/>
              </a:lnSpc>
              <a:buFont typeface="Times New Roman" panose="02020603050405020304" pitchFamily="18" charset="0"/>
              <a:buNone/>
            </a:pPr>
            <a:r>
              <a:rPr lang="en-US" altLang="en-US" sz="4400">
                <a:latin typeface="Times New Roman" panose="02020603050405020304" pitchFamily="18" charset="0"/>
              </a:rPr>
              <a:t>Case Study</a:t>
            </a:r>
          </a:p>
        </p:txBody>
      </p:sp>
      <p:sp>
        <p:nvSpPr>
          <p:cNvPr id="44035" name="Rectangle 3"/>
          <p:cNvSpPr>
            <a:spLocks noGrp="1" noChangeArrowheads="1"/>
          </p:cNvSpPr>
          <p:nvPr>
            <p:ph type="subTitle" idx="1"/>
          </p:nvPr>
        </p:nvSpPr>
        <p:spPr>
          <a:xfrm>
            <a:off x="1295400" y="2743200"/>
            <a:ext cx="7391400" cy="3886200"/>
          </a:xfrm>
        </p:spPr>
        <p:txBody>
          <a:bodyPr/>
          <a:lstStyle/>
          <a:p>
            <a:pPr algn="l">
              <a:buFontTx/>
              <a:buChar char="-"/>
            </a:pPr>
            <a:r>
              <a:rPr lang="en-US" altLang="en-US" sz="3200"/>
              <a:t>Federal Aviation Administration</a:t>
            </a:r>
          </a:p>
          <a:p>
            <a:pPr algn="l">
              <a:buFontTx/>
              <a:buChar char="-"/>
            </a:pPr>
            <a:r>
              <a:rPr lang="en-US" altLang="en-US" sz="3200"/>
              <a:t>Requirements: </a:t>
            </a:r>
          </a:p>
          <a:p>
            <a:pPr lvl="1" algn="l">
              <a:lnSpc>
                <a:spcPct val="100000"/>
              </a:lnSpc>
              <a:spcBef>
                <a:spcPct val="20000"/>
              </a:spcBef>
              <a:buFontTx/>
              <a:buChar char="-"/>
            </a:pPr>
            <a:r>
              <a:rPr lang="en-US" altLang="en-US" sz="2800">
                <a:latin typeface="Times New Roman" panose="02020603050405020304" pitchFamily="18" charset="0"/>
              </a:rPr>
              <a:t>Provide SSO to  ~500,000 users</a:t>
            </a:r>
          </a:p>
          <a:p>
            <a:pPr lvl="1" algn="l">
              <a:lnSpc>
                <a:spcPct val="100000"/>
              </a:lnSpc>
              <a:spcBef>
                <a:spcPct val="20000"/>
              </a:spcBef>
              <a:buFontTx/>
              <a:buChar char="-"/>
            </a:pPr>
            <a:r>
              <a:rPr lang="en-US" altLang="en-US" sz="2800">
                <a:latin typeface="Times New Roman" panose="02020603050405020304" pitchFamily="18" charset="0"/>
              </a:rPr>
              <a:t>Across 5000 airports world-wide</a:t>
            </a:r>
          </a:p>
          <a:p>
            <a:pPr lvl="1" algn="l">
              <a:lnSpc>
                <a:spcPct val="100000"/>
              </a:lnSpc>
              <a:spcBef>
                <a:spcPct val="20000"/>
              </a:spcBef>
              <a:buFontTx/>
              <a:buChar char="-"/>
            </a:pPr>
            <a:r>
              <a:rPr lang="en-US" altLang="en-US" sz="2800">
                <a:latin typeface="Times New Roman" panose="02020603050405020304" pitchFamily="18" charset="0"/>
              </a:rPr>
              <a:t> &gt;100 web and client server applications</a:t>
            </a:r>
          </a:p>
          <a:p>
            <a:pPr lvl="1" algn="l">
              <a:lnSpc>
                <a:spcPct val="100000"/>
              </a:lnSpc>
              <a:spcBef>
                <a:spcPct val="20000"/>
              </a:spcBef>
              <a:buFontTx/>
              <a:buChar char="-"/>
            </a:pPr>
            <a:r>
              <a:rPr lang="en-US" altLang="en-US" sz="2800">
                <a:latin typeface="Times New Roman" panose="02020603050405020304" pitchFamily="18" charset="0"/>
              </a:rPr>
              <a:t>Multiple Directories, Departments</a:t>
            </a:r>
          </a:p>
          <a:p>
            <a:pPr lvl="1" algn="l">
              <a:lnSpc>
                <a:spcPct val="100000"/>
              </a:lnSpc>
              <a:spcBef>
                <a:spcPct val="20000"/>
              </a:spcBef>
              <a:buFontTx/>
              <a:buChar char="-"/>
            </a:pPr>
            <a:r>
              <a:rPr lang="en-US" altLang="en-US" sz="2800">
                <a:latin typeface="Times New Roman" panose="02020603050405020304" pitchFamily="18" charset="0"/>
              </a:rPr>
              <a:t>Web services authentication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457200" y="534988"/>
            <a:ext cx="8229600" cy="622300"/>
          </a:xfrm>
          <a:ln/>
        </p:spPr>
        <p:txBody>
          <a:bodyPr lIns="0" tIns="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Summary</a:t>
            </a:r>
          </a:p>
        </p:txBody>
      </p:sp>
      <p:sp>
        <p:nvSpPr>
          <p:cNvPr id="13314" name="Rectangle 2"/>
          <p:cNvSpPr>
            <a:spLocks noGrp="1" noChangeArrowheads="1"/>
          </p:cNvSpPr>
          <p:nvPr>
            <p:ph type="body" idx="1"/>
          </p:nvPr>
        </p:nvSpPr>
        <p:spPr>
          <a:xfrm>
            <a:off x="457200" y="1600200"/>
            <a:ext cx="8229600" cy="5441950"/>
          </a:xfrm>
          <a:ln/>
        </p:spPr>
        <p:txBody>
          <a:bodyPr lIns="0" tIns="0" rIns="0" bIns="0">
            <a:spAutoFit/>
          </a:bodyPr>
          <a:lstStyle/>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Reduces cost</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Enhances security</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Supports compliance </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Financial Service (FFIEC directive)</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Healthcare (HIPPA)</a:t>
            </a:r>
          </a:p>
          <a:p>
            <a:pPr>
              <a:lnSpc>
                <a:spcPct val="93000"/>
              </a:lnSpc>
              <a:buFont typeface="Arial" panose="020B0604020202020204" pitchFamily="34"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sz="2800"/>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But….there are risks.</a:t>
            </a:r>
          </a:p>
          <a:p>
            <a:pPr>
              <a:lnSpc>
                <a:spcPct val="93000"/>
              </a:lnSpc>
              <a:buFont typeface="Arial" panose="020B0604020202020204" pitchFamily="34"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sz="2800"/>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Malicious user gets hold of unattended desktop</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Malicious processes/services sign on as you to services that they are not supposed to.</a:t>
            </a:r>
          </a:p>
          <a:p>
            <a:pPr>
              <a:lnSpc>
                <a:spcPct val="93000"/>
              </a:lnSpc>
              <a:buFont typeface="Arial" panose="020B0604020202020204" pitchFamily="34"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sz="2800"/>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457200" y="465138"/>
            <a:ext cx="8229600" cy="762000"/>
          </a:xfrm>
          <a:ln/>
        </p:spPr>
        <p:txBody>
          <a:bodyPr>
            <a:spAutoFit/>
          </a:bodyPr>
          <a:lstStyle/>
          <a:p>
            <a:pP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en-US"/>
              <a:t>References	</a:t>
            </a:r>
          </a:p>
        </p:txBody>
      </p:sp>
      <p:sp>
        <p:nvSpPr>
          <p:cNvPr id="12290" name="Rectangle 2"/>
          <p:cNvSpPr>
            <a:spLocks noGrp="1" noChangeArrowheads="1"/>
          </p:cNvSpPr>
          <p:nvPr>
            <p:ph type="body" idx="1"/>
          </p:nvPr>
        </p:nvSpPr>
        <p:spPr>
          <a:xfrm>
            <a:off x="457200" y="1600200"/>
            <a:ext cx="8229600" cy="5807075"/>
          </a:xfrm>
          <a:ln/>
        </p:spPr>
        <p:txBody>
          <a:bodyPr>
            <a:spAutoFit/>
          </a:bodyPr>
          <a:lstStyle/>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3"/>
              </a:rPr>
              <a:t>Sun Java System Access Manager</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4"/>
              </a:rPr>
              <a:t>eTrust Secure Sign-On</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5"/>
              </a:rPr>
              <a:t>Oracle IDM</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6"/>
              </a:rPr>
              <a:t>IBM Tivoli Access Manager</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7"/>
              </a:rPr>
              <a:t>Novell SecureLogin</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8"/>
              </a:rPr>
              <a:t>Citrix Password Manager</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9"/>
              </a:rPr>
              <a:t>Liberty Alliance</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10"/>
              </a:rPr>
              <a:t>Yale CAS </a:t>
            </a:r>
            <a:r>
              <a:rPr lang="en-GB" altLang="en-US"/>
              <a:t>(Central Authentication Service)</a:t>
            </a:r>
          </a:p>
          <a:p>
            <a:pPr lvl="1">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Integrates well with Spring based Acegi</a:t>
            </a:r>
          </a:p>
          <a:p>
            <a:pPr>
              <a:lnSpc>
                <a:spcPct val="100000"/>
              </a:lnSpc>
              <a:buFont typeface="Arial" panose="020B0604020202020204" pitchFamily="34"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a:t>What is SSO</a:t>
            </a:r>
          </a:p>
        </p:txBody>
      </p:sp>
      <p:sp>
        <p:nvSpPr>
          <p:cNvPr id="28675" name="Rectangle 3"/>
          <p:cNvSpPr>
            <a:spLocks noGrp="1" noChangeArrowheads="1"/>
          </p:cNvSpPr>
          <p:nvPr>
            <p:ph type="body" idx="1"/>
          </p:nvPr>
        </p:nvSpPr>
        <p:spPr/>
        <p:txBody>
          <a:bodyPr/>
          <a:lstStyle/>
          <a:p>
            <a:r>
              <a:rPr lang="en-US" altLang="en-US"/>
              <a:t>Single sign-on is a user/session authentication process that permits a user to enter one name and password in order to access multiple applications. The process authenticates the user for all the applications they have been given rights to and eliminates further prompts when they switch applications during a particular session.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a:t>Advantages </a:t>
            </a:r>
          </a:p>
        </p:txBody>
      </p:sp>
      <p:sp>
        <p:nvSpPr>
          <p:cNvPr id="29699" name="Rectangle 3"/>
          <p:cNvSpPr>
            <a:spLocks noGrp="1" noChangeArrowheads="1"/>
          </p:cNvSpPr>
          <p:nvPr>
            <p:ph type="body" idx="1"/>
          </p:nvPr>
        </p:nvSpPr>
        <p:spPr/>
        <p:txBody>
          <a:bodyPr/>
          <a:lstStyle/>
          <a:p>
            <a:pPr>
              <a:lnSpc>
                <a:spcPct val="77000"/>
              </a:lnSpc>
            </a:pPr>
            <a:r>
              <a:rPr lang="en-US" altLang="en-US" sz="2800"/>
              <a:t>Reduced operational cost</a:t>
            </a:r>
          </a:p>
          <a:p>
            <a:pPr>
              <a:lnSpc>
                <a:spcPct val="77000"/>
              </a:lnSpc>
            </a:pPr>
            <a:r>
              <a:rPr lang="en-US" altLang="en-US" sz="2800"/>
              <a:t>Reduced time to access data, e.g. ER</a:t>
            </a:r>
          </a:p>
          <a:p>
            <a:pPr>
              <a:lnSpc>
                <a:spcPct val="77000"/>
              </a:lnSpc>
            </a:pPr>
            <a:r>
              <a:rPr lang="en-US" altLang="en-US" sz="2800"/>
              <a:t>Improved user experience, no password lists to carry</a:t>
            </a:r>
          </a:p>
          <a:p>
            <a:pPr>
              <a:lnSpc>
                <a:spcPct val="77000"/>
              </a:lnSpc>
            </a:pPr>
            <a:r>
              <a:rPr lang="en-US" altLang="en-US" sz="2800"/>
              <a:t>Advanced security to systems</a:t>
            </a:r>
          </a:p>
          <a:p>
            <a:pPr lvl="1">
              <a:lnSpc>
                <a:spcPct val="77000"/>
              </a:lnSpc>
            </a:pPr>
            <a:r>
              <a:rPr lang="en-US" altLang="en-US" sz="2400"/>
              <a:t>Strong authentication </a:t>
            </a:r>
          </a:p>
          <a:p>
            <a:pPr lvl="2">
              <a:lnSpc>
                <a:spcPct val="77000"/>
              </a:lnSpc>
            </a:pPr>
            <a:r>
              <a:rPr lang="en-US" altLang="en-US" sz="2000"/>
              <a:t>One Time Password devices</a:t>
            </a:r>
          </a:p>
          <a:p>
            <a:pPr lvl="2">
              <a:lnSpc>
                <a:spcPct val="77000"/>
              </a:lnSpc>
            </a:pPr>
            <a:r>
              <a:rPr lang="en-US" altLang="en-US" sz="2000"/>
              <a:t>Smartcards</a:t>
            </a:r>
          </a:p>
          <a:p>
            <a:pPr>
              <a:lnSpc>
                <a:spcPct val="77000"/>
              </a:lnSpc>
            </a:pPr>
            <a:r>
              <a:rPr lang="en-US" altLang="en-US" sz="2800"/>
              <a:t>Ease burden on developers </a:t>
            </a:r>
          </a:p>
          <a:p>
            <a:pPr>
              <a:lnSpc>
                <a:spcPct val="77000"/>
              </a:lnSpc>
            </a:pPr>
            <a:r>
              <a:rPr lang="en-US" altLang="en-US" sz="2800"/>
              <a:t>Centralized management of users, roles</a:t>
            </a:r>
          </a:p>
          <a:p>
            <a:pPr>
              <a:lnSpc>
                <a:spcPct val="77000"/>
              </a:lnSpc>
            </a:pPr>
            <a:r>
              <a:rPr lang="en-US" altLang="en-US" sz="2800"/>
              <a:t>Fine grained auditing</a:t>
            </a:r>
          </a:p>
          <a:p>
            <a:pPr>
              <a:lnSpc>
                <a:spcPct val="77000"/>
              </a:lnSpc>
            </a:pPr>
            <a:r>
              <a:rPr lang="en-US" altLang="en-US" sz="2800"/>
              <a:t>Effective compliance (SOX, HIPPA)</a:t>
            </a:r>
          </a:p>
          <a:p>
            <a:pPr>
              <a:lnSpc>
                <a:spcPct val="77000"/>
              </a:lnSpc>
            </a:pPr>
            <a:endParaRPr lang="en-US" altLang="en-US" sz="2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457200" y="274638"/>
            <a:ext cx="8229600" cy="1144587"/>
          </a:xfrm>
          <a:ln/>
        </p:spPr>
        <p:txBody>
          <a:bodyPr lIns="0" tIns="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Identity Management</a:t>
            </a:r>
          </a:p>
        </p:txBody>
      </p:sp>
      <p:sp>
        <p:nvSpPr>
          <p:cNvPr id="4098" name="Rectangle 2"/>
          <p:cNvSpPr>
            <a:spLocks noGrp="1" noChangeArrowheads="1"/>
          </p:cNvSpPr>
          <p:nvPr>
            <p:ph type="body" idx="1"/>
          </p:nvPr>
        </p:nvSpPr>
        <p:spPr>
          <a:xfrm>
            <a:off x="457200" y="1600200"/>
            <a:ext cx="8229600" cy="4529138"/>
          </a:xfrm>
          <a:ln/>
        </p:spPr>
        <p:txBody>
          <a:bodyPr lIns="0" tIns="0" rIns="0" bIns="0">
            <a:spAutoFit/>
          </a:bodyPr>
          <a:lstStyle/>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Encompasses </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directory services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authentication and authorization services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certificate authorities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administration consoles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single sign-on</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provisioning services.</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a:t>Types of SSO</a:t>
            </a:r>
          </a:p>
        </p:txBody>
      </p:sp>
      <p:sp>
        <p:nvSpPr>
          <p:cNvPr id="30723" name="Rectangle 3"/>
          <p:cNvSpPr>
            <a:spLocks noGrp="1" noChangeArrowheads="1"/>
          </p:cNvSpPr>
          <p:nvPr>
            <p:ph type="body" idx="1"/>
          </p:nvPr>
        </p:nvSpPr>
        <p:spPr/>
        <p:txBody>
          <a:bodyPr/>
          <a:lstStyle/>
          <a:p>
            <a:r>
              <a:rPr lang="en-US" altLang="en-US"/>
              <a:t>Password Synchronization</a:t>
            </a:r>
          </a:p>
          <a:p>
            <a:r>
              <a:rPr lang="en-US" altLang="en-US"/>
              <a:t>Legacy SSO (Employee/Enterprise SSO)</a:t>
            </a:r>
          </a:p>
          <a:p>
            <a:r>
              <a:rPr lang="en-US" altLang="en-US"/>
              <a:t>Web Access Management (WAM)</a:t>
            </a:r>
          </a:p>
          <a:p>
            <a:r>
              <a:rPr lang="en-US" altLang="en-US"/>
              <a:t>Cross Domain (realm) SSO</a:t>
            </a:r>
          </a:p>
          <a:p>
            <a:r>
              <a:rPr lang="en-US" altLang="en-US"/>
              <a:t>Federated SSO</a:t>
            </a:r>
          </a:p>
          <a:p>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a:t>Password Synchronization</a:t>
            </a:r>
          </a:p>
        </p:txBody>
      </p:sp>
      <p:sp>
        <p:nvSpPr>
          <p:cNvPr id="31747" name="Rectangle 3"/>
          <p:cNvSpPr>
            <a:spLocks noGrp="1" noChangeArrowheads="1"/>
          </p:cNvSpPr>
          <p:nvPr>
            <p:ph type="body" idx="1"/>
          </p:nvPr>
        </p:nvSpPr>
        <p:spPr/>
        <p:txBody>
          <a:bodyPr/>
          <a:lstStyle/>
          <a:p>
            <a:r>
              <a:rPr lang="en-US" altLang="en-US"/>
              <a:t>A process that coordinates passwords across multiple computers and devices and/or applications</a:t>
            </a:r>
          </a:p>
          <a:p>
            <a:r>
              <a:rPr lang="en-US" altLang="en-US"/>
              <a:t>Each computer, device, application still authenticates but behind the scene</a:t>
            </a:r>
          </a:p>
          <a:p>
            <a:r>
              <a:rPr lang="en-US" altLang="en-US"/>
              <a:t>Products:</a:t>
            </a:r>
          </a:p>
          <a:p>
            <a:pPr lvl="1"/>
            <a:r>
              <a:rPr lang="en-US" altLang="en-US"/>
              <a:t>MTech’s P-Synch</a:t>
            </a:r>
          </a:p>
          <a:p>
            <a:pPr lvl="1"/>
            <a:r>
              <a:rPr lang="en-US" altLang="en-US"/>
              <a:t>SecurePass</a:t>
            </a:r>
          </a:p>
          <a:p>
            <a:pPr lvl="1"/>
            <a:r>
              <a:rPr lang="en-US" altLang="en-US"/>
              <a:t>SAM Pass Synch</a:t>
            </a:r>
          </a:p>
          <a:p>
            <a:endParaRPr lang="en-US" altLang="en-US"/>
          </a:p>
          <a:p>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a:t>eSSO</a:t>
            </a:r>
          </a:p>
        </p:txBody>
      </p:sp>
      <p:sp>
        <p:nvSpPr>
          <p:cNvPr id="32771" name="Rectangle 3"/>
          <p:cNvSpPr>
            <a:spLocks noGrp="1" noChangeArrowheads="1"/>
          </p:cNvSpPr>
          <p:nvPr>
            <p:ph type="body" idx="1"/>
          </p:nvPr>
        </p:nvSpPr>
        <p:spPr/>
        <p:txBody>
          <a:bodyPr/>
          <a:lstStyle/>
          <a:p>
            <a:r>
              <a:rPr lang="en-US" altLang="en-US"/>
              <a:t>Aka – Enterprise or Employee SSO</a:t>
            </a:r>
          </a:p>
          <a:p>
            <a:r>
              <a:rPr lang="en-US" altLang="en-US"/>
              <a:t>After primary authentication, it intercepts further login prompts and fills them for you.</a:t>
            </a:r>
          </a:p>
          <a:p>
            <a:r>
              <a:rPr lang="en-US" altLang="en-US"/>
              <a:t>Learns as you use different apps.</a:t>
            </a:r>
          </a:p>
          <a:p>
            <a:r>
              <a:rPr lang="en-US" altLang="en-US"/>
              <a:t>Screen Scraping</a:t>
            </a:r>
          </a:p>
          <a:p>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a:t>Two Types of eSSO</a:t>
            </a:r>
          </a:p>
        </p:txBody>
      </p:sp>
      <p:sp>
        <p:nvSpPr>
          <p:cNvPr id="38915" name="Rectangle 3"/>
          <p:cNvSpPr>
            <a:spLocks noGrp="1" noChangeArrowheads="1"/>
          </p:cNvSpPr>
          <p:nvPr>
            <p:ph type="body" idx="1"/>
          </p:nvPr>
        </p:nvSpPr>
        <p:spPr/>
        <p:txBody>
          <a:bodyPr/>
          <a:lstStyle/>
          <a:p>
            <a:r>
              <a:rPr lang="en-US" altLang="en-US"/>
              <a:t>Script based</a:t>
            </a:r>
          </a:p>
          <a:p>
            <a:pPr lvl="1"/>
            <a:r>
              <a:rPr lang="en-US" altLang="en-US">
                <a:cs typeface="Times New Roman" panose="02020603050405020304" pitchFamily="18" charset="0"/>
              </a:rPr>
              <a:t>Write a script that would take the target applications credentials and launch the application</a:t>
            </a:r>
          </a:p>
          <a:p>
            <a:pPr lvl="1"/>
            <a:r>
              <a:rPr lang="en-US" altLang="en-US"/>
              <a:t> Requires modification of desktop icons</a:t>
            </a:r>
          </a:p>
          <a:p>
            <a:r>
              <a:rPr lang="en-US" altLang="en-US"/>
              <a:t>Application wizard based</a:t>
            </a:r>
          </a:p>
          <a:p>
            <a:pPr lvl="1"/>
            <a:r>
              <a:rPr lang="en-US" altLang="en-US">
                <a:cs typeface="Times New Roman" panose="02020603050405020304" pitchFamily="18" charset="0"/>
              </a:rPr>
              <a:t>Runs a service on the client that continually monitors the workstation for login dialog boxes</a:t>
            </a:r>
            <a:r>
              <a:rPr lang="en-US" altLang="en-US"/>
              <a:t> </a:t>
            </a:r>
          </a:p>
          <a:p>
            <a:pPr lvl="1"/>
            <a:r>
              <a:rPr lang="en-US" altLang="en-US"/>
              <a:t>Event based, cheaper, and easier to deploy</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87000"/>
          </a:lnSpc>
          <a:spcBef>
            <a:spcPct val="0"/>
          </a:spcBef>
          <a:spcAft>
            <a:spcPct val="0"/>
          </a:spcAft>
          <a:buClr>
            <a:srgbClr val="000000"/>
          </a:buClr>
          <a:buSzPct val="100000"/>
          <a:buFont typeface="Arial" panose="020B0604020202020204" pitchFamily="34" charset="0"/>
          <a:buNone/>
          <a:tabLst/>
          <a:defRPr kumimoji="0" lang="en-GB" altLang="en-US" sz="1800" b="0" i="0" u="none" strike="noStrike" cap="none" normalizeH="0" baseline="0" smtClean="0">
            <a:ln>
              <a:noFill/>
            </a:ln>
            <a:solidFill>
              <a:schemeClr val="bg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87000"/>
          </a:lnSpc>
          <a:spcBef>
            <a:spcPct val="0"/>
          </a:spcBef>
          <a:spcAft>
            <a:spcPct val="0"/>
          </a:spcAft>
          <a:buClr>
            <a:srgbClr val="000000"/>
          </a:buClr>
          <a:buSzPct val="100000"/>
          <a:buFont typeface="Arial" panose="020B0604020202020204" pitchFamily="34" charset="0"/>
          <a:buNone/>
          <a:tabLst/>
          <a:defRPr kumimoji="0" lang="en-GB" altLang="en-US" sz="1800" b="0" i="0" u="none" strike="noStrike" cap="none" normalizeH="0" baseline="0" smtClean="0">
            <a:ln>
              <a:noFill/>
            </a:ln>
            <a:solidFill>
              <a:schemeClr val="bg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TotalTime>
  <Words>796</Words>
  <Application>Microsoft Office PowerPoint</Application>
  <PresentationFormat>On-screen Show (4:3)</PresentationFormat>
  <Paragraphs>163</Paragraphs>
  <Slides>26</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Times New Roman</vt:lpstr>
      <vt:lpstr>Lucida Sans Unicode</vt:lpstr>
      <vt:lpstr>Default Design</vt:lpstr>
      <vt:lpstr>Single Sign-On</vt:lpstr>
      <vt:lpstr>Agenda</vt:lpstr>
      <vt:lpstr>What is SSO</vt:lpstr>
      <vt:lpstr>Advantages </vt:lpstr>
      <vt:lpstr>Identity Management</vt:lpstr>
      <vt:lpstr>Types of SSO</vt:lpstr>
      <vt:lpstr>Password Synchronization</vt:lpstr>
      <vt:lpstr>eSSO</vt:lpstr>
      <vt:lpstr>Two Types of eSSO</vt:lpstr>
      <vt:lpstr>What to Look For in eSSO Products</vt:lpstr>
      <vt:lpstr>eSSO Products</vt:lpstr>
      <vt:lpstr>Citrix Password Manager</vt:lpstr>
      <vt:lpstr>Basic Web SSO (WAM)</vt:lpstr>
      <vt:lpstr>Cross Domain SSO</vt:lpstr>
      <vt:lpstr>Novell SecureLogin</vt:lpstr>
      <vt:lpstr>Novell SecureLogin</vt:lpstr>
      <vt:lpstr>Sun Java Access Manager</vt:lpstr>
      <vt:lpstr>Oblix (Oracle)</vt:lpstr>
      <vt:lpstr>Federated SSO</vt:lpstr>
      <vt:lpstr>Liberty Model for federated SSO</vt:lpstr>
      <vt:lpstr>ACEGI Security</vt:lpstr>
      <vt:lpstr>JA-SIG Central Authentication Service</vt:lpstr>
      <vt:lpstr>Microsoft</vt:lpstr>
      <vt:lpstr>Case Study</vt:lpstr>
      <vt:lpstr>Summary</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Single Sign-On</dc:title>
  <dc:creator>Hossain Shahriar</dc:creator>
  <cp:lastModifiedBy>Hossain Shahriar</cp:lastModifiedBy>
  <cp:revision>36</cp:revision>
  <dcterms:modified xsi:type="dcterms:W3CDTF">2019-07-01T15:36:29Z</dcterms:modified>
</cp:coreProperties>
</file>