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34"/>
  </p:notesMasterIdLst>
  <p:sldIdLst>
    <p:sldId id="256" r:id="rId2"/>
    <p:sldId id="512" r:id="rId3"/>
    <p:sldId id="488" r:id="rId4"/>
    <p:sldId id="489" r:id="rId5"/>
    <p:sldId id="514" r:id="rId6"/>
    <p:sldId id="540" r:id="rId7"/>
    <p:sldId id="515" r:id="rId8"/>
    <p:sldId id="510" r:id="rId9"/>
    <p:sldId id="536" r:id="rId10"/>
    <p:sldId id="537" r:id="rId11"/>
    <p:sldId id="511" r:id="rId12"/>
    <p:sldId id="518" r:id="rId13"/>
    <p:sldId id="519" r:id="rId14"/>
    <p:sldId id="521" r:id="rId15"/>
    <p:sldId id="494" r:id="rId16"/>
    <p:sldId id="538" r:id="rId17"/>
    <p:sldId id="539" r:id="rId18"/>
    <p:sldId id="496" r:id="rId19"/>
    <p:sldId id="498" r:id="rId20"/>
    <p:sldId id="535" r:id="rId21"/>
    <p:sldId id="541" r:id="rId22"/>
    <p:sldId id="542" r:id="rId23"/>
    <p:sldId id="502" r:id="rId24"/>
    <p:sldId id="503" r:id="rId25"/>
    <p:sldId id="504" r:id="rId26"/>
    <p:sldId id="505" r:id="rId27"/>
    <p:sldId id="525" r:id="rId28"/>
    <p:sldId id="506" r:id="rId29"/>
    <p:sldId id="507" r:id="rId30"/>
    <p:sldId id="508" r:id="rId31"/>
    <p:sldId id="532" r:id="rId32"/>
    <p:sldId id="533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0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882A-A021-43C9-B17D-BB5EEFCE9EF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CC651-BBCC-4EE9-8A6C-F03BA3B2E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76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0B9AE0-D67E-4281-9656-1A2046B2EAF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/>
          </a:p>
        </p:txBody>
      </p:sp>
      <p:sp>
        <p:nvSpPr>
          <p:cNvPr id="240644" name="Slide Number Placeholder 3"/>
          <p:cNvSpPr txBox="1">
            <a:spLocks noGrp="1"/>
          </p:cNvSpPr>
          <p:nvPr/>
        </p:nvSpPr>
        <p:spPr bwMode="auto">
          <a:xfrm>
            <a:off x="3884414" y="8684381"/>
            <a:ext cx="2972098" cy="45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7" tIns="45283" rIns="90567" bIns="45283" anchor="b"/>
          <a:lstStyle/>
          <a:p>
            <a:pPr algn="r" eaLnBrk="1" hangingPunct="1"/>
            <a:fld id="{CCB03836-2063-47DE-9FAD-1ED709D33C06}" type="slidenum">
              <a:rPr lang="en-US" sz="1200"/>
              <a:pPr algn="r" eaLnBrk="1" hangingPunct="1"/>
              <a:t>8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/>
          </a:p>
        </p:txBody>
      </p:sp>
      <p:sp>
        <p:nvSpPr>
          <p:cNvPr id="240644" name="Slide Number Placeholder 3"/>
          <p:cNvSpPr txBox="1">
            <a:spLocks noGrp="1"/>
          </p:cNvSpPr>
          <p:nvPr/>
        </p:nvSpPr>
        <p:spPr bwMode="auto">
          <a:xfrm>
            <a:off x="3884414" y="8684381"/>
            <a:ext cx="2972098" cy="45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7" tIns="45283" rIns="90567" bIns="45283" anchor="b"/>
          <a:lstStyle/>
          <a:p>
            <a:pPr algn="r" eaLnBrk="1" hangingPunct="1"/>
            <a:fld id="{CCB03836-2063-47DE-9FAD-1ED709D33C06}" type="slidenum">
              <a:rPr lang="en-US" sz="1200"/>
              <a:pPr algn="r" eaLnBrk="1" hangingPunct="1"/>
              <a:t>11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Change the diagram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Change the diagram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Change the diagram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458200" cy="685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50900"/>
            <a:ext cx="4152900" cy="5245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850900"/>
            <a:ext cx="4152900" cy="2546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86300" y="3549650"/>
            <a:ext cx="4152900" cy="2546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M. Zulkernine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QRST-</a:t>
            </a:r>
            <a:fld id="{57AF9941-BE8A-4F3D-B5E8-69479F627826}" type="slidenum">
              <a:rPr lang="en-US"/>
              <a:pPr>
                <a:defRPr/>
              </a:pPr>
              <a:t>‹#›</a:t>
            </a:fld>
            <a:r>
              <a:rPr lang="en-US" b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478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Phishing Attack Techniques and Countermeasures</a:t>
            </a:r>
          </a:p>
        </p:txBody>
      </p:sp>
      <p:sp>
        <p:nvSpPr>
          <p:cNvPr id="4" name="7 Rectángulo redondeado"/>
          <p:cNvSpPr/>
          <p:nvPr/>
        </p:nvSpPr>
        <p:spPr>
          <a:xfrm>
            <a:off x="1219200" y="2971800"/>
            <a:ext cx="6400800" cy="2057400"/>
          </a:xfrm>
          <a:prstGeom prst="round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2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Hossain</a:t>
            </a:r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Shahriar</a:t>
            </a:r>
            <a:endParaRPr lang="en-US" sz="2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 of Information Technology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Kennesaw State University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Kennesaw, GA 30144, USA</a:t>
            </a:r>
          </a:p>
          <a:p>
            <a:pPr algn="ctr"/>
            <a:endParaRPr lang="es-E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5057" y="190500"/>
            <a:ext cx="8828314" cy="533400"/>
          </a:xfrm>
        </p:spPr>
        <p:txBody>
          <a:bodyPr/>
          <a:lstStyle/>
          <a:p>
            <a:pPr algn="ctr" eaLnBrk="1" hangingPunct="1"/>
            <a:r>
              <a:rPr lang="en-US" sz="3200" dirty="0"/>
              <a:t>How to view a website’s certificate (cont.)?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132" y="723900"/>
            <a:ext cx="5114925" cy="524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152400"/>
            <a:ext cx="7010400" cy="54610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Phishing attack techniques (cont.)</a:t>
            </a:r>
            <a:endParaRPr lang="en-US" sz="3200" cap="small" dirty="0">
              <a:latin typeface="Calibri (Headings)"/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914400"/>
            <a:ext cx="8229600" cy="5181600"/>
          </a:xfrm>
        </p:spPr>
        <p:txBody>
          <a:bodyPr>
            <a:noAutofit/>
          </a:bodyPr>
          <a:lstStyle/>
          <a:p>
            <a:r>
              <a:rPr lang="en-US" sz="2400" dirty="0"/>
              <a:t>Leveraging Document Object Model (DOM) feature</a:t>
            </a:r>
            <a:r>
              <a:rPr lang="en-US" sz="2800" dirty="0"/>
              <a:t> </a:t>
            </a:r>
          </a:p>
          <a:p>
            <a:pPr lvl="1"/>
            <a:r>
              <a:rPr lang="en-US" sz="2000" dirty="0"/>
              <a:t>JavaScript </a:t>
            </a:r>
            <a:r>
              <a:rPr lang="en-US" sz="2000" dirty="0">
                <a:solidFill>
                  <a:srgbClr val="FF0000"/>
                </a:solidFill>
              </a:rPr>
              <a:t>event handler </a:t>
            </a:r>
            <a:r>
              <a:rPr lang="en-US" sz="2000" dirty="0"/>
              <a:t>can be used to set the address bar good of an anchor tag, despite it points to an attacker controlled website </a:t>
            </a:r>
            <a:r>
              <a:rPr lang="en-US" sz="1600" dirty="0"/>
              <a:t> </a:t>
            </a:r>
          </a:p>
          <a:p>
            <a:endParaRPr lang="en-US" sz="2000" i="1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Cross site scripting (XSS)-based form</a:t>
            </a:r>
          </a:p>
          <a:p>
            <a:pPr lvl="1"/>
            <a:r>
              <a:rPr lang="en-US" sz="2000" dirty="0"/>
              <a:t>JavaScript code can be used to generate forms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document.write</a:t>
            </a:r>
            <a:r>
              <a:rPr lang="en-US" sz="1800" dirty="0">
                <a:solidFill>
                  <a:srgbClr val="FF0000"/>
                </a:solidFill>
              </a:rPr>
              <a:t> (“&lt;form method =‘post’&gt; … … &lt;/form&gt; ”);</a:t>
            </a:r>
          </a:p>
          <a:p>
            <a:pPr lvl="1"/>
            <a:r>
              <a:rPr lang="en-US" sz="2000" dirty="0"/>
              <a:t>The JavaScript code may be loaded from an attacker controlled source</a:t>
            </a:r>
          </a:p>
          <a:p>
            <a:pPr lvl="2"/>
            <a:r>
              <a:rPr lang="en-US" sz="1800" dirty="0">
                <a:solidFill>
                  <a:srgbClr val="FF0000"/>
                </a:solidFill>
              </a:rPr>
              <a:t>&lt;script </a:t>
            </a:r>
            <a:r>
              <a:rPr lang="en-US" sz="1800" dirty="0" err="1">
                <a:solidFill>
                  <a:srgbClr val="FF0000"/>
                </a:solidFill>
              </a:rPr>
              <a:t>langauge</a:t>
            </a:r>
            <a:r>
              <a:rPr lang="en-US" sz="1800" dirty="0">
                <a:solidFill>
                  <a:srgbClr val="FF0000"/>
                </a:solidFill>
              </a:rPr>
              <a:t>=“</a:t>
            </a:r>
            <a:r>
              <a:rPr lang="en-US" sz="1800" dirty="0" err="1">
                <a:solidFill>
                  <a:srgbClr val="FF0000"/>
                </a:solidFill>
              </a:rPr>
              <a:t>javascript</a:t>
            </a:r>
            <a:r>
              <a:rPr lang="en-US" sz="1800" dirty="0">
                <a:solidFill>
                  <a:srgbClr val="FF0000"/>
                </a:solidFill>
              </a:rPr>
              <a:t>” </a:t>
            </a:r>
            <a:r>
              <a:rPr lang="en-US" sz="1800" dirty="0" err="1">
                <a:solidFill>
                  <a:srgbClr val="FF0000"/>
                </a:solidFill>
              </a:rPr>
              <a:t>src</a:t>
            </a:r>
            <a:r>
              <a:rPr lang="en-US" sz="1800" dirty="0">
                <a:solidFill>
                  <a:srgbClr val="FF0000"/>
                </a:solidFill>
              </a:rPr>
              <a:t>=“http://www.evilwebsite.com/generateform.js”&gt;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209800"/>
          <a:ext cx="75438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&lt;a </a:t>
                      </a:r>
                      <a:r>
                        <a:rPr lang="en-US" sz="1800" b="0" i="0" dirty="0" err="1">
                          <a:solidFill>
                            <a:schemeClr val="tx1"/>
                          </a:solidFill>
                        </a:rPr>
                        <a:t>href</a:t>
                      </a: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 = “www.evilwebsite.com” </a:t>
                      </a:r>
                    </a:p>
                    <a:p>
                      <a:r>
                        <a:rPr lang="en-US" sz="1800" b="0" i="0" dirty="0">
                          <a:solidFill>
                            <a:srgbClr val="FF0000"/>
                          </a:solidFill>
                        </a:rPr>
                        <a:t>                  </a:t>
                      </a:r>
                      <a:r>
                        <a:rPr lang="en-US" sz="1800" b="0" i="0" dirty="0" err="1">
                          <a:solidFill>
                            <a:srgbClr val="FF0000"/>
                          </a:solidFill>
                        </a:rPr>
                        <a:t>onMouseOver</a:t>
                      </a:r>
                      <a:r>
                        <a:rPr lang="en-US" sz="1800" b="0" i="0" dirty="0">
                          <a:solidFill>
                            <a:srgbClr val="FF0000"/>
                          </a:solidFill>
                        </a:rPr>
                        <a:t> = “</a:t>
                      </a:r>
                      <a:r>
                        <a:rPr lang="en-US" sz="1800" b="0" i="0" dirty="0" err="1">
                          <a:solidFill>
                            <a:srgbClr val="FF0000"/>
                          </a:solidFill>
                        </a:rPr>
                        <a:t>window.status</a:t>
                      </a:r>
                      <a:r>
                        <a:rPr lang="en-US" sz="1800" b="0" i="0" dirty="0">
                          <a:solidFill>
                            <a:srgbClr val="FF0000"/>
                          </a:solidFill>
                        </a:rPr>
                        <a:t>='www.goodwebsite.com’;</a:t>
                      </a: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” &gt; </a:t>
                      </a:r>
                    </a:p>
                    <a:p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click here &lt;/a&gt;</a:t>
                      </a:r>
                      <a:endParaRPr lang="en-US" sz="1800" b="0" i="0" dirty="0"/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Phishing attack techniques (Spoofing URL)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Substitute one or more letters in domain name that may go unnoticed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0000"/>
                </a:solidFill>
              </a:rPr>
              <a:t>www.paypai.com </a:t>
            </a:r>
            <a:r>
              <a:rPr lang="en-US" sz="2000" dirty="0"/>
              <a:t>is </a:t>
            </a:r>
            <a:r>
              <a:rPr lang="en-US" sz="2000" dirty="0" err="1"/>
              <a:t>typejacking</a:t>
            </a:r>
            <a:r>
              <a:rPr lang="en-US" sz="2000" dirty="0"/>
              <a:t> of </a:t>
            </a:r>
            <a:r>
              <a:rPr lang="en-US" sz="2000" dirty="0">
                <a:solidFill>
                  <a:srgbClr val="FF0000"/>
                </a:solidFill>
              </a:rPr>
              <a:t>www.paypal.com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Register a cousin domain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0000"/>
                </a:solidFill>
              </a:rPr>
              <a:t>paypal-security.com </a:t>
            </a:r>
            <a:r>
              <a:rPr lang="en-US" sz="2000" dirty="0"/>
              <a:t>can be used to spoof </a:t>
            </a:r>
            <a:r>
              <a:rPr lang="en-US" sz="2000" dirty="0">
                <a:solidFill>
                  <a:srgbClr val="FF0000"/>
                </a:solidFill>
              </a:rPr>
              <a:t>paypal.com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Once, domain is setup, </a:t>
            </a:r>
            <a:r>
              <a:rPr lang="en-US" sz="2000" dirty="0" err="1"/>
              <a:t>phisher</a:t>
            </a:r>
            <a:r>
              <a:rPr lang="en-US" sz="2000" dirty="0"/>
              <a:t> can send email to potential victims from paypal-security.com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68580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Phishing attack techniques (forging email header)</a:t>
            </a:r>
            <a:endParaRPr lang="en-US" sz="2800" dirty="0"/>
          </a:p>
        </p:txBody>
      </p:sp>
      <p:sp>
        <p:nvSpPr>
          <p:cNvPr id="66563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Simple Mail Transfer Protocol </a:t>
            </a:r>
            <a:r>
              <a:rPr lang="en-US" sz="2400" dirty="0"/>
              <a:t>doesn't verify Headers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0000"/>
                </a:solidFill>
              </a:rPr>
              <a:t>From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Reply-To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Return-Path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Sender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Message-ID</a:t>
            </a:r>
            <a:r>
              <a:rPr lang="en-US" sz="2000" dirty="0"/>
              <a:t> can be forged easily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400" dirty="0"/>
              <a:t>The </a:t>
            </a:r>
            <a:r>
              <a:rPr lang="en-US" sz="2400" dirty="0">
                <a:solidFill>
                  <a:srgbClr val="FF0000"/>
                </a:solidFill>
              </a:rPr>
              <a:t>Received </a:t>
            </a:r>
            <a:r>
              <a:rPr lang="en-US" sz="2400" dirty="0"/>
              <a:t>filed is the most reliable lines in an email header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They are completely </a:t>
            </a:r>
            <a:r>
              <a:rPr lang="en-US" sz="2000" dirty="0" err="1"/>
              <a:t>unforgeable</a:t>
            </a:r>
            <a:r>
              <a:rPr lang="en-US" sz="2000" dirty="0"/>
              <a:t> after the point where it was injected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An example of forge email header</a:t>
            </a:r>
          </a:p>
        </p:txBody>
      </p:sp>
      <p:graphicFrame>
        <p:nvGraphicFramePr>
          <p:cNvPr id="6451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533400" y="914400"/>
          <a:ext cx="80772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Bitmap Image" r:id="rId3" imgW="7182853" imgH="3115110" progId="PBrush">
                  <p:embed/>
                </p:oleObj>
              </mc:Choice>
              <mc:Fallback>
                <p:oleObj name="Bitmap Image" r:id="rId3" imgW="7182853" imgH="3115110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14400"/>
                        <a:ext cx="8077200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4191000" y="3733800"/>
            <a:ext cx="4572000" cy="228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/>
              <a:t>Here, the second Received: line indicates </a:t>
            </a:r>
          </a:p>
          <a:p>
            <a:r>
              <a:rPr lang="en-US" dirty="0"/>
              <a:t>that "cola.bekkoame.or.jp" received the mail </a:t>
            </a:r>
          </a:p>
          <a:p>
            <a:r>
              <a:rPr lang="en-US" dirty="0"/>
              <a:t>from a machine which identified itself as </a:t>
            </a:r>
          </a:p>
          <a:p>
            <a:r>
              <a:rPr lang="en-US" dirty="0"/>
              <a:t>"cola.bekkoame.or.jp", but was in fact </a:t>
            </a:r>
          </a:p>
          <a:p>
            <a:r>
              <a:rPr lang="en-US" dirty="0"/>
              <a:t>"ip21.san-luis-obispo.ca.pub-ip.psi.net". </a:t>
            </a:r>
          </a:p>
          <a:p>
            <a:r>
              <a:rPr lang="en-US" dirty="0"/>
              <a:t>This mail was probably forged from a </a:t>
            </a:r>
          </a:p>
          <a:p>
            <a:r>
              <a:rPr lang="en-US" dirty="0"/>
              <a:t>psi.net dial-in account.</a:t>
            </a:r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 rot="-699637">
            <a:off x="6125084" y="2679592"/>
            <a:ext cx="227727" cy="1009932"/>
          </a:xfrm>
          <a:prstGeom prst="upArrow">
            <a:avLst>
              <a:gd name="adj1" fmla="val 50000"/>
              <a:gd name="adj2" fmla="val 71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animBg="1"/>
      <p:bldP spid="645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52400"/>
            <a:ext cx="7924800" cy="609600"/>
          </a:xfrm>
        </p:spPr>
        <p:txBody>
          <a:bodyPr/>
          <a:lstStyle/>
          <a:p>
            <a:pPr algn="ctr" eaLnBrk="1" hangingPunct="1"/>
            <a:r>
              <a:rPr lang="en-US" sz="3200" dirty="0"/>
              <a:t>Phishing attack trend</a:t>
            </a: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609600" y="5867400"/>
            <a:ext cx="815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  <a:latin typeface="+mj-lt"/>
              </a:rPr>
              <a:t>Source: Anti-Phishing Working Group, http://www.antiphishing.org/resources/apwg-reports/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43000"/>
            <a:ext cx="737193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52400"/>
            <a:ext cx="7924800" cy="609600"/>
          </a:xfrm>
        </p:spPr>
        <p:txBody>
          <a:bodyPr/>
          <a:lstStyle/>
          <a:p>
            <a:pPr algn="ctr" eaLnBrk="1" hangingPunct="1"/>
            <a:r>
              <a:rPr lang="en-US" sz="3200" dirty="0"/>
              <a:t>Phishing attack trend (cont.)</a:t>
            </a: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609600" y="5867400"/>
            <a:ext cx="815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  <a:latin typeface="+mj-lt"/>
              </a:rPr>
              <a:t>Source: Anti-Phishing Working Group, http://www.antiphishing.org/resources/apwg-reports/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066800"/>
            <a:ext cx="5581650" cy="435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52400"/>
            <a:ext cx="7924800" cy="609600"/>
          </a:xfrm>
        </p:spPr>
        <p:txBody>
          <a:bodyPr/>
          <a:lstStyle/>
          <a:p>
            <a:pPr algn="ctr" eaLnBrk="1" hangingPunct="1"/>
            <a:r>
              <a:rPr lang="en-US" sz="3200" dirty="0"/>
              <a:t>Phishing attack trend (cont.)</a:t>
            </a: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609600" y="5867400"/>
            <a:ext cx="815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  <a:latin typeface="+mj-lt"/>
              </a:rPr>
              <a:t>Source: Anti-Phishing Working Group, http://www.antiphishing.org/resources/apwg-reports/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295400"/>
            <a:ext cx="6184768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9393" y="0"/>
            <a:ext cx="8439807" cy="723900"/>
          </a:xfrm>
        </p:spPr>
        <p:txBody>
          <a:bodyPr/>
          <a:lstStyle/>
          <a:p>
            <a:pPr algn="ctr" eaLnBrk="1" hangingPunct="1"/>
            <a:r>
              <a:rPr lang="en-US" sz="3200" dirty="0"/>
              <a:t>Anti-phishing techniques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998483"/>
            <a:ext cx="8153400" cy="5249917"/>
          </a:xfrm>
        </p:spPr>
        <p:txBody>
          <a:bodyPr>
            <a:normAutofit/>
          </a:bodyPr>
          <a:lstStyle/>
          <a:p>
            <a:r>
              <a:rPr lang="en-US" sz="2400" dirty="0"/>
              <a:t>Browser-based</a:t>
            </a:r>
          </a:p>
          <a:p>
            <a:r>
              <a:rPr lang="en-US" sz="2400" dirty="0"/>
              <a:t>Website domain checking</a:t>
            </a:r>
          </a:p>
          <a:p>
            <a:r>
              <a:rPr lang="en-US" sz="2400" dirty="0"/>
              <a:t>Email content-based</a:t>
            </a:r>
          </a:p>
          <a:p>
            <a:r>
              <a:rPr lang="en-US" sz="2400" dirty="0"/>
              <a:t>Legislation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1" y="0"/>
            <a:ext cx="8458200" cy="735724"/>
          </a:xfrm>
        </p:spPr>
        <p:txBody>
          <a:bodyPr/>
          <a:lstStyle/>
          <a:p>
            <a:pPr algn="ctr" eaLnBrk="1" hangingPunct="1"/>
            <a:r>
              <a:rPr lang="en-US" sz="3200" dirty="0"/>
              <a:t>Fighting phishing attacks (browser-based)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66800"/>
            <a:ext cx="8529145" cy="1639613"/>
          </a:xfrm>
        </p:spPr>
        <p:txBody>
          <a:bodyPr/>
          <a:lstStyle/>
          <a:p>
            <a:r>
              <a:rPr lang="en-US" dirty="0"/>
              <a:t>White and blacklisted websites</a:t>
            </a:r>
          </a:p>
          <a:p>
            <a:r>
              <a:rPr lang="en-US" dirty="0"/>
              <a:t>Browsers are aware of these lists</a:t>
            </a:r>
          </a:p>
          <a:p>
            <a:pPr lvl="1"/>
            <a:r>
              <a:rPr lang="en-US" dirty="0" err="1"/>
              <a:t>FireFox</a:t>
            </a:r>
            <a:r>
              <a:rPr lang="en-US" dirty="0"/>
              <a:t>, Internet Explorer, Chrome, Opera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What is phishing attack?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533400" indent="-533400">
              <a:lnSpc>
                <a:spcPct val="90000"/>
              </a:lnSpc>
            </a:pPr>
            <a:r>
              <a:rPr lang="en-US" sz="2400" dirty="0"/>
              <a:t>Web based identity theft</a:t>
            </a:r>
          </a:p>
          <a:p>
            <a:pPr marL="533400" indent="-533400">
              <a:lnSpc>
                <a:spcPct val="90000"/>
              </a:lnSpc>
            </a:pPr>
            <a:endParaRPr lang="en-US" sz="2400" dirty="0"/>
          </a:p>
          <a:p>
            <a:pPr marL="533400" indent="-533400">
              <a:lnSpc>
                <a:spcPct val="90000"/>
              </a:lnSpc>
            </a:pPr>
            <a:r>
              <a:rPr lang="en-US" sz="2400" dirty="0" err="1"/>
              <a:t>Phisher</a:t>
            </a:r>
            <a:r>
              <a:rPr lang="en-US" sz="2400" dirty="0"/>
              <a:t> assumes the </a:t>
            </a:r>
            <a:r>
              <a:rPr lang="en-US" sz="2400" dirty="0">
                <a:solidFill>
                  <a:srgbClr val="FF0000"/>
                </a:solidFill>
              </a:rPr>
              <a:t>identity</a:t>
            </a:r>
            <a:r>
              <a:rPr lang="en-US" sz="2400" dirty="0"/>
              <a:t> of a legitimate organization</a:t>
            </a:r>
          </a:p>
          <a:p>
            <a:pPr marL="533400" indent="-533400">
              <a:lnSpc>
                <a:spcPct val="90000"/>
              </a:lnSpc>
            </a:pPr>
            <a:endParaRPr lang="en-US" sz="2400" dirty="0"/>
          </a:p>
          <a:p>
            <a:pPr marL="533400" indent="-533400"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Lures</a:t>
            </a:r>
            <a:r>
              <a:rPr lang="en-US" sz="2400" dirty="0"/>
              <a:t> victims to visit </a:t>
            </a:r>
            <a:r>
              <a:rPr lang="en-US" sz="2400" dirty="0">
                <a:solidFill>
                  <a:srgbClr val="FF0000"/>
                </a:solidFill>
              </a:rPr>
              <a:t>fraudulent</a:t>
            </a:r>
            <a:r>
              <a:rPr lang="en-US" sz="2400" dirty="0"/>
              <a:t> websites and </a:t>
            </a:r>
            <a:r>
              <a:rPr lang="en-US" sz="2400" dirty="0">
                <a:solidFill>
                  <a:srgbClr val="FF0000"/>
                </a:solidFill>
              </a:rPr>
              <a:t>give away </a:t>
            </a:r>
            <a:r>
              <a:rPr lang="en-US" sz="2400" dirty="0"/>
              <a:t>personal credential information 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User id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Password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Social Security Number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000" dirty="0"/>
              <a:t>Bank account information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1" y="0"/>
            <a:ext cx="8458200" cy="73572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200" dirty="0"/>
              <a:t>Fighting phishing attacks (IE warning)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1219200"/>
            <a:ext cx="7772400" cy="502920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0"/>
            <a:ext cx="8305801" cy="735724"/>
          </a:xfrm>
        </p:spPr>
        <p:txBody>
          <a:bodyPr/>
          <a:lstStyle/>
          <a:p>
            <a:pPr algn="ctr" eaLnBrk="1" hangingPunct="1"/>
            <a:r>
              <a:rPr lang="en-US" sz="3200" dirty="0"/>
              <a:t>Fighting phishing attacks (information sharing)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421" y="823748"/>
            <a:ext cx="8208579" cy="542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1" y="0"/>
            <a:ext cx="8458200" cy="735724"/>
          </a:xfrm>
        </p:spPr>
        <p:txBody>
          <a:bodyPr/>
          <a:lstStyle/>
          <a:p>
            <a:pPr algn="ctr"/>
            <a:r>
              <a:rPr lang="en-US" sz="3200" dirty="0"/>
              <a:t>Fighting phishing attacks (information sharing)</a:t>
            </a: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4027" y="1219200"/>
            <a:ext cx="7422773" cy="464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0"/>
            <a:ext cx="8305801" cy="735724"/>
          </a:xfrm>
        </p:spPr>
        <p:txBody>
          <a:bodyPr/>
          <a:lstStyle/>
          <a:p>
            <a:pPr algn="ctr" eaLnBrk="1" hangingPunct="1"/>
            <a:r>
              <a:rPr lang="en-US" sz="3200" dirty="0"/>
              <a:t>Fighting phishing attacks (DNS record)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199" y="935421"/>
            <a:ext cx="8529145" cy="5312978"/>
          </a:xfrm>
        </p:spPr>
        <p:txBody>
          <a:bodyPr>
            <a:normAutofit/>
          </a:bodyPr>
          <a:lstStyle/>
          <a:p>
            <a:r>
              <a:rPr lang="en-US" sz="2400" dirty="0"/>
              <a:t>Heuristics can detect suspicious website domain </a:t>
            </a:r>
          </a:p>
          <a:p>
            <a:pPr lvl="1"/>
            <a:r>
              <a:rPr lang="en-US" sz="2000" dirty="0"/>
              <a:t>Short lived (1-2 days)</a:t>
            </a:r>
          </a:p>
          <a:p>
            <a:pPr lvl="1"/>
            <a:r>
              <a:rPr lang="en-US" sz="2000" dirty="0"/>
              <a:t>No record in the </a:t>
            </a:r>
            <a:r>
              <a:rPr lang="en-US" sz="2000" dirty="0">
                <a:solidFill>
                  <a:srgbClr val="FF0000"/>
                </a:solidFill>
              </a:rPr>
              <a:t>WHOIS</a:t>
            </a:r>
            <a:r>
              <a:rPr lang="en-US" sz="2000" dirty="0"/>
              <a:t> database (Domain ownership and IP address)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0"/>
            <a:ext cx="8305801" cy="735724"/>
          </a:xfrm>
        </p:spPr>
        <p:txBody>
          <a:bodyPr/>
          <a:lstStyle/>
          <a:p>
            <a:pPr eaLnBrk="1" hangingPunct="1"/>
            <a:r>
              <a:rPr lang="en-US" sz="3200" dirty="0"/>
              <a:t>Fighting phishing attacks (WHOIS lookup example)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614" y="998483"/>
            <a:ext cx="7809186" cy="466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0"/>
            <a:ext cx="8305801" cy="735724"/>
          </a:xfrm>
        </p:spPr>
        <p:txBody>
          <a:bodyPr/>
          <a:lstStyle/>
          <a:p>
            <a:r>
              <a:rPr lang="en-US" sz="3200" dirty="0"/>
              <a:t>Fighting phishing attacks (WHOIS lookup example)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764" y="1208690"/>
            <a:ext cx="7032243" cy="43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793" y="1513490"/>
            <a:ext cx="7592082" cy="39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51793" y="5749159"/>
            <a:ext cx="84398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Source: http://www.antiphishing.org/sponsors_technical_papers/symantec_online_fraud.pdf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199" y="0"/>
            <a:ext cx="8305801" cy="735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Fighting phishing attacks (email-based)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914400"/>
            <a:ext cx="8668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CC"/>
                </a:solidFill>
                <a:latin typeface="+mj-lt"/>
              </a:rPr>
              <a:t>ISP provider can proactively scan email content and flag as suspected phishing email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en-US" sz="3200" kern="0" dirty="0">
                <a:solidFill>
                  <a:schemeClr val="accent1"/>
                </a:solidFill>
              </a:rPr>
              <a:t>Fighting phishing attacks (legislation)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Anti-Phishing Act 2005</a:t>
            </a:r>
            <a:r>
              <a:rPr lang="en-US" sz="2400" dirty="0"/>
              <a:t> in USA recognizes phishing as a federal crime</a:t>
            </a:r>
          </a:p>
          <a:p>
            <a:pPr lvl="1"/>
            <a:r>
              <a:rPr lang="en-US" sz="2000" dirty="0"/>
              <a:t>“prohibits using the internet or an e-mail message to solicit or induce another to provide identifying information by pretending to be an on-line internet business” (http://definitions.uslegal.com)</a:t>
            </a:r>
          </a:p>
          <a:p>
            <a:pPr lvl="1"/>
            <a:r>
              <a:rPr lang="en-US" sz="2000" dirty="0"/>
              <a:t>Fines up to $250,000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5057" y="190500"/>
            <a:ext cx="8828314" cy="533400"/>
          </a:xfrm>
        </p:spPr>
        <p:txBody>
          <a:bodyPr/>
          <a:lstStyle/>
          <a:p>
            <a:pPr algn="ctr" eaLnBrk="1" hangingPunct="1"/>
            <a:r>
              <a:rPr lang="en-US" sz="3200" dirty="0"/>
              <a:t>How trusted websites are dealing with phishing?</a:t>
            </a:r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914400"/>
            <a:ext cx="8382000" cy="9144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Require providing </a:t>
            </a:r>
            <a:r>
              <a:rPr lang="en-US" dirty="0">
                <a:solidFill>
                  <a:srgbClr val="FF0000"/>
                </a:solidFill>
              </a:rPr>
              <a:t>more than two pieces </a:t>
            </a:r>
            <a:r>
              <a:rPr lang="en-US" dirty="0"/>
              <a:t>of credential information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Multiple stage of authentication and </a:t>
            </a:r>
            <a:r>
              <a:rPr lang="en-US" dirty="0">
                <a:solidFill>
                  <a:srgbClr val="FF0000"/>
                </a:solidFill>
              </a:rPr>
              <a:t>visual key </a:t>
            </a:r>
            <a:r>
              <a:rPr lang="en-US" dirty="0"/>
              <a:t>concept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81200"/>
            <a:ext cx="7315200" cy="403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ight Arrow 9"/>
          <p:cNvSpPr/>
          <p:nvPr/>
        </p:nvSpPr>
        <p:spPr bwMode="auto">
          <a:xfrm>
            <a:off x="707572" y="4420688"/>
            <a:ext cx="783772" cy="45719"/>
          </a:xfrm>
          <a:prstGeom prst="rightArrow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5057" y="190500"/>
            <a:ext cx="8828314" cy="533400"/>
          </a:xfrm>
        </p:spPr>
        <p:txBody>
          <a:bodyPr/>
          <a:lstStyle/>
          <a:p>
            <a:pPr algn="ctr"/>
            <a:r>
              <a:rPr lang="en-US" sz="3200" dirty="0"/>
              <a:t>How trusted websites are dealing with phishing?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90600"/>
            <a:ext cx="7439706" cy="500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736600"/>
          </a:xfrm>
        </p:spPr>
        <p:txBody>
          <a:bodyPr/>
          <a:lstStyle/>
          <a:p>
            <a:pPr algn="ctr" eaLnBrk="1" hangingPunct="1"/>
            <a:r>
              <a:rPr lang="en-US" sz="3200" dirty="0"/>
              <a:t>Phishing attack (stage 1): A phishing email</a:t>
            </a: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31228" y="5808076"/>
            <a:ext cx="8912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</a:rPr>
              <a:t>http://www.webdevelopersnotes.com/articles/paypal_phishing_scam_email_attacks.php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762000"/>
            <a:ext cx="6906308" cy="507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 bwMode="auto">
          <a:xfrm rot="10800000">
            <a:off x="4014953" y="4614041"/>
            <a:ext cx="1198178" cy="304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4014952" y="4918842"/>
            <a:ext cx="3090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Hyperlink to a fake website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5057" y="190500"/>
            <a:ext cx="8828314" cy="533400"/>
          </a:xfrm>
        </p:spPr>
        <p:txBody>
          <a:bodyPr/>
          <a:lstStyle/>
          <a:p>
            <a:pPr algn="ctr"/>
            <a:r>
              <a:rPr lang="en-US" sz="3200" dirty="0"/>
              <a:t>How trusted websites are dealing with phishing?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066800"/>
            <a:ext cx="69532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Summary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/>
              <a:t>Phishing attack is performed by combining social engineering technique and web technology</a:t>
            </a:r>
          </a:p>
          <a:p>
            <a:pPr lvl="1"/>
            <a:r>
              <a:rPr lang="en-US" sz="2000" dirty="0"/>
              <a:t>Steals personal and financial information</a:t>
            </a:r>
          </a:p>
          <a:p>
            <a:pPr lvl="1"/>
            <a:r>
              <a:rPr lang="en-US" sz="2000" dirty="0"/>
              <a:t>Already resulted in huge loss for trusted business and government institutes </a:t>
            </a:r>
          </a:p>
          <a:p>
            <a:pPr lvl="1"/>
            <a:r>
              <a:rPr lang="en-US" sz="2000" dirty="0"/>
              <a:t>No single way to prevent it</a:t>
            </a:r>
          </a:p>
          <a:p>
            <a:pPr lvl="1"/>
            <a:r>
              <a:rPr lang="en-US" sz="2000" dirty="0"/>
              <a:t>Browser-based technique, self-awareness, improved authentication mechanism can reduce the level of attack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References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[1] Anti-Phishing working group, http://www.antiphishing.org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[2] Go Phishing, David Geer, IEEE Technology and Society Magazine, June 2005, page 18-21.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[3] Aaron </a:t>
            </a:r>
            <a:r>
              <a:rPr lang="en-US" sz="2000" dirty="0" err="1"/>
              <a:t>Emigh</a:t>
            </a:r>
            <a:r>
              <a:rPr lang="en-US" sz="2000" dirty="0"/>
              <a:t>, Online Identity Theft: Phishing Technology, Chokepoints and Countermeasures, U.S. Department of Homeland Security, Science and Technology Directorate.</a:t>
            </a:r>
          </a:p>
          <a:p>
            <a:pPr>
              <a:buFontTx/>
              <a:buNone/>
            </a:pPr>
            <a:r>
              <a:rPr lang="en-US" sz="2000" dirty="0"/>
              <a:t>[4] ZDNet, Targeted Spear Phishing Attack, http://www.zdnet.com/blog/security/targeted-spear-phishing-attacks/1032.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3269" y="0"/>
            <a:ext cx="8555421" cy="723900"/>
          </a:xfrm>
        </p:spPr>
        <p:txBody>
          <a:bodyPr/>
          <a:lstStyle/>
          <a:p>
            <a:pPr algn="ctr" eaLnBrk="1" hangingPunct="1"/>
            <a:r>
              <a:rPr lang="en-US" sz="3200" dirty="0"/>
              <a:t>Phishing attack (stage 2): A fake webpage</a:t>
            </a:r>
          </a:p>
        </p:txBody>
      </p:sp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762000" y="5638800"/>
            <a:ext cx="777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CC"/>
                </a:solidFill>
              </a:rPr>
              <a:t>Source: </a:t>
            </a:r>
            <a:r>
              <a:rPr lang="en-CA" sz="1600" dirty="0">
                <a:solidFill>
                  <a:srgbClr val="0000CC"/>
                </a:solidFill>
              </a:rPr>
              <a:t>http://www.phishtank.com/phish_archive.php</a:t>
            </a:r>
            <a:endParaRPr lang="en-US" sz="1600" dirty="0">
              <a:solidFill>
                <a:srgbClr val="0000CC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" y="914400"/>
            <a:ext cx="792480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Some characteristics of a phishing email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238" y="1138238"/>
            <a:ext cx="68675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A sample of spear phishing email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6858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3400" y="4800600"/>
            <a:ext cx="792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“Thousands of </a:t>
            </a:r>
            <a:r>
              <a:rPr lang="en-US" dirty="0">
                <a:solidFill>
                  <a:srgbClr val="FF0000"/>
                </a:solidFill>
              </a:rPr>
              <a:t>high-ranking executives </a:t>
            </a:r>
            <a:r>
              <a:rPr lang="en-US" dirty="0"/>
              <a:t>across the country have been receiving e-mail messages this week that appear to be </a:t>
            </a:r>
            <a:r>
              <a:rPr lang="en-US" dirty="0">
                <a:solidFill>
                  <a:srgbClr val="FF0000"/>
                </a:solidFill>
              </a:rPr>
              <a:t>official subpoenas </a:t>
            </a:r>
            <a:r>
              <a:rPr lang="en-US" dirty="0"/>
              <a:t>from the United States District Court in San Diego. Each message includes the </a:t>
            </a:r>
            <a:r>
              <a:rPr lang="en-US" dirty="0">
                <a:solidFill>
                  <a:srgbClr val="FF0000"/>
                </a:solidFill>
              </a:rPr>
              <a:t>executive’s name, company and phone number</a:t>
            </a:r>
            <a:r>
              <a:rPr lang="en-US" dirty="0"/>
              <a:t>, and commands the recipient to appear before a grand jury in a civil case.”  - N. </a:t>
            </a:r>
            <a:r>
              <a:rPr lang="en-US" dirty="0" err="1"/>
              <a:t>McFeters</a:t>
            </a:r>
            <a:r>
              <a:rPr lang="en-US" dirty="0"/>
              <a:t>, ZDNet, April 2008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Phishing vs. spamming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2000" b="1" dirty="0"/>
              <a:t>Spam email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Spammers target large groups in an attempt to capitalize on given advertising response rate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Looks bad, often not readable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Tries to sell you something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b="1" dirty="0"/>
              <a:t>Phishing email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Looks plausible, seems credible 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Target specific email addresses and individuals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Tries to steal data from you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152400"/>
            <a:ext cx="7010400" cy="54610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Phishing attack techniques</a:t>
            </a:r>
            <a:endParaRPr lang="en-US" sz="3200" cap="small" dirty="0">
              <a:cs typeface="Arial" pitchFamily="34" charset="0"/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990600"/>
            <a:ext cx="8077200" cy="5105400"/>
          </a:xfrm>
        </p:spPr>
        <p:txBody>
          <a:bodyPr>
            <a:noAutofit/>
          </a:bodyPr>
          <a:lstStyle/>
          <a:p>
            <a:r>
              <a:rPr lang="en-US" sz="2000" dirty="0"/>
              <a:t>Leveraging the specification of Hyper Text Markup Language (HTML) </a:t>
            </a:r>
          </a:p>
          <a:p>
            <a:pPr lvl="1"/>
            <a:r>
              <a:rPr lang="en-US" sz="1800" i="1" dirty="0"/>
              <a:t>&lt;a </a:t>
            </a:r>
            <a:r>
              <a:rPr lang="en-US" sz="1800" i="1" dirty="0" err="1"/>
              <a:t>href</a:t>
            </a:r>
            <a:r>
              <a:rPr lang="en-US" sz="1800" i="1" dirty="0"/>
              <a:t>= “</a:t>
            </a:r>
            <a:r>
              <a:rPr lang="en-US" sz="1800" i="1" dirty="0">
                <a:solidFill>
                  <a:srgbClr val="FF0000"/>
                </a:solidFill>
              </a:rPr>
              <a:t>http://www.evilwebsite.org</a:t>
            </a:r>
            <a:r>
              <a:rPr lang="en-US" sz="1800" i="1" dirty="0"/>
              <a:t>”&gt; </a:t>
            </a:r>
            <a:r>
              <a:rPr lang="en-US" sz="1800" i="1" dirty="0">
                <a:solidFill>
                  <a:srgbClr val="FF0000"/>
                </a:solidFill>
              </a:rPr>
              <a:t>www.goodwebsite.org</a:t>
            </a:r>
            <a:r>
              <a:rPr lang="en-US" sz="1800" i="1" dirty="0"/>
              <a:t> &lt;/a&gt;</a:t>
            </a:r>
            <a:r>
              <a:rPr lang="en-US" sz="1800" dirty="0"/>
              <a:t> displays the address </a:t>
            </a:r>
            <a:r>
              <a:rPr lang="en-US" sz="1800" i="1" dirty="0">
                <a:solidFill>
                  <a:srgbClr val="FF0000"/>
                </a:solidFill>
              </a:rPr>
              <a:t>http:</a:t>
            </a:r>
            <a:r>
              <a:rPr lang="en-US" sz="1800" dirty="0">
                <a:solidFill>
                  <a:srgbClr val="FF0000"/>
                </a:solidFill>
              </a:rPr>
              <a:t>//</a:t>
            </a:r>
            <a:r>
              <a:rPr lang="en-US" sz="1800" i="1" dirty="0">
                <a:solidFill>
                  <a:srgbClr val="FF0000"/>
                </a:solidFill>
              </a:rPr>
              <a:t>www.goodwebsite.org</a:t>
            </a:r>
            <a:r>
              <a:rPr lang="en-US" sz="1800" dirty="0"/>
              <a:t> in a browser </a:t>
            </a:r>
          </a:p>
          <a:p>
            <a:pPr lvl="1"/>
            <a:r>
              <a:rPr lang="en-US" sz="1800" i="1" dirty="0">
                <a:solidFill>
                  <a:srgbClr val="FF0000"/>
                </a:solidFill>
              </a:rPr>
              <a:t>www.bloomberg.com@www.badguy.com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actually visits </a:t>
            </a:r>
            <a:r>
              <a:rPr lang="en-US" sz="1800" i="1" dirty="0">
                <a:solidFill>
                  <a:srgbClr val="FF0000"/>
                </a:solidFill>
              </a:rPr>
              <a:t>www.badguy.com</a:t>
            </a:r>
          </a:p>
          <a:p>
            <a:pPr lvl="1"/>
            <a:r>
              <a:rPr lang="en-US" sz="1800" dirty="0"/>
              <a:t>Hexadecimal and Unicode representation of URL can hide the plaintext address</a:t>
            </a:r>
          </a:p>
          <a:p>
            <a:pPr lvl="1"/>
            <a:endParaRPr lang="en-US" sz="1800" dirty="0"/>
          </a:p>
          <a:p>
            <a:pPr lvl="1"/>
            <a:r>
              <a:rPr lang="en-US" sz="2000" dirty="0"/>
              <a:t>Fake SSL Certificate</a:t>
            </a:r>
          </a:p>
          <a:p>
            <a:pPr lvl="2"/>
            <a:r>
              <a:rPr lang="en-US" sz="2000" dirty="0"/>
              <a:t>Browsers generate alarms, if server side digital certificate has any inconsistency in different fields</a:t>
            </a:r>
          </a:p>
          <a:p>
            <a:pPr lvl="2"/>
            <a:r>
              <a:rPr lang="en-US" sz="2000" dirty="0"/>
              <a:t>Unknown issuer name, expiry date</a:t>
            </a:r>
          </a:p>
          <a:p>
            <a:endParaRPr lang="en-U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5057" y="190500"/>
            <a:ext cx="8828314" cy="533400"/>
          </a:xfrm>
        </p:spPr>
        <p:txBody>
          <a:bodyPr/>
          <a:lstStyle/>
          <a:p>
            <a:pPr algn="ctr" eaLnBrk="1" hangingPunct="1"/>
            <a:r>
              <a:rPr lang="en-US" sz="3200" dirty="0"/>
              <a:t>How to view a website’s certificate?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386" y="963386"/>
            <a:ext cx="7603671" cy="50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1239</TotalTime>
  <Words>1089</Words>
  <Application>Microsoft Office PowerPoint</Application>
  <PresentationFormat>On-screen Show (4:3)</PresentationFormat>
  <Paragraphs>135</Paragraphs>
  <Slides>32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Calibri</vt:lpstr>
      <vt:lpstr>Calibri (Headings)</vt:lpstr>
      <vt:lpstr>Constantia</vt:lpstr>
      <vt:lpstr>Helvetica</vt:lpstr>
      <vt:lpstr>Times New Roman</vt:lpstr>
      <vt:lpstr>Wingdings 2</vt:lpstr>
      <vt:lpstr>Flow</vt:lpstr>
      <vt:lpstr>Bitmap Image</vt:lpstr>
      <vt:lpstr>Phishing Attack Techniques and Countermeasures</vt:lpstr>
      <vt:lpstr>What is phishing attack?</vt:lpstr>
      <vt:lpstr>Phishing attack (stage 1): A phishing email</vt:lpstr>
      <vt:lpstr>Phishing attack (stage 2): A fake webpage</vt:lpstr>
      <vt:lpstr>Some characteristics of a phishing email</vt:lpstr>
      <vt:lpstr>A sample of spear phishing email</vt:lpstr>
      <vt:lpstr>Phishing vs. spamming</vt:lpstr>
      <vt:lpstr>Phishing attack techniques</vt:lpstr>
      <vt:lpstr>How to view a website’s certificate?</vt:lpstr>
      <vt:lpstr>How to view a website’s certificate (cont.)?</vt:lpstr>
      <vt:lpstr>Phishing attack techniques (cont.)</vt:lpstr>
      <vt:lpstr>Phishing attack techniques (Spoofing URL)</vt:lpstr>
      <vt:lpstr>Phishing attack techniques (forging email header)</vt:lpstr>
      <vt:lpstr>An example of forge email header</vt:lpstr>
      <vt:lpstr>Phishing attack trend</vt:lpstr>
      <vt:lpstr>Phishing attack trend (cont.)</vt:lpstr>
      <vt:lpstr>Phishing attack trend (cont.)</vt:lpstr>
      <vt:lpstr>Anti-phishing techniques</vt:lpstr>
      <vt:lpstr>Fighting phishing attacks (browser-based)</vt:lpstr>
      <vt:lpstr>Fighting phishing attacks (IE warning)</vt:lpstr>
      <vt:lpstr>Fighting phishing attacks (information sharing)</vt:lpstr>
      <vt:lpstr>Fighting phishing attacks (information sharing)</vt:lpstr>
      <vt:lpstr>Fighting phishing attacks (DNS record)</vt:lpstr>
      <vt:lpstr>Fighting phishing attacks (WHOIS lookup example)</vt:lpstr>
      <vt:lpstr>Fighting phishing attacks (WHOIS lookup example)</vt:lpstr>
      <vt:lpstr>PowerPoint Presentation</vt:lpstr>
      <vt:lpstr>Fighting phishing attacks (legislation)</vt:lpstr>
      <vt:lpstr>How trusted websites are dealing with phishing?</vt:lpstr>
      <vt:lpstr>How trusted websites are dealing with phishing?</vt:lpstr>
      <vt:lpstr>How trusted websites are dealing with phishing?</vt:lpstr>
      <vt:lpstr>Summary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Information-Theoretic Detection of SQL Injection Attacks</dc:title>
  <dc:creator>hshahria</dc:creator>
  <cp:lastModifiedBy>Hossain Shahriar</cp:lastModifiedBy>
  <cp:revision>492</cp:revision>
  <dcterms:created xsi:type="dcterms:W3CDTF">2006-08-16T00:00:00Z</dcterms:created>
  <dcterms:modified xsi:type="dcterms:W3CDTF">2019-06-30T23:22:53Z</dcterms:modified>
</cp:coreProperties>
</file>