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notesMasterIdLst>
    <p:notesMasterId r:id="rId50"/>
  </p:notesMasterIdLst>
  <p:handoutMasterIdLst>
    <p:handoutMasterId r:id="rId51"/>
  </p:handoutMasterIdLst>
  <p:sldIdLst>
    <p:sldId id="396" r:id="rId2"/>
    <p:sldId id="431" r:id="rId3"/>
    <p:sldId id="432" r:id="rId4"/>
    <p:sldId id="433" r:id="rId5"/>
    <p:sldId id="434" r:id="rId6"/>
    <p:sldId id="435" r:id="rId7"/>
    <p:sldId id="436" r:id="rId8"/>
    <p:sldId id="437" r:id="rId9"/>
    <p:sldId id="438" r:id="rId10"/>
    <p:sldId id="441" r:id="rId11"/>
    <p:sldId id="442" r:id="rId12"/>
    <p:sldId id="444" r:id="rId13"/>
    <p:sldId id="445" r:id="rId14"/>
    <p:sldId id="446" r:id="rId15"/>
    <p:sldId id="397" r:id="rId16"/>
    <p:sldId id="426" r:id="rId17"/>
    <p:sldId id="398" r:id="rId18"/>
    <p:sldId id="399" r:id="rId19"/>
    <p:sldId id="400" r:id="rId20"/>
    <p:sldId id="401" r:id="rId21"/>
    <p:sldId id="402" r:id="rId22"/>
    <p:sldId id="427" r:id="rId23"/>
    <p:sldId id="428" r:id="rId24"/>
    <p:sldId id="429" r:id="rId25"/>
    <p:sldId id="403" r:id="rId26"/>
    <p:sldId id="404" r:id="rId27"/>
    <p:sldId id="424" r:id="rId28"/>
    <p:sldId id="405" r:id="rId29"/>
    <p:sldId id="406" r:id="rId30"/>
    <p:sldId id="407" r:id="rId31"/>
    <p:sldId id="408" r:id="rId32"/>
    <p:sldId id="409" r:id="rId33"/>
    <p:sldId id="410" r:id="rId34"/>
    <p:sldId id="411" r:id="rId35"/>
    <p:sldId id="412" r:id="rId36"/>
    <p:sldId id="425" r:id="rId37"/>
    <p:sldId id="413" r:id="rId38"/>
    <p:sldId id="414" r:id="rId39"/>
    <p:sldId id="415" r:id="rId40"/>
    <p:sldId id="416" r:id="rId41"/>
    <p:sldId id="417" r:id="rId42"/>
    <p:sldId id="418" r:id="rId43"/>
    <p:sldId id="419" r:id="rId44"/>
    <p:sldId id="420" r:id="rId45"/>
    <p:sldId id="421" r:id="rId46"/>
    <p:sldId id="430" r:id="rId47"/>
    <p:sldId id="422" r:id="rId48"/>
    <p:sldId id="423" r:id="rId4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A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019" autoAdjust="0"/>
  </p:normalViewPr>
  <p:slideViewPr>
    <p:cSldViewPr>
      <p:cViewPr varScale="1">
        <p:scale>
          <a:sx n="88" d="100"/>
          <a:sy n="88" d="100"/>
        </p:scale>
        <p:origin x="227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-2344" y="-104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1D2986-4C27-4B4B-B646-09181503AAA2}" type="doc">
      <dgm:prSet loTypeId="urn:microsoft.com/office/officeart/2005/8/layout/default#2" loCatId="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416C62B-A10E-F44A-9823-3F627DA88B37}">
      <dgm:prSet/>
      <dgm:spPr/>
      <dgm:t>
        <a:bodyPr/>
        <a:lstStyle/>
        <a:p>
          <a:pPr rtl="0"/>
          <a:r>
            <a:rPr lang="en-US" smtClean="0"/>
            <a:t>Lack of physical security controls</a:t>
          </a:r>
          <a:endParaRPr lang="en-US"/>
        </a:p>
      </dgm:t>
    </dgm:pt>
    <dgm:pt modelId="{19DD7016-E8C7-4A43-B674-944B447D368F}" type="parTrans" cxnId="{4EB74CF0-3D8F-C049-AC59-4B9F15F575AC}">
      <dgm:prSet/>
      <dgm:spPr/>
      <dgm:t>
        <a:bodyPr/>
        <a:lstStyle/>
        <a:p>
          <a:endParaRPr lang="en-US"/>
        </a:p>
      </dgm:t>
    </dgm:pt>
    <dgm:pt modelId="{0DF28023-E715-A34A-973A-D291518509F4}" type="sibTrans" cxnId="{4EB74CF0-3D8F-C049-AC59-4B9F15F575AC}">
      <dgm:prSet/>
      <dgm:spPr/>
      <dgm:t>
        <a:bodyPr/>
        <a:lstStyle/>
        <a:p>
          <a:endParaRPr lang="en-US"/>
        </a:p>
      </dgm:t>
    </dgm:pt>
    <dgm:pt modelId="{BBCF6DD4-E985-1844-BA96-F1A777669E91}">
      <dgm:prSet/>
      <dgm:spPr/>
      <dgm:t>
        <a:bodyPr/>
        <a:lstStyle/>
        <a:p>
          <a:pPr rtl="0"/>
          <a:r>
            <a:rPr lang="en-US" smtClean="0"/>
            <a:t>Use of untrusted networks</a:t>
          </a:r>
          <a:endParaRPr lang="en-US"/>
        </a:p>
      </dgm:t>
    </dgm:pt>
    <dgm:pt modelId="{73BCBCE7-7364-AD44-A680-FEC406CBE1F0}" type="parTrans" cxnId="{F383E5B5-5C14-4044-AE64-0CAA68928EEB}">
      <dgm:prSet/>
      <dgm:spPr/>
      <dgm:t>
        <a:bodyPr/>
        <a:lstStyle/>
        <a:p>
          <a:endParaRPr lang="en-US"/>
        </a:p>
      </dgm:t>
    </dgm:pt>
    <dgm:pt modelId="{29F5C89C-50B0-3B44-94CA-A66958543BAF}" type="sibTrans" cxnId="{F383E5B5-5C14-4044-AE64-0CAA68928EEB}">
      <dgm:prSet/>
      <dgm:spPr/>
      <dgm:t>
        <a:bodyPr/>
        <a:lstStyle/>
        <a:p>
          <a:endParaRPr lang="en-US"/>
        </a:p>
      </dgm:t>
    </dgm:pt>
    <dgm:pt modelId="{7B50D1A0-4B2D-2043-A153-817DED9AD348}">
      <dgm:prSet/>
      <dgm:spPr/>
      <dgm:t>
        <a:bodyPr/>
        <a:lstStyle/>
        <a:p>
          <a:pPr rtl="0"/>
          <a:r>
            <a:rPr lang="en-US" smtClean="0"/>
            <a:t>Use of untrusted mobile devices</a:t>
          </a:r>
          <a:endParaRPr lang="en-US"/>
        </a:p>
      </dgm:t>
    </dgm:pt>
    <dgm:pt modelId="{49A50830-30BF-D14D-BBBB-1D16342F420F}" type="parTrans" cxnId="{FC5E0D11-DDFB-FD49-917C-93CB473685C6}">
      <dgm:prSet/>
      <dgm:spPr/>
      <dgm:t>
        <a:bodyPr/>
        <a:lstStyle/>
        <a:p>
          <a:endParaRPr lang="en-US"/>
        </a:p>
      </dgm:t>
    </dgm:pt>
    <dgm:pt modelId="{956C77AC-4895-4E41-91BB-B58323EBA277}" type="sibTrans" cxnId="{FC5E0D11-DDFB-FD49-917C-93CB473685C6}">
      <dgm:prSet/>
      <dgm:spPr/>
      <dgm:t>
        <a:bodyPr/>
        <a:lstStyle/>
        <a:p>
          <a:endParaRPr lang="en-US"/>
        </a:p>
      </dgm:t>
    </dgm:pt>
    <dgm:pt modelId="{2FEA4469-8143-214D-B077-B6880B1942BF}">
      <dgm:prSet/>
      <dgm:spPr/>
      <dgm:t>
        <a:bodyPr/>
        <a:lstStyle/>
        <a:p>
          <a:pPr rtl="0"/>
          <a:r>
            <a:rPr lang="en-US" smtClean="0"/>
            <a:t>Use of applications created by unknown parties</a:t>
          </a:r>
          <a:endParaRPr lang="en-US"/>
        </a:p>
      </dgm:t>
    </dgm:pt>
    <dgm:pt modelId="{5206581D-FCF6-C448-B9B3-0D793EB26E6E}" type="parTrans" cxnId="{C0CED939-C680-2547-884C-E27C0C5AF040}">
      <dgm:prSet/>
      <dgm:spPr/>
      <dgm:t>
        <a:bodyPr/>
        <a:lstStyle/>
        <a:p>
          <a:endParaRPr lang="en-US"/>
        </a:p>
      </dgm:t>
    </dgm:pt>
    <dgm:pt modelId="{3F88839C-67F7-1342-9C79-357FB3A711CE}" type="sibTrans" cxnId="{C0CED939-C680-2547-884C-E27C0C5AF040}">
      <dgm:prSet/>
      <dgm:spPr/>
      <dgm:t>
        <a:bodyPr/>
        <a:lstStyle/>
        <a:p>
          <a:endParaRPr lang="en-US"/>
        </a:p>
      </dgm:t>
    </dgm:pt>
    <dgm:pt modelId="{F7A53886-D9F3-954B-A6BE-97BDEDEE9F72}">
      <dgm:prSet/>
      <dgm:spPr/>
      <dgm:t>
        <a:bodyPr/>
        <a:lstStyle/>
        <a:p>
          <a:pPr rtl="0"/>
          <a:r>
            <a:rPr lang="en-US" smtClean="0"/>
            <a:t>Interaction with other systems</a:t>
          </a:r>
          <a:endParaRPr lang="en-US"/>
        </a:p>
      </dgm:t>
    </dgm:pt>
    <dgm:pt modelId="{E0644399-1BAA-9A49-8A1F-75F4937B75CC}" type="parTrans" cxnId="{013DD74B-3807-504D-9F3F-8845F123D788}">
      <dgm:prSet/>
      <dgm:spPr/>
      <dgm:t>
        <a:bodyPr/>
        <a:lstStyle/>
        <a:p>
          <a:endParaRPr lang="en-US"/>
        </a:p>
      </dgm:t>
    </dgm:pt>
    <dgm:pt modelId="{D6915259-F00E-8F41-87F3-A659A4E8C502}" type="sibTrans" cxnId="{013DD74B-3807-504D-9F3F-8845F123D788}">
      <dgm:prSet/>
      <dgm:spPr/>
      <dgm:t>
        <a:bodyPr/>
        <a:lstStyle/>
        <a:p>
          <a:endParaRPr lang="en-US"/>
        </a:p>
      </dgm:t>
    </dgm:pt>
    <dgm:pt modelId="{6D444C77-1E26-B742-B046-CCB317D7428D}">
      <dgm:prSet/>
      <dgm:spPr/>
      <dgm:t>
        <a:bodyPr/>
        <a:lstStyle/>
        <a:p>
          <a:pPr rtl="0"/>
          <a:r>
            <a:rPr lang="en-US" smtClean="0"/>
            <a:t>Use of untrusted content</a:t>
          </a:r>
          <a:endParaRPr lang="en-US"/>
        </a:p>
      </dgm:t>
    </dgm:pt>
    <dgm:pt modelId="{91E58E2B-CF27-934F-A77F-5ED666E7EE41}" type="parTrans" cxnId="{13487329-C7B0-214F-8980-9A2DE9F9B005}">
      <dgm:prSet/>
      <dgm:spPr/>
      <dgm:t>
        <a:bodyPr/>
        <a:lstStyle/>
        <a:p>
          <a:endParaRPr lang="en-US"/>
        </a:p>
      </dgm:t>
    </dgm:pt>
    <dgm:pt modelId="{545C1E76-D462-7545-96C4-0AB7A3611C1D}" type="sibTrans" cxnId="{13487329-C7B0-214F-8980-9A2DE9F9B005}">
      <dgm:prSet/>
      <dgm:spPr/>
      <dgm:t>
        <a:bodyPr/>
        <a:lstStyle/>
        <a:p>
          <a:endParaRPr lang="en-US"/>
        </a:p>
      </dgm:t>
    </dgm:pt>
    <dgm:pt modelId="{E3D6487E-5632-AF4A-92D9-864A0DA78016}">
      <dgm:prSet/>
      <dgm:spPr/>
      <dgm:t>
        <a:bodyPr/>
        <a:lstStyle/>
        <a:p>
          <a:pPr rtl="0"/>
          <a:r>
            <a:rPr lang="en-US" smtClean="0"/>
            <a:t>Use of location services</a:t>
          </a:r>
          <a:endParaRPr lang="en-US"/>
        </a:p>
      </dgm:t>
    </dgm:pt>
    <dgm:pt modelId="{D99D34F8-991C-8B47-9E33-6A0BB438FA45}" type="parTrans" cxnId="{5BDF6ECA-A916-744B-A124-D6A26708A767}">
      <dgm:prSet/>
      <dgm:spPr/>
      <dgm:t>
        <a:bodyPr/>
        <a:lstStyle/>
        <a:p>
          <a:endParaRPr lang="en-US"/>
        </a:p>
      </dgm:t>
    </dgm:pt>
    <dgm:pt modelId="{E4E75CF0-A598-1847-83E4-3C82323D747A}" type="sibTrans" cxnId="{5BDF6ECA-A916-744B-A124-D6A26708A767}">
      <dgm:prSet/>
      <dgm:spPr/>
      <dgm:t>
        <a:bodyPr/>
        <a:lstStyle/>
        <a:p>
          <a:endParaRPr lang="en-US"/>
        </a:p>
      </dgm:t>
    </dgm:pt>
    <dgm:pt modelId="{11C42BE7-5647-7C4E-A7F9-0B7022F4AA78}" type="pres">
      <dgm:prSet presAssocID="{D41D2986-4C27-4B4B-B646-09181503AAA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F0E4AD6-9EF5-1D40-970B-5680E4F96460}" type="pres">
      <dgm:prSet presAssocID="{E416C62B-A10E-F44A-9823-3F627DA88B37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DB4813-1CA3-6645-A7FD-27CA00C152F3}" type="pres">
      <dgm:prSet presAssocID="{0DF28023-E715-A34A-973A-D291518509F4}" presName="sibTrans" presStyleCnt="0"/>
      <dgm:spPr/>
    </dgm:pt>
    <dgm:pt modelId="{5E1FA59D-9E56-774A-8BC5-DB98EA30AACE}" type="pres">
      <dgm:prSet presAssocID="{BBCF6DD4-E985-1844-BA96-F1A777669E91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568715-CA21-0346-A03E-8B4286237731}" type="pres">
      <dgm:prSet presAssocID="{29F5C89C-50B0-3B44-94CA-A66958543BAF}" presName="sibTrans" presStyleCnt="0"/>
      <dgm:spPr/>
    </dgm:pt>
    <dgm:pt modelId="{8B12485A-5660-C246-B66B-EDFC959A0656}" type="pres">
      <dgm:prSet presAssocID="{7B50D1A0-4B2D-2043-A153-817DED9AD348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758335-E210-5C49-BDD2-B39B53FE4CB5}" type="pres">
      <dgm:prSet presAssocID="{956C77AC-4895-4E41-91BB-B58323EBA277}" presName="sibTrans" presStyleCnt="0"/>
      <dgm:spPr/>
    </dgm:pt>
    <dgm:pt modelId="{98BCA6E1-40BA-7747-A522-083169953C68}" type="pres">
      <dgm:prSet presAssocID="{2FEA4469-8143-214D-B077-B6880B1942BF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144DA9-139C-1748-A048-4B4F665BDC16}" type="pres">
      <dgm:prSet presAssocID="{3F88839C-67F7-1342-9C79-357FB3A711CE}" presName="sibTrans" presStyleCnt="0"/>
      <dgm:spPr/>
    </dgm:pt>
    <dgm:pt modelId="{F7A86820-5042-3F4A-8103-0E5D94AD6E05}" type="pres">
      <dgm:prSet presAssocID="{F7A53886-D9F3-954B-A6BE-97BDEDEE9F72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037F19-B8B4-BA40-8A7C-BF09CCA14AB7}" type="pres">
      <dgm:prSet presAssocID="{D6915259-F00E-8F41-87F3-A659A4E8C502}" presName="sibTrans" presStyleCnt="0"/>
      <dgm:spPr/>
    </dgm:pt>
    <dgm:pt modelId="{2693A44C-9A18-0D48-BF90-0B0F57B72C47}" type="pres">
      <dgm:prSet presAssocID="{6D444C77-1E26-B742-B046-CCB317D7428D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83C774-793A-884C-965D-F4F101B634D3}" type="pres">
      <dgm:prSet presAssocID="{545C1E76-D462-7545-96C4-0AB7A3611C1D}" presName="sibTrans" presStyleCnt="0"/>
      <dgm:spPr/>
    </dgm:pt>
    <dgm:pt modelId="{8B13CF0E-D155-D24A-BAF5-AAE5D2DB0D85}" type="pres">
      <dgm:prSet presAssocID="{E3D6487E-5632-AF4A-92D9-864A0DA78016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3DD74B-3807-504D-9F3F-8845F123D788}" srcId="{D41D2986-4C27-4B4B-B646-09181503AAA2}" destId="{F7A53886-D9F3-954B-A6BE-97BDEDEE9F72}" srcOrd="4" destOrd="0" parTransId="{E0644399-1BAA-9A49-8A1F-75F4937B75CC}" sibTransId="{D6915259-F00E-8F41-87F3-A659A4E8C502}"/>
    <dgm:cxn modelId="{5BDF6ECA-A916-744B-A124-D6A26708A767}" srcId="{D41D2986-4C27-4B4B-B646-09181503AAA2}" destId="{E3D6487E-5632-AF4A-92D9-864A0DA78016}" srcOrd="6" destOrd="0" parTransId="{D99D34F8-991C-8B47-9E33-6A0BB438FA45}" sibTransId="{E4E75CF0-A598-1847-83E4-3C82323D747A}"/>
    <dgm:cxn modelId="{5437E94B-DF25-4CCF-9458-C05E2EC01AD9}" type="presOf" srcId="{E3D6487E-5632-AF4A-92D9-864A0DA78016}" destId="{8B13CF0E-D155-D24A-BAF5-AAE5D2DB0D85}" srcOrd="0" destOrd="0" presId="urn:microsoft.com/office/officeart/2005/8/layout/default#2"/>
    <dgm:cxn modelId="{F383E5B5-5C14-4044-AE64-0CAA68928EEB}" srcId="{D41D2986-4C27-4B4B-B646-09181503AAA2}" destId="{BBCF6DD4-E985-1844-BA96-F1A777669E91}" srcOrd="1" destOrd="0" parTransId="{73BCBCE7-7364-AD44-A680-FEC406CBE1F0}" sibTransId="{29F5C89C-50B0-3B44-94CA-A66958543BAF}"/>
    <dgm:cxn modelId="{D19C3B1C-38CE-4C96-85FA-F0E3FFB35470}" type="presOf" srcId="{F7A53886-D9F3-954B-A6BE-97BDEDEE9F72}" destId="{F7A86820-5042-3F4A-8103-0E5D94AD6E05}" srcOrd="0" destOrd="0" presId="urn:microsoft.com/office/officeart/2005/8/layout/default#2"/>
    <dgm:cxn modelId="{B8C01D8D-4689-4E43-9BEF-ACC1C93E40F1}" type="presOf" srcId="{6D444C77-1E26-B742-B046-CCB317D7428D}" destId="{2693A44C-9A18-0D48-BF90-0B0F57B72C47}" srcOrd="0" destOrd="0" presId="urn:microsoft.com/office/officeart/2005/8/layout/default#2"/>
    <dgm:cxn modelId="{4EB74CF0-3D8F-C049-AC59-4B9F15F575AC}" srcId="{D41D2986-4C27-4B4B-B646-09181503AAA2}" destId="{E416C62B-A10E-F44A-9823-3F627DA88B37}" srcOrd="0" destOrd="0" parTransId="{19DD7016-E8C7-4A43-B674-944B447D368F}" sibTransId="{0DF28023-E715-A34A-973A-D291518509F4}"/>
    <dgm:cxn modelId="{B9B5AC09-DE81-4ACB-B7F2-4E2F6DC9A4E8}" type="presOf" srcId="{2FEA4469-8143-214D-B077-B6880B1942BF}" destId="{98BCA6E1-40BA-7747-A522-083169953C68}" srcOrd="0" destOrd="0" presId="urn:microsoft.com/office/officeart/2005/8/layout/default#2"/>
    <dgm:cxn modelId="{FC5E0D11-DDFB-FD49-917C-93CB473685C6}" srcId="{D41D2986-4C27-4B4B-B646-09181503AAA2}" destId="{7B50D1A0-4B2D-2043-A153-817DED9AD348}" srcOrd="2" destOrd="0" parTransId="{49A50830-30BF-D14D-BBBB-1D16342F420F}" sibTransId="{956C77AC-4895-4E41-91BB-B58323EBA277}"/>
    <dgm:cxn modelId="{C0CED939-C680-2547-884C-E27C0C5AF040}" srcId="{D41D2986-4C27-4B4B-B646-09181503AAA2}" destId="{2FEA4469-8143-214D-B077-B6880B1942BF}" srcOrd="3" destOrd="0" parTransId="{5206581D-FCF6-C448-B9B3-0D793EB26E6E}" sibTransId="{3F88839C-67F7-1342-9C79-357FB3A711CE}"/>
    <dgm:cxn modelId="{13487329-C7B0-214F-8980-9A2DE9F9B005}" srcId="{D41D2986-4C27-4B4B-B646-09181503AAA2}" destId="{6D444C77-1E26-B742-B046-CCB317D7428D}" srcOrd="5" destOrd="0" parTransId="{91E58E2B-CF27-934F-A77F-5ED666E7EE41}" sibTransId="{545C1E76-D462-7545-96C4-0AB7A3611C1D}"/>
    <dgm:cxn modelId="{E8EEEDD2-4F58-4C85-ADFC-618361D659CA}" type="presOf" srcId="{7B50D1A0-4B2D-2043-A153-817DED9AD348}" destId="{8B12485A-5660-C246-B66B-EDFC959A0656}" srcOrd="0" destOrd="0" presId="urn:microsoft.com/office/officeart/2005/8/layout/default#2"/>
    <dgm:cxn modelId="{A628720D-C8D7-4B8D-BD6B-6E89DDC6F907}" type="presOf" srcId="{BBCF6DD4-E985-1844-BA96-F1A777669E91}" destId="{5E1FA59D-9E56-774A-8BC5-DB98EA30AACE}" srcOrd="0" destOrd="0" presId="urn:microsoft.com/office/officeart/2005/8/layout/default#2"/>
    <dgm:cxn modelId="{23D9FEAD-C3E4-4B95-AE5B-605A7B5BCC7E}" type="presOf" srcId="{E416C62B-A10E-F44A-9823-3F627DA88B37}" destId="{DF0E4AD6-9EF5-1D40-970B-5680E4F96460}" srcOrd="0" destOrd="0" presId="urn:microsoft.com/office/officeart/2005/8/layout/default#2"/>
    <dgm:cxn modelId="{6EAE06C2-4AA4-45B7-9CAD-0C83A1893263}" type="presOf" srcId="{D41D2986-4C27-4B4B-B646-09181503AAA2}" destId="{11C42BE7-5647-7C4E-A7F9-0B7022F4AA78}" srcOrd="0" destOrd="0" presId="urn:microsoft.com/office/officeart/2005/8/layout/default#2"/>
    <dgm:cxn modelId="{EC9673F4-744A-4EC9-8224-EBA52EC1DB49}" type="presParOf" srcId="{11C42BE7-5647-7C4E-A7F9-0B7022F4AA78}" destId="{DF0E4AD6-9EF5-1D40-970B-5680E4F96460}" srcOrd="0" destOrd="0" presId="urn:microsoft.com/office/officeart/2005/8/layout/default#2"/>
    <dgm:cxn modelId="{4DB0D3ED-8CB5-447C-95D6-6CE76E1DA841}" type="presParOf" srcId="{11C42BE7-5647-7C4E-A7F9-0B7022F4AA78}" destId="{9DDB4813-1CA3-6645-A7FD-27CA00C152F3}" srcOrd="1" destOrd="0" presId="urn:microsoft.com/office/officeart/2005/8/layout/default#2"/>
    <dgm:cxn modelId="{DFF5B61A-6215-452C-9BD9-AE3A481B9D0E}" type="presParOf" srcId="{11C42BE7-5647-7C4E-A7F9-0B7022F4AA78}" destId="{5E1FA59D-9E56-774A-8BC5-DB98EA30AACE}" srcOrd="2" destOrd="0" presId="urn:microsoft.com/office/officeart/2005/8/layout/default#2"/>
    <dgm:cxn modelId="{2B1072AC-5AD8-4381-A2EA-DA147AD8763A}" type="presParOf" srcId="{11C42BE7-5647-7C4E-A7F9-0B7022F4AA78}" destId="{FD568715-CA21-0346-A03E-8B4286237731}" srcOrd="3" destOrd="0" presId="urn:microsoft.com/office/officeart/2005/8/layout/default#2"/>
    <dgm:cxn modelId="{446CA672-3365-4C4C-AFCC-09AA5A274C2C}" type="presParOf" srcId="{11C42BE7-5647-7C4E-A7F9-0B7022F4AA78}" destId="{8B12485A-5660-C246-B66B-EDFC959A0656}" srcOrd="4" destOrd="0" presId="urn:microsoft.com/office/officeart/2005/8/layout/default#2"/>
    <dgm:cxn modelId="{0B6DF81E-6F5C-4051-81AB-ED97A5F1E29A}" type="presParOf" srcId="{11C42BE7-5647-7C4E-A7F9-0B7022F4AA78}" destId="{76758335-E210-5C49-BDD2-B39B53FE4CB5}" srcOrd="5" destOrd="0" presId="urn:microsoft.com/office/officeart/2005/8/layout/default#2"/>
    <dgm:cxn modelId="{0F95AF7F-B59C-46F5-B350-2BB910A06E74}" type="presParOf" srcId="{11C42BE7-5647-7C4E-A7F9-0B7022F4AA78}" destId="{98BCA6E1-40BA-7747-A522-083169953C68}" srcOrd="6" destOrd="0" presId="urn:microsoft.com/office/officeart/2005/8/layout/default#2"/>
    <dgm:cxn modelId="{01473C62-BA46-4A6A-8188-C62219BFEF89}" type="presParOf" srcId="{11C42BE7-5647-7C4E-A7F9-0B7022F4AA78}" destId="{3F144DA9-139C-1748-A048-4B4F665BDC16}" srcOrd="7" destOrd="0" presId="urn:microsoft.com/office/officeart/2005/8/layout/default#2"/>
    <dgm:cxn modelId="{52ECA9AB-6B89-423F-BA04-EACCB43FDAE3}" type="presParOf" srcId="{11C42BE7-5647-7C4E-A7F9-0B7022F4AA78}" destId="{F7A86820-5042-3F4A-8103-0E5D94AD6E05}" srcOrd="8" destOrd="0" presId="urn:microsoft.com/office/officeart/2005/8/layout/default#2"/>
    <dgm:cxn modelId="{11E2D61D-414D-4000-9EC8-FB73F47A4C6F}" type="presParOf" srcId="{11C42BE7-5647-7C4E-A7F9-0B7022F4AA78}" destId="{69037F19-B8B4-BA40-8A7C-BF09CCA14AB7}" srcOrd="9" destOrd="0" presId="urn:microsoft.com/office/officeart/2005/8/layout/default#2"/>
    <dgm:cxn modelId="{B84C8635-BF1F-42FF-9318-C651EAA61D82}" type="presParOf" srcId="{11C42BE7-5647-7C4E-A7F9-0B7022F4AA78}" destId="{2693A44C-9A18-0D48-BF90-0B0F57B72C47}" srcOrd="10" destOrd="0" presId="urn:microsoft.com/office/officeart/2005/8/layout/default#2"/>
    <dgm:cxn modelId="{CAE4746E-ECD4-4C24-B1A3-24257E0837A1}" type="presParOf" srcId="{11C42BE7-5647-7C4E-A7F9-0B7022F4AA78}" destId="{3F83C774-793A-884C-965D-F4F101B634D3}" srcOrd="11" destOrd="0" presId="urn:microsoft.com/office/officeart/2005/8/layout/default#2"/>
    <dgm:cxn modelId="{A7CA9EFF-276D-42B6-8A2D-543155F78294}" type="presParOf" srcId="{11C42BE7-5647-7C4E-A7F9-0B7022F4AA78}" destId="{8B13CF0E-D155-D24A-BAF5-AAE5D2DB0D85}" srcOrd="12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5BC67D-268D-B946-A925-4CCBEB9B3D05}" type="doc">
      <dgm:prSet loTypeId="urn:microsoft.com/office/officeart/2005/8/layout/hierarchy3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B70E60-B40C-724F-84B1-EB90E293D6BA}">
      <dgm:prSet phldrT="[Text]"/>
      <dgm:spPr/>
      <dgm:t>
        <a:bodyPr/>
        <a:lstStyle/>
        <a:p>
          <a:r>
            <a:rPr lang="en-US" b="1" i="0" dirty="0" smtClean="0">
              <a:solidFill>
                <a:schemeClr val="bg1"/>
              </a:solidFill>
            </a:rPr>
            <a:t>message integrity</a:t>
          </a:r>
          <a:endParaRPr lang="en-US" b="1" i="0" dirty="0">
            <a:solidFill>
              <a:schemeClr val="bg1"/>
            </a:solidFill>
          </a:endParaRPr>
        </a:p>
      </dgm:t>
    </dgm:pt>
    <dgm:pt modelId="{4B600473-820B-484C-B6B4-A231BD33FB8A}" type="parTrans" cxnId="{35B7D4B3-D38D-F045-94D3-280D74E4A119}">
      <dgm:prSet/>
      <dgm:spPr/>
      <dgm:t>
        <a:bodyPr/>
        <a:lstStyle/>
        <a:p>
          <a:endParaRPr lang="en-US"/>
        </a:p>
      </dgm:t>
    </dgm:pt>
    <dgm:pt modelId="{A22B4B59-78B5-1E40-B686-E94DAD575DBA}" type="sibTrans" cxnId="{35B7D4B3-D38D-F045-94D3-280D74E4A119}">
      <dgm:prSet/>
      <dgm:spPr/>
      <dgm:t>
        <a:bodyPr/>
        <a:lstStyle/>
        <a:p>
          <a:endParaRPr lang="en-US"/>
        </a:p>
      </dgm:t>
    </dgm:pt>
    <dgm:pt modelId="{CF50CB94-6FE8-2342-BBCA-570C23DB1461}">
      <dgm:prSet/>
      <dgm:spPr/>
      <dgm:t>
        <a:bodyPr/>
        <a:lstStyle/>
        <a:p>
          <a:r>
            <a:rPr lang="en-US" dirty="0" smtClean="0"/>
            <a:t>adds a message integrity code to the 802.11 MAC  frame after the data field</a:t>
          </a:r>
        </a:p>
      </dgm:t>
    </dgm:pt>
    <dgm:pt modelId="{1B2051CD-0DD0-1740-B7B1-D4E81FFE351F}" type="parTrans" cxnId="{2CFB1772-0925-A649-AD9F-3CEA6DACEF1B}">
      <dgm:prSet/>
      <dgm:spPr/>
      <dgm:t>
        <a:bodyPr/>
        <a:lstStyle/>
        <a:p>
          <a:endParaRPr lang="en-US"/>
        </a:p>
      </dgm:t>
    </dgm:pt>
    <dgm:pt modelId="{E369F400-CB40-0841-876A-F8F93BD30BF9}" type="sibTrans" cxnId="{2CFB1772-0925-A649-AD9F-3CEA6DACEF1B}">
      <dgm:prSet/>
      <dgm:spPr/>
      <dgm:t>
        <a:bodyPr/>
        <a:lstStyle/>
        <a:p>
          <a:endParaRPr lang="en-US"/>
        </a:p>
      </dgm:t>
    </dgm:pt>
    <dgm:pt modelId="{281DF281-A8E6-DE4E-9623-93620C5882A0}">
      <dgm:prSet/>
      <dgm:spPr/>
      <dgm:t>
        <a:bodyPr/>
        <a:lstStyle/>
        <a:p>
          <a:r>
            <a:rPr lang="en-US" b="1" i="0" dirty="0" smtClean="0">
              <a:solidFill>
                <a:schemeClr val="bg1"/>
              </a:solidFill>
            </a:rPr>
            <a:t>data confidentiality</a:t>
          </a:r>
        </a:p>
      </dgm:t>
    </dgm:pt>
    <dgm:pt modelId="{0E0CF98E-D344-4A4F-ACCB-7D3F1C3928D5}" type="parTrans" cxnId="{AA85A24E-FCDA-4D40-9A0B-AE343BEA2141}">
      <dgm:prSet/>
      <dgm:spPr/>
      <dgm:t>
        <a:bodyPr/>
        <a:lstStyle/>
        <a:p>
          <a:endParaRPr lang="en-US"/>
        </a:p>
      </dgm:t>
    </dgm:pt>
    <dgm:pt modelId="{4F270A44-C886-BF4B-A591-25ADA8D17014}" type="sibTrans" cxnId="{AA85A24E-FCDA-4D40-9A0B-AE343BEA2141}">
      <dgm:prSet/>
      <dgm:spPr/>
      <dgm:t>
        <a:bodyPr/>
        <a:lstStyle/>
        <a:p>
          <a:endParaRPr lang="en-US"/>
        </a:p>
      </dgm:t>
    </dgm:pt>
    <dgm:pt modelId="{E2693D04-DF37-7C47-BB2B-3F191ECE306A}">
      <dgm:prSet/>
      <dgm:spPr/>
      <dgm:t>
        <a:bodyPr/>
        <a:lstStyle/>
        <a:p>
          <a:r>
            <a:rPr lang="en-US" smtClean="0"/>
            <a:t>provided by encrypting the MPDU</a:t>
          </a:r>
          <a:endParaRPr lang="en-US" dirty="0" smtClean="0"/>
        </a:p>
      </dgm:t>
    </dgm:pt>
    <dgm:pt modelId="{FD9E9E9C-22D0-B54C-94D4-9AE71EF7DF68}" type="parTrans" cxnId="{51CD28E2-9899-B948-96FA-E991D65028A8}">
      <dgm:prSet/>
      <dgm:spPr/>
      <dgm:t>
        <a:bodyPr/>
        <a:lstStyle/>
        <a:p>
          <a:endParaRPr lang="en-US"/>
        </a:p>
      </dgm:t>
    </dgm:pt>
    <dgm:pt modelId="{42843E4C-837B-9140-967B-9DB67CD2BF94}" type="sibTrans" cxnId="{51CD28E2-9899-B948-96FA-E991D65028A8}">
      <dgm:prSet/>
      <dgm:spPr/>
      <dgm:t>
        <a:bodyPr/>
        <a:lstStyle/>
        <a:p>
          <a:endParaRPr lang="en-US"/>
        </a:p>
      </dgm:t>
    </dgm:pt>
    <dgm:pt modelId="{35FD6BD7-31C5-3749-9D94-F79CAAD4D55C}" type="pres">
      <dgm:prSet presAssocID="{D25BC67D-268D-B946-A925-4CCBEB9B3D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BCA5F82-2364-B744-8324-374AA89869E2}" type="pres">
      <dgm:prSet presAssocID="{CCB70E60-B40C-724F-84B1-EB90E293D6BA}" presName="root" presStyleCnt="0"/>
      <dgm:spPr/>
    </dgm:pt>
    <dgm:pt modelId="{87B56EC9-38AE-8A47-868D-FFFFB05B7534}" type="pres">
      <dgm:prSet presAssocID="{CCB70E60-B40C-724F-84B1-EB90E293D6BA}" presName="rootComposite" presStyleCnt="0"/>
      <dgm:spPr/>
    </dgm:pt>
    <dgm:pt modelId="{4AA5F255-25D9-164A-842B-7A0B72807004}" type="pres">
      <dgm:prSet presAssocID="{CCB70E60-B40C-724F-84B1-EB90E293D6BA}" presName="rootText" presStyleLbl="node1" presStyleIdx="0" presStyleCnt="2"/>
      <dgm:spPr/>
      <dgm:t>
        <a:bodyPr/>
        <a:lstStyle/>
        <a:p>
          <a:endParaRPr lang="en-US"/>
        </a:p>
      </dgm:t>
    </dgm:pt>
    <dgm:pt modelId="{C9BEDD1C-B0D1-FF4F-A58B-211B4EC7F245}" type="pres">
      <dgm:prSet presAssocID="{CCB70E60-B40C-724F-84B1-EB90E293D6BA}" presName="rootConnector" presStyleLbl="node1" presStyleIdx="0" presStyleCnt="2"/>
      <dgm:spPr/>
      <dgm:t>
        <a:bodyPr/>
        <a:lstStyle/>
        <a:p>
          <a:endParaRPr lang="en-US"/>
        </a:p>
      </dgm:t>
    </dgm:pt>
    <dgm:pt modelId="{2777F4B1-CF84-8C42-B728-457463644E0E}" type="pres">
      <dgm:prSet presAssocID="{CCB70E60-B40C-724F-84B1-EB90E293D6BA}" presName="childShape" presStyleCnt="0"/>
      <dgm:spPr/>
    </dgm:pt>
    <dgm:pt modelId="{9B6FAED8-8AC8-7B43-88E2-01574679CCF7}" type="pres">
      <dgm:prSet presAssocID="{1B2051CD-0DD0-1740-B7B1-D4E81FFE351F}" presName="Name13" presStyleLbl="parChTrans1D2" presStyleIdx="0" presStyleCnt="2"/>
      <dgm:spPr/>
      <dgm:t>
        <a:bodyPr/>
        <a:lstStyle/>
        <a:p>
          <a:endParaRPr lang="en-US"/>
        </a:p>
      </dgm:t>
    </dgm:pt>
    <dgm:pt modelId="{2C2DCC82-5FB1-D348-BA19-911C37CAF9FA}" type="pres">
      <dgm:prSet presAssocID="{CF50CB94-6FE8-2342-BBCA-570C23DB1461}" presName="childText" presStyleLbl="bgAcc1" presStyleIdx="0" presStyleCnt="2" custScaleX="114201" custScaleY="1523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AB512F-5ABC-4543-A9DE-57CFBC083E0A}" type="pres">
      <dgm:prSet presAssocID="{281DF281-A8E6-DE4E-9623-93620C5882A0}" presName="root" presStyleCnt="0"/>
      <dgm:spPr/>
    </dgm:pt>
    <dgm:pt modelId="{B3F77753-8046-EF40-96D6-C43386787010}" type="pres">
      <dgm:prSet presAssocID="{281DF281-A8E6-DE4E-9623-93620C5882A0}" presName="rootComposite" presStyleCnt="0"/>
      <dgm:spPr/>
    </dgm:pt>
    <dgm:pt modelId="{1FE9D767-39EF-9349-8C74-98A53E11A0BF}" type="pres">
      <dgm:prSet presAssocID="{281DF281-A8E6-DE4E-9623-93620C5882A0}" presName="rootText" presStyleLbl="node1" presStyleIdx="1" presStyleCnt="2"/>
      <dgm:spPr/>
      <dgm:t>
        <a:bodyPr/>
        <a:lstStyle/>
        <a:p>
          <a:endParaRPr lang="en-US"/>
        </a:p>
      </dgm:t>
    </dgm:pt>
    <dgm:pt modelId="{23914FE1-43A8-684D-98B9-07F98C0D075E}" type="pres">
      <dgm:prSet presAssocID="{281DF281-A8E6-DE4E-9623-93620C5882A0}" presName="rootConnector" presStyleLbl="node1" presStyleIdx="1" presStyleCnt="2"/>
      <dgm:spPr/>
      <dgm:t>
        <a:bodyPr/>
        <a:lstStyle/>
        <a:p>
          <a:endParaRPr lang="en-US"/>
        </a:p>
      </dgm:t>
    </dgm:pt>
    <dgm:pt modelId="{0FF61C9E-5FA8-F648-8A72-CDFFA80DF1C8}" type="pres">
      <dgm:prSet presAssocID="{281DF281-A8E6-DE4E-9623-93620C5882A0}" presName="childShape" presStyleCnt="0"/>
      <dgm:spPr/>
    </dgm:pt>
    <dgm:pt modelId="{74A4BF55-75C6-9B45-97D6-2C533BD4A312}" type="pres">
      <dgm:prSet presAssocID="{FD9E9E9C-22D0-B54C-94D4-9AE71EF7DF68}" presName="Name13" presStyleLbl="parChTrans1D2" presStyleIdx="1" presStyleCnt="2"/>
      <dgm:spPr/>
      <dgm:t>
        <a:bodyPr/>
        <a:lstStyle/>
        <a:p>
          <a:endParaRPr lang="en-US"/>
        </a:p>
      </dgm:t>
    </dgm:pt>
    <dgm:pt modelId="{06F5B9D7-EA92-884F-BB9E-92875D69FB65}" type="pres">
      <dgm:prSet presAssocID="{E2693D04-DF37-7C47-BB2B-3F191ECE306A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EE2CFA-15EF-4761-8538-9043C0BBA573}" type="presOf" srcId="{1B2051CD-0DD0-1740-B7B1-D4E81FFE351F}" destId="{9B6FAED8-8AC8-7B43-88E2-01574679CCF7}" srcOrd="0" destOrd="0" presId="urn:microsoft.com/office/officeart/2005/8/layout/hierarchy3"/>
    <dgm:cxn modelId="{011FA27A-B93F-4B7E-AA5C-4A909F92842E}" type="presOf" srcId="{CCB70E60-B40C-724F-84B1-EB90E293D6BA}" destId="{4AA5F255-25D9-164A-842B-7A0B72807004}" srcOrd="0" destOrd="0" presId="urn:microsoft.com/office/officeart/2005/8/layout/hierarchy3"/>
    <dgm:cxn modelId="{492BD974-4ECF-4004-B2F8-39ADECC98D0C}" type="presOf" srcId="{D25BC67D-268D-B946-A925-4CCBEB9B3D05}" destId="{35FD6BD7-31C5-3749-9D94-F79CAAD4D55C}" srcOrd="0" destOrd="0" presId="urn:microsoft.com/office/officeart/2005/8/layout/hierarchy3"/>
    <dgm:cxn modelId="{1144B7E7-CCEB-49BA-A897-C3CC27903E35}" type="presOf" srcId="{E2693D04-DF37-7C47-BB2B-3F191ECE306A}" destId="{06F5B9D7-EA92-884F-BB9E-92875D69FB65}" srcOrd="0" destOrd="0" presId="urn:microsoft.com/office/officeart/2005/8/layout/hierarchy3"/>
    <dgm:cxn modelId="{AA85A24E-FCDA-4D40-9A0B-AE343BEA2141}" srcId="{D25BC67D-268D-B946-A925-4CCBEB9B3D05}" destId="{281DF281-A8E6-DE4E-9623-93620C5882A0}" srcOrd="1" destOrd="0" parTransId="{0E0CF98E-D344-4A4F-ACCB-7D3F1C3928D5}" sibTransId="{4F270A44-C886-BF4B-A591-25ADA8D17014}"/>
    <dgm:cxn modelId="{51CD28E2-9899-B948-96FA-E991D65028A8}" srcId="{281DF281-A8E6-DE4E-9623-93620C5882A0}" destId="{E2693D04-DF37-7C47-BB2B-3F191ECE306A}" srcOrd="0" destOrd="0" parTransId="{FD9E9E9C-22D0-B54C-94D4-9AE71EF7DF68}" sibTransId="{42843E4C-837B-9140-967B-9DB67CD2BF94}"/>
    <dgm:cxn modelId="{4D1CE19A-6A86-4ABD-9ED3-832E0AEB708A}" type="presOf" srcId="{CF50CB94-6FE8-2342-BBCA-570C23DB1461}" destId="{2C2DCC82-5FB1-D348-BA19-911C37CAF9FA}" srcOrd="0" destOrd="0" presId="urn:microsoft.com/office/officeart/2005/8/layout/hierarchy3"/>
    <dgm:cxn modelId="{35B7D4B3-D38D-F045-94D3-280D74E4A119}" srcId="{D25BC67D-268D-B946-A925-4CCBEB9B3D05}" destId="{CCB70E60-B40C-724F-84B1-EB90E293D6BA}" srcOrd="0" destOrd="0" parTransId="{4B600473-820B-484C-B6B4-A231BD33FB8A}" sibTransId="{A22B4B59-78B5-1E40-B686-E94DAD575DBA}"/>
    <dgm:cxn modelId="{C423824C-F3AD-4263-A082-94129D1B6A25}" type="presOf" srcId="{281DF281-A8E6-DE4E-9623-93620C5882A0}" destId="{23914FE1-43A8-684D-98B9-07F98C0D075E}" srcOrd="1" destOrd="0" presId="urn:microsoft.com/office/officeart/2005/8/layout/hierarchy3"/>
    <dgm:cxn modelId="{2CFB1772-0925-A649-AD9F-3CEA6DACEF1B}" srcId="{CCB70E60-B40C-724F-84B1-EB90E293D6BA}" destId="{CF50CB94-6FE8-2342-BBCA-570C23DB1461}" srcOrd="0" destOrd="0" parTransId="{1B2051CD-0DD0-1740-B7B1-D4E81FFE351F}" sibTransId="{E369F400-CB40-0841-876A-F8F93BD30BF9}"/>
    <dgm:cxn modelId="{2C397B13-CE88-453D-AB4C-FD2951137375}" type="presOf" srcId="{FD9E9E9C-22D0-B54C-94D4-9AE71EF7DF68}" destId="{74A4BF55-75C6-9B45-97D6-2C533BD4A312}" srcOrd="0" destOrd="0" presId="urn:microsoft.com/office/officeart/2005/8/layout/hierarchy3"/>
    <dgm:cxn modelId="{C5751673-E03A-462E-89B8-402454C64F46}" type="presOf" srcId="{CCB70E60-B40C-724F-84B1-EB90E293D6BA}" destId="{C9BEDD1C-B0D1-FF4F-A58B-211B4EC7F245}" srcOrd="1" destOrd="0" presId="urn:microsoft.com/office/officeart/2005/8/layout/hierarchy3"/>
    <dgm:cxn modelId="{96E70C7B-2A31-463B-A6F4-3231D847750A}" type="presOf" srcId="{281DF281-A8E6-DE4E-9623-93620C5882A0}" destId="{1FE9D767-39EF-9349-8C74-98A53E11A0BF}" srcOrd="0" destOrd="0" presId="urn:microsoft.com/office/officeart/2005/8/layout/hierarchy3"/>
    <dgm:cxn modelId="{9E66362F-4D24-428E-9076-488173734EFE}" type="presParOf" srcId="{35FD6BD7-31C5-3749-9D94-F79CAAD4D55C}" destId="{BBCA5F82-2364-B744-8324-374AA89869E2}" srcOrd="0" destOrd="0" presId="urn:microsoft.com/office/officeart/2005/8/layout/hierarchy3"/>
    <dgm:cxn modelId="{5F1C5029-AA51-4AB1-9E84-131779FB5B84}" type="presParOf" srcId="{BBCA5F82-2364-B744-8324-374AA89869E2}" destId="{87B56EC9-38AE-8A47-868D-FFFFB05B7534}" srcOrd="0" destOrd="0" presId="urn:microsoft.com/office/officeart/2005/8/layout/hierarchy3"/>
    <dgm:cxn modelId="{E590D073-7A0D-4D0B-A3C1-AEED95FC549D}" type="presParOf" srcId="{87B56EC9-38AE-8A47-868D-FFFFB05B7534}" destId="{4AA5F255-25D9-164A-842B-7A0B72807004}" srcOrd="0" destOrd="0" presId="urn:microsoft.com/office/officeart/2005/8/layout/hierarchy3"/>
    <dgm:cxn modelId="{857DA36A-C799-4706-BB07-E087305BC1C4}" type="presParOf" srcId="{87B56EC9-38AE-8A47-868D-FFFFB05B7534}" destId="{C9BEDD1C-B0D1-FF4F-A58B-211B4EC7F245}" srcOrd="1" destOrd="0" presId="urn:microsoft.com/office/officeart/2005/8/layout/hierarchy3"/>
    <dgm:cxn modelId="{4E341B25-DC86-4786-A444-0A1F46C64BEC}" type="presParOf" srcId="{BBCA5F82-2364-B744-8324-374AA89869E2}" destId="{2777F4B1-CF84-8C42-B728-457463644E0E}" srcOrd="1" destOrd="0" presId="urn:microsoft.com/office/officeart/2005/8/layout/hierarchy3"/>
    <dgm:cxn modelId="{3CB214B5-8192-43E4-847A-A6E3AD8839C3}" type="presParOf" srcId="{2777F4B1-CF84-8C42-B728-457463644E0E}" destId="{9B6FAED8-8AC8-7B43-88E2-01574679CCF7}" srcOrd="0" destOrd="0" presId="urn:microsoft.com/office/officeart/2005/8/layout/hierarchy3"/>
    <dgm:cxn modelId="{7CB818BF-FE23-4D2F-8360-75A513F839C2}" type="presParOf" srcId="{2777F4B1-CF84-8C42-B728-457463644E0E}" destId="{2C2DCC82-5FB1-D348-BA19-911C37CAF9FA}" srcOrd="1" destOrd="0" presId="urn:microsoft.com/office/officeart/2005/8/layout/hierarchy3"/>
    <dgm:cxn modelId="{2510E5BF-CC79-4395-9E48-149952E9599B}" type="presParOf" srcId="{35FD6BD7-31C5-3749-9D94-F79CAAD4D55C}" destId="{CEAB512F-5ABC-4543-A9DE-57CFBC083E0A}" srcOrd="1" destOrd="0" presId="urn:microsoft.com/office/officeart/2005/8/layout/hierarchy3"/>
    <dgm:cxn modelId="{05DB833A-032D-4777-B015-3980B026C4D8}" type="presParOf" srcId="{CEAB512F-5ABC-4543-A9DE-57CFBC083E0A}" destId="{B3F77753-8046-EF40-96D6-C43386787010}" srcOrd="0" destOrd="0" presId="urn:microsoft.com/office/officeart/2005/8/layout/hierarchy3"/>
    <dgm:cxn modelId="{8E3C9753-AA48-4092-A702-ED599FA016E4}" type="presParOf" srcId="{B3F77753-8046-EF40-96D6-C43386787010}" destId="{1FE9D767-39EF-9349-8C74-98A53E11A0BF}" srcOrd="0" destOrd="0" presId="urn:microsoft.com/office/officeart/2005/8/layout/hierarchy3"/>
    <dgm:cxn modelId="{85D8B111-6CB3-4C12-BE97-C356E4AD89F4}" type="presParOf" srcId="{B3F77753-8046-EF40-96D6-C43386787010}" destId="{23914FE1-43A8-684D-98B9-07F98C0D075E}" srcOrd="1" destOrd="0" presId="urn:microsoft.com/office/officeart/2005/8/layout/hierarchy3"/>
    <dgm:cxn modelId="{7C2DA033-3B23-4C0B-833E-9199BA4DB3C2}" type="presParOf" srcId="{CEAB512F-5ABC-4543-A9DE-57CFBC083E0A}" destId="{0FF61C9E-5FA8-F648-8A72-CDFFA80DF1C8}" srcOrd="1" destOrd="0" presId="urn:microsoft.com/office/officeart/2005/8/layout/hierarchy3"/>
    <dgm:cxn modelId="{0F690C81-6849-4FDF-BB79-6F53C49C627F}" type="presParOf" srcId="{0FF61C9E-5FA8-F648-8A72-CDFFA80DF1C8}" destId="{74A4BF55-75C6-9B45-97D6-2C533BD4A312}" srcOrd="0" destOrd="0" presId="urn:microsoft.com/office/officeart/2005/8/layout/hierarchy3"/>
    <dgm:cxn modelId="{9EB37BCF-9323-4AF0-983F-35DE2F9DE67E}" type="presParOf" srcId="{0FF61C9E-5FA8-F648-8A72-CDFFA80DF1C8}" destId="{06F5B9D7-EA92-884F-BB9E-92875D69FB65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25BC67D-268D-B946-A925-4CCBEB9B3D05}" type="doc">
      <dgm:prSet loTypeId="urn:microsoft.com/office/officeart/2005/8/layout/hierarchy3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B70E60-B40C-724F-84B1-EB90E293D6BA}">
      <dgm:prSet phldrT="[Text]"/>
      <dgm:spPr/>
      <dgm:t>
        <a:bodyPr/>
        <a:lstStyle/>
        <a:p>
          <a:r>
            <a:rPr lang="en-US" b="1" i="0" dirty="0" smtClean="0">
              <a:solidFill>
                <a:schemeClr val="bg1"/>
              </a:solidFill>
              <a:latin typeface="+mj-lt"/>
            </a:rPr>
            <a:t>Message integrity</a:t>
          </a:r>
          <a:endParaRPr lang="en-US" b="1" i="0" dirty="0">
            <a:solidFill>
              <a:schemeClr val="bg1"/>
            </a:solidFill>
            <a:latin typeface="+mj-lt"/>
          </a:endParaRPr>
        </a:p>
      </dgm:t>
    </dgm:pt>
    <dgm:pt modelId="{4B600473-820B-484C-B6B4-A231BD33FB8A}" type="parTrans" cxnId="{35B7D4B3-D38D-F045-94D3-280D74E4A119}">
      <dgm:prSet/>
      <dgm:spPr/>
      <dgm:t>
        <a:bodyPr/>
        <a:lstStyle/>
        <a:p>
          <a:endParaRPr lang="en-US"/>
        </a:p>
      </dgm:t>
    </dgm:pt>
    <dgm:pt modelId="{A22B4B59-78B5-1E40-B686-E94DAD575DBA}" type="sibTrans" cxnId="{35B7D4B3-D38D-F045-94D3-280D74E4A119}">
      <dgm:prSet/>
      <dgm:spPr/>
      <dgm:t>
        <a:bodyPr/>
        <a:lstStyle/>
        <a:p>
          <a:endParaRPr lang="en-US"/>
        </a:p>
      </dgm:t>
    </dgm:pt>
    <dgm:pt modelId="{CF50CB94-6FE8-2342-BBCA-570C23DB1461}">
      <dgm:prSet/>
      <dgm:spPr/>
      <dgm:t>
        <a:bodyPr/>
        <a:lstStyle/>
        <a:p>
          <a:r>
            <a:rPr lang="en-US" dirty="0" smtClean="0">
              <a:latin typeface="+mj-lt"/>
            </a:rPr>
            <a:t>Uses the cipher-block-chaining message authentication code (CBC-MAC)</a:t>
          </a:r>
        </a:p>
      </dgm:t>
    </dgm:pt>
    <dgm:pt modelId="{1B2051CD-0DD0-1740-B7B1-D4E81FFE351F}" type="parTrans" cxnId="{2CFB1772-0925-A649-AD9F-3CEA6DACEF1B}">
      <dgm:prSet/>
      <dgm:spPr/>
      <dgm:t>
        <a:bodyPr/>
        <a:lstStyle/>
        <a:p>
          <a:endParaRPr lang="en-US"/>
        </a:p>
      </dgm:t>
    </dgm:pt>
    <dgm:pt modelId="{E369F400-CB40-0841-876A-F8F93BD30BF9}" type="sibTrans" cxnId="{2CFB1772-0925-A649-AD9F-3CEA6DACEF1B}">
      <dgm:prSet/>
      <dgm:spPr/>
      <dgm:t>
        <a:bodyPr/>
        <a:lstStyle/>
        <a:p>
          <a:endParaRPr lang="en-US"/>
        </a:p>
      </dgm:t>
    </dgm:pt>
    <dgm:pt modelId="{281DF281-A8E6-DE4E-9623-93620C5882A0}">
      <dgm:prSet/>
      <dgm:spPr/>
      <dgm:t>
        <a:bodyPr/>
        <a:lstStyle/>
        <a:p>
          <a:r>
            <a:rPr lang="en-US" b="1" i="0" smtClean="0">
              <a:solidFill>
                <a:schemeClr val="bg1"/>
              </a:solidFill>
              <a:latin typeface="+mj-lt"/>
            </a:rPr>
            <a:t>Data confidentiality</a:t>
          </a:r>
          <a:endParaRPr lang="en-US" b="1" i="0" dirty="0" smtClean="0">
            <a:solidFill>
              <a:schemeClr val="bg1"/>
            </a:solidFill>
            <a:latin typeface="+mj-lt"/>
          </a:endParaRPr>
        </a:p>
      </dgm:t>
    </dgm:pt>
    <dgm:pt modelId="{0E0CF98E-D344-4A4F-ACCB-7D3F1C3928D5}" type="parTrans" cxnId="{AA85A24E-FCDA-4D40-9A0B-AE343BEA2141}">
      <dgm:prSet/>
      <dgm:spPr/>
      <dgm:t>
        <a:bodyPr/>
        <a:lstStyle/>
        <a:p>
          <a:endParaRPr lang="en-US"/>
        </a:p>
      </dgm:t>
    </dgm:pt>
    <dgm:pt modelId="{4F270A44-C886-BF4B-A591-25ADA8D17014}" type="sibTrans" cxnId="{AA85A24E-FCDA-4D40-9A0B-AE343BEA2141}">
      <dgm:prSet/>
      <dgm:spPr/>
      <dgm:t>
        <a:bodyPr/>
        <a:lstStyle/>
        <a:p>
          <a:endParaRPr lang="en-US"/>
        </a:p>
      </dgm:t>
    </dgm:pt>
    <dgm:pt modelId="{E2693D04-DF37-7C47-BB2B-3F191ECE306A}">
      <dgm:prSet/>
      <dgm:spPr/>
      <dgm:t>
        <a:bodyPr/>
        <a:lstStyle/>
        <a:p>
          <a:r>
            <a:rPr lang="en-US" dirty="0" smtClean="0">
              <a:latin typeface="+mj-lt"/>
            </a:rPr>
            <a:t>Uses the CTR block cipher mode of operation with AES for encryption</a:t>
          </a:r>
        </a:p>
      </dgm:t>
    </dgm:pt>
    <dgm:pt modelId="{FD9E9E9C-22D0-B54C-94D4-9AE71EF7DF68}" type="parTrans" cxnId="{51CD28E2-9899-B948-96FA-E991D65028A8}">
      <dgm:prSet/>
      <dgm:spPr/>
      <dgm:t>
        <a:bodyPr/>
        <a:lstStyle/>
        <a:p>
          <a:endParaRPr lang="en-US"/>
        </a:p>
      </dgm:t>
    </dgm:pt>
    <dgm:pt modelId="{42843E4C-837B-9140-967B-9DB67CD2BF94}" type="sibTrans" cxnId="{51CD28E2-9899-B948-96FA-E991D65028A8}">
      <dgm:prSet/>
      <dgm:spPr/>
      <dgm:t>
        <a:bodyPr/>
        <a:lstStyle/>
        <a:p>
          <a:endParaRPr lang="en-US"/>
        </a:p>
      </dgm:t>
    </dgm:pt>
    <dgm:pt modelId="{35FD6BD7-31C5-3749-9D94-F79CAAD4D55C}" type="pres">
      <dgm:prSet presAssocID="{D25BC67D-268D-B946-A925-4CCBEB9B3D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BCA5F82-2364-B744-8324-374AA89869E2}" type="pres">
      <dgm:prSet presAssocID="{CCB70E60-B40C-724F-84B1-EB90E293D6BA}" presName="root" presStyleCnt="0"/>
      <dgm:spPr/>
      <dgm:t>
        <a:bodyPr/>
        <a:lstStyle/>
        <a:p>
          <a:endParaRPr lang="en-US"/>
        </a:p>
      </dgm:t>
    </dgm:pt>
    <dgm:pt modelId="{87B56EC9-38AE-8A47-868D-FFFFB05B7534}" type="pres">
      <dgm:prSet presAssocID="{CCB70E60-B40C-724F-84B1-EB90E293D6BA}" presName="rootComposite" presStyleCnt="0"/>
      <dgm:spPr/>
      <dgm:t>
        <a:bodyPr/>
        <a:lstStyle/>
        <a:p>
          <a:endParaRPr lang="en-US"/>
        </a:p>
      </dgm:t>
    </dgm:pt>
    <dgm:pt modelId="{4AA5F255-25D9-164A-842B-7A0B72807004}" type="pres">
      <dgm:prSet presAssocID="{CCB70E60-B40C-724F-84B1-EB90E293D6BA}" presName="rootText" presStyleLbl="node1" presStyleIdx="0" presStyleCnt="2"/>
      <dgm:spPr/>
      <dgm:t>
        <a:bodyPr/>
        <a:lstStyle/>
        <a:p>
          <a:endParaRPr lang="en-US"/>
        </a:p>
      </dgm:t>
    </dgm:pt>
    <dgm:pt modelId="{C9BEDD1C-B0D1-FF4F-A58B-211B4EC7F245}" type="pres">
      <dgm:prSet presAssocID="{CCB70E60-B40C-724F-84B1-EB90E293D6BA}" presName="rootConnector" presStyleLbl="node1" presStyleIdx="0" presStyleCnt="2"/>
      <dgm:spPr/>
      <dgm:t>
        <a:bodyPr/>
        <a:lstStyle/>
        <a:p>
          <a:endParaRPr lang="en-US"/>
        </a:p>
      </dgm:t>
    </dgm:pt>
    <dgm:pt modelId="{2777F4B1-CF84-8C42-B728-457463644E0E}" type="pres">
      <dgm:prSet presAssocID="{CCB70E60-B40C-724F-84B1-EB90E293D6BA}" presName="childShape" presStyleCnt="0"/>
      <dgm:spPr/>
      <dgm:t>
        <a:bodyPr/>
        <a:lstStyle/>
        <a:p>
          <a:endParaRPr lang="en-US"/>
        </a:p>
      </dgm:t>
    </dgm:pt>
    <dgm:pt modelId="{9B6FAED8-8AC8-7B43-88E2-01574679CCF7}" type="pres">
      <dgm:prSet presAssocID="{1B2051CD-0DD0-1740-B7B1-D4E81FFE351F}" presName="Name13" presStyleLbl="parChTrans1D2" presStyleIdx="0" presStyleCnt="2"/>
      <dgm:spPr/>
      <dgm:t>
        <a:bodyPr/>
        <a:lstStyle/>
        <a:p>
          <a:endParaRPr lang="en-US"/>
        </a:p>
      </dgm:t>
    </dgm:pt>
    <dgm:pt modelId="{2C2DCC82-5FB1-D348-BA19-911C37CAF9FA}" type="pres">
      <dgm:prSet presAssocID="{CF50CB94-6FE8-2342-BBCA-570C23DB1461}" presName="childText" presStyleLbl="bgAcc1" presStyleIdx="0" presStyleCnt="2" custScaleX="114201" custScaleY="1523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AB512F-5ABC-4543-A9DE-57CFBC083E0A}" type="pres">
      <dgm:prSet presAssocID="{281DF281-A8E6-DE4E-9623-93620C5882A0}" presName="root" presStyleCnt="0"/>
      <dgm:spPr/>
      <dgm:t>
        <a:bodyPr/>
        <a:lstStyle/>
        <a:p>
          <a:endParaRPr lang="en-US"/>
        </a:p>
      </dgm:t>
    </dgm:pt>
    <dgm:pt modelId="{B3F77753-8046-EF40-96D6-C43386787010}" type="pres">
      <dgm:prSet presAssocID="{281DF281-A8E6-DE4E-9623-93620C5882A0}" presName="rootComposite" presStyleCnt="0"/>
      <dgm:spPr/>
      <dgm:t>
        <a:bodyPr/>
        <a:lstStyle/>
        <a:p>
          <a:endParaRPr lang="en-US"/>
        </a:p>
      </dgm:t>
    </dgm:pt>
    <dgm:pt modelId="{1FE9D767-39EF-9349-8C74-98A53E11A0BF}" type="pres">
      <dgm:prSet presAssocID="{281DF281-A8E6-DE4E-9623-93620C5882A0}" presName="rootText" presStyleLbl="node1" presStyleIdx="1" presStyleCnt="2"/>
      <dgm:spPr/>
      <dgm:t>
        <a:bodyPr/>
        <a:lstStyle/>
        <a:p>
          <a:endParaRPr lang="en-US"/>
        </a:p>
      </dgm:t>
    </dgm:pt>
    <dgm:pt modelId="{23914FE1-43A8-684D-98B9-07F98C0D075E}" type="pres">
      <dgm:prSet presAssocID="{281DF281-A8E6-DE4E-9623-93620C5882A0}" presName="rootConnector" presStyleLbl="node1" presStyleIdx="1" presStyleCnt="2"/>
      <dgm:spPr/>
      <dgm:t>
        <a:bodyPr/>
        <a:lstStyle/>
        <a:p>
          <a:endParaRPr lang="en-US"/>
        </a:p>
      </dgm:t>
    </dgm:pt>
    <dgm:pt modelId="{0FF61C9E-5FA8-F648-8A72-CDFFA80DF1C8}" type="pres">
      <dgm:prSet presAssocID="{281DF281-A8E6-DE4E-9623-93620C5882A0}" presName="childShape" presStyleCnt="0"/>
      <dgm:spPr/>
      <dgm:t>
        <a:bodyPr/>
        <a:lstStyle/>
        <a:p>
          <a:endParaRPr lang="en-US"/>
        </a:p>
      </dgm:t>
    </dgm:pt>
    <dgm:pt modelId="{74A4BF55-75C6-9B45-97D6-2C533BD4A312}" type="pres">
      <dgm:prSet presAssocID="{FD9E9E9C-22D0-B54C-94D4-9AE71EF7DF68}" presName="Name13" presStyleLbl="parChTrans1D2" presStyleIdx="1" presStyleCnt="2"/>
      <dgm:spPr/>
      <dgm:t>
        <a:bodyPr/>
        <a:lstStyle/>
        <a:p>
          <a:endParaRPr lang="en-US"/>
        </a:p>
      </dgm:t>
    </dgm:pt>
    <dgm:pt modelId="{06F5B9D7-EA92-884F-BB9E-92875D69FB65}" type="pres">
      <dgm:prSet presAssocID="{E2693D04-DF37-7C47-BB2B-3F191ECE306A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85A24E-FCDA-4D40-9A0B-AE343BEA2141}" srcId="{D25BC67D-268D-B946-A925-4CCBEB9B3D05}" destId="{281DF281-A8E6-DE4E-9623-93620C5882A0}" srcOrd="1" destOrd="0" parTransId="{0E0CF98E-D344-4A4F-ACCB-7D3F1C3928D5}" sibTransId="{4F270A44-C886-BF4B-A591-25ADA8D17014}"/>
    <dgm:cxn modelId="{03AE382E-C731-4ED7-B2A0-3B0B043E78DC}" type="presOf" srcId="{1B2051CD-0DD0-1740-B7B1-D4E81FFE351F}" destId="{9B6FAED8-8AC8-7B43-88E2-01574679CCF7}" srcOrd="0" destOrd="0" presId="urn:microsoft.com/office/officeart/2005/8/layout/hierarchy3"/>
    <dgm:cxn modelId="{E8A8FDE8-0F5A-447D-9FB2-E9A573F94205}" type="presOf" srcId="{281DF281-A8E6-DE4E-9623-93620C5882A0}" destId="{23914FE1-43A8-684D-98B9-07F98C0D075E}" srcOrd="1" destOrd="0" presId="urn:microsoft.com/office/officeart/2005/8/layout/hierarchy3"/>
    <dgm:cxn modelId="{DE6DCDA7-58A5-40E0-902A-57C59C0ADF44}" type="presOf" srcId="{281DF281-A8E6-DE4E-9623-93620C5882A0}" destId="{1FE9D767-39EF-9349-8C74-98A53E11A0BF}" srcOrd="0" destOrd="0" presId="urn:microsoft.com/office/officeart/2005/8/layout/hierarchy3"/>
    <dgm:cxn modelId="{DAF355B4-932D-44ED-83F7-4D9067F1983A}" type="presOf" srcId="{CCB70E60-B40C-724F-84B1-EB90E293D6BA}" destId="{C9BEDD1C-B0D1-FF4F-A58B-211B4EC7F245}" srcOrd="1" destOrd="0" presId="urn:microsoft.com/office/officeart/2005/8/layout/hierarchy3"/>
    <dgm:cxn modelId="{8C7C8E12-52FE-4D89-874B-486D43BBB5D5}" type="presOf" srcId="{CF50CB94-6FE8-2342-BBCA-570C23DB1461}" destId="{2C2DCC82-5FB1-D348-BA19-911C37CAF9FA}" srcOrd="0" destOrd="0" presId="urn:microsoft.com/office/officeart/2005/8/layout/hierarchy3"/>
    <dgm:cxn modelId="{51CD28E2-9899-B948-96FA-E991D65028A8}" srcId="{281DF281-A8E6-DE4E-9623-93620C5882A0}" destId="{E2693D04-DF37-7C47-BB2B-3F191ECE306A}" srcOrd="0" destOrd="0" parTransId="{FD9E9E9C-22D0-B54C-94D4-9AE71EF7DF68}" sibTransId="{42843E4C-837B-9140-967B-9DB67CD2BF94}"/>
    <dgm:cxn modelId="{2B40120D-F567-483A-BD45-5747EF710F15}" type="presOf" srcId="{FD9E9E9C-22D0-B54C-94D4-9AE71EF7DF68}" destId="{74A4BF55-75C6-9B45-97D6-2C533BD4A312}" srcOrd="0" destOrd="0" presId="urn:microsoft.com/office/officeart/2005/8/layout/hierarchy3"/>
    <dgm:cxn modelId="{35B7D4B3-D38D-F045-94D3-280D74E4A119}" srcId="{D25BC67D-268D-B946-A925-4CCBEB9B3D05}" destId="{CCB70E60-B40C-724F-84B1-EB90E293D6BA}" srcOrd="0" destOrd="0" parTransId="{4B600473-820B-484C-B6B4-A231BD33FB8A}" sibTransId="{A22B4B59-78B5-1E40-B686-E94DAD575DBA}"/>
    <dgm:cxn modelId="{E4EDB336-BADF-48B2-9618-1F1BABB44422}" type="presOf" srcId="{E2693D04-DF37-7C47-BB2B-3F191ECE306A}" destId="{06F5B9D7-EA92-884F-BB9E-92875D69FB65}" srcOrd="0" destOrd="0" presId="urn:microsoft.com/office/officeart/2005/8/layout/hierarchy3"/>
    <dgm:cxn modelId="{E00D6955-BFBE-4452-A1C5-1B753866BBBE}" type="presOf" srcId="{D25BC67D-268D-B946-A925-4CCBEB9B3D05}" destId="{35FD6BD7-31C5-3749-9D94-F79CAAD4D55C}" srcOrd="0" destOrd="0" presId="urn:microsoft.com/office/officeart/2005/8/layout/hierarchy3"/>
    <dgm:cxn modelId="{2CFB1772-0925-A649-AD9F-3CEA6DACEF1B}" srcId="{CCB70E60-B40C-724F-84B1-EB90E293D6BA}" destId="{CF50CB94-6FE8-2342-BBCA-570C23DB1461}" srcOrd="0" destOrd="0" parTransId="{1B2051CD-0DD0-1740-B7B1-D4E81FFE351F}" sibTransId="{E369F400-CB40-0841-876A-F8F93BD30BF9}"/>
    <dgm:cxn modelId="{8171E0CD-B910-41AC-9F4C-B6DFE5278C4E}" type="presOf" srcId="{CCB70E60-B40C-724F-84B1-EB90E293D6BA}" destId="{4AA5F255-25D9-164A-842B-7A0B72807004}" srcOrd="0" destOrd="0" presId="urn:microsoft.com/office/officeart/2005/8/layout/hierarchy3"/>
    <dgm:cxn modelId="{325A7390-FFC3-4F1E-B2B5-CB3A99BE2477}" type="presParOf" srcId="{35FD6BD7-31C5-3749-9D94-F79CAAD4D55C}" destId="{BBCA5F82-2364-B744-8324-374AA89869E2}" srcOrd="0" destOrd="0" presId="urn:microsoft.com/office/officeart/2005/8/layout/hierarchy3"/>
    <dgm:cxn modelId="{F95B4915-B64D-4F66-996E-85FFD7EC4586}" type="presParOf" srcId="{BBCA5F82-2364-B744-8324-374AA89869E2}" destId="{87B56EC9-38AE-8A47-868D-FFFFB05B7534}" srcOrd="0" destOrd="0" presId="urn:microsoft.com/office/officeart/2005/8/layout/hierarchy3"/>
    <dgm:cxn modelId="{8E11E299-38C6-4994-906D-7D9D8128D60F}" type="presParOf" srcId="{87B56EC9-38AE-8A47-868D-FFFFB05B7534}" destId="{4AA5F255-25D9-164A-842B-7A0B72807004}" srcOrd="0" destOrd="0" presId="urn:microsoft.com/office/officeart/2005/8/layout/hierarchy3"/>
    <dgm:cxn modelId="{070D776A-1F1B-4746-AA3B-9BF4537BDA95}" type="presParOf" srcId="{87B56EC9-38AE-8A47-868D-FFFFB05B7534}" destId="{C9BEDD1C-B0D1-FF4F-A58B-211B4EC7F245}" srcOrd="1" destOrd="0" presId="urn:microsoft.com/office/officeart/2005/8/layout/hierarchy3"/>
    <dgm:cxn modelId="{7D417A92-0B10-41A5-A3B4-2DCCFC8AD9AF}" type="presParOf" srcId="{BBCA5F82-2364-B744-8324-374AA89869E2}" destId="{2777F4B1-CF84-8C42-B728-457463644E0E}" srcOrd="1" destOrd="0" presId="urn:microsoft.com/office/officeart/2005/8/layout/hierarchy3"/>
    <dgm:cxn modelId="{C415E899-ED5B-4F0E-A005-B9775324477C}" type="presParOf" srcId="{2777F4B1-CF84-8C42-B728-457463644E0E}" destId="{9B6FAED8-8AC8-7B43-88E2-01574679CCF7}" srcOrd="0" destOrd="0" presId="urn:microsoft.com/office/officeart/2005/8/layout/hierarchy3"/>
    <dgm:cxn modelId="{F00FAD7D-CAA3-463E-BAE1-9D553D7A7522}" type="presParOf" srcId="{2777F4B1-CF84-8C42-B728-457463644E0E}" destId="{2C2DCC82-5FB1-D348-BA19-911C37CAF9FA}" srcOrd="1" destOrd="0" presId="urn:microsoft.com/office/officeart/2005/8/layout/hierarchy3"/>
    <dgm:cxn modelId="{33C6A574-A76F-425B-8E51-7FF05124DA87}" type="presParOf" srcId="{35FD6BD7-31C5-3749-9D94-F79CAAD4D55C}" destId="{CEAB512F-5ABC-4543-A9DE-57CFBC083E0A}" srcOrd="1" destOrd="0" presId="urn:microsoft.com/office/officeart/2005/8/layout/hierarchy3"/>
    <dgm:cxn modelId="{8540A43A-6263-4552-BB35-F7DB7627FDC8}" type="presParOf" srcId="{CEAB512F-5ABC-4543-A9DE-57CFBC083E0A}" destId="{B3F77753-8046-EF40-96D6-C43386787010}" srcOrd="0" destOrd="0" presId="urn:microsoft.com/office/officeart/2005/8/layout/hierarchy3"/>
    <dgm:cxn modelId="{41CE0878-19B1-4FD1-9925-BF48224A6C35}" type="presParOf" srcId="{B3F77753-8046-EF40-96D6-C43386787010}" destId="{1FE9D767-39EF-9349-8C74-98A53E11A0BF}" srcOrd="0" destOrd="0" presId="urn:microsoft.com/office/officeart/2005/8/layout/hierarchy3"/>
    <dgm:cxn modelId="{8774F773-6456-4828-A4E4-5281B0D9810F}" type="presParOf" srcId="{B3F77753-8046-EF40-96D6-C43386787010}" destId="{23914FE1-43A8-684D-98B9-07F98C0D075E}" srcOrd="1" destOrd="0" presId="urn:microsoft.com/office/officeart/2005/8/layout/hierarchy3"/>
    <dgm:cxn modelId="{89E3488F-60A5-4317-95EC-C1CF01D24192}" type="presParOf" srcId="{CEAB512F-5ABC-4543-A9DE-57CFBC083E0A}" destId="{0FF61C9E-5FA8-F648-8A72-CDFFA80DF1C8}" srcOrd="1" destOrd="0" presId="urn:microsoft.com/office/officeart/2005/8/layout/hierarchy3"/>
    <dgm:cxn modelId="{462C72C6-D030-4390-BF64-CD66DE24FBD7}" type="presParOf" srcId="{0FF61C9E-5FA8-F648-8A72-CDFFA80DF1C8}" destId="{74A4BF55-75C6-9B45-97D6-2C533BD4A312}" srcOrd="0" destOrd="0" presId="urn:microsoft.com/office/officeart/2005/8/layout/hierarchy3"/>
    <dgm:cxn modelId="{2FDDF323-86BF-48CA-B9EE-3B7F6723B6E8}" type="presParOf" srcId="{0FF61C9E-5FA8-F648-8A72-CDFFA80DF1C8}" destId="{06F5B9D7-EA92-884F-BB9E-92875D69FB65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0E4AD6-9EF5-1D40-970B-5680E4F96460}">
      <dsp:nvSpPr>
        <dsp:cNvPr id="0" name=""/>
        <dsp:cNvSpPr/>
      </dsp:nvSpPr>
      <dsp:spPr>
        <a:xfrm>
          <a:off x="468272" y="3745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Lack of physical security controls</a:t>
          </a:r>
          <a:endParaRPr lang="en-US" sz="2000" kern="1200"/>
        </a:p>
      </dsp:txBody>
      <dsp:txXfrm>
        <a:off x="468272" y="3745"/>
        <a:ext cx="2171923" cy="1303153"/>
      </dsp:txXfrm>
    </dsp:sp>
    <dsp:sp modelId="{5E1FA59D-9E56-774A-8BC5-DB98EA30AACE}">
      <dsp:nvSpPr>
        <dsp:cNvPr id="0" name=""/>
        <dsp:cNvSpPr/>
      </dsp:nvSpPr>
      <dsp:spPr>
        <a:xfrm>
          <a:off x="2857388" y="3745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Use of untrusted networks</a:t>
          </a:r>
          <a:endParaRPr lang="en-US" sz="2000" kern="1200"/>
        </a:p>
      </dsp:txBody>
      <dsp:txXfrm>
        <a:off x="2857388" y="3745"/>
        <a:ext cx="2171923" cy="1303153"/>
      </dsp:txXfrm>
    </dsp:sp>
    <dsp:sp modelId="{8B12485A-5660-C246-B66B-EDFC959A0656}">
      <dsp:nvSpPr>
        <dsp:cNvPr id="0" name=""/>
        <dsp:cNvSpPr/>
      </dsp:nvSpPr>
      <dsp:spPr>
        <a:xfrm>
          <a:off x="5246503" y="3745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Use of untrusted mobile devices</a:t>
          </a:r>
          <a:endParaRPr lang="en-US" sz="2000" kern="1200"/>
        </a:p>
      </dsp:txBody>
      <dsp:txXfrm>
        <a:off x="5246503" y="3745"/>
        <a:ext cx="2171923" cy="1303153"/>
      </dsp:txXfrm>
    </dsp:sp>
    <dsp:sp modelId="{98BCA6E1-40BA-7747-A522-083169953C68}">
      <dsp:nvSpPr>
        <dsp:cNvPr id="0" name=""/>
        <dsp:cNvSpPr/>
      </dsp:nvSpPr>
      <dsp:spPr>
        <a:xfrm>
          <a:off x="468272" y="1524092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Use of applications created by unknown parties</a:t>
          </a:r>
          <a:endParaRPr lang="en-US" sz="2000" kern="1200"/>
        </a:p>
      </dsp:txBody>
      <dsp:txXfrm>
        <a:off x="468272" y="1524092"/>
        <a:ext cx="2171923" cy="1303153"/>
      </dsp:txXfrm>
    </dsp:sp>
    <dsp:sp modelId="{F7A86820-5042-3F4A-8103-0E5D94AD6E05}">
      <dsp:nvSpPr>
        <dsp:cNvPr id="0" name=""/>
        <dsp:cNvSpPr/>
      </dsp:nvSpPr>
      <dsp:spPr>
        <a:xfrm>
          <a:off x="2857388" y="1524092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Interaction with other systems</a:t>
          </a:r>
          <a:endParaRPr lang="en-US" sz="2000" kern="1200"/>
        </a:p>
      </dsp:txBody>
      <dsp:txXfrm>
        <a:off x="2857388" y="1524092"/>
        <a:ext cx="2171923" cy="1303153"/>
      </dsp:txXfrm>
    </dsp:sp>
    <dsp:sp modelId="{2693A44C-9A18-0D48-BF90-0B0F57B72C47}">
      <dsp:nvSpPr>
        <dsp:cNvPr id="0" name=""/>
        <dsp:cNvSpPr/>
      </dsp:nvSpPr>
      <dsp:spPr>
        <a:xfrm>
          <a:off x="5246503" y="1524092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Use of untrusted content</a:t>
          </a:r>
          <a:endParaRPr lang="en-US" sz="2000" kern="1200"/>
        </a:p>
      </dsp:txBody>
      <dsp:txXfrm>
        <a:off x="5246503" y="1524092"/>
        <a:ext cx="2171923" cy="1303153"/>
      </dsp:txXfrm>
    </dsp:sp>
    <dsp:sp modelId="{8B13CF0E-D155-D24A-BAF5-AAE5D2DB0D85}">
      <dsp:nvSpPr>
        <dsp:cNvPr id="0" name=""/>
        <dsp:cNvSpPr/>
      </dsp:nvSpPr>
      <dsp:spPr>
        <a:xfrm>
          <a:off x="2857388" y="3044438"/>
          <a:ext cx="2171923" cy="13031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Use of location services</a:t>
          </a:r>
          <a:endParaRPr lang="en-US" sz="2000" kern="1200"/>
        </a:p>
      </dsp:txBody>
      <dsp:txXfrm>
        <a:off x="2857388" y="3044438"/>
        <a:ext cx="2171923" cy="13031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A5F255-25D9-164A-842B-7A0B72807004}">
      <dsp:nvSpPr>
        <dsp:cNvPr id="0" name=""/>
        <dsp:cNvSpPr/>
      </dsp:nvSpPr>
      <dsp:spPr>
        <a:xfrm>
          <a:off x="613" y="482596"/>
          <a:ext cx="2234654" cy="1117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i="0" kern="1200" dirty="0" smtClean="0">
              <a:solidFill>
                <a:schemeClr val="bg1"/>
              </a:solidFill>
            </a:rPr>
            <a:t>message integrity</a:t>
          </a:r>
          <a:endParaRPr lang="en-US" sz="2700" b="1" i="0" kern="1200" dirty="0">
            <a:solidFill>
              <a:schemeClr val="bg1"/>
            </a:solidFill>
          </a:endParaRPr>
        </a:p>
      </dsp:txBody>
      <dsp:txXfrm>
        <a:off x="33338" y="515321"/>
        <a:ext cx="2169204" cy="1051877"/>
      </dsp:txXfrm>
    </dsp:sp>
    <dsp:sp modelId="{9B6FAED8-8AC8-7B43-88E2-01574679CCF7}">
      <dsp:nvSpPr>
        <dsp:cNvPr id="0" name=""/>
        <dsp:cNvSpPr/>
      </dsp:nvSpPr>
      <dsp:spPr>
        <a:xfrm>
          <a:off x="224079" y="1599924"/>
          <a:ext cx="223465" cy="11304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0405"/>
              </a:lnTo>
              <a:lnTo>
                <a:pt x="223465" y="1130405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2DCC82-5FB1-D348-BA19-911C37CAF9FA}">
      <dsp:nvSpPr>
        <dsp:cNvPr id="0" name=""/>
        <dsp:cNvSpPr/>
      </dsp:nvSpPr>
      <dsp:spPr>
        <a:xfrm>
          <a:off x="447544" y="1879255"/>
          <a:ext cx="2041598" cy="17021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adds a message integrity code to the 802.11 MAC  frame after the data field</a:t>
          </a:r>
        </a:p>
      </dsp:txBody>
      <dsp:txXfrm>
        <a:off x="497398" y="1929109"/>
        <a:ext cx="1941890" cy="1602439"/>
      </dsp:txXfrm>
    </dsp:sp>
    <dsp:sp modelId="{1FE9D767-39EF-9349-8C74-98A53E11A0BF}">
      <dsp:nvSpPr>
        <dsp:cNvPr id="0" name=""/>
        <dsp:cNvSpPr/>
      </dsp:nvSpPr>
      <dsp:spPr>
        <a:xfrm>
          <a:off x="2793931" y="482596"/>
          <a:ext cx="2234654" cy="1117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i="0" kern="1200" dirty="0" smtClean="0">
              <a:solidFill>
                <a:schemeClr val="bg1"/>
              </a:solidFill>
            </a:rPr>
            <a:t>data confidentiality</a:t>
          </a:r>
        </a:p>
      </dsp:txBody>
      <dsp:txXfrm>
        <a:off x="2826656" y="515321"/>
        <a:ext cx="2169204" cy="1051877"/>
      </dsp:txXfrm>
    </dsp:sp>
    <dsp:sp modelId="{74A4BF55-75C6-9B45-97D6-2C533BD4A312}">
      <dsp:nvSpPr>
        <dsp:cNvPr id="0" name=""/>
        <dsp:cNvSpPr/>
      </dsp:nvSpPr>
      <dsp:spPr>
        <a:xfrm>
          <a:off x="3017397" y="1599924"/>
          <a:ext cx="223465" cy="8379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7995"/>
              </a:lnTo>
              <a:lnTo>
                <a:pt x="223465" y="837995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F5B9D7-EA92-884F-BB9E-92875D69FB65}">
      <dsp:nvSpPr>
        <dsp:cNvPr id="0" name=""/>
        <dsp:cNvSpPr/>
      </dsp:nvSpPr>
      <dsp:spPr>
        <a:xfrm>
          <a:off x="3240862" y="1879255"/>
          <a:ext cx="1787723" cy="11173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/>
            <a:t>provided by encrypting the MPDU</a:t>
          </a:r>
          <a:endParaRPr lang="en-US" sz="2100" kern="1200" dirty="0" smtClean="0"/>
        </a:p>
      </dsp:txBody>
      <dsp:txXfrm>
        <a:off x="3273587" y="1911980"/>
        <a:ext cx="1722273" cy="10518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A5F255-25D9-164A-842B-7A0B72807004}">
      <dsp:nvSpPr>
        <dsp:cNvPr id="0" name=""/>
        <dsp:cNvSpPr/>
      </dsp:nvSpPr>
      <dsp:spPr>
        <a:xfrm>
          <a:off x="613" y="482596"/>
          <a:ext cx="2234654" cy="1117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0" kern="1200" dirty="0" smtClean="0">
              <a:solidFill>
                <a:schemeClr val="bg1"/>
              </a:solidFill>
              <a:latin typeface="+mj-lt"/>
            </a:rPr>
            <a:t>Message integrity</a:t>
          </a:r>
          <a:endParaRPr lang="en-US" sz="2800" b="1" i="0" kern="1200" dirty="0">
            <a:solidFill>
              <a:schemeClr val="bg1"/>
            </a:solidFill>
            <a:latin typeface="+mj-lt"/>
          </a:endParaRPr>
        </a:p>
      </dsp:txBody>
      <dsp:txXfrm>
        <a:off x="33338" y="515321"/>
        <a:ext cx="2169204" cy="1051877"/>
      </dsp:txXfrm>
    </dsp:sp>
    <dsp:sp modelId="{9B6FAED8-8AC8-7B43-88E2-01574679CCF7}">
      <dsp:nvSpPr>
        <dsp:cNvPr id="0" name=""/>
        <dsp:cNvSpPr/>
      </dsp:nvSpPr>
      <dsp:spPr>
        <a:xfrm>
          <a:off x="224079" y="1599924"/>
          <a:ext cx="223465" cy="11304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0405"/>
              </a:lnTo>
              <a:lnTo>
                <a:pt x="223465" y="1130405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2DCC82-5FB1-D348-BA19-911C37CAF9FA}">
      <dsp:nvSpPr>
        <dsp:cNvPr id="0" name=""/>
        <dsp:cNvSpPr/>
      </dsp:nvSpPr>
      <dsp:spPr>
        <a:xfrm>
          <a:off x="447544" y="1879255"/>
          <a:ext cx="2041598" cy="17021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+mj-lt"/>
            </a:rPr>
            <a:t>Uses the cipher-block-chaining message authentication code (CBC-MAC)</a:t>
          </a:r>
        </a:p>
      </dsp:txBody>
      <dsp:txXfrm>
        <a:off x="497398" y="1929109"/>
        <a:ext cx="1941890" cy="1602439"/>
      </dsp:txXfrm>
    </dsp:sp>
    <dsp:sp modelId="{1FE9D767-39EF-9349-8C74-98A53E11A0BF}">
      <dsp:nvSpPr>
        <dsp:cNvPr id="0" name=""/>
        <dsp:cNvSpPr/>
      </dsp:nvSpPr>
      <dsp:spPr>
        <a:xfrm>
          <a:off x="2793931" y="482596"/>
          <a:ext cx="2234654" cy="1117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0" kern="1200" smtClean="0">
              <a:solidFill>
                <a:schemeClr val="bg1"/>
              </a:solidFill>
              <a:latin typeface="+mj-lt"/>
            </a:rPr>
            <a:t>Data confidentiality</a:t>
          </a:r>
          <a:endParaRPr lang="en-US" sz="2800" b="1" i="0" kern="1200" dirty="0" smtClean="0">
            <a:solidFill>
              <a:schemeClr val="bg1"/>
            </a:solidFill>
            <a:latin typeface="+mj-lt"/>
          </a:endParaRPr>
        </a:p>
      </dsp:txBody>
      <dsp:txXfrm>
        <a:off x="2826656" y="515321"/>
        <a:ext cx="2169204" cy="1051877"/>
      </dsp:txXfrm>
    </dsp:sp>
    <dsp:sp modelId="{74A4BF55-75C6-9B45-97D6-2C533BD4A312}">
      <dsp:nvSpPr>
        <dsp:cNvPr id="0" name=""/>
        <dsp:cNvSpPr/>
      </dsp:nvSpPr>
      <dsp:spPr>
        <a:xfrm>
          <a:off x="3017397" y="1599924"/>
          <a:ext cx="223465" cy="8379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7995"/>
              </a:lnTo>
              <a:lnTo>
                <a:pt x="223465" y="837995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F5B9D7-EA92-884F-BB9E-92875D69FB65}">
      <dsp:nvSpPr>
        <dsp:cNvPr id="0" name=""/>
        <dsp:cNvSpPr/>
      </dsp:nvSpPr>
      <dsp:spPr>
        <a:xfrm>
          <a:off x="3240862" y="1879255"/>
          <a:ext cx="1787723" cy="11173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+mj-lt"/>
            </a:rPr>
            <a:t>Uses the CTR block cipher mode of operation with AES for encryption</a:t>
          </a:r>
        </a:p>
      </dsp:txBody>
      <dsp:txXfrm>
        <a:off x="3273587" y="1911980"/>
        <a:ext cx="1722273" cy="10518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06365A-B042-4475-9B06-CDC7AA286A9B}" type="datetimeFigureOut">
              <a:rPr lang="en-US"/>
              <a:pPr>
                <a:defRPr/>
              </a:pPr>
              <a:t>6/20/2019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22A2C61-F748-4B42-AC84-136C0C04F1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847F88F-22AF-407D-967C-C25B28FE0D3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Wireless networks and communication links have become pervasive for both</a:t>
            </a:r>
          </a:p>
          <a:p>
            <a:r>
              <a:rPr lang="en-US" altLang="en-US" smtClean="0"/>
              <a:t>personal and organizational communications. A wide variety of technologies and</a:t>
            </a:r>
          </a:p>
          <a:p>
            <a:r>
              <a:rPr lang="en-US" altLang="en-US" smtClean="0"/>
              <a:t>network types have been adopted, including Wi-Fi, Bluetooth, WiMAX, ZigBee,</a:t>
            </a:r>
          </a:p>
          <a:p>
            <a:r>
              <a:rPr lang="en-US" altLang="en-US" smtClean="0"/>
              <a:t>and cellular technologies. Although the security threats and countermeasures</a:t>
            </a:r>
          </a:p>
          <a:p>
            <a:r>
              <a:rPr lang="en-US" altLang="en-US" smtClean="0"/>
              <a:t>discussed throughout this book apply to wireless networks and communications</a:t>
            </a:r>
          </a:p>
          <a:p>
            <a:r>
              <a:rPr lang="en-US" altLang="en-US" smtClean="0"/>
              <a:t>links, there are some unique aspects to the wireless environment. We begin this</a:t>
            </a:r>
          </a:p>
          <a:p>
            <a:r>
              <a:rPr lang="en-US" altLang="en-US" smtClean="0"/>
              <a:t>chapter with an overview of such wireless security concerns.</a:t>
            </a:r>
          </a:p>
          <a:p>
            <a:endParaRPr lang="en-US" altLang="en-US" smtClean="0"/>
          </a:p>
          <a:p>
            <a:r>
              <a:rPr lang="en-US" altLang="en-US" smtClean="0"/>
              <a:t>Then, as a case study, we look at one of the most important wireless network</a:t>
            </a:r>
          </a:p>
          <a:p>
            <a:r>
              <a:rPr lang="en-US" altLang="en-US" smtClean="0"/>
              <a:t>security schemes: the IEEE 802.11i standard for wireless LAN security. This</a:t>
            </a:r>
          </a:p>
          <a:p>
            <a:r>
              <a:rPr lang="en-US" altLang="en-US" smtClean="0"/>
              <a:t>standard is part of IEEE 802.11, also referred to as Wi-Fi. We begin the discussion</a:t>
            </a:r>
          </a:p>
          <a:p>
            <a:r>
              <a:rPr lang="en-US" altLang="en-US" smtClean="0"/>
              <a:t>with an overview of IEEE 802.11, and then we look in some detail at IEEE 802.11i.</a:t>
            </a: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9FA8632-2BD0-43DB-AB7B-1F3F91A7F274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2407C1-5733-4D92-BF81-CA7267297A3E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12</a:t>
            </a:fld>
            <a:endParaRPr lang="en-US" altLang="en-US" smtClean="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7E849D7-36FD-4386-990B-5582E5D2D3AF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13</a:t>
            </a:fld>
            <a:endParaRPr lang="en-US" altLang="en-US" smtClean="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599B7C-DE13-4E4F-A918-629CE1A3A4BE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14</a:t>
            </a:fld>
            <a:endParaRPr lang="en-US" altLang="en-US" smtClean="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2143492-242F-49B8-88EC-D57D9DC937A8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The concerns for wireless security, in terms of threats, and countermeasures, are</a:t>
            </a:r>
          </a:p>
          <a:p>
            <a:r>
              <a:rPr lang="en-US" altLang="en-US" smtClean="0"/>
              <a:t>similar to those found in a wired environment, such as an Ethernet LAN or a wired</a:t>
            </a:r>
          </a:p>
          <a:p>
            <a:r>
              <a:rPr lang="en-US" altLang="en-US" smtClean="0"/>
              <a:t>wide-area network. The security requirements are the same in both environments:</a:t>
            </a:r>
          </a:p>
          <a:p>
            <a:r>
              <a:rPr lang="en-US" altLang="en-US" smtClean="0"/>
              <a:t>confidentiality, integrity, availability, authenticity, and accountability. However,</a:t>
            </a:r>
          </a:p>
          <a:p>
            <a:r>
              <a:rPr lang="en-US" altLang="en-US" smtClean="0"/>
              <a:t>some of the security threats are exacerbated in a wireless environment and some are</a:t>
            </a:r>
          </a:p>
          <a:p>
            <a:r>
              <a:rPr lang="en-US" altLang="en-US" smtClean="0"/>
              <a:t>unique to the wireless environment. The most significant source of risk in wireless</a:t>
            </a:r>
          </a:p>
          <a:p>
            <a:r>
              <a:rPr lang="en-US" altLang="en-US" smtClean="0"/>
              <a:t>networks is the underlying communications medium. In addition, there have</a:t>
            </a:r>
          </a:p>
          <a:p>
            <a:r>
              <a:rPr lang="en-US" altLang="en-US" smtClean="0"/>
              <a:t>traditionally been security risks in wireless protocols that have only been addressed</a:t>
            </a:r>
          </a:p>
          <a:p>
            <a:r>
              <a:rPr lang="en-US" altLang="en-US" smtClean="0"/>
              <a:t>in relatively recent generations of these protocols.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Wireless networks, and the wireless devices that use them, introduce a host of security</a:t>
            </a:r>
          </a:p>
          <a:p>
            <a:r>
              <a:rPr lang="en-US" altLang="en-US" smtClean="0"/>
              <a:t>problems over and above those found in wired networks. Some of the key factors</a:t>
            </a:r>
          </a:p>
          <a:p>
            <a:r>
              <a:rPr lang="en-US" altLang="en-US" smtClean="0"/>
              <a:t>contributing to the higher security risk of wireless networks compared to wired</a:t>
            </a:r>
          </a:p>
          <a:p>
            <a:r>
              <a:rPr lang="en-US" altLang="en-US" smtClean="0"/>
              <a:t>networks include the following [MA10]:</a:t>
            </a:r>
          </a:p>
          <a:p>
            <a:endParaRPr lang="en-US" altLang="en-US" smtClean="0"/>
          </a:p>
          <a:p>
            <a:r>
              <a:rPr lang="en-US" altLang="en-US" smtClean="0"/>
              <a:t>• Channel:  Wireless networking typically involves broadcast communications,</a:t>
            </a:r>
          </a:p>
          <a:p>
            <a:r>
              <a:rPr lang="en-US" altLang="en-US" smtClean="0"/>
              <a:t>which is far more susceptible to eavesdropping and jamming than wired networks.</a:t>
            </a:r>
          </a:p>
          <a:p>
            <a:r>
              <a:rPr lang="en-US" altLang="en-US" smtClean="0"/>
              <a:t>Wireless networks are also more vulnerable to active attacks that</a:t>
            </a:r>
          </a:p>
          <a:p>
            <a:r>
              <a:rPr lang="en-US" altLang="en-US" smtClean="0"/>
              <a:t>exploit vulnerabilities in communications protocols.</a:t>
            </a:r>
          </a:p>
          <a:p>
            <a:endParaRPr lang="en-US" altLang="en-US" smtClean="0"/>
          </a:p>
          <a:p>
            <a:r>
              <a:rPr lang="en-US" altLang="en-US" smtClean="0"/>
              <a:t>• Mobility:  Wireless devices are, in principal and usually in practice, far more</a:t>
            </a:r>
          </a:p>
          <a:p>
            <a:r>
              <a:rPr lang="en-US" altLang="en-US" smtClean="0"/>
              <a:t>portable and mobile than wired devices. This mobility results in a number of</a:t>
            </a:r>
          </a:p>
          <a:p>
            <a:r>
              <a:rPr lang="en-US" altLang="en-US" smtClean="0"/>
              <a:t>risks, described subsequently.</a:t>
            </a:r>
          </a:p>
          <a:p>
            <a:endParaRPr lang="en-US" altLang="en-US" smtClean="0"/>
          </a:p>
          <a:p>
            <a:r>
              <a:rPr lang="en-US" altLang="en-US" smtClean="0"/>
              <a:t>• Resources:  Some wireless devices, such as smartphones and tablets, have</a:t>
            </a:r>
          </a:p>
          <a:p>
            <a:r>
              <a:rPr lang="en-US" altLang="en-US" smtClean="0"/>
              <a:t>sophisticated operating systems but limited memory and processing resources</a:t>
            </a:r>
          </a:p>
          <a:p>
            <a:r>
              <a:rPr lang="en-US" altLang="en-US" smtClean="0"/>
              <a:t>with which to counter threats, including denial of service and malware.</a:t>
            </a:r>
          </a:p>
          <a:p>
            <a:endParaRPr lang="en-US" altLang="en-US" smtClean="0"/>
          </a:p>
          <a:p>
            <a:r>
              <a:rPr lang="en-US" altLang="en-US" smtClean="0"/>
              <a:t>• Accessibility: Some wireless devices, such as sensors and robots, may be left</a:t>
            </a:r>
          </a:p>
          <a:p>
            <a:r>
              <a:rPr lang="en-US" altLang="en-US" smtClean="0"/>
              <a:t>unattended in remote and/or hostile locations. This greatly increases their vulnerability</a:t>
            </a:r>
          </a:p>
          <a:p>
            <a:r>
              <a:rPr lang="en-US" altLang="en-US" smtClean="0"/>
              <a:t>to physical attacks.</a:t>
            </a: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8FDDC7-1620-45DF-8A6B-3111C4EFC159}" type="slidenum">
              <a:rPr lang="en-AU" altLang="en-US" smtClean="0"/>
              <a:pPr/>
              <a:t>16</a:t>
            </a:fld>
            <a:endParaRPr lang="en-AU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In simple terms, the wireless environment consists of three components that</a:t>
            </a:r>
          </a:p>
          <a:p>
            <a:r>
              <a:rPr lang="en-US" altLang="en-US" smtClean="0"/>
              <a:t>provide point of attack ( Figure 24.1 ). The wireless client can be a cell phone, a</a:t>
            </a:r>
          </a:p>
          <a:p>
            <a:r>
              <a:rPr lang="en-US" altLang="en-US" smtClean="0"/>
              <a:t>Wi-Fi enabled laptop or tablet, a wireless sensor, a Bluetooth device, and so on.</a:t>
            </a:r>
          </a:p>
          <a:p>
            <a:endParaRPr lang="en-US" altLang="en-US" smtClean="0"/>
          </a:p>
          <a:p>
            <a:r>
              <a:rPr lang="en-US" altLang="en-US" smtClean="0"/>
              <a:t>The wireless access point provides a connection to the network or service. Examples</a:t>
            </a:r>
          </a:p>
          <a:p>
            <a:r>
              <a:rPr lang="en-US" altLang="en-US" smtClean="0"/>
              <a:t>of access points are cell towers, Wi-Fi hot spots, and wireless access points to wired</a:t>
            </a:r>
          </a:p>
          <a:p>
            <a:r>
              <a:rPr lang="en-US" altLang="en-US" smtClean="0"/>
              <a:t>local or wide-area networks. The transmission medium, which carries the radio</a:t>
            </a:r>
          </a:p>
          <a:p>
            <a:r>
              <a:rPr lang="en-US" altLang="en-US" smtClean="0"/>
              <a:t>waves for data transfer, is also a source of vulnerability.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0D6E9A6-F8E1-4464-B644-DA1165C5206F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[CHOI08] lists the following security threats to wireless networks: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Accidental association: Company wireless LANs or wireless access points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wired LANs in close proximity (e.g., in the same or neighboring buildings) may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create overlapping transmission ranges. A user intending to connect to one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LAN may unintentionally lock on to a wireless access point from a neighboring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network. Although the security breach is accidental, it nevertheless exposes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resources of one LAN to the accidental user.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Malicious association: In this situation, a wireless device is configured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appear to be a legitimate access point, enabling the operator to steal passwords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from legitimate users and then penetrate a wired network through a legitimate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wireless access point.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Ad hoc networks: These are peer-to-peer networks between wireless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computers with no access point between them. Such networks can pose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security threat due to a lack of a central point of control.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Nontraditional networks: Nontraditional networks and links, such as personal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network Bluetooth devices, barcode readers, and handheld </a:t>
            </a:r>
            <a:r>
              <a:rPr lang="en-US" dirty="0" err="1">
                <a:latin typeface="Times New Roman" pitchFamily="-110" charset="0"/>
              </a:rPr>
              <a:t>PDAs</a:t>
            </a:r>
            <a:r>
              <a:rPr lang="en-US" dirty="0">
                <a:latin typeface="Times New Roman" pitchFamily="-110" charset="0"/>
              </a:rPr>
              <a:t> pose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security risk both in terms of eavesdropping and spoofing.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Identity theft (MAC spoofing): This occurs when an attacker is able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eavesdrop on network traffic and identify the MAC address of a computer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network privileges.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Man-in-the middle attacks: This type of attack is described in Chapter 21 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context of the </a:t>
            </a:r>
            <a:r>
              <a:rPr lang="en-US" dirty="0" err="1">
                <a:latin typeface="Times New Roman" pitchFamily="-110" charset="0"/>
              </a:rPr>
              <a:t>Diffie</a:t>
            </a:r>
            <a:r>
              <a:rPr lang="en-US" dirty="0">
                <a:latin typeface="Times New Roman" pitchFamily="-110" charset="0"/>
              </a:rPr>
              <a:t>-Hellman key exchange protocol. In a broader sense,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this attack involves persuading a user and an access point to believe that they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are talking to each other when in fact the communication is going through an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intermediate attacking device. Wireless networks are particularly vulnerable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such attacks.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Denial of service (</a:t>
            </a:r>
            <a:r>
              <a:rPr lang="en-US" b="1" dirty="0" err="1">
                <a:latin typeface="Times New Roman" pitchFamily="-110" charset="0"/>
              </a:rPr>
              <a:t>DoS</a:t>
            </a:r>
            <a:r>
              <a:rPr lang="en-US" b="1" dirty="0">
                <a:latin typeface="Times New Roman" pitchFamily="-110" charset="0"/>
              </a:rPr>
              <a:t>): This type of attack was discussed in detail 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Chapter 7 . In the context of a wireless network, a </a:t>
            </a:r>
            <a:r>
              <a:rPr lang="en-US" dirty="0" err="1">
                <a:latin typeface="Times New Roman" pitchFamily="-110" charset="0"/>
              </a:rPr>
              <a:t>DoS</a:t>
            </a:r>
            <a:r>
              <a:rPr lang="en-US" dirty="0">
                <a:latin typeface="Times New Roman" pitchFamily="-110" charset="0"/>
              </a:rPr>
              <a:t> attack occurs when an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attacker continually bombards a wireless access point or some other accessible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wireless port with various protocol messages designed to consume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system resources. The wireless environment lends itself to this type of attack,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because it is so easy for the attacker to direct multiple wireless messages at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target.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Network injection: A network injection attack targets wireless access points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that are exposed to non-filtered network traffic, such as routing protocol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messages or network management messages. An example of such an attack is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one in which bogus reconfiguration commands are used to affect routers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switches to degrade network performance.</a:t>
            </a:r>
            <a:endParaRPr lang="en-US" dirty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EFF8DCF-145D-41A4-89DE-C83E2E676C77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Following [CHOI08], we can group wireless security measures into those dealing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wireless transmissions, wireless access points, and wireless networks (consisting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of wireless routers and endpoints).</a:t>
            </a:r>
          </a:p>
          <a:p>
            <a:pPr>
              <a:defRPr/>
            </a:pPr>
            <a:endParaRPr lang="en-US" b="1" i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i="1" dirty="0">
                <a:latin typeface="Times New Roman" pitchFamily="-110" charset="0"/>
              </a:rPr>
              <a:t>The principal threats to wireless transmission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are eavesdropping, altering or inserting messages, and disruption. To deal with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eavesdropping, two types of countermeasures are appropriate: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Signal-hiding techniques: Organizations can take a number of measures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make it more difficult for an attacker to locate their wireless access points,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including turning off service set identifier (SSID) broadcasting by wireless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access points; assigning cryptic names to </a:t>
            </a:r>
            <a:r>
              <a:rPr lang="en-US" dirty="0" err="1">
                <a:latin typeface="Times New Roman" pitchFamily="-110" charset="0"/>
              </a:rPr>
              <a:t>SSIDs</a:t>
            </a:r>
            <a:r>
              <a:rPr lang="en-US" dirty="0">
                <a:latin typeface="Times New Roman" pitchFamily="-110" charset="0"/>
              </a:rPr>
              <a:t>; reducing signal strength to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lowest level that still provides requisite coverage; and locating wireless access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points in the interior of the building, away from windows and exterior walls.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Greater security can be achieved by the use of directional antennas and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signal-shielding techniques.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Encryption: Encryption of all wireless transmission is effective against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eavesdropping to the extent that the encryption keys are secured.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use of encryption and authentication protocols is the standard method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countering attempts to alter or insert transmissions.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methods discussed in Chapter 7 for dealing with denial of service apply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wireless transmissions. Organizations can also reduce the risk of unintentional</a:t>
            </a:r>
          </a:p>
          <a:p>
            <a:pPr>
              <a:defRPr/>
            </a:pPr>
            <a:r>
              <a:rPr lang="en-US" dirty="0" err="1">
                <a:latin typeface="Times New Roman" pitchFamily="-110" charset="0"/>
              </a:rPr>
              <a:t>DoS</a:t>
            </a:r>
            <a:r>
              <a:rPr lang="en-US" dirty="0">
                <a:latin typeface="Times New Roman" pitchFamily="-110" charset="0"/>
              </a:rPr>
              <a:t> attacks. Site surveys can detect the existence of other devices using the same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frequency range, to help determine where to locate wireless access points. Signal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strengths can be adjusted and shielding used in an attempt to isolate a wireless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environment from competing nearby transmissions.</a:t>
            </a:r>
            <a:endParaRPr 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6246CE1-BDF9-435D-B7FE-0E4DCF7290E7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19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b="1" i="1" smtClean="0"/>
              <a:t>The main threat involving wireless access</a:t>
            </a:r>
          </a:p>
          <a:p>
            <a:r>
              <a:rPr lang="en-US" altLang="en-US" smtClean="0"/>
              <a:t>points is unauthorized access to the network. The principal approach for preventing</a:t>
            </a:r>
          </a:p>
          <a:p>
            <a:r>
              <a:rPr lang="en-US" altLang="en-US" smtClean="0"/>
              <a:t>such access is the IEEE 802.1X standard for port-based network access control. The</a:t>
            </a:r>
          </a:p>
          <a:p>
            <a:r>
              <a:rPr lang="en-US" altLang="en-US" smtClean="0"/>
              <a:t>standard provides an authentication mechanism for devices wishing to attach to a</a:t>
            </a:r>
          </a:p>
          <a:p>
            <a:r>
              <a:rPr lang="en-US" altLang="en-US" smtClean="0"/>
              <a:t>LAN or wireless network. The use of 802.1X can prevent rogue access points and</a:t>
            </a:r>
          </a:p>
          <a:p>
            <a:r>
              <a:rPr lang="en-US" altLang="en-US" smtClean="0"/>
              <a:t>other unauthorized devices from becoming insecure backdoors.</a:t>
            </a:r>
          </a:p>
          <a:p>
            <a:endParaRPr lang="en-US" alt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413CA13-95FD-4CD9-AA1B-778EF456A736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20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 b="1" i="1" dirty="0">
                <a:latin typeface="Times New Roman" pitchFamily="-110" charset="0"/>
              </a:rPr>
              <a:t>[CHOI08] recommends the following techniques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for wireless network security: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1. Use encryption. Wireless routers are typically equipped with built-in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encryption mechanisms for router-to-router traffic.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2. Use anti-virus and anti-spyware software, and a firewall. These facilities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should be enabled on all wireless network endpoints.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3. Turn off identifier broadcasting. Wireless routers are typically configured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broadcast an identifying signal so that any device within range can learn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router’s existence. If a network is configured so that authorized devices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know the identity of routers, this capability can be disabled, so as to thwart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attackers.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4. Change the identifier on your router from the default. Again, this measure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thwarts attackers who will attempt to gain access to a wireless network using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default router identifiers.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5. Change your router’s pre-set password for administration. This is another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prudent step.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6. Allow only specific computers to access your wireless network. A router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can be configured to only communicate with approved MAC addresses.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Of course, MAC addresses can be spoofed, so this is just one element of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security strategy.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0B9B04D-1171-4D4A-8A31-B9809C82FD84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76680D2-3EB0-4A86-B589-629699389154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2</a:t>
            </a:fld>
            <a:endParaRPr lang="en-US" altLang="en-US" smtClean="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Prior to the widespread use of smartphones, the dominant paradigm for computer</a:t>
            </a:r>
          </a:p>
          <a:p>
            <a:r>
              <a:rPr lang="en-US" altLang="en-US" smtClean="0"/>
              <a:t>and network security in organizations was as follows. Corporate IT was tightly controlled.</a:t>
            </a:r>
          </a:p>
          <a:p>
            <a:r>
              <a:rPr lang="en-US" altLang="en-US" smtClean="0"/>
              <a:t>User devices were typically limited to Windows PCs. Business applications</a:t>
            </a:r>
          </a:p>
          <a:p>
            <a:r>
              <a:rPr lang="en-US" altLang="en-US" smtClean="0"/>
              <a:t>were controlled by IT and either run locally on endpoints or on physical servers</a:t>
            </a:r>
          </a:p>
          <a:p>
            <a:r>
              <a:rPr lang="en-US" altLang="en-US" smtClean="0"/>
              <a:t>in data centers. Network security was based upon clearly defined perimeters that</a:t>
            </a:r>
          </a:p>
          <a:p>
            <a:r>
              <a:rPr lang="en-US" altLang="en-US" smtClean="0"/>
              <a:t>separated trusted internal networks from the untrusted Internet. Today, there have</a:t>
            </a:r>
          </a:p>
          <a:p>
            <a:r>
              <a:rPr lang="en-US" altLang="en-US" smtClean="0"/>
              <a:t>been massive changes in each of these assumptions. An organization’s networks</a:t>
            </a:r>
          </a:p>
          <a:p>
            <a:r>
              <a:rPr lang="en-US" altLang="en-US" smtClean="0"/>
              <a:t>must accommodate the following:</a:t>
            </a:r>
          </a:p>
          <a:p>
            <a:endParaRPr lang="en-US" altLang="en-US" smtClean="0"/>
          </a:p>
          <a:p>
            <a:r>
              <a:rPr lang="en-US" altLang="en-US" smtClean="0"/>
              <a:t>• Growing use of new devices:  Organizations are experiencing significant growth</a:t>
            </a:r>
          </a:p>
          <a:p>
            <a:r>
              <a:rPr lang="en-US" altLang="en-US" smtClean="0"/>
              <a:t>in employee’s use of mobile devices. In many cases, employees are allowed to</a:t>
            </a:r>
          </a:p>
          <a:p>
            <a:r>
              <a:rPr lang="en-US" altLang="en-US" smtClean="0"/>
              <a:t>use a combination of endpoint devices as part of their day-to-day activities.</a:t>
            </a:r>
          </a:p>
          <a:p>
            <a:endParaRPr lang="en-US" altLang="en-US" smtClean="0"/>
          </a:p>
          <a:p>
            <a:r>
              <a:rPr lang="en-US" altLang="en-US" smtClean="0"/>
              <a:t>• Cloud-based applications:  Applications no longer run solely on physical</a:t>
            </a:r>
          </a:p>
          <a:p>
            <a:r>
              <a:rPr lang="en-US" altLang="en-US" smtClean="0"/>
              <a:t>servers in corporate data centers. Quite the opposite, applications can run</a:t>
            </a:r>
          </a:p>
          <a:p>
            <a:r>
              <a:rPr lang="en-US" altLang="en-US" smtClean="0"/>
              <a:t>anywhere—on traditional physical servers, on mobile virtual servers, or in the</a:t>
            </a:r>
          </a:p>
          <a:p>
            <a:r>
              <a:rPr lang="en-US" altLang="en-US" smtClean="0"/>
              <a:t>cloud. Additionally, end users can now take advantage of a wide variety of</a:t>
            </a:r>
          </a:p>
          <a:p>
            <a:r>
              <a:rPr lang="en-US" altLang="en-US" smtClean="0"/>
              <a:t>cloud-based applications and IT services for personal and professional use.</a:t>
            </a:r>
          </a:p>
          <a:p>
            <a:r>
              <a:rPr lang="en-US" altLang="en-US" smtClean="0"/>
              <a:t>Facebook can be used for an employee’s personal profile or as a component</a:t>
            </a:r>
          </a:p>
          <a:p>
            <a:r>
              <a:rPr lang="en-US" altLang="en-US" smtClean="0"/>
              <a:t> of a corporate marketing campaign. Employees depend upon Skype to speak</a:t>
            </a:r>
          </a:p>
          <a:p>
            <a:r>
              <a:rPr lang="en-US" altLang="en-US" smtClean="0"/>
              <a:t>with friends abroad or for legitimate business video conferencing. Dropbox</a:t>
            </a:r>
          </a:p>
          <a:p>
            <a:r>
              <a:rPr lang="en-US" altLang="en-US" smtClean="0"/>
              <a:t>and Box can be used to distribute documents between corporate and personal</a:t>
            </a:r>
          </a:p>
          <a:p>
            <a:r>
              <a:rPr lang="en-US" altLang="en-US" smtClean="0"/>
              <a:t>devices for mobility and user productivity.</a:t>
            </a:r>
          </a:p>
          <a:p>
            <a:endParaRPr lang="en-US" altLang="en-US" smtClean="0"/>
          </a:p>
          <a:p>
            <a:r>
              <a:rPr lang="en-US" altLang="en-US" smtClean="0"/>
              <a:t>• De-perimeterization:  Given new device proliferation, application mobility,</a:t>
            </a:r>
          </a:p>
          <a:p>
            <a:r>
              <a:rPr lang="en-US" altLang="en-US" smtClean="0"/>
              <a:t>and cloud-based consumer and corporate services, the notion of a static network</a:t>
            </a:r>
          </a:p>
          <a:p>
            <a:r>
              <a:rPr lang="en-US" altLang="en-US" smtClean="0"/>
              <a:t>perimeter is all but gone. Now there are a multitude of network perimeters</a:t>
            </a:r>
          </a:p>
          <a:p>
            <a:r>
              <a:rPr lang="en-US" altLang="en-US" smtClean="0"/>
              <a:t>around devices, applications, users, and data. These perimeters have also</a:t>
            </a:r>
          </a:p>
          <a:p>
            <a:r>
              <a:rPr lang="en-US" altLang="en-US" smtClean="0"/>
              <a:t>become quite dynamic as they must adapt to various environmental conditions</a:t>
            </a:r>
          </a:p>
          <a:p>
            <a:r>
              <a:rPr lang="en-US" altLang="en-US" smtClean="0"/>
              <a:t>such as user role, device type, server virtualization mobility, network location,</a:t>
            </a:r>
          </a:p>
          <a:p>
            <a:r>
              <a:rPr lang="en-US" altLang="en-US" smtClean="0"/>
              <a:t>and time-of-day.</a:t>
            </a:r>
          </a:p>
          <a:p>
            <a:endParaRPr lang="en-US" altLang="en-US" smtClean="0"/>
          </a:p>
          <a:p>
            <a:r>
              <a:rPr lang="en-US" altLang="en-US" smtClean="0"/>
              <a:t>• External business requirements:  The enterprise must also provide guests,</a:t>
            </a:r>
          </a:p>
          <a:p>
            <a:r>
              <a:rPr lang="en-US" altLang="en-US" smtClean="0"/>
              <a:t>third-party contractors, and business partners network access using various</a:t>
            </a:r>
          </a:p>
          <a:p>
            <a:r>
              <a:rPr lang="en-US" altLang="en-US" smtClean="0"/>
              <a:t>devices from a multitude of locations.</a:t>
            </a:r>
          </a:p>
          <a:p>
            <a:endParaRPr lang="en-US" altLang="en-US" smtClean="0"/>
          </a:p>
          <a:p>
            <a:r>
              <a:rPr lang="en-US" altLang="en-US" smtClean="0"/>
              <a:t> The central element in all of these changes is the mobile computing device.</a:t>
            </a:r>
          </a:p>
          <a:p>
            <a:r>
              <a:rPr lang="en-US" altLang="en-US" smtClean="0"/>
              <a:t>Mobile devices have become an essential element for organizations as part of the</a:t>
            </a:r>
          </a:p>
          <a:p>
            <a:r>
              <a:rPr lang="en-US" altLang="en-US" smtClean="0"/>
              <a:t>overall network infrastructure. Mobile devices such as smartphones, tablets, and</a:t>
            </a:r>
          </a:p>
          <a:p>
            <a:r>
              <a:rPr lang="en-US" altLang="en-US" smtClean="0"/>
              <a:t>memory sticks provide increased convenience for individuals as well as the potential</a:t>
            </a:r>
          </a:p>
          <a:p>
            <a:r>
              <a:rPr lang="en-US" altLang="en-US" smtClean="0"/>
              <a:t>for increased productivity in the workplace. Because of their widespread use and</a:t>
            </a:r>
          </a:p>
          <a:p>
            <a:r>
              <a:rPr lang="en-US" altLang="en-US" smtClean="0"/>
              <a:t>unique characteristics, security for mobile devices is a pressing and complex issue.</a:t>
            </a:r>
          </a:p>
          <a:p>
            <a:r>
              <a:rPr lang="en-US" altLang="en-US" smtClean="0"/>
              <a:t>In essence, an organization needs to implement a security policy through a combination</a:t>
            </a:r>
          </a:p>
          <a:p>
            <a:r>
              <a:rPr lang="en-US" altLang="en-US" smtClean="0"/>
              <a:t>of security features built into the mobile devices and additional security controls</a:t>
            </a:r>
          </a:p>
          <a:p>
            <a:r>
              <a:rPr lang="en-US" altLang="en-US" smtClean="0"/>
              <a:t>provided by network components that regulate the use of the mobile devices.</a:t>
            </a: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B23B36-5206-456D-8625-70BDD61E4E2B}" type="slidenum">
              <a:rPr lang="en-AU" altLang="en-US" smtClean="0"/>
              <a:pPr/>
              <a:t>22</a:t>
            </a:fld>
            <a:endParaRPr lang="en-AU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If a mobile device is used on premises, it can</a:t>
            </a:r>
          </a:p>
          <a:p>
            <a:r>
              <a:rPr lang="en-US" altLang="en-US" smtClean="0"/>
              <a:t>connect to organization resources over the organization’s own in-house wireless</a:t>
            </a:r>
          </a:p>
          <a:p>
            <a:r>
              <a:rPr lang="en-US" altLang="en-US" smtClean="0"/>
              <a:t>networks. However, for off-premises use, the user will typically access organizational</a:t>
            </a:r>
          </a:p>
          <a:p>
            <a:r>
              <a:rPr lang="en-US" altLang="en-US" smtClean="0"/>
              <a:t>resources via Wi-Fi or cellular access to the Internet and from the Internet to the</a:t>
            </a:r>
          </a:p>
          <a:p>
            <a:r>
              <a:rPr lang="en-US" altLang="en-US" smtClean="0"/>
              <a:t>organization. Thus, traffic that includes an off-premises segment is potentially</a:t>
            </a:r>
          </a:p>
          <a:p>
            <a:r>
              <a:rPr lang="en-US" altLang="en-US" smtClean="0"/>
              <a:t>susceptible to eavesdropping or man-in-the-middle types of attacks. Thus, the</a:t>
            </a:r>
          </a:p>
          <a:p>
            <a:r>
              <a:rPr lang="en-US" altLang="en-US" smtClean="0"/>
              <a:t>security policy must be based on the assumption that the networks between the</a:t>
            </a:r>
          </a:p>
          <a:p>
            <a:r>
              <a:rPr lang="en-US" altLang="en-US" smtClean="0"/>
              <a:t>mobile device and the organization are not trustworthy.</a:t>
            </a:r>
          </a:p>
          <a:p>
            <a:endParaRPr lang="en-US" altLang="en-US" smtClean="0"/>
          </a:p>
          <a:p>
            <a:r>
              <a:rPr lang="en-US" altLang="en-US" smtClean="0"/>
              <a:t>Use of Applications Created by Unknown Parties  By design, it is easy to find</a:t>
            </a:r>
          </a:p>
          <a:p>
            <a:r>
              <a:rPr lang="en-US" altLang="en-US" smtClean="0"/>
              <a:t>and install third-party applications on mobile devices. This poses the obvious risk of</a:t>
            </a:r>
          </a:p>
          <a:p>
            <a:r>
              <a:rPr lang="en-US" altLang="en-US" smtClean="0"/>
              <a:t>installing malicious software. An organization has several options for dealing with</a:t>
            </a:r>
          </a:p>
          <a:p>
            <a:r>
              <a:rPr lang="en-US" altLang="en-US" smtClean="0"/>
              <a:t>this threat, as described subsequently.</a:t>
            </a:r>
          </a:p>
          <a:p>
            <a:endParaRPr lang="en-US" altLang="en-US" smtClean="0"/>
          </a:p>
          <a:p>
            <a:r>
              <a:rPr lang="en-US" altLang="en-US" smtClean="0"/>
              <a:t>Interaction with other Systems  A common feature found on smartphones</a:t>
            </a:r>
          </a:p>
          <a:p>
            <a:r>
              <a:rPr lang="en-US" altLang="en-US" smtClean="0"/>
              <a:t>and tablets is the ability to automatically synchronize data, apps, contacts, photos,</a:t>
            </a:r>
          </a:p>
          <a:p>
            <a:r>
              <a:rPr lang="en-US" altLang="en-US" smtClean="0"/>
              <a:t>and so on with other computing devices and with cloud-based storage. Unless an</a:t>
            </a:r>
          </a:p>
          <a:p>
            <a:r>
              <a:rPr lang="en-US" altLang="en-US" smtClean="0"/>
              <a:t>organization has control of all the devices involved in synchronization, there is</a:t>
            </a:r>
          </a:p>
          <a:p>
            <a:r>
              <a:rPr lang="en-US" altLang="en-US" smtClean="0"/>
              <a:t>considerable risk of the organization’s data being stored in an unsecured location,</a:t>
            </a:r>
          </a:p>
          <a:p>
            <a:r>
              <a:rPr lang="en-US" altLang="en-US" smtClean="0"/>
              <a:t>plus the risk of the introduction of malware.</a:t>
            </a:r>
          </a:p>
          <a:p>
            <a:endParaRPr lang="en-US" altLang="en-US" smtClean="0"/>
          </a:p>
          <a:p>
            <a:r>
              <a:rPr lang="en-US" altLang="en-US" smtClean="0"/>
              <a:t>Use of Untrusted Content  Mobile devices may access and use content that other</a:t>
            </a:r>
          </a:p>
          <a:p>
            <a:r>
              <a:rPr lang="en-US" altLang="en-US" smtClean="0"/>
              <a:t>computing devices do not encounter. An example is the Quick Response (QR) code,</a:t>
            </a:r>
          </a:p>
          <a:p>
            <a:r>
              <a:rPr lang="en-US" altLang="en-US" smtClean="0"/>
              <a:t>which is a two-dimensional barcode. QR codes are designed to be captured by a mobile</a:t>
            </a:r>
          </a:p>
          <a:p>
            <a:r>
              <a:rPr lang="en-US" altLang="en-US" smtClean="0"/>
              <a:t>device camera and used by the mobile device. The QR code translates to a URL, so</a:t>
            </a:r>
          </a:p>
          <a:p>
            <a:r>
              <a:rPr lang="en-US" altLang="en-US" smtClean="0"/>
              <a:t>that a malicious QR code could direct the mobile device to malicious Web sites.</a:t>
            </a:r>
          </a:p>
          <a:p>
            <a:endParaRPr lang="en-US" altLang="en-US" smtClean="0"/>
          </a:p>
          <a:p>
            <a:r>
              <a:rPr lang="en-US" altLang="en-US" smtClean="0"/>
              <a:t>Use of Location Services  The GPS capability on mobile devices can be used</a:t>
            </a:r>
          </a:p>
          <a:p>
            <a:r>
              <a:rPr lang="en-US" altLang="en-US" smtClean="0"/>
              <a:t>to maintain a knowledge of the physical location of the device. While this feature</a:t>
            </a:r>
          </a:p>
          <a:p>
            <a:r>
              <a:rPr lang="en-US" altLang="en-US" smtClean="0"/>
              <a:t>might be useful to an organization as part of a presence service, it creates security</a:t>
            </a:r>
          </a:p>
          <a:p>
            <a:r>
              <a:rPr lang="en-US" altLang="en-US" smtClean="0"/>
              <a:t>risks. An attacker can use the location information to determine where the device</a:t>
            </a:r>
          </a:p>
          <a:p>
            <a:r>
              <a:rPr lang="en-US" altLang="en-US" smtClean="0"/>
              <a:t>and user are located, which may be of use to the attacker.</a:t>
            </a:r>
          </a:p>
          <a:p>
            <a:endParaRPr lang="en-US" altLang="en-US" smtClean="0"/>
          </a:p>
          <a:p>
            <a:r>
              <a:rPr lang="en-US" altLang="en-US" smtClean="0"/>
              <a:t>Mobile Device Security Strategy</a:t>
            </a:r>
          </a:p>
          <a:p>
            <a:r>
              <a:rPr lang="en-US" altLang="en-US" smtClean="0"/>
              <a:t>With the threats listed in the preceding discussion in mind, we outline the principal</a:t>
            </a:r>
          </a:p>
          <a:p>
            <a:r>
              <a:rPr lang="en-US" altLang="en-US" smtClean="0"/>
              <a:t>elements of a mobile device security strategy. They fall into three categories: device</a:t>
            </a:r>
          </a:p>
          <a:p>
            <a:r>
              <a:rPr lang="en-US" altLang="en-US" smtClean="0"/>
              <a:t>security, client/server traffic security, and barrier security (Figure 24.2).</a:t>
            </a:r>
          </a:p>
          <a:p>
            <a:endParaRPr lang="en-US" altLang="en-US" smtClean="0"/>
          </a:p>
          <a:p>
            <a:r>
              <a:rPr lang="en-US" altLang="en-US" smtClean="0"/>
              <a:t>Device Security  A number of organizations will supply mobile devices for</a:t>
            </a:r>
          </a:p>
          <a:p>
            <a:r>
              <a:rPr lang="en-US" altLang="en-US" smtClean="0"/>
              <a:t>employee use and pre-configure those devices to conform to the enterprise security</a:t>
            </a:r>
          </a:p>
          <a:p>
            <a:r>
              <a:rPr lang="en-US" altLang="en-US" smtClean="0"/>
              <a:t>policy. However, many organizations will find it convenient or even necessary to</a:t>
            </a:r>
          </a:p>
          <a:p>
            <a:r>
              <a:rPr lang="en-US" altLang="en-US" smtClean="0"/>
              <a:t>adopt a bring-your-own-device (BYOD) policy that allows the personal mobile</a:t>
            </a:r>
          </a:p>
          <a:p>
            <a:r>
              <a:rPr lang="en-US" altLang="en-US" smtClean="0"/>
              <a:t>devices of employees to have access to corporate resources. IT managers should be</a:t>
            </a:r>
          </a:p>
          <a:p>
            <a:r>
              <a:rPr lang="en-US" altLang="en-US" smtClean="0"/>
              <a:t> able to inspect each device before allowing network access. IT will want to establish</a:t>
            </a:r>
          </a:p>
          <a:p>
            <a:r>
              <a:rPr lang="en-US" altLang="en-US" smtClean="0"/>
              <a:t>configuration guidelines for operating systems and applications. </a:t>
            </a: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833EE99-B438-4B3E-B38D-3F1FCE82F023}" type="slidenum">
              <a:rPr lang="en-AU" altLang="en-US" smtClean="0"/>
              <a:pPr/>
              <a:t>23</a:t>
            </a:fld>
            <a:endParaRPr lang="en-AU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 With the threats listed in the preceding discussion in mind, we outline the principal</a:t>
            </a:r>
          </a:p>
          <a:p>
            <a:r>
              <a:rPr lang="en-US" altLang="en-US" smtClean="0"/>
              <a:t>elements of a mobile device security strategy. They fall into three categories: device</a:t>
            </a:r>
          </a:p>
          <a:p>
            <a:r>
              <a:rPr lang="en-US" altLang="en-US" smtClean="0"/>
              <a:t>security, client/server traffic security, and barrier security (Figure 24.2).</a:t>
            </a: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710310-F1CA-446A-B193-B0F53C421342}" type="slidenum">
              <a:rPr lang="en-AU" altLang="en-US" smtClean="0"/>
              <a:pPr/>
              <a:t>24</a:t>
            </a:fld>
            <a:endParaRPr lang="en-AU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IEEE 802 is a committee that has developed standards for a wide range of local area</a:t>
            </a:r>
          </a:p>
          <a:p>
            <a:r>
              <a:rPr lang="en-US" altLang="en-US" smtClean="0"/>
              <a:t>networks (LANs). In 1990, the IEEE 802 Committee formed a new working group,</a:t>
            </a:r>
          </a:p>
          <a:p>
            <a:r>
              <a:rPr lang="en-US" altLang="en-US" smtClean="0"/>
              <a:t>IEEE 802.11, with a charter to develop a protocol and transmission specifications</a:t>
            </a:r>
          </a:p>
          <a:p>
            <a:r>
              <a:rPr lang="en-US" altLang="en-US" smtClean="0"/>
              <a:t>for wireless LANs (WLANs). Since that time, the demand for WLANs at different</a:t>
            </a:r>
          </a:p>
          <a:p>
            <a:r>
              <a:rPr lang="en-US" altLang="en-US" smtClean="0"/>
              <a:t>frequencies and data rates has exploded. Keeping pace with this demand, the IEEE</a:t>
            </a:r>
          </a:p>
          <a:p>
            <a:r>
              <a:rPr lang="en-US" altLang="en-US" smtClean="0"/>
              <a:t>802.11 working group has issued an ever-expanding list of standards. Table 24.1</a:t>
            </a:r>
          </a:p>
          <a:p>
            <a:r>
              <a:rPr lang="en-US" altLang="en-US" smtClean="0"/>
              <a:t>briefly defines key terms used in the IEEE 802.11 standard.</a:t>
            </a: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0B6BB53-D707-49EA-8A3F-AA348F201989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25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The first 802.11 standard to gain broad industry acceptance was 802.11b. Although</a:t>
            </a:r>
          </a:p>
          <a:p>
            <a:r>
              <a:rPr lang="en-US" altLang="en-US" smtClean="0"/>
              <a:t>802.11b products are all based on the same standard, there is always a concern</a:t>
            </a:r>
          </a:p>
          <a:p>
            <a:r>
              <a:rPr lang="en-US" altLang="en-US" smtClean="0"/>
              <a:t>whether products from different vendors will successfully interoperate. To meet</a:t>
            </a:r>
          </a:p>
          <a:p>
            <a:r>
              <a:rPr lang="en-US" altLang="en-US" smtClean="0"/>
              <a:t>this concern, the Wireless Ethernet Compatibility Alliance (WECA), an industry</a:t>
            </a:r>
          </a:p>
          <a:p>
            <a:r>
              <a:rPr lang="en-US" altLang="en-US" smtClean="0"/>
              <a:t>consortium, was formed in 1999. This organization, subsequently renamed the</a:t>
            </a:r>
          </a:p>
          <a:p>
            <a:r>
              <a:rPr lang="en-US" altLang="en-US" smtClean="0"/>
              <a:t>Wi-Fi (Wireless Fidelity) Alliance, created a test suite to certify interoperability</a:t>
            </a:r>
          </a:p>
          <a:p>
            <a:r>
              <a:rPr lang="en-US" altLang="en-US" smtClean="0"/>
              <a:t>for 802.11b products. The term used for certified 802.11b products is </a:t>
            </a:r>
            <a:r>
              <a:rPr lang="en-US" altLang="en-US" i="1" smtClean="0"/>
              <a:t>Wi-Fi . Wi-Fi</a:t>
            </a:r>
          </a:p>
          <a:p>
            <a:r>
              <a:rPr lang="en-US" altLang="en-US" smtClean="0"/>
              <a:t>certification has been extended to 802.11g products. The Wi-Fi Alliance has also</a:t>
            </a:r>
          </a:p>
          <a:p>
            <a:r>
              <a:rPr lang="en-US" altLang="en-US" smtClean="0"/>
              <a:t>developed a certification process for 802.11a products, called </a:t>
            </a:r>
            <a:r>
              <a:rPr lang="en-US" altLang="en-US" i="1" smtClean="0"/>
              <a:t>Wi-Fi5 . The Wi-Fi</a:t>
            </a:r>
          </a:p>
          <a:p>
            <a:r>
              <a:rPr lang="en-US" altLang="en-US" smtClean="0"/>
              <a:t>Alliance is concerned with a range of market areas for WLANs, including enterprise,</a:t>
            </a:r>
          </a:p>
          <a:p>
            <a:r>
              <a:rPr lang="en-US" altLang="en-US" smtClean="0"/>
              <a:t>home, and hot spots.</a:t>
            </a:r>
          </a:p>
          <a:p>
            <a:endParaRPr lang="en-US" altLang="en-US" smtClean="0"/>
          </a:p>
          <a:p>
            <a:r>
              <a:rPr lang="en-US" altLang="en-US" smtClean="0"/>
              <a:t>More recently, the Wi-Fi Alliance has developed certification procedures for</a:t>
            </a:r>
          </a:p>
          <a:p>
            <a:r>
              <a:rPr lang="en-US" altLang="en-US" smtClean="0"/>
              <a:t>IEEE 802.11 security standards, referred to as Wi-Fi Protected Access (WPA). The</a:t>
            </a:r>
          </a:p>
          <a:p>
            <a:r>
              <a:rPr lang="en-US" altLang="en-US" smtClean="0"/>
              <a:t>most recent version of WPA, known as WPA2, incorporates all of the features of</a:t>
            </a:r>
          </a:p>
          <a:p>
            <a:r>
              <a:rPr lang="en-US" altLang="en-US" smtClean="0"/>
              <a:t>the IEEE 802.11i WLAN security specification.</a:t>
            </a: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2FFF082-308C-4183-81E2-C8DC2CAC41DF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26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The first 802.11 standard to gain broad industry acceptance was 802.11b. Although</a:t>
            </a:r>
          </a:p>
          <a:p>
            <a:r>
              <a:rPr lang="en-US" altLang="en-US" smtClean="0"/>
              <a:t>802.11b products are all based on the same standard, there is always a concern</a:t>
            </a:r>
          </a:p>
          <a:p>
            <a:r>
              <a:rPr lang="en-US" altLang="en-US" smtClean="0"/>
              <a:t>whether products from different vendors will successfully interoperate. To meet</a:t>
            </a:r>
          </a:p>
          <a:p>
            <a:r>
              <a:rPr lang="en-US" altLang="en-US" smtClean="0"/>
              <a:t>this concern, the Wireless Ethernet Compatibility Alliance (WECA), an industry</a:t>
            </a:r>
          </a:p>
          <a:p>
            <a:r>
              <a:rPr lang="en-US" altLang="en-US" smtClean="0"/>
              <a:t>consortium, was formed in 1999. This organization, subsequently renamed the</a:t>
            </a:r>
          </a:p>
          <a:p>
            <a:r>
              <a:rPr lang="en-US" altLang="en-US" smtClean="0"/>
              <a:t>Wi-Fi (Wireless Fidelity) Alliance, created a test suite to certify interoperability</a:t>
            </a:r>
          </a:p>
          <a:p>
            <a:r>
              <a:rPr lang="en-US" altLang="en-US" smtClean="0"/>
              <a:t>for 802.11b products. The term used for certified 802.11b products is </a:t>
            </a:r>
            <a:r>
              <a:rPr lang="en-US" altLang="en-US" i="1" smtClean="0"/>
              <a:t>Wi-Fi . Wi-Fi</a:t>
            </a:r>
          </a:p>
          <a:p>
            <a:r>
              <a:rPr lang="en-US" altLang="en-US" smtClean="0"/>
              <a:t>certification has been extended to 802.11g products. The Wi-Fi Alliance has also</a:t>
            </a:r>
          </a:p>
          <a:p>
            <a:r>
              <a:rPr lang="en-US" altLang="en-US" smtClean="0"/>
              <a:t>developed a certification process for 802.11a products, called </a:t>
            </a:r>
            <a:r>
              <a:rPr lang="en-US" altLang="en-US" i="1" smtClean="0"/>
              <a:t>Wi-Fi5 . The Wi-Fi</a:t>
            </a:r>
          </a:p>
          <a:p>
            <a:r>
              <a:rPr lang="en-US" altLang="en-US" smtClean="0"/>
              <a:t>Alliance is concerned with a range of market areas for WLANs, including enterprise,</a:t>
            </a:r>
          </a:p>
          <a:p>
            <a:r>
              <a:rPr lang="en-US" altLang="en-US" smtClean="0"/>
              <a:t>home, and hot spots.</a:t>
            </a:r>
          </a:p>
          <a:p>
            <a:endParaRPr lang="en-US" altLang="en-US" smtClean="0"/>
          </a:p>
          <a:p>
            <a:r>
              <a:rPr lang="en-US" altLang="en-US" smtClean="0"/>
              <a:t>More recently, the Wi-Fi Alliance has developed certification procedures for</a:t>
            </a:r>
          </a:p>
          <a:p>
            <a:r>
              <a:rPr lang="en-US" altLang="en-US" smtClean="0"/>
              <a:t>IEEE 802.11 security standards, referred to as Wi-Fi Protected Access (WPA). The</a:t>
            </a:r>
          </a:p>
          <a:p>
            <a:r>
              <a:rPr lang="en-US" altLang="en-US" smtClean="0"/>
              <a:t>most recent version of WPA, known as WPA2, incorporates all of the features of</a:t>
            </a:r>
          </a:p>
          <a:p>
            <a:r>
              <a:rPr lang="en-US" altLang="en-US" smtClean="0"/>
              <a:t>the IEEE 802.11i WLAN security specification.</a:t>
            </a: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4549E29-33D9-4461-8813-D2A8EB92FE99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27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Before proceeding, we need to briefly preview the IEEE 802 protocol architecture.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IEEE 802.11 standards are defined within the structure of a layered set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of protocols. This structure, used for all IEEE 802 standards, is illustrated 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Figure 24.2 .</a:t>
            </a:r>
          </a:p>
          <a:p>
            <a:pPr>
              <a:defRPr/>
            </a:pPr>
            <a:endParaRPr lang="en-US" b="1" i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i="1" dirty="0">
                <a:latin typeface="Times New Roman" pitchFamily="-110" charset="0"/>
              </a:rPr>
              <a:t>The lowest layer of the IEEE 802 reference model is the</a:t>
            </a: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physical layer , which includes such functions as encoding/decoding of signals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bit transmission/reception. In addition, the physical layer includes a specification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transmission medium. In the case of IEEE 802.11, the physical layer also defines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frequency bands and antenna characteristics.</a:t>
            </a:r>
          </a:p>
          <a:p>
            <a:pPr>
              <a:defRPr/>
            </a:pPr>
            <a:endParaRPr lang="en-US" b="1" i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i="1" dirty="0">
                <a:latin typeface="Times New Roman" pitchFamily="-110" charset="0"/>
              </a:rPr>
              <a:t>All LANs consist of collections of devices that share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network’s transmission capacity. Some means of controlling access to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transmission medium is needed to provide an orderly and efficient use of that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capacity. This is the function of a </a:t>
            </a:r>
            <a:r>
              <a:rPr lang="en-US" b="1" dirty="0">
                <a:latin typeface="Times New Roman" pitchFamily="-110" charset="0"/>
              </a:rPr>
              <a:t>medium access control (MAC) layer. The MAC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layer receives data from a higher-layer protocol, typically the logical link control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(LLC) layer, in the form of a block of data known as the </a:t>
            </a:r>
            <a:r>
              <a:rPr lang="en-US" b="1" dirty="0">
                <a:latin typeface="Times New Roman" pitchFamily="-110" charset="0"/>
              </a:rPr>
              <a:t>MAC service data unit</a:t>
            </a: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(MSDU) . In general, the MAC layer performs the following functions: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On transmission, assemble data into a frame, known as a </a:t>
            </a:r>
            <a:r>
              <a:rPr lang="en-US" b="1" dirty="0">
                <a:latin typeface="Times New Roman" pitchFamily="-110" charset="0"/>
              </a:rPr>
              <a:t>MAC protocol data</a:t>
            </a: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unit (MPDU) with address and error-detection fields.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On reception, disassemble frame, and perform address recognition and error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detection.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Govern access to the LAN transmission medium.</a:t>
            </a:r>
            <a:endParaRPr lang="en-US" dirty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8CF7F48-C707-4E69-A9A0-B102EAF6376B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28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The exact format of the MPDU differs somewhat for the various MAC protocols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 use. In general, all of the </a:t>
            </a:r>
            <a:r>
              <a:rPr lang="en-US" dirty="0" err="1">
                <a:latin typeface="Times New Roman" pitchFamily="-110" charset="0"/>
              </a:rPr>
              <a:t>MPDUs</a:t>
            </a:r>
            <a:r>
              <a:rPr lang="en-US" dirty="0">
                <a:latin typeface="Times New Roman" pitchFamily="-110" charset="0"/>
              </a:rPr>
              <a:t> have a format similar to that of Figure 24.3 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fields of this frame are as follows: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MAC Control: This field contains any protocol control information needed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for the functioning of the MAC protocol. For example, a priority level could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be indicated here.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Destination MAC Address: The destination physical address on the LAN for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this MPDU.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Source MAC Address: The source physical address on the LAN for this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MPDU.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MAC Service Data Unit: The data from the next higher layer.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CRC: The cyclic redundancy check field, also known as the Frame Check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Sequence (FCS) field. This is an error-detecting code, such as that which is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used in other data-link control protocols. The CRC is calculated based on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bits in the entire MPDU. The sender calculates the CRC and adds it to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frame. The receiver performs the same calculation on the incoming MPDU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and compares that calculation to the CRC field in that incoming MPDU. If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two values don’t match, then one or more bits have been altered in transit.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fields preceding the MSDU field are referred to as the </a:t>
            </a:r>
            <a:r>
              <a:rPr lang="en-US" b="1" dirty="0">
                <a:latin typeface="Times New Roman" pitchFamily="-110" charset="0"/>
              </a:rPr>
              <a:t>MAC header ,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field following the MSDU field is referred to as the </a:t>
            </a:r>
            <a:r>
              <a:rPr lang="en-US" b="1" dirty="0">
                <a:latin typeface="Times New Roman" pitchFamily="-110" charset="0"/>
              </a:rPr>
              <a:t>MAC trailer . The header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and trailer contain control information that accompany the data field and that are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used by the MAC protocol.</a:t>
            </a:r>
            <a:endParaRPr lang="en-US" dirty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5EF8200-E940-4466-B841-9CA76E887808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29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Figure 24.4 illustrates the model developed by the 802.11 working group.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smallest building block of a wireless LAN is a </a:t>
            </a:r>
            <a:r>
              <a:rPr lang="en-US" b="1" dirty="0">
                <a:latin typeface="Times New Roman" pitchFamily="-110" charset="0"/>
              </a:rPr>
              <a:t>basic service set (BSS) , which consists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of wireless stations executing the same MAC protocol and competing for access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same shared wireless medium. A BSS may be isolated or it may connect to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backbone </a:t>
            </a:r>
            <a:r>
              <a:rPr lang="en-US" b="1" dirty="0">
                <a:latin typeface="Times New Roman" pitchFamily="-110" charset="0"/>
              </a:rPr>
              <a:t>distribution system (DS) through an access point (AP) . The AP functions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as a bridge and a relay point. In a BSS, client stations do not communicate directly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one another. Rather, if one station in the BSS wants to communicate with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another station in the same BSS, the MAC frame is first sent from the originating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station to the AP and then from the AP to the destination station. Similarly, a MAC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frame from a station in the BSS to a remote station is sent from the local station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AP and then relayed by the AP over the DS on its way to the destination station.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BSS generally corresponds to what is referred to as a cell in the literature.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DS can be a switch, a wired network, or a wireless network.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When all the stations in the BSS are mobile stations that communicate directly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one another (not using an AP) the BSS is called an </a:t>
            </a:r>
            <a:r>
              <a:rPr lang="en-US" b="1" dirty="0">
                <a:latin typeface="Times New Roman" pitchFamily="-110" charset="0"/>
              </a:rPr>
              <a:t>independent BSS (IBSS) 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 IBSS is typically an ad hoc network. In an IBSS, the stations all communicate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directly, and no AP is involved.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 simple configuration is shown in Figure 24.4 , in which each station belongs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a single BSS; that is, each station is within wireless range only of other stations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within the same BSS. It is also possible for two </a:t>
            </a:r>
            <a:r>
              <a:rPr lang="en-US" dirty="0" err="1">
                <a:latin typeface="Times New Roman" pitchFamily="-110" charset="0"/>
              </a:rPr>
              <a:t>BSSs</a:t>
            </a:r>
            <a:r>
              <a:rPr lang="en-US" dirty="0">
                <a:latin typeface="Times New Roman" pitchFamily="-110" charset="0"/>
              </a:rPr>
              <a:t> to overlap geographically,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so that a single station could participate in more than one BSS. Furthermore,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association between a station and a BSS is dynamic. Stations may turn off, come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within range, and go out of range.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 </a:t>
            </a:r>
            <a:r>
              <a:rPr lang="en-US" b="1" dirty="0">
                <a:latin typeface="Times New Roman" pitchFamily="-110" charset="0"/>
              </a:rPr>
              <a:t>extended service set (ESS) consists of two or more basic service sets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interconnected by a distribution system. The extended service set appears as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single logical LAN to the LLC level.</a:t>
            </a:r>
            <a:endParaRPr lang="en-US" dirty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C637F0F-74B1-47DA-9B6A-1237A79FD5B5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30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IEEE 802.11 defines nine services that need to be provided by the wireless LAN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achieve functionality equivalent to that which is inherent to wired LANs. Table 24.2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lists the services and indicates two ways of categorizing them.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1. The service provider can be either the station or the DS. Station services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are implemented in every 802.11 station, including AP stations. Distribution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services are provided between </a:t>
            </a:r>
            <a:r>
              <a:rPr lang="en-US" dirty="0" err="1">
                <a:latin typeface="Times New Roman" pitchFamily="-110" charset="0"/>
              </a:rPr>
              <a:t>BSSs</a:t>
            </a:r>
            <a:r>
              <a:rPr lang="en-US" dirty="0">
                <a:latin typeface="Times New Roman" pitchFamily="-110" charset="0"/>
              </a:rPr>
              <a:t>; these services may be implemented in an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AP or in another special-purpose device attached to the distribution system.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2. Three of the services are used to control IEEE 802.11 LAN access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confidentiality. Six of the services are used to support delivery of </a:t>
            </a:r>
            <a:r>
              <a:rPr lang="en-US" dirty="0" err="1">
                <a:latin typeface="Times New Roman" pitchFamily="-110" charset="0"/>
              </a:rPr>
              <a:t>MSDUs</a:t>
            </a: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between stations. If the MSDU is too large to be transmitted in a single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MPDU, it may be fragmented and transmitted in a series of </a:t>
            </a:r>
            <a:r>
              <a:rPr lang="en-US" dirty="0" err="1">
                <a:latin typeface="Times New Roman" pitchFamily="-110" charset="0"/>
              </a:rPr>
              <a:t>MPDUs</a:t>
            </a:r>
            <a:r>
              <a:rPr lang="en-US" dirty="0">
                <a:latin typeface="Times New Roman" pitchFamily="-110" charset="0"/>
              </a:rPr>
              <a:t>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Following the IEEE 802.11 document, we next discuss the services in an order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designed to clarify the operation of an IEEE 802.11 ESS network. </a:t>
            </a:r>
            <a:r>
              <a:rPr lang="en-US" b="1" dirty="0">
                <a:latin typeface="Times New Roman" pitchFamily="-110" charset="0"/>
              </a:rPr>
              <a:t>MSDU delivery 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which is the basic service, has already been mentioned. Services related to security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are introduced in Section 24.3 .</a:t>
            </a:r>
            <a:endParaRPr lang="en-US" dirty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9F90CE7-07FA-4437-8883-F85585D0C9E8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31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48B17F-1CF5-4C5C-8AC6-79CA35E9D529}" type="slidenum">
              <a:rPr lang="en-US" altLang="en-US" smtClean="0"/>
              <a:pPr/>
              <a:t>3</a:t>
            </a:fld>
            <a:endParaRPr lang="en-US" alt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The two services involved with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distribution of messages within a DS are distribution and integration. </a:t>
            </a:r>
            <a:r>
              <a:rPr lang="en-US" b="1" dirty="0">
                <a:latin typeface="Times New Roman" pitchFamily="-110" charset="0"/>
              </a:rPr>
              <a:t>Distribution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is the primary service used by stations to exchange </a:t>
            </a:r>
            <a:r>
              <a:rPr lang="en-US" dirty="0" err="1">
                <a:latin typeface="Times New Roman" pitchFamily="-110" charset="0"/>
              </a:rPr>
              <a:t>MPDUs</a:t>
            </a:r>
            <a:r>
              <a:rPr lang="en-US" dirty="0">
                <a:latin typeface="Times New Roman" pitchFamily="-110" charset="0"/>
              </a:rPr>
              <a:t> when the </a:t>
            </a:r>
            <a:r>
              <a:rPr lang="en-US" dirty="0" err="1">
                <a:latin typeface="Times New Roman" pitchFamily="-110" charset="0"/>
              </a:rPr>
              <a:t>MPDUs</a:t>
            </a:r>
            <a:r>
              <a:rPr lang="en-US" dirty="0">
                <a:latin typeface="Times New Roman" pitchFamily="-110" charset="0"/>
              </a:rPr>
              <a:t> must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traverse the DS to get from a station in one BSS to a station in another BSS. For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example, suppose a frame is to be sent from station 2 (STA 2) to station 7 (STA 7)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 Figure 24.4 . The frame is sent from STA 2 to AP 1, which is the AP for this BSS.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AP gives the frame to the DS, which has the job of directing the frame to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AP associated with STA 7 in the target BSS. AP 2 receives the frame and forwards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it to STA 7. How the message is transported through the DS is beyond the scope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IEEE 802.11 standard.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If the two stations that are communicating are within the same BSS, then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distribution service logically goes through the single AP of that BSS.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</a:t>
            </a:r>
            <a:r>
              <a:rPr lang="en-US" b="1" dirty="0">
                <a:latin typeface="Times New Roman" pitchFamily="-110" charset="0"/>
              </a:rPr>
              <a:t>integration service enables transfer of data between a station on an IEEE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802.11 LAN and a station on an integrated IEEE 802.x LAN. The term </a:t>
            </a:r>
            <a:r>
              <a:rPr lang="en-US" i="1" dirty="0">
                <a:latin typeface="Times New Roman" pitchFamily="-110" charset="0"/>
              </a:rPr>
              <a:t>integrated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refers to a wired LAN that is physically connected to the DS and whose stations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may be logically connected to an IEEE 802.11 LAN via the integration service.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integration service takes care of any address translation and media conversion logic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required for the exchange of data.</a:t>
            </a:r>
            <a:endParaRPr lang="en-US" dirty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70B3783-4FB8-4961-9B34-345C10415591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32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The primary purpose of the MAC layer is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transfer </a:t>
            </a:r>
            <a:r>
              <a:rPr lang="en-US" dirty="0" err="1">
                <a:latin typeface="Times New Roman" pitchFamily="-110" charset="0"/>
              </a:rPr>
              <a:t>MSDUs</a:t>
            </a:r>
            <a:r>
              <a:rPr lang="en-US" dirty="0">
                <a:latin typeface="Times New Roman" pitchFamily="-110" charset="0"/>
              </a:rPr>
              <a:t> between MAC entities; this purpose is fulfilled by the distribution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service. For that service to function, it requires information about stations within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ESS that is provided by the association-related services. Before the distribution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service can deliver data to or accept data from a station, that station must be</a:t>
            </a:r>
          </a:p>
          <a:p>
            <a:pPr>
              <a:defRPr/>
            </a:pPr>
            <a:r>
              <a:rPr lang="en-US" i="1" dirty="0">
                <a:latin typeface="Times New Roman" pitchFamily="-110" charset="0"/>
              </a:rPr>
              <a:t>associated . Before looking at the concept of association, we need to describe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concept of mobility. The standard defines three transition types, based on mobility: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No transition: A station of this type is either stationary or moves only within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direct communication range of the communicating stations of a single BSS.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BSS transition: This is defined as a station movement from one BSS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another BSS within the same ESS. In this case, delivery of data to the station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requires that the addressing capability be able to recognize the new location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of the station.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ESS transition: This is defined as a station movement from a BSS in one 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a BSS within another ESS. This case is supported only in the sense that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station can move. Maintenance of upper-layer connections supported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by 802.11 cannot be guaranteed. In fact, disruption of service is likely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occur.</a:t>
            </a:r>
            <a:endParaRPr lang="en-US" dirty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3789FA3-728D-4120-8428-143D0C80B505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33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To deliver a message within a DS, the distribution service needs to know where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destination station is located. Specifically, the DS needs to know the identity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AP to which the message should be delivered in order for that message to reach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destination station. To meet this requirement, a station must maintain an association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the AP within its current BSS. Three services relate to this requirement: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Association: Establishes an initial association between a station and an AP.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Before a station can transmit or receive frames on a wireless LAN, its identity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and address must be known. For this purpose, a station must establish an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association with an AP within a particular BSS. The AP can then communicate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this information to other </a:t>
            </a:r>
            <a:r>
              <a:rPr lang="en-US" dirty="0" err="1">
                <a:latin typeface="Times New Roman" pitchFamily="-110" charset="0"/>
              </a:rPr>
              <a:t>APs</a:t>
            </a:r>
            <a:r>
              <a:rPr lang="en-US" dirty="0">
                <a:latin typeface="Times New Roman" pitchFamily="-110" charset="0"/>
              </a:rPr>
              <a:t> within the ESS to facilitate routing and delivery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of addressed frames.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 err="1">
                <a:latin typeface="Times New Roman" pitchFamily="-110" charset="0"/>
              </a:rPr>
              <a:t>Reassociation</a:t>
            </a:r>
            <a:r>
              <a:rPr lang="en-US" b="1" dirty="0">
                <a:latin typeface="Times New Roman" pitchFamily="-110" charset="0"/>
              </a:rPr>
              <a:t>: Enables an established association to be transferred from one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AP to another, allowing a mobile station to move from one BSS to another.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Disassociation: A notification from either a station or an AP that an existing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association is terminated. A station should give this notification before leaving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 ESS or shutting down. However, the MAC management facility protects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itself against stations that disappear without notification.</a:t>
            </a:r>
            <a:endParaRPr lang="en-US" dirty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442693D-58D4-43D9-AE5E-27F0211ADE71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34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There are two characteristics of a wired LAN that are not inherent in a wireless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LAN.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1. In order to transmit over a wired LAN, a station must be physically connected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the LAN. On the other hand, with a wireless LAN, any station within radio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range of the other devices on the LAN can transmit. In a sense, there is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form of authentication with a wired LAN in that it requires some positive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presumably observable action to connect a station to a wired LAN.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2. Similarly, in order to receive a transmission from a station that is part of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wired LAN, the receiving station also must be attached to the wired LAN.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On the other hand, with a wireless LAN, any station within radio range can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receive. Thus, a wired LAN provides a degree of privacy, limiting reception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data to stations connected to the LAN.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These differences between wired and wireless LANs suggest the increased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need for robust security services and mechanisms for wireless LANs.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original 802.11 specification included a set of security features for privacy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authentication that were quite weak. For privacy, 802.11 defined the </a:t>
            </a:r>
            <a:r>
              <a:rPr lang="en-US" b="1" dirty="0">
                <a:latin typeface="Times New Roman" pitchFamily="-110" charset="0"/>
              </a:rPr>
              <a:t>Wired</a:t>
            </a: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Equivalent Privacy (WEP) algorithm. The privacy portion of the 802.11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standard contained major weaknesses. Subsequent to the development of WEP,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802.11i task group has developed a set of capabilities to address the WLAN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security issues. In order to accelerate the introduction of strong security into</a:t>
            </a:r>
          </a:p>
          <a:p>
            <a:pPr>
              <a:defRPr/>
            </a:pPr>
            <a:r>
              <a:rPr lang="en-US" dirty="0" err="1">
                <a:latin typeface="Times New Roman" pitchFamily="-110" charset="0"/>
              </a:rPr>
              <a:t>WLANs</a:t>
            </a:r>
            <a:r>
              <a:rPr lang="en-US" dirty="0">
                <a:latin typeface="Times New Roman" pitchFamily="-110" charset="0"/>
              </a:rPr>
              <a:t>, the Wi-Fi Alliance promulgated </a:t>
            </a:r>
            <a:r>
              <a:rPr lang="en-US" b="1" dirty="0">
                <a:latin typeface="Times New Roman" pitchFamily="-110" charset="0"/>
              </a:rPr>
              <a:t>Wi-Fi Protected Access (WPA) as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Wi-Fi standard. WPA is a set of security mechanisms that eliminates most 802.11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security issues and was based on the current state of the 802.11i standard.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final form of the 802.11i standard is referred to as </a:t>
            </a:r>
            <a:r>
              <a:rPr lang="en-US" b="1" dirty="0">
                <a:latin typeface="Times New Roman" pitchFamily="-110" charset="0"/>
              </a:rPr>
              <a:t>Robust Security Network</a:t>
            </a: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(RSN) . The Wi-Fi Alliance certifies vendors in compliance with the full 802.11i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specification under the WPA2 program.</a:t>
            </a:r>
            <a:endParaRPr lang="en-US" dirty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2680BE5-BDD6-4A46-A259-1C1BBC83FB77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35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The 802.11i RSN security specification defines the following services.</a:t>
            </a:r>
          </a:p>
          <a:p>
            <a:endParaRPr lang="en-US" altLang="en-US" smtClean="0"/>
          </a:p>
          <a:p>
            <a:r>
              <a:rPr lang="en-US" altLang="en-US" smtClean="0"/>
              <a:t>• </a:t>
            </a:r>
            <a:r>
              <a:rPr lang="en-US" altLang="en-US" b="1" smtClean="0"/>
              <a:t>Authentication: A protocol is used to define an exchange between a user and an</a:t>
            </a:r>
          </a:p>
          <a:p>
            <a:r>
              <a:rPr lang="en-US" altLang="en-US" smtClean="0"/>
              <a:t>AS (authentication server) that provides mutual authentication and generates</a:t>
            </a:r>
          </a:p>
          <a:p>
            <a:r>
              <a:rPr lang="en-US" altLang="en-US" smtClean="0"/>
              <a:t>temporary keys to be used between the client and the AP over the wireless link.</a:t>
            </a:r>
          </a:p>
          <a:p>
            <a:endParaRPr lang="en-US" altLang="en-US" smtClean="0"/>
          </a:p>
          <a:p>
            <a:r>
              <a:rPr lang="en-US" altLang="en-US" smtClean="0"/>
              <a:t>• </a:t>
            </a:r>
            <a:r>
              <a:rPr lang="en-US" altLang="en-US" b="1" smtClean="0"/>
              <a:t>Access control: This function enforces the use of the authentication function,</a:t>
            </a:r>
          </a:p>
          <a:p>
            <a:r>
              <a:rPr lang="en-US" altLang="en-US" smtClean="0"/>
              <a:t>routes the messages properly, and facilitates key exchange. It can work with a</a:t>
            </a:r>
          </a:p>
          <a:p>
            <a:r>
              <a:rPr lang="en-US" altLang="en-US" smtClean="0"/>
              <a:t>variety of authentication protocols.</a:t>
            </a:r>
          </a:p>
          <a:p>
            <a:endParaRPr lang="en-US" altLang="en-US" smtClean="0"/>
          </a:p>
          <a:p>
            <a:r>
              <a:rPr lang="en-US" altLang="en-US" smtClean="0"/>
              <a:t>• </a:t>
            </a:r>
            <a:r>
              <a:rPr lang="en-US" altLang="en-US" b="1" smtClean="0"/>
              <a:t>Privacy with message integrity: MAC-level data (e.g., an LLC PDU) are</a:t>
            </a:r>
          </a:p>
          <a:p>
            <a:r>
              <a:rPr lang="en-US" altLang="en-US" smtClean="0"/>
              <a:t>encrypted along with a message integrity code that ensures that the data have</a:t>
            </a:r>
          </a:p>
          <a:p>
            <a:r>
              <a:rPr lang="en-US" altLang="en-US" smtClean="0"/>
              <a:t>not been altered.</a:t>
            </a:r>
          </a:p>
          <a:p>
            <a:endParaRPr lang="en-US" alt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AEDB28E-B97F-44E1-8ADE-DFCA0691C553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36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  <a:p>
            <a:r>
              <a:rPr lang="en-US" altLang="en-US" smtClean="0"/>
              <a:t>Figure 24.5a indicates the security protocols used to support these services,</a:t>
            </a:r>
          </a:p>
          <a:p>
            <a:r>
              <a:rPr lang="en-US" altLang="en-US" smtClean="0"/>
              <a:t>while Figure 24.5b lists the cryptographic algorithms used for these services.</a:t>
            </a: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D6F689D-A65A-4168-9850-1A9BD5BA10AF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37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The operation of an IEEE 802.11i RSN can be broken down into five distinct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phases. The exact nature of the phases will depend on the configuration and the end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points of the communication. Possibilities include (see Figure 24.4 ):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1. Two wireless stations in the same BSS communicating via the access point for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that BSS.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2. Two wireless stations (</a:t>
            </a:r>
            <a:r>
              <a:rPr lang="en-US" b="1" dirty="0" err="1">
                <a:latin typeface="Times New Roman" pitchFamily="-110" charset="0"/>
              </a:rPr>
              <a:t>STAs</a:t>
            </a:r>
            <a:r>
              <a:rPr lang="en-US" b="1" dirty="0">
                <a:latin typeface="Times New Roman" pitchFamily="-110" charset="0"/>
              </a:rPr>
              <a:t>) in the same ad hoc IBSS communicating directly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each other.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3. Two wireless stations in different </a:t>
            </a:r>
            <a:r>
              <a:rPr lang="en-US" b="1" dirty="0" err="1">
                <a:latin typeface="Times New Roman" pitchFamily="-110" charset="0"/>
              </a:rPr>
              <a:t>BSSs</a:t>
            </a:r>
            <a:r>
              <a:rPr lang="en-US" b="1" dirty="0">
                <a:latin typeface="Times New Roman" pitchFamily="-110" charset="0"/>
              </a:rPr>
              <a:t> communicating via their respective</a:t>
            </a:r>
          </a:p>
          <a:p>
            <a:pPr>
              <a:defRPr/>
            </a:pPr>
            <a:r>
              <a:rPr lang="en-US" dirty="0" err="1">
                <a:latin typeface="Times New Roman" pitchFamily="-110" charset="0"/>
              </a:rPr>
              <a:t>APs</a:t>
            </a:r>
            <a:r>
              <a:rPr lang="en-US" dirty="0">
                <a:latin typeface="Times New Roman" pitchFamily="-110" charset="0"/>
              </a:rPr>
              <a:t> across a distribution system.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4. A wireless station communicating with an end station on a wired network via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its AP and the distribution system.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IEEE 802.11i security is concerned only with secure communication between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STA and its AP. In case 1 in the preceding list, secure communication is assured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if each STA establishes secure communications with the AP. Case 2 is similar,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the AP functionality residing in the STA. For case 3, security is not provided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across the distribution system at the level of IEEE 802.11, but only within each BSS.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End-to-end security (if required) must be provided at a higher layer. Similarly, 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case 4, security is only provided between the STA and its AP.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these considerations in mind, Figure 24.6 depicts the five phases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operation for an RSN and maps them to the network components involved. One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new component is the authentication server (AS). The rectangles indicate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exchange of sequences of </a:t>
            </a:r>
            <a:r>
              <a:rPr lang="en-US" dirty="0" err="1">
                <a:latin typeface="Times New Roman" pitchFamily="-110" charset="0"/>
              </a:rPr>
              <a:t>MPDUs</a:t>
            </a:r>
            <a:r>
              <a:rPr lang="en-US" dirty="0">
                <a:latin typeface="Times New Roman" pitchFamily="-110" charset="0"/>
              </a:rPr>
              <a:t>. The five phases are defined as follows: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Discovery: An AP uses messages called Beacons and Probe Responses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advertise its IEEE 802.11i security policy. The STA uses these to identify an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AP for a WLAN with which it wishes to communicate. The STA associates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the AP, which it uses to select the cipher suite and authentication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mechanism when the Beacons and Probe Responses present a choice.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Authentication: During this phase, the STA and AS prove their identities to each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other. The AP blocks non-authentication traffic between the STA and AS until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authentication transaction is successful. The AP does not participate in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authentication transaction other than forwarding traffic between the STA and AS.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Key generation and distribution: The AP and the STA perform several operations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that cause cryptographic keys to be generated and placed on the AP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STA. Frames are exchanged between the AP and STA only.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Protected data transfer: Frames are exchanged between the STA and the end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station through the AP. As denoted by the shading and the encryption module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icon, secure data transfer occurs between the STA and the AP only; security is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not provided end-to-end.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Connection termination: The AP and STA exchange frames. During this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phase, the secure connection is torn down and the connection is restored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original state.</a:t>
            </a:r>
            <a:endParaRPr lang="en-US" dirty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DDEAC44-6A65-4D22-9BF4-25AD11A61A20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38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We now look in more detail at the RSN phases of operation, beginning with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discovery phase, which is illustrated in the upper portion of Figure 24.7 .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purpose of this phase is for an STA and an AP to recognize each other, agree on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set of security capabilities, and establish an association for future communication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using those security capabilities.</a:t>
            </a:r>
          </a:p>
          <a:p>
            <a:pPr>
              <a:defRPr/>
            </a:pPr>
            <a:endParaRPr lang="en-US" b="1" i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i="1" dirty="0">
                <a:latin typeface="Times New Roman" pitchFamily="-110" charset="0"/>
              </a:rPr>
              <a:t>During this phase, the STA and AP decide on specific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techniques in the following areas: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Confidentiality and MPDU integrity protocols for protecting unicast traffic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(traffic only between this STA and AP)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Authentication method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Cryptography key management approach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Confidentiality and integrity protocols for protecting multicast/broadcast traffic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are dictated by the AP, since all </a:t>
            </a:r>
            <a:r>
              <a:rPr lang="en-US" dirty="0" err="1">
                <a:latin typeface="Times New Roman" pitchFamily="-110" charset="0"/>
              </a:rPr>
              <a:t>STAs</a:t>
            </a:r>
            <a:r>
              <a:rPr lang="en-US" dirty="0">
                <a:latin typeface="Times New Roman" pitchFamily="-110" charset="0"/>
              </a:rPr>
              <a:t> in a multicast group must use the same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protocols and ciphers. The specification of a protocol, along with the chosen key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length (if variable), is known as a </a:t>
            </a:r>
            <a:r>
              <a:rPr lang="en-US" i="1" dirty="0">
                <a:latin typeface="Times New Roman" pitchFamily="-110" charset="0"/>
              </a:rPr>
              <a:t>cipher suite . The options for the confidentiality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and integrity cipher suite are: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WEP, with either a 40-bit or 104-bit key, which allows backward compatibility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older IEEE 802.11 implementations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TKIP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CCMP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Vendor-specific methods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other negotiable suite is the authentication and key management (AKM)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suite, which defines (1) the means by which the AP and STA perform mutual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authentication and (2) the means for deriving a root key from which other keys may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be generated. The possible AKM suites are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IEEE 802.1X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Pre-shared key (no explicit authentication takes place and mutual authentication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is implied if the STA and AP share a unique secret key)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Vendor-specific methods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discovery phase consists of three exchanges.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Network and security capability discovery: During this exchange, </a:t>
            </a:r>
            <a:r>
              <a:rPr lang="en-US" b="1" dirty="0" err="1">
                <a:latin typeface="Times New Roman" pitchFamily="-110" charset="0"/>
              </a:rPr>
              <a:t>STAs</a:t>
            </a: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discover the existence of a network with which to communicate. The AP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either periodically broadcasts its security capabilities (not shown in figure),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indicated by RSN IE (Robust Security Network Information Element), in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specific channel through the Beacon frame; or responds to a station’s Probe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Request through a Probe Response frame. A wireless station may discover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available access points and corresponding security capabilities by either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passively monitoring the Beacon frames or actively probing every channel.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Open system authentication: The purpose of this frame sequence, which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provides no security, is simply to maintain backward compatibility with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IEEE 802.11 state machine, as implemented in existing IEEE 802.11 hardware.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 essence, the two devices (STA and AP) simply exchange identifiers.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Association: The purpose of this stage is to agree on a set of security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capabilities to be used. The STA then sends an Association Request frame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the AP. In this frame, the STA specifies one set of matching capabilities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(one authentication and key management suite, one pair-wise cipher suite,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one group-key cipher suite) from among those advertised by the AP. If there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is no match in capabilities between the AP and the STA, the AP refuses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Association Request. The STA blocks it too, in case it has associated with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rogue AP or someone is inserting frames illicitly on its channel. As shown 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Figure 24.7 , the IEEE 802.1X controlled ports are blocked, and no user traffic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goes beyond the AP. The concept of blocked ports is explained subsequently.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As was mentioned, the authentication phase enables mutual authentication between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 STA and an authentication server located in the DS. Authentication is designed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allow only authorized stations to use the network and to provide the STA with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assurance that it is communicating with a legitimate network.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B0A7FC1-7F1B-443B-9110-406448243B88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39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IEEE 802.11i makes use of another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standard that was designed to provide access control functions for LANs.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standard is IEEE 802.1X, Port-Based Network Access Control. The authentication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protocol that is used, the Extensible Authentication Protocol (EAP), is defined in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IEEE 802.1X standard. IEEE 802.1X uses the terms </a:t>
            </a:r>
            <a:r>
              <a:rPr lang="en-US" i="1" dirty="0">
                <a:latin typeface="Times New Roman" pitchFamily="-110" charset="0"/>
              </a:rPr>
              <a:t>supplicant , authenticator 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and </a:t>
            </a:r>
            <a:r>
              <a:rPr lang="en-US" i="1" dirty="0">
                <a:latin typeface="Times New Roman" pitchFamily="-110" charset="0"/>
              </a:rPr>
              <a:t>authentication server . In the context of an 802.11 WLAN, the first two terms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correspond to the wireless station and the AP. The AS is typically a separate device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on the wired side of the network (i.e., accessible over the DS) but could also reside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directly on the authenticator.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Until the AS authenticates a supplicant (using an authentication protocol),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authenticator only passes control and authentication messages between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supplicant and the AS; the 802.1X control channel is unblocked, but the 802.11 data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channel is blocked. Once a supplicant is authenticated and keys are provided,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authenticator can forward data from the supplicant, subject to predefined access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control limitations for the supplicant to the network. Under these circumstances,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data channel is unblocked.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As indicated in Figure 24.8 , 802.1X uses the concepts of controlled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uncontrolled ports. Ports are logical entities defined within the authenticator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refer to physical network connections. For a WLAN, the authenticator (the AP)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may have only two physical ports: one connecting to the DS and one for wireless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communication within its BSS. Each logical port is mapped to one of these two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physical ports. An uncontrolled port allows the exchange of PDUs between the supplicant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and the other AS, regardless of the authentication state of the supplicant.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controlled port allows the exchange of PDUs between a supplicant and other systems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on the LAN only if the current state of the supplicant authorizes such an exchange.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802.1X framework, with an upper-layer authentication protocol, fits nicely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a BSS architecture that includes a number of wireless stations and an AP. However,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for an IBSS, there is no AP. For an IBSS, 802.11i provides a more complex solution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that, in essence, involves </a:t>
            </a:r>
            <a:r>
              <a:rPr lang="en-US" dirty="0" err="1">
                <a:latin typeface="Times New Roman" pitchFamily="-110" charset="0"/>
              </a:rPr>
              <a:t>pairwise</a:t>
            </a:r>
            <a:r>
              <a:rPr lang="en-US" dirty="0">
                <a:latin typeface="Times New Roman" pitchFamily="-110" charset="0"/>
              </a:rPr>
              <a:t> authentication between stations on the IBSS.</a:t>
            </a:r>
            <a:endParaRPr lang="en-US" dirty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51BFE3F-FFF5-414A-93A7-93CF00ABB353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40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The lower part of Figure 24.7 shows the MPDU exchange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dictated by IEEE 802.11 for the authentication phase. We can think of authentication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phase as consisting of the following three phases.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Connect to AS: The STA sends a request to its AP (the one with which it has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 association) for connection to the AS. The AP acknowledges this request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and sends an access request to the AS.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EAP exchange: This exchange authenticates the STA and AS to each other.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 number of alternative exchanges are possible, as explained subsequently.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Secure key delivery: Once authentication is established, the AS generates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 master session key (MSK), also known as the Authentication,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Authorization, and Accounting (AAA) key, and sends it to the STA. As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explained subsequently, all the cryptographic keys needed by the STA for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secure communication with its AP are generated from this MSK. IEEE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802.11i does not prescribe a method for secure delivery of the MSK but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relies on EAP for this. Whatever method is used, it involves the transmission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of an MPDU containing an encrypted MSK from the AS, via the AP,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the AS.</a:t>
            </a:r>
            <a:endParaRPr lang="en-US" dirty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CE45DE8-CAEE-43B3-9734-915810029381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41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BCE372-0CC9-45C9-948E-6E8850A01F41}" type="slidenum">
              <a:rPr lang="en-US" altLang="en-US" smtClean="0"/>
              <a:pPr/>
              <a:t>4</a:t>
            </a:fld>
            <a:endParaRPr lang="en-US" alt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During the key management phase, a variety of cryptographic keys are generated</a:t>
            </a:r>
          </a:p>
          <a:p>
            <a:r>
              <a:rPr lang="en-US" altLang="en-US" smtClean="0"/>
              <a:t>and distributed to STAs. There are two types of keys: pairwise keys used for</a:t>
            </a:r>
          </a:p>
          <a:p>
            <a:r>
              <a:rPr lang="en-US" altLang="en-US" smtClean="0"/>
              <a:t>communication between an STA and an AP and group keys used for multicast</a:t>
            </a:r>
          </a:p>
          <a:p>
            <a:r>
              <a:rPr lang="en-US" altLang="en-US" smtClean="0"/>
              <a:t>communication. Figure 24.9 , based on [FRAN07], shows the two key hierarchies,</a:t>
            </a:r>
          </a:p>
          <a:p>
            <a:r>
              <a:rPr lang="en-US" altLang="en-US" smtClean="0"/>
              <a:t>and Table 24.3 defines the individual keys.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215E25E-1BBA-40CF-BA36-9EAD707F9C45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42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pPr>
              <a:defRPr/>
            </a:pPr>
            <a:r>
              <a:rPr lang="en-US" dirty="0" err="1">
                <a:latin typeface="Times New Roman" pitchFamily="-110" charset="0"/>
              </a:rPr>
              <a:t>Pairwise</a:t>
            </a:r>
            <a:r>
              <a:rPr lang="en-US" dirty="0">
                <a:latin typeface="Times New Roman" pitchFamily="-110" charset="0"/>
              </a:rPr>
              <a:t> keys are used for communication between a pair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of devices, typically between an STA and an AP. These keys form a hierarchy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beginning with a master key from which other keys are derived dynamically and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used for a limited period of time.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At the top level of the hierarchy are two possibilities. A </a:t>
            </a:r>
            <a:r>
              <a:rPr lang="en-US" b="1" dirty="0">
                <a:latin typeface="Times New Roman" pitchFamily="-110" charset="0"/>
              </a:rPr>
              <a:t>pre-shared key (PSK)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is a secret key shared by the AP and a STA and installed in some fashion outside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scope of IEEE 802.11i. The other alternative is the </a:t>
            </a:r>
            <a:r>
              <a:rPr lang="en-US" b="1" dirty="0">
                <a:latin typeface="Times New Roman" pitchFamily="-110" charset="0"/>
              </a:rPr>
              <a:t>master session key (MSK) 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also known as the AAAK, which is generated using the IEEE 802.1X protocol during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authentication phase, as described previously. The actual method of key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generation depends on the details of the authentication protocol used. In either case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(PSK or MSK), there is a unique key shared by the AP with each STA with which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it communicates. All the other keys derived from this master key are also unique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between an AP and an STA. Thus, each STA, at any time, has one set of keys, as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depicted in the hierarchy of Figure 24.9a , while the AP has one set of such keys for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each of its </a:t>
            </a:r>
            <a:r>
              <a:rPr lang="en-US" dirty="0" err="1">
                <a:latin typeface="Times New Roman" pitchFamily="-110" charset="0"/>
              </a:rPr>
              <a:t>STAs</a:t>
            </a:r>
            <a:r>
              <a:rPr lang="en-US" dirty="0">
                <a:latin typeface="Times New Roman" pitchFamily="-110" charset="0"/>
              </a:rPr>
              <a:t>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</a:t>
            </a:r>
            <a:r>
              <a:rPr lang="en-US" b="1" dirty="0" err="1">
                <a:latin typeface="Times New Roman" pitchFamily="-110" charset="0"/>
              </a:rPr>
              <a:t>pairwise</a:t>
            </a:r>
            <a:r>
              <a:rPr lang="en-US" b="1" dirty="0">
                <a:latin typeface="Times New Roman" pitchFamily="-110" charset="0"/>
              </a:rPr>
              <a:t> master key (PMK) is derived from the master key. If a PSK is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used, then the PSK is used as the PMK; if a MSK is used, then the PMK is derived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from the MSK by truncation (if necessary). By the end of the authentication phase,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marked by the 802.1x EAP Success message ( Figure 24.7 ), both the AP and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STA have a copy of their shared PMK.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PMK is used to generate the </a:t>
            </a:r>
            <a:r>
              <a:rPr lang="en-US" b="1" dirty="0" err="1">
                <a:latin typeface="Times New Roman" pitchFamily="-110" charset="0"/>
              </a:rPr>
              <a:t>pairwise</a:t>
            </a:r>
            <a:r>
              <a:rPr lang="en-US" b="1" dirty="0">
                <a:latin typeface="Times New Roman" pitchFamily="-110" charset="0"/>
              </a:rPr>
              <a:t> transient key (PTK) , which in fact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consists of three keys to be used for communication between an STA and AP after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they have been mutually authenticated. To derive the PTK, the HMAC-SHA-1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function is applied to the PMK, the MAC addresses of the STA and AP, and </a:t>
            </a:r>
            <a:r>
              <a:rPr lang="en-US" dirty="0" err="1">
                <a:latin typeface="Times New Roman" pitchFamily="-110" charset="0"/>
              </a:rPr>
              <a:t>nonces</a:t>
            </a: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generated when needed. Using the STA and AP addresses in the generation of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PTK provides protection against session hijacking and impersonation; using </a:t>
            </a:r>
            <a:r>
              <a:rPr lang="en-US" dirty="0" err="1">
                <a:latin typeface="Times New Roman" pitchFamily="-110" charset="0"/>
              </a:rPr>
              <a:t>nonces</a:t>
            </a: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provides additional random keying material.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three parts of the PTK are as follows.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EAP Over LAN (EAPOL) Key Confirmation Key (EAPOL-KCK): Supports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integrity and data origin authenticity of STA-to-AP control frames during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operational setup of an RSN. It also performs an access control function: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proof-of-possession of the PMK. An entity that possesses the PMK is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authorized to use the link.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EAPOL Key Encryption Key (EAPOL-KEK): Protects the confidentiality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keys and other data during some RSN association procedures.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Temporal Key (TK): Provides the actual protection for user traffic.</a:t>
            </a:r>
          </a:p>
          <a:p>
            <a:pPr>
              <a:defRPr/>
            </a:pP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Group keys are used for multicast communication in which one STA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sends </a:t>
            </a:r>
            <a:r>
              <a:rPr lang="en-US" dirty="0" err="1">
                <a:latin typeface="Times New Roman" pitchFamily="-110" charset="0"/>
              </a:rPr>
              <a:t>MPDUs</a:t>
            </a:r>
            <a:r>
              <a:rPr lang="en-US" dirty="0">
                <a:latin typeface="Times New Roman" pitchFamily="-110" charset="0"/>
              </a:rPr>
              <a:t> to multiple </a:t>
            </a:r>
            <a:r>
              <a:rPr lang="en-US" dirty="0" err="1">
                <a:latin typeface="Times New Roman" pitchFamily="-110" charset="0"/>
              </a:rPr>
              <a:t>STAs</a:t>
            </a:r>
            <a:r>
              <a:rPr lang="en-US" dirty="0">
                <a:latin typeface="Times New Roman" pitchFamily="-110" charset="0"/>
              </a:rPr>
              <a:t>. At the top level of the group key hierarchy is the</a:t>
            </a: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group master key (GMK) . The GMK is a key-generating key used with other inputs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derive the </a:t>
            </a:r>
            <a:r>
              <a:rPr lang="en-US" b="1" dirty="0">
                <a:latin typeface="Times New Roman" pitchFamily="-110" charset="0"/>
              </a:rPr>
              <a:t>group temporal key (GTK) . Unlike the PTK, which is generated using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material from both AP and STA, the GTK is generated by the AP and transmitted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to its associated </a:t>
            </a:r>
            <a:r>
              <a:rPr lang="en-US" dirty="0" err="1">
                <a:latin typeface="Times New Roman" pitchFamily="-110" charset="0"/>
              </a:rPr>
              <a:t>STAs</a:t>
            </a:r>
            <a:r>
              <a:rPr lang="en-US" dirty="0">
                <a:latin typeface="Times New Roman" pitchFamily="-110" charset="0"/>
              </a:rPr>
              <a:t>. Exactly how this GTK is generated is undefined. IEEE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802.11i, however, requires that its value is computationally indistinguishable from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random. The GTK is distributed securely using the </a:t>
            </a:r>
            <a:r>
              <a:rPr lang="en-US" dirty="0" err="1">
                <a:latin typeface="Times New Roman" pitchFamily="-110" charset="0"/>
              </a:rPr>
              <a:t>pairwise</a:t>
            </a:r>
            <a:r>
              <a:rPr lang="en-US" dirty="0">
                <a:latin typeface="Times New Roman" pitchFamily="-110" charset="0"/>
              </a:rPr>
              <a:t> keys that are already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established. The GTK is changed every time a device leaves the network.</a:t>
            </a:r>
            <a:endParaRPr lang="en-US" dirty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C08120E-14CD-4A88-9CB0-50BC06FE193A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43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The upper part of Figure 24.10 shows the MPDU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exchange for distributing </a:t>
            </a:r>
            <a:r>
              <a:rPr lang="en-US" dirty="0" err="1">
                <a:latin typeface="Times New Roman" pitchFamily="-110" charset="0"/>
              </a:rPr>
              <a:t>pairwise</a:t>
            </a:r>
            <a:r>
              <a:rPr lang="en-US" dirty="0">
                <a:latin typeface="Times New Roman" pitchFamily="-110" charset="0"/>
              </a:rPr>
              <a:t> keys. This exchange is known as the </a:t>
            </a:r>
            <a:r>
              <a:rPr lang="en-US" b="1" dirty="0">
                <a:latin typeface="Times New Roman" pitchFamily="-110" charset="0"/>
              </a:rPr>
              <a:t>4-way</a:t>
            </a:r>
          </a:p>
          <a:p>
            <a:pPr>
              <a:defRPr/>
            </a:pPr>
            <a:r>
              <a:rPr lang="en-US" b="1" dirty="0">
                <a:latin typeface="Times New Roman" pitchFamily="-110" charset="0"/>
              </a:rPr>
              <a:t>handshake . The STA and AP use this handshake to confirm the existence of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PMK, verify the selection of the cipher suite, and derive a fresh PTK for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following data session. The four parts of the exchange are as follows.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AP → STA: Message includes the MAC address of the AP and a nonce (</a:t>
            </a:r>
            <a:r>
              <a:rPr lang="en-US" b="1" dirty="0" err="1">
                <a:latin typeface="Times New Roman" pitchFamily="-110" charset="0"/>
              </a:rPr>
              <a:t>Anonce</a:t>
            </a:r>
            <a:r>
              <a:rPr lang="en-US" b="1" dirty="0">
                <a:latin typeface="Times New Roman" pitchFamily="-110" charset="0"/>
              </a:rPr>
              <a:t>)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STA → AP: The STA generates its own nonce (</a:t>
            </a:r>
            <a:r>
              <a:rPr lang="en-US" b="1" dirty="0" err="1">
                <a:latin typeface="Times New Roman" pitchFamily="-110" charset="0"/>
              </a:rPr>
              <a:t>Snonce</a:t>
            </a:r>
            <a:r>
              <a:rPr lang="en-US" b="1" dirty="0">
                <a:latin typeface="Times New Roman" pitchFamily="-110" charset="0"/>
              </a:rPr>
              <a:t>) and uses both </a:t>
            </a:r>
            <a:r>
              <a:rPr lang="en-US" b="1" dirty="0" err="1">
                <a:latin typeface="Times New Roman" pitchFamily="-110" charset="0"/>
              </a:rPr>
              <a:t>nonces</a:t>
            </a:r>
            <a:endParaRPr lang="en-US" b="1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and both MAC addresses, plus the PMK, to generate a PTK. The STA then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sends a message containing its MAC address and </a:t>
            </a:r>
            <a:r>
              <a:rPr lang="en-US" dirty="0" err="1">
                <a:latin typeface="Times New Roman" pitchFamily="-110" charset="0"/>
              </a:rPr>
              <a:t>Snonce</a:t>
            </a:r>
            <a:r>
              <a:rPr lang="en-US" dirty="0">
                <a:latin typeface="Times New Roman" pitchFamily="-110" charset="0"/>
              </a:rPr>
              <a:t>, enabling the AP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generate the same PTK. This message includes a message integrity code (MIC) 2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using HMAC-MD5 or HMAC-SHA-1-128. The key used with the MIC is KCK.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AP → STA: The AP is now able to generate the PTK. The AP then sends a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message to the STA, containing the same information as in the first message,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but this time including a MIC.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STA → AP: This is merely an acknowledgement message, again protected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by a MIC.</a:t>
            </a:r>
          </a:p>
          <a:p>
            <a:pPr>
              <a:defRPr/>
            </a:pPr>
            <a:endParaRPr lang="en-US" b="1" i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i="1" dirty="0">
                <a:latin typeface="Times New Roman" pitchFamily="-110" charset="0"/>
              </a:rPr>
              <a:t>For group key distribution, the AP generates a GTK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and distributes it to each STA in a multicast group. The two-message exchange with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each STA consists of the following: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AP → STA: This message includes the GTK, encrypted either with RC4 or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with AES. The key used for encryption is KEK. A MIC value is appended.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STA → AP: The STA acknowledges receipt of the GTK. This message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includes a MIC value.</a:t>
            </a:r>
            <a:endParaRPr lang="en-US" dirty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F6C5E42-92DF-4B28-8C70-1EFFFDE41C6C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44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 dirty="0">
                <a:latin typeface="Times New Roman" pitchFamily="-110" charset="0"/>
              </a:rPr>
              <a:t>IEEE 802.11i defines two schemes for protecting data transmitted in 802.11</a:t>
            </a:r>
          </a:p>
          <a:p>
            <a:pPr>
              <a:defRPr/>
            </a:pPr>
            <a:r>
              <a:rPr lang="en-US" dirty="0" err="1">
                <a:latin typeface="Times New Roman" pitchFamily="-110" charset="0"/>
              </a:rPr>
              <a:t>MPDUs</a:t>
            </a:r>
            <a:r>
              <a:rPr lang="en-US" dirty="0">
                <a:latin typeface="Times New Roman" pitchFamily="-110" charset="0"/>
              </a:rPr>
              <a:t>: the Temporal Key Integrity Protocol (TKIP) and the Counter Mode-CBC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MAC Protocol (CCMP).</a:t>
            </a:r>
          </a:p>
          <a:p>
            <a:pPr>
              <a:defRPr/>
            </a:pPr>
            <a:endParaRPr lang="en-US" b="1" i="1" dirty="0">
              <a:latin typeface="Times New Roman" pitchFamily="-110" charset="0"/>
            </a:endParaRPr>
          </a:p>
          <a:p>
            <a:pPr>
              <a:defRPr/>
            </a:pPr>
            <a:r>
              <a:rPr lang="en-US" b="1" i="1" dirty="0">
                <a:latin typeface="Times New Roman" pitchFamily="-110" charset="0"/>
              </a:rPr>
              <a:t> TKIP is designed to require only software changes to devices that are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implemented with the older wireless LAN security approach called Wired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Equivalent Privacy (WEP). TKIP provides two services: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Message integrity: TKIP adds a message integrity code to the 802.11 MAC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frame after the data field. The MIC is generated by an algorithm, called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Michael, that computes a 64-bit value using as input the source and destination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MAC address values and the data field, plus key material.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• </a:t>
            </a:r>
            <a:r>
              <a:rPr lang="en-US" b="1" dirty="0">
                <a:latin typeface="Times New Roman" pitchFamily="-110" charset="0"/>
              </a:rPr>
              <a:t>Data confidentiality: Data confidentiality is provided by encrypting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MPDU plus MIC value using RC4.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The 256-bit TK ( Figure 24.9 ) is employed as follows. Two 64-bit keys are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used with the Michael message digest algorithm to produce a message integrity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code. One key is used to protect STA-to-AP messages, and the other key is used to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protect AP-to-STA messages. The remaining 128 bits are truncated to generate the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RC4 key used to encrypt the transmitted data.</a:t>
            </a:r>
          </a:p>
          <a:p>
            <a:pPr>
              <a:defRPr/>
            </a:pPr>
            <a:endParaRPr lang="en-US" dirty="0">
              <a:latin typeface="Times New Roman" pitchFamily="-110" charset="0"/>
            </a:endParaRP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For additional protection, a monotonically increasing TKIP sequence counter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(TSC) is assigned to each frame. The TSC serves two purposes. First, the TSC is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included with each MPDU and is protected by the MIC to protect against replay attacks.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Second, the TSC is combined with the session TK to produce a dynamic encryption key</a:t>
            </a:r>
          </a:p>
          <a:p>
            <a:pPr>
              <a:defRPr/>
            </a:pPr>
            <a:r>
              <a:rPr lang="en-US" dirty="0">
                <a:latin typeface="Times New Roman" pitchFamily="-110" charset="0"/>
              </a:rPr>
              <a:t>that changes with each transmitted MPDU, thus making cryptanalysis more difficult.</a:t>
            </a:r>
            <a:endParaRPr lang="en-US" dirty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5A3F1AE-8767-4C35-803F-9217022548A0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45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 CCMP is intended for newer IEEE 802.11 devices that are equipped with</a:t>
            </a:r>
          </a:p>
          <a:p>
            <a:r>
              <a:rPr lang="en-US" altLang="en-US" smtClean="0"/>
              <a:t>the hardware to support this scheme. As with TKIP, CCMP provides two services:</a:t>
            </a:r>
          </a:p>
          <a:p>
            <a:endParaRPr lang="en-US" altLang="en-US" smtClean="0"/>
          </a:p>
          <a:p>
            <a:r>
              <a:rPr lang="en-US" altLang="en-US" smtClean="0"/>
              <a:t>• Message integrity : CCMP uses the cipher-block-chaining message</a:t>
            </a:r>
          </a:p>
          <a:p>
            <a:r>
              <a:rPr lang="en-US" altLang="en-US" smtClean="0"/>
              <a:t>authentication code (CBC-MAC), described in Chapter 12.</a:t>
            </a:r>
          </a:p>
          <a:p>
            <a:endParaRPr lang="en-US" altLang="en-US" smtClean="0"/>
          </a:p>
          <a:p>
            <a:r>
              <a:rPr lang="en-US" altLang="en-US" smtClean="0"/>
              <a:t>• Data confidentiality : CCMP uses the CTR block cipher mode of operation</a:t>
            </a:r>
          </a:p>
          <a:p>
            <a:r>
              <a:rPr lang="en-US" altLang="en-US" smtClean="0"/>
              <a:t>with AES for encryption. CTR is described in Chapter 20.</a:t>
            </a:r>
          </a:p>
          <a:p>
            <a:r>
              <a:rPr lang="en-US" altLang="en-US" smtClean="0"/>
              <a:t>The same 128-bit AES key is used for both integrity and confidentiality.</a:t>
            </a:r>
          </a:p>
          <a:p>
            <a:r>
              <a:rPr lang="en-US" altLang="en-US" smtClean="0"/>
              <a:t>The scheme uses a 48-bit packet number to construct a nonce to prevent replay</a:t>
            </a:r>
          </a:p>
          <a:p>
            <a:r>
              <a:rPr lang="en-US" altLang="en-US" smtClean="0"/>
              <a:t>attacks.</a:t>
            </a:r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3ED7FD5-43D3-42EE-BD55-F27EBD82BF9F}" type="slidenum">
              <a:rPr lang="en-AU" altLang="en-US" smtClean="0"/>
              <a:pPr/>
              <a:t>46</a:t>
            </a:fld>
            <a:endParaRPr lang="en-AU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Figure 24.11 illustrates the function PRF( </a:t>
            </a:r>
            <a:r>
              <a:rPr lang="en-US" altLang="en-US" i="1" smtClean="0"/>
              <a:t>K , A , B , Len ). The parameter</a:t>
            </a:r>
          </a:p>
          <a:p>
            <a:r>
              <a:rPr lang="en-US" altLang="en-US" i="1" smtClean="0"/>
              <a:t>K serves as the key input to HMAC. The message input consists of four items</a:t>
            </a:r>
          </a:p>
          <a:p>
            <a:r>
              <a:rPr lang="en-US" altLang="en-US" smtClean="0"/>
              <a:t>concatenated together: the parameter </a:t>
            </a:r>
            <a:r>
              <a:rPr lang="en-US" altLang="en-US" i="1" smtClean="0"/>
              <a:t>A , a byte with value 0, the parameter B ,</a:t>
            </a:r>
          </a:p>
          <a:p>
            <a:r>
              <a:rPr lang="en-US" altLang="en-US" smtClean="0"/>
              <a:t>and a counter </a:t>
            </a:r>
            <a:r>
              <a:rPr lang="en-US" altLang="en-US" i="1" smtClean="0"/>
              <a:t>i . The counter is initialized to 0. The HMAC algorithm is run once,</a:t>
            </a:r>
          </a:p>
          <a:p>
            <a:r>
              <a:rPr lang="en-US" altLang="en-US" smtClean="0"/>
              <a:t>producing a 160-bit hash value. If more bits are required, HMAC is run again with</a:t>
            </a:r>
          </a:p>
          <a:p>
            <a:r>
              <a:rPr lang="en-US" altLang="en-US" smtClean="0"/>
              <a:t>the same inputs, except that </a:t>
            </a:r>
            <a:r>
              <a:rPr lang="en-US" altLang="en-US" i="1" smtClean="0"/>
              <a:t>i is incremented each time until the necessary number</a:t>
            </a:r>
          </a:p>
          <a:p>
            <a:r>
              <a:rPr lang="en-US" altLang="en-US" smtClean="0"/>
              <a:t>of bits is generated.</a:t>
            </a:r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0D5C536-4976-44A8-B646-A142A997CCA6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47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495B059-A1B7-45B1-9F7D-468FB4FA34BB}" type="slidenum">
              <a:rPr lang="en-AU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48</a:t>
            </a:fld>
            <a:endParaRPr lang="en-AU" altLang="en-US" smtClean="0">
              <a:latin typeface="Arial" panose="020B0604020202020204" pitchFamily="34" charset="0"/>
            </a:endParaRPr>
          </a:p>
        </p:txBody>
      </p:sp>
      <p:sp>
        <p:nvSpPr>
          <p:cNvPr id="107523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5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827BFC-BEB7-4749-9ED1-C04D3BF8938B}" type="slidenum">
              <a:rPr lang="en-US" altLang="en-US" smtClean="0"/>
              <a:pPr/>
              <a:t>5</a:t>
            </a:fld>
            <a:endParaRPr lang="en-US" alt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6F7938-D6E9-4544-8186-B932F04264C7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6</a:t>
            </a:fld>
            <a:endParaRPr lang="en-US" altLang="en-US" smtClean="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94BFE0-742D-442D-8107-1F2400EE19F8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7</a:t>
            </a:fld>
            <a:endParaRPr lang="en-US" altLang="en-US" smtClean="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43B023-8DF3-4815-AF3E-1C5E72228990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8</a:t>
            </a:fld>
            <a:endParaRPr lang="en-US" altLang="en-US" smtClean="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37E90C-37C6-41DD-A91B-5E6AB9F0D688}" type="slidenum">
              <a:rPr lang="en-US" altLang="en-US" smtClean="0">
                <a:latin typeface="Times New Roman" panose="02020603050405020304" pitchFamily="18" charset="0"/>
                <a:ea typeface="MS PGothic" panose="020B0600070205080204" pitchFamily="34" charset="-128"/>
              </a:rPr>
              <a:pPr/>
              <a:t>9</a:t>
            </a:fld>
            <a:endParaRPr lang="en-US" altLang="en-US" smtClean="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F711C-B206-4DE8-AFF8-C438CB17D565}" type="datetimeFigureOut">
              <a:rPr lang="en-US" smtClean="0"/>
              <a:t>6/20/2019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6B372-1E8E-47BE-9D95-60C9A5960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02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F711C-B206-4DE8-AFF8-C438CB17D565}" type="datetimeFigureOut">
              <a:rPr lang="en-US" smtClean="0"/>
              <a:t>6/20/2019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447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F711C-B206-4DE8-AFF8-C438CB17D565}" type="datetimeFigureOut">
              <a:rPr lang="en-US" smtClean="0"/>
              <a:t>6/20/2019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038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F711C-B206-4DE8-AFF8-C438CB17D565}" type="datetimeFigureOut">
              <a:rPr lang="en-US" smtClean="0"/>
              <a:t>6/20/2019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74A8B-80C5-4510-824A-139380D2BC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43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F711C-B206-4DE8-AFF8-C438CB17D565}" type="datetimeFigureOut">
              <a:rPr lang="en-US" smtClean="0"/>
              <a:t>6/20/2019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6B372-1E8E-47BE-9D95-60C9A5960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083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4CE860-DE69-4608-A2C4-376CBB101D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442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E7A929-7D78-467F-92B0-53DAACB3D4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735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F711C-B206-4DE8-AFF8-C438CB17D565}" type="datetimeFigureOut">
              <a:rPr lang="en-US" smtClean="0"/>
              <a:t>6/20/2019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A9998-FE41-4376-B293-29221C657A6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99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F711C-B206-4DE8-AFF8-C438CB17D565}" type="datetimeFigureOut">
              <a:rPr lang="en-US" smtClean="0"/>
              <a:t>6/20/2019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98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F711C-B206-4DE8-AFF8-C438CB17D565}" type="datetimeFigureOut">
              <a:rPr lang="en-US" smtClean="0"/>
              <a:t>6/20/2019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131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F711C-B206-4DE8-AFF8-C438CB17D565}" type="datetimeFigureOut">
              <a:rPr lang="en-US" smtClean="0"/>
              <a:t>6/20/2019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62E4B9-0102-4AA3-BA0C-1EC4FFD922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64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8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36.wmf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4.png"/><Relationship Id="rId4" Type="http://schemas.openxmlformats.org/officeDocument/2006/relationships/oleObject" Target="file:///C:\Users\hshahria\Downloads\Macintosh%20HD:Users:kevinmclaughlin:Desktop:Stallings%20Security%20Book%202nd%20Edition:T24-Wireless.doc!OLE_LINK1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isco.com/c/en/us/solutions/collateral/service-provider/visual-networking-index-vni/white_paper_c11-520862.html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1.png"/><Relationship Id="rId4" Type="http://schemas.openxmlformats.org/officeDocument/2006/relationships/oleObject" Target="file:///C:\Users\hshahria\Downloads\Macintosh%20HD:Users:kevinmclaughlin:Desktop:Stallings%20Security%20Book%202nd%20Edition:T24-Wireless.doc!OLE_LINK3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efi.co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isco.com/c/en/us/solutions/collateral/service-provider/visual-networking-index-vni/VNI_Hyperconnectivity_WP.htm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3.png"/><Relationship Id="rId4" Type="http://schemas.openxmlformats.org/officeDocument/2006/relationships/oleObject" Target="file:///C:\Users\hshahria\Downloads\Macintosh%20HD:Users:kevinmclaughlin:Desktop:Stallings%20Security%20Book%202nd%20Edition:T24-Wireless.doc!OLE_LINK4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6.png"/><Relationship Id="rId4" Type="http://schemas.openxmlformats.org/officeDocument/2006/relationships/image" Target="../media/image3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33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7"/>
          <p:cNvSpPr>
            <a:spLocks noGrp="1"/>
          </p:cNvSpPr>
          <p:nvPr>
            <p:ph type="ctrTitle"/>
          </p:nvPr>
        </p:nvSpPr>
        <p:spPr>
          <a:xfrm>
            <a:off x="0" y="685800"/>
            <a:ext cx="9144000" cy="1470025"/>
          </a:xfrm>
        </p:spPr>
        <p:txBody>
          <a:bodyPr/>
          <a:lstStyle/>
          <a:p>
            <a:pPr eaLnBrk="1" hangingPunct="1"/>
            <a:r>
              <a:rPr lang="en-US" altLang="en-US" smtClean="0"/>
              <a:t>Lecture 24</a:t>
            </a:r>
            <a:br>
              <a:rPr lang="en-US" altLang="en-US" smtClean="0"/>
            </a:br>
            <a:r>
              <a:rPr lang="en-US" altLang="en-US" sz="4000" smtClean="0"/>
              <a:t>Wireless Network Security</a:t>
            </a:r>
          </a:p>
        </p:txBody>
      </p:sp>
      <p:sp>
        <p:nvSpPr>
          <p:cNvPr id="13" name="Subtitle 12"/>
          <p:cNvSpPr>
            <a:spLocks noGrp="1"/>
          </p:cNvSpPr>
          <p:nvPr>
            <p:ph type="subTitle" idx="1"/>
          </p:nvPr>
        </p:nvSpPr>
        <p:spPr>
          <a:xfrm>
            <a:off x="0" y="6453188"/>
            <a:ext cx="9144000" cy="392112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sz="2000" dirty="0" smtClean="0"/>
              <a:t>modified from slides of </a:t>
            </a:r>
            <a:r>
              <a:rPr lang="en-US" sz="2000" b="1" dirty="0" smtClean="0"/>
              <a:t>Lawrie Brown</a:t>
            </a:r>
            <a:endParaRPr lang="en-A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3073FC-F1E4-4938-81F2-63AE2D8013F3}" type="slidenum">
              <a:rPr lang="en-US" altLang="en-US" smtClean="0">
                <a:solidFill>
                  <a:srgbClr val="898989"/>
                </a:solidFill>
              </a:rPr>
              <a:pPr/>
              <a:t>10</a:t>
            </a:fld>
            <a:endParaRPr lang="en-US" altLang="en-US" smtClean="0">
              <a:solidFill>
                <a:srgbClr val="898989"/>
              </a:solidFill>
            </a:endParaRPr>
          </a:p>
        </p:txBody>
      </p:sp>
      <p:pic>
        <p:nvPicPr>
          <p:cNvPr id="30723" name="Picture 2" descr="https://62e528761d0685343e1c-f3d1b99a743ffa4142d9d7f1978d9686.ssl.cf2.rackcdn.com/files/20642/area14mp/pvgrynkw-1361853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81661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F70A3F-B726-42B1-B3F7-FE72860E59FB}" type="slidenum">
              <a:rPr lang="en-US" altLang="en-US" smtClean="0">
                <a:solidFill>
                  <a:srgbClr val="898989"/>
                </a:solidFill>
              </a:rPr>
              <a:pPr/>
              <a:t>11</a:t>
            </a:fld>
            <a:endParaRPr lang="en-US" altLang="en-US" smtClean="0">
              <a:solidFill>
                <a:srgbClr val="898989"/>
              </a:solidFill>
            </a:endParaRPr>
          </a:p>
        </p:txBody>
      </p:sp>
      <p:pic>
        <p:nvPicPr>
          <p:cNvPr id="31747" name="Picture 2" descr="http://visiblelightcomm.com/wp-content/uploads/2011/10/spectru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563"/>
            <a:ext cx="9144000" cy="680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Oval 5"/>
          <p:cNvSpPr>
            <a:spLocks noChangeArrowheads="1"/>
          </p:cNvSpPr>
          <p:nvPr/>
        </p:nvSpPr>
        <p:spPr bwMode="auto">
          <a:xfrm>
            <a:off x="4816475" y="4378325"/>
            <a:ext cx="2152650" cy="2093913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771" name="Oval 11"/>
          <p:cNvSpPr>
            <a:spLocks noChangeArrowheads="1"/>
          </p:cNvSpPr>
          <p:nvPr/>
        </p:nvSpPr>
        <p:spPr bwMode="auto">
          <a:xfrm>
            <a:off x="650875" y="1290638"/>
            <a:ext cx="2252663" cy="2286000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772" name="Line 22"/>
          <p:cNvSpPr>
            <a:spLocks noChangeShapeType="1"/>
          </p:cNvSpPr>
          <p:nvPr/>
        </p:nvSpPr>
        <p:spPr bwMode="auto">
          <a:xfrm>
            <a:off x="1798638" y="2447925"/>
            <a:ext cx="1277937" cy="655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3" name="Oval 23"/>
          <p:cNvSpPr>
            <a:spLocks noChangeArrowheads="1"/>
          </p:cNvSpPr>
          <p:nvPr/>
        </p:nvSpPr>
        <p:spPr bwMode="auto">
          <a:xfrm>
            <a:off x="1524000" y="4033838"/>
            <a:ext cx="1038225" cy="100488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774" name="Line 34"/>
          <p:cNvSpPr>
            <a:spLocks noChangeShapeType="1"/>
          </p:cNvSpPr>
          <p:nvPr/>
        </p:nvSpPr>
        <p:spPr bwMode="auto">
          <a:xfrm flipV="1">
            <a:off x="2197100" y="3636963"/>
            <a:ext cx="1257300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5" name="Oval 38"/>
          <p:cNvSpPr>
            <a:spLocks noChangeArrowheads="1"/>
          </p:cNvSpPr>
          <p:nvPr/>
        </p:nvSpPr>
        <p:spPr bwMode="auto">
          <a:xfrm>
            <a:off x="3108325" y="4440238"/>
            <a:ext cx="2278063" cy="205263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776" name="Line 59"/>
          <p:cNvSpPr>
            <a:spLocks noChangeShapeType="1"/>
          </p:cNvSpPr>
          <p:nvPr/>
        </p:nvSpPr>
        <p:spPr bwMode="auto">
          <a:xfrm>
            <a:off x="5360988" y="54244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7" name="Line 60"/>
          <p:cNvSpPr>
            <a:spLocks noChangeShapeType="1"/>
          </p:cNvSpPr>
          <p:nvPr/>
        </p:nvSpPr>
        <p:spPr bwMode="auto">
          <a:xfrm flipH="1">
            <a:off x="4873625" y="53276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8" name="Line 61"/>
          <p:cNvSpPr>
            <a:spLocks noChangeShapeType="1"/>
          </p:cNvSpPr>
          <p:nvPr/>
        </p:nvSpPr>
        <p:spPr bwMode="auto">
          <a:xfrm flipH="1">
            <a:off x="4887913" y="54038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9" name="Line 62"/>
          <p:cNvSpPr>
            <a:spLocks noChangeShapeType="1"/>
          </p:cNvSpPr>
          <p:nvPr/>
        </p:nvSpPr>
        <p:spPr bwMode="auto">
          <a:xfrm flipH="1">
            <a:off x="4830763" y="5470525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0" name="Line 63"/>
          <p:cNvSpPr>
            <a:spLocks noChangeShapeType="1"/>
          </p:cNvSpPr>
          <p:nvPr/>
        </p:nvSpPr>
        <p:spPr bwMode="auto">
          <a:xfrm flipH="1" flipV="1">
            <a:off x="4867275" y="4105275"/>
            <a:ext cx="949325" cy="129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1" name="Line 64"/>
          <p:cNvSpPr>
            <a:spLocks noChangeShapeType="1"/>
          </p:cNvSpPr>
          <p:nvPr/>
        </p:nvSpPr>
        <p:spPr bwMode="auto">
          <a:xfrm flipV="1">
            <a:off x="4308475" y="4144963"/>
            <a:ext cx="50800" cy="111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2782" name="Group 356"/>
          <p:cNvGrpSpPr>
            <a:grpSpLocks/>
          </p:cNvGrpSpPr>
          <p:nvPr/>
        </p:nvGrpSpPr>
        <p:grpSpPr bwMode="auto">
          <a:xfrm>
            <a:off x="6442075" y="4867275"/>
            <a:ext cx="331788" cy="368300"/>
            <a:chOff x="313" y="1497"/>
            <a:chExt cx="1152" cy="1014"/>
          </a:xfrm>
        </p:grpSpPr>
        <p:pic>
          <p:nvPicPr>
            <p:cNvPr id="32896" name="Picture 354" descr="laptop_stylized_smal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97" name="Picture 355" descr="antenna_stylize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3" name="Group 361"/>
          <p:cNvGrpSpPr>
            <a:grpSpLocks/>
          </p:cNvGrpSpPr>
          <p:nvPr/>
        </p:nvGrpSpPr>
        <p:grpSpPr bwMode="auto">
          <a:xfrm>
            <a:off x="2071688" y="4195763"/>
            <a:ext cx="396875" cy="388937"/>
            <a:chOff x="2967" y="478"/>
            <a:chExt cx="788" cy="625"/>
          </a:xfrm>
        </p:grpSpPr>
        <p:pic>
          <p:nvPicPr>
            <p:cNvPr id="32894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95" name="Picture 360" descr="antenna_radiation_stylize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4" name="Group 92"/>
          <p:cNvGrpSpPr>
            <a:grpSpLocks/>
          </p:cNvGrpSpPr>
          <p:nvPr/>
        </p:nvGrpSpPr>
        <p:grpSpPr bwMode="auto">
          <a:xfrm>
            <a:off x="5668963" y="4957763"/>
            <a:ext cx="458787" cy="620712"/>
            <a:chOff x="5955030" y="3031808"/>
            <a:chExt cx="914400" cy="1398587"/>
          </a:xfrm>
        </p:grpSpPr>
        <p:grpSp>
          <p:nvGrpSpPr>
            <p:cNvPr id="32877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32879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0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1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2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3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4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5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6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7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8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89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90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91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92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93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32878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5" name="Group 403"/>
          <p:cNvGrpSpPr>
            <a:grpSpLocks/>
          </p:cNvGrpSpPr>
          <p:nvPr/>
        </p:nvGrpSpPr>
        <p:grpSpPr bwMode="auto">
          <a:xfrm>
            <a:off x="3403600" y="5354638"/>
            <a:ext cx="527050" cy="392112"/>
            <a:chOff x="2751" y="1851"/>
            <a:chExt cx="462" cy="478"/>
          </a:xfrm>
        </p:grpSpPr>
        <p:pic>
          <p:nvPicPr>
            <p:cNvPr id="32875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76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6" name="Group 113"/>
          <p:cNvGrpSpPr>
            <a:grpSpLocks/>
          </p:cNvGrpSpPr>
          <p:nvPr/>
        </p:nvGrpSpPr>
        <p:grpSpPr bwMode="auto">
          <a:xfrm>
            <a:off x="4094163" y="4987925"/>
            <a:ext cx="458787" cy="620713"/>
            <a:chOff x="5955030" y="3031808"/>
            <a:chExt cx="914400" cy="1398587"/>
          </a:xfrm>
        </p:grpSpPr>
        <p:grpSp>
          <p:nvGrpSpPr>
            <p:cNvPr id="32858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32860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1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2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3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4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5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6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7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8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69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70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71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72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73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74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32859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7" name="Group 356"/>
          <p:cNvGrpSpPr>
            <a:grpSpLocks/>
          </p:cNvGrpSpPr>
          <p:nvPr/>
        </p:nvGrpSpPr>
        <p:grpSpPr bwMode="auto">
          <a:xfrm>
            <a:off x="5781675" y="5791200"/>
            <a:ext cx="361950" cy="338138"/>
            <a:chOff x="313" y="1497"/>
            <a:chExt cx="1152" cy="1014"/>
          </a:xfrm>
        </p:grpSpPr>
        <p:pic>
          <p:nvPicPr>
            <p:cNvPr id="32856" name="Picture 354" descr="laptop_stylized_small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57" name="Picture 355" descr="antenna_stylized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8" name="Group 356"/>
          <p:cNvGrpSpPr>
            <a:grpSpLocks/>
          </p:cNvGrpSpPr>
          <p:nvPr/>
        </p:nvGrpSpPr>
        <p:grpSpPr bwMode="auto">
          <a:xfrm>
            <a:off x="4551363" y="5811838"/>
            <a:ext cx="376237" cy="347662"/>
            <a:chOff x="313" y="1497"/>
            <a:chExt cx="1152" cy="1014"/>
          </a:xfrm>
        </p:grpSpPr>
        <p:pic>
          <p:nvPicPr>
            <p:cNvPr id="32854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55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89" name="Group 356"/>
          <p:cNvGrpSpPr>
            <a:grpSpLocks/>
          </p:cNvGrpSpPr>
          <p:nvPr/>
        </p:nvGrpSpPr>
        <p:grpSpPr bwMode="auto">
          <a:xfrm>
            <a:off x="3830638" y="5832475"/>
            <a:ext cx="382587" cy="436563"/>
            <a:chOff x="313" y="1497"/>
            <a:chExt cx="1152" cy="1014"/>
          </a:xfrm>
        </p:grpSpPr>
        <p:pic>
          <p:nvPicPr>
            <p:cNvPr id="32852" name="Picture 354" descr="laptop_stylized_small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53" name="Picture 355" descr="antenna_stylized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0" name="Group 403"/>
          <p:cNvGrpSpPr>
            <a:grpSpLocks/>
          </p:cNvGrpSpPr>
          <p:nvPr/>
        </p:nvGrpSpPr>
        <p:grpSpPr bwMode="auto">
          <a:xfrm>
            <a:off x="3729038" y="4673600"/>
            <a:ext cx="485775" cy="403225"/>
            <a:chOff x="2751" y="1851"/>
            <a:chExt cx="462" cy="478"/>
          </a:xfrm>
        </p:grpSpPr>
        <p:pic>
          <p:nvPicPr>
            <p:cNvPr id="32850" name="Picture 364" descr="iphone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51" name="Picture 402" descr="antenna_radiation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1" name="Group 403"/>
          <p:cNvGrpSpPr>
            <a:grpSpLocks/>
          </p:cNvGrpSpPr>
          <p:nvPr/>
        </p:nvGrpSpPr>
        <p:grpSpPr bwMode="auto">
          <a:xfrm>
            <a:off x="6289675" y="5334000"/>
            <a:ext cx="525463" cy="392113"/>
            <a:chOff x="2751" y="1851"/>
            <a:chExt cx="462" cy="478"/>
          </a:xfrm>
        </p:grpSpPr>
        <p:pic>
          <p:nvPicPr>
            <p:cNvPr id="32848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49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2" name="Group 356"/>
          <p:cNvGrpSpPr>
            <a:grpSpLocks/>
          </p:cNvGrpSpPr>
          <p:nvPr/>
        </p:nvGrpSpPr>
        <p:grpSpPr bwMode="auto">
          <a:xfrm>
            <a:off x="4987925" y="5191125"/>
            <a:ext cx="376238" cy="349250"/>
            <a:chOff x="313" y="1497"/>
            <a:chExt cx="1152" cy="1014"/>
          </a:xfrm>
        </p:grpSpPr>
        <p:pic>
          <p:nvPicPr>
            <p:cNvPr id="32846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47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3" name="Group 356"/>
          <p:cNvGrpSpPr>
            <a:grpSpLocks/>
          </p:cNvGrpSpPr>
          <p:nvPr/>
        </p:nvGrpSpPr>
        <p:grpSpPr bwMode="auto">
          <a:xfrm>
            <a:off x="1909763" y="4643438"/>
            <a:ext cx="282575" cy="344487"/>
            <a:chOff x="313" y="1497"/>
            <a:chExt cx="1152" cy="1014"/>
          </a:xfrm>
        </p:grpSpPr>
        <p:pic>
          <p:nvPicPr>
            <p:cNvPr id="32844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45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4" name="Group 403"/>
          <p:cNvGrpSpPr>
            <a:grpSpLocks/>
          </p:cNvGrpSpPr>
          <p:nvPr/>
        </p:nvGrpSpPr>
        <p:grpSpPr bwMode="auto">
          <a:xfrm>
            <a:off x="1616075" y="4308475"/>
            <a:ext cx="444500" cy="381000"/>
            <a:chOff x="2751" y="1851"/>
            <a:chExt cx="462" cy="478"/>
          </a:xfrm>
        </p:grpSpPr>
        <p:pic>
          <p:nvPicPr>
            <p:cNvPr id="32842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43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5" name="Group 155"/>
          <p:cNvGrpSpPr>
            <a:grpSpLocks/>
          </p:cNvGrpSpPr>
          <p:nvPr/>
        </p:nvGrpSpPr>
        <p:grpSpPr bwMode="auto">
          <a:xfrm>
            <a:off x="1574800" y="1971675"/>
            <a:ext cx="458788" cy="619125"/>
            <a:chOff x="5955030" y="3031808"/>
            <a:chExt cx="914400" cy="1398587"/>
          </a:xfrm>
        </p:grpSpPr>
        <p:grpSp>
          <p:nvGrpSpPr>
            <p:cNvPr id="32825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32827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28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29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0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1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2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3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4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5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6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7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8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39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40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2841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32826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6" name="Group 356"/>
          <p:cNvGrpSpPr>
            <a:grpSpLocks/>
          </p:cNvGrpSpPr>
          <p:nvPr/>
        </p:nvGrpSpPr>
        <p:grpSpPr bwMode="auto">
          <a:xfrm>
            <a:off x="2112963" y="2103438"/>
            <a:ext cx="465137" cy="481012"/>
            <a:chOff x="313" y="1497"/>
            <a:chExt cx="1152" cy="1014"/>
          </a:xfrm>
        </p:grpSpPr>
        <p:pic>
          <p:nvPicPr>
            <p:cNvPr id="32823" name="Picture 354" descr="laptop_stylized_small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24" name="Picture 355" descr="antenna_stylized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7" name="Group 356"/>
          <p:cNvGrpSpPr>
            <a:grpSpLocks/>
          </p:cNvGrpSpPr>
          <p:nvPr/>
        </p:nvGrpSpPr>
        <p:grpSpPr bwMode="auto">
          <a:xfrm>
            <a:off x="2005013" y="2901950"/>
            <a:ext cx="333375" cy="368300"/>
            <a:chOff x="313" y="1497"/>
            <a:chExt cx="1152" cy="1014"/>
          </a:xfrm>
        </p:grpSpPr>
        <p:pic>
          <p:nvPicPr>
            <p:cNvPr id="32821" name="Picture 354" descr="laptop_stylized_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22" name="Picture 355" descr="antenna_stylized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8" name="Group 356"/>
          <p:cNvGrpSpPr>
            <a:grpSpLocks/>
          </p:cNvGrpSpPr>
          <p:nvPr/>
        </p:nvGrpSpPr>
        <p:grpSpPr bwMode="auto">
          <a:xfrm>
            <a:off x="1482725" y="2987675"/>
            <a:ext cx="282575" cy="344488"/>
            <a:chOff x="313" y="1497"/>
            <a:chExt cx="1152" cy="1014"/>
          </a:xfrm>
        </p:grpSpPr>
        <p:pic>
          <p:nvPicPr>
            <p:cNvPr id="32819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20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9" name="Group 403"/>
          <p:cNvGrpSpPr>
            <a:grpSpLocks/>
          </p:cNvGrpSpPr>
          <p:nvPr/>
        </p:nvGrpSpPr>
        <p:grpSpPr bwMode="auto">
          <a:xfrm>
            <a:off x="1189038" y="2651125"/>
            <a:ext cx="444500" cy="382588"/>
            <a:chOff x="2751" y="1851"/>
            <a:chExt cx="462" cy="478"/>
          </a:xfrm>
        </p:grpSpPr>
        <p:pic>
          <p:nvPicPr>
            <p:cNvPr id="32817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18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800" name="Group 356"/>
          <p:cNvGrpSpPr>
            <a:grpSpLocks/>
          </p:cNvGrpSpPr>
          <p:nvPr/>
        </p:nvGrpSpPr>
        <p:grpSpPr bwMode="auto">
          <a:xfrm>
            <a:off x="1565275" y="1401763"/>
            <a:ext cx="446088" cy="385762"/>
            <a:chOff x="313" y="1497"/>
            <a:chExt cx="1152" cy="1014"/>
          </a:xfrm>
        </p:grpSpPr>
        <p:pic>
          <p:nvPicPr>
            <p:cNvPr id="32815" name="Picture 354" descr="laptop_stylized_small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16" name="Picture 355" descr="antenna_stylized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801" name="Group 403"/>
          <p:cNvGrpSpPr>
            <a:grpSpLocks/>
          </p:cNvGrpSpPr>
          <p:nvPr/>
        </p:nvGrpSpPr>
        <p:grpSpPr bwMode="auto">
          <a:xfrm>
            <a:off x="762000" y="2530475"/>
            <a:ext cx="446088" cy="381000"/>
            <a:chOff x="2751" y="1851"/>
            <a:chExt cx="462" cy="478"/>
          </a:xfrm>
        </p:grpSpPr>
        <p:pic>
          <p:nvPicPr>
            <p:cNvPr id="32813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14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802" name="Group 87"/>
          <p:cNvGrpSpPr>
            <a:grpSpLocks/>
          </p:cNvGrpSpPr>
          <p:nvPr/>
        </p:nvGrpSpPr>
        <p:grpSpPr bwMode="auto">
          <a:xfrm>
            <a:off x="4597400" y="1362075"/>
            <a:ext cx="4233863" cy="4064000"/>
            <a:chOff x="2896" y="858"/>
            <a:chExt cx="2667" cy="2560"/>
          </a:xfrm>
        </p:grpSpPr>
        <p:sp>
          <p:nvSpPr>
            <p:cNvPr id="32807" name="Rectangle 63"/>
            <p:cNvSpPr>
              <a:spLocks noChangeArrowheads="1"/>
            </p:cNvSpPr>
            <p:nvPr/>
          </p:nvSpPr>
          <p:spPr bwMode="auto">
            <a:xfrm>
              <a:off x="3455" y="981"/>
              <a:ext cx="2108" cy="1464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2808" name="Rectangle 64"/>
            <p:cNvSpPr>
              <a:spLocks noChangeArrowheads="1"/>
            </p:cNvSpPr>
            <p:nvPr/>
          </p:nvSpPr>
          <p:spPr bwMode="auto">
            <a:xfrm>
              <a:off x="3489" y="884"/>
              <a:ext cx="1719" cy="1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2809" name="Rectangle 65"/>
            <p:cNvSpPr>
              <a:spLocks noChangeArrowheads="1"/>
            </p:cNvSpPr>
            <p:nvPr/>
          </p:nvSpPr>
          <p:spPr bwMode="auto">
            <a:xfrm>
              <a:off x="3488" y="858"/>
              <a:ext cx="1984" cy="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anose="05000000000000000000" pitchFamily="2" charset="2"/>
                <a:buNone/>
              </a:pPr>
              <a:r>
                <a:rPr lang="en-US" altLang="en-US" sz="2400"/>
                <a:t> </a:t>
              </a:r>
              <a:r>
                <a:rPr lang="en-US" altLang="en-US" sz="2400">
                  <a:latin typeface="Gill Sans MT" panose="020B0502020104020203" pitchFamily="34" charset="0"/>
                </a:rPr>
                <a:t>infrastructure mode</a:t>
              </a: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anose="05000000000000000000" pitchFamily="2" charset="2"/>
                <a:buChar char="v"/>
              </a:pPr>
              <a:r>
                <a:rPr lang="en-US" altLang="en-US" sz="2000">
                  <a:latin typeface="Gill Sans MT" panose="020B0502020104020203" pitchFamily="34" charset="0"/>
                </a:rPr>
                <a:t>base station connects mobiles into wired network</a:t>
              </a: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anose="05000000000000000000" pitchFamily="2" charset="2"/>
                <a:buChar char="v"/>
              </a:pPr>
              <a:r>
                <a:rPr lang="en-US" altLang="en-US" sz="2000" u="sng">
                  <a:latin typeface="Gill Sans MT" panose="020B0502020104020203" pitchFamily="34" charset="0"/>
                </a:rPr>
                <a:t>handoff</a:t>
              </a:r>
              <a:r>
                <a:rPr lang="en-US" altLang="en-US" sz="2000">
                  <a:latin typeface="Gill Sans MT" panose="020B0502020104020203" pitchFamily="34" charset="0"/>
                </a:rPr>
                <a:t>: mobile changes base station providing connection into wired network</a:t>
              </a:r>
            </a:p>
          </p:txBody>
        </p:sp>
        <p:sp>
          <p:nvSpPr>
            <p:cNvPr id="32810" name="Line 84"/>
            <p:cNvSpPr>
              <a:spLocks noChangeShapeType="1"/>
            </p:cNvSpPr>
            <p:nvPr/>
          </p:nvSpPr>
          <p:spPr bwMode="auto">
            <a:xfrm flipH="1">
              <a:off x="3314" y="2446"/>
              <a:ext cx="1072" cy="88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2811" name="Line 85"/>
            <p:cNvSpPr>
              <a:spLocks noChangeShapeType="1"/>
            </p:cNvSpPr>
            <p:nvPr/>
          </p:nvSpPr>
          <p:spPr bwMode="auto">
            <a:xfrm flipH="1">
              <a:off x="3747" y="2445"/>
              <a:ext cx="637" cy="90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2812" name="Line 86"/>
            <p:cNvSpPr>
              <a:spLocks noChangeShapeType="1"/>
            </p:cNvSpPr>
            <p:nvPr/>
          </p:nvSpPr>
          <p:spPr bwMode="auto">
            <a:xfrm flipH="1">
              <a:off x="2896" y="2453"/>
              <a:ext cx="1470" cy="96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280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>
                <a:latin typeface="Gill Sans MT" panose="020B0502020104020203" pitchFamily="34" charset="0"/>
              </a:rPr>
              <a:t>Elements of a wireless network</a:t>
            </a:r>
          </a:p>
        </p:txBody>
      </p:sp>
      <p:grpSp>
        <p:nvGrpSpPr>
          <p:cNvPr id="32804" name="Group 6"/>
          <p:cNvGrpSpPr>
            <a:grpSpLocks/>
          </p:cNvGrpSpPr>
          <p:nvPr/>
        </p:nvGrpSpPr>
        <p:grpSpPr bwMode="auto">
          <a:xfrm>
            <a:off x="3038475" y="2557463"/>
            <a:ext cx="2362200" cy="1762125"/>
            <a:chOff x="3839" y="1737"/>
            <a:chExt cx="1488" cy="1110"/>
          </a:xfrm>
        </p:grpSpPr>
        <p:sp>
          <p:nvSpPr>
            <p:cNvPr id="32805" name="Freeform 7"/>
            <p:cNvSpPr>
              <a:spLocks/>
            </p:cNvSpPr>
            <p:nvPr/>
          </p:nvSpPr>
          <p:spPr bwMode="auto">
            <a:xfrm>
              <a:off x="3839" y="1737"/>
              <a:ext cx="1488" cy="1110"/>
            </a:xfrm>
            <a:custGeom>
              <a:avLst/>
              <a:gdLst>
                <a:gd name="T0" fmla="*/ 1 w 2135"/>
                <a:gd name="T1" fmla="*/ 26 h 1662"/>
                <a:gd name="T2" fmla="*/ 6 w 2135"/>
                <a:gd name="T3" fmla="*/ 3 h 1662"/>
                <a:gd name="T4" fmla="*/ 36 w 2135"/>
                <a:gd name="T5" fmla="*/ 7 h 1662"/>
                <a:gd name="T6" fmla="*/ 68 w 2135"/>
                <a:gd name="T7" fmla="*/ 4 h 1662"/>
                <a:gd name="T8" fmla="*/ 112 w 2135"/>
                <a:gd name="T9" fmla="*/ 16 h 1662"/>
                <a:gd name="T10" fmla="*/ 112 w 2135"/>
                <a:gd name="T11" fmla="*/ 45 h 1662"/>
                <a:gd name="T12" fmla="*/ 88 w 2135"/>
                <a:gd name="T13" fmla="*/ 63 h 1662"/>
                <a:gd name="T14" fmla="*/ 45 w 2135"/>
                <a:gd name="T15" fmla="*/ 59 h 1662"/>
                <a:gd name="T16" fmla="*/ 28 w 2135"/>
                <a:gd name="T17" fmla="*/ 50 h 1662"/>
                <a:gd name="T18" fmla="*/ 10 w 2135"/>
                <a:gd name="T19" fmla="*/ 42 h 1662"/>
                <a:gd name="T20" fmla="*/ 1 w 2135"/>
                <a:gd name="T21" fmla="*/ 26 h 1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5" h="1662">
                  <a:moveTo>
                    <a:pt x="27" y="652"/>
                  </a:moveTo>
                  <a:cubicBezTo>
                    <a:pt x="14" y="487"/>
                    <a:pt x="0" y="152"/>
                    <a:pt x="105" y="76"/>
                  </a:cubicBezTo>
                  <a:cubicBezTo>
                    <a:pt x="210" y="0"/>
                    <a:pt x="473" y="192"/>
                    <a:pt x="657" y="196"/>
                  </a:cubicBezTo>
                  <a:cubicBezTo>
                    <a:pt x="841" y="200"/>
                    <a:pt x="985" y="65"/>
                    <a:pt x="1209" y="100"/>
                  </a:cubicBezTo>
                  <a:cubicBezTo>
                    <a:pt x="1433" y="135"/>
                    <a:pt x="1867" y="232"/>
                    <a:pt x="2001" y="406"/>
                  </a:cubicBezTo>
                  <a:cubicBezTo>
                    <a:pt x="2135" y="580"/>
                    <a:pt x="2083" y="945"/>
                    <a:pt x="2013" y="1144"/>
                  </a:cubicBezTo>
                  <a:cubicBezTo>
                    <a:pt x="1943" y="1343"/>
                    <a:pt x="1781" y="1538"/>
                    <a:pt x="1581" y="1600"/>
                  </a:cubicBezTo>
                  <a:cubicBezTo>
                    <a:pt x="1381" y="1662"/>
                    <a:pt x="993" y="1571"/>
                    <a:pt x="813" y="1516"/>
                  </a:cubicBezTo>
                  <a:cubicBezTo>
                    <a:pt x="633" y="1461"/>
                    <a:pt x="606" y="1345"/>
                    <a:pt x="501" y="1270"/>
                  </a:cubicBezTo>
                  <a:cubicBezTo>
                    <a:pt x="396" y="1195"/>
                    <a:pt x="262" y="1169"/>
                    <a:pt x="183" y="1066"/>
                  </a:cubicBezTo>
                  <a:cubicBezTo>
                    <a:pt x="104" y="963"/>
                    <a:pt x="25" y="819"/>
                    <a:pt x="27" y="652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6" name="Text Box 8"/>
            <p:cNvSpPr txBox="1">
              <a:spLocks noChangeArrowheads="1"/>
            </p:cNvSpPr>
            <p:nvPr/>
          </p:nvSpPr>
          <p:spPr bwMode="auto">
            <a:xfrm>
              <a:off x="4146" y="2030"/>
              <a:ext cx="965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network </a:t>
              </a:r>
            </a:p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infrastructure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Oval 214"/>
          <p:cNvSpPr>
            <a:spLocks noChangeArrowheads="1"/>
          </p:cNvSpPr>
          <p:nvPr/>
        </p:nvSpPr>
        <p:spPr bwMode="auto">
          <a:xfrm>
            <a:off x="871538" y="1722438"/>
            <a:ext cx="1755775" cy="16256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19" name="Oval 219"/>
          <p:cNvSpPr>
            <a:spLocks noChangeArrowheads="1"/>
          </p:cNvSpPr>
          <p:nvPr/>
        </p:nvSpPr>
        <p:spPr bwMode="auto">
          <a:xfrm>
            <a:off x="2176463" y="3046413"/>
            <a:ext cx="1755775" cy="16256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20" name="Oval 229"/>
          <p:cNvSpPr>
            <a:spLocks noChangeArrowheads="1"/>
          </p:cNvSpPr>
          <p:nvPr/>
        </p:nvSpPr>
        <p:spPr bwMode="auto">
          <a:xfrm>
            <a:off x="1042988" y="2322513"/>
            <a:ext cx="1755775" cy="16256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21" name="Oval 234"/>
          <p:cNvSpPr>
            <a:spLocks noChangeArrowheads="1"/>
          </p:cNvSpPr>
          <p:nvPr/>
        </p:nvSpPr>
        <p:spPr bwMode="auto">
          <a:xfrm>
            <a:off x="1616075" y="2746375"/>
            <a:ext cx="1755775" cy="16256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22" name="Rectangle 64"/>
          <p:cNvSpPr>
            <a:spLocks noChangeArrowheads="1"/>
          </p:cNvSpPr>
          <p:nvPr/>
        </p:nvSpPr>
        <p:spPr bwMode="auto">
          <a:xfrm>
            <a:off x="5484813" y="1557338"/>
            <a:ext cx="3346450" cy="34512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23" name="Rectangle 240"/>
          <p:cNvSpPr>
            <a:spLocks noChangeArrowheads="1"/>
          </p:cNvSpPr>
          <p:nvPr/>
        </p:nvSpPr>
        <p:spPr bwMode="auto">
          <a:xfrm>
            <a:off x="5562600" y="1384300"/>
            <a:ext cx="175260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grpSp>
        <p:nvGrpSpPr>
          <p:cNvPr id="400592" name="Group 208"/>
          <p:cNvGrpSpPr>
            <a:grpSpLocks/>
          </p:cNvGrpSpPr>
          <p:nvPr/>
        </p:nvGrpSpPr>
        <p:grpSpPr bwMode="auto">
          <a:xfrm>
            <a:off x="876300" y="1717675"/>
            <a:ext cx="1755775" cy="1625600"/>
            <a:chOff x="1824" y="1076"/>
            <a:chExt cx="1106" cy="1024"/>
          </a:xfrm>
        </p:grpSpPr>
        <p:sp>
          <p:nvSpPr>
            <p:cNvPr id="34864" name="Oval 209"/>
            <p:cNvSpPr>
              <a:spLocks noChangeArrowheads="1"/>
            </p:cNvSpPr>
            <p:nvPr/>
          </p:nvSpPr>
          <p:spPr bwMode="auto">
            <a:xfrm>
              <a:off x="1824" y="1076"/>
              <a:ext cx="1106" cy="1024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CCFFFF">
                    <a:alpha val="50998"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grpSp>
          <p:nvGrpSpPr>
            <p:cNvPr id="34865" name="Group 210"/>
            <p:cNvGrpSpPr>
              <a:grpSpLocks/>
            </p:cNvGrpSpPr>
            <p:nvPr/>
          </p:nvGrpSpPr>
          <p:grpSpPr bwMode="auto">
            <a:xfrm>
              <a:off x="2204" y="1436"/>
              <a:ext cx="252" cy="288"/>
              <a:chOff x="2870" y="1518"/>
              <a:chExt cx="292" cy="320"/>
            </a:xfrm>
          </p:grpSpPr>
          <p:graphicFrame>
            <p:nvGraphicFramePr>
              <p:cNvPr id="34866" name="Object 211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88" name="Clip" r:id="rId4" imgW="826829" imgH="840406" progId="MS_ClipArt_Gallery.2">
                      <p:embed/>
                    </p:oleObj>
                  </mc:Choice>
                  <mc:Fallback>
                    <p:oleObj name="Clip" r:id="rId4" imgW="826829" imgH="840406" progId="MS_ClipArt_Gallery.2">
                      <p:embed/>
                      <p:pic>
                        <p:nvPicPr>
                          <p:cNvPr id="0" name="Object 2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70" y="1518"/>
                            <a:ext cx="272" cy="28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867" name="Object 212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89" name="Clip" r:id="rId6" imgW="1268295" imgH="1199426" progId="MS_ClipArt_Gallery.2">
                      <p:embed/>
                    </p:oleObj>
                  </mc:Choice>
                  <mc:Fallback>
                    <p:oleObj name="Clip" r:id="rId6" imgW="1268295" imgH="1199426" progId="MS_ClipArt_Gallery.2">
                      <p:embed/>
                      <p:pic>
                        <p:nvPicPr>
                          <p:cNvPr id="0" name="Object 21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13" y="1602"/>
                            <a:ext cx="249" cy="23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4825" name="Rectangle 66"/>
          <p:cNvSpPr>
            <a:spLocks noChangeArrowheads="1"/>
          </p:cNvSpPr>
          <p:nvPr/>
        </p:nvSpPr>
        <p:spPr bwMode="auto">
          <a:xfrm>
            <a:off x="5537200" y="1362075"/>
            <a:ext cx="3149600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 sz="2400">
                <a:latin typeface="Gill Sans MT" panose="020B0502020104020203" pitchFamily="34" charset="0"/>
              </a:rPr>
              <a:t>ad hoc mode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 sz="2400">
                <a:latin typeface="Gill Sans MT" panose="020B0502020104020203" pitchFamily="34" charset="0"/>
              </a:rPr>
              <a:t>no base stations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 sz="2400">
                <a:latin typeface="Gill Sans MT" panose="020B0502020104020203" pitchFamily="34" charset="0"/>
              </a:rPr>
              <a:t>nodes can only transmit to other nodes within link coverage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 sz="2400">
                <a:latin typeface="Gill Sans MT" panose="020B0502020104020203" pitchFamily="34" charset="0"/>
              </a:rPr>
              <a:t>nodes organize themselves into a network: route among themselves</a:t>
            </a:r>
          </a:p>
        </p:txBody>
      </p:sp>
      <p:grpSp>
        <p:nvGrpSpPr>
          <p:cNvPr id="400521" name="Group 137"/>
          <p:cNvGrpSpPr>
            <a:grpSpLocks/>
          </p:cNvGrpSpPr>
          <p:nvPr/>
        </p:nvGrpSpPr>
        <p:grpSpPr bwMode="auto">
          <a:xfrm>
            <a:off x="2181225" y="3041650"/>
            <a:ext cx="1755775" cy="1625600"/>
            <a:chOff x="1824" y="1076"/>
            <a:chExt cx="1106" cy="1024"/>
          </a:xfrm>
        </p:grpSpPr>
        <p:sp>
          <p:nvSpPr>
            <p:cNvPr id="34860" name="Oval 138"/>
            <p:cNvSpPr>
              <a:spLocks noChangeArrowheads="1"/>
            </p:cNvSpPr>
            <p:nvPr/>
          </p:nvSpPr>
          <p:spPr bwMode="auto">
            <a:xfrm>
              <a:off x="1824" y="1076"/>
              <a:ext cx="1106" cy="1024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CCFFFF">
                    <a:alpha val="50998"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grpSp>
          <p:nvGrpSpPr>
            <p:cNvPr id="34861" name="Group 139"/>
            <p:cNvGrpSpPr>
              <a:grpSpLocks/>
            </p:cNvGrpSpPr>
            <p:nvPr/>
          </p:nvGrpSpPr>
          <p:grpSpPr bwMode="auto">
            <a:xfrm>
              <a:off x="2204" y="1436"/>
              <a:ext cx="252" cy="288"/>
              <a:chOff x="2870" y="1518"/>
              <a:chExt cx="292" cy="320"/>
            </a:xfrm>
          </p:grpSpPr>
          <p:graphicFrame>
            <p:nvGraphicFramePr>
              <p:cNvPr id="34862" name="Object 140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90" name="Clip" r:id="rId8" imgW="826829" imgH="840406" progId="MS_ClipArt_Gallery.2">
                      <p:embed/>
                    </p:oleObj>
                  </mc:Choice>
                  <mc:Fallback>
                    <p:oleObj name="Clip" r:id="rId8" imgW="826829" imgH="840406" progId="MS_ClipArt_Gallery.2">
                      <p:embed/>
                      <p:pic>
                        <p:nvPicPr>
                          <p:cNvPr id="0" name="Object 14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70" y="1518"/>
                            <a:ext cx="272" cy="28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863" name="Object 141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91" name="Clip" r:id="rId9" imgW="1268295" imgH="1199426" progId="MS_ClipArt_Gallery.2">
                      <p:embed/>
                    </p:oleObj>
                  </mc:Choice>
                  <mc:Fallback>
                    <p:oleObj name="Clip" r:id="rId9" imgW="1268295" imgH="1199426" progId="MS_ClipArt_Gallery.2">
                      <p:embed/>
                      <p:pic>
                        <p:nvPicPr>
                          <p:cNvPr id="0" name="Object 14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13" y="1602"/>
                            <a:ext cx="249" cy="23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400582" name="Group 198"/>
          <p:cNvGrpSpPr>
            <a:grpSpLocks/>
          </p:cNvGrpSpPr>
          <p:nvPr/>
        </p:nvGrpSpPr>
        <p:grpSpPr bwMode="auto">
          <a:xfrm>
            <a:off x="1933575" y="4765675"/>
            <a:ext cx="1755775" cy="1625600"/>
            <a:chOff x="1824" y="1076"/>
            <a:chExt cx="1106" cy="1024"/>
          </a:xfrm>
        </p:grpSpPr>
        <p:sp>
          <p:nvSpPr>
            <p:cNvPr id="34856" name="Oval 199"/>
            <p:cNvSpPr>
              <a:spLocks noChangeArrowheads="1"/>
            </p:cNvSpPr>
            <p:nvPr/>
          </p:nvSpPr>
          <p:spPr bwMode="auto">
            <a:xfrm>
              <a:off x="1824" y="1076"/>
              <a:ext cx="1106" cy="1024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CCFFFF">
                    <a:alpha val="50998"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grpSp>
          <p:nvGrpSpPr>
            <p:cNvPr id="34857" name="Group 200"/>
            <p:cNvGrpSpPr>
              <a:grpSpLocks/>
            </p:cNvGrpSpPr>
            <p:nvPr/>
          </p:nvGrpSpPr>
          <p:grpSpPr bwMode="auto">
            <a:xfrm>
              <a:off x="2204" y="1436"/>
              <a:ext cx="252" cy="288"/>
              <a:chOff x="2870" y="1518"/>
              <a:chExt cx="292" cy="320"/>
            </a:xfrm>
          </p:grpSpPr>
          <p:graphicFrame>
            <p:nvGraphicFramePr>
              <p:cNvPr id="34858" name="Object 201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92" name="Clip" r:id="rId10" imgW="826829" imgH="840406" progId="MS_ClipArt_Gallery.2">
                      <p:embed/>
                    </p:oleObj>
                  </mc:Choice>
                  <mc:Fallback>
                    <p:oleObj name="Clip" r:id="rId10" imgW="826829" imgH="840406" progId="MS_ClipArt_Gallery.2">
                      <p:embed/>
                      <p:pic>
                        <p:nvPicPr>
                          <p:cNvPr id="0" name="Object 20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70" y="1518"/>
                            <a:ext cx="272" cy="28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859" name="Object 202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93" name="Clip" r:id="rId11" imgW="1268295" imgH="1199426" progId="MS_ClipArt_Gallery.2">
                      <p:embed/>
                    </p:oleObj>
                  </mc:Choice>
                  <mc:Fallback>
                    <p:oleObj name="Clip" r:id="rId11" imgW="1268295" imgH="1199426" progId="MS_ClipArt_Gallery.2">
                      <p:embed/>
                      <p:pic>
                        <p:nvPicPr>
                          <p:cNvPr id="0" name="Object 20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13" y="1602"/>
                            <a:ext cx="249" cy="23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400587" name="Group 203"/>
          <p:cNvGrpSpPr>
            <a:grpSpLocks/>
          </p:cNvGrpSpPr>
          <p:nvPr/>
        </p:nvGrpSpPr>
        <p:grpSpPr bwMode="auto">
          <a:xfrm>
            <a:off x="1047750" y="2317750"/>
            <a:ext cx="1755775" cy="1625600"/>
            <a:chOff x="1824" y="1076"/>
            <a:chExt cx="1106" cy="1024"/>
          </a:xfrm>
        </p:grpSpPr>
        <p:sp>
          <p:nvSpPr>
            <p:cNvPr id="34852" name="Oval 204"/>
            <p:cNvSpPr>
              <a:spLocks noChangeArrowheads="1"/>
            </p:cNvSpPr>
            <p:nvPr/>
          </p:nvSpPr>
          <p:spPr bwMode="auto">
            <a:xfrm>
              <a:off x="1824" y="1076"/>
              <a:ext cx="1106" cy="1024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CCFFFF">
                    <a:alpha val="50998"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grpSp>
          <p:nvGrpSpPr>
            <p:cNvPr id="34853" name="Group 205"/>
            <p:cNvGrpSpPr>
              <a:grpSpLocks/>
            </p:cNvGrpSpPr>
            <p:nvPr/>
          </p:nvGrpSpPr>
          <p:grpSpPr bwMode="auto">
            <a:xfrm>
              <a:off x="2204" y="1436"/>
              <a:ext cx="252" cy="288"/>
              <a:chOff x="2870" y="1518"/>
              <a:chExt cx="292" cy="320"/>
            </a:xfrm>
          </p:grpSpPr>
          <p:graphicFrame>
            <p:nvGraphicFramePr>
              <p:cNvPr id="34854" name="Object 206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94" name="Clip" r:id="rId12" imgW="826829" imgH="840406" progId="MS_ClipArt_Gallery.2">
                      <p:embed/>
                    </p:oleObj>
                  </mc:Choice>
                  <mc:Fallback>
                    <p:oleObj name="Clip" r:id="rId12" imgW="826829" imgH="840406" progId="MS_ClipArt_Gallery.2">
                      <p:embed/>
                      <p:pic>
                        <p:nvPicPr>
                          <p:cNvPr id="0" name="Object 20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70" y="1518"/>
                            <a:ext cx="272" cy="28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855" name="Object 207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95" name="Clip" r:id="rId13" imgW="1268295" imgH="1199426" progId="MS_ClipArt_Gallery.2">
                      <p:embed/>
                    </p:oleObj>
                  </mc:Choice>
                  <mc:Fallback>
                    <p:oleObj name="Clip" r:id="rId13" imgW="1268295" imgH="1199426" progId="MS_ClipArt_Gallery.2">
                      <p:embed/>
                      <p:pic>
                        <p:nvPicPr>
                          <p:cNvPr id="0" name="Object 20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13" y="1602"/>
                            <a:ext cx="249" cy="23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400496" name="Group 112"/>
          <p:cNvGrpSpPr>
            <a:grpSpLocks/>
          </p:cNvGrpSpPr>
          <p:nvPr/>
        </p:nvGrpSpPr>
        <p:grpSpPr bwMode="auto">
          <a:xfrm>
            <a:off x="1620838" y="2741613"/>
            <a:ext cx="1755775" cy="1625600"/>
            <a:chOff x="1824" y="1076"/>
            <a:chExt cx="1106" cy="1024"/>
          </a:xfrm>
        </p:grpSpPr>
        <p:sp>
          <p:nvSpPr>
            <p:cNvPr id="34848" name="Oval 113"/>
            <p:cNvSpPr>
              <a:spLocks noChangeArrowheads="1"/>
            </p:cNvSpPr>
            <p:nvPr/>
          </p:nvSpPr>
          <p:spPr bwMode="auto">
            <a:xfrm>
              <a:off x="1824" y="1076"/>
              <a:ext cx="1106" cy="1024"/>
            </a:xfrm>
            <a:prstGeom prst="ellipse">
              <a:avLst/>
            </a:prstGeom>
            <a:gradFill rotWithShape="1">
              <a:gsLst>
                <a:gs pos="0">
                  <a:srgbClr val="CCECFF"/>
                </a:gs>
                <a:gs pos="100000">
                  <a:srgbClr val="CCFFFF">
                    <a:alpha val="50998"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3333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grpSp>
          <p:nvGrpSpPr>
            <p:cNvPr id="34849" name="Group 114"/>
            <p:cNvGrpSpPr>
              <a:grpSpLocks/>
            </p:cNvGrpSpPr>
            <p:nvPr/>
          </p:nvGrpSpPr>
          <p:grpSpPr bwMode="auto">
            <a:xfrm>
              <a:off x="2204" y="1436"/>
              <a:ext cx="252" cy="288"/>
              <a:chOff x="2870" y="1518"/>
              <a:chExt cx="292" cy="320"/>
            </a:xfrm>
          </p:grpSpPr>
          <p:graphicFrame>
            <p:nvGraphicFramePr>
              <p:cNvPr id="34850" name="Object 115"/>
              <p:cNvGraphicFramePr>
                <a:graphicFrameLocks noChangeAspect="1"/>
              </p:cNvGraphicFramePr>
              <p:nvPr/>
            </p:nvGraphicFramePr>
            <p:xfrm>
              <a:off x="2870" y="1518"/>
              <a:ext cx="272" cy="2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96" name="Clip" r:id="rId14" imgW="826829" imgH="840406" progId="MS_ClipArt_Gallery.2">
                      <p:embed/>
                    </p:oleObj>
                  </mc:Choice>
                  <mc:Fallback>
                    <p:oleObj name="Clip" r:id="rId14" imgW="826829" imgH="840406" progId="MS_ClipArt_Gallery.2">
                      <p:embed/>
                      <p:pic>
                        <p:nvPicPr>
                          <p:cNvPr id="0" name="Object 11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70" y="1518"/>
                            <a:ext cx="272" cy="28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851" name="Object 116"/>
              <p:cNvGraphicFramePr>
                <a:graphicFrameLocks noChangeAspect="1"/>
              </p:cNvGraphicFramePr>
              <p:nvPr/>
            </p:nvGraphicFramePr>
            <p:xfrm>
              <a:off x="2913" y="1602"/>
              <a:ext cx="249" cy="2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97" name="Clip" r:id="rId15" imgW="1268295" imgH="1199426" progId="MS_ClipArt_Gallery.2">
                      <p:embed/>
                    </p:oleObj>
                  </mc:Choice>
                  <mc:Fallback>
                    <p:oleObj name="Clip" r:id="rId15" imgW="1268295" imgH="1199426" progId="MS_ClipArt_Gallery.2">
                      <p:embed/>
                      <p:pic>
                        <p:nvPicPr>
                          <p:cNvPr id="0" name="Object 11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13" y="1602"/>
                            <a:ext cx="249" cy="23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4830" name="Rectangle 65"/>
          <p:cNvSpPr>
            <a:spLocks noChangeArrowheads="1"/>
          </p:cNvSpPr>
          <p:nvPr/>
        </p:nvSpPr>
        <p:spPr bwMode="auto">
          <a:xfrm>
            <a:off x="2693988" y="1468438"/>
            <a:ext cx="1728787" cy="2381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31" name="Oval 224"/>
          <p:cNvSpPr>
            <a:spLocks noChangeArrowheads="1"/>
          </p:cNvSpPr>
          <p:nvPr/>
        </p:nvSpPr>
        <p:spPr bwMode="auto">
          <a:xfrm>
            <a:off x="1936750" y="4770438"/>
            <a:ext cx="1755775" cy="16256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grpSp>
        <p:nvGrpSpPr>
          <p:cNvPr id="34832" name="Group 356"/>
          <p:cNvGrpSpPr>
            <a:grpSpLocks/>
          </p:cNvGrpSpPr>
          <p:nvPr/>
        </p:nvGrpSpPr>
        <p:grpSpPr bwMode="auto">
          <a:xfrm>
            <a:off x="1554163" y="2184400"/>
            <a:ext cx="465137" cy="481013"/>
            <a:chOff x="313" y="1497"/>
            <a:chExt cx="1152" cy="1014"/>
          </a:xfrm>
        </p:grpSpPr>
        <p:pic>
          <p:nvPicPr>
            <p:cNvPr id="34846" name="Picture 354" descr="laptop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47" name="Picture 355" descr="antenna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33" name="Group 356"/>
          <p:cNvGrpSpPr>
            <a:grpSpLocks/>
          </p:cNvGrpSpPr>
          <p:nvPr/>
        </p:nvGrpSpPr>
        <p:grpSpPr bwMode="auto">
          <a:xfrm>
            <a:off x="2530475" y="5273675"/>
            <a:ext cx="463550" cy="479425"/>
            <a:chOff x="313" y="1497"/>
            <a:chExt cx="1152" cy="1014"/>
          </a:xfrm>
        </p:grpSpPr>
        <p:pic>
          <p:nvPicPr>
            <p:cNvPr id="34844" name="Picture 354" descr="laptop_stylized_small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45" name="Picture 355" descr="antenna_stylized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34" name="Group 356"/>
          <p:cNvGrpSpPr>
            <a:grpSpLocks/>
          </p:cNvGrpSpPr>
          <p:nvPr/>
        </p:nvGrpSpPr>
        <p:grpSpPr bwMode="auto">
          <a:xfrm>
            <a:off x="2814638" y="3576638"/>
            <a:ext cx="465137" cy="481012"/>
            <a:chOff x="313" y="1497"/>
            <a:chExt cx="1152" cy="1014"/>
          </a:xfrm>
        </p:grpSpPr>
        <p:pic>
          <p:nvPicPr>
            <p:cNvPr id="34842" name="Picture 354" descr="laptop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43" name="Picture 355" descr="antenna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35" name="Group 356"/>
          <p:cNvGrpSpPr>
            <a:grpSpLocks/>
          </p:cNvGrpSpPr>
          <p:nvPr/>
        </p:nvGrpSpPr>
        <p:grpSpPr bwMode="auto">
          <a:xfrm>
            <a:off x="1655763" y="2936875"/>
            <a:ext cx="465137" cy="479425"/>
            <a:chOff x="313" y="1497"/>
            <a:chExt cx="1152" cy="1014"/>
          </a:xfrm>
        </p:grpSpPr>
        <p:pic>
          <p:nvPicPr>
            <p:cNvPr id="34840" name="Picture 354" descr="laptop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41" name="Picture 355" descr="antenna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36" name="Group 356"/>
          <p:cNvGrpSpPr>
            <a:grpSpLocks/>
          </p:cNvGrpSpPr>
          <p:nvPr/>
        </p:nvGrpSpPr>
        <p:grpSpPr bwMode="auto">
          <a:xfrm>
            <a:off x="2295525" y="3260725"/>
            <a:ext cx="465138" cy="481013"/>
            <a:chOff x="313" y="1497"/>
            <a:chExt cx="1152" cy="1014"/>
          </a:xfrm>
        </p:grpSpPr>
        <p:pic>
          <p:nvPicPr>
            <p:cNvPr id="34838" name="Picture 354" descr="laptop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39" name="Picture 355" descr="antenna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83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>
                <a:latin typeface="Gill Sans MT" panose="020B0502020104020203" pitchFamily="34" charset="0"/>
              </a:rPr>
              <a:t>Elements of a wireless 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0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00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00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00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Gill Sans MT" panose="020B0502020104020203" pitchFamily="34" charset="0"/>
              </a:rPr>
              <a:t>Wireless network taxonomy</a:t>
            </a: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2879725" y="1584325"/>
            <a:ext cx="1433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single hop</a:t>
            </a: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5575300" y="1577975"/>
            <a:ext cx="1858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multiple hops</a:t>
            </a:r>
          </a:p>
        </p:txBody>
      </p:sp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674688" y="2425700"/>
            <a:ext cx="17494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20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infrastructure</a:t>
            </a:r>
          </a:p>
          <a:p>
            <a:pPr algn="ctr"/>
            <a:r>
              <a:rPr lang="en-US" altLang="en-US" sz="220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(e.g., APs)</a:t>
            </a:r>
          </a:p>
        </p:txBody>
      </p:sp>
      <p:sp>
        <p:nvSpPr>
          <p:cNvPr id="36870" name="Text Box 8"/>
          <p:cNvSpPr txBox="1">
            <a:spLocks noChangeArrowheads="1"/>
          </p:cNvSpPr>
          <p:nvPr/>
        </p:nvSpPr>
        <p:spPr bwMode="auto">
          <a:xfrm>
            <a:off x="722313" y="4121150"/>
            <a:ext cx="17494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20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no</a:t>
            </a:r>
          </a:p>
          <a:p>
            <a:pPr algn="ctr"/>
            <a:r>
              <a:rPr lang="en-US" altLang="en-US" sz="2200">
                <a:solidFill>
                  <a:srgbClr val="000099"/>
                </a:solidFill>
                <a:latin typeface="Gill Sans MT" panose="020B0502020104020203" pitchFamily="34" charset="0"/>
                <a:ea typeface="MS PGothic" panose="020B0600070205080204" pitchFamily="34" charset="-128"/>
              </a:rPr>
              <a:t>infrastructure</a:t>
            </a:r>
          </a:p>
        </p:txBody>
      </p:sp>
      <p:sp>
        <p:nvSpPr>
          <p:cNvPr id="11273" name="Text Box 14"/>
          <p:cNvSpPr txBox="1">
            <a:spLocks noChangeArrowheads="1"/>
          </p:cNvSpPr>
          <p:nvPr/>
        </p:nvSpPr>
        <p:spPr bwMode="auto">
          <a:xfrm>
            <a:off x="2720975" y="2179638"/>
            <a:ext cx="2109788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host connects to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base station (WiFi,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WiMAX, cellular)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which connects to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larger Internet</a:t>
            </a:r>
          </a:p>
        </p:txBody>
      </p:sp>
      <p:sp>
        <p:nvSpPr>
          <p:cNvPr id="11274" name="Text Box 15"/>
          <p:cNvSpPr txBox="1">
            <a:spLocks noChangeArrowheads="1"/>
          </p:cNvSpPr>
          <p:nvPr/>
        </p:nvSpPr>
        <p:spPr bwMode="auto">
          <a:xfrm>
            <a:off x="2646363" y="4121150"/>
            <a:ext cx="23145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no base station, no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connection to larger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Internet (Bluetooth,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ad hoc nets)</a:t>
            </a:r>
          </a:p>
        </p:txBody>
      </p:sp>
      <p:sp>
        <p:nvSpPr>
          <p:cNvPr id="11275" name="Text Box 16"/>
          <p:cNvSpPr txBox="1">
            <a:spLocks noChangeArrowheads="1"/>
          </p:cNvSpPr>
          <p:nvPr/>
        </p:nvSpPr>
        <p:spPr bwMode="auto">
          <a:xfrm>
            <a:off x="5334000" y="2133600"/>
            <a:ext cx="241935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host may have to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relay through several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wireless nodes to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connect to larger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Internet: </a:t>
            </a:r>
            <a:r>
              <a:rPr lang="en-US" altLang="en-US" sz="2000" i="1">
                <a:latin typeface="Gill Sans MT" panose="020B0502020104020203" pitchFamily="34" charset="0"/>
                <a:ea typeface="MS PGothic" panose="020B0600070205080204" pitchFamily="34" charset="-128"/>
              </a:rPr>
              <a:t>mesh net</a:t>
            </a:r>
          </a:p>
        </p:txBody>
      </p:sp>
      <p:sp>
        <p:nvSpPr>
          <p:cNvPr id="11276" name="Text Box 17"/>
          <p:cNvSpPr txBox="1">
            <a:spLocks noChangeArrowheads="1"/>
          </p:cNvSpPr>
          <p:nvPr/>
        </p:nvSpPr>
        <p:spPr bwMode="auto">
          <a:xfrm>
            <a:off x="5391150" y="3716338"/>
            <a:ext cx="236378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no base station, no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connection to larger 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Internet. May have to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relay to reach other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wireless nodes:</a:t>
            </a:r>
          </a:p>
          <a:p>
            <a:pPr algn="ctr"/>
            <a:r>
              <a:rPr lang="en-US" altLang="en-US" sz="2000">
                <a:latin typeface="Gill Sans MT" panose="020B0502020104020203" pitchFamily="34" charset="0"/>
                <a:ea typeface="MS PGothic" panose="020B0600070205080204" pitchFamily="34" charset="-128"/>
              </a:rPr>
              <a:t>MANET,  VANET</a:t>
            </a:r>
            <a:endParaRPr lang="en-US" altLang="en-US" sz="2000" i="1">
              <a:latin typeface="Gill Sans MT" panose="020B0502020104020203" pitchFamily="34" charset="0"/>
              <a:ea typeface="MS PGothic" panose="020B0600070205080204" pitchFamily="34" charset="-128"/>
            </a:endParaRPr>
          </a:p>
        </p:txBody>
      </p:sp>
      <p:sp>
        <p:nvSpPr>
          <p:cNvPr id="36875" name="Rectangle 19"/>
          <p:cNvSpPr>
            <a:spLocks noChangeArrowheads="1"/>
          </p:cNvSpPr>
          <p:nvPr/>
        </p:nvSpPr>
        <p:spPr bwMode="auto">
          <a:xfrm>
            <a:off x="701675" y="1606550"/>
            <a:ext cx="7232650" cy="4087813"/>
          </a:xfrm>
          <a:prstGeom prst="rect">
            <a:avLst/>
          </a:prstGeom>
          <a:noFill/>
          <a:ln w="19050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>
              <a:latin typeface="Gill Sans MT" panose="020B0502020104020203" pitchFamily="34" charset="0"/>
            </a:endParaRPr>
          </a:p>
        </p:txBody>
      </p:sp>
      <p:sp>
        <p:nvSpPr>
          <p:cNvPr id="36876" name="Line 20"/>
          <p:cNvSpPr>
            <a:spLocks noChangeShapeType="1"/>
          </p:cNvSpPr>
          <p:nvPr/>
        </p:nvSpPr>
        <p:spPr bwMode="auto">
          <a:xfrm>
            <a:off x="701675" y="2052638"/>
            <a:ext cx="7232650" cy="0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6877" name="Line 21"/>
          <p:cNvSpPr>
            <a:spLocks noChangeShapeType="1"/>
          </p:cNvSpPr>
          <p:nvPr/>
        </p:nvSpPr>
        <p:spPr bwMode="auto">
          <a:xfrm>
            <a:off x="2425700" y="1604963"/>
            <a:ext cx="1588" cy="4089400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6878" name="Line 22"/>
          <p:cNvSpPr>
            <a:spLocks noChangeShapeType="1"/>
          </p:cNvSpPr>
          <p:nvPr/>
        </p:nvSpPr>
        <p:spPr bwMode="auto">
          <a:xfrm flipH="1">
            <a:off x="5030788" y="1604963"/>
            <a:ext cx="6350" cy="4081462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6879" name="Line 22"/>
          <p:cNvSpPr>
            <a:spLocks noChangeShapeType="1"/>
          </p:cNvSpPr>
          <p:nvPr/>
        </p:nvSpPr>
        <p:spPr bwMode="auto">
          <a:xfrm>
            <a:off x="711200" y="3778250"/>
            <a:ext cx="7240588" cy="7938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1274" grpId="0"/>
      <p:bldP spid="11275" grpId="0"/>
      <p:bldP spid="112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Wireless Security Overview</a:t>
            </a:r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concerns for wireless security are similar to those found in a wired environment</a:t>
            </a:r>
          </a:p>
          <a:p>
            <a:r>
              <a:rPr lang="en-US" altLang="en-US" smtClean="0"/>
              <a:t>security requirements are the same:</a:t>
            </a:r>
          </a:p>
          <a:p>
            <a:pPr lvl="1"/>
            <a:r>
              <a:rPr lang="en-US" altLang="en-US" smtClean="0"/>
              <a:t>confidentiality, integrity, availability, authenticity, accountability</a:t>
            </a:r>
          </a:p>
          <a:p>
            <a:pPr lvl="1"/>
            <a:r>
              <a:rPr lang="en-US" altLang="en-US" smtClean="0"/>
              <a:t>most significant source of risk is the underlying communications medium</a:t>
            </a:r>
          </a:p>
          <a:p>
            <a:endParaRPr lang="en-US" altLang="en-US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4652128"/>
            <a:ext cx="2057400" cy="2205872"/>
          </a:xfrm>
          <a:prstGeom prst="rect">
            <a:avLst/>
          </a:prstGeom>
          <a:scene3d>
            <a:camera prst="orthographicFront">
              <a:rot lat="0" lon="11099999" rev="0"/>
            </a:camera>
            <a:lightRig rig="threePt" dir="t"/>
          </a:scene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14000"/>
            <a:lum bright="63000" contrast="76000"/>
          </a:blip>
          <a:stretch>
            <a:fillRect/>
          </a:stretch>
        </p:blipFill>
        <p:spPr>
          <a:xfrm rot="785262">
            <a:off x="2790064" y="1651938"/>
            <a:ext cx="2787881" cy="4116481"/>
          </a:xfrm>
          <a:prstGeom prst="rect">
            <a:avLst/>
          </a:prstGeom>
          <a:effectLst>
            <a:softEdge rad="1016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476375" y="0"/>
            <a:ext cx="7210425" cy="1125538"/>
          </a:xfrm>
        </p:spPr>
        <p:txBody>
          <a:bodyPr/>
          <a:lstStyle/>
          <a:p>
            <a:r>
              <a:rPr lang="en-US" altLang="en-US" smtClean="0"/>
              <a:t>Wireless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413"/>
            <a:ext cx="8507413" cy="5329237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US" dirty="0" smtClean="0"/>
              <a:t>Key factors contributing to higher security risk of wireless networks compared to wired networks include:</a:t>
            </a:r>
          </a:p>
          <a:p>
            <a:pPr lvl="1">
              <a:defRPr/>
            </a:pP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Channel</a:t>
            </a:r>
          </a:p>
          <a:p>
            <a:pPr lvl="2">
              <a:defRPr/>
            </a:pPr>
            <a:r>
              <a:rPr lang="en-US" sz="2000" dirty="0" smtClean="0"/>
              <a:t>Wireless networking typically involves broadcast communications, which is far more susceptible to eavesdropping and jamming than wired networks</a:t>
            </a:r>
          </a:p>
          <a:p>
            <a:pPr lvl="2">
              <a:defRPr/>
            </a:pPr>
            <a:r>
              <a:rPr lang="en-US" sz="2000" dirty="0" smtClean="0"/>
              <a:t>Wireless networks are also more vulnerable to active attacks that exploit vulnerabilities in communications protocols</a:t>
            </a:r>
          </a:p>
          <a:p>
            <a:pPr lvl="1"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Mobility</a:t>
            </a:r>
          </a:p>
          <a:p>
            <a:pPr lvl="2">
              <a:defRPr/>
            </a:pPr>
            <a:r>
              <a:rPr lang="en-US" sz="2000" dirty="0" smtClean="0"/>
              <a:t>Wireless devices are far more portable and mobile, thus resulting in a number of risks</a:t>
            </a:r>
          </a:p>
          <a:p>
            <a:pPr lvl="1"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Resources</a:t>
            </a:r>
          </a:p>
          <a:p>
            <a:pPr lvl="2">
              <a:defRPr/>
            </a:pPr>
            <a:r>
              <a:rPr lang="en-US" sz="2000" dirty="0" smtClean="0"/>
              <a:t>Some wireless devices, such as smartphones and tablets, have sophisticated operating systems but limited memory and processing resources with which to counter threats, including denial of service and malware</a:t>
            </a:r>
          </a:p>
          <a:p>
            <a:pPr lvl="1"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Accessibility</a:t>
            </a:r>
            <a:r>
              <a:rPr lang="en-US" sz="2000" dirty="0" smtClean="0"/>
              <a:t> </a:t>
            </a:r>
          </a:p>
          <a:p>
            <a:pPr lvl="2">
              <a:defRPr/>
            </a:pPr>
            <a:r>
              <a:rPr lang="en-US" sz="2000" dirty="0" smtClean="0"/>
              <a:t>Some wireless devices, such as sensors and robots, </a:t>
            </a:r>
            <a:r>
              <a:rPr lang="en-US" sz="2000" dirty="0"/>
              <a:t>m</a:t>
            </a:r>
            <a:r>
              <a:rPr lang="en-US" sz="2000" dirty="0" smtClean="0"/>
              <a:t>ay be left unattended in remote and/or hostile locations, thus greatly increasing their vulnerability to physical attacks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/>
              <a:t>Wireless Networking Components</a:t>
            </a:r>
          </a:p>
        </p:txBody>
      </p:sp>
      <p:pic>
        <p:nvPicPr>
          <p:cNvPr id="43011" name="Picture 3" descr="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6" t="24545" r="5882" b="37273"/>
          <a:stretch>
            <a:fillRect/>
          </a:stretch>
        </p:blipFill>
        <p:spPr bwMode="auto">
          <a:xfrm>
            <a:off x="-9525" y="1622425"/>
            <a:ext cx="94742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Wireless Network Threats</a:t>
            </a:r>
          </a:p>
        </p:txBody>
      </p:sp>
      <p:sp>
        <p:nvSpPr>
          <p:cNvPr id="3" name="Freeform 2"/>
          <p:cNvSpPr/>
          <p:nvPr/>
        </p:nvSpPr>
        <p:spPr>
          <a:xfrm>
            <a:off x="707945" y="1295747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accidental association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3364483" y="1295747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malicious association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6021020" y="1295747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ad hoc networks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707945" y="2986271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nontraditional networks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3364483" y="2986271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identity theft (MAC spoofing)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6021020" y="2986271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man-in-the middle attacks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2036214" y="4676795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denial of service (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DoS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692751" y="4676795"/>
            <a:ext cx="2415033" cy="1449020"/>
          </a:xfrm>
          <a:custGeom>
            <a:avLst/>
            <a:gdLst>
              <a:gd name="connsiteX0" fmla="*/ 0 w 2415033"/>
              <a:gd name="connsiteY0" fmla="*/ 0 h 1449020"/>
              <a:gd name="connsiteX1" fmla="*/ 2415033 w 2415033"/>
              <a:gd name="connsiteY1" fmla="*/ 0 h 1449020"/>
              <a:gd name="connsiteX2" fmla="*/ 2415033 w 2415033"/>
              <a:gd name="connsiteY2" fmla="*/ 1449020 h 1449020"/>
              <a:gd name="connsiteX3" fmla="*/ 0 w 2415033"/>
              <a:gd name="connsiteY3" fmla="*/ 1449020 h 1449020"/>
              <a:gd name="connsiteX4" fmla="*/ 0 w 2415033"/>
              <a:gd name="connsiteY4" fmla="*/ 0 h 144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5033" h="1449020">
                <a:moveTo>
                  <a:pt x="0" y="0"/>
                </a:moveTo>
                <a:lnTo>
                  <a:pt x="2415033" y="0"/>
                </a:lnTo>
                <a:lnTo>
                  <a:pt x="2415033" y="1449020"/>
                </a:lnTo>
                <a:lnTo>
                  <a:pt x="0" y="1449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tx1">
                <a:alpha val="75000"/>
              </a:schemeClr>
            </a:glow>
            <a:softEdge rad="63500"/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12446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network injection</a:t>
            </a:r>
          </a:p>
        </p:txBody>
      </p:sp>
      <p:pic>
        <p:nvPicPr>
          <p:cNvPr id="4508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76825"/>
            <a:ext cx="1446213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/>
              <a:t>Securing Wireless Transmissions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62950" cy="4830763"/>
          </a:xfrm>
        </p:spPr>
        <p:txBody>
          <a:bodyPr/>
          <a:lstStyle/>
          <a:p>
            <a:r>
              <a:rPr lang="en-US" altLang="en-US" smtClean="0"/>
              <a:t>principal threats are eavesdropping, altering or inserting messages, and disruption</a:t>
            </a:r>
          </a:p>
          <a:p>
            <a:r>
              <a:rPr lang="en-US" altLang="en-US" smtClean="0"/>
              <a:t>countermeasures for eavesdropping:</a:t>
            </a:r>
          </a:p>
          <a:p>
            <a:pPr lvl="1"/>
            <a:r>
              <a:rPr lang="en-US" altLang="en-US" smtClean="0"/>
              <a:t>signal-hiding techniques</a:t>
            </a:r>
          </a:p>
          <a:p>
            <a:pPr lvl="1"/>
            <a:r>
              <a:rPr lang="en-US" altLang="en-US" smtClean="0"/>
              <a:t>encryption</a:t>
            </a:r>
          </a:p>
          <a:p>
            <a:r>
              <a:rPr lang="en-US" altLang="en-US" smtClean="0"/>
              <a:t>the use of encryption and authentication protocols is the standard method of countering attempts to alter or insert transmissions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Wireless and Mobile Networks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# wireless (mobile) phone subscribers now exceeds # wired phone subscribers (5-to-1)!</a:t>
            </a:r>
          </a:p>
          <a:p>
            <a:r>
              <a:rPr lang="en-US" altLang="en-US" smtClean="0"/>
              <a:t># wireless Internet-connected devices equals # wireline Internet-connected devices</a:t>
            </a:r>
          </a:p>
          <a:p>
            <a:pPr lvl="1"/>
            <a:r>
              <a:rPr lang="en-US" altLang="en-US" smtClean="0"/>
              <a:t>laptops, Internet-enabled phones promise anytime untethered Internet access</a:t>
            </a:r>
          </a:p>
          <a:p>
            <a:r>
              <a:rPr lang="en-US" altLang="en-US" smtClean="0"/>
              <a:t>two important (but different) challenges</a:t>
            </a:r>
          </a:p>
          <a:p>
            <a:pPr lvl="1"/>
            <a:r>
              <a:rPr lang="en-US" altLang="en-US" smtClean="0"/>
              <a:t>wireless: communication over wireless link</a:t>
            </a:r>
          </a:p>
          <a:p>
            <a:pPr lvl="1"/>
            <a:r>
              <a:rPr lang="en-US" altLang="en-US" smtClean="0"/>
              <a:t>mobility: handling the mobile user who changes point of attachment to 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Securing Wireless Networks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 main threat involving wireless access points is unauthorized access to the network</a:t>
            </a:r>
          </a:p>
          <a:p>
            <a:r>
              <a:rPr lang="en-US" altLang="en-US" smtClean="0"/>
              <a:t>principal approach for preventing such access is the IEEE 802.1X standard for port-based network access control</a:t>
            </a:r>
          </a:p>
          <a:p>
            <a:pPr lvl="1"/>
            <a:r>
              <a:rPr lang="en-US" altLang="en-US" smtClean="0"/>
              <a:t>provides an authentication mechanism for devices wishing to attach to a LAN or wireless network</a:t>
            </a:r>
          </a:p>
          <a:p>
            <a:r>
              <a:rPr lang="en-US" altLang="en-US" smtClean="0"/>
              <a:t>use of 802.1X can prevent rogue access points and other unauthorized devices from becoming insecure backdoors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Wireless Security Techniques</a:t>
            </a:r>
          </a:p>
        </p:txBody>
      </p:sp>
      <p:sp>
        <p:nvSpPr>
          <p:cNvPr id="5" name="Freeform 4"/>
          <p:cNvSpPr/>
          <p:nvPr/>
        </p:nvSpPr>
        <p:spPr>
          <a:xfrm>
            <a:off x="1716088" y="1309688"/>
            <a:ext cx="2298700" cy="1377950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use encryption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1716088" y="3033713"/>
            <a:ext cx="2298700" cy="1377950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use anti-virus and anti-spyware software and a firewall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1716088" y="4746625"/>
            <a:ext cx="2298700" cy="1379538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turn off identifier broadcasting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773613" y="4746625"/>
            <a:ext cx="2298700" cy="1379538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change the identifier on your router from the default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4773613" y="3033713"/>
            <a:ext cx="2298700" cy="1377950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change your router’s pre-set password for administration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4773613" y="1309688"/>
            <a:ext cx="2298700" cy="1377950"/>
          </a:xfrm>
          <a:custGeom>
            <a:avLst/>
            <a:gdLst>
              <a:gd name="connsiteX0" fmla="*/ 0 w 2298501"/>
              <a:gd name="connsiteY0" fmla="*/ 137910 h 1379100"/>
              <a:gd name="connsiteX1" fmla="*/ 137910 w 2298501"/>
              <a:gd name="connsiteY1" fmla="*/ 0 h 1379100"/>
              <a:gd name="connsiteX2" fmla="*/ 2160591 w 2298501"/>
              <a:gd name="connsiteY2" fmla="*/ 0 h 1379100"/>
              <a:gd name="connsiteX3" fmla="*/ 2298501 w 2298501"/>
              <a:gd name="connsiteY3" fmla="*/ 137910 h 1379100"/>
              <a:gd name="connsiteX4" fmla="*/ 2298501 w 2298501"/>
              <a:gd name="connsiteY4" fmla="*/ 1241190 h 1379100"/>
              <a:gd name="connsiteX5" fmla="*/ 2160591 w 2298501"/>
              <a:gd name="connsiteY5" fmla="*/ 1379100 h 1379100"/>
              <a:gd name="connsiteX6" fmla="*/ 137910 w 2298501"/>
              <a:gd name="connsiteY6" fmla="*/ 1379100 h 1379100"/>
              <a:gd name="connsiteX7" fmla="*/ 0 w 2298501"/>
              <a:gd name="connsiteY7" fmla="*/ 1241190 h 1379100"/>
              <a:gd name="connsiteX8" fmla="*/ 0 w 2298501"/>
              <a:gd name="connsiteY8" fmla="*/ 137910 h 13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501" h="1379100">
                <a:moveTo>
                  <a:pt x="0" y="137910"/>
                </a:moveTo>
                <a:cubicBezTo>
                  <a:pt x="0" y="61744"/>
                  <a:pt x="61744" y="0"/>
                  <a:pt x="137910" y="0"/>
                </a:cubicBezTo>
                <a:lnTo>
                  <a:pt x="2160591" y="0"/>
                </a:lnTo>
                <a:cubicBezTo>
                  <a:pt x="2236757" y="0"/>
                  <a:pt x="2298501" y="61744"/>
                  <a:pt x="2298501" y="137910"/>
                </a:cubicBezTo>
                <a:lnTo>
                  <a:pt x="2298501" y="1241190"/>
                </a:lnTo>
                <a:cubicBezTo>
                  <a:pt x="2298501" y="1317356"/>
                  <a:pt x="2236757" y="1379100"/>
                  <a:pt x="2160591" y="1379100"/>
                </a:cubicBezTo>
                <a:lnTo>
                  <a:pt x="137910" y="1379100"/>
                </a:lnTo>
                <a:cubicBezTo>
                  <a:pt x="61744" y="1379100"/>
                  <a:pt x="0" y="1317356"/>
                  <a:pt x="0" y="1241190"/>
                </a:cubicBezTo>
                <a:lnTo>
                  <a:pt x="0" y="13791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6592" tIns="116592" rIns="116592" bIns="116592" spcCol="1270" anchor="ctr"/>
          <a:lstStyle/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allow only specific computers to access your wireless network</a:t>
            </a:r>
          </a:p>
        </p:txBody>
      </p:sp>
      <p:pic>
        <p:nvPicPr>
          <p:cNvPr id="51209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038600"/>
            <a:ext cx="2819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Mobile Device Security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2800" smtClean="0"/>
              <a:t>An organization’s networks must accommodate:</a:t>
            </a:r>
          </a:p>
          <a:p>
            <a:pPr lvl="1"/>
            <a:r>
              <a:rPr lang="en-US" altLang="en-US" sz="2400" smtClean="0"/>
              <a:t>Growing use of new devices</a:t>
            </a:r>
          </a:p>
          <a:p>
            <a:pPr lvl="2"/>
            <a:r>
              <a:rPr lang="en-US" altLang="en-US" sz="2000" smtClean="0"/>
              <a:t>Significant growth in employee’s use of mobile devices</a:t>
            </a:r>
          </a:p>
          <a:p>
            <a:pPr lvl="1"/>
            <a:r>
              <a:rPr lang="en-US" altLang="en-US" sz="2400" smtClean="0"/>
              <a:t>Cloud-based applications</a:t>
            </a:r>
          </a:p>
          <a:p>
            <a:pPr lvl="2"/>
            <a:r>
              <a:rPr lang="en-US" altLang="en-US" sz="2000" smtClean="0"/>
              <a:t>Applications no longer run solely on physical servers in corporate data centers</a:t>
            </a:r>
          </a:p>
          <a:p>
            <a:pPr lvl="1"/>
            <a:r>
              <a:rPr lang="en-US" altLang="en-US" sz="2400" smtClean="0"/>
              <a:t>De-perimeterization</a:t>
            </a:r>
          </a:p>
          <a:p>
            <a:pPr lvl="2"/>
            <a:r>
              <a:rPr lang="en-US" altLang="en-US" sz="2000" smtClean="0"/>
              <a:t>There are a multitude of network perimeters around devices, applications, users, and data</a:t>
            </a:r>
          </a:p>
          <a:p>
            <a:pPr lvl="1"/>
            <a:r>
              <a:rPr lang="en-US" altLang="en-US" sz="2400" smtClean="0"/>
              <a:t>External business requirements</a:t>
            </a:r>
          </a:p>
          <a:p>
            <a:pPr lvl="2"/>
            <a:r>
              <a:rPr lang="en-US" altLang="en-US" sz="2000" smtClean="0"/>
              <a:t>The enterprise must also provide guests, third-party contractors, and business partners network access using various devices from a multitude of locations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Security Threats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" descr="f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8" t="9430" r="3719" b="18903"/>
          <a:stretch>
            <a:fillRect/>
          </a:stretch>
        </p:blipFill>
        <p:spPr bwMode="auto">
          <a:xfrm>
            <a:off x="900113" y="-242888"/>
            <a:ext cx="7416800" cy="746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altLang="en-US" smtClean="0"/>
              <a:t>IEEE 802.11 Terminology</a:t>
            </a:r>
          </a:p>
        </p:txBody>
      </p:sp>
      <p:graphicFrame>
        <p:nvGraphicFramePr>
          <p:cNvPr id="59395" name="Object 2"/>
          <p:cNvGraphicFramePr>
            <a:graphicFrameLocks noChangeAspect="1"/>
          </p:cNvGraphicFramePr>
          <p:nvPr/>
        </p:nvGraphicFramePr>
        <p:xfrm>
          <a:off x="304800" y="1143000"/>
          <a:ext cx="8550275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9" name="Document" r:id="rId4" imgW="6095776" imgH="3809860" progId="Word.Document.12">
                  <p:link updateAutomatic="1"/>
                </p:oleObj>
              </mc:Choice>
              <mc:Fallback>
                <p:oleObj name="Document" r:id="rId4" imgW="6095776" imgH="3809860" progId="Word.Document.12">
                  <p:link updateAutomatic="1"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143000"/>
                        <a:ext cx="8550275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6" name="TextBox 4"/>
          <p:cNvSpPr txBox="1">
            <a:spLocks noChangeArrowheads="1"/>
          </p:cNvSpPr>
          <p:nvPr/>
        </p:nvSpPr>
        <p:spPr bwMode="auto">
          <a:xfrm>
            <a:off x="10315575" y="2735263"/>
            <a:ext cx="185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/>
              <a:t> Wireless Fidelity (Wi-Fi) Alliance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802.11b</a:t>
            </a:r>
          </a:p>
          <a:p>
            <a:pPr lvl="1"/>
            <a:r>
              <a:rPr lang="en-US" altLang="en-US" smtClean="0"/>
              <a:t>first 802.11 standard to gain broad industry acceptance</a:t>
            </a:r>
          </a:p>
          <a:p>
            <a:pPr lvl="1"/>
            <a:endParaRPr lang="en-US" altLang="en-US" smtClean="0"/>
          </a:p>
          <a:p>
            <a:r>
              <a:rPr lang="en-US" altLang="en-US" smtClean="0"/>
              <a:t>Wireless Ethernet Compatibility Alliance </a:t>
            </a:r>
          </a:p>
          <a:p>
            <a:pPr lvl="1"/>
            <a:r>
              <a:rPr lang="en-US" altLang="en-US" smtClean="0"/>
              <a:t>industry consortium formed in 1999 to address the concern of products from different vendors successfully interoperating</a:t>
            </a:r>
          </a:p>
          <a:p>
            <a:pPr lvl="1"/>
            <a:r>
              <a:rPr lang="en-US" altLang="en-US" smtClean="0"/>
              <a:t>later renamed the Wi-Fi Alliance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/>
              <a:t> Wireless Fidelity (Wi-Fi) Alliance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686800" cy="4830763"/>
          </a:xfrm>
        </p:spPr>
        <p:txBody>
          <a:bodyPr/>
          <a:lstStyle/>
          <a:p>
            <a:r>
              <a:rPr lang="en-US" altLang="en-US" smtClean="0"/>
              <a:t>term used for certified 802.11b products is Wi-Fi</a:t>
            </a:r>
          </a:p>
          <a:p>
            <a:pPr lvl="1"/>
            <a:r>
              <a:rPr lang="en-US" altLang="en-US" smtClean="0"/>
              <a:t>has been extended to 802.11g products</a:t>
            </a:r>
          </a:p>
          <a:p>
            <a:pPr lvl="1"/>
            <a:endParaRPr lang="en-US" altLang="en-US" smtClean="0"/>
          </a:p>
          <a:p>
            <a:r>
              <a:rPr lang="en-US" altLang="en-US" smtClean="0"/>
              <a:t>Wi-Fi Protected Access (WPA)</a:t>
            </a:r>
          </a:p>
          <a:p>
            <a:pPr lvl="1"/>
            <a:r>
              <a:rPr lang="en-US" altLang="en-US" smtClean="0"/>
              <a:t>Wi-Fi Alliance certification procedures for IEEE 802.11 security standards</a:t>
            </a:r>
          </a:p>
          <a:p>
            <a:pPr lvl="1"/>
            <a:r>
              <a:rPr lang="en-US" altLang="en-US" smtClean="0"/>
              <a:t>WPA2 incorporates all of the features of the IEEE 802.11i WLAN security specification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IEEE 802 Protocol Architecture</a:t>
            </a:r>
          </a:p>
        </p:txBody>
      </p:sp>
      <p:pic>
        <p:nvPicPr>
          <p:cNvPr id="655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628775"/>
            <a:ext cx="2705100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120775"/>
            <a:ext cx="2028825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052513"/>
            <a:ext cx="2000250" cy="501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/>
              <a:t>General IEEE 802 MPDU Format</a:t>
            </a:r>
          </a:p>
        </p:txBody>
      </p:sp>
      <p:pic>
        <p:nvPicPr>
          <p:cNvPr id="67587" name="Picture 3" descr="f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5" b="41818"/>
          <a:stretch>
            <a:fillRect/>
          </a:stretch>
        </p:blipFill>
        <p:spPr bwMode="auto">
          <a:xfrm>
            <a:off x="-684213" y="3213100"/>
            <a:ext cx="10437813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Rectangle 1"/>
          <p:cNvSpPr>
            <a:spLocks noChangeArrowheads="1"/>
          </p:cNvSpPr>
          <p:nvPr/>
        </p:nvSpPr>
        <p:spPr bwMode="auto">
          <a:xfrm>
            <a:off x="5376863" y="1035050"/>
            <a:ext cx="269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MAC Protocol Data Unit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smtClean="0"/>
              <a:t>Seems Inescapable by the Internet</a:t>
            </a:r>
          </a:p>
        </p:txBody>
      </p:sp>
      <p:sp>
        <p:nvSpPr>
          <p:cNvPr id="1638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Wireless nodes will soon dominate the Internet.</a:t>
            </a:r>
          </a:p>
          <a:p>
            <a:endParaRPr lang="en-US" altLang="en-US" smtClean="0"/>
          </a:p>
          <a:p>
            <a:r>
              <a:rPr lang="en-US" altLang="en-US" smtClean="0"/>
              <a:t>Currently ~1B 				                nodes, including 				   wireline.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990600" y="5410200"/>
            <a:ext cx="7315200" cy="830263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400" b="1">
                <a:latin typeface="Lucida Sans Unicode" panose="020B0602030504020204" pitchFamily="34" charset="0"/>
                <a:ea typeface="MS PGothic" panose="020B0600070205080204" pitchFamily="34" charset="-128"/>
              </a:rPr>
              <a:t>Urgent response to the exploding wireless demand is a necessity.</a:t>
            </a:r>
          </a:p>
        </p:txBody>
      </p:sp>
      <p:pic>
        <p:nvPicPr>
          <p:cNvPr id="16389" name="Picture 4" descr="http://www.cisco.com/c/dam/en/us/solutions/collateral/service-provider/ip-ngn-ip-next-generation-network/white_paper_c11-520862.doc/_jcr_content/renditions/white_paper_c11-520862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1909763"/>
            <a:ext cx="4879975" cy="281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Rectangle 2"/>
          <p:cNvSpPr>
            <a:spLocks noChangeArrowheads="1"/>
          </p:cNvSpPr>
          <p:nvPr/>
        </p:nvSpPr>
        <p:spPr bwMode="auto">
          <a:xfrm>
            <a:off x="92075" y="6405563"/>
            <a:ext cx="85486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hlinkClick r:id="rId4"/>
              </a:rPr>
              <a:t>http://www.cisco.com/c/en/us/solutions/collateral/service-provider/visual-networking-index-vni/white_paper_c11-520862.html</a:t>
            </a:r>
            <a:r>
              <a:rPr lang="en-US" altLang="en-US" sz="12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/>
              <a:t>IEEE 802.11 Extended Service Set</a:t>
            </a:r>
          </a:p>
        </p:txBody>
      </p:sp>
      <p:pic>
        <p:nvPicPr>
          <p:cNvPr id="6963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781300"/>
            <a:ext cx="3695700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 descr="f4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85" b="27585"/>
          <a:stretch>
            <a:fillRect/>
          </a:stretch>
        </p:blipFill>
        <p:spPr bwMode="auto">
          <a:xfrm>
            <a:off x="971550" y="1111250"/>
            <a:ext cx="7345363" cy="5270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IEEE 802.11 Services</a:t>
            </a:r>
          </a:p>
        </p:txBody>
      </p:sp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720725" y="1905000"/>
          <a:ext cx="7737475" cy="411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6" name="Document" r:id="rId4" imgW="5625893" imgH="2768498" progId="Word.Document.12">
                  <p:link updateAutomatic="1"/>
                </p:oleObj>
              </mc:Choice>
              <mc:Fallback>
                <p:oleObj name="Document" r:id="rId4" imgW="5625893" imgH="2768498" progId="Word.Document.12">
                  <p:link updateAutomatic="1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725" y="1905000"/>
                        <a:ext cx="7737475" cy="411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smtClean="0"/>
              <a:t>Distribution of Messages Within a DS</a:t>
            </a: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 two services involved with the distribution of messages within a Distribution System are:</a:t>
            </a:r>
          </a:p>
          <a:p>
            <a:pPr lvl="2"/>
            <a:endParaRPr lang="en-US" altLang="en-US" smtClean="0"/>
          </a:p>
          <a:p>
            <a:pPr lvl="1"/>
            <a:endParaRPr lang="en-US" altLang="en-US" smtClean="0"/>
          </a:p>
        </p:txBody>
      </p:sp>
      <p:sp>
        <p:nvSpPr>
          <p:cNvPr id="3" name="Freeform 2"/>
          <p:cNvSpPr/>
          <p:nvPr/>
        </p:nvSpPr>
        <p:spPr>
          <a:xfrm>
            <a:off x="2916238" y="2852738"/>
            <a:ext cx="5903912" cy="1584325"/>
          </a:xfrm>
          <a:custGeom>
            <a:avLst/>
            <a:gdLst>
              <a:gd name="connsiteX0" fmla="*/ 183375 w 1100226"/>
              <a:gd name="connsiteY0" fmla="*/ 0 h 5120640"/>
              <a:gd name="connsiteX1" fmla="*/ 916851 w 1100226"/>
              <a:gd name="connsiteY1" fmla="*/ 0 h 5120640"/>
              <a:gd name="connsiteX2" fmla="*/ 1100226 w 1100226"/>
              <a:gd name="connsiteY2" fmla="*/ 183375 h 5120640"/>
              <a:gd name="connsiteX3" fmla="*/ 1100226 w 1100226"/>
              <a:gd name="connsiteY3" fmla="*/ 5120640 h 5120640"/>
              <a:gd name="connsiteX4" fmla="*/ 1100226 w 1100226"/>
              <a:gd name="connsiteY4" fmla="*/ 5120640 h 5120640"/>
              <a:gd name="connsiteX5" fmla="*/ 0 w 1100226"/>
              <a:gd name="connsiteY5" fmla="*/ 5120640 h 5120640"/>
              <a:gd name="connsiteX6" fmla="*/ 0 w 1100226"/>
              <a:gd name="connsiteY6" fmla="*/ 5120640 h 5120640"/>
              <a:gd name="connsiteX7" fmla="*/ 0 w 1100226"/>
              <a:gd name="connsiteY7" fmla="*/ 183375 h 5120640"/>
              <a:gd name="connsiteX8" fmla="*/ 183375 w 1100226"/>
              <a:gd name="connsiteY8" fmla="*/ 0 h 512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0226" h="5120640">
                <a:moveTo>
                  <a:pt x="1100226" y="853459"/>
                </a:moveTo>
                <a:lnTo>
                  <a:pt x="1100226" y="4267181"/>
                </a:lnTo>
                <a:cubicBezTo>
                  <a:pt x="1100226" y="4738533"/>
                  <a:pt x="1082586" y="5120640"/>
                  <a:pt x="1060826" y="5120640"/>
                </a:cubicBezTo>
                <a:lnTo>
                  <a:pt x="0" y="5120640"/>
                </a:lnTo>
                <a:lnTo>
                  <a:pt x="0" y="5120640"/>
                </a:lnTo>
                <a:lnTo>
                  <a:pt x="0" y="0"/>
                </a:lnTo>
                <a:lnTo>
                  <a:pt x="0" y="0"/>
                </a:lnTo>
                <a:lnTo>
                  <a:pt x="1060826" y="0"/>
                </a:lnTo>
                <a:cubicBezTo>
                  <a:pt x="1082586" y="0"/>
                  <a:pt x="1100226" y="382107"/>
                  <a:pt x="1100226" y="853459"/>
                </a:cubicBezTo>
                <a:close/>
              </a:path>
            </a:pathLst>
          </a:custGeom>
        </p:spPr>
        <p:style>
          <a:ln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7151" tIns="82283" rIns="110858" bIns="82285" spcCol="1270" anchor="ctr"/>
          <a:lstStyle/>
          <a:p>
            <a:pPr marL="0" lvl="1" defTabSz="666750" eaLnBrk="1" hangingPunct="1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400" dirty="0"/>
              <a:t>the primary service used by stations to exchange MPDUs when the  MPDUs must traverse the DS to get from a station in one BSS to a station in another BSS</a:t>
            </a:r>
          </a:p>
        </p:txBody>
      </p:sp>
      <p:sp>
        <p:nvSpPr>
          <p:cNvPr id="5" name="Freeform 4"/>
          <p:cNvSpPr/>
          <p:nvPr/>
        </p:nvSpPr>
        <p:spPr>
          <a:xfrm>
            <a:off x="533400" y="2924175"/>
            <a:ext cx="2382838" cy="1376363"/>
          </a:xfrm>
          <a:custGeom>
            <a:avLst/>
            <a:gdLst>
              <a:gd name="connsiteX0" fmla="*/ 0 w 2880360"/>
              <a:gd name="connsiteY0" fmla="*/ 229218 h 1375283"/>
              <a:gd name="connsiteX1" fmla="*/ 229218 w 2880360"/>
              <a:gd name="connsiteY1" fmla="*/ 0 h 1375283"/>
              <a:gd name="connsiteX2" fmla="*/ 2651142 w 2880360"/>
              <a:gd name="connsiteY2" fmla="*/ 0 h 1375283"/>
              <a:gd name="connsiteX3" fmla="*/ 2880360 w 2880360"/>
              <a:gd name="connsiteY3" fmla="*/ 229218 h 1375283"/>
              <a:gd name="connsiteX4" fmla="*/ 2880360 w 2880360"/>
              <a:gd name="connsiteY4" fmla="*/ 1146065 h 1375283"/>
              <a:gd name="connsiteX5" fmla="*/ 2651142 w 2880360"/>
              <a:gd name="connsiteY5" fmla="*/ 1375283 h 1375283"/>
              <a:gd name="connsiteX6" fmla="*/ 229218 w 2880360"/>
              <a:gd name="connsiteY6" fmla="*/ 1375283 h 1375283"/>
              <a:gd name="connsiteX7" fmla="*/ 0 w 2880360"/>
              <a:gd name="connsiteY7" fmla="*/ 1146065 h 1375283"/>
              <a:gd name="connsiteX8" fmla="*/ 0 w 2880360"/>
              <a:gd name="connsiteY8" fmla="*/ 229218 h 137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0360" h="1375283">
                <a:moveTo>
                  <a:pt x="0" y="229218"/>
                </a:moveTo>
                <a:cubicBezTo>
                  <a:pt x="0" y="102624"/>
                  <a:pt x="102624" y="0"/>
                  <a:pt x="229218" y="0"/>
                </a:cubicBezTo>
                <a:lnTo>
                  <a:pt x="2651142" y="0"/>
                </a:lnTo>
                <a:cubicBezTo>
                  <a:pt x="2777736" y="0"/>
                  <a:pt x="2880360" y="102624"/>
                  <a:pt x="2880360" y="229218"/>
                </a:cubicBezTo>
                <a:lnTo>
                  <a:pt x="2880360" y="1146065"/>
                </a:lnTo>
                <a:cubicBezTo>
                  <a:pt x="2880360" y="1272659"/>
                  <a:pt x="2777736" y="1375283"/>
                  <a:pt x="2651142" y="1375283"/>
                </a:cubicBezTo>
                <a:lnTo>
                  <a:pt x="229218" y="1375283"/>
                </a:lnTo>
                <a:cubicBezTo>
                  <a:pt x="102624" y="1375283"/>
                  <a:pt x="0" y="1272659"/>
                  <a:pt x="0" y="1146065"/>
                </a:cubicBezTo>
                <a:lnTo>
                  <a:pt x="0" y="229218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11916" tIns="139526" rIns="211916" bIns="139526" spcCol="1270" anchor="ctr"/>
          <a:lstStyle/>
          <a:p>
            <a:pPr algn="ctr" defTabSz="16891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3200" dirty="0">
                <a:solidFill>
                  <a:schemeClr val="bg1"/>
                </a:solidFill>
              </a:rPr>
              <a:t>distribution</a:t>
            </a:r>
          </a:p>
        </p:txBody>
      </p:sp>
      <p:sp>
        <p:nvSpPr>
          <p:cNvPr id="6" name="Freeform 5"/>
          <p:cNvSpPr/>
          <p:nvPr/>
        </p:nvSpPr>
        <p:spPr>
          <a:xfrm>
            <a:off x="2916238" y="4652963"/>
            <a:ext cx="5903912" cy="1655762"/>
          </a:xfrm>
          <a:custGeom>
            <a:avLst/>
            <a:gdLst>
              <a:gd name="connsiteX0" fmla="*/ 183375 w 1100226"/>
              <a:gd name="connsiteY0" fmla="*/ 0 h 5120640"/>
              <a:gd name="connsiteX1" fmla="*/ 916851 w 1100226"/>
              <a:gd name="connsiteY1" fmla="*/ 0 h 5120640"/>
              <a:gd name="connsiteX2" fmla="*/ 1100226 w 1100226"/>
              <a:gd name="connsiteY2" fmla="*/ 183375 h 5120640"/>
              <a:gd name="connsiteX3" fmla="*/ 1100226 w 1100226"/>
              <a:gd name="connsiteY3" fmla="*/ 5120640 h 5120640"/>
              <a:gd name="connsiteX4" fmla="*/ 1100226 w 1100226"/>
              <a:gd name="connsiteY4" fmla="*/ 5120640 h 5120640"/>
              <a:gd name="connsiteX5" fmla="*/ 0 w 1100226"/>
              <a:gd name="connsiteY5" fmla="*/ 5120640 h 5120640"/>
              <a:gd name="connsiteX6" fmla="*/ 0 w 1100226"/>
              <a:gd name="connsiteY6" fmla="*/ 5120640 h 5120640"/>
              <a:gd name="connsiteX7" fmla="*/ 0 w 1100226"/>
              <a:gd name="connsiteY7" fmla="*/ 183375 h 5120640"/>
              <a:gd name="connsiteX8" fmla="*/ 183375 w 1100226"/>
              <a:gd name="connsiteY8" fmla="*/ 0 h 512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0226" h="5120640">
                <a:moveTo>
                  <a:pt x="1100226" y="853459"/>
                </a:moveTo>
                <a:lnTo>
                  <a:pt x="1100226" y="4267181"/>
                </a:lnTo>
                <a:cubicBezTo>
                  <a:pt x="1100226" y="4738533"/>
                  <a:pt x="1082586" y="5120640"/>
                  <a:pt x="1060826" y="5120640"/>
                </a:cubicBezTo>
                <a:lnTo>
                  <a:pt x="0" y="5120640"/>
                </a:lnTo>
                <a:lnTo>
                  <a:pt x="0" y="5120640"/>
                </a:lnTo>
                <a:lnTo>
                  <a:pt x="0" y="0"/>
                </a:lnTo>
                <a:lnTo>
                  <a:pt x="0" y="0"/>
                </a:lnTo>
                <a:lnTo>
                  <a:pt x="1060826" y="0"/>
                </a:lnTo>
                <a:cubicBezTo>
                  <a:pt x="1082586" y="0"/>
                  <a:pt x="1100226" y="382107"/>
                  <a:pt x="1100226" y="853459"/>
                </a:cubicBezTo>
                <a:close/>
              </a:path>
            </a:pathLst>
          </a:custGeom>
        </p:spPr>
        <p:style>
          <a:ln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7151" tIns="82283" rIns="110858" bIns="82285" spcCol="1270" anchor="ctr"/>
          <a:lstStyle/>
          <a:p>
            <a:pPr marL="0" lvl="1" defTabSz="666750" eaLnBrk="1" hangingPunct="1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2400" dirty="0"/>
              <a:t>service enables transfer of data between a station on an IEEE 802.11 LAN and a station on an integrated IEEE 802.x LAN</a:t>
            </a:r>
          </a:p>
        </p:txBody>
      </p:sp>
      <p:sp>
        <p:nvSpPr>
          <p:cNvPr id="7" name="Freeform 6"/>
          <p:cNvSpPr/>
          <p:nvPr/>
        </p:nvSpPr>
        <p:spPr>
          <a:xfrm>
            <a:off x="533400" y="4810125"/>
            <a:ext cx="2382838" cy="1374775"/>
          </a:xfrm>
          <a:custGeom>
            <a:avLst/>
            <a:gdLst>
              <a:gd name="connsiteX0" fmla="*/ 0 w 2880360"/>
              <a:gd name="connsiteY0" fmla="*/ 229218 h 1375283"/>
              <a:gd name="connsiteX1" fmla="*/ 229218 w 2880360"/>
              <a:gd name="connsiteY1" fmla="*/ 0 h 1375283"/>
              <a:gd name="connsiteX2" fmla="*/ 2651142 w 2880360"/>
              <a:gd name="connsiteY2" fmla="*/ 0 h 1375283"/>
              <a:gd name="connsiteX3" fmla="*/ 2880360 w 2880360"/>
              <a:gd name="connsiteY3" fmla="*/ 229218 h 1375283"/>
              <a:gd name="connsiteX4" fmla="*/ 2880360 w 2880360"/>
              <a:gd name="connsiteY4" fmla="*/ 1146065 h 1375283"/>
              <a:gd name="connsiteX5" fmla="*/ 2651142 w 2880360"/>
              <a:gd name="connsiteY5" fmla="*/ 1375283 h 1375283"/>
              <a:gd name="connsiteX6" fmla="*/ 229218 w 2880360"/>
              <a:gd name="connsiteY6" fmla="*/ 1375283 h 1375283"/>
              <a:gd name="connsiteX7" fmla="*/ 0 w 2880360"/>
              <a:gd name="connsiteY7" fmla="*/ 1146065 h 1375283"/>
              <a:gd name="connsiteX8" fmla="*/ 0 w 2880360"/>
              <a:gd name="connsiteY8" fmla="*/ 229218 h 137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0360" h="1375283">
                <a:moveTo>
                  <a:pt x="0" y="229218"/>
                </a:moveTo>
                <a:cubicBezTo>
                  <a:pt x="0" y="102624"/>
                  <a:pt x="102624" y="0"/>
                  <a:pt x="229218" y="0"/>
                </a:cubicBezTo>
                <a:lnTo>
                  <a:pt x="2651142" y="0"/>
                </a:lnTo>
                <a:cubicBezTo>
                  <a:pt x="2777736" y="0"/>
                  <a:pt x="2880360" y="102624"/>
                  <a:pt x="2880360" y="229218"/>
                </a:cubicBezTo>
                <a:lnTo>
                  <a:pt x="2880360" y="1146065"/>
                </a:lnTo>
                <a:cubicBezTo>
                  <a:pt x="2880360" y="1272659"/>
                  <a:pt x="2777736" y="1375283"/>
                  <a:pt x="2651142" y="1375283"/>
                </a:cubicBezTo>
                <a:lnTo>
                  <a:pt x="229218" y="1375283"/>
                </a:lnTo>
                <a:cubicBezTo>
                  <a:pt x="102624" y="1375283"/>
                  <a:pt x="0" y="1272659"/>
                  <a:pt x="0" y="1146065"/>
                </a:cubicBezTo>
                <a:lnTo>
                  <a:pt x="0" y="229218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11916" tIns="139526" rIns="211916" bIns="139526" spcCol="1270" anchor="ctr"/>
          <a:lstStyle/>
          <a:p>
            <a:pPr algn="ctr" defTabSz="16891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3200" dirty="0">
                <a:solidFill>
                  <a:schemeClr val="bg1"/>
                </a:solidFill>
              </a:rPr>
              <a:t>integration</a:t>
            </a:r>
          </a:p>
        </p:txBody>
      </p:sp>
      <p:pic>
        <p:nvPicPr>
          <p:cNvPr id="7373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7190">
            <a:off x="7075488" y="5846763"/>
            <a:ext cx="19891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Association-Related Services</a:t>
            </a:r>
          </a:p>
        </p:txBody>
      </p:sp>
      <p:sp>
        <p:nvSpPr>
          <p:cNvPr id="75779" name="Content Placeholder 7"/>
          <p:cNvSpPr>
            <a:spLocks noGrp="1"/>
          </p:cNvSpPr>
          <p:nvPr>
            <p:ph idx="1"/>
          </p:nvPr>
        </p:nvSpPr>
        <p:spPr>
          <a:xfrm>
            <a:off x="457200" y="1295400"/>
            <a:ext cx="8507413" cy="4830763"/>
          </a:xfrm>
        </p:spPr>
        <p:txBody>
          <a:bodyPr/>
          <a:lstStyle/>
          <a:p>
            <a:r>
              <a:rPr lang="en-US" altLang="en-US" sz="2800" smtClean="0"/>
              <a:t>transition types, based on mobility:</a:t>
            </a:r>
          </a:p>
          <a:p>
            <a:pPr lvl="1"/>
            <a:r>
              <a:rPr lang="en-US" altLang="en-US" sz="2400" smtClean="0"/>
              <a:t>no transition</a:t>
            </a:r>
          </a:p>
          <a:p>
            <a:pPr lvl="2"/>
            <a:r>
              <a:rPr lang="en-US" altLang="en-US" sz="2000" smtClean="0"/>
              <a:t>a station of this type is either stationary or moves only within the direct communication range of the communicating stations of a single BSS</a:t>
            </a:r>
          </a:p>
          <a:p>
            <a:pPr lvl="1"/>
            <a:r>
              <a:rPr lang="en-US" altLang="en-US" sz="2400" smtClean="0"/>
              <a:t>BSS transition</a:t>
            </a:r>
          </a:p>
          <a:p>
            <a:pPr lvl="2"/>
            <a:r>
              <a:rPr lang="en-US" altLang="en-US" sz="2000" smtClean="0"/>
              <a:t>station movement from one BSS to another BSS within the same ESS; </a:t>
            </a:r>
          </a:p>
          <a:p>
            <a:pPr lvl="2"/>
            <a:r>
              <a:rPr lang="en-US" altLang="en-US" sz="2000" smtClean="0"/>
              <a:t>delivery of data to the station requires that the addressing capability be able to recognize the new location of the station</a:t>
            </a:r>
          </a:p>
          <a:p>
            <a:pPr lvl="1"/>
            <a:r>
              <a:rPr lang="en-US" altLang="en-US" sz="2400" smtClean="0"/>
              <a:t>ESS transition</a:t>
            </a:r>
          </a:p>
          <a:p>
            <a:pPr lvl="2"/>
            <a:r>
              <a:rPr lang="en-US" altLang="en-US" sz="2000" smtClean="0"/>
              <a:t>station movement from a BSS in one ESS to a BSS within another ESS; </a:t>
            </a:r>
          </a:p>
          <a:p>
            <a:pPr lvl="2"/>
            <a:r>
              <a:rPr lang="en-US" altLang="en-US" sz="2000" smtClean="0"/>
              <a:t>maintenance of upper-layer connections supported by 802.11 cannot be guaranteed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Services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686800" cy="4830763"/>
          </a:xfrm>
        </p:spPr>
        <p:txBody>
          <a:bodyPr/>
          <a:lstStyle/>
          <a:p>
            <a:r>
              <a:rPr lang="en-US" altLang="en-US" smtClean="0"/>
              <a:t>association  </a:t>
            </a:r>
          </a:p>
          <a:p>
            <a:pPr lvl="1"/>
            <a:r>
              <a:rPr lang="en-US" altLang="en-US" smtClean="0"/>
              <a:t>establishes an initial association between a station and an AP</a:t>
            </a:r>
          </a:p>
          <a:p>
            <a:r>
              <a:rPr lang="en-US" altLang="en-US" smtClean="0"/>
              <a:t>reassociation</a:t>
            </a:r>
          </a:p>
          <a:p>
            <a:pPr lvl="1"/>
            <a:r>
              <a:rPr lang="en-US" altLang="en-US" smtClean="0"/>
              <a:t>enables an established association to be transferred from one AP to another, </a:t>
            </a:r>
          </a:p>
          <a:p>
            <a:pPr lvl="2"/>
            <a:r>
              <a:rPr lang="en-US" altLang="en-US" smtClean="0"/>
              <a:t>allowing a mobile station to move from one BSS to another</a:t>
            </a:r>
          </a:p>
          <a:p>
            <a:r>
              <a:rPr lang="en-US" altLang="en-US" smtClean="0"/>
              <a:t>disassociation</a:t>
            </a:r>
          </a:p>
          <a:p>
            <a:pPr lvl="1"/>
            <a:r>
              <a:rPr lang="en-US" altLang="en-US" smtClean="0"/>
              <a:t>a notification from either a station or an AP that an existing association is terminated</a:t>
            </a:r>
          </a:p>
        </p:txBody>
      </p:sp>
      <p:pic>
        <p:nvPicPr>
          <p:cNvPr id="7782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57150"/>
            <a:ext cx="1600200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Wireless LAN Security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12750" y="1052513"/>
            <a:ext cx="8578850" cy="4830762"/>
          </a:xfrm>
        </p:spPr>
        <p:txBody>
          <a:bodyPr/>
          <a:lstStyle/>
          <a:p>
            <a:r>
              <a:rPr lang="en-US" altLang="en-US" smtClean="0">
                <a:solidFill>
                  <a:srgbClr val="FF0000"/>
                </a:solidFill>
              </a:rPr>
              <a:t>Wired Equivalent Privacy (WEP) algorithm</a:t>
            </a:r>
          </a:p>
          <a:p>
            <a:pPr lvl="1"/>
            <a:r>
              <a:rPr lang="en-US" altLang="en-US" smtClean="0">
                <a:solidFill>
                  <a:srgbClr val="FF0000"/>
                </a:solidFill>
              </a:rPr>
              <a:t>802.11 privacy</a:t>
            </a:r>
          </a:p>
          <a:p>
            <a:r>
              <a:rPr lang="en-US" altLang="en-US" smtClean="0"/>
              <a:t>Wi-Fi Protected Access (WPA)</a:t>
            </a:r>
          </a:p>
          <a:p>
            <a:pPr lvl="1"/>
            <a:r>
              <a:rPr lang="en-US" altLang="en-US" smtClean="0"/>
              <a:t>set of security mechanisms that eliminates most 802.11 security issues </a:t>
            </a:r>
          </a:p>
          <a:p>
            <a:pPr lvl="1"/>
            <a:r>
              <a:rPr lang="en-US" altLang="en-US" smtClean="0"/>
              <a:t>based on the current state of the 802.11i standard</a:t>
            </a:r>
          </a:p>
          <a:p>
            <a:r>
              <a:rPr lang="en-US" altLang="en-US" smtClean="0"/>
              <a:t>Robust Security Network (RSN)</a:t>
            </a:r>
          </a:p>
          <a:p>
            <a:pPr lvl="1"/>
            <a:r>
              <a:rPr lang="en-US" altLang="en-US" smtClean="0"/>
              <a:t>final form of the 802.11i standard</a:t>
            </a:r>
          </a:p>
          <a:p>
            <a:r>
              <a:rPr lang="en-US" altLang="en-US" smtClean="0"/>
              <a:t>Wi-Fi Alliance certifies vendors in compliance with the full 802.11i specification under WPA2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802.11i RSN security services</a:t>
            </a:r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686800" cy="4830763"/>
          </a:xfrm>
        </p:spPr>
        <p:txBody>
          <a:bodyPr/>
          <a:lstStyle/>
          <a:p>
            <a:r>
              <a:rPr lang="en-US" altLang="en-US" sz="2800" b="1" smtClean="0"/>
              <a:t>Authentication: </a:t>
            </a:r>
            <a:r>
              <a:rPr lang="en-US" altLang="en-US" sz="2800" smtClean="0"/>
              <a:t>between a user and an Authentication Server that provides mutual authentication and generates temporary keys to be used between the client and the AP over the wireless link</a:t>
            </a:r>
          </a:p>
          <a:p>
            <a:r>
              <a:rPr lang="en-US" altLang="en-US" sz="2800" b="1" smtClean="0"/>
              <a:t>Access control: </a:t>
            </a:r>
            <a:r>
              <a:rPr lang="en-US" altLang="en-US" sz="2800" smtClean="0"/>
              <a:t>enforces the use of the authentication function, routes the messages properly, and facilitates key exchange</a:t>
            </a:r>
          </a:p>
          <a:p>
            <a:pPr lvl="1"/>
            <a:r>
              <a:rPr lang="en-US" altLang="en-US" sz="2400" smtClean="0"/>
              <a:t>It can work with a variety of authentication protocols</a:t>
            </a:r>
          </a:p>
          <a:p>
            <a:r>
              <a:rPr lang="en-US" altLang="en-US" sz="2800" b="1" smtClean="0"/>
              <a:t>Privacy with message integrity: </a:t>
            </a:r>
            <a:r>
              <a:rPr lang="en-US" altLang="en-US" sz="2800" smtClean="0"/>
              <a:t>MAC-level data are encrypted along with a message integrity code that ensures that the data have not been altered</a:t>
            </a:r>
          </a:p>
          <a:p>
            <a:endParaRPr lang="en-US" altLang="en-US" sz="28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 idx="4294967295"/>
          </p:nvPr>
        </p:nvSpPr>
        <p:spPr>
          <a:xfrm>
            <a:off x="6096000" y="304800"/>
            <a:ext cx="3048000" cy="4297363"/>
          </a:xfrm>
        </p:spPr>
        <p:txBody>
          <a:bodyPr/>
          <a:lstStyle/>
          <a:p>
            <a:r>
              <a:rPr lang="en-US" altLang="en-US" smtClean="0"/>
              <a:t>Elements </a:t>
            </a:r>
            <a:br>
              <a:rPr lang="en-US" altLang="en-US" smtClean="0"/>
            </a:br>
            <a:r>
              <a:rPr lang="en-US" altLang="en-US" smtClean="0"/>
              <a:t>of </a:t>
            </a:r>
            <a:br>
              <a:rPr lang="en-US" altLang="en-US" smtClean="0"/>
            </a:br>
            <a:r>
              <a:rPr lang="en-US" altLang="en-US" smtClean="0"/>
              <a:t>IEEE 802.11i</a:t>
            </a:r>
          </a:p>
        </p:txBody>
      </p:sp>
      <p:pic>
        <p:nvPicPr>
          <p:cNvPr id="8397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88913"/>
            <a:ext cx="5810250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7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525" y="44450"/>
            <a:ext cx="47815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567113"/>
            <a:ext cx="5902325" cy="324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/>
              <a:t>IEEE 802.11i Phases of Operation</a:t>
            </a:r>
          </a:p>
        </p:txBody>
      </p:sp>
      <p:pic>
        <p:nvPicPr>
          <p:cNvPr id="86019" name="Picture 3" descr="f6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2" b="21819"/>
          <a:stretch>
            <a:fillRect/>
          </a:stretch>
        </p:blipFill>
        <p:spPr bwMode="auto">
          <a:xfrm>
            <a:off x="1042988" y="546100"/>
            <a:ext cx="7123112" cy="720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 idx="4294967295"/>
          </p:nvPr>
        </p:nvSpPr>
        <p:spPr>
          <a:xfrm>
            <a:off x="5943600" y="0"/>
            <a:ext cx="3200400" cy="5821363"/>
          </a:xfrm>
        </p:spPr>
        <p:txBody>
          <a:bodyPr/>
          <a:lstStyle/>
          <a:p>
            <a:r>
              <a:rPr lang="en-US" altLang="en-US" smtClean="0"/>
              <a:t>IEEE</a:t>
            </a:r>
            <a:br>
              <a:rPr lang="en-US" altLang="en-US" smtClean="0"/>
            </a:br>
            <a:r>
              <a:rPr lang="en-US" altLang="en-US" smtClean="0"/>
              <a:t>802.11i</a:t>
            </a:r>
            <a:br>
              <a:rPr lang="en-US" altLang="en-US" smtClean="0"/>
            </a:b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Phases</a:t>
            </a:r>
            <a:br>
              <a:rPr lang="en-US" altLang="en-US" smtClean="0"/>
            </a:br>
            <a:r>
              <a:rPr lang="en-US" altLang="en-US" smtClean="0"/>
              <a:t>of </a:t>
            </a:r>
            <a:br>
              <a:rPr lang="en-US" altLang="en-US" smtClean="0"/>
            </a:br>
            <a:r>
              <a:rPr lang="en-US" altLang="en-US" smtClean="0"/>
              <a:t>Operation</a:t>
            </a:r>
          </a:p>
        </p:txBody>
      </p:sp>
      <p:pic>
        <p:nvPicPr>
          <p:cNvPr id="88067" name="Picture 3" descr="f7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513" y="-242888"/>
            <a:ext cx="7399338" cy="957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496175" cy="852487"/>
          </a:xfrm>
        </p:spPr>
        <p:txBody>
          <a:bodyPr/>
          <a:lstStyle/>
          <a:p>
            <a:r>
              <a:rPr lang="en-US" altLang="en-US" sz="3200" smtClean="0"/>
              <a:t>Wireless Capacity – NOW!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idx="1"/>
          </p:nvPr>
        </p:nvSpPr>
        <p:spPr>
          <a:xfrm>
            <a:off x="76200" y="1447800"/>
            <a:ext cx="8867775" cy="24574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000" smtClean="0"/>
              <a:t>Scary trends in mobile wireless demand</a:t>
            </a:r>
          </a:p>
          <a:p>
            <a:pPr lvl="1">
              <a:lnSpc>
                <a:spcPct val="90000"/>
              </a:lnSpc>
            </a:pPr>
            <a:r>
              <a:rPr lang="en-US" altLang="en-US" sz="1800" smtClean="0"/>
              <a:t>2+ times increase per year since 2007.</a:t>
            </a:r>
          </a:p>
          <a:p>
            <a:pPr lvl="1">
              <a:lnSpc>
                <a:spcPct val="90000"/>
              </a:lnSpc>
            </a:pPr>
            <a:r>
              <a:rPr lang="en-US" altLang="en-US" sz="1800" smtClean="0"/>
              <a:t>“18-fold by 2016!” Cisco, February 2012.</a:t>
            </a:r>
          </a:p>
          <a:p>
            <a:pPr>
              <a:lnSpc>
                <a:spcPct val="90000"/>
              </a:lnSpc>
            </a:pPr>
            <a:endParaRPr lang="en-US" altLang="en-US" sz="2000" smtClean="0"/>
          </a:p>
          <a:p>
            <a:pPr>
              <a:lnSpc>
                <a:spcPct val="90000"/>
              </a:lnSpc>
            </a:pPr>
            <a:r>
              <a:rPr lang="en-US" altLang="en-US" sz="2000" smtClean="0"/>
              <a:t>“More than 80% is landing on WiFi”, </a:t>
            </a:r>
            <a:r>
              <a:rPr lang="en-US" altLang="en-US" sz="2000" smtClean="0">
                <a:hlinkClick r:id="rId3"/>
              </a:rPr>
              <a:t>http://Wefi.com</a:t>
            </a:r>
            <a:r>
              <a:rPr lang="en-US" altLang="en-US" sz="2000" smtClean="0"/>
              <a:t> 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35625" y="1524000"/>
            <a:ext cx="3429000" cy="10160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0000"/>
                </a:solidFill>
              </a:rPr>
              <a:t>Opportunistic wireless networking is well accepted by the users!</a:t>
            </a:r>
          </a:p>
        </p:txBody>
      </p:sp>
      <p:pic>
        <p:nvPicPr>
          <p:cNvPr id="44034" name="Picture 2" descr="http://www.cisco.com/c/dam/en/us/solutions/collateral/service-provider/ip-ngn-ip-next-generation-network/VNI_Hyperconnectivity_WP.doc/_jcr_content/renditions/VNI_Hyperconnectivity_WP-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63" y="3482975"/>
            <a:ext cx="4783137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4" descr="http://www.cisco.com/c/dam/en/us/solutions/collateral/service-provider/ip-ngn-ip-next-generation-network/VNI_Hyperconnectivity_WP.doc/_jcr_content/renditions/VNI_Hyperconnectivity_WP-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1075"/>
            <a:ext cx="4306888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Rectangle 4"/>
          <p:cNvSpPr>
            <a:spLocks noChangeArrowheads="1"/>
          </p:cNvSpPr>
          <p:nvPr/>
        </p:nvSpPr>
        <p:spPr bwMode="auto">
          <a:xfrm>
            <a:off x="227013" y="6500813"/>
            <a:ext cx="88376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hlinkClick r:id="rId6"/>
              </a:rPr>
              <a:t>http://www.cisco.com/c/en/us/solutions/collateral/service-provider/visual-networking-index-vni/VNI_Hyperconnectivity_WP.html</a:t>
            </a:r>
            <a:r>
              <a:rPr lang="en-US" altLang="en-US" sz="12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802.1X Access Control</a:t>
            </a:r>
          </a:p>
        </p:txBody>
      </p:sp>
      <p:pic>
        <p:nvPicPr>
          <p:cNvPr id="90115" name="Picture 3" descr="f8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73" b="16364"/>
          <a:stretch>
            <a:fillRect/>
          </a:stretch>
        </p:blipFill>
        <p:spPr bwMode="auto">
          <a:xfrm>
            <a:off x="250825" y="706438"/>
            <a:ext cx="8353425" cy="826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MPDU Exchange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authentication phase consists of three phases:</a:t>
            </a:r>
          </a:p>
          <a:p>
            <a:pPr lvl="1"/>
            <a:r>
              <a:rPr lang="en-US" altLang="en-US" smtClean="0"/>
              <a:t>connect to AS</a:t>
            </a:r>
          </a:p>
          <a:p>
            <a:pPr lvl="2"/>
            <a:r>
              <a:rPr lang="en-US" altLang="en-US" smtClean="0"/>
              <a:t>the STA sends a request to its AP that it has an association with for connection to the AS; </a:t>
            </a:r>
          </a:p>
          <a:p>
            <a:pPr lvl="2"/>
            <a:r>
              <a:rPr lang="en-US" altLang="en-US" smtClean="0"/>
              <a:t>the AP acknowledges this request and sends an access request to the AS</a:t>
            </a:r>
          </a:p>
          <a:p>
            <a:pPr lvl="1"/>
            <a:r>
              <a:rPr lang="en-US" altLang="en-US" smtClean="0"/>
              <a:t>EAP exchange</a:t>
            </a:r>
          </a:p>
          <a:p>
            <a:pPr lvl="2"/>
            <a:r>
              <a:rPr lang="en-US" altLang="en-US" smtClean="0"/>
              <a:t>authenticates the STA and AS to each other</a:t>
            </a:r>
          </a:p>
          <a:p>
            <a:pPr lvl="1"/>
            <a:r>
              <a:rPr lang="en-US" altLang="en-US" smtClean="0"/>
              <a:t>secure key delivery</a:t>
            </a:r>
          </a:p>
          <a:p>
            <a:pPr lvl="2"/>
            <a:r>
              <a:rPr lang="en-US" altLang="en-US" smtClean="0"/>
              <a:t>once authentication is established, the AS generates a master session key and sends it to the STA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alphaModFix amt="84000"/>
          </a:blip>
          <a:stretch>
            <a:fillRect/>
          </a:stretch>
        </p:blipFill>
        <p:spPr>
          <a:xfrm>
            <a:off x="7209013" y="-32845"/>
            <a:ext cx="1934987" cy="1447800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9216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100" y="5373688"/>
            <a:ext cx="1612900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26988"/>
            <a:ext cx="6681787" cy="446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211" name="Title 1"/>
          <p:cNvSpPr>
            <a:spLocks noGrp="1"/>
          </p:cNvSpPr>
          <p:nvPr>
            <p:ph type="title" idx="4294967295"/>
          </p:nvPr>
        </p:nvSpPr>
        <p:spPr>
          <a:xfrm>
            <a:off x="6096000" y="620713"/>
            <a:ext cx="3048000" cy="4983162"/>
          </a:xfrm>
        </p:spPr>
        <p:txBody>
          <a:bodyPr/>
          <a:lstStyle/>
          <a:p>
            <a:r>
              <a:rPr lang="en-US" altLang="en-US" smtClean="0"/>
              <a:t>IEEE 802.11i </a:t>
            </a:r>
            <a:br>
              <a:rPr lang="en-US" altLang="en-US" smtClean="0"/>
            </a:b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Key Hierarchies</a:t>
            </a: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4025900"/>
            <a:ext cx="3213100" cy="278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/>
          </p:cNvSpPr>
          <p:nvPr>
            <p:ph type="title" idx="4294967295"/>
          </p:nvPr>
        </p:nvSpPr>
        <p:spPr>
          <a:xfrm>
            <a:off x="6553200" y="304800"/>
            <a:ext cx="2590800" cy="4800600"/>
          </a:xfrm>
        </p:spPr>
        <p:txBody>
          <a:bodyPr/>
          <a:lstStyle/>
          <a:p>
            <a:r>
              <a:rPr lang="en-US" altLang="en-US" sz="2800" smtClean="0"/>
              <a:t>IEEE </a:t>
            </a:r>
            <a:br>
              <a:rPr lang="en-US" altLang="en-US" sz="2800" smtClean="0"/>
            </a:br>
            <a:r>
              <a:rPr lang="en-US" altLang="en-US" sz="2800" smtClean="0"/>
              <a:t>802.11i </a:t>
            </a:r>
            <a:br>
              <a:rPr lang="en-US" altLang="en-US" sz="2800" smtClean="0"/>
            </a:br>
            <a:r>
              <a:rPr lang="en-US" altLang="en-US" sz="2800" smtClean="0"/>
              <a:t/>
            </a:r>
            <a:br>
              <a:rPr lang="en-US" altLang="en-US" sz="2800" smtClean="0"/>
            </a:br>
            <a:r>
              <a:rPr lang="en-US" altLang="en-US" sz="2800" smtClean="0"/>
              <a:t>Keys </a:t>
            </a:r>
            <a:br>
              <a:rPr lang="en-US" altLang="en-US" sz="2800" smtClean="0"/>
            </a:br>
            <a:r>
              <a:rPr lang="en-US" altLang="en-US" sz="2800" smtClean="0"/>
              <a:t>for Data Confidentiality and Integrity Protocols</a:t>
            </a:r>
          </a:p>
        </p:txBody>
      </p:sp>
      <p:graphicFrame>
        <p:nvGraphicFramePr>
          <p:cNvPr id="96259" name="Object 2"/>
          <p:cNvGraphicFramePr>
            <a:graphicFrameLocks noChangeAspect="1"/>
          </p:cNvGraphicFramePr>
          <p:nvPr/>
        </p:nvGraphicFramePr>
        <p:xfrm>
          <a:off x="0" y="0"/>
          <a:ext cx="60198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2" name="Document" r:id="rId4" imgW="6019578" imgH="6451363" progId="Word.Document.12">
                  <p:link updateAutomatic="1"/>
                </p:oleObj>
              </mc:Choice>
              <mc:Fallback>
                <p:oleObj name="Document" r:id="rId4" imgW="6019578" imgH="6451363" progId="Word.Document.12">
                  <p:link updateAutomatic="1"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0198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 idx="4294967295"/>
          </p:nvPr>
        </p:nvSpPr>
        <p:spPr>
          <a:xfrm>
            <a:off x="5867400" y="0"/>
            <a:ext cx="3276600" cy="2492375"/>
          </a:xfrm>
        </p:spPr>
        <p:txBody>
          <a:bodyPr/>
          <a:lstStyle/>
          <a:p>
            <a:r>
              <a:rPr lang="en-US" altLang="en-US" smtClean="0"/>
              <a:t>Phases of Operation</a:t>
            </a:r>
          </a:p>
        </p:txBody>
      </p:sp>
      <p:pic>
        <p:nvPicPr>
          <p:cNvPr id="98307" name="Picture 3" descr="f10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276225"/>
            <a:ext cx="8640763" cy="1118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smtClean="0"/>
              <a:t>Temporal Key Integrity Protocol (TKIP)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en-US" dirty="0" smtClean="0"/>
              <a:t>designed to require only software changes to devices that are implemented with the older wireless LAN security approach called WEP</a:t>
            </a:r>
          </a:p>
          <a:p>
            <a:pPr marL="0" indent="0">
              <a:buFont typeface="Arial" charset="0"/>
              <a:buNone/>
              <a:defRPr/>
            </a:pPr>
            <a:endParaRPr lang="en-US" dirty="0" smtClean="0"/>
          </a:p>
          <a:p>
            <a:pPr>
              <a:buFont typeface="Arial" charset="0"/>
              <a:buChar char="•"/>
              <a:defRPr/>
            </a:pPr>
            <a:r>
              <a:rPr lang="en-US" dirty="0" smtClean="0"/>
              <a:t>provides two                                                                               services: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3810000" y="2794000"/>
          <a:ext cx="50292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smtClean="0"/>
              <a:t>Counter Mode-CBC MAC Protocol (CCMP)</a:t>
            </a:r>
          </a:p>
        </p:txBody>
      </p:sp>
      <p:sp>
        <p:nvSpPr>
          <p:cNvPr id="1024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Intended for newer IEEE 802.11 devices that are equipped with the hardware to support this scheme</a:t>
            </a:r>
          </a:p>
          <a:p>
            <a:endParaRPr lang="en-US" altLang="en-US" smtClean="0"/>
          </a:p>
          <a:p>
            <a:r>
              <a:rPr lang="en-US" altLang="en-US" smtClean="0"/>
              <a:t>Provides two                                                                               services: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3810000" y="2794000"/>
          <a:ext cx="50292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/>
              <a:t>Pseudorandom Function</a:t>
            </a:r>
          </a:p>
        </p:txBody>
      </p:sp>
      <p:pic>
        <p:nvPicPr>
          <p:cNvPr id="104451" name="Picture 3" descr="f1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-682625"/>
            <a:ext cx="7129463" cy="922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  <a:endParaRPr lang="en-AU" altLang="en-US" smtClean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932363" y="1989138"/>
            <a:ext cx="3932237" cy="3979862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AU" altLang="en-US" sz="2400" smtClean="0"/>
              <a:t>IEEE 802.11i wireless LAN security</a:t>
            </a:r>
          </a:p>
          <a:p>
            <a:pPr marL="742950" lvl="2" indent="-342900"/>
            <a:r>
              <a:rPr lang="en-AU" altLang="en-US" smtClean="0"/>
              <a:t>IEEE 802.11i services</a:t>
            </a:r>
          </a:p>
          <a:p>
            <a:pPr marL="742950" lvl="2" indent="-342900"/>
            <a:r>
              <a:rPr lang="en-AU" altLang="en-US" smtClean="0"/>
              <a:t>IEEE 802.11i phases of operation</a:t>
            </a:r>
          </a:p>
          <a:p>
            <a:pPr marL="742950" lvl="2" indent="-342900"/>
            <a:r>
              <a:rPr lang="en-AU" altLang="en-US" smtClean="0"/>
              <a:t>Discovery phase</a:t>
            </a:r>
          </a:p>
          <a:p>
            <a:pPr marL="742950" lvl="2" indent="-342900"/>
            <a:r>
              <a:rPr lang="en-AU" altLang="en-US" smtClean="0"/>
              <a:t>Authentication phase</a:t>
            </a:r>
          </a:p>
          <a:p>
            <a:pPr marL="742950" lvl="2" indent="-342900"/>
            <a:r>
              <a:rPr lang="en-AU" altLang="en-US" smtClean="0"/>
              <a:t>Key management phase</a:t>
            </a:r>
          </a:p>
          <a:p>
            <a:pPr marL="742950" lvl="2" indent="-342900"/>
            <a:r>
              <a:rPr lang="en-AU" altLang="en-US" smtClean="0"/>
              <a:t>Protected data transfer phase</a:t>
            </a:r>
          </a:p>
          <a:p>
            <a:pPr marL="742950" lvl="2" indent="-342900"/>
            <a:r>
              <a:rPr lang="en-AU" altLang="en-US" smtClean="0"/>
              <a:t>The IEEE 802.11i pseudorandom function</a:t>
            </a:r>
          </a:p>
        </p:txBody>
      </p:sp>
      <p:sp>
        <p:nvSpPr>
          <p:cNvPr id="106500" name="Content Placeholder 14"/>
          <p:cNvSpPr>
            <a:spLocks noGrp="1"/>
          </p:cNvSpPr>
          <p:nvPr>
            <p:ph sz="half" idx="2"/>
          </p:nvPr>
        </p:nvSpPr>
        <p:spPr>
          <a:xfrm>
            <a:off x="468313" y="1844675"/>
            <a:ext cx="3930650" cy="4897438"/>
          </a:xfrm>
        </p:spPr>
        <p:txBody>
          <a:bodyPr/>
          <a:lstStyle/>
          <a:p>
            <a:r>
              <a:rPr lang="en-US" altLang="en-US" smtClean="0"/>
              <a:t>Wireless Security</a:t>
            </a:r>
          </a:p>
          <a:p>
            <a:pPr lvl="1"/>
            <a:r>
              <a:rPr lang="en-US" altLang="en-US" smtClean="0"/>
              <a:t>Wireless network threats</a:t>
            </a:r>
          </a:p>
          <a:p>
            <a:pPr lvl="1"/>
            <a:r>
              <a:rPr lang="en-US" altLang="en-US" smtClean="0"/>
              <a:t>Wireless security measures</a:t>
            </a:r>
          </a:p>
          <a:p>
            <a:r>
              <a:rPr lang="en-US" altLang="en-US" smtClean="0"/>
              <a:t>Mobile device security</a:t>
            </a:r>
          </a:p>
          <a:p>
            <a:pPr lvl="1"/>
            <a:r>
              <a:rPr lang="en-US" altLang="en-US" smtClean="0"/>
              <a:t>Security threats</a:t>
            </a:r>
          </a:p>
          <a:p>
            <a:pPr lvl="1"/>
            <a:r>
              <a:rPr lang="en-US" altLang="en-US" smtClean="0"/>
              <a:t>Mobile device security strategy</a:t>
            </a:r>
          </a:p>
          <a:p>
            <a:r>
              <a:rPr lang="en-US" altLang="en-US" smtClean="0"/>
              <a:t>IEEE 802.11 wireless LAN overview</a:t>
            </a:r>
          </a:p>
          <a:p>
            <a:pPr lvl="1"/>
            <a:r>
              <a:rPr lang="en-US" altLang="en-US" smtClean="0"/>
              <a:t>The Wi-Fi alliance</a:t>
            </a:r>
          </a:p>
          <a:p>
            <a:pPr lvl="1"/>
            <a:r>
              <a:rPr lang="en-US" altLang="en-US" smtClean="0"/>
              <a:t>IEEE 802 protocol</a:t>
            </a:r>
          </a:p>
          <a:p>
            <a:pPr lvl="1"/>
            <a:r>
              <a:rPr lang="en-US" altLang="en-US" smtClean="0"/>
              <a:t>IEEE 802.11 network components and architectural model</a:t>
            </a:r>
          </a:p>
          <a:p>
            <a:pPr lvl="1"/>
            <a:r>
              <a:rPr lang="en-US" altLang="en-US" smtClean="0"/>
              <a:t>IEEE 802.11 services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0"/>
            <a:ext cx="1934987" cy="1447800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200" y="5305719"/>
            <a:ext cx="1447801" cy="1552282"/>
          </a:xfrm>
          <a:prstGeom prst="rect">
            <a:avLst/>
          </a:prstGeom>
          <a:scene3d>
            <a:camera prst="orthographicFront">
              <a:rot lat="0" lon="11699978" rev="0"/>
            </a:camera>
            <a:lightRig rig="threePt" dir="t"/>
          </a:scene3d>
        </p:spPr>
      </p:pic>
      <p:sp>
        <p:nvSpPr>
          <p:cNvPr id="22" name="Content Placeholder 14"/>
          <p:cNvSpPr txBox="1">
            <a:spLocks/>
          </p:cNvSpPr>
          <p:nvPr/>
        </p:nvSpPr>
        <p:spPr>
          <a:xfrm>
            <a:off x="228600" y="1844675"/>
            <a:ext cx="3932238" cy="39798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1" indent="-342900" eaLnBrk="1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endParaRPr lang="en-US" sz="2000" b="1" dirty="0"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90"/>
          <a:stretch/>
        </p:blipFill>
        <p:spPr>
          <a:xfrm>
            <a:off x="7231020" y="34948"/>
            <a:ext cx="1872208" cy="1604244"/>
          </a:xfrm>
          <a:prstGeom prst="round1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496175" cy="852487"/>
          </a:xfrm>
        </p:spPr>
        <p:txBody>
          <a:bodyPr/>
          <a:lstStyle/>
          <a:p>
            <a:r>
              <a:rPr lang="en-US" altLang="en-US" sz="3200" smtClean="0"/>
              <a:t>Cellular is Full</a:t>
            </a:r>
          </a:p>
        </p:txBody>
      </p:sp>
      <p:sp>
        <p:nvSpPr>
          <p:cNvPr id="20483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1447800"/>
            <a:ext cx="8458200" cy="434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smtClean="0"/>
              <a:t>“Sorry, America: Your wireless airwaves are full”, CNN, Feb 21, 2012.</a:t>
            </a:r>
          </a:p>
          <a:p>
            <a:pPr>
              <a:lnSpc>
                <a:spcPct val="90000"/>
              </a:lnSpc>
            </a:pPr>
            <a:endParaRPr lang="en-US" altLang="en-US" sz="2400" smtClean="0"/>
          </a:p>
          <a:p>
            <a:pPr>
              <a:lnSpc>
                <a:spcPct val="90000"/>
              </a:lnSpc>
            </a:pPr>
            <a:endParaRPr lang="en-US" altLang="en-US" sz="2400" smtClean="0"/>
          </a:p>
          <a:p>
            <a:pPr>
              <a:lnSpc>
                <a:spcPct val="90000"/>
              </a:lnSpc>
            </a:pPr>
            <a:endParaRPr lang="en-US" altLang="en-US" sz="2400" smtClean="0"/>
          </a:p>
          <a:p>
            <a:pPr>
              <a:lnSpc>
                <a:spcPct val="90000"/>
              </a:lnSpc>
            </a:pPr>
            <a:endParaRPr lang="en-US" altLang="en-US" sz="2400" smtClean="0"/>
          </a:p>
          <a:p>
            <a:pPr>
              <a:lnSpc>
                <a:spcPct val="90000"/>
              </a:lnSpc>
            </a:pPr>
            <a:endParaRPr lang="en-US" altLang="en-US" sz="2400" smtClean="0"/>
          </a:p>
          <a:p>
            <a:pPr>
              <a:lnSpc>
                <a:spcPct val="90000"/>
              </a:lnSpc>
            </a:pPr>
            <a:endParaRPr lang="en-US" altLang="en-US" sz="2400" smtClean="0"/>
          </a:p>
          <a:p>
            <a:pPr>
              <a:lnSpc>
                <a:spcPct val="90000"/>
              </a:lnSpc>
            </a:pPr>
            <a:endParaRPr lang="en-US" altLang="en-US" sz="2400" smtClean="0"/>
          </a:p>
          <a:p>
            <a:pPr>
              <a:lnSpc>
                <a:spcPct val="90000"/>
              </a:lnSpc>
            </a:pPr>
            <a:endParaRPr lang="en-US" altLang="en-US" sz="2400" smtClean="0"/>
          </a:p>
          <a:p>
            <a:pPr>
              <a:lnSpc>
                <a:spcPct val="90000"/>
              </a:lnSpc>
            </a:pPr>
            <a:endParaRPr lang="en-US" altLang="en-US" sz="2400" smtClean="0"/>
          </a:p>
        </p:txBody>
      </p:sp>
      <p:pic>
        <p:nvPicPr>
          <p:cNvPr id="2048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2466975"/>
            <a:ext cx="48133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Picture 2" descr="http://www.cisco.com/c/dam/en/us/solutions/collateral/service-provider/ip-ngn-ip-next-generation-network/white_paper_c11-520862.doc/_jcr_content/renditions/white_paper_c11-520862_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75" y="2733675"/>
            <a:ext cx="4040188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>
                <a:latin typeface="Gill Sans MT" panose="020B0502020104020203" pitchFamily="34" charset="0"/>
              </a:rPr>
              <a:t>Elements of a wireless network</a:t>
            </a:r>
          </a:p>
        </p:txBody>
      </p:sp>
      <p:sp>
        <p:nvSpPr>
          <p:cNvPr id="22531" name="Oval 5"/>
          <p:cNvSpPr>
            <a:spLocks noChangeArrowheads="1"/>
          </p:cNvSpPr>
          <p:nvPr/>
        </p:nvSpPr>
        <p:spPr bwMode="auto">
          <a:xfrm>
            <a:off x="4816475" y="4378325"/>
            <a:ext cx="2152650" cy="2093913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532" name="Oval 11"/>
          <p:cNvSpPr>
            <a:spLocks noChangeArrowheads="1"/>
          </p:cNvSpPr>
          <p:nvPr/>
        </p:nvSpPr>
        <p:spPr bwMode="auto">
          <a:xfrm>
            <a:off x="650875" y="1290638"/>
            <a:ext cx="2252663" cy="2286000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533" name="Line 22"/>
          <p:cNvSpPr>
            <a:spLocks noChangeShapeType="1"/>
          </p:cNvSpPr>
          <p:nvPr/>
        </p:nvSpPr>
        <p:spPr bwMode="auto">
          <a:xfrm>
            <a:off x="1798638" y="2447925"/>
            <a:ext cx="1277937" cy="655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4" name="Oval 23"/>
          <p:cNvSpPr>
            <a:spLocks noChangeArrowheads="1"/>
          </p:cNvSpPr>
          <p:nvPr/>
        </p:nvSpPr>
        <p:spPr bwMode="auto">
          <a:xfrm>
            <a:off x="1524000" y="4033838"/>
            <a:ext cx="1038225" cy="100488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535" name="Oval 38"/>
          <p:cNvSpPr>
            <a:spLocks noChangeArrowheads="1"/>
          </p:cNvSpPr>
          <p:nvPr/>
        </p:nvSpPr>
        <p:spPr bwMode="auto">
          <a:xfrm>
            <a:off x="3108325" y="4440238"/>
            <a:ext cx="2278063" cy="205263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536" name="Line 59"/>
          <p:cNvSpPr>
            <a:spLocks noChangeShapeType="1"/>
          </p:cNvSpPr>
          <p:nvPr/>
        </p:nvSpPr>
        <p:spPr bwMode="auto">
          <a:xfrm>
            <a:off x="5360988" y="54244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7" name="Line 60"/>
          <p:cNvSpPr>
            <a:spLocks noChangeShapeType="1"/>
          </p:cNvSpPr>
          <p:nvPr/>
        </p:nvSpPr>
        <p:spPr bwMode="auto">
          <a:xfrm flipH="1">
            <a:off x="4873625" y="53276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8" name="Line 61"/>
          <p:cNvSpPr>
            <a:spLocks noChangeShapeType="1"/>
          </p:cNvSpPr>
          <p:nvPr/>
        </p:nvSpPr>
        <p:spPr bwMode="auto">
          <a:xfrm flipH="1">
            <a:off x="4887913" y="54038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9" name="Line 62"/>
          <p:cNvSpPr>
            <a:spLocks noChangeShapeType="1"/>
          </p:cNvSpPr>
          <p:nvPr/>
        </p:nvSpPr>
        <p:spPr bwMode="auto">
          <a:xfrm flipH="1">
            <a:off x="4830763" y="5470525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0" name="Line 64"/>
          <p:cNvSpPr>
            <a:spLocks noChangeShapeType="1"/>
          </p:cNvSpPr>
          <p:nvPr/>
        </p:nvSpPr>
        <p:spPr bwMode="auto">
          <a:xfrm flipV="1">
            <a:off x="4308475" y="4144963"/>
            <a:ext cx="50800" cy="111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2541" name="Group 356"/>
          <p:cNvGrpSpPr>
            <a:grpSpLocks/>
          </p:cNvGrpSpPr>
          <p:nvPr/>
        </p:nvGrpSpPr>
        <p:grpSpPr bwMode="auto">
          <a:xfrm>
            <a:off x="6442075" y="4867275"/>
            <a:ext cx="331788" cy="368300"/>
            <a:chOff x="313" y="1497"/>
            <a:chExt cx="1152" cy="1014"/>
          </a:xfrm>
        </p:grpSpPr>
        <p:pic>
          <p:nvPicPr>
            <p:cNvPr id="22649" name="Picture 354" descr="laptop_stylized_smal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50" name="Picture 355" descr="antenna_stylize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2" name="Group 361"/>
          <p:cNvGrpSpPr>
            <a:grpSpLocks/>
          </p:cNvGrpSpPr>
          <p:nvPr/>
        </p:nvGrpSpPr>
        <p:grpSpPr bwMode="auto">
          <a:xfrm>
            <a:off x="2071688" y="4195763"/>
            <a:ext cx="396875" cy="388937"/>
            <a:chOff x="2967" y="478"/>
            <a:chExt cx="788" cy="625"/>
          </a:xfrm>
        </p:grpSpPr>
        <p:pic>
          <p:nvPicPr>
            <p:cNvPr id="22647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48" name="Picture 360" descr="antenna_radiation_stylize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3" name="Group 1"/>
          <p:cNvGrpSpPr>
            <a:grpSpLocks/>
          </p:cNvGrpSpPr>
          <p:nvPr/>
        </p:nvGrpSpPr>
        <p:grpSpPr bwMode="auto">
          <a:xfrm>
            <a:off x="5668963" y="4957763"/>
            <a:ext cx="458787" cy="620712"/>
            <a:chOff x="5955030" y="3031808"/>
            <a:chExt cx="914400" cy="1398587"/>
          </a:xfrm>
        </p:grpSpPr>
        <p:grpSp>
          <p:nvGrpSpPr>
            <p:cNvPr id="22630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2632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3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4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5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6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7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8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39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0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1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2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3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4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5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46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2631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4" name="Group 403"/>
          <p:cNvGrpSpPr>
            <a:grpSpLocks/>
          </p:cNvGrpSpPr>
          <p:nvPr/>
        </p:nvGrpSpPr>
        <p:grpSpPr bwMode="auto">
          <a:xfrm>
            <a:off x="3403600" y="5354638"/>
            <a:ext cx="527050" cy="392112"/>
            <a:chOff x="2751" y="1851"/>
            <a:chExt cx="462" cy="478"/>
          </a:xfrm>
        </p:grpSpPr>
        <p:pic>
          <p:nvPicPr>
            <p:cNvPr id="22628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9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5" name="Group 100"/>
          <p:cNvGrpSpPr>
            <a:grpSpLocks/>
          </p:cNvGrpSpPr>
          <p:nvPr/>
        </p:nvGrpSpPr>
        <p:grpSpPr bwMode="auto">
          <a:xfrm>
            <a:off x="4094163" y="4987925"/>
            <a:ext cx="458787" cy="620713"/>
            <a:chOff x="5955030" y="3031808"/>
            <a:chExt cx="914400" cy="1398587"/>
          </a:xfrm>
        </p:grpSpPr>
        <p:grpSp>
          <p:nvGrpSpPr>
            <p:cNvPr id="22611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2613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4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5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6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7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8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19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0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1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2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3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4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5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6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627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2612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6" name="Group 356"/>
          <p:cNvGrpSpPr>
            <a:grpSpLocks/>
          </p:cNvGrpSpPr>
          <p:nvPr/>
        </p:nvGrpSpPr>
        <p:grpSpPr bwMode="auto">
          <a:xfrm>
            <a:off x="5781675" y="5791200"/>
            <a:ext cx="361950" cy="338138"/>
            <a:chOff x="313" y="1497"/>
            <a:chExt cx="1152" cy="1014"/>
          </a:xfrm>
        </p:grpSpPr>
        <p:pic>
          <p:nvPicPr>
            <p:cNvPr id="22609" name="Picture 354" descr="laptop_stylized_small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0" name="Picture 355" descr="antenna_stylized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7" name="Group 356"/>
          <p:cNvGrpSpPr>
            <a:grpSpLocks/>
          </p:cNvGrpSpPr>
          <p:nvPr/>
        </p:nvGrpSpPr>
        <p:grpSpPr bwMode="auto">
          <a:xfrm>
            <a:off x="4551363" y="5811838"/>
            <a:ext cx="376237" cy="347662"/>
            <a:chOff x="313" y="1497"/>
            <a:chExt cx="1152" cy="1014"/>
          </a:xfrm>
        </p:grpSpPr>
        <p:pic>
          <p:nvPicPr>
            <p:cNvPr id="22607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8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8" name="Group 356"/>
          <p:cNvGrpSpPr>
            <a:grpSpLocks/>
          </p:cNvGrpSpPr>
          <p:nvPr/>
        </p:nvGrpSpPr>
        <p:grpSpPr bwMode="auto">
          <a:xfrm>
            <a:off x="3830638" y="5832475"/>
            <a:ext cx="382587" cy="436563"/>
            <a:chOff x="313" y="1497"/>
            <a:chExt cx="1152" cy="1014"/>
          </a:xfrm>
        </p:grpSpPr>
        <p:pic>
          <p:nvPicPr>
            <p:cNvPr id="22605" name="Picture 354" descr="laptop_stylized_small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6" name="Picture 355" descr="antenna_stylized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9" name="Group 403"/>
          <p:cNvGrpSpPr>
            <a:grpSpLocks/>
          </p:cNvGrpSpPr>
          <p:nvPr/>
        </p:nvGrpSpPr>
        <p:grpSpPr bwMode="auto">
          <a:xfrm>
            <a:off x="3729038" y="4673600"/>
            <a:ext cx="485775" cy="403225"/>
            <a:chOff x="2751" y="1851"/>
            <a:chExt cx="462" cy="478"/>
          </a:xfrm>
        </p:grpSpPr>
        <p:pic>
          <p:nvPicPr>
            <p:cNvPr id="22603" name="Picture 364" descr="iphone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4" name="Picture 402" descr="antenna_radiation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0" name="Group 403"/>
          <p:cNvGrpSpPr>
            <a:grpSpLocks/>
          </p:cNvGrpSpPr>
          <p:nvPr/>
        </p:nvGrpSpPr>
        <p:grpSpPr bwMode="auto">
          <a:xfrm>
            <a:off x="6289675" y="5334000"/>
            <a:ext cx="525463" cy="392113"/>
            <a:chOff x="2751" y="1851"/>
            <a:chExt cx="462" cy="478"/>
          </a:xfrm>
        </p:grpSpPr>
        <p:pic>
          <p:nvPicPr>
            <p:cNvPr id="22601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2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1" name="Group 356"/>
          <p:cNvGrpSpPr>
            <a:grpSpLocks/>
          </p:cNvGrpSpPr>
          <p:nvPr/>
        </p:nvGrpSpPr>
        <p:grpSpPr bwMode="auto">
          <a:xfrm>
            <a:off x="4987925" y="5191125"/>
            <a:ext cx="376238" cy="349250"/>
            <a:chOff x="313" y="1497"/>
            <a:chExt cx="1152" cy="1014"/>
          </a:xfrm>
        </p:grpSpPr>
        <p:pic>
          <p:nvPicPr>
            <p:cNvPr id="22599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0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2" name="Group 356"/>
          <p:cNvGrpSpPr>
            <a:grpSpLocks/>
          </p:cNvGrpSpPr>
          <p:nvPr/>
        </p:nvGrpSpPr>
        <p:grpSpPr bwMode="auto">
          <a:xfrm>
            <a:off x="1909763" y="4643438"/>
            <a:ext cx="282575" cy="344487"/>
            <a:chOff x="313" y="1497"/>
            <a:chExt cx="1152" cy="1014"/>
          </a:xfrm>
        </p:grpSpPr>
        <p:pic>
          <p:nvPicPr>
            <p:cNvPr id="22597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8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3" name="Group 403"/>
          <p:cNvGrpSpPr>
            <a:grpSpLocks/>
          </p:cNvGrpSpPr>
          <p:nvPr/>
        </p:nvGrpSpPr>
        <p:grpSpPr bwMode="auto">
          <a:xfrm>
            <a:off x="1616075" y="4308475"/>
            <a:ext cx="444500" cy="381000"/>
            <a:chOff x="2751" y="1851"/>
            <a:chExt cx="462" cy="478"/>
          </a:xfrm>
        </p:grpSpPr>
        <p:pic>
          <p:nvPicPr>
            <p:cNvPr id="22595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6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4" name="Group 142"/>
          <p:cNvGrpSpPr>
            <a:grpSpLocks/>
          </p:cNvGrpSpPr>
          <p:nvPr/>
        </p:nvGrpSpPr>
        <p:grpSpPr bwMode="auto">
          <a:xfrm>
            <a:off x="1574800" y="1971675"/>
            <a:ext cx="458788" cy="619125"/>
            <a:chOff x="5955030" y="3031808"/>
            <a:chExt cx="914400" cy="1398587"/>
          </a:xfrm>
        </p:grpSpPr>
        <p:grpSp>
          <p:nvGrpSpPr>
            <p:cNvPr id="22578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2580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1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2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3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4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5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6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7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8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89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90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91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92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93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2594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2579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5" name="Group 356"/>
          <p:cNvGrpSpPr>
            <a:grpSpLocks/>
          </p:cNvGrpSpPr>
          <p:nvPr/>
        </p:nvGrpSpPr>
        <p:grpSpPr bwMode="auto">
          <a:xfrm>
            <a:off x="2112963" y="2103438"/>
            <a:ext cx="465137" cy="481012"/>
            <a:chOff x="313" y="1497"/>
            <a:chExt cx="1152" cy="1014"/>
          </a:xfrm>
        </p:grpSpPr>
        <p:pic>
          <p:nvPicPr>
            <p:cNvPr id="22576" name="Picture 354" descr="laptop_stylized_small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7" name="Picture 355" descr="antenna_stylized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6" name="Group 356"/>
          <p:cNvGrpSpPr>
            <a:grpSpLocks/>
          </p:cNvGrpSpPr>
          <p:nvPr/>
        </p:nvGrpSpPr>
        <p:grpSpPr bwMode="auto">
          <a:xfrm>
            <a:off x="2005013" y="2901950"/>
            <a:ext cx="333375" cy="368300"/>
            <a:chOff x="313" y="1497"/>
            <a:chExt cx="1152" cy="1014"/>
          </a:xfrm>
        </p:grpSpPr>
        <p:pic>
          <p:nvPicPr>
            <p:cNvPr id="22574" name="Picture 354" descr="laptop_stylized_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5" name="Picture 355" descr="antenna_stylized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7" name="Group 356"/>
          <p:cNvGrpSpPr>
            <a:grpSpLocks/>
          </p:cNvGrpSpPr>
          <p:nvPr/>
        </p:nvGrpSpPr>
        <p:grpSpPr bwMode="auto">
          <a:xfrm>
            <a:off x="1482725" y="2987675"/>
            <a:ext cx="282575" cy="344488"/>
            <a:chOff x="313" y="1497"/>
            <a:chExt cx="1152" cy="1014"/>
          </a:xfrm>
        </p:grpSpPr>
        <p:pic>
          <p:nvPicPr>
            <p:cNvPr id="22572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3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8" name="Group 403"/>
          <p:cNvGrpSpPr>
            <a:grpSpLocks/>
          </p:cNvGrpSpPr>
          <p:nvPr/>
        </p:nvGrpSpPr>
        <p:grpSpPr bwMode="auto">
          <a:xfrm>
            <a:off x="1189038" y="2651125"/>
            <a:ext cx="444500" cy="382588"/>
            <a:chOff x="2751" y="1851"/>
            <a:chExt cx="462" cy="478"/>
          </a:xfrm>
        </p:grpSpPr>
        <p:pic>
          <p:nvPicPr>
            <p:cNvPr id="22570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1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9" name="Group 356"/>
          <p:cNvGrpSpPr>
            <a:grpSpLocks/>
          </p:cNvGrpSpPr>
          <p:nvPr/>
        </p:nvGrpSpPr>
        <p:grpSpPr bwMode="auto">
          <a:xfrm>
            <a:off x="1565275" y="1401763"/>
            <a:ext cx="446088" cy="385762"/>
            <a:chOff x="313" y="1497"/>
            <a:chExt cx="1152" cy="1014"/>
          </a:xfrm>
        </p:grpSpPr>
        <p:pic>
          <p:nvPicPr>
            <p:cNvPr id="22568" name="Picture 354" descr="laptop_stylized_small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9" name="Picture 355" descr="antenna_stylized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60" name="Group 403"/>
          <p:cNvGrpSpPr>
            <a:grpSpLocks/>
          </p:cNvGrpSpPr>
          <p:nvPr/>
        </p:nvGrpSpPr>
        <p:grpSpPr bwMode="auto">
          <a:xfrm>
            <a:off x="762000" y="2530475"/>
            <a:ext cx="446088" cy="381000"/>
            <a:chOff x="2751" y="1851"/>
            <a:chExt cx="462" cy="478"/>
          </a:xfrm>
        </p:grpSpPr>
        <p:pic>
          <p:nvPicPr>
            <p:cNvPr id="22566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7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61" name="Line 63"/>
          <p:cNvSpPr>
            <a:spLocks noChangeShapeType="1"/>
          </p:cNvSpPr>
          <p:nvPr/>
        </p:nvSpPr>
        <p:spPr bwMode="auto">
          <a:xfrm flipH="1" flipV="1">
            <a:off x="4867275" y="4105275"/>
            <a:ext cx="949325" cy="129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62" name="Line 34"/>
          <p:cNvSpPr>
            <a:spLocks noChangeShapeType="1"/>
          </p:cNvSpPr>
          <p:nvPr/>
        </p:nvSpPr>
        <p:spPr bwMode="auto">
          <a:xfrm flipV="1">
            <a:off x="2197100" y="3636963"/>
            <a:ext cx="1257300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2563" name="Group 6"/>
          <p:cNvGrpSpPr>
            <a:grpSpLocks/>
          </p:cNvGrpSpPr>
          <p:nvPr/>
        </p:nvGrpSpPr>
        <p:grpSpPr bwMode="auto">
          <a:xfrm>
            <a:off x="3038475" y="2557463"/>
            <a:ext cx="2362200" cy="1762125"/>
            <a:chOff x="3839" y="1737"/>
            <a:chExt cx="1488" cy="1110"/>
          </a:xfrm>
        </p:grpSpPr>
        <p:sp>
          <p:nvSpPr>
            <p:cNvPr id="22564" name="Freeform 7"/>
            <p:cNvSpPr>
              <a:spLocks/>
            </p:cNvSpPr>
            <p:nvPr/>
          </p:nvSpPr>
          <p:spPr bwMode="auto">
            <a:xfrm>
              <a:off x="3839" y="1737"/>
              <a:ext cx="1488" cy="1110"/>
            </a:xfrm>
            <a:custGeom>
              <a:avLst/>
              <a:gdLst>
                <a:gd name="T0" fmla="*/ 1 w 2135"/>
                <a:gd name="T1" fmla="*/ 26 h 1662"/>
                <a:gd name="T2" fmla="*/ 6 w 2135"/>
                <a:gd name="T3" fmla="*/ 3 h 1662"/>
                <a:gd name="T4" fmla="*/ 36 w 2135"/>
                <a:gd name="T5" fmla="*/ 7 h 1662"/>
                <a:gd name="T6" fmla="*/ 68 w 2135"/>
                <a:gd name="T7" fmla="*/ 4 h 1662"/>
                <a:gd name="T8" fmla="*/ 112 w 2135"/>
                <a:gd name="T9" fmla="*/ 16 h 1662"/>
                <a:gd name="T10" fmla="*/ 112 w 2135"/>
                <a:gd name="T11" fmla="*/ 45 h 1662"/>
                <a:gd name="T12" fmla="*/ 88 w 2135"/>
                <a:gd name="T13" fmla="*/ 63 h 1662"/>
                <a:gd name="T14" fmla="*/ 45 w 2135"/>
                <a:gd name="T15" fmla="*/ 59 h 1662"/>
                <a:gd name="T16" fmla="*/ 28 w 2135"/>
                <a:gd name="T17" fmla="*/ 50 h 1662"/>
                <a:gd name="T18" fmla="*/ 10 w 2135"/>
                <a:gd name="T19" fmla="*/ 42 h 1662"/>
                <a:gd name="T20" fmla="*/ 1 w 2135"/>
                <a:gd name="T21" fmla="*/ 26 h 1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5" h="1662">
                  <a:moveTo>
                    <a:pt x="27" y="652"/>
                  </a:moveTo>
                  <a:cubicBezTo>
                    <a:pt x="14" y="487"/>
                    <a:pt x="0" y="152"/>
                    <a:pt x="105" y="76"/>
                  </a:cubicBezTo>
                  <a:cubicBezTo>
                    <a:pt x="210" y="0"/>
                    <a:pt x="473" y="192"/>
                    <a:pt x="657" y="196"/>
                  </a:cubicBezTo>
                  <a:cubicBezTo>
                    <a:pt x="841" y="200"/>
                    <a:pt x="985" y="65"/>
                    <a:pt x="1209" y="100"/>
                  </a:cubicBezTo>
                  <a:cubicBezTo>
                    <a:pt x="1433" y="135"/>
                    <a:pt x="1867" y="232"/>
                    <a:pt x="2001" y="406"/>
                  </a:cubicBezTo>
                  <a:cubicBezTo>
                    <a:pt x="2135" y="580"/>
                    <a:pt x="2083" y="945"/>
                    <a:pt x="2013" y="1144"/>
                  </a:cubicBezTo>
                  <a:cubicBezTo>
                    <a:pt x="1943" y="1343"/>
                    <a:pt x="1781" y="1538"/>
                    <a:pt x="1581" y="1600"/>
                  </a:cubicBezTo>
                  <a:cubicBezTo>
                    <a:pt x="1381" y="1662"/>
                    <a:pt x="993" y="1571"/>
                    <a:pt x="813" y="1516"/>
                  </a:cubicBezTo>
                  <a:cubicBezTo>
                    <a:pt x="633" y="1461"/>
                    <a:pt x="606" y="1345"/>
                    <a:pt x="501" y="1270"/>
                  </a:cubicBezTo>
                  <a:cubicBezTo>
                    <a:pt x="396" y="1195"/>
                    <a:pt x="262" y="1169"/>
                    <a:pt x="183" y="1066"/>
                  </a:cubicBezTo>
                  <a:cubicBezTo>
                    <a:pt x="104" y="963"/>
                    <a:pt x="25" y="819"/>
                    <a:pt x="27" y="652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65" name="Text Box 8"/>
            <p:cNvSpPr txBox="1">
              <a:spLocks noChangeArrowheads="1"/>
            </p:cNvSpPr>
            <p:nvPr/>
          </p:nvSpPr>
          <p:spPr bwMode="auto">
            <a:xfrm>
              <a:off x="4146" y="2030"/>
              <a:ext cx="965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network </a:t>
              </a:r>
            </a:p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infrastructure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5"/>
          <p:cNvSpPr>
            <a:spLocks noChangeArrowheads="1"/>
          </p:cNvSpPr>
          <p:nvPr/>
        </p:nvSpPr>
        <p:spPr bwMode="auto">
          <a:xfrm>
            <a:off x="4816475" y="4378325"/>
            <a:ext cx="2152650" cy="2093913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579" name="Oval 11"/>
          <p:cNvSpPr>
            <a:spLocks noChangeArrowheads="1"/>
          </p:cNvSpPr>
          <p:nvPr/>
        </p:nvSpPr>
        <p:spPr bwMode="auto">
          <a:xfrm>
            <a:off x="650875" y="1290638"/>
            <a:ext cx="2252663" cy="2286000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580" name="Line 22"/>
          <p:cNvSpPr>
            <a:spLocks noChangeShapeType="1"/>
          </p:cNvSpPr>
          <p:nvPr/>
        </p:nvSpPr>
        <p:spPr bwMode="auto">
          <a:xfrm>
            <a:off x="1798638" y="2447925"/>
            <a:ext cx="1277937" cy="655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1" name="Oval 23"/>
          <p:cNvSpPr>
            <a:spLocks noChangeArrowheads="1"/>
          </p:cNvSpPr>
          <p:nvPr/>
        </p:nvSpPr>
        <p:spPr bwMode="auto">
          <a:xfrm>
            <a:off x="1524000" y="4033838"/>
            <a:ext cx="1038225" cy="100488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582" name="Line 34"/>
          <p:cNvSpPr>
            <a:spLocks noChangeShapeType="1"/>
          </p:cNvSpPr>
          <p:nvPr/>
        </p:nvSpPr>
        <p:spPr bwMode="auto">
          <a:xfrm flipV="1">
            <a:off x="2197100" y="3636963"/>
            <a:ext cx="1257300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3" name="Oval 38"/>
          <p:cNvSpPr>
            <a:spLocks noChangeArrowheads="1"/>
          </p:cNvSpPr>
          <p:nvPr/>
        </p:nvSpPr>
        <p:spPr bwMode="auto">
          <a:xfrm>
            <a:off x="3108325" y="4440238"/>
            <a:ext cx="2278063" cy="205263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584" name="Line 59"/>
          <p:cNvSpPr>
            <a:spLocks noChangeShapeType="1"/>
          </p:cNvSpPr>
          <p:nvPr/>
        </p:nvSpPr>
        <p:spPr bwMode="auto">
          <a:xfrm>
            <a:off x="5360988" y="54244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5" name="Line 60"/>
          <p:cNvSpPr>
            <a:spLocks noChangeShapeType="1"/>
          </p:cNvSpPr>
          <p:nvPr/>
        </p:nvSpPr>
        <p:spPr bwMode="auto">
          <a:xfrm flipH="1">
            <a:off x="4873625" y="53276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6" name="Line 61"/>
          <p:cNvSpPr>
            <a:spLocks noChangeShapeType="1"/>
          </p:cNvSpPr>
          <p:nvPr/>
        </p:nvSpPr>
        <p:spPr bwMode="auto">
          <a:xfrm flipH="1">
            <a:off x="4887913" y="54038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7" name="Line 62"/>
          <p:cNvSpPr>
            <a:spLocks noChangeShapeType="1"/>
          </p:cNvSpPr>
          <p:nvPr/>
        </p:nvSpPr>
        <p:spPr bwMode="auto">
          <a:xfrm flipH="1">
            <a:off x="4830763" y="5470525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8" name="Line 63"/>
          <p:cNvSpPr>
            <a:spLocks noChangeShapeType="1"/>
          </p:cNvSpPr>
          <p:nvPr/>
        </p:nvSpPr>
        <p:spPr bwMode="auto">
          <a:xfrm flipH="1" flipV="1">
            <a:off x="4867275" y="4105275"/>
            <a:ext cx="949325" cy="129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9" name="Line 64"/>
          <p:cNvSpPr>
            <a:spLocks noChangeShapeType="1"/>
          </p:cNvSpPr>
          <p:nvPr/>
        </p:nvSpPr>
        <p:spPr bwMode="auto">
          <a:xfrm flipV="1">
            <a:off x="4308475" y="4144963"/>
            <a:ext cx="50800" cy="111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590" name="Group 356"/>
          <p:cNvGrpSpPr>
            <a:grpSpLocks/>
          </p:cNvGrpSpPr>
          <p:nvPr/>
        </p:nvGrpSpPr>
        <p:grpSpPr bwMode="auto">
          <a:xfrm>
            <a:off x="6442075" y="4867275"/>
            <a:ext cx="331788" cy="368300"/>
            <a:chOff x="313" y="1497"/>
            <a:chExt cx="1152" cy="1014"/>
          </a:xfrm>
        </p:grpSpPr>
        <p:pic>
          <p:nvPicPr>
            <p:cNvPr id="24708" name="Picture 354" descr="laptop_stylized_smal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709" name="Picture 355" descr="antenna_stylize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1" name="Group 361"/>
          <p:cNvGrpSpPr>
            <a:grpSpLocks/>
          </p:cNvGrpSpPr>
          <p:nvPr/>
        </p:nvGrpSpPr>
        <p:grpSpPr bwMode="auto">
          <a:xfrm>
            <a:off x="2071688" y="4195763"/>
            <a:ext cx="396875" cy="388937"/>
            <a:chOff x="2967" y="478"/>
            <a:chExt cx="788" cy="625"/>
          </a:xfrm>
        </p:grpSpPr>
        <p:pic>
          <p:nvPicPr>
            <p:cNvPr id="24706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707" name="Picture 360" descr="antenna_radiation_stylize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2" name="Group 89"/>
          <p:cNvGrpSpPr>
            <a:grpSpLocks/>
          </p:cNvGrpSpPr>
          <p:nvPr/>
        </p:nvGrpSpPr>
        <p:grpSpPr bwMode="auto">
          <a:xfrm>
            <a:off x="5668963" y="4957763"/>
            <a:ext cx="458787" cy="620712"/>
            <a:chOff x="5955030" y="3031808"/>
            <a:chExt cx="914400" cy="1398587"/>
          </a:xfrm>
        </p:grpSpPr>
        <p:grpSp>
          <p:nvGrpSpPr>
            <p:cNvPr id="24689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4691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2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3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4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5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6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7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8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99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0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1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2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3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4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705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4690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3" name="Group 403"/>
          <p:cNvGrpSpPr>
            <a:grpSpLocks/>
          </p:cNvGrpSpPr>
          <p:nvPr/>
        </p:nvGrpSpPr>
        <p:grpSpPr bwMode="auto">
          <a:xfrm>
            <a:off x="3403600" y="5354638"/>
            <a:ext cx="527050" cy="392112"/>
            <a:chOff x="2751" y="1851"/>
            <a:chExt cx="462" cy="478"/>
          </a:xfrm>
        </p:grpSpPr>
        <p:pic>
          <p:nvPicPr>
            <p:cNvPr id="24687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88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4" name="Group 91"/>
          <p:cNvGrpSpPr>
            <a:grpSpLocks/>
          </p:cNvGrpSpPr>
          <p:nvPr/>
        </p:nvGrpSpPr>
        <p:grpSpPr bwMode="auto">
          <a:xfrm>
            <a:off x="4094163" y="4987925"/>
            <a:ext cx="458787" cy="620713"/>
            <a:chOff x="5955030" y="3031808"/>
            <a:chExt cx="914400" cy="1398587"/>
          </a:xfrm>
        </p:grpSpPr>
        <p:grpSp>
          <p:nvGrpSpPr>
            <p:cNvPr id="24670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4672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3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4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5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6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7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8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79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0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1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2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3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4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5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86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4671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5" name="Group 356"/>
          <p:cNvGrpSpPr>
            <a:grpSpLocks/>
          </p:cNvGrpSpPr>
          <p:nvPr/>
        </p:nvGrpSpPr>
        <p:grpSpPr bwMode="auto">
          <a:xfrm>
            <a:off x="5781675" y="5791200"/>
            <a:ext cx="361950" cy="338138"/>
            <a:chOff x="313" y="1497"/>
            <a:chExt cx="1152" cy="1014"/>
          </a:xfrm>
        </p:grpSpPr>
        <p:pic>
          <p:nvPicPr>
            <p:cNvPr id="24668" name="Picture 354" descr="laptop_stylized_small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69" name="Picture 355" descr="antenna_stylized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6" name="Group 356"/>
          <p:cNvGrpSpPr>
            <a:grpSpLocks/>
          </p:cNvGrpSpPr>
          <p:nvPr/>
        </p:nvGrpSpPr>
        <p:grpSpPr bwMode="auto">
          <a:xfrm>
            <a:off x="4551363" y="5811838"/>
            <a:ext cx="376237" cy="347662"/>
            <a:chOff x="313" y="1497"/>
            <a:chExt cx="1152" cy="1014"/>
          </a:xfrm>
        </p:grpSpPr>
        <p:pic>
          <p:nvPicPr>
            <p:cNvPr id="24666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67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7" name="Group 356"/>
          <p:cNvGrpSpPr>
            <a:grpSpLocks/>
          </p:cNvGrpSpPr>
          <p:nvPr/>
        </p:nvGrpSpPr>
        <p:grpSpPr bwMode="auto">
          <a:xfrm>
            <a:off x="3830638" y="5832475"/>
            <a:ext cx="382587" cy="436563"/>
            <a:chOff x="313" y="1497"/>
            <a:chExt cx="1152" cy="1014"/>
          </a:xfrm>
        </p:grpSpPr>
        <p:pic>
          <p:nvPicPr>
            <p:cNvPr id="24664" name="Picture 354" descr="laptop_stylized_small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65" name="Picture 355" descr="antenna_stylized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8" name="Group 403"/>
          <p:cNvGrpSpPr>
            <a:grpSpLocks/>
          </p:cNvGrpSpPr>
          <p:nvPr/>
        </p:nvGrpSpPr>
        <p:grpSpPr bwMode="auto">
          <a:xfrm>
            <a:off x="3729038" y="4673600"/>
            <a:ext cx="485775" cy="403225"/>
            <a:chOff x="2751" y="1851"/>
            <a:chExt cx="462" cy="478"/>
          </a:xfrm>
        </p:grpSpPr>
        <p:pic>
          <p:nvPicPr>
            <p:cNvPr id="24662" name="Picture 364" descr="iphone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63" name="Picture 402" descr="antenna_radiation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99" name="Group 403"/>
          <p:cNvGrpSpPr>
            <a:grpSpLocks/>
          </p:cNvGrpSpPr>
          <p:nvPr/>
        </p:nvGrpSpPr>
        <p:grpSpPr bwMode="auto">
          <a:xfrm>
            <a:off x="6289675" y="5334000"/>
            <a:ext cx="525463" cy="392113"/>
            <a:chOff x="2751" y="1851"/>
            <a:chExt cx="462" cy="478"/>
          </a:xfrm>
        </p:grpSpPr>
        <p:pic>
          <p:nvPicPr>
            <p:cNvPr id="24660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61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0" name="Group 356"/>
          <p:cNvGrpSpPr>
            <a:grpSpLocks/>
          </p:cNvGrpSpPr>
          <p:nvPr/>
        </p:nvGrpSpPr>
        <p:grpSpPr bwMode="auto">
          <a:xfrm>
            <a:off x="4987925" y="5191125"/>
            <a:ext cx="376238" cy="349250"/>
            <a:chOff x="313" y="1497"/>
            <a:chExt cx="1152" cy="1014"/>
          </a:xfrm>
        </p:grpSpPr>
        <p:pic>
          <p:nvPicPr>
            <p:cNvPr id="24658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59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1" name="Group 356"/>
          <p:cNvGrpSpPr>
            <a:grpSpLocks/>
          </p:cNvGrpSpPr>
          <p:nvPr/>
        </p:nvGrpSpPr>
        <p:grpSpPr bwMode="auto">
          <a:xfrm>
            <a:off x="1909763" y="4643438"/>
            <a:ext cx="282575" cy="344487"/>
            <a:chOff x="313" y="1497"/>
            <a:chExt cx="1152" cy="1014"/>
          </a:xfrm>
        </p:grpSpPr>
        <p:pic>
          <p:nvPicPr>
            <p:cNvPr id="24656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57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2" name="Group 403"/>
          <p:cNvGrpSpPr>
            <a:grpSpLocks/>
          </p:cNvGrpSpPr>
          <p:nvPr/>
        </p:nvGrpSpPr>
        <p:grpSpPr bwMode="auto">
          <a:xfrm>
            <a:off x="1616075" y="4308475"/>
            <a:ext cx="444500" cy="381000"/>
            <a:chOff x="2751" y="1851"/>
            <a:chExt cx="462" cy="478"/>
          </a:xfrm>
        </p:grpSpPr>
        <p:pic>
          <p:nvPicPr>
            <p:cNvPr id="24654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55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3" name="Group 100"/>
          <p:cNvGrpSpPr>
            <a:grpSpLocks/>
          </p:cNvGrpSpPr>
          <p:nvPr/>
        </p:nvGrpSpPr>
        <p:grpSpPr bwMode="auto">
          <a:xfrm>
            <a:off x="1574800" y="1971675"/>
            <a:ext cx="458788" cy="619125"/>
            <a:chOff x="5955030" y="3031808"/>
            <a:chExt cx="914400" cy="1398587"/>
          </a:xfrm>
        </p:grpSpPr>
        <p:grpSp>
          <p:nvGrpSpPr>
            <p:cNvPr id="24637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4639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0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1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2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3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4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5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6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7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8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49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50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51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52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653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4638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4" name="Group 356"/>
          <p:cNvGrpSpPr>
            <a:grpSpLocks/>
          </p:cNvGrpSpPr>
          <p:nvPr/>
        </p:nvGrpSpPr>
        <p:grpSpPr bwMode="auto">
          <a:xfrm>
            <a:off x="2112963" y="2103438"/>
            <a:ext cx="465137" cy="481012"/>
            <a:chOff x="313" y="1497"/>
            <a:chExt cx="1152" cy="1014"/>
          </a:xfrm>
        </p:grpSpPr>
        <p:pic>
          <p:nvPicPr>
            <p:cNvPr id="24635" name="Picture 354" descr="laptop_stylized_small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36" name="Picture 355" descr="antenna_stylized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5" name="Group 356"/>
          <p:cNvGrpSpPr>
            <a:grpSpLocks/>
          </p:cNvGrpSpPr>
          <p:nvPr/>
        </p:nvGrpSpPr>
        <p:grpSpPr bwMode="auto">
          <a:xfrm>
            <a:off x="2005013" y="2901950"/>
            <a:ext cx="333375" cy="368300"/>
            <a:chOff x="313" y="1497"/>
            <a:chExt cx="1152" cy="1014"/>
          </a:xfrm>
        </p:grpSpPr>
        <p:pic>
          <p:nvPicPr>
            <p:cNvPr id="24633" name="Picture 354" descr="laptop_stylized_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34" name="Picture 355" descr="antenna_stylized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6" name="Group 356"/>
          <p:cNvGrpSpPr>
            <a:grpSpLocks/>
          </p:cNvGrpSpPr>
          <p:nvPr/>
        </p:nvGrpSpPr>
        <p:grpSpPr bwMode="auto">
          <a:xfrm>
            <a:off x="1482725" y="2987675"/>
            <a:ext cx="282575" cy="344488"/>
            <a:chOff x="313" y="1497"/>
            <a:chExt cx="1152" cy="1014"/>
          </a:xfrm>
        </p:grpSpPr>
        <p:pic>
          <p:nvPicPr>
            <p:cNvPr id="24631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32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7" name="Group 403"/>
          <p:cNvGrpSpPr>
            <a:grpSpLocks/>
          </p:cNvGrpSpPr>
          <p:nvPr/>
        </p:nvGrpSpPr>
        <p:grpSpPr bwMode="auto">
          <a:xfrm>
            <a:off x="1189038" y="2651125"/>
            <a:ext cx="444500" cy="382588"/>
            <a:chOff x="2751" y="1851"/>
            <a:chExt cx="462" cy="478"/>
          </a:xfrm>
        </p:grpSpPr>
        <p:pic>
          <p:nvPicPr>
            <p:cNvPr id="24629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30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8" name="Group 356"/>
          <p:cNvGrpSpPr>
            <a:grpSpLocks/>
          </p:cNvGrpSpPr>
          <p:nvPr/>
        </p:nvGrpSpPr>
        <p:grpSpPr bwMode="auto">
          <a:xfrm>
            <a:off x="1565275" y="1401763"/>
            <a:ext cx="446088" cy="385762"/>
            <a:chOff x="313" y="1497"/>
            <a:chExt cx="1152" cy="1014"/>
          </a:xfrm>
        </p:grpSpPr>
        <p:pic>
          <p:nvPicPr>
            <p:cNvPr id="24627" name="Picture 354" descr="laptop_stylized_small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8" name="Picture 355" descr="antenna_stylized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09" name="Group 403"/>
          <p:cNvGrpSpPr>
            <a:grpSpLocks/>
          </p:cNvGrpSpPr>
          <p:nvPr/>
        </p:nvGrpSpPr>
        <p:grpSpPr bwMode="auto">
          <a:xfrm>
            <a:off x="762000" y="2530475"/>
            <a:ext cx="446088" cy="381000"/>
            <a:chOff x="2751" y="1851"/>
            <a:chExt cx="462" cy="478"/>
          </a:xfrm>
        </p:grpSpPr>
        <p:pic>
          <p:nvPicPr>
            <p:cNvPr id="24625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6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610" name="Rectangle 84"/>
          <p:cNvSpPr>
            <a:spLocks noChangeArrowheads="1"/>
          </p:cNvSpPr>
          <p:nvPr/>
        </p:nvSpPr>
        <p:spPr bwMode="auto">
          <a:xfrm>
            <a:off x="5500688" y="1785938"/>
            <a:ext cx="3376612" cy="206851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611" name="Rectangle 85"/>
          <p:cNvSpPr>
            <a:spLocks noChangeArrowheads="1"/>
          </p:cNvSpPr>
          <p:nvPr/>
        </p:nvSpPr>
        <p:spPr bwMode="auto">
          <a:xfrm>
            <a:off x="5584825" y="1631950"/>
            <a:ext cx="1912938" cy="280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612" name="Rectangle 83"/>
          <p:cNvSpPr>
            <a:spLocks noChangeArrowheads="1"/>
          </p:cNvSpPr>
          <p:nvPr/>
        </p:nvSpPr>
        <p:spPr bwMode="auto">
          <a:xfrm>
            <a:off x="5573713" y="1560513"/>
            <a:ext cx="3308350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 sz="2000">
                <a:latin typeface="Gill Sans MT" panose="020B0502020104020203" pitchFamily="34" charset="0"/>
              </a:rPr>
              <a:t>wireless hosts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laptop, smartphone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run applications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may be stationary (non-mobile) or mobile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latin typeface="Gill Sans MT" panose="020B0502020104020203" pitchFamily="34" charset="0"/>
              </a:rPr>
              <a:t>wireless does </a:t>
            </a:r>
            <a:r>
              <a:rPr lang="en-US" altLang="en-US" sz="2000" i="1">
                <a:latin typeface="Gill Sans MT" panose="020B0502020104020203" pitchFamily="34" charset="0"/>
              </a:rPr>
              <a:t>not</a:t>
            </a:r>
            <a:r>
              <a:rPr lang="en-US" altLang="en-US" sz="2000">
                <a:latin typeface="Gill Sans MT" panose="020B0502020104020203" pitchFamily="34" charset="0"/>
              </a:rPr>
              <a:t> always mean mobility</a:t>
            </a:r>
          </a:p>
        </p:txBody>
      </p:sp>
      <p:sp>
        <p:nvSpPr>
          <p:cNvPr id="24613" name="Line 86"/>
          <p:cNvSpPr>
            <a:spLocks noChangeShapeType="1"/>
          </p:cNvSpPr>
          <p:nvPr/>
        </p:nvSpPr>
        <p:spPr bwMode="auto">
          <a:xfrm flipH="1">
            <a:off x="6189663" y="3911600"/>
            <a:ext cx="957262" cy="18843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4614" name="Line 87"/>
          <p:cNvSpPr>
            <a:spLocks noChangeShapeType="1"/>
          </p:cNvSpPr>
          <p:nvPr/>
        </p:nvSpPr>
        <p:spPr bwMode="auto">
          <a:xfrm flipH="1">
            <a:off x="5257800" y="3895725"/>
            <a:ext cx="1885950" cy="13636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grpSp>
        <p:nvGrpSpPr>
          <p:cNvPr id="24615" name="Group 356"/>
          <p:cNvGrpSpPr>
            <a:grpSpLocks/>
          </p:cNvGrpSpPr>
          <p:nvPr/>
        </p:nvGrpSpPr>
        <p:grpSpPr bwMode="auto">
          <a:xfrm>
            <a:off x="7985125" y="1209675"/>
            <a:ext cx="762000" cy="771525"/>
            <a:chOff x="313" y="1497"/>
            <a:chExt cx="1152" cy="1014"/>
          </a:xfrm>
        </p:grpSpPr>
        <p:pic>
          <p:nvPicPr>
            <p:cNvPr id="24623" name="Picture 354" descr="laptop_stylized_small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355" descr="antenna_stylized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616" name="Group 403"/>
          <p:cNvGrpSpPr>
            <a:grpSpLocks/>
          </p:cNvGrpSpPr>
          <p:nvPr/>
        </p:nvGrpSpPr>
        <p:grpSpPr bwMode="auto">
          <a:xfrm>
            <a:off x="7416800" y="1371600"/>
            <a:ext cx="598488" cy="514350"/>
            <a:chOff x="2751" y="1851"/>
            <a:chExt cx="462" cy="478"/>
          </a:xfrm>
        </p:grpSpPr>
        <p:pic>
          <p:nvPicPr>
            <p:cNvPr id="24621" name="Picture 364" descr="iphone_stylized_small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2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61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>
                <a:latin typeface="Gill Sans MT" panose="020B0502020104020203" pitchFamily="34" charset="0"/>
              </a:rPr>
              <a:t>Elements of a wireless network</a:t>
            </a:r>
          </a:p>
        </p:txBody>
      </p:sp>
      <p:grpSp>
        <p:nvGrpSpPr>
          <p:cNvPr id="24618" name="Group 6"/>
          <p:cNvGrpSpPr>
            <a:grpSpLocks/>
          </p:cNvGrpSpPr>
          <p:nvPr/>
        </p:nvGrpSpPr>
        <p:grpSpPr bwMode="auto">
          <a:xfrm>
            <a:off x="3038475" y="2557463"/>
            <a:ext cx="2362200" cy="1762125"/>
            <a:chOff x="3839" y="1737"/>
            <a:chExt cx="1488" cy="1110"/>
          </a:xfrm>
        </p:grpSpPr>
        <p:sp>
          <p:nvSpPr>
            <p:cNvPr id="24619" name="Freeform 7"/>
            <p:cNvSpPr>
              <a:spLocks/>
            </p:cNvSpPr>
            <p:nvPr/>
          </p:nvSpPr>
          <p:spPr bwMode="auto">
            <a:xfrm>
              <a:off x="3839" y="1737"/>
              <a:ext cx="1488" cy="1110"/>
            </a:xfrm>
            <a:custGeom>
              <a:avLst/>
              <a:gdLst>
                <a:gd name="T0" fmla="*/ 1 w 2135"/>
                <a:gd name="T1" fmla="*/ 26 h 1662"/>
                <a:gd name="T2" fmla="*/ 6 w 2135"/>
                <a:gd name="T3" fmla="*/ 3 h 1662"/>
                <a:gd name="T4" fmla="*/ 36 w 2135"/>
                <a:gd name="T5" fmla="*/ 7 h 1662"/>
                <a:gd name="T6" fmla="*/ 68 w 2135"/>
                <a:gd name="T7" fmla="*/ 4 h 1662"/>
                <a:gd name="T8" fmla="*/ 112 w 2135"/>
                <a:gd name="T9" fmla="*/ 16 h 1662"/>
                <a:gd name="T10" fmla="*/ 112 w 2135"/>
                <a:gd name="T11" fmla="*/ 45 h 1662"/>
                <a:gd name="T12" fmla="*/ 88 w 2135"/>
                <a:gd name="T13" fmla="*/ 63 h 1662"/>
                <a:gd name="T14" fmla="*/ 45 w 2135"/>
                <a:gd name="T15" fmla="*/ 59 h 1662"/>
                <a:gd name="T16" fmla="*/ 28 w 2135"/>
                <a:gd name="T17" fmla="*/ 50 h 1662"/>
                <a:gd name="T18" fmla="*/ 10 w 2135"/>
                <a:gd name="T19" fmla="*/ 42 h 1662"/>
                <a:gd name="T20" fmla="*/ 1 w 2135"/>
                <a:gd name="T21" fmla="*/ 26 h 1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5" h="1662">
                  <a:moveTo>
                    <a:pt x="27" y="652"/>
                  </a:moveTo>
                  <a:cubicBezTo>
                    <a:pt x="14" y="487"/>
                    <a:pt x="0" y="152"/>
                    <a:pt x="105" y="76"/>
                  </a:cubicBezTo>
                  <a:cubicBezTo>
                    <a:pt x="210" y="0"/>
                    <a:pt x="473" y="192"/>
                    <a:pt x="657" y="196"/>
                  </a:cubicBezTo>
                  <a:cubicBezTo>
                    <a:pt x="841" y="200"/>
                    <a:pt x="985" y="65"/>
                    <a:pt x="1209" y="100"/>
                  </a:cubicBezTo>
                  <a:cubicBezTo>
                    <a:pt x="1433" y="135"/>
                    <a:pt x="1867" y="232"/>
                    <a:pt x="2001" y="406"/>
                  </a:cubicBezTo>
                  <a:cubicBezTo>
                    <a:pt x="2135" y="580"/>
                    <a:pt x="2083" y="945"/>
                    <a:pt x="2013" y="1144"/>
                  </a:cubicBezTo>
                  <a:cubicBezTo>
                    <a:pt x="1943" y="1343"/>
                    <a:pt x="1781" y="1538"/>
                    <a:pt x="1581" y="1600"/>
                  </a:cubicBezTo>
                  <a:cubicBezTo>
                    <a:pt x="1381" y="1662"/>
                    <a:pt x="993" y="1571"/>
                    <a:pt x="813" y="1516"/>
                  </a:cubicBezTo>
                  <a:cubicBezTo>
                    <a:pt x="633" y="1461"/>
                    <a:pt x="606" y="1345"/>
                    <a:pt x="501" y="1270"/>
                  </a:cubicBezTo>
                  <a:cubicBezTo>
                    <a:pt x="396" y="1195"/>
                    <a:pt x="262" y="1169"/>
                    <a:pt x="183" y="1066"/>
                  </a:cubicBezTo>
                  <a:cubicBezTo>
                    <a:pt x="104" y="963"/>
                    <a:pt x="25" y="819"/>
                    <a:pt x="27" y="652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20" name="Text Box 8"/>
            <p:cNvSpPr txBox="1">
              <a:spLocks noChangeArrowheads="1"/>
            </p:cNvSpPr>
            <p:nvPr/>
          </p:nvSpPr>
          <p:spPr bwMode="auto">
            <a:xfrm>
              <a:off x="4146" y="2030"/>
              <a:ext cx="965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network </a:t>
              </a:r>
            </a:p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infrastructure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5"/>
          <p:cNvSpPr>
            <a:spLocks noChangeArrowheads="1"/>
          </p:cNvSpPr>
          <p:nvPr/>
        </p:nvSpPr>
        <p:spPr bwMode="auto">
          <a:xfrm>
            <a:off x="4816475" y="4378325"/>
            <a:ext cx="2152650" cy="2093913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27" name="Oval 11"/>
          <p:cNvSpPr>
            <a:spLocks noChangeArrowheads="1"/>
          </p:cNvSpPr>
          <p:nvPr/>
        </p:nvSpPr>
        <p:spPr bwMode="auto">
          <a:xfrm>
            <a:off x="650875" y="1290638"/>
            <a:ext cx="2252663" cy="2286000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28" name="Line 22"/>
          <p:cNvSpPr>
            <a:spLocks noChangeShapeType="1"/>
          </p:cNvSpPr>
          <p:nvPr/>
        </p:nvSpPr>
        <p:spPr bwMode="auto">
          <a:xfrm>
            <a:off x="1798638" y="2447925"/>
            <a:ext cx="1277937" cy="655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9" name="Oval 23"/>
          <p:cNvSpPr>
            <a:spLocks noChangeArrowheads="1"/>
          </p:cNvSpPr>
          <p:nvPr/>
        </p:nvSpPr>
        <p:spPr bwMode="auto">
          <a:xfrm>
            <a:off x="1524000" y="4033838"/>
            <a:ext cx="1038225" cy="100488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30" name="Line 34"/>
          <p:cNvSpPr>
            <a:spLocks noChangeShapeType="1"/>
          </p:cNvSpPr>
          <p:nvPr/>
        </p:nvSpPr>
        <p:spPr bwMode="auto">
          <a:xfrm flipV="1">
            <a:off x="2197100" y="3636963"/>
            <a:ext cx="1257300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1" name="Oval 38"/>
          <p:cNvSpPr>
            <a:spLocks noChangeArrowheads="1"/>
          </p:cNvSpPr>
          <p:nvPr/>
        </p:nvSpPr>
        <p:spPr bwMode="auto">
          <a:xfrm>
            <a:off x="3108325" y="4440238"/>
            <a:ext cx="2278063" cy="205263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32" name="Line 59"/>
          <p:cNvSpPr>
            <a:spLocks noChangeShapeType="1"/>
          </p:cNvSpPr>
          <p:nvPr/>
        </p:nvSpPr>
        <p:spPr bwMode="auto">
          <a:xfrm>
            <a:off x="5360988" y="54244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3" name="Line 60"/>
          <p:cNvSpPr>
            <a:spLocks noChangeShapeType="1"/>
          </p:cNvSpPr>
          <p:nvPr/>
        </p:nvSpPr>
        <p:spPr bwMode="auto">
          <a:xfrm flipH="1">
            <a:off x="4873625" y="53276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4" name="Line 61"/>
          <p:cNvSpPr>
            <a:spLocks noChangeShapeType="1"/>
          </p:cNvSpPr>
          <p:nvPr/>
        </p:nvSpPr>
        <p:spPr bwMode="auto">
          <a:xfrm flipH="1">
            <a:off x="4887913" y="54038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5" name="Line 62"/>
          <p:cNvSpPr>
            <a:spLocks noChangeShapeType="1"/>
          </p:cNvSpPr>
          <p:nvPr/>
        </p:nvSpPr>
        <p:spPr bwMode="auto">
          <a:xfrm flipH="1">
            <a:off x="4830763" y="5470525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6" name="Line 63"/>
          <p:cNvSpPr>
            <a:spLocks noChangeShapeType="1"/>
          </p:cNvSpPr>
          <p:nvPr/>
        </p:nvSpPr>
        <p:spPr bwMode="auto">
          <a:xfrm flipH="1" flipV="1">
            <a:off x="4867275" y="4105275"/>
            <a:ext cx="949325" cy="129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7" name="Line 64"/>
          <p:cNvSpPr>
            <a:spLocks noChangeShapeType="1"/>
          </p:cNvSpPr>
          <p:nvPr/>
        </p:nvSpPr>
        <p:spPr bwMode="auto">
          <a:xfrm flipV="1">
            <a:off x="4308475" y="4144963"/>
            <a:ext cx="50800" cy="111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638" name="Group 356"/>
          <p:cNvGrpSpPr>
            <a:grpSpLocks/>
          </p:cNvGrpSpPr>
          <p:nvPr/>
        </p:nvGrpSpPr>
        <p:grpSpPr bwMode="auto">
          <a:xfrm>
            <a:off x="6442075" y="4867275"/>
            <a:ext cx="331788" cy="368300"/>
            <a:chOff x="313" y="1497"/>
            <a:chExt cx="1152" cy="1014"/>
          </a:xfrm>
        </p:grpSpPr>
        <p:pic>
          <p:nvPicPr>
            <p:cNvPr id="26770" name="Picture 354" descr="laptop_stylized_smal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71" name="Picture 355" descr="antenna_stylize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39" name="Group 361"/>
          <p:cNvGrpSpPr>
            <a:grpSpLocks/>
          </p:cNvGrpSpPr>
          <p:nvPr/>
        </p:nvGrpSpPr>
        <p:grpSpPr bwMode="auto">
          <a:xfrm>
            <a:off x="2071688" y="4195763"/>
            <a:ext cx="396875" cy="388937"/>
            <a:chOff x="2967" y="478"/>
            <a:chExt cx="788" cy="625"/>
          </a:xfrm>
        </p:grpSpPr>
        <p:pic>
          <p:nvPicPr>
            <p:cNvPr id="26768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69" name="Picture 360" descr="antenna_radiation_stylize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0" name="Group 91"/>
          <p:cNvGrpSpPr>
            <a:grpSpLocks/>
          </p:cNvGrpSpPr>
          <p:nvPr/>
        </p:nvGrpSpPr>
        <p:grpSpPr bwMode="auto">
          <a:xfrm>
            <a:off x="5668963" y="4957763"/>
            <a:ext cx="458787" cy="620712"/>
            <a:chOff x="5955030" y="3031808"/>
            <a:chExt cx="914400" cy="1398587"/>
          </a:xfrm>
        </p:grpSpPr>
        <p:grpSp>
          <p:nvGrpSpPr>
            <p:cNvPr id="26751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6753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4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5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6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7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8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59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0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1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2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3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4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5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6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67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6752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1" name="Group 403"/>
          <p:cNvGrpSpPr>
            <a:grpSpLocks/>
          </p:cNvGrpSpPr>
          <p:nvPr/>
        </p:nvGrpSpPr>
        <p:grpSpPr bwMode="auto">
          <a:xfrm>
            <a:off x="3403600" y="5354638"/>
            <a:ext cx="527050" cy="392112"/>
            <a:chOff x="2751" y="1851"/>
            <a:chExt cx="462" cy="478"/>
          </a:xfrm>
        </p:grpSpPr>
        <p:pic>
          <p:nvPicPr>
            <p:cNvPr id="26749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50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2" name="Group 112"/>
          <p:cNvGrpSpPr>
            <a:grpSpLocks/>
          </p:cNvGrpSpPr>
          <p:nvPr/>
        </p:nvGrpSpPr>
        <p:grpSpPr bwMode="auto">
          <a:xfrm>
            <a:off x="4094163" y="4987925"/>
            <a:ext cx="458787" cy="620713"/>
            <a:chOff x="5955030" y="3031808"/>
            <a:chExt cx="914400" cy="1398587"/>
          </a:xfrm>
        </p:grpSpPr>
        <p:grpSp>
          <p:nvGrpSpPr>
            <p:cNvPr id="26732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6734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35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36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37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38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39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0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1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2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3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4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5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6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7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48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6733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3" name="Group 356"/>
          <p:cNvGrpSpPr>
            <a:grpSpLocks/>
          </p:cNvGrpSpPr>
          <p:nvPr/>
        </p:nvGrpSpPr>
        <p:grpSpPr bwMode="auto">
          <a:xfrm>
            <a:off x="5781675" y="5791200"/>
            <a:ext cx="361950" cy="338138"/>
            <a:chOff x="313" y="1497"/>
            <a:chExt cx="1152" cy="1014"/>
          </a:xfrm>
        </p:grpSpPr>
        <p:pic>
          <p:nvPicPr>
            <p:cNvPr id="26730" name="Picture 354" descr="laptop_stylized_small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31" name="Picture 355" descr="antenna_stylized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4" name="Group 356"/>
          <p:cNvGrpSpPr>
            <a:grpSpLocks/>
          </p:cNvGrpSpPr>
          <p:nvPr/>
        </p:nvGrpSpPr>
        <p:grpSpPr bwMode="auto">
          <a:xfrm>
            <a:off x="4551363" y="5811838"/>
            <a:ext cx="376237" cy="347662"/>
            <a:chOff x="313" y="1497"/>
            <a:chExt cx="1152" cy="1014"/>
          </a:xfrm>
        </p:grpSpPr>
        <p:pic>
          <p:nvPicPr>
            <p:cNvPr id="26728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9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5" name="Group 356"/>
          <p:cNvGrpSpPr>
            <a:grpSpLocks/>
          </p:cNvGrpSpPr>
          <p:nvPr/>
        </p:nvGrpSpPr>
        <p:grpSpPr bwMode="auto">
          <a:xfrm>
            <a:off x="3830638" y="5832475"/>
            <a:ext cx="382587" cy="436563"/>
            <a:chOff x="313" y="1497"/>
            <a:chExt cx="1152" cy="1014"/>
          </a:xfrm>
        </p:grpSpPr>
        <p:pic>
          <p:nvPicPr>
            <p:cNvPr id="26726" name="Picture 354" descr="laptop_stylized_small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7" name="Picture 355" descr="antenna_stylized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6" name="Group 403"/>
          <p:cNvGrpSpPr>
            <a:grpSpLocks/>
          </p:cNvGrpSpPr>
          <p:nvPr/>
        </p:nvGrpSpPr>
        <p:grpSpPr bwMode="auto">
          <a:xfrm>
            <a:off x="3729038" y="4673600"/>
            <a:ext cx="485775" cy="403225"/>
            <a:chOff x="2751" y="1851"/>
            <a:chExt cx="462" cy="478"/>
          </a:xfrm>
        </p:grpSpPr>
        <p:pic>
          <p:nvPicPr>
            <p:cNvPr id="26724" name="Picture 364" descr="iphone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5" name="Picture 402" descr="antenna_radiation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7" name="Group 403"/>
          <p:cNvGrpSpPr>
            <a:grpSpLocks/>
          </p:cNvGrpSpPr>
          <p:nvPr/>
        </p:nvGrpSpPr>
        <p:grpSpPr bwMode="auto">
          <a:xfrm>
            <a:off x="6289675" y="5334000"/>
            <a:ext cx="525463" cy="392113"/>
            <a:chOff x="2751" y="1851"/>
            <a:chExt cx="462" cy="478"/>
          </a:xfrm>
        </p:grpSpPr>
        <p:pic>
          <p:nvPicPr>
            <p:cNvPr id="26722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3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8" name="Group 356"/>
          <p:cNvGrpSpPr>
            <a:grpSpLocks/>
          </p:cNvGrpSpPr>
          <p:nvPr/>
        </p:nvGrpSpPr>
        <p:grpSpPr bwMode="auto">
          <a:xfrm>
            <a:off x="4987925" y="5191125"/>
            <a:ext cx="376238" cy="349250"/>
            <a:chOff x="313" y="1497"/>
            <a:chExt cx="1152" cy="1014"/>
          </a:xfrm>
        </p:grpSpPr>
        <p:pic>
          <p:nvPicPr>
            <p:cNvPr id="26720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21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9" name="Group 356"/>
          <p:cNvGrpSpPr>
            <a:grpSpLocks/>
          </p:cNvGrpSpPr>
          <p:nvPr/>
        </p:nvGrpSpPr>
        <p:grpSpPr bwMode="auto">
          <a:xfrm>
            <a:off x="1909763" y="4643438"/>
            <a:ext cx="282575" cy="344487"/>
            <a:chOff x="313" y="1497"/>
            <a:chExt cx="1152" cy="1014"/>
          </a:xfrm>
        </p:grpSpPr>
        <p:pic>
          <p:nvPicPr>
            <p:cNvPr id="26718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19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0" name="Group 403"/>
          <p:cNvGrpSpPr>
            <a:grpSpLocks/>
          </p:cNvGrpSpPr>
          <p:nvPr/>
        </p:nvGrpSpPr>
        <p:grpSpPr bwMode="auto">
          <a:xfrm>
            <a:off x="1616075" y="4308475"/>
            <a:ext cx="444500" cy="381000"/>
            <a:chOff x="2751" y="1851"/>
            <a:chExt cx="462" cy="478"/>
          </a:xfrm>
        </p:grpSpPr>
        <p:pic>
          <p:nvPicPr>
            <p:cNvPr id="26716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17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1" name="Group 154"/>
          <p:cNvGrpSpPr>
            <a:grpSpLocks/>
          </p:cNvGrpSpPr>
          <p:nvPr/>
        </p:nvGrpSpPr>
        <p:grpSpPr bwMode="auto">
          <a:xfrm>
            <a:off x="1574800" y="1971675"/>
            <a:ext cx="458788" cy="619125"/>
            <a:chOff x="5955030" y="3031808"/>
            <a:chExt cx="914400" cy="1398587"/>
          </a:xfrm>
        </p:grpSpPr>
        <p:grpSp>
          <p:nvGrpSpPr>
            <p:cNvPr id="26699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6701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2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3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4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5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6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7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8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09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0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1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2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3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4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715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6700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2" name="Group 356"/>
          <p:cNvGrpSpPr>
            <a:grpSpLocks/>
          </p:cNvGrpSpPr>
          <p:nvPr/>
        </p:nvGrpSpPr>
        <p:grpSpPr bwMode="auto">
          <a:xfrm>
            <a:off x="2112963" y="2103438"/>
            <a:ext cx="465137" cy="481012"/>
            <a:chOff x="313" y="1497"/>
            <a:chExt cx="1152" cy="1014"/>
          </a:xfrm>
        </p:grpSpPr>
        <p:pic>
          <p:nvPicPr>
            <p:cNvPr id="26697" name="Picture 354" descr="laptop_stylized_small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8" name="Picture 355" descr="antenna_stylized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3" name="Group 356"/>
          <p:cNvGrpSpPr>
            <a:grpSpLocks/>
          </p:cNvGrpSpPr>
          <p:nvPr/>
        </p:nvGrpSpPr>
        <p:grpSpPr bwMode="auto">
          <a:xfrm>
            <a:off x="2005013" y="2901950"/>
            <a:ext cx="333375" cy="368300"/>
            <a:chOff x="313" y="1497"/>
            <a:chExt cx="1152" cy="1014"/>
          </a:xfrm>
        </p:grpSpPr>
        <p:pic>
          <p:nvPicPr>
            <p:cNvPr id="26695" name="Picture 354" descr="laptop_stylized_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6" name="Picture 355" descr="antenna_stylized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4" name="Group 356"/>
          <p:cNvGrpSpPr>
            <a:grpSpLocks/>
          </p:cNvGrpSpPr>
          <p:nvPr/>
        </p:nvGrpSpPr>
        <p:grpSpPr bwMode="auto">
          <a:xfrm>
            <a:off x="1482725" y="2987675"/>
            <a:ext cx="282575" cy="344488"/>
            <a:chOff x="313" y="1497"/>
            <a:chExt cx="1152" cy="1014"/>
          </a:xfrm>
        </p:grpSpPr>
        <p:pic>
          <p:nvPicPr>
            <p:cNvPr id="26693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4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5" name="Group 403"/>
          <p:cNvGrpSpPr>
            <a:grpSpLocks/>
          </p:cNvGrpSpPr>
          <p:nvPr/>
        </p:nvGrpSpPr>
        <p:grpSpPr bwMode="auto">
          <a:xfrm>
            <a:off x="1189038" y="2651125"/>
            <a:ext cx="444500" cy="382588"/>
            <a:chOff x="2751" y="1851"/>
            <a:chExt cx="462" cy="478"/>
          </a:xfrm>
        </p:grpSpPr>
        <p:pic>
          <p:nvPicPr>
            <p:cNvPr id="26691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2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6" name="Group 356"/>
          <p:cNvGrpSpPr>
            <a:grpSpLocks/>
          </p:cNvGrpSpPr>
          <p:nvPr/>
        </p:nvGrpSpPr>
        <p:grpSpPr bwMode="auto">
          <a:xfrm>
            <a:off x="1565275" y="1401763"/>
            <a:ext cx="446088" cy="385762"/>
            <a:chOff x="313" y="1497"/>
            <a:chExt cx="1152" cy="1014"/>
          </a:xfrm>
        </p:grpSpPr>
        <p:pic>
          <p:nvPicPr>
            <p:cNvPr id="26689" name="Picture 354" descr="laptop_stylized_small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90" name="Picture 355" descr="antenna_stylized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57" name="Group 403"/>
          <p:cNvGrpSpPr>
            <a:grpSpLocks/>
          </p:cNvGrpSpPr>
          <p:nvPr/>
        </p:nvGrpSpPr>
        <p:grpSpPr bwMode="auto">
          <a:xfrm>
            <a:off x="762000" y="2530475"/>
            <a:ext cx="446088" cy="381000"/>
            <a:chOff x="2751" y="1851"/>
            <a:chExt cx="462" cy="478"/>
          </a:xfrm>
        </p:grpSpPr>
        <p:pic>
          <p:nvPicPr>
            <p:cNvPr id="26687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88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58" name="Rectangle 64"/>
          <p:cNvSpPr>
            <a:spLocks noChangeArrowheads="1"/>
          </p:cNvSpPr>
          <p:nvPr/>
        </p:nvSpPr>
        <p:spPr bwMode="auto">
          <a:xfrm>
            <a:off x="5484813" y="1557338"/>
            <a:ext cx="3522662" cy="26479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59" name="Rectangle 65"/>
          <p:cNvSpPr>
            <a:spLocks noChangeArrowheads="1"/>
          </p:cNvSpPr>
          <p:nvPr/>
        </p:nvSpPr>
        <p:spPr bwMode="auto">
          <a:xfrm>
            <a:off x="5538788" y="1403350"/>
            <a:ext cx="1912937" cy="280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60" name="Rectangle 66"/>
          <p:cNvSpPr>
            <a:spLocks noChangeArrowheads="1"/>
          </p:cNvSpPr>
          <p:nvPr/>
        </p:nvSpPr>
        <p:spPr bwMode="auto">
          <a:xfrm>
            <a:off x="5537200" y="1362075"/>
            <a:ext cx="3470275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 sz="2400">
                <a:latin typeface="Gill Sans MT" panose="020B0502020104020203" pitchFamily="34" charset="0"/>
              </a:rPr>
              <a:t> base station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 sz="2000">
                <a:latin typeface="Gill Sans MT" panose="020B0502020104020203" pitchFamily="34" charset="0"/>
              </a:rPr>
              <a:t>typically connected to wired network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 sz="2000">
                <a:latin typeface="Gill Sans MT" panose="020B0502020104020203" pitchFamily="34" charset="0"/>
              </a:rPr>
              <a:t>relay - responsible for sending packets between wired network and wireless host(s) in its </a:t>
            </a:r>
            <a:r>
              <a:rPr lang="ja-JP" altLang="en-US" sz="2000">
                <a:latin typeface="Gill Sans MT" panose="020B0502020104020203" pitchFamily="34" charset="0"/>
              </a:rPr>
              <a:t>“</a:t>
            </a:r>
            <a:r>
              <a:rPr lang="en-US" altLang="en-US" sz="2000">
                <a:latin typeface="Gill Sans MT" panose="020B0502020104020203" pitchFamily="34" charset="0"/>
              </a:rPr>
              <a:t>area</a:t>
            </a:r>
            <a:r>
              <a:rPr lang="ja-JP" altLang="en-US" sz="2000">
                <a:latin typeface="Gill Sans MT" panose="020B0502020104020203" pitchFamily="34" charset="0"/>
              </a:rPr>
              <a:t>”</a:t>
            </a:r>
            <a:endParaRPr lang="en-US" altLang="en-US" sz="2000">
              <a:latin typeface="Gill Sans MT" panose="020B0502020104020203" pitchFamily="34" charset="0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latin typeface="Gill Sans MT" panose="020B0502020104020203" pitchFamily="34" charset="0"/>
              </a:rPr>
              <a:t>e.g., cell towers,  802.11 access points </a:t>
            </a:r>
          </a:p>
        </p:txBody>
      </p:sp>
      <p:sp>
        <p:nvSpPr>
          <p:cNvPr id="26661" name="Line 75"/>
          <p:cNvSpPr>
            <a:spLocks noChangeShapeType="1"/>
          </p:cNvSpPr>
          <p:nvPr/>
        </p:nvSpPr>
        <p:spPr bwMode="auto">
          <a:xfrm flipH="1">
            <a:off x="6019800" y="4530725"/>
            <a:ext cx="309563" cy="863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grpSp>
        <p:nvGrpSpPr>
          <p:cNvPr id="26662" name="Group 190"/>
          <p:cNvGrpSpPr>
            <a:grpSpLocks/>
          </p:cNvGrpSpPr>
          <p:nvPr/>
        </p:nvGrpSpPr>
        <p:grpSpPr bwMode="auto">
          <a:xfrm>
            <a:off x="8188325" y="1087438"/>
            <a:ext cx="458788" cy="620712"/>
            <a:chOff x="5955030" y="3031808"/>
            <a:chExt cx="914400" cy="1398587"/>
          </a:xfrm>
        </p:grpSpPr>
        <p:grpSp>
          <p:nvGrpSpPr>
            <p:cNvPr id="26670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6672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3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4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5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6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7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8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79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0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1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2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3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4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5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686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6671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63" name="Group 361"/>
          <p:cNvGrpSpPr>
            <a:grpSpLocks/>
          </p:cNvGrpSpPr>
          <p:nvPr/>
        </p:nvGrpSpPr>
        <p:grpSpPr bwMode="auto">
          <a:xfrm>
            <a:off x="7578725" y="1228725"/>
            <a:ext cx="590550" cy="501650"/>
            <a:chOff x="2967" y="478"/>
            <a:chExt cx="788" cy="625"/>
          </a:xfrm>
        </p:grpSpPr>
        <p:pic>
          <p:nvPicPr>
            <p:cNvPr id="26668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9" name="Picture 360" descr="antenna_radiation_stylized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>
                <a:latin typeface="Gill Sans MT" panose="020B0502020104020203" pitchFamily="34" charset="0"/>
              </a:rPr>
              <a:t>Elements of a wireless network</a:t>
            </a:r>
          </a:p>
        </p:txBody>
      </p:sp>
      <p:grpSp>
        <p:nvGrpSpPr>
          <p:cNvPr id="26665" name="Group 6"/>
          <p:cNvGrpSpPr>
            <a:grpSpLocks/>
          </p:cNvGrpSpPr>
          <p:nvPr/>
        </p:nvGrpSpPr>
        <p:grpSpPr bwMode="auto">
          <a:xfrm>
            <a:off x="3038475" y="2557463"/>
            <a:ext cx="2362200" cy="1762125"/>
            <a:chOff x="3839" y="1737"/>
            <a:chExt cx="1488" cy="1110"/>
          </a:xfrm>
        </p:grpSpPr>
        <p:sp>
          <p:nvSpPr>
            <p:cNvPr id="26666" name="Freeform 7"/>
            <p:cNvSpPr>
              <a:spLocks/>
            </p:cNvSpPr>
            <p:nvPr/>
          </p:nvSpPr>
          <p:spPr bwMode="auto">
            <a:xfrm>
              <a:off x="3839" y="1737"/>
              <a:ext cx="1488" cy="1110"/>
            </a:xfrm>
            <a:custGeom>
              <a:avLst/>
              <a:gdLst>
                <a:gd name="T0" fmla="*/ 1 w 2135"/>
                <a:gd name="T1" fmla="*/ 26 h 1662"/>
                <a:gd name="T2" fmla="*/ 6 w 2135"/>
                <a:gd name="T3" fmla="*/ 3 h 1662"/>
                <a:gd name="T4" fmla="*/ 36 w 2135"/>
                <a:gd name="T5" fmla="*/ 7 h 1662"/>
                <a:gd name="T6" fmla="*/ 68 w 2135"/>
                <a:gd name="T7" fmla="*/ 4 h 1662"/>
                <a:gd name="T8" fmla="*/ 112 w 2135"/>
                <a:gd name="T9" fmla="*/ 16 h 1662"/>
                <a:gd name="T10" fmla="*/ 112 w 2135"/>
                <a:gd name="T11" fmla="*/ 45 h 1662"/>
                <a:gd name="T12" fmla="*/ 88 w 2135"/>
                <a:gd name="T13" fmla="*/ 63 h 1662"/>
                <a:gd name="T14" fmla="*/ 45 w 2135"/>
                <a:gd name="T15" fmla="*/ 59 h 1662"/>
                <a:gd name="T16" fmla="*/ 28 w 2135"/>
                <a:gd name="T17" fmla="*/ 50 h 1662"/>
                <a:gd name="T18" fmla="*/ 10 w 2135"/>
                <a:gd name="T19" fmla="*/ 42 h 1662"/>
                <a:gd name="T20" fmla="*/ 1 w 2135"/>
                <a:gd name="T21" fmla="*/ 26 h 1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5" h="1662">
                  <a:moveTo>
                    <a:pt x="27" y="652"/>
                  </a:moveTo>
                  <a:cubicBezTo>
                    <a:pt x="14" y="487"/>
                    <a:pt x="0" y="152"/>
                    <a:pt x="105" y="76"/>
                  </a:cubicBezTo>
                  <a:cubicBezTo>
                    <a:pt x="210" y="0"/>
                    <a:pt x="473" y="192"/>
                    <a:pt x="657" y="196"/>
                  </a:cubicBezTo>
                  <a:cubicBezTo>
                    <a:pt x="841" y="200"/>
                    <a:pt x="985" y="65"/>
                    <a:pt x="1209" y="100"/>
                  </a:cubicBezTo>
                  <a:cubicBezTo>
                    <a:pt x="1433" y="135"/>
                    <a:pt x="1867" y="232"/>
                    <a:pt x="2001" y="406"/>
                  </a:cubicBezTo>
                  <a:cubicBezTo>
                    <a:pt x="2135" y="580"/>
                    <a:pt x="2083" y="945"/>
                    <a:pt x="2013" y="1144"/>
                  </a:cubicBezTo>
                  <a:cubicBezTo>
                    <a:pt x="1943" y="1343"/>
                    <a:pt x="1781" y="1538"/>
                    <a:pt x="1581" y="1600"/>
                  </a:cubicBezTo>
                  <a:cubicBezTo>
                    <a:pt x="1381" y="1662"/>
                    <a:pt x="993" y="1571"/>
                    <a:pt x="813" y="1516"/>
                  </a:cubicBezTo>
                  <a:cubicBezTo>
                    <a:pt x="633" y="1461"/>
                    <a:pt x="606" y="1345"/>
                    <a:pt x="501" y="1270"/>
                  </a:cubicBezTo>
                  <a:cubicBezTo>
                    <a:pt x="396" y="1195"/>
                    <a:pt x="262" y="1169"/>
                    <a:pt x="183" y="1066"/>
                  </a:cubicBezTo>
                  <a:cubicBezTo>
                    <a:pt x="104" y="963"/>
                    <a:pt x="25" y="819"/>
                    <a:pt x="27" y="652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7" name="Text Box 8"/>
            <p:cNvSpPr txBox="1">
              <a:spLocks noChangeArrowheads="1"/>
            </p:cNvSpPr>
            <p:nvPr/>
          </p:nvSpPr>
          <p:spPr bwMode="auto">
            <a:xfrm>
              <a:off x="4146" y="2030"/>
              <a:ext cx="965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network </a:t>
              </a:r>
            </a:p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infrastructure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5"/>
          <p:cNvSpPr>
            <a:spLocks noChangeArrowheads="1"/>
          </p:cNvSpPr>
          <p:nvPr/>
        </p:nvSpPr>
        <p:spPr bwMode="auto">
          <a:xfrm>
            <a:off x="4816475" y="4378325"/>
            <a:ext cx="2152650" cy="2093913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75" name="Oval 11"/>
          <p:cNvSpPr>
            <a:spLocks noChangeArrowheads="1"/>
          </p:cNvSpPr>
          <p:nvPr/>
        </p:nvSpPr>
        <p:spPr bwMode="auto">
          <a:xfrm>
            <a:off x="650875" y="1290638"/>
            <a:ext cx="2252663" cy="2286000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76" name="Line 22"/>
          <p:cNvSpPr>
            <a:spLocks noChangeShapeType="1"/>
          </p:cNvSpPr>
          <p:nvPr/>
        </p:nvSpPr>
        <p:spPr bwMode="auto">
          <a:xfrm>
            <a:off x="1798638" y="2447925"/>
            <a:ext cx="1277937" cy="655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77" name="Oval 23"/>
          <p:cNvSpPr>
            <a:spLocks noChangeArrowheads="1"/>
          </p:cNvSpPr>
          <p:nvPr/>
        </p:nvSpPr>
        <p:spPr bwMode="auto">
          <a:xfrm>
            <a:off x="1524000" y="4033838"/>
            <a:ext cx="1038225" cy="100488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78" name="Line 34"/>
          <p:cNvSpPr>
            <a:spLocks noChangeShapeType="1"/>
          </p:cNvSpPr>
          <p:nvPr/>
        </p:nvSpPr>
        <p:spPr bwMode="auto">
          <a:xfrm flipV="1">
            <a:off x="2197100" y="3636963"/>
            <a:ext cx="1257300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79" name="Oval 38"/>
          <p:cNvSpPr>
            <a:spLocks noChangeArrowheads="1"/>
          </p:cNvSpPr>
          <p:nvPr/>
        </p:nvSpPr>
        <p:spPr bwMode="auto">
          <a:xfrm>
            <a:off x="3108325" y="4440238"/>
            <a:ext cx="2278063" cy="2052637"/>
          </a:xfrm>
          <a:prstGeom prst="ellipse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80" name="Line 59"/>
          <p:cNvSpPr>
            <a:spLocks noChangeShapeType="1"/>
          </p:cNvSpPr>
          <p:nvPr/>
        </p:nvSpPr>
        <p:spPr bwMode="auto">
          <a:xfrm>
            <a:off x="5360988" y="54244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1" name="Line 60"/>
          <p:cNvSpPr>
            <a:spLocks noChangeShapeType="1"/>
          </p:cNvSpPr>
          <p:nvPr/>
        </p:nvSpPr>
        <p:spPr bwMode="auto">
          <a:xfrm flipH="1">
            <a:off x="4873625" y="53276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2" name="Line 61"/>
          <p:cNvSpPr>
            <a:spLocks noChangeShapeType="1"/>
          </p:cNvSpPr>
          <p:nvPr/>
        </p:nvSpPr>
        <p:spPr bwMode="auto">
          <a:xfrm flipH="1">
            <a:off x="4887913" y="540385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3" name="Line 62"/>
          <p:cNvSpPr>
            <a:spLocks noChangeShapeType="1"/>
          </p:cNvSpPr>
          <p:nvPr/>
        </p:nvSpPr>
        <p:spPr bwMode="auto">
          <a:xfrm flipH="1">
            <a:off x="4830763" y="5470525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4" name="Line 63"/>
          <p:cNvSpPr>
            <a:spLocks noChangeShapeType="1"/>
          </p:cNvSpPr>
          <p:nvPr/>
        </p:nvSpPr>
        <p:spPr bwMode="auto">
          <a:xfrm flipH="1" flipV="1">
            <a:off x="4867275" y="4105275"/>
            <a:ext cx="949325" cy="129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5" name="Line 64"/>
          <p:cNvSpPr>
            <a:spLocks noChangeShapeType="1"/>
          </p:cNvSpPr>
          <p:nvPr/>
        </p:nvSpPr>
        <p:spPr bwMode="auto">
          <a:xfrm flipV="1">
            <a:off x="4308475" y="4144963"/>
            <a:ext cx="50800" cy="111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8686" name="Group 356"/>
          <p:cNvGrpSpPr>
            <a:grpSpLocks/>
          </p:cNvGrpSpPr>
          <p:nvPr/>
        </p:nvGrpSpPr>
        <p:grpSpPr bwMode="auto">
          <a:xfrm>
            <a:off x="6442075" y="4867275"/>
            <a:ext cx="331788" cy="368300"/>
            <a:chOff x="313" y="1497"/>
            <a:chExt cx="1152" cy="1014"/>
          </a:xfrm>
        </p:grpSpPr>
        <p:pic>
          <p:nvPicPr>
            <p:cNvPr id="28814" name="Picture 354" descr="laptop_stylized_smal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815" name="Picture 355" descr="antenna_stylize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7" name="Group 361"/>
          <p:cNvGrpSpPr>
            <a:grpSpLocks/>
          </p:cNvGrpSpPr>
          <p:nvPr/>
        </p:nvGrpSpPr>
        <p:grpSpPr bwMode="auto">
          <a:xfrm>
            <a:off x="2071688" y="4195763"/>
            <a:ext cx="396875" cy="388937"/>
            <a:chOff x="2967" y="478"/>
            <a:chExt cx="788" cy="625"/>
          </a:xfrm>
        </p:grpSpPr>
        <p:pic>
          <p:nvPicPr>
            <p:cNvPr id="28812" name="Picture 358" descr="access_point_stylized_smal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559"/>
              <a:ext cx="576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813" name="Picture 360" descr="antenna_radiation_stylize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478"/>
              <a:ext cx="78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8" name="Group 108"/>
          <p:cNvGrpSpPr>
            <a:grpSpLocks/>
          </p:cNvGrpSpPr>
          <p:nvPr/>
        </p:nvGrpSpPr>
        <p:grpSpPr bwMode="auto">
          <a:xfrm>
            <a:off x="5668963" y="4957763"/>
            <a:ext cx="458787" cy="620712"/>
            <a:chOff x="5955030" y="3031808"/>
            <a:chExt cx="914400" cy="1398587"/>
          </a:xfrm>
        </p:grpSpPr>
        <p:grpSp>
          <p:nvGrpSpPr>
            <p:cNvPr id="28795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8797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98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99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0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1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2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3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4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5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6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7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8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09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10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811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8796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9" name="Group 403"/>
          <p:cNvGrpSpPr>
            <a:grpSpLocks/>
          </p:cNvGrpSpPr>
          <p:nvPr/>
        </p:nvGrpSpPr>
        <p:grpSpPr bwMode="auto">
          <a:xfrm>
            <a:off x="3403600" y="5354638"/>
            <a:ext cx="527050" cy="392112"/>
            <a:chOff x="2751" y="1851"/>
            <a:chExt cx="462" cy="478"/>
          </a:xfrm>
        </p:grpSpPr>
        <p:pic>
          <p:nvPicPr>
            <p:cNvPr id="28793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94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0" name="Group 129"/>
          <p:cNvGrpSpPr>
            <a:grpSpLocks/>
          </p:cNvGrpSpPr>
          <p:nvPr/>
        </p:nvGrpSpPr>
        <p:grpSpPr bwMode="auto">
          <a:xfrm>
            <a:off x="4094163" y="4987925"/>
            <a:ext cx="458787" cy="620713"/>
            <a:chOff x="5955030" y="3031808"/>
            <a:chExt cx="914400" cy="1398587"/>
          </a:xfrm>
        </p:grpSpPr>
        <p:grpSp>
          <p:nvGrpSpPr>
            <p:cNvPr id="28776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8778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79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0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1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2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3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4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5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6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7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8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89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90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91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92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8777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1" name="Group 356"/>
          <p:cNvGrpSpPr>
            <a:grpSpLocks/>
          </p:cNvGrpSpPr>
          <p:nvPr/>
        </p:nvGrpSpPr>
        <p:grpSpPr bwMode="auto">
          <a:xfrm>
            <a:off x="5781675" y="5791200"/>
            <a:ext cx="361950" cy="338138"/>
            <a:chOff x="313" y="1497"/>
            <a:chExt cx="1152" cy="1014"/>
          </a:xfrm>
        </p:grpSpPr>
        <p:pic>
          <p:nvPicPr>
            <p:cNvPr id="28774" name="Picture 354" descr="laptop_stylized_small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75" name="Picture 355" descr="antenna_stylized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2" name="Group 356"/>
          <p:cNvGrpSpPr>
            <a:grpSpLocks/>
          </p:cNvGrpSpPr>
          <p:nvPr/>
        </p:nvGrpSpPr>
        <p:grpSpPr bwMode="auto">
          <a:xfrm>
            <a:off x="4551363" y="5811838"/>
            <a:ext cx="376237" cy="347662"/>
            <a:chOff x="313" y="1497"/>
            <a:chExt cx="1152" cy="1014"/>
          </a:xfrm>
        </p:grpSpPr>
        <p:pic>
          <p:nvPicPr>
            <p:cNvPr id="28772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73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3" name="Group 356"/>
          <p:cNvGrpSpPr>
            <a:grpSpLocks/>
          </p:cNvGrpSpPr>
          <p:nvPr/>
        </p:nvGrpSpPr>
        <p:grpSpPr bwMode="auto">
          <a:xfrm>
            <a:off x="3830638" y="5832475"/>
            <a:ext cx="382587" cy="436563"/>
            <a:chOff x="313" y="1497"/>
            <a:chExt cx="1152" cy="1014"/>
          </a:xfrm>
        </p:grpSpPr>
        <p:pic>
          <p:nvPicPr>
            <p:cNvPr id="28770" name="Picture 354" descr="laptop_stylized_small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71" name="Picture 355" descr="antenna_stylized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4" name="Group 403"/>
          <p:cNvGrpSpPr>
            <a:grpSpLocks/>
          </p:cNvGrpSpPr>
          <p:nvPr/>
        </p:nvGrpSpPr>
        <p:grpSpPr bwMode="auto">
          <a:xfrm>
            <a:off x="3729038" y="4673600"/>
            <a:ext cx="485775" cy="403225"/>
            <a:chOff x="2751" y="1851"/>
            <a:chExt cx="462" cy="478"/>
          </a:xfrm>
        </p:grpSpPr>
        <p:pic>
          <p:nvPicPr>
            <p:cNvPr id="28768" name="Picture 364" descr="iphone_stylized_small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69" name="Picture 402" descr="antenna_radiation_stylized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5" name="Group 403"/>
          <p:cNvGrpSpPr>
            <a:grpSpLocks/>
          </p:cNvGrpSpPr>
          <p:nvPr/>
        </p:nvGrpSpPr>
        <p:grpSpPr bwMode="auto">
          <a:xfrm>
            <a:off x="6289675" y="5334000"/>
            <a:ext cx="525463" cy="392113"/>
            <a:chOff x="2751" y="1851"/>
            <a:chExt cx="462" cy="478"/>
          </a:xfrm>
        </p:grpSpPr>
        <p:pic>
          <p:nvPicPr>
            <p:cNvPr id="28766" name="Picture 364" descr="iphone_stylized_smal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67" name="Picture 402" descr="antenna_radiation_stylize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6" name="Group 356"/>
          <p:cNvGrpSpPr>
            <a:grpSpLocks/>
          </p:cNvGrpSpPr>
          <p:nvPr/>
        </p:nvGrpSpPr>
        <p:grpSpPr bwMode="auto">
          <a:xfrm>
            <a:off x="4987925" y="5191125"/>
            <a:ext cx="376238" cy="349250"/>
            <a:chOff x="313" y="1497"/>
            <a:chExt cx="1152" cy="1014"/>
          </a:xfrm>
        </p:grpSpPr>
        <p:pic>
          <p:nvPicPr>
            <p:cNvPr id="28764" name="Picture 354" descr="laptop_stylized_sm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65" name="Picture 355" descr="antenna_stylized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7" name="Group 356"/>
          <p:cNvGrpSpPr>
            <a:grpSpLocks/>
          </p:cNvGrpSpPr>
          <p:nvPr/>
        </p:nvGrpSpPr>
        <p:grpSpPr bwMode="auto">
          <a:xfrm>
            <a:off x="1909763" y="4643438"/>
            <a:ext cx="282575" cy="344487"/>
            <a:chOff x="313" y="1497"/>
            <a:chExt cx="1152" cy="1014"/>
          </a:xfrm>
        </p:grpSpPr>
        <p:pic>
          <p:nvPicPr>
            <p:cNvPr id="28762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63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8" name="Group 403"/>
          <p:cNvGrpSpPr>
            <a:grpSpLocks/>
          </p:cNvGrpSpPr>
          <p:nvPr/>
        </p:nvGrpSpPr>
        <p:grpSpPr bwMode="auto">
          <a:xfrm>
            <a:off x="1616075" y="4308475"/>
            <a:ext cx="444500" cy="381000"/>
            <a:chOff x="2751" y="1851"/>
            <a:chExt cx="462" cy="478"/>
          </a:xfrm>
        </p:grpSpPr>
        <p:pic>
          <p:nvPicPr>
            <p:cNvPr id="28760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61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99" name="Group 171"/>
          <p:cNvGrpSpPr>
            <a:grpSpLocks/>
          </p:cNvGrpSpPr>
          <p:nvPr/>
        </p:nvGrpSpPr>
        <p:grpSpPr bwMode="auto">
          <a:xfrm>
            <a:off x="1574800" y="1971675"/>
            <a:ext cx="458788" cy="619125"/>
            <a:chOff x="5955030" y="3031808"/>
            <a:chExt cx="914400" cy="1398587"/>
          </a:xfrm>
        </p:grpSpPr>
        <p:grpSp>
          <p:nvGrpSpPr>
            <p:cNvPr id="28743" name="Group 398"/>
            <p:cNvGrpSpPr>
              <a:grpSpLocks/>
            </p:cNvGrpSpPr>
            <p:nvPr/>
          </p:nvGrpSpPr>
          <p:grpSpPr bwMode="auto">
            <a:xfrm>
              <a:off x="6097905" y="3403283"/>
              <a:ext cx="596900" cy="1027112"/>
              <a:chOff x="3130" y="3288"/>
              <a:chExt cx="410" cy="742"/>
            </a:xfrm>
          </p:grpSpPr>
          <p:sp>
            <p:nvSpPr>
              <p:cNvPr id="28745" name="Line 270"/>
              <p:cNvSpPr>
                <a:spLocks noChangeShapeType="1"/>
              </p:cNvSpPr>
              <p:nvPr/>
            </p:nvSpPr>
            <p:spPr bwMode="auto">
              <a:xfrm flipH="1">
                <a:off x="3130" y="3288"/>
                <a:ext cx="205" cy="6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46" name="Line 271"/>
              <p:cNvSpPr>
                <a:spLocks noChangeShapeType="1"/>
              </p:cNvSpPr>
              <p:nvPr/>
            </p:nvSpPr>
            <p:spPr bwMode="auto">
              <a:xfrm>
                <a:off x="3335" y="3288"/>
                <a:ext cx="205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47" name="Line 272"/>
              <p:cNvSpPr>
                <a:spLocks noChangeShapeType="1"/>
              </p:cNvSpPr>
              <p:nvPr/>
            </p:nvSpPr>
            <p:spPr bwMode="auto">
              <a:xfrm>
                <a:off x="3130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48" name="Line 273"/>
              <p:cNvSpPr>
                <a:spLocks noChangeShapeType="1"/>
              </p:cNvSpPr>
              <p:nvPr/>
            </p:nvSpPr>
            <p:spPr bwMode="auto">
              <a:xfrm flipH="1">
                <a:off x="3335" y="3957"/>
                <a:ext cx="205" cy="7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49" name="Line 274"/>
              <p:cNvSpPr>
                <a:spLocks noChangeShapeType="1"/>
              </p:cNvSpPr>
              <p:nvPr/>
            </p:nvSpPr>
            <p:spPr bwMode="auto">
              <a:xfrm>
                <a:off x="3335" y="3303"/>
                <a:ext cx="0" cy="7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0" name="Line 275"/>
              <p:cNvSpPr>
                <a:spLocks noChangeShapeType="1"/>
              </p:cNvSpPr>
              <p:nvPr/>
            </p:nvSpPr>
            <p:spPr bwMode="auto">
              <a:xfrm flipV="1">
                <a:off x="3130" y="3888"/>
                <a:ext cx="205" cy="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1" name="Line 276"/>
              <p:cNvSpPr>
                <a:spLocks noChangeShapeType="1"/>
              </p:cNvSpPr>
              <p:nvPr/>
            </p:nvSpPr>
            <p:spPr bwMode="auto">
              <a:xfrm flipH="1" flipV="1">
                <a:off x="3335" y="3888"/>
                <a:ext cx="205" cy="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2" name="Line 277"/>
              <p:cNvSpPr>
                <a:spLocks noChangeShapeType="1"/>
              </p:cNvSpPr>
              <p:nvPr/>
            </p:nvSpPr>
            <p:spPr bwMode="auto">
              <a:xfrm>
                <a:off x="3217" y="3668"/>
                <a:ext cx="118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3" name="Line 278"/>
              <p:cNvSpPr>
                <a:spLocks noChangeShapeType="1"/>
              </p:cNvSpPr>
              <p:nvPr/>
            </p:nvSpPr>
            <p:spPr bwMode="auto">
              <a:xfrm flipV="1">
                <a:off x="3335" y="3668"/>
                <a:ext cx="124" cy="5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4" name="Line 279"/>
              <p:cNvSpPr>
                <a:spLocks noChangeShapeType="1"/>
              </p:cNvSpPr>
              <p:nvPr/>
            </p:nvSpPr>
            <p:spPr bwMode="auto">
              <a:xfrm>
                <a:off x="3178" y="3766"/>
                <a:ext cx="152" cy="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5" name="Line 280"/>
              <p:cNvSpPr>
                <a:spLocks noChangeShapeType="1"/>
              </p:cNvSpPr>
              <p:nvPr/>
            </p:nvSpPr>
            <p:spPr bwMode="auto">
              <a:xfrm flipV="1">
                <a:off x="3335" y="3781"/>
                <a:ext cx="153" cy="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6" name="Line 281"/>
              <p:cNvSpPr>
                <a:spLocks noChangeShapeType="1"/>
              </p:cNvSpPr>
              <p:nvPr/>
            </p:nvSpPr>
            <p:spPr bwMode="auto">
              <a:xfrm flipV="1">
                <a:off x="3335" y="3567"/>
                <a:ext cx="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7" name="Line 282"/>
              <p:cNvSpPr>
                <a:spLocks noChangeShapeType="1"/>
              </p:cNvSpPr>
              <p:nvPr/>
            </p:nvSpPr>
            <p:spPr bwMode="auto">
              <a:xfrm flipV="1">
                <a:off x="3335" y="3428"/>
                <a:ext cx="49" cy="2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8" name="Line 283"/>
              <p:cNvSpPr>
                <a:spLocks noChangeShapeType="1"/>
              </p:cNvSpPr>
              <p:nvPr/>
            </p:nvSpPr>
            <p:spPr bwMode="auto">
              <a:xfrm>
                <a:off x="3247" y="3558"/>
                <a:ext cx="9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759" name="Line 284"/>
              <p:cNvSpPr>
                <a:spLocks noChangeShapeType="1"/>
              </p:cNvSpPr>
              <p:nvPr/>
            </p:nvSpPr>
            <p:spPr bwMode="auto">
              <a:xfrm>
                <a:off x="3289" y="3422"/>
                <a:ext cx="55" cy="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28744" name="Picture 399" descr="cell_tower_radiation c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5030" y="3031808"/>
              <a:ext cx="9144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0" name="Group 356"/>
          <p:cNvGrpSpPr>
            <a:grpSpLocks/>
          </p:cNvGrpSpPr>
          <p:nvPr/>
        </p:nvGrpSpPr>
        <p:grpSpPr bwMode="auto">
          <a:xfrm>
            <a:off x="2112963" y="2103438"/>
            <a:ext cx="465137" cy="481012"/>
            <a:chOff x="313" y="1497"/>
            <a:chExt cx="1152" cy="1014"/>
          </a:xfrm>
        </p:grpSpPr>
        <p:pic>
          <p:nvPicPr>
            <p:cNvPr id="28741" name="Picture 354" descr="laptop_stylized_small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42" name="Picture 355" descr="antenna_stylized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1" name="Group 356"/>
          <p:cNvGrpSpPr>
            <a:grpSpLocks/>
          </p:cNvGrpSpPr>
          <p:nvPr/>
        </p:nvGrpSpPr>
        <p:grpSpPr bwMode="auto">
          <a:xfrm>
            <a:off x="2005013" y="2901950"/>
            <a:ext cx="333375" cy="368300"/>
            <a:chOff x="313" y="1497"/>
            <a:chExt cx="1152" cy="1014"/>
          </a:xfrm>
        </p:grpSpPr>
        <p:pic>
          <p:nvPicPr>
            <p:cNvPr id="28739" name="Picture 354" descr="laptop_stylized_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40" name="Picture 355" descr="antenna_stylized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2" name="Group 356"/>
          <p:cNvGrpSpPr>
            <a:grpSpLocks/>
          </p:cNvGrpSpPr>
          <p:nvPr/>
        </p:nvGrpSpPr>
        <p:grpSpPr bwMode="auto">
          <a:xfrm>
            <a:off x="1482725" y="2987675"/>
            <a:ext cx="282575" cy="344488"/>
            <a:chOff x="313" y="1497"/>
            <a:chExt cx="1152" cy="1014"/>
          </a:xfrm>
        </p:grpSpPr>
        <p:pic>
          <p:nvPicPr>
            <p:cNvPr id="28737" name="Picture 354" descr="laptop_stylized_small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38" name="Picture 355" descr="antenna_stylized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3" name="Group 403"/>
          <p:cNvGrpSpPr>
            <a:grpSpLocks/>
          </p:cNvGrpSpPr>
          <p:nvPr/>
        </p:nvGrpSpPr>
        <p:grpSpPr bwMode="auto">
          <a:xfrm>
            <a:off x="1189038" y="2651125"/>
            <a:ext cx="444500" cy="382588"/>
            <a:chOff x="2751" y="1851"/>
            <a:chExt cx="462" cy="478"/>
          </a:xfrm>
        </p:grpSpPr>
        <p:pic>
          <p:nvPicPr>
            <p:cNvPr id="28735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36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4" name="Group 356"/>
          <p:cNvGrpSpPr>
            <a:grpSpLocks/>
          </p:cNvGrpSpPr>
          <p:nvPr/>
        </p:nvGrpSpPr>
        <p:grpSpPr bwMode="auto">
          <a:xfrm>
            <a:off x="1565275" y="1401763"/>
            <a:ext cx="446088" cy="385762"/>
            <a:chOff x="313" y="1497"/>
            <a:chExt cx="1152" cy="1014"/>
          </a:xfrm>
        </p:grpSpPr>
        <p:pic>
          <p:nvPicPr>
            <p:cNvPr id="28733" name="Picture 354" descr="laptop_stylized_small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" y="1727"/>
              <a:ext cx="115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34" name="Picture 355" descr="antenna_stylized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1497"/>
              <a:ext cx="111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705" name="Group 403"/>
          <p:cNvGrpSpPr>
            <a:grpSpLocks/>
          </p:cNvGrpSpPr>
          <p:nvPr/>
        </p:nvGrpSpPr>
        <p:grpSpPr bwMode="auto">
          <a:xfrm>
            <a:off x="762000" y="2530475"/>
            <a:ext cx="446088" cy="381000"/>
            <a:chOff x="2751" y="1851"/>
            <a:chExt cx="462" cy="478"/>
          </a:xfrm>
        </p:grpSpPr>
        <p:pic>
          <p:nvPicPr>
            <p:cNvPr id="28731" name="Picture 364" descr="iphone_stylized_small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22"/>
              <a:ext cx="15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32" name="Picture 402" descr="antenna_radiation_stylized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1851"/>
              <a:ext cx="46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706" name="Rectangle 64"/>
          <p:cNvSpPr>
            <a:spLocks noChangeArrowheads="1"/>
          </p:cNvSpPr>
          <p:nvPr/>
        </p:nvSpPr>
        <p:spPr bwMode="auto">
          <a:xfrm>
            <a:off x="5484813" y="1557338"/>
            <a:ext cx="3346450" cy="282098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707" name="Rectangle 65"/>
          <p:cNvSpPr>
            <a:spLocks noChangeArrowheads="1"/>
          </p:cNvSpPr>
          <p:nvPr/>
        </p:nvSpPr>
        <p:spPr bwMode="auto">
          <a:xfrm>
            <a:off x="5538788" y="1403350"/>
            <a:ext cx="1912937" cy="280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708" name="Rectangle 66"/>
          <p:cNvSpPr>
            <a:spLocks noChangeArrowheads="1"/>
          </p:cNvSpPr>
          <p:nvPr/>
        </p:nvSpPr>
        <p:spPr bwMode="auto">
          <a:xfrm>
            <a:off x="5537200" y="1362075"/>
            <a:ext cx="3149600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/>
              <a:t> </a:t>
            </a:r>
            <a:r>
              <a:rPr lang="en-US" altLang="en-US" sz="2000">
                <a:latin typeface="Gill Sans MT" panose="020B0502020104020203" pitchFamily="34" charset="0"/>
              </a:rPr>
              <a:t>wireless link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typically used to connect mobile(s) to base station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also used as backbone link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multiple access control (MAC) protocol coordinates link access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00099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en-US">
                <a:latin typeface="Gill Sans MT" panose="020B0502020104020203" pitchFamily="34" charset="0"/>
              </a:rPr>
              <a:t>various data rates, transmission distance</a:t>
            </a:r>
          </a:p>
        </p:txBody>
      </p:sp>
      <p:sp>
        <p:nvSpPr>
          <p:cNvPr id="28709" name="Line 68"/>
          <p:cNvSpPr>
            <a:spLocks noChangeShapeType="1"/>
          </p:cNvSpPr>
          <p:nvPr/>
        </p:nvSpPr>
        <p:spPr bwMode="auto">
          <a:xfrm flipH="1">
            <a:off x="6207125" y="4378325"/>
            <a:ext cx="106363" cy="5492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8710" name="AutoShape 72"/>
          <p:cNvSpPr>
            <a:spLocks noChangeAspect="1" noChangeArrowheads="1" noTextEdit="1"/>
          </p:cNvSpPr>
          <p:nvPr/>
        </p:nvSpPr>
        <p:spPr bwMode="auto">
          <a:xfrm>
            <a:off x="7800975" y="1430338"/>
            <a:ext cx="735013" cy="2206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8711" name="Group 137"/>
          <p:cNvGrpSpPr>
            <a:grpSpLocks/>
          </p:cNvGrpSpPr>
          <p:nvPr/>
        </p:nvGrpSpPr>
        <p:grpSpPr bwMode="auto">
          <a:xfrm>
            <a:off x="7815263" y="1347788"/>
            <a:ext cx="722312" cy="303212"/>
            <a:chOff x="4750" y="264"/>
            <a:chExt cx="455" cy="191"/>
          </a:xfrm>
        </p:grpSpPr>
        <p:sp>
          <p:nvSpPr>
            <p:cNvPr id="28716" name="Freeform 89"/>
            <p:cNvSpPr>
              <a:spLocks/>
            </p:cNvSpPr>
            <p:nvPr/>
          </p:nvSpPr>
          <p:spPr bwMode="auto">
            <a:xfrm>
              <a:off x="4872" y="298"/>
              <a:ext cx="82" cy="104"/>
            </a:xfrm>
            <a:custGeom>
              <a:avLst/>
              <a:gdLst>
                <a:gd name="T0" fmla="*/ 0 w 247"/>
                <a:gd name="T1" fmla="*/ 0 h 209"/>
                <a:gd name="T2" fmla="*/ 0 w 247"/>
                <a:gd name="T3" fmla="*/ 0 h 209"/>
                <a:gd name="T4" fmla="*/ 0 w 247"/>
                <a:gd name="T5" fmla="*/ 0 h 209"/>
                <a:gd name="T6" fmla="*/ 0 w 247"/>
                <a:gd name="T7" fmla="*/ 0 h 209"/>
                <a:gd name="T8" fmla="*/ 0 w 247"/>
                <a:gd name="T9" fmla="*/ 0 h 209"/>
                <a:gd name="T10" fmla="*/ 0 w 247"/>
                <a:gd name="T11" fmla="*/ 0 h 209"/>
                <a:gd name="T12" fmla="*/ 0 w 247"/>
                <a:gd name="T13" fmla="*/ 0 h 209"/>
                <a:gd name="T14" fmla="*/ 0 w 247"/>
                <a:gd name="T15" fmla="*/ 0 h 209"/>
                <a:gd name="T16" fmla="*/ 0 w 247"/>
                <a:gd name="T17" fmla="*/ 0 h 209"/>
                <a:gd name="T18" fmla="*/ 0 w 247"/>
                <a:gd name="T19" fmla="*/ 0 h 209"/>
                <a:gd name="T20" fmla="*/ 0 w 247"/>
                <a:gd name="T21" fmla="*/ 0 h 209"/>
                <a:gd name="T22" fmla="*/ 0 w 247"/>
                <a:gd name="T23" fmla="*/ 0 h 209"/>
                <a:gd name="T24" fmla="*/ 0 w 247"/>
                <a:gd name="T25" fmla="*/ 0 h 209"/>
                <a:gd name="T26" fmla="*/ 0 w 247"/>
                <a:gd name="T27" fmla="*/ 0 h 209"/>
                <a:gd name="T28" fmla="*/ 0 w 247"/>
                <a:gd name="T29" fmla="*/ 0 h 209"/>
                <a:gd name="T30" fmla="*/ 0 w 247"/>
                <a:gd name="T31" fmla="*/ 0 h 209"/>
                <a:gd name="T32" fmla="*/ 0 w 247"/>
                <a:gd name="T33" fmla="*/ 0 h 209"/>
                <a:gd name="T34" fmla="*/ 0 w 247"/>
                <a:gd name="T35" fmla="*/ 0 h 209"/>
                <a:gd name="T36" fmla="*/ 0 w 247"/>
                <a:gd name="T37" fmla="*/ 0 h 209"/>
                <a:gd name="T38" fmla="*/ 0 w 247"/>
                <a:gd name="T39" fmla="*/ 0 h 209"/>
                <a:gd name="T40" fmla="*/ 0 w 247"/>
                <a:gd name="T41" fmla="*/ 0 h 209"/>
                <a:gd name="T42" fmla="*/ 0 w 247"/>
                <a:gd name="T43" fmla="*/ 0 h 209"/>
                <a:gd name="T44" fmla="*/ 0 w 247"/>
                <a:gd name="T45" fmla="*/ 0 h 209"/>
                <a:gd name="T46" fmla="*/ 0 w 247"/>
                <a:gd name="T47" fmla="*/ 0 h 209"/>
                <a:gd name="T48" fmla="*/ 0 w 247"/>
                <a:gd name="T49" fmla="*/ 0 h 209"/>
                <a:gd name="T50" fmla="*/ 0 w 247"/>
                <a:gd name="T51" fmla="*/ 0 h 209"/>
                <a:gd name="T52" fmla="*/ 0 w 247"/>
                <a:gd name="T53" fmla="*/ 0 h 209"/>
                <a:gd name="T54" fmla="*/ 0 w 247"/>
                <a:gd name="T55" fmla="*/ 0 h 209"/>
                <a:gd name="T56" fmla="*/ 0 w 247"/>
                <a:gd name="T57" fmla="*/ 0 h 209"/>
                <a:gd name="T58" fmla="*/ 0 w 247"/>
                <a:gd name="T59" fmla="*/ 0 h 209"/>
                <a:gd name="T60" fmla="*/ 0 w 247"/>
                <a:gd name="T61" fmla="*/ 0 h 209"/>
                <a:gd name="T62" fmla="*/ 0 w 247"/>
                <a:gd name="T63" fmla="*/ 0 h 209"/>
                <a:gd name="T64" fmla="*/ 0 w 247"/>
                <a:gd name="T65" fmla="*/ 0 h 209"/>
                <a:gd name="T66" fmla="*/ 0 w 247"/>
                <a:gd name="T67" fmla="*/ 0 h 209"/>
                <a:gd name="T68" fmla="*/ 0 w 247"/>
                <a:gd name="T69" fmla="*/ 0 h 209"/>
                <a:gd name="T70" fmla="*/ 0 w 247"/>
                <a:gd name="T71" fmla="*/ 0 h 209"/>
                <a:gd name="T72" fmla="*/ 0 w 247"/>
                <a:gd name="T73" fmla="*/ 0 h 209"/>
                <a:gd name="T74" fmla="*/ 0 w 247"/>
                <a:gd name="T75" fmla="*/ 0 h 209"/>
                <a:gd name="T76" fmla="*/ 0 w 247"/>
                <a:gd name="T77" fmla="*/ 0 h 209"/>
                <a:gd name="T78" fmla="*/ 0 w 247"/>
                <a:gd name="T79" fmla="*/ 0 h 209"/>
                <a:gd name="T80" fmla="*/ 0 w 247"/>
                <a:gd name="T81" fmla="*/ 0 h 209"/>
                <a:gd name="T82" fmla="*/ 0 w 247"/>
                <a:gd name="T83" fmla="*/ 0 h 209"/>
                <a:gd name="T84" fmla="*/ 0 w 247"/>
                <a:gd name="T85" fmla="*/ 0 h 209"/>
                <a:gd name="T86" fmla="*/ 0 w 247"/>
                <a:gd name="T87" fmla="*/ 0 h 209"/>
                <a:gd name="T88" fmla="*/ 0 w 247"/>
                <a:gd name="T89" fmla="*/ 0 h 209"/>
                <a:gd name="T90" fmla="*/ 0 w 247"/>
                <a:gd name="T91" fmla="*/ 0 h 209"/>
                <a:gd name="T92" fmla="*/ 0 w 247"/>
                <a:gd name="T93" fmla="*/ 0 h 209"/>
                <a:gd name="T94" fmla="*/ 0 w 247"/>
                <a:gd name="T95" fmla="*/ 0 h 209"/>
                <a:gd name="T96" fmla="*/ 0 w 247"/>
                <a:gd name="T97" fmla="*/ 0 h 20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47" h="209">
                  <a:moveTo>
                    <a:pt x="87" y="27"/>
                  </a:moveTo>
                  <a:lnTo>
                    <a:pt x="68" y="35"/>
                  </a:lnTo>
                  <a:lnTo>
                    <a:pt x="52" y="46"/>
                  </a:lnTo>
                  <a:lnTo>
                    <a:pt x="37" y="57"/>
                  </a:lnTo>
                  <a:lnTo>
                    <a:pt x="24" y="69"/>
                  </a:lnTo>
                  <a:lnTo>
                    <a:pt x="14" y="83"/>
                  </a:lnTo>
                  <a:lnTo>
                    <a:pt x="7" y="97"/>
                  </a:lnTo>
                  <a:lnTo>
                    <a:pt x="2" y="113"/>
                  </a:lnTo>
                  <a:lnTo>
                    <a:pt x="0" y="128"/>
                  </a:lnTo>
                  <a:lnTo>
                    <a:pt x="2" y="150"/>
                  </a:lnTo>
                  <a:lnTo>
                    <a:pt x="14" y="167"/>
                  </a:lnTo>
                  <a:lnTo>
                    <a:pt x="32" y="183"/>
                  </a:lnTo>
                  <a:lnTo>
                    <a:pt x="55" y="194"/>
                  </a:lnTo>
                  <a:lnTo>
                    <a:pt x="81" y="203"/>
                  </a:lnTo>
                  <a:lnTo>
                    <a:pt x="109" y="208"/>
                  </a:lnTo>
                  <a:lnTo>
                    <a:pt x="138" y="209"/>
                  </a:lnTo>
                  <a:lnTo>
                    <a:pt x="165" y="206"/>
                  </a:lnTo>
                  <a:lnTo>
                    <a:pt x="171" y="206"/>
                  </a:lnTo>
                  <a:lnTo>
                    <a:pt x="177" y="203"/>
                  </a:lnTo>
                  <a:lnTo>
                    <a:pt x="181" y="200"/>
                  </a:lnTo>
                  <a:lnTo>
                    <a:pt x="183" y="196"/>
                  </a:lnTo>
                  <a:lnTo>
                    <a:pt x="180" y="191"/>
                  </a:lnTo>
                  <a:lnTo>
                    <a:pt x="174" y="187"/>
                  </a:lnTo>
                  <a:lnTo>
                    <a:pt x="167" y="183"/>
                  </a:lnTo>
                  <a:lnTo>
                    <a:pt x="159" y="181"/>
                  </a:lnTo>
                  <a:lnTo>
                    <a:pt x="145" y="178"/>
                  </a:lnTo>
                  <a:lnTo>
                    <a:pt x="130" y="176"/>
                  </a:lnTo>
                  <a:lnTo>
                    <a:pt x="116" y="174"/>
                  </a:lnTo>
                  <a:lnTo>
                    <a:pt x="103" y="171"/>
                  </a:lnTo>
                  <a:lnTo>
                    <a:pt x="90" y="168"/>
                  </a:lnTo>
                  <a:lnTo>
                    <a:pt x="77" y="164"/>
                  </a:lnTo>
                  <a:lnTo>
                    <a:pt x="65" y="159"/>
                  </a:lnTo>
                  <a:lnTo>
                    <a:pt x="53" y="151"/>
                  </a:lnTo>
                  <a:lnTo>
                    <a:pt x="49" y="116"/>
                  </a:lnTo>
                  <a:lnTo>
                    <a:pt x="61" y="87"/>
                  </a:lnTo>
                  <a:lnTo>
                    <a:pt x="84" y="64"/>
                  </a:lnTo>
                  <a:lnTo>
                    <a:pt x="116" y="46"/>
                  </a:lnTo>
                  <a:lnTo>
                    <a:pt x="151" y="31"/>
                  </a:lnTo>
                  <a:lnTo>
                    <a:pt x="187" y="20"/>
                  </a:lnTo>
                  <a:lnTo>
                    <a:pt x="220" y="12"/>
                  </a:lnTo>
                  <a:lnTo>
                    <a:pt x="247" y="5"/>
                  </a:lnTo>
                  <a:lnTo>
                    <a:pt x="231" y="1"/>
                  </a:lnTo>
                  <a:lnTo>
                    <a:pt x="213" y="0"/>
                  </a:lnTo>
                  <a:lnTo>
                    <a:pt x="193" y="2"/>
                  </a:lnTo>
                  <a:lnTo>
                    <a:pt x="171" y="5"/>
                  </a:lnTo>
                  <a:lnTo>
                    <a:pt x="149" y="10"/>
                  </a:lnTo>
                  <a:lnTo>
                    <a:pt x="127" y="15"/>
                  </a:lnTo>
                  <a:lnTo>
                    <a:pt x="106" y="21"/>
                  </a:lnTo>
                  <a:lnTo>
                    <a:pt x="87" y="27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17" name="Freeform 90"/>
            <p:cNvSpPr>
              <a:spLocks/>
            </p:cNvSpPr>
            <p:nvPr/>
          </p:nvSpPr>
          <p:spPr bwMode="auto">
            <a:xfrm>
              <a:off x="5012" y="297"/>
              <a:ext cx="53" cy="81"/>
            </a:xfrm>
            <a:custGeom>
              <a:avLst/>
              <a:gdLst>
                <a:gd name="T0" fmla="*/ 0 w 158"/>
                <a:gd name="T1" fmla="*/ 1 h 162"/>
                <a:gd name="T2" fmla="*/ 0 w 158"/>
                <a:gd name="T3" fmla="*/ 1 h 162"/>
                <a:gd name="T4" fmla="*/ 0 w 158"/>
                <a:gd name="T5" fmla="*/ 1 h 162"/>
                <a:gd name="T6" fmla="*/ 0 w 158"/>
                <a:gd name="T7" fmla="*/ 1 h 162"/>
                <a:gd name="T8" fmla="*/ 0 w 158"/>
                <a:gd name="T9" fmla="*/ 1 h 162"/>
                <a:gd name="T10" fmla="*/ 0 w 158"/>
                <a:gd name="T11" fmla="*/ 1 h 162"/>
                <a:gd name="T12" fmla="*/ 0 w 158"/>
                <a:gd name="T13" fmla="*/ 1 h 162"/>
                <a:gd name="T14" fmla="*/ 0 w 158"/>
                <a:gd name="T15" fmla="*/ 1 h 162"/>
                <a:gd name="T16" fmla="*/ 0 w 158"/>
                <a:gd name="T17" fmla="*/ 1 h 162"/>
                <a:gd name="T18" fmla="*/ 0 w 158"/>
                <a:gd name="T19" fmla="*/ 1 h 162"/>
                <a:gd name="T20" fmla="*/ 0 w 158"/>
                <a:gd name="T21" fmla="*/ 1 h 162"/>
                <a:gd name="T22" fmla="*/ 0 w 158"/>
                <a:gd name="T23" fmla="*/ 1 h 162"/>
                <a:gd name="T24" fmla="*/ 0 w 158"/>
                <a:gd name="T25" fmla="*/ 1 h 162"/>
                <a:gd name="T26" fmla="*/ 0 w 158"/>
                <a:gd name="T27" fmla="*/ 1 h 162"/>
                <a:gd name="T28" fmla="*/ 0 w 158"/>
                <a:gd name="T29" fmla="*/ 1 h 162"/>
                <a:gd name="T30" fmla="*/ 0 w 158"/>
                <a:gd name="T31" fmla="*/ 1 h 162"/>
                <a:gd name="T32" fmla="*/ 0 w 158"/>
                <a:gd name="T33" fmla="*/ 1 h 162"/>
                <a:gd name="T34" fmla="*/ 0 w 158"/>
                <a:gd name="T35" fmla="*/ 1 h 162"/>
                <a:gd name="T36" fmla="*/ 0 w 158"/>
                <a:gd name="T37" fmla="*/ 1 h 162"/>
                <a:gd name="T38" fmla="*/ 0 w 158"/>
                <a:gd name="T39" fmla="*/ 1 h 162"/>
                <a:gd name="T40" fmla="*/ 0 w 158"/>
                <a:gd name="T41" fmla="*/ 1 h 162"/>
                <a:gd name="T42" fmla="*/ 0 w 158"/>
                <a:gd name="T43" fmla="*/ 1 h 162"/>
                <a:gd name="T44" fmla="*/ 0 w 158"/>
                <a:gd name="T45" fmla="*/ 1 h 162"/>
                <a:gd name="T46" fmla="*/ 0 w 158"/>
                <a:gd name="T47" fmla="*/ 1 h 162"/>
                <a:gd name="T48" fmla="*/ 0 w 158"/>
                <a:gd name="T49" fmla="*/ 1 h 162"/>
                <a:gd name="T50" fmla="*/ 0 w 158"/>
                <a:gd name="T51" fmla="*/ 1 h 162"/>
                <a:gd name="T52" fmla="*/ 0 w 158"/>
                <a:gd name="T53" fmla="*/ 1 h 162"/>
                <a:gd name="T54" fmla="*/ 0 w 158"/>
                <a:gd name="T55" fmla="*/ 1 h 162"/>
                <a:gd name="T56" fmla="*/ 0 w 158"/>
                <a:gd name="T57" fmla="*/ 1 h 162"/>
                <a:gd name="T58" fmla="*/ 0 w 158"/>
                <a:gd name="T59" fmla="*/ 1 h 162"/>
                <a:gd name="T60" fmla="*/ 0 w 158"/>
                <a:gd name="T61" fmla="*/ 0 h 162"/>
                <a:gd name="T62" fmla="*/ 0 w 158"/>
                <a:gd name="T63" fmla="*/ 0 h 162"/>
                <a:gd name="T64" fmla="*/ 0 w 158"/>
                <a:gd name="T65" fmla="*/ 1 h 162"/>
                <a:gd name="T66" fmla="*/ 0 w 158"/>
                <a:gd name="T67" fmla="*/ 1 h 162"/>
                <a:gd name="T68" fmla="*/ 0 w 158"/>
                <a:gd name="T69" fmla="*/ 1 h 162"/>
                <a:gd name="T70" fmla="*/ 0 w 158"/>
                <a:gd name="T71" fmla="*/ 1 h 162"/>
                <a:gd name="T72" fmla="*/ 0 w 158"/>
                <a:gd name="T73" fmla="*/ 1 h 162"/>
                <a:gd name="T74" fmla="*/ 0 w 158"/>
                <a:gd name="T75" fmla="*/ 1 h 162"/>
                <a:gd name="T76" fmla="*/ 0 w 158"/>
                <a:gd name="T77" fmla="*/ 1 h 162"/>
                <a:gd name="T78" fmla="*/ 0 w 158"/>
                <a:gd name="T79" fmla="*/ 1 h 162"/>
                <a:gd name="T80" fmla="*/ 0 w 158"/>
                <a:gd name="T81" fmla="*/ 1 h 1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58" h="162">
                  <a:moveTo>
                    <a:pt x="134" y="53"/>
                  </a:moveTo>
                  <a:lnTo>
                    <a:pt x="140" y="69"/>
                  </a:lnTo>
                  <a:lnTo>
                    <a:pt x="138" y="85"/>
                  </a:lnTo>
                  <a:lnTo>
                    <a:pt x="128" y="97"/>
                  </a:lnTo>
                  <a:lnTo>
                    <a:pt x="113" y="109"/>
                  </a:lnTo>
                  <a:lnTo>
                    <a:pt x="96" y="119"/>
                  </a:lnTo>
                  <a:lnTo>
                    <a:pt x="76" y="129"/>
                  </a:lnTo>
                  <a:lnTo>
                    <a:pt x="55" y="138"/>
                  </a:lnTo>
                  <a:lnTo>
                    <a:pt x="38" y="148"/>
                  </a:lnTo>
                  <a:lnTo>
                    <a:pt x="35" y="151"/>
                  </a:lnTo>
                  <a:lnTo>
                    <a:pt x="33" y="153"/>
                  </a:lnTo>
                  <a:lnTo>
                    <a:pt x="33" y="156"/>
                  </a:lnTo>
                  <a:lnTo>
                    <a:pt x="35" y="159"/>
                  </a:lnTo>
                  <a:lnTo>
                    <a:pt x="39" y="161"/>
                  </a:lnTo>
                  <a:lnTo>
                    <a:pt x="44" y="162"/>
                  </a:lnTo>
                  <a:lnTo>
                    <a:pt x="46" y="162"/>
                  </a:lnTo>
                  <a:lnTo>
                    <a:pt x="51" y="161"/>
                  </a:lnTo>
                  <a:lnTo>
                    <a:pt x="74" y="152"/>
                  </a:lnTo>
                  <a:lnTo>
                    <a:pt x="96" y="142"/>
                  </a:lnTo>
                  <a:lnTo>
                    <a:pt x="116" y="130"/>
                  </a:lnTo>
                  <a:lnTo>
                    <a:pt x="135" y="117"/>
                  </a:lnTo>
                  <a:lnTo>
                    <a:pt x="148" y="102"/>
                  </a:lnTo>
                  <a:lnTo>
                    <a:pt x="157" y="86"/>
                  </a:lnTo>
                  <a:lnTo>
                    <a:pt x="158" y="68"/>
                  </a:lnTo>
                  <a:lnTo>
                    <a:pt x="153" y="50"/>
                  </a:lnTo>
                  <a:lnTo>
                    <a:pt x="140" y="35"/>
                  </a:lnTo>
                  <a:lnTo>
                    <a:pt x="121" y="23"/>
                  </a:lnTo>
                  <a:lnTo>
                    <a:pt x="97" y="14"/>
                  </a:lnTo>
                  <a:lnTo>
                    <a:pt x="71" y="6"/>
                  </a:lnTo>
                  <a:lnTo>
                    <a:pt x="45" y="2"/>
                  </a:lnTo>
                  <a:lnTo>
                    <a:pt x="23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17" y="9"/>
                  </a:lnTo>
                  <a:lnTo>
                    <a:pt x="36" y="13"/>
                  </a:lnTo>
                  <a:lnTo>
                    <a:pt x="57" y="17"/>
                  </a:lnTo>
                  <a:lnTo>
                    <a:pt x="76" y="21"/>
                  </a:lnTo>
                  <a:lnTo>
                    <a:pt x="94" y="26"/>
                  </a:lnTo>
                  <a:lnTo>
                    <a:pt x="110" y="33"/>
                  </a:lnTo>
                  <a:lnTo>
                    <a:pt x="124" y="42"/>
                  </a:lnTo>
                  <a:lnTo>
                    <a:pt x="134" y="53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18" name="Freeform 91"/>
            <p:cNvSpPr>
              <a:spLocks/>
            </p:cNvSpPr>
            <p:nvPr/>
          </p:nvSpPr>
          <p:spPr bwMode="auto">
            <a:xfrm>
              <a:off x="4820" y="278"/>
              <a:ext cx="133" cy="169"/>
            </a:xfrm>
            <a:custGeom>
              <a:avLst/>
              <a:gdLst>
                <a:gd name="T0" fmla="*/ 0 w 400"/>
                <a:gd name="T1" fmla="*/ 0 h 339"/>
                <a:gd name="T2" fmla="*/ 0 w 400"/>
                <a:gd name="T3" fmla="*/ 0 h 339"/>
                <a:gd name="T4" fmla="*/ 0 w 400"/>
                <a:gd name="T5" fmla="*/ 0 h 339"/>
                <a:gd name="T6" fmla="*/ 0 w 400"/>
                <a:gd name="T7" fmla="*/ 0 h 339"/>
                <a:gd name="T8" fmla="*/ 0 w 400"/>
                <a:gd name="T9" fmla="*/ 0 h 339"/>
                <a:gd name="T10" fmla="*/ 0 w 400"/>
                <a:gd name="T11" fmla="*/ 0 h 339"/>
                <a:gd name="T12" fmla="*/ 0 w 400"/>
                <a:gd name="T13" fmla="*/ 1 h 339"/>
                <a:gd name="T14" fmla="*/ 0 w 400"/>
                <a:gd name="T15" fmla="*/ 1 h 339"/>
                <a:gd name="T16" fmla="*/ 0 w 400"/>
                <a:gd name="T17" fmla="*/ 1 h 339"/>
                <a:gd name="T18" fmla="*/ 0 w 400"/>
                <a:gd name="T19" fmla="*/ 1 h 339"/>
                <a:gd name="T20" fmla="*/ 0 w 400"/>
                <a:gd name="T21" fmla="*/ 1 h 339"/>
                <a:gd name="T22" fmla="*/ 0 w 400"/>
                <a:gd name="T23" fmla="*/ 1 h 339"/>
                <a:gd name="T24" fmla="*/ 0 w 400"/>
                <a:gd name="T25" fmla="*/ 1 h 339"/>
                <a:gd name="T26" fmla="*/ 0 w 400"/>
                <a:gd name="T27" fmla="*/ 1 h 339"/>
                <a:gd name="T28" fmla="*/ 0 w 400"/>
                <a:gd name="T29" fmla="*/ 1 h 339"/>
                <a:gd name="T30" fmla="*/ 0 w 400"/>
                <a:gd name="T31" fmla="*/ 1 h 339"/>
                <a:gd name="T32" fmla="*/ 0 w 400"/>
                <a:gd name="T33" fmla="*/ 1 h 339"/>
                <a:gd name="T34" fmla="*/ 0 w 400"/>
                <a:gd name="T35" fmla="*/ 1 h 339"/>
                <a:gd name="T36" fmla="*/ 0 w 400"/>
                <a:gd name="T37" fmla="*/ 1 h 339"/>
                <a:gd name="T38" fmla="*/ 0 w 400"/>
                <a:gd name="T39" fmla="*/ 1 h 339"/>
                <a:gd name="T40" fmla="*/ 0 w 400"/>
                <a:gd name="T41" fmla="*/ 1 h 339"/>
                <a:gd name="T42" fmla="*/ 0 w 400"/>
                <a:gd name="T43" fmla="*/ 1 h 339"/>
                <a:gd name="T44" fmla="*/ 0 w 400"/>
                <a:gd name="T45" fmla="*/ 1 h 339"/>
                <a:gd name="T46" fmla="*/ 0 w 400"/>
                <a:gd name="T47" fmla="*/ 1 h 339"/>
                <a:gd name="T48" fmla="*/ 0 w 400"/>
                <a:gd name="T49" fmla="*/ 1 h 339"/>
                <a:gd name="T50" fmla="*/ 0 w 400"/>
                <a:gd name="T51" fmla="*/ 1 h 339"/>
                <a:gd name="T52" fmla="*/ 0 w 400"/>
                <a:gd name="T53" fmla="*/ 1 h 339"/>
                <a:gd name="T54" fmla="*/ 0 w 400"/>
                <a:gd name="T55" fmla="*/ 1 h 339"/>
                <a:gd name="T56" fmla="*/ 0 w 400"/>
                <a:gd name="T57" fmla="*/ 0 h 339"/>
                <a:gd name="T58" fmla="*/ 0 w 400"/>
                <a:gd name="T59" fmla="*/ 0 h 339"/>
                <a:gd name="T60" fmla="*/ 0 w 400"/>
                <a:gd name="T61" fmla="*/ 0 h 339"/>
                <a:gd name="T62" fmla="*/ 0 w 400"/>
                <a:gd name="T63" fmla="*/ 0 h 339"/>
                <a:gd name="T64" fmla="*/ 0 w 400"/>
                <a:gd name="T65" fmla="*/ 0 h 339"/>
                <a:gd name="T66" fmla="*/ 0 w 400"/>
                <a:gd name="T67" fmla="*/ 0 h 339"/>
                <a:gd name="T68" fmla="*/ 0 w 400"/>
                <a:gd name="T69" fmla="*/ 0 h 339"/>
                <a:gd name="T70" fmla="*/ 0 w 400"/>
                <a:gd name="T71" fmla="*/ 0 h 339"/>
                <a:gd name="T72" fmla="*/ 0 w 400"/>
                <a:gd name="T73" fmla="*/ 0 h 339"/>
                <a:gd name="T74" fmla="*/ 0 w 400"/>
                <a:gd name="T75" fmla="*/ 0 h 339"/>
                <a:gd name="T76" fmla="*/ 0 w 400"/>
                <a:gd name="T77" fmla="*/ 0 h 339"/>
                <a:gd name="T78" fmla="*/ 0 w 400"/>
                <a:gd name="T79" fmla="*/ 0 h 339"/>
                <a:gd name="T80" fmla="*/ 0 w 400"/>
                <a:gd name="T81" fmla="*/ 0 h 339"/>
                <a:gd name="T82" fmla="*/ 0 w 400"/>
                <a:gd name="T83" fmla="*/ 0 h 339"/>
                <a:gd name="T84" fmla="*/ 0 w 400"/>
                <a:gd name="T85" fmla="*/ 0 h 339"/>
                <a:gd name="T86" fmla="*/ 0 w 400"/>
                <a:gd name="T87" fmla="*/ 0 h 3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00" h="339">
                  <a:moveTo>
                    <a:pt x="156" y="44"/>
                  </a:moveTo>
                  <a:lnTo>
                    <a:pt x="125" y="63"/>
                  </a:lnTo>
                  <a:lnTo>
                    <a:pt x="95" y="82"/>
                  </a:lnTo>
                  <a:lnTo>
                    <a:pt x="67" y="103"/>
                  </a:lnTo>
                  <a:lnTo>
                    <a:pt x="42" y="126"/>
                  </a:lnTo>
                  <a:lnTo>
                    <a:pt x="22" y="150"/>
                  </a:lnTo>
                  <a:lnTo>
                    <a:pt x="7" y="175"/>
                  </a:lnTo>
                  <a:lnTo>
                    <a:pt x="0" y="203"/>
                  </a:lnTo>
                  <a:lnTo>
                    <a:pt x="2" y="232"/>
                  </a:lnTo>
                  <a:lnTo>
                    <a:pt x="4" y="239"/>
                  </a:lnTo>
                  <a:lnTo>
                    <a:pt x="7" y="248"/>
                  </a:lnTo>
                  <a:lnTo>
                    <a:pt x="12" y="254"/>
                  </a:lnTo>
                  <a:lnTo>
                    <a:pt x="18" y="261"/>
                  </a:lnTo>
                  <a:lnTo>
                    <a:pt x="25" y="267"/>
                  </a:lnTo>
                  <a:lnTo>
                    <a:pt x="33" y="273"/>
                  </a:lnTo>
                  <a:lnTo>
                    <a:pt x="41" y="278"/>
                  </a:lnTo>
                  <a:lnTo>
                    <a:pt x="51" y="283"/>
                  </a:lnTo>
                  <a:lnTo>
                    <a:pt x="70" y="291"/>
                  </a:lnTo>
                  <a:lnTo>
                    <a:pt x="89" y="298"/>
                  </a:lnTo>
                  <a:lnTo>
                    <a:pt x="108" y="304"/>
                  </a:lnTo>
                  <a:lnTo>
                    <a:pt x="128" y="309"/>
                  </a:lnTo>
                  <a:lnTo>
                    <a:pt x="148" y="315"/>
                  </a:lnTo>
                  <a:lnTo>
                    <a:pt x="169" y="319"/>
                  </a:lnTo>
                  <a:lnTo>
                    <a:pt x="189" y="323"/>
                  </a:lnTo>
                  <a:lnTo>
                    <a:pt x="209" y="326"/>
                  </a:lnTo>
                  <a:lnTo>
                    <a:pt x="231" y="329"/>
                  </a:lnTo>
                  <a:lnTo>
                    <a:pt x="251" y="331"/>
                  </a:lnTo>
                  <a:lnTo>
                    <a:pt x="273" y="333"/>
                  </a:lnTo>
                  <a:lnTo>
                    <a:pt x="295" y="335"/>
                  </a:lnTo>
                  <a:lnTo>
                    <a:pt x="315" y="336"/>
                  </a:lnTo>
                  <a:lnTo>
                    <a:pt x="337" y="337"/>
                  </a:lnTo>
                  <a:lnTo>
                    <a:pt x="359" y="338"/>
                  </a:lnTo>
                  <a:lnTo>
                    <a:pt x="379" y="339"/>
                  </a:lnTo>
                  <a:lnTo>
                    <a:pt x="387" y="339"/>
                  </a:lnTo>
                  <a:lnTo>
                    <a:pt x="392" y="337"/>
                  </a:lnTo>
                  <a:lnTo>
                    <a:pt x="397" y="333"/>
                  </a:lnTo>
                  <a:lnTo>
                    <a:pt x="400" y="329"/>
                  </a:lnTo>
                  <a:lnTo>
                    <a:pt x="400" y="324"/>
                  </a:lnTo>
                  <a:lnTo>
                    <a:pt x="397" y="320"/>
                  </a:lnTo>
                  <a:lnTo>
                    <a:pt x="391" y="317"/>
                  </a:lnTo>
                  <a:lnTo>
                    <a:pt x="384" y="315"/>
                  </a:lnTo>
                  <a:lnTo>
                    <a:pt x="365" y="311"/>
                  </a:lnTo>
                  <a:lnTo>
                    <a:pt x="346" y="309"/>
                  </a:lnTo>
                  <a:lnTo>
                    <a:pt x="327" y="306"/>
                  </a:lnTo>
                  <a:lnTo>
                    <a:pt x="307" y="304"/>
                  </a:lnTo>
                  <a:lnTo>
                    <a:pt x="288" y="302"/>
                  </a:lnTo>
                  <a:lnTo>
                    <a:pt x="269" y="300"/>
                  </a:lnTo>
                  <a:lnTo>
                    <a:pt x="249" y="298"/>
                  </a:lnTo>
                  <a:lnTo>
                    <a:pt x="230" y="295"/>
                  </a:lnTo>
                  <a:lnTo>
                    <a:pt x="211" y="293"/>
                  </a:lnTo>
                  <a:lnTo>
                    <a:pt x="192" y="290"/>
                  </a:lnTo>
                  <a:lnTo>
                    <a:pt x="173" y="286"/>
                  </a:lnTo>
                  <a:lnTo>
                    <a:pt x="154" y="283"/>
                  </a:lnTo>
                  <a:lnTo>
                    <a:pt x="137" y="277"/>
                  </a:lnTo>
                  <a:lnTo>
                    <a:pt x="118" y="272"/>
                  </a:lnTo>
                  <a:lnTo>
                    <a:pt x="100" y="267"/>
                  </a:lnTo>
                  <a:lnTo>
                    <a:pt x="83" y="260"/>
                  </a:lnTo>
                  <a:lnTo>
                    <a:pt x="68" y="253"/>
                  </a:lnTo>
                  <a:lnTo>
                    <a:pt x="57" y="243"/>
                  </a:lnTo>
                  <a:lnTo>
                    <a:pt x="48" y="233"/>
                  </a:lnTo>
                  <a:lnTo>
                    <a:pt x="44" y="221"/>
                  </a:lnTo>
                  <a:lnTo>
                    <a:pt x="42" y="208"/>
                  </a:lnTo>
                  <a:lnTo>
                    <a:pt x="44" y="194"/>
                  </a:lnTo>
                  <a:lnTo>
                    <a:pt x="48" y="180"/>
                  </a:lnTo>
                  <a:lnTo>
                    <a:pt x="54" y="168"/>
                  </a:lnTo>
                  <a:lnTo>
                    <a:pt x="64" y="153"/>
                  </a:lnTo>
                  <a:lnTo>
                    <a:pt x="76" y="137"/>
                  </a:lnTo>
                  <a:lnTo>
                    <a:pt x="89" y="124"/>
                  </a:lnTo>
                  <a:lnTo>
                    <a:pt x="103" y="111"/>
                  </a:lnTo>
                  <a:lnTo>
                    <a:pt x="118" y="99"/>
                  </a:lnTo>
                  <a:lnTo>
                    <a:pt x="134" y="87"/>
                  </a:lnTo>
                  <a:lnTo>
                    <a:pt x="153" y="74"/>
                  </a:lnTo>
                  <a:lnTo>
                    <a:pt x="172" y="62"/>
                  </a:lnTo>
                  <a:lnTo>
                    <a:pt x="190" y="52"/>
                  </a:lnTo>
                  <a:lnTo>
                    <a:pt x="215" y="42"/>
                  </a:lnTo>
                  <a:lnTo>
                    <a:pt x="243" y="34"/>
                  </a:lnTo>
                  <a:lnTo>
                    <a:pt x="270" y="26"/>
                  </a:lnTo>
                  <a:lnTo>
                    <a:pt x="295" y="19"/>
                  </a:lnTo>
                  <a:lnTo>
                    <a:pt x="315" y="13"/>
                  </a:lnTo>
                  <a:lnTo>
                    <a:pt x="328" y="6"/>
                  </a:lnTo>
                  <a:lnTo>
                    <a:pt x="333" y="2"/>
                  </a:lnTo>
                  <a:lnTo>
                    <a:pt x="318" y="0"/>
                  </a:lnTo>
                  <a:lnTo>
                    <a:pt x="298" y="1"/>
                  </a:lnTo>
                  <a:lnTo>
                    <a:pt x="275" y="4"/>
                  </a:lnTo>
                  <a:lnTo>
                    <a:pt x="250" y="9"/>
                  </a:lnTo>
                  <a:lnTo>
                    <a:pt x="224" y="17"/>
                  </a:lnTo>
                  <a:lnTo>
                    <a:pt x="199" y="25"/>
                  </a:lnTo>
                  <a:lnTo>
                    <a:pt x="176" y="34"/>
                  </a:lnTo>
                  <a:lnTo>
                    <a:pt x="156" y="44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19" name="Freeform 92"/>
            <p:cNvSpPr>
              <a:spLocks/>
            </p:cNvSpPr>
            <p:nvPr/>
          </p:nvSpPr>
          <p:spPr bwMode="auto">
            <a:xfrm>
              <a:off x="5007" y="272"/>
              <a:ext cx="117" cy="113"/>
            </a:xfrm>
            <a:custGeom>
              <a:avLst/>
              <a:gdLst>
                <a:gd name="T0" fmla="*/ 0 w 351"/>
                <a:gd name="T1" fmla="*/ 1 h 226"/>
                <a:gd name="T2" fmla="*/ 0 w 351"/>
                <a:gd name="T3" fmla="*/ 1 h 226"/>
                <a:gd name="T4" fmla="*/ 0 w 351"/>
                <a:gd name="T5" fmla="*/ 1 h 226"/>
                <a:gd name="T6" fmla="*/ 0 w 351"/>
                <a:gd name="T7" fmla="*/ 1 h 226"/>
                <a:gd name="T8" fmla="*/ 0 w 351"/>
                <a:gd name="T9" fmla="*/ 1 h 226"/>
                <a:gd name="T10" fmla="*/ 0 w 351"/>
                <a:gd name="T11" fmla="*/ 1 h 226"/>
                <a:gd name="T12" fmla="*/ 0 w 351"/>
                <a:gd name="T13" fmla="*/ 1 h 226"/>
                <a:gd name="T14" fmla="*/ 0 w 351"/>
                <a:gd name="T15" fmla="*/ 1 h 226"/>
                <a:gd name="T16" fmla="*/ 0 w 351"/>
                <a:gd name="T17" fmla="*/ 1 h 226"/>
                <a:gd name="T18" fmla="*/ 0 w 351"/>
                <a:gd name="T19" fmla="*/ 1 h 226"/>
                <a:gd name="T20" fmla="*/ 0 w 351"/>
                <a:gd name="T21" fmla="*/ 1 h 226"/>
                <a:gd name="T22" fmla="*/ 0 w 351"/>
                <a:gd name="T23" fmla="*/ 1 h 226"/>
                <a:gd name="T24" fmla="*/ 0 w 351"/>
                <a:gd name="T25" fmla="*/ 1 h 226"/>
                <a:gd name="T26" fmla="*/ 0 w 351"/>
                <a:gd name="T27" fmla="*/ 1 h 226"/>
                <a:gd name="T28" fmla="*/ 0 w 351"/>
                <a:gd name="T29" fmla="*/ 1 h 226"/>
                <a:gd name="T30" fmla="*/ 0 w 351"/>
                <a:gd name="T31" fmla="*/ 1 h 226"/>
                <a:gd name="T32" fmla="*/ 0 w 351"/>
                <a:gd name="T33" fmla="*/ 1 h 226"/>
                <a:gd name="T34" fmla="*/ 0 w 351"/>
                <a:gd name="T35" fmla="*/ 1 h 226"/>
                <a:gd name="T36" fmla="*/ 0 w 351"/>
                <a:gd name="T37" fmla="*/ 1 h 226"/>
                <a:gd name="T38" fmla="*/ 0 w 351"/>
                <a:gd name="T39" fmla="*/ 1 h 226"/>
                <a:gd name="T40" fmla="*/ 0 w 351"/>
                <a:gd name="T41" fmla="*/ 1 h 226"/>
                <a:gd name="T42" fmla="*/ 0 w 351"/>
                <a:gd name="T43" fmla="*/ 1 h 226"/>
                <a:gd name="T44" fmla="*/ 0 w 351"/>
                <a:gd name="T45" fmla="*/ 1 h 226"/>
                <a:gd name="T46" fmla="*/ 0 w 351"/>
                <a:gd name="T47" fmla="*/ 1 h 226"/>
                <a:gd name="T48" fmla="*/ 0 w 351"/>
                <a:gd name="T49" fmla="*/ 1 h 226"/>
                <a:gd name="T50" fmla="*/ 0 w 351"/>
                <a:gd name="T51" fmla="*/ 1 h 226"/>
                <a:gd name="T52" fmla="*/ 0 w 351"/>
                <a:gd name="T53" fmla="*/ 1 h 226"/>
                <a:gd name="T54" fmla="*/ 0 w 351"/>
                <a:gd name="T55" fmla="*/ 1 h 226"/>
                <a:gd name="T56" fmla="*/ 0 w 351"/>
                <a:gd name="T57" fmla="*/ 1 h 226"/>
                <a:gd name="T58" fmla="*/ 0 w 351"/>
                <a:gd name="T59" fmla="*/ 1 h 226"/>
                <a:gd name="T60" fmla="*/ 0 w 351"/>
                <a:gd name="T61" fmla="*/ 1 h 226"/>
                <a:gd name="T62" fmla="*/ 0 w 351"/>
                <a:gd name="T63" fmla="*/ 1 h 226"/>
                <a:gd name="T64" fmla="*/ 0 w 351"/>
                <a:gd name="T65" fmla="*/ 1 h 226"/>
                <a:gd name="T66" fmla="*/ 0 w 351"/>
                <a:gd name="T67" fmla="*/ 1 h 226"/>
                <a:gd name="T68" fmla="*/ 0 w 351"/>
                <a:gd name="T69" fmla="*/ 1 h 226"/>
                <a:gd name="T70" fmla="*/ 0 w 351"/>
                <a:gd name="T71" fmla="*/ 1 h 226"/>
                <a:gd name="T72" fmla="*/ 0 w 351"/>
                <a:gd name="T73" fmla="*/ 1 h 226"/>
                <a:gd name="T74" fmla="*/ 0 w 351"/>
                <a:gd name="T75" fmla="*/ 1 h 226"/>
                <a:gd name="T76" fmla="*/ 0 w 351"/>
                <a:gd name="T77" fmla="*/ 1 h 226"/>
                <a:gd name="T78" fmla="*/ 0 w 351"/>
                <a:gd name="T79" fmla="*/ 0 h 226"/>
                <a:gd name="T80" fmla="*/ 0 w 351"/>
                <a:gd name="T81" fmla="*/ 0 h 226"/>
                <a:gd name="T82" fmla="*/ 0 w 351"/>
                <a:gd name="T83" fmla="*/ 0 h 226"/>
                <a:gd name="T84" fmla="*/ 0 w 351"/>
                <a:gd name="T85" fmla="*/ 0 h 226"/>
                <a:gd name="T86" fmla="*/ 0 w 351"/>
                <a:gd name="T87" fmla="*/ 1 h 226"/>
                <a:gd name="T88" fmla="*/ 0 w 351"/>
                <a:gd name="T89" fmla="*/ 1 h 226"/>
                <a:gd name="T90" fmla="*/ 0 w 351"/>
                <a:gd name="T91" fmla="*/ 1 h 226"/>
                <a:gd name="T92" fmla="*/ 0 w 351"/>
                <a:gd name="T93" fmla="*/ 1 h 226"/>
                <a:gd name="T94" fmla="*/ 0 w 351"/>
                <a:gd name="T95" fmla="*/ 1 h 226"/>
                <a:gd name="T96" fmla="*/ 0 w 351"/>
                <a:gd name="T97" fmla="*/ 1 h 226"/>
                <a:gd name="T98" fmla="*/ 0 w 351"/>
                <a:gd name="T99" fmla="*/ 1 h 226"/>
                <a:gd name="T100" fmla="*/ 0 w 351"/>
                <a:gd name="T101" fmla="*/ 1 h 226"/>
                <a:gd name="T102" fmla="*/ 0 w 351"/>
                <a:gd name="T103" fmla="*/ 1 h 226"/>
                <a:gd name="T104" fmla="*/ 0 w 351"/>
                <a:gd name="T105" fmla="*/ 1 h 226"/>
                <a:gd name="T106" fmla="*/ 0 w 351"/>
                <a:gd name="T107" fmla="*/ 1 h 226"/>
                <a:gd name="T108" fmla="*/ 0 w 351"/>
                <a:gd name="T109" fmla="*/ 1 h 226"/>
                <a:gd name="T110" fmla="*/ 0 w 351"/>
                <a:gd name="T111" fmla="*/ 1 h 226"/>
                <a:gd name="T112" fmla="*/ 0 w 351"/>
                <a:gd name="T113" fmla="*/ 1 h 226"/>
                <a:gd name="T114" fmla="*/ 0 w 351"/>
                <a:gd name="T115" fmla="*/ 1 h 226"/>
                <a:gd name="T116" fmla="*/ 0 w 351"/>
                <a:gd name="T117" fmla="*/ 1 h 226"/>
                <a:gd name="T118" fmla="*/ 0 w 351"/>
                <a:gd name="T119" fmla="*/ 1 h 226"/>
                <a:gd name="T120" fmla="*/ 0 w 351"/>
                <a:gd name="T121" fmla="*/ 1 h 2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51" h="226">
                  <a:moveTo>
                    <a:pt x="291" y="69"/>
                  </a:moveTo>
                  <a:lnTo>
                    <a:pt x="307" y="81"/>
                  </a:lnTo>
                  <a:lnTo>
                    <a:pt x="317" y="96"/>
                  </a:lnTo>
                  <a:lnTo>
                    <a:pt x="322" y="111"/>
                  </a:lnTo>
                  <a:lnTo>
                    <a:pt x="322" y="128"/>
                  </a:lnTo>
                  <a:lnTo>
                    <a:pt x="319" y="141"/>
                  </a:lnTo>
                  <a:lnTo>
                    <a:pt x="313" y="152"/>
                  </a:lnTo>
                  <a:lnTo>
                    <a:pt x="303" y="164"/>
                  </a:lnTo>
                  <a:lnTo>
                    <a:pt x="293" y="173"/>
                  </a:lnTo>
                  <a:lnTo>
                    <a:pt x="279" y="183"/>
                  </a:lnTo>
                  <a:lnTo>
                    <a:pt x="266" y="192"/>
                  </a:lnTo>
                  <a:lnTo>
                    <a:pt x="253" y="201"/>
                  </a:lnTo>
                  <a:lnTo>
                    <a:pt x="240" y="210"/>
                  </a:lnTo>
                  <a:lnTo>
                    <a:pt x="237" y="213"/>
                  </a:lnTo>
                  <a:lnTo>
                    <a:pt x="237" y="216"/>
                  </a:lnTo>
                  <a:lnTo>
                    <a:pt x="237" y="219"/>
                  </a:lnTo>
                  <a:lnTo>
                    <a:pt x="240" y="222"/>
                  </a:lnTo>
                  <a:lnTo>
                    <a:pt x="245" y="225"/>
                  </a:lnTo>
                  <a:lnTo>
                    <a:pt x="250" y="226"/>
                  </a:lnTo>
                  <a:lnTo>
                    <a:pt x="255" y="225"/>
                  </a:lnTo>
                  <a:lnTo>
                    <a:pt x="259" y="222"/>
                  </a:lnTo>
                  <a:lnTo>
                    <a:pt x="288" y="209"/>
                  </a:lnTo>
                  <a:lnTo>
                    <a:pt x="313" y="192"/>
                  </a:lnTo>
                  <a:lnTo>
                    <a:pt x="332" y="172"/>
                  </a:lnTo>
                  <a:lnTo>
                    <a:pt x="345" y="149"/>
                  </a:lnTo>
                  <a:lnTo>
                    <a:pt x="351" y="127"/>
                  </a:lnTo>
                  <a:lnTo>
                    <a:pt x="348" y="103"/>
                  </a:lnTo>
                  <a:lnTo>
                    <a:pt x="336" y="81"/>
                  </a:lnTo>
                  <a:lnTo>
                    <a:pt x="313" y="62"/>
                  </a:lnTo>
                  <a:lnTo>
                    <a:pt x="295" y="51"/>
                  </a:lnTo>
                  <a:lnTo>
                    <a:pt x="275" y="43"/>
                  </a:lnTo>
                  <a:lnTo>
                    <a:pt x="253" y="35"/>
                  </a:lnTo>
                  <a:lnTo>
                    <a:pt x="229" y="28"/>
                  </a:lnTo>
                  <a:lnTo>
                    <a:pt x="204" y="20"/>
                  </a:lnTo>
                  <a:lnTo>
                    <a:pt x="179" y="15"/>
                  </a:lnTo>
                  <a:lnTo>
                    <a:pt x="153" y="11"/>
                  </a:lnTo>
                  <a:lnTo>
                    <a:pt x="128" y="7"/>
                  </a:lnTo>
                  <a:lnTo>
                    <a:pt x="104" y="4"/>
                  </a:lnTo>
                  <a:lnTo>
                    <a:pt x="82" y="2"/>
                  </a:lnTo>
                  <a:lnTo>
                    <a:pt x="60" y="0"/>
                  </a:lnTo>
                  <a:lnTo>
                    <a:pt x="43" y="0"/>
                  </a:lnTo>
                  <a:lnTo>
                    <a:pt x="27" y="0"/>
                  </a:lnTo>
                  <a:lnTo>
                    <a:pt x="14" y="0"/>
                  </a:lnTo>
                  <a:lnTo>
                    <a:pt x="5" y="2"/>
                  </a:lnTo>
                  <a:lnTo>
                    <a:pt x="0" y="4"/>
                  </a:lnTo>
                  <a:lnTo>
                    <a:pt x="15" y="6"/>
                  </a:lnTo>
                  <a:lnTo>
                    <a:pt x="30" y="7"/>
                  </a:lnTo>
                  <a:lnTo>
                    <a:pt x="47" y="9"/>
                  </a:lnTo>
                  <a:lnTo>
                    <a:pt x="64" y="11"/>
                  </a:lnTo>
                  <a:lnTo>
                    <a:pt x="82" y="14"/>
                  </a:lnTo>
                  <a:lnTo>
                    <a:pt x="102" y="16"/>
                  </a:lnTo>
                  <a:lnTo>
                    <a:pt x="121" y="19"/>
                  </a:lnTo>
                  <a:lnTo>
                    <a:pt x="141" y="23"/>
                  </a:lnTo>
                  <a:lnTo>
                    <a:pt x="160" y="27"/>
                  </a:lnTo>
                  <a:lnTo>
                    <a:pt x="181" y="31"/>
                  </a:lnTo>
                  <a:lnTo>
                    <a:pt x="201" y="35"/>
                  </a:lnTo>
                  <a:lnTo>
                    <a:pt x="220" y="40"/>
                  </a:lnTo>
                  <a:lnTo>
                    <a:pt x="239" y="46"/>
                  </a:lnTo>
                  <a:lnTo>
                    <a:pt x="258" y="53"/>
                  </a:lnTo>
                  <a:lnTo>
                    <a:pt x="275" y="61"/>
                  </a:lnTo>
                  <a:lnTo>
                    <a:pt x="291" y="69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0" name="Freeform 93"/>
            <p:cNvSpPr>
              <a:spLocks/>
            </p:cNvSpPr>
            <p:nvPr/>
          </p:nvSpPr>
          <p:spPr bwMode="auto">
            <a:xfrm>
              <a:off x="4769" y="324"/>
              <a:ext cx="48" cy="107"/>
            </a:xfrm>
            <a:custGeom>
              <a:avLst/>
              <a:gdLst>
                <a:gd name="T0" fmla="*/ 0 w 142"/>
                <a:gd name="T1" fmla="*/ 1 h 213"/>
                <a:gd name="T2" fmla="*/ 0 w 142"/>
                <a:gd name="T3" fmla="*/ 1 h 213"/>
                <a:gd name="T4" fmla="*/ 0 w 142"/>
                <a:gd name="T5" fmla="*/ 1 h 213"/>
                <a:gd name="T6" fmla="*/ 0 w 142"/>
                <a:gd name="T7" fmla="*/ 1 h 213"/>
                <a:gd name="T8" fmla="*/ 0 w 142"/>
                <a:gd name="T9" fmla="*/ 1 h 213"/>
                <a:gd name="T10" fmla="*/ 0 w 142"/>
                <a:gd name="T11" fmla="*/ 1 h 213"/>
                <a:gd name="T12" fmla="*/ 0 w 142"/>
                <a:gd name="T13" fmla="*/ 1 h 213"/>
                <a:gd name="T14" fmla="*/ 0 w 142"/>
                <a:gd name="T15" fmla="*/ 1 h 213"/>
                <a:gd name="T16" fmla="*/ 0 w 142"/>
                <a:gd name="T17" fmla="*/ 1 h 213"/>
                <a:gd name="T18" fmla="*/ 0 w 142"/>
                <a:gd name="T19" fmla="*/ 1 h 213"/>
                <a:gd name="T20" fmla="*/ 0 w 142"/>
                <a:gd name="T21" fmla="*/ 1 h 213"/>
                <a:gd name="T22" fmla="*/ 0 w 142"/>
                <a:gd name="T23" fmla="*/ 1 h 213"/>
                <a:gd name="T24" fmla="*/ 0 w 142"/>
                <a:gd name="T25" fmla="*/ 1 h 213"/>
                <a:gd name="T26" fmla="*/ 0 w 142"/>
                <a:gd name="T27" fmla="*/ 1 h 213"/>
                <a:gd name="T28" fmla="*/ 0 w 142"/>
                <a:gd name="T29" fmla="*/ 1 h 213"/>
                <a:gd name="T30" fmla="*/ 0 w 142"/>
                <a:gd name="T31" fmla="*/ 1 h 213"/>
                <a:gd name="T32" fmla="*/ 0 w 142"/>
                <a:gd name="T33" fmla="*/ 1 h 213"/>
                <a:gd name="T34" fmla="*/ 0 w 142"/>
                <a:gd name="T35" fmla="*/ 1 h 213"/>
                <a:gd name="T36" fmla="*/ 0 w 142"/>
                <a:gd name="T37" fmla="*/ 1 h 213"/>
                <a:gd name="T38" fmla="*/ 0 w 142"/>
                <a:gd name="T39" fmla="*/ 1 h 213"/>
                <a:gd name="T40" fmla="*/ 0 w 142"/>
                <a:gd name="T41" fmla="*/ 1 h 213"/>
                <a:gd name="T42" fmla="*/ 0 w 142"/>
                <a:gd name="T43" fmla="*/ 1 h 213"/>
                <a:gd name="T44" fmla="*/ 0 w 142"/>
                <a:gd name="T45" fmla="*/ 1 h 213"/>
                <a:gd name="T46" fmla="*/ 0 w 142"/>
                <a:gd name="T47" fmla="*/ 1 h 213"/>
                <a:gd name="T48" fmla="*/ 0 w 142"/>
                <a:gd name="T49" fmla="*/ 1 h 213"/>
                <a:gd name="T50" fmla="*/ 0 w 142"/>
                <a:gd name="T51" fmla="*/ 1 h 213"/>
                <a:gd name="T52" fmla="*/ 0 w 142"/>
                <a:gd name="T53" fmla="*/ 1 h 213"/>
                <a:gd name="T54" fmla="*/ 0 w 142"/>
                <a:gd name="T55" fmla="*/ 1 h 213"/>
                <a:gd name="T56" fmla="*/ 0 w 142"/>
                <a:gd name="T57" fmla="*/ 1 h 213"/>
                <a:gd name="T58" fmla="*/ 0 w 142"/>
                <a:gd name="T59" fmla="*/ 1 h 213"/>
                <a:gd name="T60" fmla="*/ 0 w 142"/>
                <a:gd name="T61" fmla="*/ 1 h 213"/>
                <a:gd name="T62" fmla="*/ 0 w 142"/>
                <a:gd name="T63" fmla="*/ 1 h 213"/>
                <a:gd name="T64" fmla="*/ 0 w 142"/>
                <a:gd name="T65" fmla="*/ 1 h 213"/>
                <a:gd name="T66" fmla="*/ 0 w 142"/>
                <a:gd name="T67" fmla="*/ 0 h 213"/>
                <a:gd name="T68" fmla="*/ 0 w 142"/>
                <a:gd name="T69" fmla="*/ 1 h 213"/>
                <a:gd name="T70" fmla="*/ 0 w 142"/>
                <a:gd name="T71" fmla="*/ 1 h 213"/>
                <a:gd name="T72" fmla="*/ 0 w 142"/>
                <a:gd name="T73" fmla="*/ 1 h 213"/>
                <a:gd name="T74" fmla="*/ 0 w 142"/>
                <a:gd name="T75" fmla="*/ 1 h 213"/>
                <a:gd name="T76" fmla="*/ 0 w 142"/>
                <a:gd name="T77" fmla="*/ 1 h 213"/>
                <a:gd name="T78" fmla="*/ 0 w 142"/>
                <a:gd name="T79" fmla="*/ 1 h 213"/>
                <a:gd name="T80" fmla="*/ 0 w 142"/>
                <a:gd name="T81" fmla="*/ 1 h 21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2" h="213">
                  <a:moveTo>
                    <a:pt x="0" y="116"/>
                  </a:moveTo>
                  <a:lnTo>
                    <a:pt x="0" y="134"/>
                  </a:lnTo>
                  <a:lnTo>
                    <a:pt x="6" y="150"/>
                  </a:lnTo>
                  <a:lnTo>
                    <a:pt x="16" y="166"/>
                  </a:lnTo>
                  <a:lnTo>
                    <a:pt x="30" y="179"/>
                  </a:lnTo>
                  <a:lnTo>
                    <a:pt x="48" y="191"/>
                  </a:lnTo>
                  <a:lnTo>
                    <a:pt x="68" y="201"/>
                  </a:lnTo>
                  <a:lnTo>
                    <a:pt x="91" y="208"/>
                  </a:lnTo>
                  <a:lnTo>
                    <a:pt x="115" y="212"/>
                  </a:lnTo>
                  <a:lnTo>
                    <a:pt x="122" y="213"/>
                  </a:lnTo>
                  <a:lnTo>
                    <a:pt x="129" y="211"/>
                  </a:lnTo>
                  <a:lnTo>
                    <a:pt x="135" y="208"/>
                  </a:lnTo>
                  <a:lnTo>
                    <a:pt x="138" y="204"/>
                  </a:lnTo>
                  <a:lnTo>
                    <a:pt x="138" y="199"/>
                  </a:lnTo>
                  <a:lnTo>
                    <a:pt x="137" y="194"/>
                  </a:lnTo>
                  <a:lnTo>
                    <a:pt x="132" y="190"/>
                  </a:lnTo>
                  <a:lnTo>
                    <a:pt x="125" y="188"/>
                  </a:lnTo>
                  <a:lnTo>
                    <a:pt x="102" y="181"/>
                  </a:lnTo>
                  <a:lnTo>
                    <a:pt x="80" y="173"/>
                  </a:lnTo>
                  <a:lnTo>
                    <a:pt x="62" y="162"/>
                  </a:lnTo>
                  <a:lnTo>
                    <a:pt x="49" y="149"/>
                  </a:lnTo>
                  <a:lnTo>
                    <a:pt x="41" y="134"/>
                  </a:lnTo>
                  <a:lnTo>
                    <a:pt x="36" y="117"/>
                  </a:lnTo>
                  <a:lnTo>
                    <a:pt x="36" y="100"/>
                  </a:lnTo>
                  <a:lnTo>
                    <a:pt x="44" y="81"/>
                  </a:lnTo>
                  <a:lnTo>
                    <a:pt x="52" y="68"/>
                  </a:lnTo>
                  <a:lnTo>
                    <a:pt x="64" y="56"/>
                  </a:lnTo>
                  <a:lnTo>
                    <a:pt x="77" y="44"/>
                  </a:lnTo>
                  <a:lnTo>
                    <a:pt x="91" y="34"/>
                  </a:lnTo>
                  <a:lnTo>
                    <a:pt x="105" y="25"/>
                  </a:lnTo>
                  <a:lnTo>
                    <a:pt x="119" y="16"/>
                  </a:lnTo>
                  <a:lnTo>
                    <a:pt x="132" y="8"/>
                  </a:lnTo>
                  <a:lnTo>
                    <a:pt x="142" y="1"/>
                  </a:lnTo>
                  <a:lnTo>
                    <a:pt x="132" y="0"/>
                  </a:lnTo>
                  <a:lnTo>
                    <a:pt x="116" y="5"/>
                  </a:lnTo>
                  <a:lnTo>
                    <a:pt x="94" y="16"/>
                  </a:lnTo>
                  <a:lnTo>
                    <a:pt x="70" y="32"/>
                  </a:lnTo>
                  <a:lnTo>
                    <a:pt x="46" y="51"/>
                  </a:lnTo>
                  <a:lnTo>
                    <a:pt x="25" y="72"/>
                  </a:lnTo>
                  <a:lnTo>
                    <a:pt x="9" y="95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1" name="Freeform 94"/>
            <p:cNvSpPr>
              <a:spLocks/>
            </p:cNvSpPr>
            <p:nvPr/>
          </p:nvSpPr>
          <p:spPr bwMode="auto">
            <a:xfrm>
              <a:off x="5104" y="264"/>
              <a:ext cx="101" cy="139"/>
            </a:xfrm>
            <a:custGeom>
              <a:avLst/>
              <a:gdLst>
                <a:gd name="T0" fmla="*/ 0 w 305"/>
                <a:gd name="T1" fmla="*/ 0 h 279"/>
                <a:gd name="T2" fmla="*/ 0 w 305"/>
                <a:gd name="T3" fmla="*/ 0 h 279"/>
                <a:gd name="T4" fmla="*/ 0 w 305"/>
                <a:gd name="T5" fmla="*/ 0 h 279"/>
                <a:gd name="T6" fmla="*/ 0 w 305"/>
                <a:gd name="T7" fmla="*/ 0 h 279"/>
                <a:gd name="T8" fmla="*/ 0 w 305"/>
                <a:gd name="T9" fmla="*/ 0 h 279"/>
                <a:gd name="T10" fmla="*/ 0 w 305"/>
                <a:gd name="T11" fmla="*/ 0 h 279"/>
                <a:gd name="T12" fmla="*/ 0 w 305"/>
                <a:gd name="T13" fmla="*/ 0 h 279"/>
                <a:gd name="T14" fmla="*/ 0 w 305"/>
                <a:gd name="T15" fmla="*/ 0 h 279"/>
                <a:gd name="T16" fmla="*/ 0 w 305"/>
                <a:gd name="T17" fmla="*/ 0 h 279"/>
                <a:gd name="T18" fmla="*/ 0 w 305"/>
                <a:gd name="T19" fmla="*/ 1 h 279"/>
                <a:gd name="T20" fmla="*/ 0 w 305"/>
                <a:gd name="T21" fmla="*/ 1 h 279"/>
                <a:gd name="T22" fmla="*/ 0 w 305"/>
                <a:gd name="T23" fmla="*/ 1 h 279"/>
                <a:gd name="T24" fmla="*/ 0 w 305"/>
                <a:gd name="T25" fmla="*/ 1 h 279"/>
                <a:gd name="T26" fmla="*/ 0 w 305"/>
                <a:gd name="T27" fmla="*/ 1 h 279"/>
                <a:gd name="T28" fmla="*/ 0 w 305"/>
                <a:gd name="T29" fmla="*/ 1 h 279"/>
                <a:gd name="T30" fmla="*/ 0 w 305"/>
                <a:gd name="T31" fmla="*/ 0 h 279"/>
                <a:gd name="T32" fmla="*/ 0 w 305"/>
                <a:gd name="T33" fmla="*/ 0 h 279"/>
                <a:gd name="T34" fmla="*/ 0 w 305"/>
                <a:gd name="T35" fmla="*/ 0 h 279"/>
                <a:gd name="T36" fmla="*/ 0 w 305"/>
                <a:gd name="T37" fmla="*/ 0 h 279"/>
                <a:gd name="T38" fmla="*/ 0 w 305"/>
                <a:gd name="T39" fmla="*/ 0 h 279"/>
                <a:gd name="T40" fmla="*/ 0 w 305"/>
                <a:gd name="T41" fmla="*/ 0 h 279"/>
                <a:gd name="T42" fmla="*/ 0 w 305"/>
                <a:gd name="T43" fmla="*/ 0 h 279"/>
                <a:gd name="T44" fmla="*/ 0 w 305"/>
                <a:gd name="T45" fmla="*/ 0 h 279"/>
                <a:gd name="T46" fmla="*/ 0 w 305"/>
                <a:gd name="T47" fmla="*/ 0 h 279"/>
                <a:gd name="T48" fmla="*/ 0 w 305"/>
                <a:gd name="T49" fmla="*/ 0 h 279"/>
                <a:gd name="T50" fmla="*/ 0 w 305"/>
                <a:gd name="T51" fmla="*/ 0 h 279"/>
                <a:gd name="T52" fmla="*/ 0 w 305"/>
                <a:gd name="T53" fmla="*/ 0 h 279"/>
                <a:gd name="T54" fmla="*/ 0 w 305"/>
                <a:gd name="T55" fmla="*/ 0 h 279"/>
                <a:gd name="T56" fmla="*/ 0 w 305"/>
                <a:gd name="T57" fmla="*/ 0 h 279"/>
                <a:gd name="T58" fmla="*/ 0 w 305"/>
                <a:gd name="T59" fmla="*/ 0 h 279"/>
                <a:gd name="T60" fmla="*/ 0 w 305"/>
                <a:gd name="T61" fmla="*/ 0 h 279"/>
                <a:gd name="T62" fmla="*/ 0 w 305"/>
                <a:gd name="T63" fmla="*/ 0 h 279"/>
                <a:gd name="T64" fmla="*/ 0 w 305"/>
                <a:gd name="T65" fmla="*/ 0 h 279"/>
                <a:gd name="T66" fmla="*/ 0 w 305"/>
                <a:gd name="T67" fmla="*/ 0 h 279"/>
                <a:gd name="T68" fmla="*/ 0 w 305"/>
                <a:gd name="T69" fmla="*/ 0 h 279"/>
                <a:gd name="T70" fmla="*/ 0 w 305"/>
                <a:gd name="T71" fmla="*/ 0 h 279"/>
                <a:gd name="T72" fmla="*/ 0 w 305"/>
                <a:gd name="T73" fmla="*/ 0 h 279"/>
                <a:gd name="T74" fmla="*/ 0 w 305"/>
                <a:gd name="T75" fmla="*/ 0 h 27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05" h="279">
                  <a:moveTo>
                    <a:pt x="247" y="104"/>
                  </a:moveTo>
                  <a:lnTo>
                    <a:pt x="257" y="112"/>
                  </a:lnTo>
                  <a:lnTo>
                    <a:pt x="266" y="120"/>
                  </a:lnTo>
                  <a:lnTo>
                    <a:pt x="271" y="129"/>
                  </a:lnTo>
                  <a:lnTo>
                    <a:pt x="277" y="138"/>
                  </a:lnTo>
                  <a:lnTo>
                    <a:pt x="279" y="148"/>
                  </a:lnTo>
                  <a:lnTo>
                    <a:pt x="279" y="158"/>
                  </a:lnTo>
                  <a:lnTo>
                    <a:pt x="274" y="168"/>
                  </a:lnTo>
                  <a:lnTo>
                    <a:pt x="268" y="178"/>
                  </a:lnTo>
                  <a:lnTo>
                    <a:pt x="258" y="188"/>
                  </a:lnTo>
                  <a:lnTo>
                    <a:pt x="247" y="197"/>
                  </a:lnTo>
                  <a:lnTo>
                    <a:pt x="234" y="205"/>
                  </a:lnTo>
                  <a:lnTo>
                    <a:pt x="219" y="214"/>
                  </a:lnTo>
                  <a:lnTo>
                    <a:pt x="206" y="221"/>
                  </a:lnTo>
                  <a:lnTo>
                    <a:pt x="191" y="229"/>
                  </a:lnTo>
                  <a:lnTo>
                    <a:pt x="177" y="237"/>
                  </a:lnTo>
                  <a:lnTo>
                    <a:pt x="164" y="247"/>
                  </a:lnTo>
                  <a:lnTo>
                    <a:pt x="160" y="250"/>
                  </a:lnTo>
                  <a:lnTo>
                    <a:pt x="157" y="254"/>
                  </a:lnTo>
                  <a:lnTo>
                    <a:pt x="154" y="258"/>
                  </a:lnTo>
                  <a:lnTo>
                    <a:pt x="151" y="262"/>
                  </a:lnTo>
                  <a:lnTo>
                    <a:pt x="149" y="266"/>
                  </a:lnTo>
                  <a:lnTo>
                    <a:pt x="149" y="270"/>
                  </a:lnTo>
                  <a:lnTo>
                    <a:pt x="151" y="275"/>
                  </a:lnTo>
                  <a:lnTo>
                    <a:pt x="155" y="278"/>
                  </a:lnTo>
                  <a:lnTo>
                    <a:pt x="161" y="279"/>
                  </a:lnTo>
                  <a:lnTo>
                    <a:pt x="167" y="279"/>
                  </a:lnTo>
                  <a:lnTo>
                    <a:pt x="173" y="278"/>
                  </a:lnTo>
                  <a:lnTo>
                    <a:pt x="177" y="275"/>
                  </a:lnTo>
                  <a:lnTo>
                    <a:pt x="191" y="263"/>
                  </a:lnTo>
                  <a:lnTo>
                    <a:pt x="207" y="252"/>
                  </a:lnTo>
                  <a:lnTo>
                    <a:pt x="223" y="242"/>
                  </a:lnTo>
                  <a:lnTo>
                    <a:pt x="241" y="231"/>
                  </a:lnTo>
                  <a:lnTo>
                    <a:pt x="257" y="221"/>
                  </a:lnTo>
                  <a:lnTo>
                    <a:pt x="271" y="210"/>
                  </a:lnTo>
                  <a:lnTo>
                    <a:pt x="286" y="197"/>
                  </a:lnTo>
                  <a:lnTo>
                    <a:pt x="296" y="184"/>
                  </a:lnTo>
                  <a:lnTo>
                    <a:pt x="303" y="168"/>
                  </a:lnTo>
                  <a:lnTo>
                    <a:pt x="305" y="153"/>
                  </a:lnTo>
                  <a:lnTo>
                    <a:pt x="300" y="137"/>
                  </a:lnTo>
                  <a:lnTo>
                    <a:pt x="293" y="123"/>
                  </a:lnTo>
                  <a:lnTo>
                    <a:pt x="282" y="109"/>
                  </a:lnTo>
                  <a:lnTo>
                    <a:pt x="267" y="96"/>
                  </a:lnTo>
                  <a:lnTo>
                    <a:pt x="250" y="85"/>
                  </a:lnTo>
                  <a:lnTo>
                    <a:pt x="232" y="75"/>
                  </a:lnTo>
                  <a:lnTo>
                    <a:pt x="219" y="67"/>
                  </a:lnTo>
                  <a:lnTo>
                    <a:pt x="205" y="61"/>
                  </a:lnTo>
                  <a:lnTo>
                    <a:pt x="189" y="54"/>
                  </a:lnTo>
                  <a:lnTo>
                    <a:pt x="173" y="47"/>
                  </a:lnTo>
                  <a:lnTo>
                    <a:pt x="157" y="40"/>
                  </a:lnTo>
                  <a:lnTo>
                    <a:pt x="139" y="32"/>
                  </a:lnTo>
                  <a:lnTo>
                    <a:pt x="122" y="26"/>
                  </a:lnTo>
                  <a:lnTo>
                    <a:pt x="106" y="20"/>
                  </a:lnTo>
                  <a:lnTo>
                    <a:pt x="90" y="15"/>
                  </a:lnTo>
                  <a:lnTo>
                    <a:pt x="74" y="10"/>
                  </a:lnTo>
                  <a:lnTo>
                    <a:pt x="58" y="7"/>
                  </a:lnTo>
                  <a:lnTo>
                    <a:pt x="43" y="3"/>
                  </a:lnTo>
                  <a:lnTo>
                    <a:pt x="30" y="1"/>
                  </a:lnTo>
                  <a:lnTo>
                    <a:pt x="19" y="0"/>
                  </a:lnTo>
                  <a:lnTo>
                    <a:pt x="8" y="1"/>
                  </a:lnTo>
                  <a:lnTo>
                    <a:pt x="0" y="3"/>
                  </a:lnTo>
                  <a:lnTo>
                    <a:pt x="10" y="6"/>
                  </a:lnTo>
                  <a:lnTo>
                    <a:pt x="21" y="9"/>
                  </a:lnTo>
                  <a:lnTo>
                    <a:pt x="35" y="13"/>
                  </a:lnTo>
                  <a:lnTo>
                    <a:pt x="48" y="17"/>
                  </a:lnTo>
                  <a:lnTo>
                    <a:pt x="64" y="22"/>
                  </a:lnTo>
                  <a:lnTo>
                    <a:pt x="80" y="27"/>
                  </a:lnTo>
                  <a:lnTo>
                    <a:pt x="97" y="33"/>
                  </a:lnTo>
                  <a:lnTo>
                    <a:pt x="114" y="40"/>
                  </a:lnTo>
                  <a:lnTo>
                    <a:pt x="132" y="47"/>
                  </a:lnTo>
                  <a:lnTo>
                    <a:pt x="149" y="54"/>
                  </a:lnTo>
                  <a:lnTo>
                    <a:pt x="167" y="62"/>
                  </a:lnTo>
                  <a:lnTo>
                    <a:pt x="184" y="70"/>
                  </a:lnTo>
                  <a:lnTo>
                    <a:pt x="202" y="79"/>
                  </a:lnTo>
                  <a:lnTo>
                    <a:pt x="218" y="87"/>
                  </a:lnTo>
                  <a:lnTo>
                    <a:pt x="232" y="95"/>
                  </a:lnTo>
                  <a:lnTo>
                    <a:pt x="247" y="104"/>
                  </a:lnTo>
                  <a:close/>
                </a:path>
              </a:pathLst>
            </a:custGeom>
            <a:solidFill>
              <a:srgbClr val="C9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2" name="Freeform 99"/>
            <p:cNvSpPr>
              <a:spLocks/>
            </p:cNvSpPr>
            <p:nvPr/>
          </p:nvSpPr>
          <p:spPr bwMode="auto">
            <a:xfrm>
              <a:off x="4976" y="382"/>
              <a:ext cx="18" cy="42"/>
            </a:xfrm>
            <a:custGeom>
              <a:avLst/>
              <a:gdLst>
                <a:gd name="T0" fmla="*/ 0 w 54"/>
                <a:gd name="T1" fmla="*/ 0 h 85"/>
                <a:gd name="T2" fmla="*/ 0 w 54"/>
                <a:gd name="T3" fmla="*/ 0 h 85"/>
                <a:gd name="T4" fmla="*/ 0 w 54"/>
                <a:gd name="T5" fmla="*/ 0 h 85"/>
                <a:gd name="T6" fmla="*/ 0 w 54"/>
                <a:gd name="T7" fmla="*/ 0 h 85"/>
                <a:gd name="T8" fmla="*/ 0 w 54"/>
                <a:gd name="T9" fmla="*/ 0 h 85"/>
                <a:gd name="T10" fmla="*/ 0 w 54"/>
                <a:gd name="T11" fmla="*/ 0 h 85"/>
                <a:gd name="T12" fmla="*/ 0 w 54"/>
                <a:gd name="T13" fmla="*/ 0 h 85"/>
                <a:gd name="T14" fmla="*/ 0 w 54"/>
                <a:gd name="T15" fmla="*/ 0 h 85"/>
                <a:gd name="T16" fmla="*/ 0 w 54"/>
                <a:gd name="T17" fmla="*/ 0 h 85"/>
                <a:gd name="T18" fmla="*/ 0 w 54"/>
                <a:gd name="T19" fmla="*/ 0 h 85"/>
                <a:gd name="T20" fmla="*/ 0 w 54"/>
                <a:gd name="T21" fmla="*/ 0 h 85"/>
                <a:gd name="T22" fmla="*/ 0 w 54"/>
                <a:gd name="T23" fmla="*/ 0 h 85"/>
                <a:gd name="T24" fmla="*/ 0 w 54"/>
                <a:gd name="T25" fmla="*/ 0 h 85"/>
                <a:gd name="T26" fmla="*/ 0 w 54"/>
                <a:gd name="T27" fmla="*/ 0 h 85"/>
                <a:gd name="T28" fmla="*/ 0 w 54"/>
                <a:gd name="T29" fmla="*/ 0 h 85"/>
                <a:gd name="T30" fmla="*/ 0 w 54"/>
                <a:gd name="T31" fmla="*/ 0 h 85"/>
                <a:gd name="T32" fmla="*/ 0 w 54"/>
                <a:gd name="T33" fmla="*/ 0 h 85"/>
                <a:gd name="T34" fmla="*/ 0 w 54"/>
                <a:gd name="T35" fmla="*/ 0 h 85"/>
                <a:gd name="T36" fmla="*/ 0 w 54"/>
                <a:gd name="T37" fmla="*/ 0 h 85"/>
                <a:gd name="T38" fmla="*/ 0 w 54"/>
                <a:gd name="T39" fmla="*/ 0 h 85"/>
                <a:gd name="T40" fmla="*/ 0 w 54"/>
                <a:gd name="T41" fmla="*/ 0 h 8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4" h="85">
                  <a:moveTo>
                    <a:pt x="28" y="10"/>
                  </a:moveTo>
                  <a:lnTo>
                    <a:pt x="27" y="6"/>
                  </a:lnTo>
                  <a:lnTo>
                    <a:pt x="22" y="2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5" y="34"/>
                  </a:lnTo>
                  <a:lnTo>
                    <a:pt x="11" y="47"/>
                  </a:lnTo>
                  <a:lnTo>
                    <a:pt x="18" y="59"/>
                  </a:lnTo>
                  <a:lnTo>
                    <a:pt x="27" y="70"/>
                  </a:lnTo>
                  <a:lnTo>
                    <a:pt x="35" y="79"/>
                  </a:lnTo>
                  <a:lnTo>
                    <a:pt x="46" y="84"/>
                  </a:lnTo>
                  <a:lnTo>
                    <a:pt x="53" y="85"/>
                  </a:lnTo>
                  <a:lnTo>
                    <a:pt x="54" y="68"/>
                  </a:lnTo>
                  <a:lnTo>
                    <a:pt x="47" y="49"/>
                  </a:lnTo>
                  <a:lnTo>
                    <a:pt x="38" y="29"/>
                  </a:lnTo>
                  <a:lnTo>
                    <a:pt x="28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3" name="Freeform 100"/>
            <p:cNvSpPr>
              <a:spLocks/>
            </p:cNvSpPr>
            <p:nvPr/>
          </p:nvSpPr>
          <p:spPr bwMode="auto">
            <a:xfrm>
              <a:off x="4962" y="351"/>
              <a:ext cx="15" cy="24"/>
            </a:xfrm>
            <a:custGeom>
              <a:avLst/>
              <a:gdLst>
                <a:gd name="T0" fmla="*/ 0 w 46"/>
                <a:gd name="T1" fmla="*/ 1 h 48"/>
                <a:gd name="T2" fmla="*/ 0 w 46"/>
                <a:gd name="T3" fmla="*/ 1 h 48"/>
                <a:gd name="T4" fmla="*/ 0 w 46"/>
                <a:gd name="T5" fmla="*/ 1 h 48"/>
                <a:gd name="T6" fmla="*/ 0 w 46"/>
                <a:gd name="T7" fmla="*/ 1 h 48"/>
                <a:gd name="T8" fmla="*/ 0 w 46"/>
                <a:gd name="T9" fmla="*/ 1 h 48"/>
                <a:gd name="T10" fmla="*/ 0 w 46"/>
                <a:gd name="T11" fmla="*/ 1 h 48"/>
                <a:gd name="T12" fmla="*/ 0 w 46"/>
                <a:gd name="T13" fmla="*/ 1 h 48"/>
                <a:gd name="T14" fmla="*/ 0 w 46"/>
                <a:gd name="T15" fmla="*/ 0 h 48"/>
                <a:gd name="T16" fmla="*/ 0 w 46"/>
                <a:gd name="T17" fmla="*/ 0 h 48"/>
                <a:gd name="T18" fmla="*/ 0 w 46"/>
                <a:gd name="T19" fmla="*/ 1 h 48"/>
                <a:gd name="T20" fmla="*/ 0 w 46"/>
                <a:gd name="T21" fmla="*/ 1 h 48"/>
                <a:gd name="T22" fmla="*/ 0 w 46"/>
                <a:gd name="T23" fmla="*/ 1 h 48"/>
                <a:gd name="T24" fmla="*/ 0 w 46"/>
                <a:gd name="T25" fmla="*/ 1 h 48"/>
                <a:gd name="T26" fmla="*/ 0 w 46"/>
                <a:gd name="T27" fmla="*/ 1 h 48"/>
                <a:gd name="T28" fmla="*/ 0 w 46"/>
                <a:gd name="T29" fmla="*/ 1 h 48"/>
                <a:gd name="T30" fmla="*/ 0 w 46"/>
                <a:gd name="T31" fmla="*/ 1 h 48"/>
                <a:gd name="T32" fmla="*/ 0 w 46"/>
                <a:gd name="T33" fmla="*/ 1 h 48"/>
                <a:gd name="T34" fmla="*/ 0 w 46"/>
                <a:gd name="T35" fmla="*/ 1 h 48"/>
                <a:gd name="T36" fmla="*/ 0 w 46"/>
                <a:gd name="T37" fmla="*/ 1 h 48"/>
                <a:gd name="T38" fmla="*/ 0 w 46"/>
                <a:gd name="T39" fmla="*/ 1 h 48"/>
                <a:gd name="T40" fmla="*/ 0 w 46"/>
                <a:gd name="T41" fmla="*/ 1 h 48"/>
                <a:gd name="T42" fmla="*/ 0 w 46"/>
                <a:gd name="T43" fmla="*/ 1 h 48"/>
                <a:gd name="T44" fmla="*/ 0 w 46"/>
                <a:gd name="T45" fmla="*/ 1 h 48"/>
                <a:gd name="T46" fmla="*/ 0 w 46"/>
                <a:gd name="T47" fmla="*/ 1 h 48"/>
                <a:gd name="T48" fmla="*/ 0 w 46"/>
                <a:gd name="T49" fmla="*/ 1 h 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6" h="48">
                  <a:moveTo>
                    <a:pt x="25" y="6"/>
                  </a:moveTo>
                  <a:lnTo>
                    <a:pt x="25" y="7"/>
                  </a:lnTo>
                  <a:lnTo>
                    <a:pt x="23" y="4"/>
                  </a:lnTo>
                  <a:lnTo>
                    <a:pt x="19" y="1"/>
                  </a:lnTo>
                  <a:lnTo>
                    <a:pt x="14" y="0"/>
                  </a:lnTo>
                  <a:lnTo>
                    <a:pt x="9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" y="15"/>
                  </a:lnTo>
                  <a:lnTo>
                    <a:pt x="4" y="21"/>
                  </a:lnTo>
                  <a:lnTo>
                    <a:pt x="10" y="28"/>
                  </a:lnTo>
                  <a:lnTo>
                    <a:pt x="17" y="35"/>
                  </a:lnTo>
                  <a:lnTo>
                    <a:pt x="25" y="41"/>
                  </a:lnTo>
                  <a:lnTo>
                    <a:pt x="33" y="45"/>
                  </a:lnTo>
                  <a:lnTo>
                    <a:pt x="41" y="48"/>
                  </a:lnTo>
                  <a:lnTo>
                    <a:pt x="46" y="48"/>
                  </a:lnTo>
                  <a:lnTo>
                    <a:pt x="45" y="38"/>
                  </a:lnTo>
                  <a:lnTo>
                    <a:pt x="39" y="25"/>
                  </a:lnTo>
                  <a:lnTo>
                    <a:pt x="30" y="14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4" name="Freeform 101"/>
            <p:cNvSpPr>
              <a:spLocks/>
            </p:cNvSpPr>
            <p:nvPr/>
          </p:nvSpPr>
          <p:spPr bwMode="auto">
            <a:xfrm>
              <a:off x="4949" y="331"/>
              <a:ext cx="21" cy="16"/>
            </a:xfrm>
            <a:custGeom>
              <a:avLst/>
              <a:gdLst>
                <a:gd name="T0" fmla="*/ 0 w 64"/>
                <a:gd name="T1" fmla="*/ 1 h 32"/>
                <a:gd name="T2" fmla="*/ 0 w 64"/>
                <a:gd name="T3" fmla="*/ 1 h 32"/>
                <a:gd name="T4" fmla="*/ 0 w 64"/>
                <a:gd name="T5" fmla="*/ 1 h 32"/>
                <a:gd name="T6" fmla="*/ 0 w 64"/>
                <a:gd name="T7" fmla="*/ 1 h 32"/>
                <a:gd name="T8" fmla="*/ 0 w 64"/>
                <a:gd name="T9" fmla="*/ 1 h 32"/>
                <a:gd name="T10" fmla="*/ 0 w 64"/>
                <a:gd name="T11" fmla="*/ 1 h 32"/>
                <a:gd name="T12" fmla="*/ 0 w 64"/>
                <a:gd name="T13" fmla="*/ 1 h 32"/>
                <a:gd name="T14" fmla="*/ 0 w 64"/>
                <a:gd name="T15" fmla="*/ 0 h 32"/>
                <a:gd name="T16" fmla="*/ 0 w 64"/>
                <a:gd name="T17" fmla="*/ 0 h 32"/>
                <a:gd name="T18" fmla="*/ 0 w 64"/>
                <a:gd name="T19" fmla="*/ 0 h 32"/>
                <a:gd name="T20" fmla="*/ 0 w 64"/>
                <a:gd name="T21" fmla="*/ 1 h 32"/>
                <a:gd name="T22" fmla="*/ 0 w 64"/>
                <a:gd name="T23" fmla="*/ 1 h 32"/>
                <a:gd name="T24" fmla="*/ 0 w 64"/>
                <a:gd name="T25" fmla="*/ 1 h 32"/>
                <a:gd name="T26" fmla="*/ 0 w 64"/>
                <a:gd name="T27" fmla="*/ 1 h 32"/>
                <a:gd name="T28" fmla="*/ 0 w 64"/>
                <a:gd name="T29" fmla="*/ 1 h 32"/>
                <a:gd name="T30" fmla="*/ 0 w 64"/>
                <a:gd name="T31" fmla="*/ 1 h 32"/>
                <a:gd name="T32" fmla="*/ 0 w 64"/>
                <a:gd name="T33" fmla="*/ 1 h 32"/>
                <a:gd name="T34" fmla="*/ 0 w 64"/>
                <a:gd name="T35" fmla="*/ 1 h 32"/>
                <a:gd name="T36" fmla="*/ 0 w 64"/>
                <a:gd name="T37" fmla="*/ 1 h 32"/>
                <a:gd name="T38" fmla="*/ 0 w 64"/>
                <a:gd name="T39" fmla="*/ 1 h 32"/>
                <a:gd name="T40" fmla="*/ 0 w 64"/>
                <a:gd name="T41" fmla="*/ 1 h 32"/>
                <a:gd name="T42" fmla="*/ 0 w 64"/>
                <a:gd name="T43" fmla="*/ 1 h 32"/>
                <a:gd name="T44" fmla="*/ 0 w 64"/>
                <a:gd name="T45" fmla="*/ 1 h 32"/>
                <a:gd name="T46" fmla="*/ 0 w 64"/>
                <a:gd name="T47" fmla="*/ 1 h 32"/>
                <a:gd name="T48" fmla="*/ 0 w 64"/>
                <a:gd name="T49" fmla="*/ 1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4" h="32">
                  <a:moveTo>
                    <a:pt x="50" y="24"/>
                  </a:moveTo>
                  <a:lnTo>
                    <a:pt x="56" y="22"/>
                  </a:lnTo>
                  <a:lnTo>
                    <a:pt x="62" y="19"/>
                  </a:lnTo>
                  <a:lnTo>
                    <a:pt x="64" y="15"/>
                  </a:lnTo>
                  <a:lnTo>
                    <a:pt x="64" y="11"/>
                  </a:lnTo>
                  <a:lnTo>
                    <a:pt x="61" y="6"/>
                  </a:lnTo>
                  <a:lnTo>
                    <a:pt x="56" y="2"/>
                  </a:lnTo>
                  <a:lnTo>
                    <a:pt x="50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5" y="1"/>
                  </a:lnTo>
                  <a:lnTo>
                    <a:pt x="26" y="3"/>
                  </a:lnTo>
                  <a:lnTo>
                    <a:pt x="16" y="8"/>
                  </a:lnTo>
                  <a:lnTo>
                    <a:pt x="7" y="14"/>
                  </a:lnTo>
                  <a:lnTo>
                    <a:pt x="3" y="20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4" y="30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21" y="32"/>
                  </a:lnTo>
                  <a:lnTo>
                    <a:pt x="29" y="30"/>
                  </a:lnTo>
                  <a:lnTo>
                    <a:pt x="36" y="29"/>
                  </a:lnTo>
                  <a:lnTo>
                    <a:pt x="43" y="27"/>
                  </a:lnTo>
                  <a:lnTo>
                    <a:pt x="5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5" name="Freeform 130"/>
            <p:cNvSpPr>
              <a:spLocks/>
            </p:cNvSpPr>
            <p:nvPr/>
          </p:nvSpPr>
          <p:spPr bwMode="auto">
            <a:xfrm>
              <a:off x="4849" y="304"/>
              <a:ext cx="82" cy="106"/>
            </a:xfrm>
            <a:custGeom>
              <a:avLst/>
              <a:gdLst>
                <a:gd name="T0" fmla="*/ 0 w 246"/>
                <a:gd name="T1" fmla="*/ 1 h 211"/>
                <a:gd name="T2" fmla="*/ 0 w 246"/>
                <a:gd name="T3" fmla="*/ 1 h 211"/>
                <a:gd name="T4" fmla="*/ 0 w 246"/>
                <a:gd name="T5" fmla="*/ 1 h 211"/>
                <a:gd name="T6" fmla="*/ 0 w 246"/>
                <a:gd name="T7" fmla="*/ 1 h 211"/>
                <a:gd name="T8" fmla="*/ 0 w 246"/>
                <a:gd name="T9" fmla="*/ 1 h 211"/>
                <a:gd name="T10" fmla="*/ 0 w 246"/>
                <a:gd name="T11" fmla="*/ 1 h 211"/>
                <a:gd name="T12" fmla="*/ 0 w 246"/>
                <a:gd name="T13" fmla="*/ 1 h 211"/>
                <a:gd name="T14" fmla="*/ 0 w 246"/>
                <a:gd name="T15" fmla="*/ 1 h 211"/>
                <a:gd name="T16" fmla="*/ 0 w 246"/>
                <a:gd name="T17" fmla="*/ 1 h 211"/>
                <a:gd name="T18" fmla="*/ 0 w 246"/>
                <a:gd name="T19" fmla="*/ 1 h 211"/>
                <a:gd name="T20" fmla="*/ 0 w 246"/>
                <a:gd name="T21" fmla="*/ 1 h 211"/>
                <a:gd name="T22" fmla="*/ 0 w 246"/>
                <a:gd name="T23" fmla="*/ 1 h 211"/>
                <a:gd name="T24" fmla="*/ 0 w 246"/>
                <a:gd name="T25" fmla="*/ 1 h 211"/>
                <a:gd name="T26" fmla="*/ 0 w 246"/>
                <a:gd name="T27" fmla="*/ 1 h 211"/>
                <a:gd name="T28" fmla="*/ 0 w 246"/>
                <a:gd name="T29" fmla="*/ 1 h 211"/>
                <a:gd name="T30" fmla="*/ 0 w 246"/>
                <a:gd name="T31" fmla="*/ 1 h 211"/>
                <a:gd name="T32" fmla="*/ 0 w 246"/>
                <a:gd name="T33" fmla="*/ 1 h 211"/>
                <a:gd name="T34" fmla="*/ 0 w 246"/>
                <a:gd name="T35" fmla="*/ 1 h 211"/>
                <a:gd name="T36" fmla="*/ 0 w 246"/>
                <a:gd name="T37" fmla="*/ 1 h 211"/>
                <a:gd name="T38" fmla="*/ 0 w 246"/>
                <a:gd name="T39" fmla="*/ 1 h 211"/>
                <a:gd name="T40" fmla="*/ 0 w 246"/>
                <a:gd name="T41" fmla="*/ 1 h 211"/>
                <a:gd name="T42" fmla="*/ 0 w 246"/>
                <a:gd name="T43" fmla="*/ 1 h 211"/>
                <a:gd name="T44" fmla="*/ 0 w 246"/>
                <a:gd name="T45" fmla="*/ 1 h 211"/>
                <a:gd name="T46" fmla="*/ 0 w 246"/>
                <a:gd name="T47" fmla="*/ 1 h 211"/>
                <a:gd name="T48" fmla="*/ 0 w 246"/>
                <a:gd name="T49" fmla="*/ 1 h 211"/>
                <a:gd name="T50" fmla="*/ 0 w 246"/>
                <a:gd name="T51" fmla="*/ 1 h 211"/>
                <a:gd name="T52" fmla="*/ 0 w 246"/>
                <a:gd name="T53" fmla="*/ 1 h 211"/>
                <a:gd name="T54" fmla="*/ 0 w 246"/>
                <a:gd name="T55" fmla="*/ 1 h 211"/>
                <a:gd name="T56" fmla="*/ 0 w 246"/>
                <a:gd name="T57" fmla="*/ 1 h 211"/>
                <a:gd name="T58" fmla="*/ 0 w 246"/>
                <a:gd name="T59" fmla="*/ 1 h 211"/>
                <a:gd name="T60" fmla="*/ 0 w 246"/>
                <a:gd name="T61" fmla="*/ 1 h 211"/>
                <a:gd name="T62" fmla="*/ 0 w 246"/>
                <a:gd name="T63" fmla="*/ 1 h 211"/>
                <a:gd name="T64" fmla="*/ 0 w 246"/>
                <a:gd name="T65" fmla="*/ 1 h 211"/>
                <a:gd name="T66" fmla="*/ 0 w 246"/>
                <a:gd name="T67" fmla="*/ 1 h 211"/>
                <a:gd name="T68" fmla="*/ 0 w 246"/>
                <a:gd name="T69" fmla="*/ 1 h 211"/>
                <a:gd name="T70" fmla="*/ 0 w 246"/>
                <a:gd name="T71" fmla="*/ 1 h 211"/>
                <a:gd name="T72" fmla="*/ 0 w 246"/>
                <a:gd name="T73" fmla="*/ 1 h 211"/>
                <a:gd name="T74" fmla="*/ 0 w 246"/>
                <a:gd name="T75" fmla="*/ 1 h 211"/>
                <a:gd name="T76" fmla="*/ 0 w 246"/>
                <a:gd name="T77" fmla="*/ 1 h 211"/>
                <a:gd name="T78" fmla="*/ 0 w 246"/>
                <a:gd name="T79" fmla="*/ 1 h 211"/>
                <a:gd name="T80" fmla="*/ 0 w 246"/>
                <a:gd name="T81" fmla="*/ 1 h 211"/>
                <a:gd name="T82" fmla="*/ 0 w 246"/>
                <a:gd name="T83" fmla="*/ 1 h 211"/>
                <a:gd name="T84" fmla="*/ 0 w 246"/>
                <a:gd name="T85" fmla="*/ 1 h 211"/>
                <a:gd name="T86" fmla="*/ 0 w 246"/>
                <a:gd name="T87" fmla="*/ 1 h 211"/>
                <a:gd name="T88" fmla="*/ 0 w 246"/>
                <a:gd name="T89" fmla="*/ 1 h 211"/>
                <a:gd name="T90" fmla="*/ 0 w 246"/>
                <a:gd name="T91" fmla="*/ 1 h 211"/>
                <a:gd name="T92" fmla="*/ 0 w 246"/>
                <a:gd name="T93" fmla="*/ 1 h 211"/>
                <a:gd name="T94" fmla="*/ 0 w 246"/>
                <a:gd name="T95" fmla="*/ 1 h 211"/>
                <a:gd name="T96" fmla="*/ 0 w 246"/>
                <a:gd name="T97" fmla="*/ 1 h 211"/>
                <a:gd name="T98" fmla="*/ 0 w 246"/>
                <a:gd name="T99" fmla="*/ 1 h 211"/>
                <a:gd name="T100" fmla="*/ 0 w 246"/>
                <a:gd name="T101" fmla="*/ 1 h 211"/>
                <a:gd name="T102" fmla="*/ 0 w 246"/>
                <a:gd name="T103" fmla="*/ 1 h 211"/>
                <a:gd name="T104" fmla="*/ 0 w 246"/>
                <a:gd name="T105" fmla="*/ 1 h 211"/>
                <a:gd name="T106" fmla="*/ 0 w 246"/>
                <a:gd name="T107" fmla="*/ 1 h 211"/>
                <a:gd name="T108" fmla="*/ 0 w 246"/>
                <a:gd name="T109" fmla="*/ 0 h 211"/>
                <a:gd name="T110" fmla="*/ 0 w 246"/>
                <a:gd name="T111" fmla="*/ 1 h 211"/>
                <a:gd name="T112" fmla="*/ 0 w 246"/>
                <a:gd name="T113" fmla="*/ 1 h 211"/>
                <a:gd name="T114" fmla="*/ 0 w 246"/>
                <a:gd name="T115" fmla="*/ 1 h 211"/>
                <a:gd name="T116" fmla="*/ 0 w 246"/>
                <a:gd name="T117" fmla="*/ 1 h 211"/>
                <a:gd name="T118" fmla="*/ 0 w 246"/>
                <a:gd name="T119" fmla="*/ 1 h 211"/>
                <a:gd name="T120" fmla="*/ 0 w 246"/>
                <a:gd name="T121" fmla="*/ 1 h 2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46" h="211">
                  <a:moveTo>
                    <a:pt x="90" y="32"/>
                  </a:moveTo>
                  <a:lnTo>
                    <a:pt x="73" y="41"/>
                  </a:lnTo>
                  <a:lnTo>
                    <a:pt x="57" y="51"/>
                  </a:lnTo>
                  <a:lnTo>
                    <a:pt x="41" y="64"/>
                  </a:lnTo>
                  <a:lnTo>
                    <a:pt x="28" y="76"/>
                  </a:lnTo>
                  <a:lnTo>
                    <a:pt x="18" y="89"/>
                  </a:lnTo>
                  <a:lnTo>
                    <a:pt x="9" y="103"/>
                  </a:lnTo>
                  <a:lnTo>
                    <a:pt x="3" y="116"/>
                  </a:lnTo>
                  <a:lnTo>
                    <a:pt x="0" y="131"/>
                  </a:lnTo>
                  <a:lnTo>
                    <a:pt x="3" y="152"/>
                  </a:lnTo>
                  <a:lnTo>
                    <a:pt x="15" y="170"/>
                  </a:lnTo>
                  <a:lnTo>
                    <a:pt x="32" y="185"/>
                  </a:lnTo>
                  <a:lnTo>
                    <a:pt x="54" y="197"/>
                  </a:lnTo>
                  <a:lnTo>
                    <a:pt x="80" y="205"/>
                  </a:lnTo>
                  <a:lnTo>
                    <a:pt x="109" y="210"/>
                  </a:lnTo>
                  <a:lnTo>
                    <a:pt x="137" y="211"/>
                  </a:lnTo>
                  <a:lnTo>
                    <a:pt x="164" y="208"/>
                  </a:lnTo>
                  <a:lnTo>
                    <a:pt x="170" y="208"/>
                  </a:lnTo>
                  <a:lnTo>
                    <a:pt x="176" y="206"/>
                  </a:lnTo>
                  <a:lnTo>
                    <a:pt x="180" y="202"/>
                  </a:lnTo>
                  <a:lnTo>
                    <a:pt x="182" y="198"/>
                  </a:lnTo>
                  <a:lnTo>
                    <a:pt x="180" y="196"/>
                  </a:lnTo>
                  <a:lnTo>
                    <a:pt x="176" y="196"/>
                  </a:lnTo>
                  <a:lnTo>
                    <a:pt x="170" y="195"/>
                  </a:lnTo>
                  <a:lnTo>
                    <a:pt x="163" y="195"/>
                  </a:lnTo>
                  <a:lnTo>
                    <a:pt x="154" y="195"/>
                  </a:lnTo>
                  <a:lnTo>
                    <a:pt x="147" y="195"/>
                  </a:lnTo>
                  <a:lnTo>
                    <a:pt x="140" y="195"/>
                  </a:lnTo>
                  <a:lnTo>
                    <a:pt x="135" y="195"/>
                  </a:lnTo>
                  <a:lnTo>
                    <a:pt x="121" y="194"/>
                  </a:lnTo>
                  <a:lnTo>
                    <a:pt x="108" y="193"/>
                  </a:lnTo>
                  <a:lnTo>
                    <a:pt x="93" y="191"/>
                  </a:lnTo>
                  <a:lnTo>
                    <a:pt x="79" y="188"/>
                  </a:lnTo>
                  <a:lnTo>
                    <a:pt x="64" y="185"/>
                  </a:lnTo>
                  <a:lnTo>
                    <a:pt x="50" y="178"/>
                  </a:lnTo>
                  <a:lnTo>
                    <a:pt x="37" y="169"/>
                  </a:lnTo>
                  <a:lnTo>
                    <a:pt x="22" y="155"/>
                  </a:lnTo>
                  <a:lnTo>
                    <a:pt x="19" y="140"/>
                  </a:lnTo>
                  <a:lnTo>
                    <a:pt x="21" y="126"/>
                  </a:lnTo>
                  <a:lnTo>
                    <a:pt x="26" y="111"/>
                  </a:lnTo>
                  <a:lnTo>
                    <a:pt x="35" y="98"/>
                  </a:lnTo>
                  <a:lnTo>
                    <a:pt x="48" y="85"/>
                  </a:lnTo>
                  <a:lnTo>
                    <a:pt x="63" y="73"/>
                  </a:lnTo>
                  <a:lnTo>
                    <a:pt x="79" y="63"/>
                  </a:lnTo>
                  <a:lnTo>
                    <a:pt x="98" y="52"/>
                  </a:lnTo>
                  <a:lnTo>
                    <a:pt x="117" y="43"/>
                  </a:lnTo>
                  <a:lnTo>
                    <a:pt x="137" y="35"/>
                  </a:lnTo>
                  <a:lnTo>
                    <a:pt x="157" y="28"/>
                  </a:lnTo>
                  <a:lnTo>
                    <a:pt x="176" y="21"/>
                  </a:lnTo>
                  <a:lnTo>
                    <a:pt x="196" y="16"/>
                  </a:lnTo>
                  <a:lnTo>
                    <a:pt x="214" y="11"/>
                  </a:lnTo>
                  <a:lnTo>
                    <a:pt x="231" y="8"/>
                  </a:lnTo>
                  <a:lnTo>
                    <a:pt x="246" y="6"/>
                  </a:lnTo>
                  <a:lnTo>
                    <a:pt x="236" y="2"/>
                  </a:lnTo>
                  <a:lnTo>
                    <a:pt x="220" y="0"/>
                  </a:lnTo>
                  <a:lnTo>
                    <a:pt x="201" y="2"/>
                  </a:lnTo>
                  <a:lnTo>
                    <a:pt x="179" y="5"/>
                  </a:lnTo>
                  <a:lnTo>
                    <a:pt x="154" y="10"/>
                  </a:lnTo>
                  <a:lnTo>
                    <a:pt x="131" y="16"/>
                  </a:lnTo>
                  <a:lnTo>
                    <a:pt x="109" y="24"/>
                  </a:lnTo>
                  <a:lnTo>
                    <a:pt x="9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6" name="Freeform 131"/>
            <p:cNvSpPr>
              <a:spLocks/>
            </p:cNvSpPr>
            <p:nvPr/>
          </p:nvSpPr>
          <p:spPr bwMode="auto">
            <a:xfrm>
              <a:off x="4989" y="303"/>
              <a:ext cx="53" cy="82"/>
            </a:xfrm>
            <a:custGeom>
              <a:avLst/>
              <a:gdLst>
                <a:gd name="T0" fmla="*/ 0 w 158"/>
                <a:gd name="T1" fmla="*/ 1 h 164"/>
                <a:gd name="T2" fmla="*/ 0 w 158"/>
                <a:gd name="T3" fmla="*/ 1 h 164"/>
                <a:gd name="T4" fmla="*/ 0 w 158"/>
                <a:gd name="T5" fmla="*/ 1 h 164"/>
                <a:gd name="T6" fmla="*/ 0 w 158"/>
                <a:gd name="T7" fmla="*/ 1 h 164"/>
                <a:gd name="T8" fmla="*/ 0 w 158"/>
                <a:gd name="T9" fmla="*/ 1 h 164"/>
                <a:gd name="T10" fmla="*/ 0 w 158"/>
                <a:gd name="T11" fmla="*/ 1 h 164"/>
                <a:gd name="T12" fmla="*/ 0 w 158"/>
                <a:gd name="T13" fmla="*/ 1 h 164"/>
                <a:gd name="T14" fmla="*/ 0 w 158"/>
                <a:gd name="T15" fmla="*/ 1 h 164"/>
                <a:gd name="T16" fmla="*/ 0 w 158"/>
                <a:gd name="T17" fmla="*/ 1 h 164"/>
                <a:gd name="T18" fmla="*/ 0 w 158"/>
                <a:gd name="T19" fmla="*/ 1 h 164"/>
                <a:gd name="T20" fmla="*/ 0 w 158"/>
                <a:gd name="T21" fmla="*/ 1 h 164"/>
                <a:gd name="T22" fmla="*/ 0 w 158"/>
                <a:gd name="T23" fmla="*/ 1 h 164"/>
                <a:gd name="T24" fmla="*/ 0 w 158"/>
                <a:gd name="T25" fmla="*/ 1 h 164"/>
                <a:gd name="T26" fmla="*/ 0 w 158"/>
                <a:gd name="T27" fmla="*/ 1 h 164"/>
                <a:gd name="T28" fmla="*/ 0 w 158"/>
                <a:gd name="T29" fmla="*/ 1 h 164"/>
                <a:gd name="T30" fmla="*/ 0 w 158"/>
                <a:gd name="T31" fmla="*/ 1 h 164"/>
                <a:gd name="T32" fmla="*/ 0 w 158"/>
                <a:gd name="T33" fmla="*/ 1 h 164"/>
                <a:gd name="T34" fmla="*/ 0 w 158"/>
                <a:gd name="T35" fmla="*/ 1 h 164"/>
                <a:gd name="T36" fmla="*/ 0 w 158"/>
                <a:gd name="T37" fmla="*/ 1 h 164"/>
                <a:gd name="T38" fmla="*/ 0 w 158"/>
                <a:gd name="T39" fmla="*/ 1 h 164"/>
                <a:gd name="T40" fmla="*/ 0 w 158"/>
                <a:gd name="T41" fmla="*/ 1 h 164"/>
                <a:gd name="T42" fmla="*/ 0 w 158"/>
                <a:gd name="T43" fmla="*/ 1 h 164"/>
                <a:gd name="T44" fmla="*/ 0 w 158"/>
                <a:gd name="T45" fmla="*/ 1 h 164"/>
                <a:gd name="T46" fmla="*/ 0 w 158"/>
                <a:gd name="T47" fmla="*/ 1 h 164"/>
                <a:gd name="T48" fmla="*/ 0 w 158"/>
                <a:gd name="T49" fmla="*/ 1 h 164"/>
                <a:gd name="T50" fmla="*/ 0 w 158"/>
                <a:gd name="T51" fmla="*/ 1 h 164"/>
                <a:gd name="T52" fmla="*/ 0 w 158"/>
                <a:gd name="T53" fmla="*/ 1 h 164"/>
                <a:gd name="T54" fmla="*/ 0 w 158"/>
                <a:gd name="T55" fmla="*/ 1 h 164"/>
                <a:gd name="T56" fmla="*/ 0 w 158"/>
                <a:gd name="T57" fmla="*/ 1 h 164"/>
                <a:gd name="T58" fmla="*/ 0 w 158"/>
                <a:gd name="T59" fmla="*/ 1 h 164"/>
                <a:gd name="T60" fmla="*/ 0 w 158"/>
                <a:gd name="T61" fmla="*/ 0 h 164"/>
                <a:gd name="T62" fmla="*/ 0 w 158"/>
                <a:gd name="T63" fmla="*/ 1 h 164"/>
                <a:gd name="T64" fmla="*/ 0 w 158"/>
                <a:gd name="T65" fmla="*/ 1 h 164"/>
                <a:gd name="T66" fmla="*/ 0 w 158"/>
                <a:gd name="T67" fmla="*/ 1 h 164"/>
                <a:gd name="T68" fmla="*/ 0 w 158"/>
                <a:gd name="T69" fmla="*/ 1 h 164"/>
                <a:gd name="T70" fmla="*/ 0 w 158"/>
                <a:gd name="T71" fmla="*/ 1 h 164"/>
                <a:gd name="T72" fmla="*/ 0 w 158"/>
                <a:gd name="T73" fmla="*/ 1 h 164"/>
                <a:gd name="T74" fmla="*/ 0 w 158"/>
                <a:gd name="T75" fmla="*/ 1 h 164"/>
                <a:gd name="T76" fmla="*/ 0 w 158"/>
                <a:gd name="T77" fmla="*/ 1 h 164"/>
                <a:gd name="T78" fmla="*/ 0 w 158"/>
                <a:gd name="T79" fmla="*/ 1 h 164"/>
                <a:gd name="T80" fmla="*/ 0 w 158"/>
                <a:gd name="T81" fmla="*/ 1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58" h="164">
                  <a:moveTo>
                    <a:pt x="133" y="54"/>
                  </a:moveTo>
                  <a:lnTo>
                    <a:pt x="138" y="72"/>
                  </a:lnTo>
                  <a:lnTo>
                    <a:pt x="135" y="86"/>
                  </a:lnTo>
                  <a:lnTo>
                    <a:pt x="125" y="99"/>
                  </a:lnTo>
                  <a:lnTo>
                    <a:pt x="110" y="110"/>
                  </a:lnTo>
                  <a:lnTo>
                    <a:pt x="93" y="120"/>
                  </a:lnTo>
                  <a:lnTo>
                    <a:pt x="74" y="130"/>
                  </a:lnTo>
                  <a:lnTo>
                    <a:pt x="53" y="140"/>
                  </a:lnTo>
                  <a:lnTo>
                    <a:pt x="36" y="149"/>
                  </a:lnTo>
                  <a:lnTo>
                    <a:pt x="33" y="152"/>
                  </a:lnTo>
                  <a:lnTo>
                    <a:pt x="32" y="154"/>
                  </a:lnTo>
                  <a:lnTo>
                    <a:pt x="32" y="157"/>
                  </a:lnTo>
                  <a:lnTo>
                    <a:pt x="35" y="160"/>
                  </a:lnTo>
                  <a:lnTo>
                    <a:pt x="37" y="163"/>
                  </a:lnTo>
                  <a:lnTo>
                    <a:pt x="42" y="164"/>
                  </a:lnTo>
                  <a:lnTo>
                    <a:pt x="46" y="164"/>
                  </a:lnTo>
                  <a:lnTo>
                    <a:pt x="51" y="163"/>
                  </a:lnTo>
                  <a:lnTo>
                    <a:pt x="72" y="153"/>
                  </a:lnTo>
                  <a:lnTo>
                    <a:pt x="94" y="143"/>
                  </a:lnTo>
                  <a:lnTo>
                    <a:pt x="114" y="132"/>
                  </a:lnTo>
                  <a:lnTo>
                    <a:pt x="133" y="118"/>
                  </a:lnTo>
                  <a:lnTo>
                    <a:pt x="146" y="104"/>
                  </a:lnTo>
                  <a:lnTo>
                    <a:pt x="155" y="87"/>
                  </a:lnTo>
                  <a:lnTo>
                    <a:pt x="158" y="70"/>
                  </a:lnTo>
                  <a:lnTo>
                    <a:pt x="152" y="51"/>
                  </a:lnTo>
                  <a:lnTo>
                    <a:pt x="139" y="37"/>
                  </a:lnTo>
                  <a:lnTo>
                    <a:pt x="122" y="24"/>
                  </a:lnTo>
                  <a:lnTo>
                    <a:pt x="99" y="14"/>
                  </a:lnTo>
                  <a:lnTo>
                    <a:pt x="75" y="7"/>
                  </a:lnTo>
                  <a:lnTo>
                    <a:pt x="51" y="2"/>
                  </a:lnTo>
                  <a:lnTo>
                    <a:pt x="29" y="0"/>
                  </a:lnTo>
                  <a:lnTo>
                    <a:pt x="11" y="1"/>
                  </a:lnTo>
                  <a:lnTo>
                    <a:pt x="0" y="5"/>
                  </a:lnTo>
                  <a:lnTo>
                    <a:pt x="20" y="9"/>
                  </a:lnTo>
                  <a:lnTo>
                    <a:pt x="40" y="12"/>
                  </a:lnTo>
                  <a:lnTo>
                    <a:pt x="59" y="15"/>
                  </a:lnTo>
                  <a:lnTo>
                    <a:pt x="78" y="19"/>
                  </a:lnTo>
                  <a:lnTo>
                    <a:pt x="96" y="24"/>
                  </a:lnTo>
                  <a:lnTo>
                    <a:pt x="112" y="32"/>
                  </a:lnTo>
                  <a:lnTo>
                    <a:pt x="125" y="41"/>
                  </a:lnTo>
                  <a:lnTo>
                    <a:pt x="133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7" name="Freeform 132"/>
            <p:cNvSpPr>
              <a:spLocks/>
            </p:cNvSpPr>
            <p:nvPr/>
          </p:nvSpPr>
          <p:spPr bwMode="auto">
            <a:xfrm>
              <a:off x="4796" y="285"/>
              <a:ext cx="134" cy="170"/>
            </a:xfrm>
            <a:custGeom>
              <a:avLst/>
              <a:gdLst>
                <a:gd name="T0" fmla="*/ 0 w 400"/>
                <a:gd name="T1" fmla="*/ 1 h 340"/>
                <a:gd name="T2" fmla="*/ 0 w 400"/>
                <a:gd name="T3" fmla="*/ 1 h 340"/>
                <a:gd name="T4" fmla="*/ 0 w 400"/>
                <a:gd name="T5" fmla="*/ 1 h 340"/>
                <a:gd name="T6" fmla="*/ 0 w 400"/>
                <a:gd name="T7" fmla="*/ 1 h 340"/>
                <a:gd name="T8" fmla="*/ 0 w 400"/>
                <a:gd name="T9" fmla="*/ 1 h 340"/>
                <a:gd name="T10" fmla="*/ 0 w 400"/>
                <a:gd name="T11" fmla="*/ 1 h 340"/>
                <a:gd name="T12" fmla="*/ 0 w 400"/>
                <a:gd name="T13" fmla="*/ 2 h 340"/>
                <a:gd name="T14" fmla="*/ 0 w 400"/>
                <a:gd name="T15" fmla="*/ 2 h 340"/>
                <a:gd name="T16" fmla="*/ 0 w 400"/>
                <a:gd name="T17" fmla="*/ 2 h 340"/>
                <a:gd name="T18" fmla="*/ 0 w 400"/>
                <a:gd name="T19" fmla="*/ 2 h 340"/>
                <a:gd name="T20" fmla="*/ 0 w 400"/>
                <a:gd name="T21" fmla="*/ 2 h 340"/>
                <a:gd name="T22" fmla="*/ 0 w 400"/>
                <a:gd name="T23" fmla="*/ 2 h 340"/>
                <a:gd name="T24" fmla="*/ 0 w 400"/>
                <a:gd name="T25" fmla="*/ 2 h 340"/>
                <a:gd name="T26" fmla="*/ 0 w 400"/>
                <a:gd name="T27" fmla="*/ 2 h 340"/>
                <a:gd name="T28" fmla="*/ 0 w 400"/>
                <a:gd name="T29" fmla="*/ 2 h 340"/>
                <a:gd name="T30" fmla="*/ 0 w 400"/>
                <a:gd name="T31" fmla="*/ 2 h 340"/>
                <a:gd name="T32" fmla="*/ 0 w 400"/>
                <a:gd name="T33" fmla="*/ 2 h 340"/>
                <a:gd name="T34" fmla="*/ 0 w 400"/>
                <a:gd name="T35" fmla="*/ 2 h 340"/>
                <a:gd name="T36" fmla="*/ 0 w 400"/>
                <a:gd name="T37" fmla="*/ 2 h 340"/>
                <a:gd name="T38" fmla="*/ 0 w 400"/>
                <a:gd name="T39" fmla="*/ 2 h 340"/>
                <a:gd name="T40" fmla="*/ 0 w 400"/>
                <a:gd name="T41" fmla="*/ 2 h 340"/>
                <a:gd name="T42" fmla="*/ 0 w 400"/>
                <a:gd name="T43" fmla="*/ 2 h 340"/>
                <a:gd name="T44" fmla="*/ 0 w 400"/>
                <a:gd name="T45" fmla="*/ 2 h 340"/>
                <a:gd name="T46" fmla="*/ 0 w 400"/>
                <a:gd name="T47" fmla="*/ 2 h 340"/>
                <a:gd name="T48" fmla="*/ 0 w 400"/>
                <a:gd name="T49" fmla="*/ 2 h 340"/>
                <a:gd name="T50" fmla="*/ 0 w 400"/>
                <a:gd name="T51" fmla="*/ 2 h 340"/>
                <a:gd name="T52" fmla="*/ 0 w 400"/>
                <a:gd name="T53" fmla="*/ 2 h 340"/>
                <a:gd name="T54" fmla="*/ 0 w 400"/>
                <a:gd name="T55" fmla="*/ 2 h 340"/>
                <a:gd name="T56" fmla="*/ 0 w 400"/>
                <a:gd name="T57" fmla="*/ 2 h 340"/>
                <a:gd name="T58" fmla="*/ 0 w 400"/>
                <a:gd name="T59" fmla="*/ 1 h 340"/>
                <a:gd name="T60" fmla="*/ 0 w 400"/>
                <a:gd name="T61" fmla="*/ 1 h 340"/>
                <a:gd name="T62" fmla="*/ 0 w 400"/>
                <a:gd name="T63" fmla="*/ 1 h 340"/>
                <a:gd name="T64" fmla="*/ 0 w 400"/>
                <a:gd name="T65" fmla="*/ 1 h 340"/>
                <a:gd name="T66" fmla="*/ 0 w 400"/>
                <a:gd name="T67" fmla="*/ 1 h 340"/>
                <a:gd name="T68" fmla="*/ 0 w 400"/>
                <a:gd name="T69" fmla="*/ 1 h 340"/>
                <a:gd name="T70" fmla="*/ 0 w 400"/>
                <a:gd name="T71" fmla="*/ 1 h 340"/>
                <a:gd name="T72" fmla="*/ 0 w 400"/>
                <a:gd name="T73" fmla="*/ 1 h 340"/>
                <a:gd name="T74" fmla="*/ 0 w 400"/>
                <a:gd name="T75" fmla="*/ 1 h 340"/>
                <a:gd name="T76" fmla="*/ 0 w 400"/>
                <a:gd name="T77" fmla="*/ 1 h 340"/>
                <a:gd name="T78" fmla="*/ 0 w 400"/>
                <a:gd name="T79" fmla="*/ 1 h 340"/>
                <a:gd name="T80" fmla="*/ 0 w 400"/>
                <a:gd name="T81" fmla="*/ 0 h 340"/>
                <a:gd name="T82" fmla="*/ 0 w 400"/>
                <a:gd name="T83" fmla="*/ 1 h 340"/>
                <a:gd name="T84" fmla="*/ 0 w 400"/>
                <a:gd name="T85" fmla="*/ 1 h 340"/>
                <a:gd name="T86" fmla="*/ 0 w 400"/>
                <a:gd name="T87" fmla="*/ 1 h 34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00" h="340">
                  <a:moveTo>
                    <a:pt x="156" y="45"/>
                  </a:moveTo>
                  <a:lnTo>
                    <a:pt x="125" y="62"/>
                  </a:lnTo>
                  <a:lnTo>
                    <a:pt x="95" y="82"/>
                  </a:lnTo>
                  <a:lnTo>
                    <a:pt x="67" y="103"/>
                  </a:lnTo>
                  <a:lnTo>
                    <a:pt x="42" y="125"/>
                  </a:lnTo>
                  <a:lnTo>
                    <a:pt x="22" y="150"/>
                  </a:lnTo>
                  <a:lnTo>
                    <a:pt x="8" y="176"/>
                  </a:lnTo>
                  <a:lnTo>
                    <a:pt x="0" y="204"/>
                  </a:lnTo>
                  <a:lnTo>
                    <a:pt x="2" y="233"/>
                  </a:lnTo>
                  <a:lnTo>
                    <a:pt x="5" y="240"/>
                  </a:lnTo>
                  <a:lnTo>
                    <a:pt x="9" y="248"/>
                  </a:lnTo>
                  <a:lnTo>
                    <a:pt x="13" y="254"/>
                  </a:lnTo>
                  <a:lnTo>
                    <a:pt x="19" y="261"/>
                  </a:lnTo>
                  <a:lnTo>
                    <a:pt x="26" y="268"/>
                  </a:lnTo>
                  <a:lnTo>
                    <a:pt x="34" y="274"/>
                  </a:lnTo>
                  <a:lnTo>
                    <a:pt x="42" y="279"/>
                  </a:lnTo>
                  <a:lnTo>
                    <a:pt x="51" y="283"/>
                  </a:lnTo>
                  <a:lnTo>
                    <a:pt x="70" y="291"/>
                  </a:lnTo>
                  <a:lnTo>
                    <a:pt x="89" y="298"/>
                  </a:lnTo>
                  <a:lnTo>
                    <a:pt x="108" y="305"/>
                  </a:lnTo>
                  <a:lnTo>
                    <a:pt x="128" y="310"/>
                  </a:lnTo>
                  <a:lnTo>
                    <a:pt x="149" y="315"/>
                  </a:lnTo>
                  <a:lnTo>
                    <a:pt x="169" y="319"/>
                  </a:lnTo>
                  <a:lnTo>
                    <a:pt x="189" y="323"/>
                  </a:lnTo>
                  <a:lnTo>
                    <a:pt x="210" y="326"/>
                  </a:lnTo>
                  <a:lnTo>
                    <a:pt x="231" y="329"/>
                  </a:lnTo>
                  <a:lnTo>
                    <a:pt x="253" y="331"/>
                  </a:lnTo>
                  <a:lnTo>
                    <a:pt x="274" y="334"/>
                  </a:lnTo>
                  <a:lnTo>
                    <a:pt x="295" y="336"/>
                  </a:lnTo>
                  <a:lnTo>
                    <a:pt x="317" y="337"/>
                  </a:lnTo>
                  <a:lnTo>
                    <a:pt x="339" y="338"/>
                  </a:lnTo>
                  <a:lnTo>
                    <a:pt x="359" y="339"/>
                  </a:lnTo>
                  <a:lnTo>
                    <a:pt x="381" y="340"/>
                  </a:lnTo>
                  <a:lnTo>
                    <a:pt x="387" y="340"/>
                  </a:lnTo>
                  <a:lnTo>
                    <a:pt x="393" y="337"/>
                  </a:lnTo>
                  <a:lnTo>
                    <a:pt x="397" y="334"/>
                  </a:lnTo>
                  <a:lnTo>
                    <a:pt x="400" y="328"/>
                  </a:lnTo>
                  <a:lnTo>
                    <a:pt x="400" y="323"/>
                  </a:lnTo>
                  <a:lnTo>
                    <a:pt x="397" y="319"/>
                  </a:lnTo>
                  <a:lnTo>
                    <a:pt x="391" y="316"/>
                  </a:lnTo>
                  <a:lnTo>
                    <a:pt x="385" y="315"/>
                  </a:lnTo>
                  <a:lnTo>
                    <a:pt x="365" y="315"/>
                  </a:lnTo>
                  <a:lnTo>
                    <a:pt x="346" y="315"/>
                  </a:lnTo>
                  <a:lnTo>
                    <a:pt x="326" y="314"/>
                  </a:lnTo>
                  <a:lnTo>
                    <a:pt x="307" y="313"/>
                  </a:lnTo>
                  <a:lnTo>
                    <a:pt x="287" y="312"/>
                  </a:lnTo>
                  <a:lnTo>
                    <a:pt x="266" y="310"/>
                  </a:lnTo>
                  <a:lnTo>
                    <a:pt x="247" y="308"/>
                  </a:lnTo>
                  <a:lnTo>
                    <a:pt x="227" y="306"/>
                  </a:lnTo>
                  <a:lnTo>
                    <a:pt x="208" y="303"/>
                  </a:lnTo>
                  <a:lnTo>
                    <a:pt x="188" y="300"/>
                  </a:lnTo>
                  <a:lnTo>
                    <a:pt x="169" y="295"/>
                  </a:lnTo>
                  <a:lnTo>
                    <a:pt x="150" y="291"/>
                  </a:lnTo>
                  <a:lnTo>
                    <a:pt x="131" y="287"/>
                  </a:lnTo>
                  <a:lnTo>
                    <a:pt x="114" y="281"/>
                  </a:lnTo>
                  <a:lnTo>
                    <a:pt x="95" y="275"/>
                  </a:lnTo>
                  <a:lnTo>
                    <a:pt x="77" y="269"/>
                  </a:lnTo>
                  <a:lnTo>
                    <a:pt x="63" y="261"/>
                  </a:lnTo>
                  <a:lnTo>
                    <a:pt x="51" y="251"/>
                  </a:lnTo>
                  <a:lnTo>
                    <a:pt x="44" y="241"/>
                  </a:lnTo>
                  <a:lnTo>
                    <a:pt x="38" y="228"/>
                  </a:lnTo>
                  <a:lnTo>
                    <a:pt x="38" y="214"/>
                  </a:lnTo>
                  <a:lnTo>
                    <a:pt x="41" y="195"/>
                  </a:lnTo>
                  <a:lnTo>
                    <a:pt x="47" y="177"/>
                  </a:lnTo>
                  <a:lnTo>
                    <a:pt x="53" y="163"/>
                  </a:lnTo>
                  <a:lnTo>
                    <a:pt x="63" y="148"/>
                  </a:lnTo>
                  <a:lnTo>
                    <a:pt x="74" y="135"/>
                  </a:lnTo>
                  <a:lnTo>
                    <a:pt x="85" y="122"/>
                  </a:lnTo>
                  <a:lnTo>
                    <a:pt x="98" y="111"/>
                  </a:lnTo>
                  <a:lnTo>
                    <a:pt x="111" y="100"/>
                  </a:lnTo>
                  <a:lnTo>
                    <a:pt x="125" y="89"/>
                  </a:lnTo>
                  <a:lnTo>
                    <a:pt x="141" y="79"/>
                  </a:lnTo>
                  <a:lnTo>
                    <a:pt x="160" y="68"/>
                  </a:lnTo>
                  <a:lnTo>
                    <a:pt x="179" y="57"/>
                  </a:lnTo>
                  <a:lnTo>
                    <a:pt x="201" y="47"/>
                  </a:lnTo>
                  <a:lnTo>
                    <a:pt x="224" y="37"/>
                  </a:lnTo>
                  <a:lnTo>
                    <a:pt x="249" y="27"/>
                  </a:lnTo>
                  <a:lnTo>
                    <a:pt x="272" y="19"/>
                  </a:lnTo>
                  <a:lnTo>
                    <a:pt x="294" y="12"/>
                  </a:lnTo>
                  <a:lnTo>
                    <a:pt x="314" y="6"/>
                  </a:lnTo>
                  <a:lnTo>
                    <a:pt x="332" y="1"/>
                  </a:lnTo>
                  <a:lnTo>
                    <a:pt x="316" y="0"/>
                  </a:lnTo>
                  <a:lnTo>
                    <a:pt x="295" y="1"/>
                  </a:lnTo>
                  <a:lnTo>
                    <a:pt x="274" y="5"/>
                  </a:lnTo>
                  <a:lnTo>
                    <a:pt x="249" y="10"/>
                  </a:lnTo>
                  <a:lnTo>
                    <a:pt x="224" y="17"/>
                  </a:lnTo>
                  <a:lnTo>
                    <a:pt x="199" y="25"/>
                  </a:lnTo>
                  <a:lnTo>
                    <a:pt x="176" y="35"/>
                  </a:lnTo>
                  <a:lnTo>
                    <a:pt x="156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8" name="Freeform 133"/>
            <p:cNvSpPr>
              <a:spLocks/>
            </p:cNvSpPr>
            <p:nvPr/>
          </p:nvSpPr>
          <p:spPr bwMode="auto">
            <a:xfrm>
              <a:off x="4984" y="279"/>
              <a:ext cx="117" cy="114"/>
            </a:xfrm>
            <a:custGeom>
              <a:avLst/>
              <a:gdLst>
                <a:gd name="T0" fmla="*/ 0 w 349"/>
                <a:gd name="T1" fmla="*/ 1 h 227"/>
                <a:gd name="T2" fmla="*/ 0 w 349"/>
                <a:gd name="T3" fmla="*/ 1 h 227"/>
                <a:gd name="T4" fmla="*/ 0 w 349"/>
                <a:gd name="T5" fmla="*/ 1 h 227"/>
                <a:gd name="T6" fmla="*/ 0 w 349"/>
                <a:gd name="T7" fmla="*/ 1 h 227"/>
                <a:gd name="T8" fmla="*/ 0 w 349"/>
                <a:gd name="T9" fmla="*/ 1 h 227"/>
                <a:gd name="T10" fmla="*/ 0 w 349"/>
                <a:gd name="T11" fmla="*/ 1 h 227"/>
                <a:gd name="T12" fmla="*/ 0 w 349"/>
                <a:gd name="T13" fmla="*/ 1 h 227"/>
                <a:gd name="T14" fmla="*/ 0 w 349"/>
                <a:gd name="T15" fmla="*/ 1 h 227"/>
                <a:gd name="T16" fmla="*/ 0 w 349"/>
                <a:gd name="T17" fmla="*/ 1 h 227"/>
                <a:gd name="T18" fmla="*/ 0 w 349"/>
                <a:gd name="T19" fmla="*/ 1 h 227"/>
                <a:gd name="T20" fmla="*/ 0 w 349"/>
                <a:gd name="T21" fmla="*/ 1 h 227"/>
                <a:gd name="T22" fmla="*/ 0 w 349"/>
                <a:gd name="T23" fmla="*/ 1 h 227"/>
                <a:gd name="T24" fmla="*/ 0 w 349"/>
                <a:gd name="T25" fmla="*/ 1 h 227"/>
                <a:gd name="T26" fmla="*/ 0 w 349"/>
                <a:gd name="T27" fmla="*/ 1 h 227"/>
                <a:gd name="T28" fmla="*/ 0 w 349"/>
                <a:gd name="T29" fmla="*/ 1 h 227"/>
                <a:gd name="T30" fmla="*/ 0 w 349"/>
                <a:gd name="T31" fmla="*/ 1 h 227"/>
                <a:gd name="T32" fmla="*/ 0 w 349"/>
                <a:gd name="T33" fmla="*/ 1 h 227"/>
                <a:gd name="T34" fmla="*/ 0 w 349"/>
                <a:gd name="T35" fmla="*/ 1 h 227"/>
                <a:gd name="T36" fmla="*/ 0 w 349"/>
                <a:gd name="T37" fmla="*/ 1 h 227"/>
                <a:gd name="T38" fmla="*/ 0 w 349"/>
                <a:gd name="T39" fmla="*/ 1 h 227"/>
                <a:gd name="T40" fmla="*/ 0 w 349"/>
                <a:gd name="T41" fmla="*/ 1 h 227"/>
                <a:gd name="T42" fmla="*/ 0 w 349"/>
                <a:gd name="T43" fmla="*/ 1 h 227"/>
                <a:gd name="T44" fmla="*/ 0 w 349"/>
                <a:gd name="T45" fmla="*/ 1 h 227"/>
                <a:gd name="T46" fmla="*/ 0 w 349"/>
                <a:gd name="T47" fmla="*/ 1 h 227"/>
                <a:gd name="T48" fmla="*/ 0 w 349"/>
                <a:gd name="T49" fmla="*/ 1 h 227"/>
                <a:gd name="T50" fmla="*/ 0 w 349"/>
                <a:gd name="T51" fmla="*/ 1 h 227"/>
                <a:gd name="T52" fmla="*/ 0 w 349"/>
                <a:gd name="T53" fmla="*/ 1 h 227"/>
                <a:gd name="T54" fmla="*/ 0 w 349"/>
                <a:gd name="T55" fmla="*/ 1 h 227"/>
                <a:gd name="T56" fmla="*/ 0 w 349"/>
                <a:gd name="T57" fmla="*/ 1 h 227"/>
                <a:gd name="T58" fmla="*/ 0 w 349"/>
                <a:gd name="T59" fmla="*/ 1 h 227"/>
                <a:gd name="T60" fmla="*/ 0 w 349"/>
                <a:gd name="T61" fmla="*/ 1 h 227"/>
                <a:gd name="T62" fmla="*/ 0 w 349"/>
                <a:gd name="T63" fmla="*/ 1 h 227"/>
                <a:gd name="T64" fmla="*/ 0 w 349"/>
                <a:gd name="T65" fmla="*/ 1 h 227"/>
                <a:gd name="T66" fmla="*/ 0 w 349"/>
                <a:gd name="T67" fmla="*/ 1 h 227"/>
                <a:gd name="T68" fmla="*/ 0 w 349"/>
                <a:gd name="T69" fmla="*/ 1 h 227"/>
                <a:gd name="T70" fmla="*/ 0 w 349"/>
                <a:gd name="T71" fmla="*/ 1 h 227"/>
                <a:gd name="T72" fmla="*/ 0 w 349"/>
                <a:gd name="T73" fmla="*/ 1 h 227"/>
                <a:gd name="T74" fmla="*/ 0 w 349"/>
                <a:gd name="T75" fmla="*/ 1 h 227"/>
                <a:gd name="T76" fmla="*/ 0 w 349"/>
                <a:gd name="T77" fmla="*/ 1 h 227"/>
                <a:gd name="T78" fmla="*/ 0 w 349"/>
                <a:gd name="T79" fmla="*/ 0 h 227"/>
                <a:gd name="T80" fmla="*/ 0 w 349"/>
                <a:gd name="T81" fmla="*/ 0 h 227"/>
                <a:gd name="T82" fmla="*/ 0 w 349"/>
                <a:gd name="T83" fmla="*/ 0 h 227"/>
                <a:gd name="T84" fmla="*/ 0 w 349"/>
                <a:gd name="T85" fmla="*/ 1 h 227"/>
                <a:gd name="T86" fmla="*/ 0 w 349"/>
                <a:gd name="T87" fmla="*/ 1 h 227"/>
                <a:gd name="T88" fmla="*/ 0 w 349"/>
                <a:gd name="T89" fmla="*/ 1 h 227"/>
                <a:gd name="T90" fmla="*/ 0 w 349"/>
                <a:gd name="T91" fmla="*/ 1 h 227"/>
                <a:gd name="T92" fmla="*/ 0 w 349"/>
                <a:gd name="T93" fmla="*/ 1 h 227"/>
                <a:gd name="T94" fmla="*/ 0 w 349"/>
                <a:gd name="T95" fmla="*/ 1 h 227"/>
                <a:gd name="T96" fmla="*/ 0 w 349"/>
                <a:gd name="T97" fmla="*/ 1 h 227"/>
                <a:gd name="T98" fmla="*/ 0 w 349"/>
                <a:gd name="T99" fmla="*/ 1 h 227"/>
                <a:gd name="T100" fmla="*/ 0 w 349"/>
                <a:gd name="T101" fmla="*/ 1 h 227"/>
                <a:gd name="T102" fmla="*/ 0 w 349"/>
                <a:gd name="T103" fmla="*/ 1 h 227"/>
                <a:gd name="T104" fmla="*/ 0 w 349"/>
                <a:gd name="T105" fmla="*/ 1 h 227"/>
                <a:gd name="T106" fmla="*/ 0 w 349"/>
                <a:gd name="T107" fmla="*/ 1 h 227"/>
                <a:gd name="T108" fmla="*/ 0 w 349"/>
                <a:gd name="T109" fmla="*/ 1 h 227"/>
                <a:gd name="T110" fmla="*/ 0 w 349"/>
                <a:gd name="T111" fmla="*/ 1 h 227"/>
                <a:gd name="T112" fmla="*/ 0 w 349"/>
                <a:gd name="T113" fmla="*/ 1 h 227"/>
                <a:gd name="T114" fmla="*/ 0 w 349"/>
                <a:gd name="T115" fmla="*/ 1 h 227"/>
                <a:gd name="T116" fmla="*/ 0 w 349"/>
                <a:gd name="T117" fmla="*/ 1 h 227"/>
                <a:gd name="T118" fmla="*/ 0 w 349"/>
                <a:gd name="T119" fmla="*/ 1 h 227"/>
                <a:gd name="T120" fmla="*/ 0 w 349"/>
                <a:gd name="T121" fmla="*/ 1 h 22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49" h="227">
                  <a:moveTo>
                    <a:pt x="291" y="70"/>
                  </a:moveTo>
                  <a:lnTo>
                    <a:pt x="307" y="83"/>
                  </a:lnTo>
                  <a:lnTo>
                    <a:pt x="316" y="97"/>
                  </a:lnTo>
                  <a:lnTo>
                    <a:pt x="321" y="113"/>
                  </a:lnTo>
                  <a:lnTo>
                    <a:pt x="321" y="129"/>
                  </a:lnTo>
                  <a:lnTo>
                    <a:pt x="318" y="142"/>
                  </a:lnTo>
                  <a:lnTo>
                    <a:pt x="313" y="154"/>
                  </a:lnTo>
                  <a:lnTo>
                    <a:pt x="302" y="165"/>
                  </a:lnTo>
                  <a:lnTo>
                    <a:pt x="292" y="174"/>
                  </a:lnTo>
                  <a:lnTo>
                    <a:pt x="279" y="185"/>
                  </a:lnTo>
                  <a:lnTo>
                    <a:pt x="266" y="193"/>
                  </a:lnTo>
                  <a:lnTo>
                    <a:pt x="253" y="202"/>
                  </a:lnTo>
                  <a:lnTo>
                    <a:pt x="240" y="212"/>
                  </a:lnTo>
                  <a:lnTo>
                    <a:pt x="237" y="215"/>
                  </a:lnTo>
                  <a:lnTo>
                    <a:pt x="236" y="218"/>
                  </a:lnTo>
                  <a:lnTo>
                    <a:pt x="237" y="221"/>
                  </a:lnTo>
                  <a:lnTo>
                    <a:pt x="240" y="224"/>
                  </a:lnTo>
                  <a:lnTo>
                    <a:pt x="244" y="226"/>
                  </a:lnTo>
                  <a:lnTo>
                    <a:pt x="249" y="227"/>
                  </a:lnTo>
                  <a:lnTo>
                    <a:pt x="254" y="226"/>
                  </a:lnTo>
                  <a:lnTo>
                    <a:pt x="259" y="224"/>
                  </a:lnTo>
                  <a:lnTo>
                    <a:pt x="288" y="211"/>
                  </a:lnTo>
                  <a:lnTo>
                    <a:pt x="311" y="193"/>
                  </a:lnTo>
                  <a:lnTo>
                    <a:pt x="331" y="172"/>
                  </a:lnTo>
                  <a:lnTo>
                    <a:pt x="345" y="151"/>
                  </a:lnTo>
                  <a:lnTo>
                    <a:pt x="349" y="127"/>
                  </a:lnTo>
                  <a:lnTo>
                    <a:pt x="346" y="104"/>
                  </a:lnTo>
                  <a:lnTo>
                    <a:pt x="334" y="83"/>
                  </a:lnTo>
                  <a:lnTo>
                    <a:pt x="311" y="63"/>
                  </a:lnTo>
                  <a:lnTo>
                    <a:pt x="294" y="53"/>
                  </a:lnTo>
                  <a:lnTo>
                    <a:pt x="273" y="44"/>
                  </a:lnTo>
                  <a:lnTo>
                    <a:pt x="250" y="35"/>
                  </a:lnTo>
                  <a:lnTo>
                    <a:pt x="227" y="28"/>
                  </a:lnTo>
                  <a:lnTo>
                    <a:pt x="202" y="22"/>
                  </a:lnTo>
                  <a:lnTo>
                    <a:pt x="176" y="17"/>
                  </a:lnTo>
                  <a:lnTo>
                    <a:pt x="151" y="12"/>
                  </a:lnTo>
                  <a:lnTo>
                    <a:pt x="125" y="7"/>
                  </a:lnTo>
                  <a:lnTo>
                    <a:pt x="102" y="4"/>
                  </a:lnTo>
                  <a:lnTo>
                    <a:pt x="79" y="2"/>
                  </a:lnTo>
                  <a:lnTo>
                    <a:pt x="58" y="0"/>
                  </a:lnTo>
                  <a:lnTo>
                    <a:pt x="39" y="0"/>
                  </a:lnTo>
                  <a:lnTo>
                    <a:pt x="23" y="0"/>
                  </a:lnTo>
                  <a:lnTo>
                    <a:pt x="12" y="1"/>
                  </a:lnTo>
                  <a:lnTo>
                    <a:pt x="5" y="3"/>
                  </a:lnTo>
                  <a:lnTo>
                    <a:pt x="0" y="5"/>
                  </a:lnTo>
                  <a:lnTo>
                    <a:pt x="15" y="7"/>
                  </a:lnTo>
                  <a:lnTo>
                    <a:pt x="31" y="9"/>
                  </a:lnTo>
                  <a:lnTo>
                    <a:pt x="47" y="11"/>
                  </a:lnTo>
                  <a:lnTo>
                    <a:pt x="64" y="13"/>
                  </a:lnTo>
                  <a:lnTo>
                    <a:pt x="83" y="15"/>
                  </a:lnTo>
                  <a:lnTo>
                    <a:pt x="102" y="17"/>
                  </a:lnTo>
                  <a:lnTo>
                    <a:pt x="121" y="20"/>
                  </a:lnTo>
                  <a:lnTo>
                    <a:pt x="141" y="23"/>
                  </a:lnTo>
                  <a:lnTo>
                    <a:pt x="160" y="27"/>
                  </a:lnTo>
                  <a:lnTo>
                    <a:pt x="180" y="31"/>
                  </a:lnTo>
                  <a:lnTo>
                    <a:pt x="201" y="36"/>
                  </a:lnTo>
                  <a:lnTo>
                    <a:pt x="220" y="41"/>
                  </a:lnTo>
                  <a:lnTo>
                    <a:pt x="238" y="48"/>
                  </a:lnTo>
                  <a:lnTo>
                    <a:pt x="257" y="54"/>
                  </a:lnTo>
                  <a:lnTo>
                    <a:pt x="275" y="62"/>
                  </a:lnTo>
                  <a:lnTo>
                    <a:pt x="291" y="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29" name="Freeform 134"/>
            <p:cNvSpPr>
              <a:spLocks/>
            </p:cNvSpPr>
            <p:nvPr/>
          </p:nvSpPr>
          <p:spPr bwMode="auto">
            <a:xfrm>
              <a:off x="4750" y="340"/>
              <a:ext cx="48" cy="107"/>
            </a:xfrm>
            <a:custGeom>
              <a:avLst/>
              <a:gdLst>
                <a:gd name="T0" fmla="*/ 0 w 143"/>
                <a:gd name="T1" fmla="*/ 1 h 212"/>
                <a:gd name="T2" fmla="*/ 0 w 143"/>
                <a:gd name="T3" fmla="*/ 1 h 212"/>
                <a:gd name="T4" fmla="*/ 0 w 143"/>
                <a:gd name="T5" fmla="*/ 1 h 212"/>
                <a:gd name="T6" fmla="*/ 0 w 143"/>
                <a:gd name="T7" fmla="*/ 1 h 212"/>
                <a:gd name="T8" fmla="*/ 0 w 143"/>
                <a:gd name="T9" fmla="*/ 1 h 212"/>
                <a:gd name="T10" fmla="*/ 0 w 143"/>
                <a:gd name="T11" fmla="*/ 1 h 212"/>
                <a:gd name="T12" fmla="*/ 0 w 143"/>
                <a:gd name="T13" fmla="*/ 1 h 212"/>
                <a:gd name="T14" fmla="*/ 0 w 143"/>
                <a:gd name="T15" fmla="*/ 1 h 212"/>
                <a:gd name="T16" fmla="*/ 0 w 143"/>
                <a:gd name="T17" fmla="*/ 1 h 212"/>
                <a:gd name="T18" fmla="*/ 0 w 143"/>
                <a:gd name="T19" fmla="*/ 1 h 212"/>
                <a:gd name="T20" fmla="*/ 0 w 143"/>
                <a:gd name="T21" fmla="*/ 1 h 212"/>
                <a:gd name="T22" fmla="*/ 0 w 143"/>
                <a:gd name="T23" fmla="*/ 1 h 212"/>
                <a:gd name="T24" fmla="*/ 0 w 143"/>
                <a:gd name="T25" fmla="*/ 1 h 212"/>
                <a:gd name="T26" fmla="*/ 0 w 143"/>
                <a:gd name="T27" fmla="*/ 1 h 212"/>
                <a:gd name="T28" fmla="*/ 0 w 143"/>
                <a:gd name="T29" fmla="*/ 1 h 212"/>
                <a:gd name="T30" fmla="*/ 0 w 143"/>
                <a:gd name="T31" fmla="*/ 1 h 212"/>
                <a:gd name="T32" fmla="*/ 0 w 143"/>
                <a:gd name="T33" fmla="*/ 1 h 212"/>
                <a:gd name="T34" fmla="*/ 0 w 143"/>
                <a:gd name="T35" fmla="*/ 1 h 212"/>
                <a:gd name="T36" fmla="*/ 0 w 143"/>
                <a:gd name="T37" fmla="*/ 1 h 212"/>
                <a:gd name="T38" fmla="*/ 0 w 143"/>
                <a:gd name="T39" fmla="*/ 1 h 212"/>
                <a:gd name="T40" fmla="*/ 0 w 143"/>
                <a:gd name="T41" fmla="*/ 1 h 212"/>
                <a:gd name="T42" fmla="*/ 0 w 143"/>
                <a:gd name="T43" fmla="*/ 1 h 212"/>
                <a:gd name="T44" fmla="*/ 0 w 143"/>
                <a:gd name="T45" fmla="*/ 1 h 212"/>
                <a:gd name="T46" fmla="*/ 0 w 143"/>
                <a:gd name="T47" fmla="*/ 1 h 212"/>
                <a:gd name="T48" fmla="*/ 0 w 143"/>
                <a:gd name="T49" fmla="*/ 1 h 212"/>
                <a:gd name="T50" fmla="*/ 0 w 143"/>
                <a:gd name="T51" fmla="*/ 1 h 212"/>
                <a:gd name="T52" fmla="*/ 0 w 143"/>
                <a:gd name="T53" fmla="*/ 1 h 212"/>
                <a:gd name="T54" fmla="*/ 0 w 143"/>
                <a:gd name="T55" fmla="*/ 1 h 212"/>
                <a:gd name="T56" fmla="*/ 0 w 143"/>
                <a:gd name="T57" fmla="*/ 1 h 212"/>
                <a:gd name="T58" fmla="*/ 0 w 143"/>
                <a:gd name="T59" fmla="*/ 1 h 212"/>
                <a:gd name="T60" fmla="*/ 0 w 143"/>
                <a:gd name="T61" fmla="*/ 1 h 212"/>
                <a:gd name="T62" fmla="*/ 0 w 143"/>
                <a:gd name="T63" fmla="*/ 1 h 212"/>
                <a:gd name="T64" fmla="*/ 0 w 143"/>
                <a:gd name="T65" fmla="*/ 0 h 212"/>
                <a:gd name="T66" fmla="*/ 0 w 143"/>
                <a:gd name="T67" fmla="*/ 1 h 212"/>
                <a:gd name="T68" fmla="*/ 0 w 143"/>
                <a:gd name="T69" fmla="*/ 1 h 212"/>
                <a:gd name="T70" fmla="*/ 0 w 143"/>
                <a:gd name="T71" fmla="*/ 1 h 212"/>
                <a:gd name="T72" fmla="*/ 0 w 143"/>
                <a:gd name="T73" fmla="*/ 1 h 212"/>
                <a:gd name="T74" fmla="*/ 0 w 143"/>
                <a:gd name="T75" fmla="*/ 1 h 212"/>
                <a:gd name="T76" fmla="*/ 0 w 143"/>
                <a:gd name="T77" fmla="*/ 1 h 212"/>
                <a:gd name="T78" fmla="*/ 0 w 143"/>
                <a:gd name="T79" fmla="*/ 1 h 212"/>
                <a:gd name="T80" fmla="*/ 0 w 143"/>
                <a:gd name="T81" fmla="*/ 1 h 2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3" h="212">
                  <a:moveTo>
                    <a:pt x="0" y="115"/>
                  </a:moveTo>
                  <a:lnTo>
                    <a:pt x="0" y="133"/>
                  </a:lnTo>
                  <a:lnTo>
                    <a:pt x="6" y="149"/>
                  </a:lnTo>
                  <a:lnTo>
                    <a:pt x="16" y="165"/>
                  </a:lnTo>
                  <a:lnTo>
                    <a:pt x="31" y="178"/>
                  </a:lnTo>
                  <a:lnTo>
                    <a:pt x="48" y="190"/>
                  </a:lnTo>
                  <a:lnTo>
                    <a:pt x="69" y="200"/>
                  </a:lnTo>
                  <a:lnTo>
                    <a:pt x="92" y="207"/>
                  </a:lnTo>
                  <a:lnTo>
                    <a:pt x="115" y="211"/>
                  </a:lnTo>
                  <a:lnTo>
                    <a:pt x="122" y="212"/>
                  </a:lnTo>
                  <a:lnTo>
                    <a:pt x="130" y="210"/>
                  </a:lnTo>
                  <a:lnTo>
                    <a:pt x="135" y="207"/>
                  </a:lnTo>
                  <a:lnTo>
                    <a:pt x="138" y="203"/>
                  </a:lnTo>
                  <a:lnTo>
                    <a:pt x="138" y="198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25" y="186"/>
                  </a:lnTo>
                  <a:lnTo>
                    <a:pt x="102" y="180"/>
                  </a:lnTo>
                  <a:lnTo>
                    <a:pt x="80" y="172"/>
                  </a:lnTo>
                  <a:lnTo>
                    <a:pt x="63" y="161"/>
                  </a:lnTo>
                  <a:lnTo>
                    <a:pt x="50" y="148"/>
                  </a:lnTo>
                  <a:lnTo>
                    <a:pt x="41" y="133"/>
                  </a:lnTo>
                  <a:lnTo>
                    <a:pt x="37" y="116"/>
                  </a:lnTo>
                  <a:lnTo>
                    <a:pt x="37" y="99"/>
                  </a:lnTo>
                  <a:lnTo>
                    <a:pt x="44" y="80"/>
                  </a:lnTo>
                  <a:lnTo>
                    <a:pt x="54" y="67"/>
                  </a:lnTo>
                  <a:lnTo>
                    <a:pt x="70" y="54"/>
                  </a:lnTo>
                  <a:lnTo>
                    <a:pt x="87" y="41"/>
                  </a:lnTo>
                  <a:lnTo>
                    <a:pt x="106" y="30"/>
                  </a:lnTo>
                  <a:lnTo>
                    <a:pt x="122" y="21"/>
                  </a:lnTo>
                  <a:lnTo>
                    <a:pt x="135" y="11"/>
                  </a:lnTo>
                  <a:lnTo>
                    <a:pt x="143" y="5"/>
                  </a:lnTo>
                  <a:lnTo>
                    <a:pt x="143" y="0"/>
                  </a:lnTo>
                  <a:lnTo>
                    <a:pt x="127" y="4"/>
                  </a:lnTo>
                  <a:lnTo>
                    <a:pt x="106" y="11"/>
                  </a:lnTo>
                  <a:lnTo>
                    <a:pt x="85" y="24"/>
                  </a:lnTo>
                  <a:lnTo>
                    <a:pt x="61" y="38"/>
                  </a:lnTo>
                  <a:lnTo>
                    <a:pt x="40" y="55"/>
                  </a:lnTo>
                  <a:lnTo>
                    <a:pt x="22" y="74"/>
                  </a:lnTo>
                  <a:lnTo>
                    <a:pt x="8" y="95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30" name="Freeform 135"/>
            <p:cNvSpPr>
              <a:spLocks/>
            </p:cNvSpPr>
            <p:nvPr/>
          </p:nvSpPr>
          <p:spPr bwMode="auto">
            <a:xfrm>
              <a:off x="5081" y="272"/>
              <a:ext cx="101" cy="139"/>
            </a:xfrm>
            <a:custGeom>
              <a:avLst/>
              <a:gdLst>
                <a:gd name="T0" fmla="*/ 0 w 304"/>
                <a:gd name="T1" fmla="*/ 1 h 278"/>
                <a:gd name="T2" fmla="*/ 0 w 304"/>
                <a:gd name="T3" fmla="*/ 1 h 278"/>
                <a:gd name="T4" fmla="*/ 0 w 304"/>
                <a:gd name="T5" fmla="*/ 1 h 278"/>
                <a:gd name="T6" fmla="*/ 0 w 304"/>
                <a:gd name="T7" fmla="*/ 1 h 278"/>
                <a:gd name="T8" fmla="*/ 0 w 304"/>
                <a:gd name="T9" fmla="*/ 1 h 278"/>
                <a:gd name="T10" fmla="*/ 0 w 304"/>
                <a:gd name="T11" fmla="*/ 1 h 278"/>
                <a:gd name="T12" fmla="*/ 0 w 304"/>
                <a:gd name="T13" fmla="*/ 1 h 278"/>
                <a:gd name="T14" fmla="*/ 0 w 304"/>
                <a:gd name="T15" fmla="*/ 1 h 278"/>
                <a:gd name="T16" fmla="*/ 0 w 304"/>
                <a:gd name="T17" fmla="*/ 1 h 278"/>
                <a:gd name="T18" fmla="*/ 0 w 304"/>
                <a:gd name="T19" fmla="*/ 2 h 278"/>
                <a:gd name="T20" fmla="*/ 0 w 304"/>
                <a:gd name="T21" fmla="*/ 2 h 278"/>
                <a:gd name="T22" fmla="*/ 0 w 304"/>
                <a:gd name="T23" fmla="*/ 2 h 278"/>
                <a:gd name="T24" fmla="*/ 0 w 304"/>
                <a:gd name="T25" fmla="*/ 2 h 278"/>
                <a:gd name="T26" fmla="*/ 0 w 304"/>
                <a:gd name="T27" fmla="*/ 2 h 278"/>
                <a:gd name="T28" fmla="*/ 0 w 304"/>
                <a:gd name="T29" fmla="*/ 2 h 278"/>
                <a:gd name="T30" fmla="*/ 0 w 304"/>
                <a:gd name="T31" fmla="*/ 1 h 278"/>
                <a:gd name="T32" fmla="*/ 0 w 304"/>
                <a:gd name="T33" fmla="*/ 1 h 278"/>
                <a:gd name="T34" fmla="*/ 0 w 304"/>
                <a:gd name="T35" fmla="*/ 1 h 278"/>
                <a:gd name="T36" fmla="*/ 0 w 304"/>
                <a:gd name="T37" fmla="*/ 1 h 278"/>
                <a:gd name="T38" fmla="*/ 0 w 304"/>
                <a:gd name="T39" fmla="*/ 1 h 278"/>
                <a:gd name="T40" fmla="*/ 0 w 304"/>
                <a:gd name="T41" fmla="*/ 1 h 278"/>
                <a:gd name="T42" fmla="*/ 0 w 304"/>
                <a:gd name="T43" fmla="*/ 1 h 278"/>
                <a:gd name="T44" fmla="*/ 0 w 304"/>
                <a:gd name="T45" fmla="*/ 1 h 278"/>
                <a:gd name="T46" fmla="*/ 0 w 304"/>
                <a:gd name="T47" fmla="*/ 1 h 278"/>
                <a:gd name="T48" fmla="*/ 0 w 304"/>
                <a:gd name="T49" fmla="*/ 1 h 278"/>
                <a:gd name="T50" fmla="*/ 0 w 304"/>
                <a:gd name="T51" fmla="*/ 1 h 278"/>
                <a:gd name="T52" fmla="*/ 0 w 304"/>
                <a:gd name="T53" fmla="*/ 1 h 278"/>
                <a:gd name="T54" fmla="*/ 0 w 304"/>
                <a:gd name="T55" fmla="*/ 1 h 278"/>
                <a:gd name="T56" fmla="*/ 0 w 304"/>
                <a:gd name="T57" fmla="*/ 1 h 278"/>
                <a:gd name="T58" fmla="*/ 0 w 304"/>
                <a:gd name="T59" fmla="*/ 0 h 278"/>
                <a:gd name="T60" fmla="*/ 0 w 304"/>
                <a:gd name="T61" fmla="*/ 1 h 278"/>
                <a:gd name="T62" fmla="*/ 0 w 304"/>
                <a:gd name="T63" fmla="*/ 1 h 278"/>
                <a:gd name="T64" fmla="*/ 0 w 304"/>
                <a:gd name="T65" fmla="*/ 1 h 278"/>
                <a:gd name="T66" fmla="*/ 0 w 304"/>
                <a:gd name="T67" fmla="*/ 1 h 278"/>
                <a:gd name="T68" fmla="*/ 0 w 304"/>
                <a:gd name="T69" fmla="*/ 1 h 278"/>
                <a:gd name="T70" fmla="*/ 0 w 304"/>
                <a:gd name="T71" fmla="*/ 1 h 278"/>
                <a:gd name="T72" fmla="*/ 0 w 304"/>
                <a:gd name="T73" fmla="*/ 1 h 278"/>
                <a:gd name="T74" fmla="*/ 0 w 304"/>
                <a:gd name="T75" fmla="*/ 1 h 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04" h="278">
                  <a:moveTo>
                    <a:pt x="247" y="104"/>
                  </a:moveTo>
                  <a:lnTo>
                    <a:pt x="258" y="111"/>
                  </a:lnTo>
                  <a:lnTo>
                    <a:pt x="265" y="119"/>
                  </a:lnTo>
                  <a:lnTo>
                    <a:pt x="272" y="129"/>
                  </a:lnTo>
                  <a:lnTo>
                    <a:pt x="276" y="138"/>
                  </a:lnTo>
                  <a:lnTo>
                    <a:pt x="279" y="147"/>
                  </a:lnTo>
                  <a:lnTo>
                    <a:pt x="278" y="158"/>
                  </a:lnTo>
                  <a:lnTo>
                    <a:pt x="275" y="168"/>
                  </a:lnTo>
                  <a:lnTo>
                    <a:pt x="268" y="177"/>
                  </a:lnTo>
                  <a:lnTo>
                    <a:pt x="258" y="187"/>
                  </a:lnTo>
                  <a:lnTo>
                    <a:pt x="246" y="197"/>
                  </a:lnTo>
                  <a:lnTo>
                    <a:pt x="233" y="205"/>
                  </a:lnTo>
                  <a:lnTo>
                    <a:pt x="220" y="213"/>
                  </a:lnTo>
                  <a:lnTo>
                    <a:pt x="205" y="220"/>
                  </a:lnTo>
                  <a:lnTo>
                    <a:pt x="191" y="229"/>
                  </a:lnTo>
                  <a:lnTo>
                    <a:pt x="176" y="237"/>
                  </a:lnTo>
                  <a:lnTo>
                    <a:pt x="163" y="246"/>
                  </a:lnTo>
                  <a:lnTo>
                    <a:pt x="159" y="249"/>
                  </a:lnTo>
                  <a:lnTo>
                    <a:pt x="156" y="253"/>
                  </a:lnTo>
                  <a:lnTo>
                    <a:pt x="153" y="258"/>
                  </a:lnTo>
                  <a:lnTo>
                    <a:pt x="150" y="262"/>
                  </a:lnTo>
                  <a:lnTo>
                    <a:pt x="149" y="266"/>
                  </a:lnTo>
                  <a:lnTo>
                    <a:pt x="149" y="270"/>
                  </a:lnTo>
                  <a:lnTo>
                    <a:pt x="151" y="274"/>
                  </a:lnTo>
                  <a:lnTo>
                    <a:pt x="156" y="277"/>
                  </a:lnTo>
                  <a:lnTo>
                    <a:pt x="162" y="278"/>
                  </a:lnTo>
                  <a:lnTo>
                    <a:pt x="167" y="278"/>
                  </a:lnTo>
                  <a:lnTo>
                    <a:pt x="172" y="277"/>
                  </a:lnTo>
                  <a:lnTo>
                    <a:pt x="176" y="274"/>
                  </a:lnTo>
                  <a:lnTo>
                    <a:pt x="191" y="262"/>
                  </a:lnTo>
                  <a:lnTo>
                    <a:pt x="207" y="251"/>
                  </a:lnTo>
                  <a:lnTo>
                    <a:pt x="223" y="241"/>
                  </a:lnTo>
                  <a:lnTo>
                    <a:pt x="240" y="231"/>
                  </a:lnTo>
                  <a:lnTo>
                    <a:pt x="256" y="220"/>
                  </a:lnTo>
                  <a:lnTo>
                    <a:pt x="272" y="209"/>
                  </a:lnTo>
                  <a:lnTo>
                    <a:pt x="285" y="197"/>
                  </a:lnTo>
                  <a:lnTo>
                    <a:pt x="295" y="183"/>
                  </a:lnTo>
                  <a:lnTo>
                    <a:pt x="303" y="167"/>
                  </a:lnTo>
                  <a:lnTo>
                    <a:pt x="304" y="151"/>
                  </a:lnTo>
                  <a:lnTo>
                    <a:pt x="301" y="136"/>
                  </a:lnTo>
                  <a:lnTo>
                    <a:pt x="294" y="120"/>
                  </a:lnTo>
                  <a:lnTo>
                    <a:pt x="282" y="107"/>
                  </a:lnTo>
                  <a:lnTo>
                    <a:pt x="269" y="94"/>
                  </a:lnTo>
                  <a:lnTo>
                    <a:pt x="252" y="83"/>
                  </a:lnTo>
                  <a:lnTo>
                    <a:pt x="233" y="74"/>
                  </a:lnTo>
                  <a:lnTo>
                    <a:pt x="218" y="68"/>
                  </a:lnTo>
                  <a:lnTo>
                    <a:pt x="202" y="62"/>
                  </a:lnTo>
                  <a:lnTo>
                    <a:pt x="186" y="54"/>
                  </a:lnTo>
                  <a:lnTo>
                    <a:pt x="169" y="48"/>
                  </a:lnTo>
                  <a:lnTo>
                    <a:pt x="151" y="41"/>
                  </a:lnTo>
                  <a:lnTo>
                    <a:pt x="133" y="35"/>
                  </a:lnTo>
                  <a:lnTo>
                    <a:pt x="115" y="28"/>
                  </a:lnTo>
                  <a:lnTo>
                    <a:pt x="98" y="21"/>
                  </a:lnTo>
                  <a:lnTo>
                    <a:pt x="82" y="16"/>
                  </a:lnTo>
                  <a:lnTo>
                    <a:pt x="66" y="11"/>
                  </a:lnTo>
                  <a:lnTo>
                    <a:pt x="50" y="7"/>
                  </a:lnTo>
                  <a:lnTo>
                    <a:pt x="37" y="4"/>
                  </a:lnTo>
                  <a:lnTo>
                    <a:pt x="25" y="1"/>
                  </a:lnTo>
                  <a:lnTo>
                    <a:pt x="15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13" y="7"/>
                  </a:lnTo>
                  <a:lnTo>
                    <a:pt x="28" y="12"/>
                  </a:lnTo>
                  <a:lnTo>
                    <a:pt x="44" y="17"/>
                  </a:lnTo>
                  <a:lnTo>
                    <a:pt x="58" y="23"/>
                  </a:lnTo>
                  <a:lnTo>
                    <a:pt x="74" y="28"/>
                  </a:lnTo>
                  <a:lnTo>
                    <a:pt x="90" y="33"/>
                  </a:lnTo>
                  <a:lnTo>
                    <a:pt x="106" y="39"/>
                  </a:lnTo>
                  <a:lnTo>
                    <a:pt x="122" y="45"/>
                  </a:lnTo>
                  <a:lnTo>
                    <a:pt x="140" y="51"/>
                  </a:lnTo>
                  <a:lnTo>
                    <a:pt x="156" y="58"/>
                  </a:lnTo>
                  <a:lnTo>
                    <a:pt x="172" y="64"/>
                  </a:lnTo>
                  <a:lnTo>
                    <a:pt x="188" y="71"/>
                  </a:lnTo>
                  <a:lnTo>
                    <a:pt x="204" y="79"/>
                  </a:lnTo>
                  <a:lnTo>
                    <a:pt x="218" y="86"/>
                  </a:lnTo>
                  <a:lnTo>
                    <a:pt x="233" y="95"/>
                  </a:lnTo>
                  <a:lnTo>
                    <a:pt x="24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7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>
                <a:latin typeface="Gill Sans MT" panose="020B0502020104020203" pitchFamily="34" charset="0"/>
              </a:rPr>
              <a:t>Elements of a wireless network</a:t>
            </a:r>
          </a:p>
        </p:txBody>
      </p:sp>
      <p:grpSp>
        <p:nvGrpSpPr>
          <p:cNvPr id="28713" name="Group 6"/>
          <p:cNvGrpSpPr>
            <a:grpSpLocks/>
          </p:cNvGrpSpPr>
          <p:nvPr/>
        </p:nvGrpSpPr>
        <p:grpSpPr bwMode="auto">
          <a:xfrm>
            <a:off x="3038475" y="2557463"/>
            <a:ext cx="2362200" cy="1762125"/>
            <a:chOff x="3839" y="1737"/>
            <a:chExt cx="1488" cy="1110"/>
          </a:xfrm>
        </p:grpSpPr>
        <p:sp>
          <p:nvSpPr>
            <p:cNvPr id="28714" name="Freeform 7"/>
            <p:cNvSpPr>
              <a:spLocks/>
            </p:cNvSpPr>
            <p:nvPr/>
          </p:nvSpPr>
          <p:spPr bwMode="auto">
            <a:xfrm>
              <a:off x="3839" y="1737"/>
              <a:ext cx="1488" cy="1110"/>
            </a:xfrm>
            <a:custGeom>
              <a:avLst/>
              <a:gdLst>
                <a:gd name="T0" fmla="*/ 1 w 2135"/>
                <a:gd name="T1" fmla="*/ 26 h 1662"/>
                <a:gd name="T2" fmla="*/ 6 w 2135"/>
                <a:gd name="T3" fmla="*/ 3 h 1662"/>
                <a:gd name="T4" fmla="*/ 36 w 2135"/>
                <a:gd name="T5" fmla="*/ 7 h 1662"/>
                <a:gd name="T6" fmla="*/ 68 w 2135"/>
                <a:gd name="T7" fmla="*/ 4 h 1662"/>
                <a:gd name="T8" fmla="*/ 112 w 2135"/>
                <a:gd name="T9" fmla="*/ 16 h 1662"/>
                <a:gd name="T10" fmla="*/ 112 w 2135"/>
                <a:gd name="T11" fmla="*/ 45 h 1662"/>
                <a:gd name="T12" fmla="*/ 88 w 2135"/>
                <a:gd name="T13" fmla="*/ 63 h 1662"/>
                <a:gd name="T14" fmla="*/ 45 w 2135"/>
                <a:gd name="T15" fmla="*/ 59 h 1662"/>
                <a:gd name="T16" fmla="*/ 28 w 2135"/>
                <a:gd name="T17" fmla="*/ 50 h 1662"/>
                <a:gd name="T18" fmla="*/ 10 w 2135"/>
                <a:gd name="T19" fmla="*/ 42 h 1662"/>
                <a:gd name="T20" fmla="*/ 1 w 2135"/>
                <a:gd name="T21" fmla="*/ 26 h 1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5" h="1662">
                  <a:moveTo>
                    <a:pt x="27" y="652"/>
                  </a:moveTo>
                  <a:cubicBezTo>
                    <a:pt x="14" y="487"/>
                    <a:pt x="0" y="152"/>
                    <a:pt x="105" y="76"/>
                  </a:cubicBezTo>
                  <a:cubicBezTo>
                    <a:pt x="210" y="0"/>
                    <a:pt x="473" y="192"/>
                    <a:pt x="657" y="196"/>
                  </a:cubicBezTo>
                  <a:cubicBezTo>
                    <a:pt x="841" y="200"/>
                    <a:pt x="985" y="65"/>
                    <a:pt x="1209" y="100"/>
                  </a:cubicBezTo>
                  <a:cubicBezTo>
                    <a:pt x="1433" y="135"/>
                    <a:pt x="1867" y="232"/>
                    <a:pt x="2001" y="406"/>
                  </a:cubicBezTo>
                  <a:cubicBezTo>
                    <a:pt x="2135" y="580"/>
                    <a:pt x="2083" y="945"/>
                    <a:pt x="2013" y="1144"/>
                  </a:cubicBezTo>
                  <a:cubicBezTo>
                    <a:pt x="1943" y="1343"/>
                    <a:pt x="1781" y="1538"/>
                    <a:pt x="1581" y="1600"/>
                  </a:cubicBezTo>
                  <a:cubicBezTo>
                    <a:pt x="1381" y="1662"/>
                    <a:pt x="993" y="1571"/>
                    <a:pt x="813" y="1516"/>
                  </a:cubicBezTo>
                  <a:cubicBezTo>
                    <a:pt x="633" y="1461"/>
                    <a:pt x="606" y="1345"/>
                    <a:pt x="501" y="1270"/>
                  </a:cubicBezTo>
                  <a:cubicBezTo>
                    <a:pt x="396" y="1195"/>
                    <a:pt x="262" y="1169"/>
                    <a:pt x="183" y="1066"/>
                  </a:cubicBezTo>
                  <a:cubicBezTo>
                    <a:pt x="104" y="963"/>
                    <a:pt x="25" y="819"/>
                    <a:pt x="27" y="652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15" name="Text Box 8"/>
            <p:cNvSpPr txBox="1">
              <a:spLocks noChangeArrowheads="1"/>
            </p:cNvSpPr>
            <p:nvPr/>
          </p:nvSpPr>
          <p:spPr bwMode="auto">
            <a:xfrm>
              <a:off x="4146" y="2030"/>
              <a:ext cx="965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network </a:t>
              </a:r>
            </a:p>
            <a:p>
              <a:pPr algn="ctr" eaLnBrk="1" hangingPunct="1"/>
              <a:r>
                <a:rPr lang="en-US" altLang="en-US">
                  <a:ea typeface="MS PGothic" panose="020B0600070205080204" pitchFamily="34" charset="-128"/>
                  <a:cs typeface="Arial" panose="020B0604020202020204" pitchFamily="34" charset="0"/>
                </a:rPr>
                <a:t>infrastructure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2015</TotalTime>
  <Words>10375</Words>
  <Application>Microsoft Office PowerPoint</Application>
  <PresentationFormat>On-screen Show (4:3)</PresentationFormat>
  <Paragraphs>1124</Paragraphs>
  <Slides>48</Slides>
  <Notes>46</Notes>
  <HiddenSlides>0</HiddenSlides>
  <MMClips>0</MMClips>
  <ScaleCrop>false</ScaleCrop>
  <HeadingPairs>
    <vt:vector size="10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Links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0" baseType="lpstr">
      <vt:lpstr>Arial</vt:lpstr>
      <vt:lpstr>Calibri</vt:lpstr>
      <vt:lpstr>Times New Roman</vt:lpstr>
      <vt:lpstr>Lucida Sans Unicode</vt:lpstr>
      <vt:lpstr>MS PGothic</vt:lpstr>
      <vt:lpstr>Gill Sans MT</vt:lpstr>
      <vt:lpstr>Wingdings</vt:lpstr>
      <vt:lpstr>Office Theme</vt:lpstr>
      <vt:lpstr>C:\Users\hshahria\Downloads\Macintosh HD:Users:kevinmclaughlin:Desktop:Stallings Security Book 2nd Edition:T24-Wireless.doc!OLE_LINK1</vt:lpstr>
      <vt:lpstr>C:\Users\hshahria\Downloads\Macintosh HD:Users:kevinmclaughlin:Desktop:Stallings Security Book 2nd Edition:T24-Wireless.doc!OLE_LINK3</vt:lpstr>
      <vt:lpstr>C:\Users\hshahria\Downloads\Macintosh HD:Users:kevinmclaughlin:Desktop:Stallings Security Book 2nd Edition:T24-Wireless.doc!OLE_LINK4</vt:lpstr>
      <vt:lpstr>Clip</vt:lpstr>
      <vt:lpstr>Lecture 24 Wireless Network Security</vt:lpstr>
      <vt:lpstr>Wireless and Mobile Networks</vt:lpstr>
      <vt:lpstr>Seems Inescapable by the Internet</vt:lpstr>
      <vt:lpstr>Wireless Capacity – NOW!</vt:lpstr>
      <vt:lpstr>Cellular is Full</vt:lpstr>
      <vt:lpstr>Elements of a wireless network</vt:lpstr>
      <vt:lpstr>Elements of a wireless network</vt:lpstr>
      <vt:lpstr>Elements of a wireless network</vt:lpstr>
      <vt:lpstr>Elements of a wireless network</vt:lpstr>
      <vt:lpstr>PowerPoint Presentation</vt:lpstr>
      <vt:lpstr>PowerPoint Presentation</vt:lpstr>
      <vt:lpstr>Elements of a wireless network</vt:lpstr>
      <vt:lpstr>Elements of a wireless network</vt:lpstr>
      <vt:lpstr>Wireless network taxonomy</vt:lpstr>
      <vt:lpstr>Wireless Security Overview</vt:lpstr>
      <vt:lpstr>Wireless Security</vt:lpstr>
      <vt:lpstr>Wireless Networking Components</vt:lpstr>
      <vt:lpstr>Wireless Network Threats</vt:lpstr>
      <vt:lpstr>Securing Wireless Transmissions</vt:lpstr>
      <vt:lpstr>Securing Wireless Networks</vt:lpstr>
      <vt:lpstr>Wireless Security Techniques</vt:lpstr>
      <vt:lpstr>Mobile Device Security</vt:lpstr>
      <vt:lpstr>Security Threats</vt:lpstr>
      <vt:lpstr>PowerPoint Presentation</vt:lpstr>
      <vt:lpstr>IEEE 802.11 Terminology</vt:lpstr>
      <vt:lpstr> Wireless Fidelity (Wi-Fi) Alliance</vt:lpstr>
      <vt:lpstr> Wireless Fidelity (Wi-Fi) Alliance</vt:lpstr>
      <vt:lpstr>IEEE 802 Protocol Architecture</vt:lpstr>
      <vt:lpstr>General IEEE 802 MPDU Format</vt:lpstr>
      <vt:lpstr>IEEE 802.11 Extended Service Set</vt:lpstr>
      <vt:lpstr>IEEE 802.11 Services</vt:lpstr>
      <vt:lpstr>Distribution of Messages Within a DS</vt:lpstr>
      <vt:lpstr>Association-Related Services</vt:lpstr>
      <vt:lpstr>Services</vt:lpstr>
      <vt:lpstr>Wireless LAN Security</vt:lpstr>
      <vt:lpstr>802.11i RSN security services</vt:lpstr>
      <vt:lpstr>Elements  of  IEEE 802.11i</vt:lpstr>
      <vt:lpstr>IEEE 802.11i Phases of Operation</vt:lpstr>
      <vt:lpstr>IEEE 802.11i  Phases of  Operation</vt:lpstr>
      <vt:lpstr>802.1X Access Control</vt:lpstr>
      <vt:lpstr>MPDU Exchange</vt:lpstr>
      <vt:lpstr>IEEE 802.11i   Key Hierarchies</vt:lpstr>
      <vt:lpstr>IEEE  802.11i   Keys  for Data Confidentiality and Integrity Protocols</vt:lpstr>
      <vt:lpstr>Phases of Operation</vt:lpstr>
      <vt:lpstr>Temporal Key Integrity Protocol (TKIP)</vt:lpstr>
      <vt:lpstr>Counter Mode-CBC MAC Protocol (CCMP)</vt:lpstr>
      <vt:lpstr>Pseudorandom Function</vt:lpstr>
      <vt:lpstr>Summary</vt:lpstr>
    </vt:vector>
  </TitlesOfParts>
  <Company>Computer Science, UNSW@ADFA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Security: Principles and Practice, 1/e</dc:title>
  <dc:subject>Chapter 21 Lecture Overheads</dc:subject>
  <dc:creator>Dr Lawrie Brown</dc:creator>
  <cp:lastModifiedBy>Hossain Shahriar</cp:lastModifiedBy>
  <cp:revision>97</cp:revision>
  <cp:lastPrinted>2012-04-30T17:02:31Z</cp:lastPrinted>
  <dcterms:created xsi:type="dcterms:W3CDTF">2002-03-28T02:06:54Z</dcterms:created>
  <dcterms:modified xsi:type="dcterms:W3CDTF">2019-06-20T14:58:02Z</dcterms:modified>
</cp:coreProperties>
</file>