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42716" y="863600"/>
            <a:ext cx="4172966" cy="1122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3139" y="1985242"/>
            <a:ext cx="8072120" cy="4182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5019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virginia.edu/%7Ejones/cs451/slides/info%20flow%2006.ppt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4508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35171" y="3677665"/>
            <a:ext cx="298767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20" dirty="0">
                <a:solidFill>
                  <a:srgbClr val="585858"/>
                </a:solidFill>
                <a:latin typeface="Times New Roman"/>
                <a:cs typeface="Times New Roman"/>
              </a:rPr>
              <a:t>Trusted</a:t>
            </a:r>
            <a:r>
              <a:rPr sz="3000" spc="-65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Computing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87521" y="1006855"/>
            <a:ext cx="34836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Levels </a:t>
            </a:r>
            <a:r>
              <a:rPr dirty="0"/>
              <a:t>and</a:t>
            </a:r>
            <a:r>
              <a:rPr spc="-85" dirty="0"/>
              <a:t> </a:t>
            </a:r>
            <a:r>
              <a:rPr dirty="0"/>
              <a:t>Lattices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49608"/>
            <a:ext cx="7760334" cy="413257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5600" indent="-342900">
              <a:lnSpc>
                <a:spcPts val="3520"/>
              </a:lnSpc>
              <a:spcBef>
                <a:spcPts val="1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Times New Roman"/>
                <a:cs typeface="Times New Roman"/>
              </a:rPr>
              <a:t>, </a:t>
            </a:r>
            <a:r>
              <a:rPr sz="2800" i="1" dirty="0">
                <a:latin typeface="Times New Roman"/>
                <a:cs typeface="Times New Roman"/>
              </a:rPr>
              <a:t>L</a:t>
            </a:r>
            <a:r>
              <a:rPr sz="2800" dirty="0">
                <a:latin typeface="Times New Roman"/>
                <a:cs typeface="Times New Roman"/>
              </a:rPr>
              <a:t>) </a:t>
            </a:r>
            <a:r>
              <a:rPr sz="2800" i="1" dirty="0">
                <a:latin typeface="Times New Roman"/>
                <a:cs typeface="Times New Roman"/>
              </a:rPr>
              <a:t>dom </a:t>
            </a:r>
            <a:r>
              <a:rPr sz="2800" spc="-15" dirty="0">
                <a:latin typeface="Times New Roman"/>
                <a:cs typeface="Times New Roman"/>
              </a:rPr>
              <a:t>(</a:t>
            </a:r>
            <a:r>
              <a:rPr sz="2800" i="1" spc="-15" dirty="0">
                <a:latin typeface="Times New Roman"/>
                <a:cs typeface="Times New Roman"/>
              </a:rPr>
              <a:t>C</a:t>
            </a:r>
            <a:r>
              <a:rPr sz="2950" i="1" spc="-15" dirty="0">
                <a:latin typeface="Symbol"/>
                <a:cs typeface="Symbol"/>
              </a:rPr>
              <a:t></a:t>
            </a:r>
            <a:r>
              <a:rPr sz="2800" spc="-15" dirty="0">
                <a:latin typeface="Times New Roman"/>
                <a:cs typeface="Times New Roman"/>
              </a:rPr>
              <a:t>, </a:t>
            </a:r>
            <a:r>
              <a:rPr sz="2800" i="1" spc="-15" dirty="0">
                <a:latin typeface="Times New Roman"/>
                <a:cs typeface="Times New Roman"/>
              </a:rPr>
              <a:t>L</a:t>
            </a:r>
            <a:r>
              <a:rPr sz="2950" i="1" spc="-15" dirty="0">
                <a:latin typeface="Symbol"/>
                <a:cs typeface="Symbol"/>
              </a:rPr>
              <a:t></a:t>
            </a:r>
            <a:r>
              <a:rPr sz="2800" spc="-15" dirty="0">
                <a:latin typeface="Times New Roman"/>
                <a:cs typeface="Times New Roman"/>
              </a:rPr>
              <a:t>) iff </a:t>
            </a:r>
            <a:r>
              <a:rPr sz="2800" i="1" spc="-5" dirty="0"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Symbol"/>
                <a:cs typeface="Symbol"/>
              </a:rPr>
              <a:t>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≤ </a:t>
            </a:r>
            <a:r>
              <a:rPr sz="2800" i="1" dirty="0">
                <a:latin typeface="Times New Roman"/>
                <a:cs typeface="Times New Roman"/>
              </a:rPr>
              <a:t>C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i="1" spc="-20" dirty="0">
                <a:latin typeface="Times New Roman"/>
                <a:cs typeface="Times New Roman"/>
              </a:rPr>
              <a:t>L</a:t>
            </a:r>
            <a:r>
              <a:rPr sz="2950" i="1" spc="-20" dirty="0">
                <a:latin typeface="Symbol"/>
                <a:cs typeface="Symbol"/>
              </a:rPr>
              <a:t></a:t>
            </a:r>
            <a:r>
              <a:rPr sz="2950" i="1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L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34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Examples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45" dirty="0">
                <a:latin typeface="Times New Roman"/>
                <a:cs typeface="Times New Roman"/>
              </a:rPr>
              <a:t>(Top </a:t>
            </a:r>
            <a:r>
              <a:rPr sz="2400" spc="-5" dirty="0">
                <a:latin typeface="Times New Roman"/>
                <a:cs typeface="Times New Roman"/>
              </a:rPr>
              <a:t>Secret, {NUC, ASIA}) </a:t>
            </a:r>
            <a:r>
              <a:rPr sz="2400" i="1" dirty="0">
                <a:latin typeface="Times New Roman"/>
                <a:cs typeface="Times New Roman"/>
              </a:rPr>
              <a:t>dom </a:t>
            </a:r>
            <a:r>
              <a:rPr sz="2400" dirty="0">
                <a:latin typeface="Times New Roman"/>
                <a:cs typeface="Times New Roman"/>
              </a:rPr>
              <a:t>(Secret,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{NUC})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(Secret, {NUC, EUR}) </a:t>
            </a:r>
            <a:r>
              <a:rPr sz="2400" i="1" dirty="0">
                <a:latin typeface="Times New Roman"/>
                <a:cs typeface="Times New Roman"/>
              </a:rPr>
              <a:t>dom </a:t>
            </a:r>
            <a:r>
              <a:rPr sz="2400" spc="-5" dirty="0">
                <a:latin typeface="Times New Roman"/>
                <a:cs typeface="Times New Roman"/>
              </a:rPr>
              <a:t>(Confidential,{NUC,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EUR})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spc="-45" dirty="0">
                <a:latin typeface="Times New Roman"/>
                <a:cs typeface="Times New Roman"/>
              </a:rPr>
              <a:t>(Top </a:t>
            </a:r>
            <a:r>
              <a:rPr sz="2400" spc="-5" dirty="0">
                <a:latin typeface="Times New Roman"/>
                <a:cs typeface="Times New Roman"/>
              </a:rPr>
              <a:t>Secret, {NUC}) </a:t>
            </a:r>
            <a:r>
              <a:rPr sz="2400" spc="-5" dirty="0">
                <a:latin typeface="Symbol"/>
                <a:cs typeface="Symbol"/>
              </a:rPr>
              <a:t></a:t>
            </a:r>
            <a:r>
              <a:rPr sz="2400" i="1" spc="-5" dirty="0">
                <a:latin typeface="Times New Roman"/>
                <a:cs typeface="Times New Roman"/>
              </a:rPr>
              <a:t>dom </a:t>
            </a:r>
            <a:r>
              <a:rPr sz="2400" spc="-5" dirty="0">
                <a:latin typeface="Times New Roman"/>
                <a:cs typeface="Times New Roman"/>
              </a:rPr>
              <a:t>(Confidential,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{EUR})</a:t>
            </a:r>
            <a:endParaRPr sz="24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25"/>
              </a:spcBef>
              <a:buFont typeface="Arial"/>
              <a:buChar char="•"/>
            </a:pPr>
            <a:endParaRPr sz="2550">
              <a:latin typeface="Times New Roman"/>
              <a:cs typeface="Times New Roman"/>
            </a:endParaRPr>
          </a:p>
          <a:p>
            <a:pPr marL="355600" marR="723900" indent="-342900">
              <a:lnSpc>
                <a:spcPct val="8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Let </a:t>
            </a:r>
            <a:r>
              <a:rPr sz="2800" i="1" dirty="0">
                <a:latin typeface="Times New Roman"/>
                <a:cs typeface="Times New Roman"/>
              </a:rPr>
              <a:t>C </a:t>
            </a:r>
            <a:r>
              <a:rPr sz="2800" spc="-5" dirty="0">
                <a:latin typeface="Times New Roman"/>
                <a:cs typeface="Times New Roman"/>
              </a:rPr>
              <a:t>be set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classifications, </a:t>
            </a:r>
            <a:r>
              <a:rPr sz="2800" i="1" dirty="0">
                <a:latin typeface="Times New Roman"/>
                <a:cs typeface="Times New Roman"/>
              </a:rPr>
              <a:t>L </a:t>
            </a:r>
            <a:r>
              <a:rPr sz="2800" spc="-5" dirty="0">
                <a:latin typeface="Times New Roman"/>
                <a:cs typeface="Times New Roman"/>
              </a:rPr>
              <a:t>set of labels. 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set of security </a:t>
            </a:r>
            <a:r>
              <a:rPr sz="2800" dirty="0">
                <a:latin typeface="Times New Roman"/>
                <a:cs typeface="Times New Roman"/>
              </a:rPr>
              <a:t>levels </a:t>
            </a:r>
            <a:r>
              <a:rPr sz="2800" i="1" dirty="0">
                <a:latin typeface="Times New Roman"/>
                <a:cs typeface="Times New Roman"/>
              </a:rPr>
              <a:t>K = C </a:t>
            </a:r>
            <a:r>
              <a:rPr sz="2800" dirty="0">
                <a:latin typeface="Symbol"/>
                <a:cs typeface="Symbol"/>
              </a:rPr>
              <a:t>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L</a:t>
            </a:r>
            <a:r>
              <a:rPr sz="2800" dirty="0">
                <a:latin typeface="Times New Roman"/>
                <a:cs typeface="Times New Roman"/>
              </a:rPr>
              <a:t>, </a:t>
            </a:r>
            <a:r>
              <a:rPr sz="2800" i="1" dirty="0">
                <a:latin typeface="Times New Roman"/>
                <a:cs typeface="Times New Roman"/>
              </a:rPr>
              <a:t>dom</a:t>
            </a:r>
            <a:r>
              <a:rPr sz="2800" i="1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form  </a:t>
            </a:r>
            <a:r>
              <a:rPr sz="2800" spc="-5" dirty="0">
                <a:latin typeface="Times New Roman"/>
                <a:cs typeface="Times New Roman"/>
              </a:rPr>
              <a:t>lattice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i="1" spc="-5" dirty="0">
                <a:latin typeface="Times New Roman"/>
                <a:cs typeface="Times New Roman"/>
              </a:rPr>
              <a:t>lub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i="1" spc="-5" dirty="0">
                <a:latin typeface="Times New Roman"/>
                <a:cs typeface="Times New Roman"/>
              </a:rPr>
              <a:t>K</a:t>
            </a:r>
            <a:r>
              <a:rPr sz="2400" spc="-5" dirty="0">
                <a:latin typeface="Times New Roman"/>
                <a:cs typeface="Times New Roman"/>
              </a:rPr>
              <a:t>)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i="1" spc="-5" dirty="0">
                <a:latin typeface="Times New Roman"/>
                <a:cs typeface="Times New Roman"/>
              </a:rPr>
              <a:t>max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i="1" spc="-5" dirty="0">
                <a:latin typeface="Times New Roman"/>
                <a:cs typeface="Times New Roman"/>
              </a:rPr>
              <a:t>C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r>
              <a:rPr sz="2400" i="1" spc="-5" dirty="0">
                <a:latin typeface="Times New Roman"/>
                <a:cs typeface="Times New Roman"/>
              </a:rPr>
              <a:t>,</a:t>
            </a:r>
            <a:r>
              <a:rPr sz="2400" i="1" spc="-10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L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i="1" spc="-5" dirty="0">
                <a:latin typeface="Times New Roman"/>
                <a:cs typeface="Times New Roman"/>
              </a:rPr>
              <a:t>glb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i="1" spc="-5" dirty="0">
                <a:latin typeface="Times New Roman"/>
                <a:cs typeface="Times New Roman"/>
              </a:rPr>
              <a:t>K</a:t>
            </a:r>
            <a:r>
              <a:rPr sz="2400" spc="-5" dirty="0">
                <a:latin typeface="Times New Roman"/>
                <a:cs typeface="Times New Roman"/>
              </a:rPr>
              <a:t>)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i="1" spc="-5" dirty="0">
                <a:latin typeface="Times New Roman"/>
                <a:cs typeface="Times New Roman"/>
              </a:rPr>
              <a:t>min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i="1" spc="-5" dirty="0">
                <a:latin typeface="Times New Roman"/>
                <a:cs typeface="Times New Roman"/>
              </a:rPr>
              <a:t>C</a:t>
            </a:r>
            <a:r>
              <a:rPr sz="2400" spc="-5" dirty="0">
                <a:latin typeface="Times New Roman"/>
                <a:cs typeface="Times New Roman"/>
              </a:rPr>
              <a:t>),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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10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72460" y="1006855"/>
            <a:ext cx="381825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Bell-LaPadula</a:t>
            </a:r>
            <a:r>
              <a:rPr spc="-20" dirty="0"/>
              <a:t> </a:t>
            </a:r>
            <a:r>
              <a:rPr spc="-5" dirty="0"/>
              <a:t>Lattice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41540" y="6351523"/>
            <a:ext cx="4445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CC009A"/>
                </a:solidFill>
                <a:latin typeface="Arial"/>
                <a:cs typeface="Arial"/>
              </a:rPr>
              <a:t>U,{</a:t>
            </a:r>
            <a:r>
              <a:rPr sz="1600" b="1" spc="-80" dirty="0">
                <a:solidFill>
                  <a:srgbClr val="CC009A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CC009A"/>
                </a:solidFill>
                <a:latin typeface="Arial"/>
                <a:cs typeface="Arial"/>
              </a:rPr>
              <a:t>}</a:t>
            </a:r>
            <a:endParaRPr sz="16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79740" y="4217924"/>
            <a:ext cx="81661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009AFF"/>
                </a:solidFill>
                <a:latin typeface="Arial"/>
                <a:cs typeface="Arial"/>
              </a:rPr>
              <a:t>S,{NUC}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41340" y="4217924"/>
            <a:ext cx="93408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009AFF"/>
                </a:solidFill>
                <a:latin typeface="Arial"/>
                <a:cs typeface="Arial"/>
              </a:rPr>
              <a:t>S,{N</a:t>
            </a:r>
            <a:r>
              <a:rPr sz="1600" b="1" spc="-120" dirty="0">
                <a:solidFill>
                  <a:srgbClr val="009AFF"/>
                </a:solidFill>
                <a:latin typeface="Arial"/>
                <a:cs typeface="Arial"/>
              </a:rPr>
              <a:t>A</a:t>
            </a:r>
            <a:r>
              <a:rPr sz="1600" b="1" spc="-35" dirty="0">
                <a:solidFill>
                  <a:srgbClr val="009AFF"/>
                </a:solidFill>
                <a:latin typeface="Arial"/>
                <a:cs typeface="Arial"/>
              </a:rPr>
              <a:t>T</a:t>
            </a:r>
            <a:r>
              <a:rPr sz="1600" b="1" dirty="0">
                <a:solidFill>
                  <a:srgbClr val="009AFF"/>
                </a:solidFill>
                <a:latin typeface="Arial"/>
                <a:cs typeface="Arial"/>
              </a:rPr>
              <a:t>O}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393933" y="3913129"/>
            <a:ext cx="40005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65" dirty="0">
                <a:solidFill>
                  <a:srgbClr val="009AFF"/>
                </a:solidFill>
                <a:latin typeface="Arial"/>
                <a:cs typeface="Arial"/>
              </a:rPr>
              <a:t>T,{ </a:t>
            </a:r>
            <a:r>
              <a:rPr sz="1600" b="1" dirty="0">
                <a:solidFill>
                  <a:srgbClr val="009AFF"/>
                </a:solidFill>
                <a:latin typeface="Arial"/>
                <a:cs typeface="Arial"/>
              </a:rPr>
              <a:t>}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79540" y="1931924"/>
            <a:ext cx="13970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30" dirty="0">
                <a:latin typeface="Arial"/>
                <a:cs typeface="Arial"/>
              </a:rPr>
              <a:t>T,{NATO,NUC}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003540" y="2922524"/>
            <a:ext cx="78295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30" dirty="0">
                <a:solidFill>
                  <a:srgbClr val="FF0000"/>
                </a:solidFill>
                <a:latin typeface="Arial"/>
                <a:cs typeface="Arial"/>
              </a:rPr>
              <a:t>T,{NUC}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565140" y="2922524"/>
            <a:ext cx="899794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45" dirty="0">
                <a:solidFill>
                  <a:srgbClr val="FF0000"/>
                </a:solidFill>
                <a:latin typeface="Arial"/>
                <a:cs typeface="Arial"/>
              </a:rPr>
              <a:t>T,{NATO}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555737" y="3227318"/>
            <a:ext cx="142938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20" dirty="0">
                <a:solidFill>
                  <a:srgbClr val="FF0000"/>
                </a:solidFill>
                <a:latin typeface="Arial"/>
                <a:cs typeface="Arial"/>
              </a:rPr>
              <a:t>S,{NATO,NUC}</a:t>
            </a:r>
            <a:endParaRPr sz="16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172200" y="2282951"/>
            <a:ext cx="765810" cy="688975"/>
          </a:xfrm>
          <a:custGeom>
            <a:avLst/>
            <a:gdLst/>
            <a:ahLst/>
            <a:cxnLst/>
            <a:rect l="l" t="t" r="r" b="b"/>
            <a:pathLst>
              <a:path w="765809" h="688975">
                <a:moveTo>
                  <a:pt x="53619" y="634649"/>
                </a:moveTo>
                <a:lnTo>
                  <a:pt x="31241" y="609600"/>
                </a:lnTo>
                <a:lnTo>
                  <a:pt x="0" y="688848"/>
                </a:lnTo>
                <a:lnTo>
                  <a:pt x="44195" y="676980"/>
                </a:lnTo>
                <a:lnTo>
                  <a:pt x="44195" y="643128"/>
                </a:lnTo>
                <a:lnTo>
                  <a:pt x="53619" y="634649"/>
                </a:lnTo>
                <a:close/>
              </a:path>
              <a:path w="765809" h="688975">
                <a:moveTo>
                  <a:pt x="60071" y="641872"/>
                </a:moveTo>
                <a:lnTo>
                  <a:pt x="53619" y="634649"/>
                </a:lnTo>
                <a:lnTo>
                  <a:pt x="44195" y="643128"/>
                </a:lnTo>
                <a:lnTo>
                  <a:pt x="51053" y="649986"/>
                </a:lnTo>
                <a:lnTo>
                  <a:pt x="60071" y="641872"/>
                </a:lnTo>
                <a:close/>
              </a:path>
              <a:path w="765809" h="688975">
                <a:moveTo>
                  <a:pt x="82295" y="666750"/>
                </a:moveTo>
                <a:lnTo>
                  <a:pt x="60071" y="641872"/>
                </a:lnTo>
                <a:lnTo>
                  <a:pt x="51053" y="649986"/>
                </a:lnTo>
                <a:lnTo>
                  <a:pt x="44195" y="643128"/>
                </a:lnTo>
                <a:lnTo>
                  <a:pt x="44195" y="676980"/>
                </a:lnTo>
                <a:lnTo>
                  <a:pt x="82295" y="666750"/>
                </a:lnTo>
                <a:close/>
              </a:path>
              <a:path w="765809" h="688975">
                <a:moveTo>
                  <a:pt x="765809" y="6857"/>
                </a:moveTo>
                <a:lnTo>
                  <a:pt x="758951" y="0"/>
                </a:lnTo>
                <a:lnTo>
                  <a:pt x="53619" y="634649"/>
                </a:lnTo>
                <a:lnTo>
                  <a:pt x="60071" y="641872"/>
                </a:lnTo>
                <a:lnTo>
                  <a:pt x="765809" y="685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172200" y="2257805"/>
            <a:ext cx="788035" cy="714375"/>
          </a:xfrm>
          <a:custGeom>
            <a:avLst/>
            <a:gdLst/>
            <a:ahLst/>
            <a:cxnLst/>
            <a:rect l="l" t="t" r="r" b="b"/>
            <a:pathLst>
              <a:path w="788034" h="714375">
                <a:moveTo>
                  <a:pt x="144912" y="533038"/>
                </a:moveTo>
                <a:lnTo>
                  <a:pt x="93725" y="476250"/>
                </a:lnTo>
                <a:lnTo>
                  <a:pt x="0" y="713994"/>
                </a:lnTo>
                <a:lnTo>
                  <a:pt x="116585" y="681968"/>
                </a:lnTo>
                <a:lnTo>
                  <a:pt x="116585" y="558546"/>
                </a:lnTo>
                <a:lnTo>
                  <a:pt x="144912" y="533038"/>
                </a:lnTo>
                <a:close/>
              </a:path>
              <a:path w="788034" h="714375">
                <a:moveTo>
                  <a:pt x="195856" y="589559"/>
                </a:moveTo>
                <a:lnTo>
                  <a:pt x="144912" y="533038"/>
                </a:lnTo>
                <a:lnTo>
                  <a:pt x="116585" y="558546"/>
                </a:lnTo>
                <a:lnTo>
                  <a:pt x="167639" y="614934"/>
                </a:lnTo>
                <a:lnTo>
                  <a:pt x="195856" y="589559"/>
                </a:lnTo>
                <a:close/>
              </a:path>
              <a:path w="788034" h="714375">
                <a:moveTo>
                  <a:pt x="246887" y="646176"/>
                </a:moveTo>
                <a:lnTo>
                  <a:pt x="195856" y="589559"/>
                </a:lnTo>
                <a:lnTo>
                  <a:pt x="167639" y="614934"/>
                </a:lnTo>
                <a:lnTo>
                  <a:pt x="116585" y="558546"/>
                </a:lnTo>
                <a:lnTo>
                  <a:pt x="116585" y="681968"/>
                </a:lnTo>
                <a:lnTo>
                  <a:pt x="246887" y="646176"/>
                </a:lnTo>
                <a:close/>
              </a:path>
              <a:path w="788034" h="714375">
                <a:moveTo>
                  <a:pt x="787907" y="57150"/>
                </a:moveTo>
                <a:lnTo>
                  <a:pt x="736853" y="0"/>
                </a:lnTo>
                <a:lnTo>
                  <a:pt x="144912" y="533038"/>
                </a:lnTo>
                <a:lnTo>
                  <a:pt x="195856" y="589559"/>
                </a:lnTo>
                <a:lnTo>
                  <a:pt x="787907" y="571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520178" y="2256282"/>
            <a:ext cx="786130" cy="639445"/>
          </a:xfrm>
          <a:custGeom>
            <a:avLst/>
            <a:gdLst/>
            <a:ahLst/>
            <a:cxnLst/>
            <a:rect l="l" t="t" r="r" b="b"/>
            <a:pathLst>
              <a:path w="786129" h="639444">
                <a:moveTo>
                  <a:pt x="631334" y="467243"/>
                </a:moveTo>
                <a:lnTo>
                  <a:pt x="48005" y="0"/>
                </a:lnTo>
                <a:lnTo>
                  <a:pt x="0" y="60198"/>
                </a:lnTo>
                <a:lnTo>
                  <a:pt x="583903" y="526595"/>
                </a:lnTo>
                <a:lnTo>
                  <a:pt x="631334" y="467243"/>
                </a:lnTo>
                <a:close/>
              </a:path>
              <a:path w="786129" h="639444">
                <a:moveTo>
                  <a:pt x="660653" y="612566"/>
                </a:moveTo>
                <a:lnTo>
                  <a:pt x="660653" y="490728"/>
                </a:lnTo>
                <a:lnTo>
                  <a:pt x="613409" y="550164"/>
                </a:lnTo>
                <a:lnTo>
                  <a:pt x="583903" y="526595"/>
                </a:lnTo>
                <a:lnTo>
                  <a:pt x="536447" y="585978"/>
                </a:lnTo>
                <a:lnTo>
                  <a:pt x="660653" y="612566"/>
                </a:lnTo>
                <a:close/>
              </a:path>
              <a:path w="786129" h="639444">
                <a:moveTo>
                  <a:pt x="660653" y="490728"/>
                </a:moveTo>
                <a:lnTo>
                  <a:pt x="631334" y="467243"/>
                </a:lnTo>
                <a:lnTo>
                  <a:pt x="583903" y="526595"/>
                </a:lnTo>
                <a:lnTo>
                  <a:pt x="613409" y="550164"/>
                </a:lnTo>
                <a:lnTo>
                  <a:pt x="660653" y="490728"/>
                </a:lnTo>
                <a:close/>
              </a:path>
              <a:path w="786129" h="639444">
                <a:moveTo>
                  <a:pt x="785621" y="639318"/>
                </a:moveTo>
                <a:lnTo>
                  <a:pt x="678941" y="407670"/>
                </a:lnTo>
                <a:lnTo>
                  <a:pt x="631334" y="467243"/>
                </a:lnTo>
                <a:lnTo>
                  <a:pt x="660653" y="490728"/>
                </a:lnTo>
                <a:lnTo>
                  <a:pt x="660653" y="612566"/>
                </a:lnTo>
                <a:lnTo>
                  <a:pt x="785621" y="639318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124700" y="2286000"/>
            <a:ext cx="228600" cy="914400"/>
          </a:xfrm>
          <a:custGeom>
            <a:avLst/>
            <a:gdLst/>
            <a:ahLst/>
            <a:cxnLst/>
            <a:rect l="l" t="t" r="r" b="b"/>
            <a:pathLst>
              <a:path w="228600" h="914400">
                <a:moveTo>
                  <a:pt x="228600" y="685799"/>
                </a:moveTo>
                <a:lnTo>
                  <a:pt x="0" y="685799"/>
                </a:lnTo>
                <a:lnTo>
                  <a:pt x="76200" y="838199"/>
                </a:lnTo>
                <a:lnTo>
                  <a:pt x="76200" y="723899"/>
                </a:lnTo>
                <a:lnTo>
                  <a:pt x="152400" y="723899"/>
                </a:lnTo>
                <a:lnTo>
                  <a:pt x="152400" y="838199"/>
                </a:lnTo>
                <a:lnTo>
                  <a:pt x="228600" y="685799"/>
                </a:lnTo>
                <a:close/>
              </a:path>
              <a:path w="228600" h="914400">
                <a:moveTo>
                  <a:pt x="152400" y="685799"/>
                </a:moveTo>
                <a:lnTo>
                  <a:pt x="152400" y="0"/>
                </a:lnTo>
                <a:lnTo>
                  <a:pt x="76200" y="0"/>
                </a:lnTo>
                <a:lnTo>
                  <a:pt x="76200" y="685799"/>
                </a:lnTo>
                <a:lnTo>
                  <a:pt x="152400" y="685799"/>
                </a:lnTo>
                <a:close/>
              </a:path>
              <a:path w="228600" h="914400">
                <a:moveTo>
                  <a:pt x="152400" y="838199"/>
                </a:moveTo>
                <a:lnTo>
                  <a:pt x="152400" y="723899"/>
                </a:lnTo>
                <a:lnTo>
                  <a:pt x="76200" y="723899"/>
                </a:lnTo>
                <a:lnTo>
                  <a:pt x="76200" y="838199"/>
                </a:lnTo>
                <a:lnTo>
                  <a:pt x="114300" y="914399"/>
                </a:lnTo>
                <a:lnTo>
                  <a:pt x="152400" y="83819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226302" y="3169920"/>
            <a:ext cx="1165225" cy="868680"/>
          </a:xfrm>
          <a:custGeom>
            <a:avLst/>
            <a:gdLst/>
            <a:ahLst/>
            <a:cxnLst/>
            <a:rect l="l" t="t" r="r" b="b"/>
            <a:pathLst>
              <a:path w="1165225" h="868679">
                <a:moveTo>
                  <a:pt x="1003555" y="703069"/>
                </a:moveTo>
                <a:lnTo>
                  <a:pt x="44958" y="0"/>
                </a:lnTo>
                <a:lnTo>
                  <a:pt x="0" y="61722"/>
                </a:lnTo>
                <a:lnTo>
                  <a:pt x="958476" y="764703"/>
                </a:lnTo>
                <a:lnTo>
                  <a:pt x="1003555" y="703069"/>
                </a:lnTo>
                <a:close/>
              </a:path>
              <a:path w="1165225" h="868679">
                <a:moveTo>
                  <a:pt x="1034034" y="846438"/>
                </a:moveTo>
                <a:lnTo>
                  <a:pt x="1034034" y="725423"/>
                </a:lnTo>
                <a:lnTo>
                  <a:pt x="989076" y="787145"/>
                </a:lnTo>
                <a:lnTo>
                  <a:pt x="958476" y="764703"/>
                </a:lnTo>
                <a:lnTo>
                  <a:pt x="913638" y="826008"/>
                </a:lnTo>
                <a:lnTo>
                  <a:pt x="1034034" y="846438"/>
                </a:lnTo>
                <a:close/>
              </a:path>
              <a:path w="1165225" h="868679">
                <a:moveTo>
                  <a:pt x="1034034" y="725423"/>
                </a:moveTo>
                <a:lnTo>
                  <a:pt x="1003555" y="703069"/>
                </a:lnTo>
                <a:lnTo>
                  <a:pt x="958476" y="764703"/>
                </a:lnTo>
                <a:lnTo>
                  <a:pt x="989076" y="787145"/>
                </a:lnTo>
                <a:lnTo>
                  <a:pt x="1034034" y="725423"/>
                </a:lnTo>
                <a:close/>
              </a:path>
              <a:path w="1165225" h="868679">
                <a:moveTo>
                  <a:pt x="1165098" y="868680"/>
                </a:moveTo>
                <a:lnTo>
                  <a:pt x="1048512" y="641604"/>
                </a:lnTo>
                <a:lnTo>
                  <a:pt x="1003555" y="703069"/>
                </a:lnTo>
                <a:lnTo>
                  <a:pt x="1034034" y="725423"/>
                </a:lnTo>
                <a:lnTo>
                  <a:pt x="1034034" y="846438"/>
                </a:lnTo>
                <a:lnTo>
                  <a:pt x="1165098" y="868680"/>
                </a:lnTo>
                <a:close/>
              </a:path>
            </a:pathLst>
          </a:custGeom>
          <a:solidFill>
            <a:srgbClr val="33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905500" y="3276600"/>
            <a:ext cx="228600" cy="838200"/>
          </a:xfrm>
          <a:custGeom>
            <a:avLst/>
            <a:gdLst/>
            <a:ahLst/>
            <a:cxnLst/>
            <a:rect l="l" t="t" r="r" b="b"/>
            <a:pathLst>
              <a:path w="228600" h="838200">
                <a:moveTo>
                  <a:pt x="228600" y="609600"/>
                </a:moveTo>
                <a:lnTo>
                  <a:pt x="0" y="609600"/>
                </a:lnTo>
                <a:lnTo>
                  <a:pt x="76200" y="762000"/>
                </a:lnTo>
                <a:lnTo>
                  <a:pt x="76200" y="647700"/>
                </a:lnTo>
                <a:lnTo>
                  <a:pt x="152400" y="647700"/>
                </a:lnTo>
                <a:lnTo>
                  <a:pt x="152400" y="762000"/>
                </a:lnTo>
                <a:lnTo>
                  <a:pt x="228600" y="609600"/>
                </a:lnTo>
                <a:close/>
              </a:path>
              <a:path w="228600" h="838200">
                <a:moveTo>
                  <a:pt x="152400" y="609600"/>
                </a:moveTo>
                <a:lnTo>
                  <a:pt x="152400" y="0"/>
                </a:lnTo>
                <a:lnTo>
                  <a:pt x="76200" y="0"/>
                </a:lnTo>
                <a:lnTo>
                  <a:pt x="76200" y="609600"/>
                </a:lnTo>
                <a:lnTo>
                  <a:pt x="152400" y="609600"/>
                </a:lnTo>
                <a:close/>
              </a:path>
              <a:path w="228600" h="838200">
                <a:moveTo>
                  <a:pt x="152400" y="762000"/>
                </a:moveTo>
                <a:lnTo>
                  <a:pt x="152400" y="647700"/>
                </a:lnTo>
                <a:lnTo>
                  <a:pt x="76200" y="647700"/>
                </a:lnTo>
                <a:lnTo>
                  <a:pt x="76200" y="762000"/>
                </a:lnTo>
                <a:lnTo>
                  <a:pt x="114300" y="838200"/>
                </a:lnTo>
                <a:lnTo>
                  <a:pt x="152400" y="762000"/>
                </a:lnTo>
                <a:close/>
              </a:path>
            </a:pathLst>
          </a:custGeom>
          <a:solidFill>
            <a:srgbClr val="33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543800" y="3246882"/>
            <a:ext cx="786765" cy="639445"/>
          </a:xfrm>
          <a:custGeom>
            <a:avLst/>
            <a:gdLst/>
            <a:ahLst/>
            <a:cxnLst/>
            <a:rect l="l" t="t" r="r" b="b"/>
            <a:pathLst>
              <a:path w="786765" h="639445">
                <a:moveTo>
                  <a:pt x="154766" y="466889"/>
                </a:moveTo>
                <a:lnTo>
                  <a:pt x="107441" y="407670"/>
                </a:lnTo>
                <a:lnTo>
                  <a:pt x="0" y="639318"/>
                </a:lnTo>
                <a:lnTo>
                  <a:pt x="124967" y="612648"/>
                </a:lnTo>
                <a:lnTo>
                  <a:pt x="124967" y="490728"/>
                </a:lnTo>
                <a:lnTo>
                  <a:pt x="154766" y="466889"/>
                </a:lnTo>
                <a:close/>
              </a:path>
              <a:path w="786765" h="639445">
                <a:moveTo>
                  <a:pt x="202480" y="526595"/>
                </a:moveTo>
                <a:lnTo>
                  <a:pt x="154766" y="466889"/>
                </a:lnTo>
                <a:lnTo>
                  <a:pt x="124967" y="490728"/>
                </a:lnTo>
                <a:lnTo>
                  <a:pt x="172973" y="550164"/>
                </a:lnTo>
                <a:lnTo>
                  <a:pt x="202480" y="526595"/>
                </a:lnTo>
                <a:close/>
              </a:path>
              <a:path w="786765" h="639445">
                <a:moveTo>
                  <a:pt x="249935" y="585978"/>
                </a:moveTo>
                <a:lnTo>
                  <a:pt x="202480" y="526595"/>
                </a:lnTo>
                <a:lnTo>
                  <a:pt x="172973" y="550164"/>
                </a:lnTo>
                <a:lnTo>
                  <a:pt x="124967" y="490728"/>
                </a:lnTo>
                <a:lnTo>
                  <a:pt x="124967" y="612648"/>
                </a:lnTo>
                <a:lnTo>
                  <a:pt x="249935" y="585978"/>
                </a:lnTo>
                <a:close/>
              </a:path>
              <a:path w="786765" h="639445">
                <a:moveTo>
                  <a:pt x="786383" y="60198"/>
                </a:moveTo>
                <a:lnTo>
                  <a:pt x="738377" y="0"/>
                </a:lnTo>
                <a:lnTo>
                  <a:pt x="154766" y="466889"/>
                </a:lnTo>
                <a:lnTo>
                  <a:pt x="202480" y="526595"/>
                </a:lnTo>
                <a:lnTo>
                  <a:pt x="786383" y="60198"/>
                </a:lnTo>
                <a:close/>
              </a:path>
            </a:pathLst>
          </a:custGeom>
          <a:solidFill>
            <a:srgbClr val="33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420100" y="3352800"/>
            <a:ext cx="228600" cy="762000"/>
          </a:xfrm>
          <a:custGeom>
            <a:avLst/>
            <a:gdLst/>
            <a:ahLst/>
            <a:cxnLst/>
            <a:rect l="l" t="t" r="r" b="b"/>
            <a:pathLst>
              <a:path w="228600" h="762000">
                <a:moveTo>
                  <a:pt x="228600" y="533400"/>
                </a:moveTo>
                <a:lnTo>
                  <a:pt x="0" y="533400"/>
                </a:lnTo>
                <a:lnTo>
                  <a:pt x="76200" y="685800"/>
                </a:lnTo>
                <a:lnTo>
                  <a:pt x="76200" y="571500"/>
                </a:lnTo>
                <a:lnTo>
                  <a:pt x="152400" y="571500"/>
                </a:lnTo>
                <a:lnTo>
                  <a:pt x="152400" y="685800"/>
                </a:lnTo>
                <a:lnTo>
                  <a:pt x="228600" y="533400"/>
                </a:lnTo>
                <a:close/>
              </a:path>
              <a:path w="228600" h="762000">
                <a:moveTo>
                  <a:pt x="152400" y="533400"/>
                </a:moveTo>
                <a:lnTo>
                  <a:pt x="152400" y="0"/>
                </a:lnTo>
                <a:lnTo>
                  <a:pt x="76200" y="0"/>
                </a:lnTo>
                <a:lnTo>
                  <a:pt x="76200" y="533400"/>
                </a:lnTo>
                <a:lnTo>
                  <a:pt x="152400" y="533400"/>
                </a:lnTo>
                <a:close/>
              </a:path>
              <a:path w="228600" h="762000">
                <a:moveTo>
                  <a:pt x="152400" y="685800"/>
                </a:moveTo>
                <a:lnTo>
                  <a:pt x="152400" y="571500"/>
                </a:lnTo>
                <a:lnTo>
                  <a:pt x="76200" y="571500"/>
                </a:lnTo>
                <a:lnTo>
                  <a:pt x="76200" y="685800"/>
                </a:lnTo>
                <a:lnTo>
                  <a:pt x="114300" y="762000"/>
                </a:lnTo>
                <a:lnTo>
                  <a:pt x="152400" y="685800"/>
                </a:lnTo>
                <a:close/>
              </a:path>
            </a:pathLst>
          </a:custGeom>
          <a:solidFill>
            <a:srgbClr val="33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248400" y="3484626"/>
            <a:ext cx="782320" cy="706755"/>
          </a:xfrm>
          <a:custGeom>
            <a:avLst/>
            <a:gdLst/>
            <a:ahLst/>
            <a:cxnLst/>
            <a:rect l="l" t="t" r="r" b="b"/>
            <a:pathLst>
              <a:path w="782320" h="706754">
                <a:moveTo>
                  <a:pt x="108609" y="570906"/>
                </a:moveTo>
                <a:lnTo>
                  <a:pt x="70104" y="528066"/>
                </a:lnTo>
                <a:lnTo>
                  <a:pt x="0" y="706374"/>
                </a:lnTo>
                <a:lnTo>
                  <a:pt x="87629" y="682573"/>
                </a:lnTo>
                <a:lnTo>
                  <a:pt x="87629" y="589788"/>
                </a:lnTo>
                <a:lnTo>
                  <a:pt x="108609" y="570906"/>
                </a:lnTo>
                <a:close/>
              </a:path>
              <a:path w="782320" h="706754">
                <a:moveTo>
                  <a:pt x="146848" y="613450"/>
                </a:moveTo>
                <a:lnTo>
                  <a:pt x="108609" y="570906"/>
                </a:lnTo>
                <a:lnTo>
                  <a:pt x="87629" y="589788"/>
                </a:lnTo>
                <a:lnTo>
                  <a:pt x="125729" y="632460"/>
                </a:lnTo>
                <a:lnTo>
                  <a:pt x="146848" y="613450"/>
                </a:lnTo>
                <a:close/>
              </a:path>
              <a:path w="782320" h="706754">
                <a:moveTo>
                  <a:pt x="185165" y="656082"/>
                </a:moveTo>
                <a:lnTo>
                  <a:pt x="146848" y="613450"/>
                </a:lnTo>
                <a:lnTo>
                  <a:pt x="125729" y="632460"/>
                </a:lnTo>
                <a:lnTo>
                  <a:pt x="87629" y="589788"/>
                </a:lnTo>
                <a:lnTo>
                  <a:pt x="87629" y="682573"/>
                </a:lnTo>
                <a:lnTo>
                  <a:pt x="185165" y="656082"/>
                </a:lnTo>
                <a:close/>
              </a:path>
              <a:path w="782320" h="706754">
                <a:moveTo>
                  <a:pt x="781812" y="41909"/>
                </a:moveTo>
                <a:lnTo>
                  <a:pt x="742950" y="0"/>
                </a:lnTo>
                <a:lnTo>
                  <a:pt x="108609" y="570906"/>
                </a:lnTo>
                <a:lnTo>
                  <a:pt x="146848" y="613450"/>
                </a:lnTo>
                <a:lnTo>
                  <a:pt x="781812" y="41909"/>
                </a:lnTo>
                <a:close/>
              </a:path>
            </a:pathLst>
          </a:custGeom>
          <a:solidFill>
            <a:srgbClr val="00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526273" y="3483102"/>
            <a:ext cx="855980" cy="708025"/>
          </a:xfrm>
          <a:custGeom>
            <a:avLst/>
            <a:gdLst/>
            <a:ahLst/>
            <a:cxnLst/>
            <a:rect l="l" t="t" r="r" b="b"/>
            <a:pathLst>
              <a:path w="855979" h="708025">
                <a:moveTo>
                  <a:pt x="741482" y="577835"/>
                </a:moveTo>
                <a:lnTo>
                  <a:pt x="35814" y="0"/>
                </a:lnTo>
                <a:lnTo>
                  <a:pt x="0" y="44196"/>
                </a:lnTo>
                <a:lnTo>
                  <a:pt x="705365" y="621783"/>
                </a:lnTo>
                <a:lnTo>
                  <a:pt x="741482" y="577835"/>
                </a:lnTo>
                <a:close/>
              </a:path>
              <a:path w="855979" h="708025">
                <a:moveTo>
                  <a:pt x="763524" y="687199"/>
                </a:moveTo>
                <a:lnTo>
                  <a:pt x="763524" y="595884"/>
                </a:lnTo>
                <a:lnTo>
                  <a:pt x="727710" y="640080"/>
                </a:lnTo>
                <a:lnTo>
                  <a:pt x="705365" y="621783"/>
                </a:lnTo>
                <a:lnTo>
                  <a:pt x="669036" y="665988"/>
                </a:lnTo>
                <a:lnTo>
                  <a:pt x="763524" y="687199"/>
                </a:lnTo>
                <a:close/>
              </a:path>
              <a:path w="855979" h="708025">
                <a:moveTo>
                  <a:pt x="763524" y="595884"/>
                </a:moveTo>
                <a:lnTo>
                  <a:pt x="741482" y="577835"/>
                </a:lnTo>
                <a:lnTo>
                  <a:pt x="705365" y="621783"/>
                </a:lnTo>
                <a:lnTo>
                  <a:pt x="727710" y="640080"/>
                </a:lnTo>
                <a:lnTo>
                  <a:pt x="763524" y="595884"/>
                </a:lnTo>
                <a:close/>
              </a:path>
              <a:path w="855979" h="708025">
                <a:moveTo>
                  <a:pt x="855726" y="707897"/>
                </a:moveTo>
                <a:lnTo>
                  <a:pt x="778002" y="533399"/>
                </a:lnTo>
                <a:lnTo>
                  <a:pt x="741482" y="577835"/>
                </a:lnTo>
                <a:lnTo>
                  <a:pt x="763524" y="595884"/>
                </a:lnTo>
                <a:lnTo>
                  <a:pt x="763524" y="687199"/>
                </a:lnTo>
                <a:lnTo>
                  <a:pt x="855726" y="707897"/>
                </a:lnTo>
                <a:close/>
              </a:path>
            </a:pathLst>
          </a:custGeom>
          <a:solidFill>
            <a:srgbClr val="00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377683" y="5294376"/>
            <a:ext cx="228600" cy="990600"/>
          </a:xfrm>
          <a:custGeom>
            <a:avLst/>
            <a:gdLst/>
            <a:ahLst/>
            <a:cxnLst/>
            <a:rect l="l" t="t" r="r" b="b"/>
            <a:pathLst>
              <a:path w="228600" h="990600">
                <a:moveTo>
                  <a:pt x="228600" y="762000"/>
                </a:moveTo>
                <a:lnTo>
                  <a:pt x="0" y="762000"/>
                </a:lnTo>
                <a:lnTo>
                  <a:pt x="76200" y="914400"/>
                </a:lnTo>
                <a:lnTo>
                  <a:pt x="76200" y="800100"/>
                </a:lnTo>
                <a:lnTo>
                  <a:pt x="152400" y="800100"/>
                </a:lnTo>
                <a:lnTo>
                  <a:pt x="152400" y="914400"/>
                </a:lnTo>
                <a:lnTo>
                  <a:pt x="228600" y="762000"/>
                </a:lnTo>
                <a:close/>
              </a:path>
              <a:path w="228600" h="990600">
                <a:moveTo>
                  <a:pt x="152400" y="762000"/>
                </a:moveTo>
                <a:lnTo>
                  <a:pt x="152400" y="0"/>
                </a:lnTo>
                <a:lnTo>
                  <a:pt x="76200" y="0"/>
                </a:lnTo>
                <a:lnTo>
                  <a:pt x="76200" y="762000"/>
                </a:lnTo>
                <a:lnTo>
                  <a:pt x="152400" y="762000"/>
                </a:lnTo>
                <a:close/>
              </a:path>
              <a:path w="228600" h="990600">
                <a:moveTo>
                  <a:pt x="152400" y="914400"/>
                </a:moveTo>
                <a:lnTo>
                  <a:pt x="152400" y="800100"/>
                </a:lnTo>
                <a:lnTo>
                  <a:pt x="76200" y="800100"/>
                </a:lnTo>
                <a:lnTo>
                  <a:pt x="76200" y="914400"/>
                </a:lnTo>
                <a:lnTo>
                  <a:pt x="114300" y="990600"/>
                </a:lnTo>
                <a:lnTo>
                  <a:pt x="152400" y="914400"/>
                </a:lnTo>
                <a:close/>
              </a:path>
            </a:pathLst>
          </a:custGeom>
          <a:solidFill>
            <a:srgbClr val="CC00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379464" y="4465320"/>
            <a:ext cx="783590" cy="563880"/>
          </a:xfrm>
          <a:custGeom>
            <a:avLst/>
            <a:gdLst/>
            <a:ahLst/>
            <a:cxnLst/>
            <a:rect l="l" t="t" r="r" b="b"/>
            <a:pathLst>
              <a:path w="783590" h="563879">
                <a:moveTo>
                  <a:pt x="618445" y="402146"/>
                </a:moveTo>
                <a:lnTo>
                  <a:pt x="43434" y="0"/>
                </a:lnTo>
                <a:lnTo>
                  <a:pt x="0" y="61722"/>
                </a:lnTo>
                <a:lnTo>
                  <a:pt x="574739" y="464401"/>
                </a:lnTo>
                <a:lnTo>
                  <a:pt x="618445" y="402146"/>
                </a:lnTo>
                <a:close/>
              </a:path>
              <a:path w="783590" h="563879">
                <a:moveTo>
                  <a:pt x="649224" y="544026"/>
                </a:moveTo>
                <a:lnTo>
                  <a:pt x="649224" y="423672"/>
                </a:lnTo>
                <a:lnTo>
                  <a:pt x="605790" y="486156"/>
                </a:lnTo>
                <a:lnTo>
                  <a:pt x="574739" y="464401"/>
                </a:lnTo>
                <a:lnTo>
                  <a:pt x="531114" y="526542"/>
                </a:lnTo>
                <a:lnTo>
                  <a:pt x="649224" y="544026"/>
                </a:lnTo>
                <a:close/>
              </a:path>
              <a:path w="783590" h="563879">
                <a:moveTo>
                  <a:pt x="649224" y="423672"/>
                </a:moveTo>
                <a:lnTo>
                  <a:pt x="618445" y="402146"/>
                </a:lnTo>
                <a:lnTo>
                  <a:pt x="574739" y="464401"/>
                </a:lnTo>
                <a:lnTo>
                  <a:pt x="605790" y="486156"/>
                </a:lnTo>
                <a:lnTo>
                  <a:pt x="649224" y="423672"/>
                </a:lnTo>
                <a:close/>
              </a:path>
              <a:path w="783590" h="563879">
                <a:moveTo>
                  <a:pt x="783336" y="563879"/>
                </a:moveTo>
                <a:lnTo>
                  <a:pt x="662178" y="339852"/>
                </a:lnTo>
                <a:lnTo>
                  <a:pt x="618445" y="402146"/>
                </a:lnTo>
                <a:lnTo>
                  <a:pt x="649224" y="423672"/>
                </a:lnTo>
                <a:lnTo>
                  <a:pt x="649224" y="544026"/>
                </a:lnTo>
                <a:lnTo>
                  <a:pt x="783336" y="563879"/>
                </a:lnTo>
                <a:close/>
              </a:path>
            </a:pathLst>
          </a:custGeom>
          <a:solidFill>
            <a:srgbClr val="66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620000" y="4469129"/>
            <a:ext cx="637540" cy="636270"/>
          </a:xfrm>
          <a:custGeom>
            <a:avLst/>
            <a:gdLst/>
            <a:ahLst/>
            <a:cxnLst/>
            <a:rect l="l" t="t" r="r" b="b"/>
            <a:pathLst>
              <a:path w="637540" h="636270">
                <a:moveTo>
                  <a:pt x="135254" y="447675"/>
                </a:moveTo>
                <a:lnTo>
                  <a:pt x="81533" y="393954"/>
                </a:lnTo>
                <a:lnTo>
                  <a:pt x="0" y="636270"/>
                </a:lnTo>
                <a:lnTo>
                  <a:pt x="108203" y="600315"/>
                </a:lnTo>
                <a:lnTo>
                  <a:pt x="108203" y="474726"/>
                </a:lnTo>
                <a:lnTo>
                  <a:pt x="135254" y="447675"/>
                </a:lnTo>
                <a:close/>
              </a:path>
              <a:path w="637540" h="636270">
                <a:moveTo>
                  <a:pt x="189356" y="501777"/>
                </a:moveTo>
                <a:lnTo>
                  <a:pt x="135254" y="447675"/>
                </a:lnTo>
                <a:lnTo>
                  <a:pt x="108203" y="474726"/>
                </a:lnTo>
                <a:lnTo>
                  <a:pt x="162305" y="528828"/>
                </a:lnTo>
                <a:lnTo>
                  <a:pt x="189356" y="501777"/>
                </a:lnTo>
                <a:close/>
              </a:path>
              <a:path w="637540" h="636270">
                <a:moveTo>
                  <a:pt x="243077" y="555498"/>
                </a:moveTo>
                <a:lnTo>
                  <a:pt x="189356" y="501777"/>
                </a:lnTo>
                <a:lnTo>
                  <a:pt x="162305" y="528828"/>
                </a:lnTo>
                <a:lnTo>
                  <a:pt x="108203" y="474726"/>
                </a:lnTo>
                <a:lnTo>
                  <a:pt x="108203" y="600315"/>
                </a:lnTo>
                <a:lnTo>
                  <a:pt x="243077" y="555498"/>
                </a:lnTo>
                <a:close/>
              </a:path>
              <a:path w="637540" h="636270">
                <a:moveTo>
                  <a:pt x="637031" y="54101"/>
                </a:moveTo>
                <a:lnTo>
                  <a:pt x="582929" y="0"/>
                </a:lnTo>
                <a:lnTo>
                  <a:pt x="135254" y="447675"/>
                </a:lnTo>
                <a:lnTo>
                  <a:pt x="189356" y="501777"/>
                </a:lnTo>
                <a:lnTo>
                  <a:pt x="637031" y="54101"/>
                </a:lnTo>
                <a:close/>
              </a:path>
            </a:pathLst>
          </a:custGeom>
          <a:solidFill>
            <a:srgbClr val="66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353300" y="4191000"/>
            <a:ext cx="228600" cy="838200"/>
          </a:xfrm>
          <a:custGeom>
            <a:avLst/>
            <a:gdLst/>
            <a:ahLst/>
            <a:cxnLst/>
            <a:rect l="l" t="t" r="r" b="b"/>
            <a:pathLst>
              <a:path w="228600" h="838200">
                <a:moveTo>
                  <a:pt x="228600" y="609600"/>
                </a:moveTo>
                <a:lnTo>
                  <a:pt x="0" y="609600"/>
                </a:lnTo>
                <a:lnTo>
                  <a:pt x="76200" y="762000"/>
                </a:lnTo>
                <a:lnTo>
                  <a:pt x="76200" y="647700"/>
                </a:lnTo>
                <a:lnTo>
                  <a:pt x="152400" y="647700"/>
                </a:lnTo>
                <a:lnTo>
                  <a:pt x="152400" y="762000"/>
                </a:lnTo>
                <a:lnTo>
                  <a:pt x="228600" y="609600"/>
                </a:lnTo>
                <a:close/>
              </a:path>
              <a:path w="228600" h="838200">
                <a:moveTo>
                  <a:pt x="152400" y="609600"/>
                </a:moveTo>
                <a:lnTo>
                  <a:pt x="152400" y="0"/>
                </a:lnTo>
                <a:lnTo>
                  <a:pt x="76200" y="0"/>
                </a:lnTo>
                <a:lnTo>
                  <a:pt x="76200" y="609600"/>
                </a:lnTo>
                <a:lnTo>
                  <a:pt x="152400" y="609600"/>
                </a:lnTo>
                <a:close/>
              </a:path>
              <a:path w="228600" h="838200">
                <a:moveTo>
                  <a:pt x="152400" y="762000"/>
                </a:moveTo>
                <a:lnTo>
                  <a:pt x="152400" y="647700"/>
                </a:lnTo>
                <a:lnTo>
                  <a:pt x="76200" y="647700"/>
                </a:lnTo>
                <a:lnTo>
                  <a:pt x="76200" y="762000"/>
                </a:lnTo>
                <a:lnTo>
                  <a:pt x="114300" y="838200"/>
                </a:lnTo>
                <a:lnTo>
                  <a:pt x="152400" y="762000"/>
                </a:lnTo>
                <a:close/>
              </a:path>
            </a:pathLst>
          </a:custGeom>
          <a:solidFill>
            <a:srgbClr val="66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7266685" y="5014976"/>
            <a:ext cx="49085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6565FF"/>
                </a:solidFill>
                <a:latin typeface="Arial"/>
                <a:cs typeface="Arial"/>
              </a:rPr>
              <a:t>S, {</a:t>
            </a:r>
            <a:r>
              <a:rPr sz="1600" b="1" spc="-80" dirty="0">
                <a:solidFill>
                  <a:srgbClr val="6565F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6565FF"/>
                </a:solidFill>
                <a:latin typeface="Arial"/>
                <a:cs typeface="Arial"/>
              </a:rPr>
              <a:t>}</a:t>
            </a:r>
            <a:endParaRPr sz="16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188974" y="2426461"/>
            <a:ext cx="30499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Classifications: </a:t>
            </a:r>
            <a:r>
              <a:rPr sz="2400" spc="-135" dirty="0">
                <a:latin typeface="Arial"/>
                <a:cs typeface="Arial"/>
              </a:rPr>
              <a:t>T, </a:t>
            </a:r>
            <a:r>
              <a:rPr sz="2400" spc="-5" dirty="0">
                <a:latin typeface="Arial"/>
                <a:cs typeface="Arial"/>
              </a:rPr>
              <a:t>S, </a:t>
            </a:r>
            <a:r>
              <a:rPr sz="2400" dirty="0">
                <a:latin typeface="Arial"/>
                <a:cs typeface="Arial"/>
              </a:rPr>
              <a:t>U  </a:t>
            </a:r>
            <a:r>
              <a:rPr sz="2400" spc="-5" dirty="0">
                <a:latin typeface="Arial"/>
                <a:cs typeface="Arial"/>
              </a:rPr>
              <a:t>Labels: </a:t>
            </a:r>
            <a:r>
              <a:rPr sz="2400" spc="-50" dirty="0">
                <a:latin typeface="Arial"/>
                <a:cs typeface="Arial"/>
              </a:rPr>
              <a:t>NATO,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NUC</a:t>
            </a:r>
            <a:endParaRPr sz="24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188974" y="3523741"/>
            <a:ext cx="26504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2445" marR="5080" indent="-5003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Least upper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bound:  </a:t>
            </a:r>
            <a:r>
              <a:rPr sz="2400" spc="-45" dirty="0">
                <a:latin typeface="Arial"/>
                <a:cs typeface="Arial"/>
              </a:rPr>
              <a:t>T,{NATO,NUC}</a:t>
            </a:r>
            <a:endParaRPr sz="24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188974" y="4621021"/>
            <a:ext cx="315912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7525" marR="5080" indent="-505459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Greatest Lower Bound:  </a:t>
            </a:r>
            <a:r>
              <a:rPr sz="2400" dirty="0">
                <a:latin typeface="Arial"/>
                <a:cs typeface="Arial"/>
              </a:rPr>
              <a:t>U,{</a:t>
            </a:r>
            <a:r>
              <a:rPr sz="2400" spc="-2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}</a:t>
            </a:r>
            <a:endParaRPr sz="24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40739" y="6405626"/>
            <a:ext cx="53086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www.cs.virginia.edu/~jones/cs451/slides/info%20flow%2006.ppt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11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93795" y="1006855"/>
            <a:ext cx="36703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Reading</a:t>
            </a:r>
            <a:r>
              <a:rPr spc="-30" dirty="0"/>
              <a:t> </a:t>
            </a:r>
            <a:r>
              <a:rPr spc="-5" dirty="0"/>
              <a:t>Information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597140" cy="423354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Information flows </a:t>
            </a:r>
            <a:r>
              <a:rPr sz="3000" i="1" dirty="0">
                <a:latin typeface="Times New Roman"/>
                <a:cs typeface="Times New Roman"/>
              </a:rPr>
              <a:t>up</a:t>
            </a:r>
            <a:r>
              <a:rPr sz="3000" dirty="0">
                <a:latin typeface="Times New Roman"/>
                <a:cs typeface="Times New Roman"/>
              </a:rPr>
              <a:t>, not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i="1" spc="-5" dirty="0">
                <a:latin typeface="Times New Roman"/>
                <a:cs typeface="Times New Roman"/>
              </a:rPr>
              <a:t>down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“Reads </a:t>
            </a:r>
            <a:r>
              <a:rPr sz="2800" spc="-5" dirty="0">
                <a:latin typeface="Times New Roman"/>
                <a:cs typeface="Times New Roman"/>
              </a:rPr>
              <a:t>up” disallowed, “reads down”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allowed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Simple Security Condition (Step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2)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 </a:t>
            </a:r>
            <a:r>
              <a:rPr sz="2800" spc="-5" dirty="0">
                <a:latin typeface="Times New Roman"/>
                <a:cs typeface="Times New Roman"/>
              </a:rPr>
              <a:t>is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classification, top secret, secret,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etc.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 is a </a:t>
            </a:r>
            <a:r>
              <a:rPr sz="2800" spc="-5" dirty="0">
                <a:latin typeface="Times New Roman"/>
                <a:cs typeface="Times New Roman"/>
              </a:rPr>
              <a:t>set </a:t>
            </a:r>
            <a:r>
              <a:rPr sz="2800" dirty="0">
                <a:latin typeface="Times New Roman"/>
                <a:cs typeface="Times New Roman"/>
              </a:rPr>
              <a:t>of “need to </a:t>
            </a:r>
            <a:r>
              <a:rPr sz="2800" spc="-5" dirty="0">
                <a:latin typeface="Times New Roman"/>
                <a:cs typeface="Times New Roman"/>
              </a:rPr>
              <a:t>know”</a:t>
            </a:r>
            <a:r>
              <a:rPr sz="2800" spc="-1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labels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Subject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spc="-5" dirty="0">
                <a:latin typeface="Times New Roman"/>
                <a:cs typeface="Times New Roman"/>
              </a:rPr>
              <a:t>can read object </a:t>
            </a:r>
            <a:r>
              <a:rPr sz="2800" i="1" dirty="0">
                <a:latin typeface="Times New Roman"/>
                <a:cs typeface="Times New Roman"/>
              </a:rPr>
              <a:t>o </a:t>
            </a:r>
            <a:r>
              <a:rPr sz="2800" spc="-15" dirty="0">
                <a:latin typeface="Times New Roman"/>
                <a:cs typeface="Times New Roman"/>
              </a:rPr>
              <a:t>iff </a:t>
            </a:r>
            <a:r>
              <a:rPr sz="2800" i="1" dirty="0">
                <a:latin typeface="Times New Roman"/>
                <a:cs typeface="Times New Roman"/>
              </a:rPr>
              <a:t>(C,L)</a:t>
            </a:r>
            <a:r>
              <a:rPr sz="2775" i="1" baseline="-21021" dirty="0">
                <a:latin typeface="Times New Roman"/>
                <a:cs typeface="Times New Roman"/>
              </a:rPr>
              <a:t>s </a:t>
            </a:r>
            <a:r>
              <a:rPr sz="2800" i="1" dirty="0">
                <a:latin typeface="Times New Roman"/>
                <a:cs typeface="Times New Roman"/>
              </a:rPr>
              <a:t>dom</a:t>
            </a:r>
            <a:r>
              <a:rPr sz="2800" i="1" spc="-3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(C,L)</a:t>
            </a:r>
            <a:r>
              <a:rPr sz="2775" i="1" baseline="-21021" dirty="0">
                <a:latin typeface="Times New Roman"/>
                <a:cs typeface="Times New Roman"/>
              </a:rPr>
              <a:t>o</a:t>
            </a:r>
            <a:endParaRPr sz="2775" baseline="-21021">
              <a:latin typeface="Times New Roman"/>
              <a:cs typeface="Times New Roman"/>
            </a:endParaRPr>
          </a:p>
          <a:p>
            <a:pPr marL="755650" marR="173355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114" dirty="0">
                <a:latin typeface="Times New Roman"/>
                <a:cs typeface="Times New Roman"/>
              </a:rPr>
              <a:t>We </a:t>
            </a:r>
            <a:r>
              <a:rPr sz="2800" dirty="0">
                <a:latin typeface="Times New Roman"/>
                <a:cs typeface="Times New Roman"/>
              </a:rPr>
              <a:t>can include discretionary access control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by  </a:t>
            </a:r>
            <a:r>
              <a:rPr sz="2800" dirty="0">
                <a:latin typeface="Times New Roman"/>
                <a:cs typeface="Times New Roman"/>
              </a:rPr>
              <a:t>adding, “and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spc="-5" dirty="0">
                <a:latin typeface="Times New Roman"/>
                <a:cs typeface="Times New Roman"/>
              </a:rPr>
              <a:t>has permission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read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o.”</a:t>
            </a:r>
            <a:endParaRPr sz="28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Sometimes </a:t>
            </a:r>
            <a:r>
              <a:rPr sz="2800" dirty="0">
                <a:latin typeface="Times New Roman"/>
                <a:cs typeface="Times New Roman"/>
              </a:rPr>
              <a:t>called “no </a:t>
            </a:r>
            <a:r>
              <a:rPr sz="2800" spc="-5" dirty="0">
                <a:latin typeface="Times New Roman"/>
                <a:cs typeface="Times New Roman"/>
              </a:rPr>
              <a:t>read up”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rule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12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89046" y="1006855"/>
            <a:ext cx="3479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Writing</a:t>
            </a:r>
            <a:r>
              <a:rPr spc="-75" dirty="0"/>
              <a:t> </a:t>
            </a:r>
            <a:r>
              <a:rPr dirty="0"/>
              <a:t>Information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717155" cy="282575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Information flows up, not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down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0" dirty="0">
                <a:latin typeface="Times New Roman"/>
                <a:cs typeface="Times New Roman"/>
              </a:rPr>
              <a:t>“Writes </a:t>
            </a:r>
            <a:r>
              <a:rPr sz="2800" spc="-5" dirty="0">
                <a:latin typeface="Times New Roman"/>
                <a:cs typeface="Times New Roman"/>
              </a:rPr>
              <a:t>up” </a:t>
            </a:r>
            <a:r>
              <a:rPr sz="2800" dirty="0">
                <a:latin typeface="Times New Roman"/>
                <a:cs typeface="Times New Roman"/>
              </a:rPr>
              <a:t>allowed, </a:t>
            </a:r>
            <a:r>
              <a:rPr sz="2800" spc="-5" dirty="0">
                <a:latin typeface="Times New Roman"/>
                <a:cs typeface="Times New Roman"/>
              </a:rPr>
              <a:t>“writes down”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disallowed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*-Property (Step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2)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19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Subject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write object </a:t>
            </a:r>
            <a:r>
              <a:rPr sz="2800" i="1" dirty="0">
                <a:latin typeface="Times New Roman"/>
                <a:cs typeface="Times New Roman"/>
              </a:rPr>
              <a:t>o </a:t>
            </a:r>
            <a:r>
              <a:rPr sz="2800" spc="-15" dirty="0">
                <a:latin typeface="Times New Roman"/>
                <a:cs typeface="Times New Roman"/>
              </a:rPr>
              <a:t>iff </a:t>
            </a:r>
            <a:r>
              <a:rPr sz="2800" i="1" dirty="0">
                <a:latin typeface="Times New Roman"/>
                <a:cs typeface="Times New Roman"/>
              </a:rPr>
              <a:t>(C,L)</a:t>
            </a:r>
            <a:r>
              <a:rPr sz="2775" i="1" baseline="-21021" dirty="0">
                <a:latin typeface="Times New Roman"/>
                <a:cs typeface="Times New Roman"/>
              </a:rPr>
              <a:t>o </a:t>
            </a:r>
            <a:r>
              <a:rPr sz="2800" i="1" dirty="0">
                <a:latin typeface="Times New Roman"/>
                <a:cs typeface="Times New Roman"/>
              </a:rPr>
              <a:t>dom</a:t>
            </a:r>
            <a:r>
              <a:rPr sz="2800" i="1" spc="-32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(C,L)</a:t>
            </a:r>
            <a:r>
              <a:rPr sz="2775" i="1" baseline="-21021" dirty="0">
                <a:latin typeface="Times New Roman"/>
                <a:cs typeface="Times New Roman"/>
              </a:rPr>
              <a:t>s</a:t>
            </a:r>
            <a:endParaRPr sz="2775" baseline="-21021">
              <a:latin typeface="Times New Roman"/>
              <a:cs typeface="Times New Roman"/>
            </a:endParaRPr>
          </a:p>
          <a:p>
            <a:pPr marL="755650">
              <a:lnSpc>
                <a:spcPts val="3190"/>
              </a:lnSpc>
            </a:pP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spc="-5" dirty="0">
                <a:latin typeface="Times New Roman"/>
                <a:cs typeface="Times New Roman"/>
              </a:rPr>
              <a:t>has permission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write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o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Sometimes </a:t>
            </a:r>
            <a:r>
              <a:rPr sz="2800" dirty="0">
                <a:latin typeface="Times New Roman"/>
                <a:cs typeface="Times New Roman"/>
              </a:rPr>
              <a:t>called “no </a:t>
            </a:r>
            <a:r>
              <a:rPr sz="2800" spc="-5" dirty="0">
                <a:latin typeface="Times New Roman"/>
                <a:cs typeface="Times New Roman"/>
              </a:rPr>
              <a:t>write down”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rule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13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13864" y="1006855"/>
            <a:ext cx="56292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Basic Security Theorem, Step</a:t>
            </a:r>
            <a:r>
              <a:rPr spc="20" dirty="0"/>
              <a:t> </a:t>
            </a:r>
            <a:r>
              <a:rPr spc="-5" dirty="0"/>
              <a:t>2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5555"/>
            <a:ext cx="7695565" cy="160464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08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If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system </a:t>
            </a:r>
            <a:r>
              <a:rPr sz="2800" dirty="0">
                <a:latin typeface="Times New Roman"/>
                <a:cs typeface="Times New Roman"/>
              </a:rPr>
              <a:t>is initially in a </a:t>
            </a:r>
            <a:r>
              <a:rPr sz="2800" spc="-5" dirty="0">
                <a:latin typeface="Times New Roman"/>
                <a:cs typeface="Times New Roman"/>
              </a:rPr>
              <a:t>secure </a:t>
            </a:r>
            <a:r>
              <a:rPr sz="2800" dirty="0">
                <a:latin typeface="Times New Roman"/>
                <a:cs typeface="Times New Roman"/>
              </a:rPr>
              <a:t>state, and every  transition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system satisfies the </a:t>
            </a:r>
            <a:r>
              <a:rPr sz="2800" dirty="0">
                <a:latin typeface="Times New Roman"/>
                <a:cs typeface="Times New Roman"/>
              </a:rPr>
              <a:t>simple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  </a:t>
            </a:r>
            <a:r>
              <a:rPr sz="2800" dirty="0">
                <a:latin typeface="Times New Roman"/>
                <a:cs typeface="Times New Roman"/>
              </a:rPr>
              <a:t>condition, step 2, and the </a:t>
            </a:r>
            <a:r>
              <a:rPr sz="2800" spc="-20" dirty="0">
                <a:latin typeface="Times New Roman"/>
                <a:cs typeface="Times New Roman"/>
              </a:rPr>
              <a:t>*-property, </a:t>
            </a:r>
            <a:r>
              <a:rPr sz="2800" dirty="0">
                <a:latin typeface="Times New Roman"/>
                <a:cs typeface="Times New Roman"/>
              </a:rPr>
              <a:t>step 2, then  every </a:t>
            </a:r>
            <a:r>
              <a:rPr sz="2800" spc="-5" dirty="0">
                <a:latin typeface="Times New Roman"/>
                <a:cs typeface="Times New Roman"/>
              </a:rPr>
              <a:t>state of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system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14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65929" y="1006855"/>
            <a:ext cx="15265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Problem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774940" cy="354901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Colonel has (Secret, {NUC, EUR})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clearance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Major has (Secret, {EUR})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clearance</a:t>
            </a:r>
            <a:endParaRPr sz="3000">
              <a:latin typeface="Times New Roman"/>
              <a:cs typeface="Times New Roman"/>
            </a:endParaRPr>
          </a:p>
          <a:p>
            <a:pPr marL="755650" marR="497205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Major </a:t>
            </a:r>
            <a:r>
              <a:rPr sz="2800" dirty="0">
                <a:latin typeface="Times New Roman"/>
                <a:cs typeface="Times New Roman"/>
              </a:rPr>
              <a:t>can talk to colonel (“write </a:t>
            </a:r>
            <a:r>
              <a:rPr sz="2800" spc="-5" dirty="0">
                <a:latin typeface="Times New Roman"/>
                <a:cs typeface="Times New Roman"/>
              </a:rPr>
              <a:t>up”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“read  down”)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Colonel </a:t>
            </a:r>
            <a:r>
              <a:rPr sz="2800" dirty="0">
                <a:latin typeface="Times New Roman"/>
                <a:cs typeface="Times New Roman"/>
              </a:rPr>
              <a:t>cannot talk to major </a:t>
            </a:r>
            <a:r>
              <a:rPr sz="2800" spc="-5" dirty="0">
                <a:latin typeface="Times New Roman"/>
                <a:cs typeface="Times New Roman"/>
              </a:rPr>
              <a:t>(“read up” or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“write  down”)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Clearly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absurd!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15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65929" y="1006855"/>
            <a:ext cx="15271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Solution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2968"/>
            <a:ext cx="7617459" cy="4587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Define maximum, current levels for</a:t>
            </a:r>
            <a:r>
              <a:rPr sz="3200" spc="7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subjects</a:t>
            </a:r>
            <a:endParaRPr sz="32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50"/>
              </a:lnSpc>
              <a:spcBef>
                <a:spcPts val="1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spc="-5" dirty="0">
                <a:latin typeface="Times New Roman"/>
                <a:cs typeface="Times New Roman"/>
              </a:rPr>
              <a:t>maxlevel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Times New Roman"/>
                <a:cs typeface="Times New Roman"/>
              </a:rPr>
              <a:t>) </a:t>
            </a:r>
            <a:r>
              <a:rPr sz="2800" i="1" spc="-5" dirty="0">
                <a:latin typeface="Times New Roman"/>
                <a:cs typeface="Times New Roman"/>
              </a:rPr>
              <a:t>dom</a:t>
            </a:r>
            <a:r>
              <a:rPr sz="2800" i="1" spc="-3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curlevel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829"/>
              </a:lnSpc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Example</a:t>
            </a:r>
            <a:endParaRPr sz="32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spcBef>
                <a:spcPts val="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0" dirty="0">
                <a:latin typeface="Times New Roman"/>
                <a:cs typeface="Times New Roman"/>
              </a:rPr>
              <a:t>Treat </a:t>
            </a:r>
            <a:r>
              <a:rPr sz="2800" spc="-5" dirty="0">
                <a:latin typeface="Times New Roman"/>
                <a:cs typeface="Times New Roman"/>
              </a:rPr>
              <a:t>Major as </a:t>
            </a:r>
            <a:r>
              <a:rPr sz="2800" dirty="0">
                <a:latin typeface="Times New Roman"/>
                <a:cs typeface="Times New Roman"/>
              </a:rPr>
              <a:t>an </a:t>
            </a:r>
            <a:r>
              <a:rPr sz="2800" spc="-5" dirty="0">
                <a:latin typeface="Times New Roman"/>
                <a:cs typeface="Times New Roman"/>
              </a:rPr>
              <a:t>object (Colonel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“writing”)</a:t>
            </a:r>
            <a:endParaRPr sz="28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Colonel has </a:t>
            </a:r>
            <a:r>
              <a:rPr sz="2800" i="1" spc="-5" dirty="0">
                <a:latin typeface="Times New Roman"/>
                <a:cs typeface="Times New Roman"/>
              </a:rPr>
              <a:t>maxlevel </a:t>
            </a:r>
            <a:r>
              <a:rPr sz="2800" dirty="0">
                <a:latin typeface="Times New Roman"/>
                <a:cs typeface="Times New Roman"/>
              </a:rPr>
              <a:t>(Secret, { </a:t>
            </a:r>
            <a:r>
              <a:rPr sz="2800" spc="-5" dirty="0">
                <a:latin typeface="Times New Roman"/>
                <a:cs typeface="Times New Roman"/>
              </a:rPr>
              <a:t>NUC, </a:t>
            </a:r>
            <a:r>
              <a:rPr sz="2800" dirty="0">
                <a:latin typeface="Times New Roman"/>
                <a:cs typeface="Times New Roman"/>
              </a:rPr>
              <a:t>EUR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800" spc="-5" dirty="0">
                <a:latin typeface="Times New Roman"/>
                <a:cs typeface="Times New Roman"/>
              </a:rPr>
              <a:t>Colonel sets </a:t>
            </a:r>
            <a:r>
              <a:rPr sz="2800" i="1" spc="-5" dirty="0">
                <a:latin typeface="Times New Roman"/>
                <a:cs typeface="Times New Roman"/>
              </a:rPr>
              <a:t>curlevel </a:t>
            </a:r>
            <a:r>
              <a:rPr sz="2800" dirty="0">
                <a:latin typeface="Times New Roman"/>
                <a:cs typeface="Times New Roman"/>
              </a:rPr>
              <a:t>to (Secret, { EUR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})</a:t>
            </a:r>
            <a:endParaRPr sz="2800">
              <a:latin typeface="Times New Roman"/>
              <a:cs typeface="Times New Roman"/>
            </a:endParaRPr>
          </a:p>
          <a:p>
            <a:pPr marL="755015" marR="105410" lvl="1" indent="-285115">
              <a:lnSpc>
                <a:spcPts val="2690"/>
              </a:lnSpc>
              <a:spcBef>
                <a:spcPts val="645"/>
              </a:spcBef>
              <a:buFont typeface="Arial"/>
              <a:buChar char="•"/>
              <a:tabLst>
                <a:tab pos="755015" algn="l"/>
                <a:tab pos="755650" algn="l"/>
                <a:tab pos="5797550" algn="l"/>
              </a:tabLst>
            </a:pPr>
            <a:r>
              <a:rPr sz="2800" spc="-5" dirty="0">
                <a:latin typeface="Times New Roman"/>
                <a:cs typeface="Times New Roman"/>
              </a:rPr>
              <a:t>Now </a:t>
            </a:r>
            <a:r>
              <a:rPr sz="2800" dirty="0">
                <a:latin typeface="Times New Roman"/>
                <a:cs typeface="Times New Roman"/>
              </a:rPr>
              <a:t>(C, </a:t>
            </a:r>
            <a:r>
              <a:rPr sz="2800" i="1" spc="5" dirty="0">
                <a:latin typeface="Times New Roman"/>
                <a:cs typeface="Times New Roman"/>
              </a:rPr>
              <a:t>L)</a:t>
            </a:r>
            <a:r>
              <a:rPr sz="2775" spc="7" baseline="-21021" dirty="0">
                <a:latin typeface="Times New Roman"/>
                <a:cs typeface="Times New Roman"/>
              </a:rPr>
              <a:t>Major</a:t>
            </a:r>
            <a:r>
              <a:rPr sz="2775" spc="397" baseline="-21021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dom</a:t>
            </a:r>
            <a:r>
              <a:rPr sz="2800" i="1" dirty="0">
                <a:latin typeface="Times New Roman"/>
                <a:cs typeface="Times New Roman"/>
              </a:rPr>
              <a:t> curlevel</a:t>
            </a:r>
            <a:r>
              <a:rPr sz="2775" baseline="-21021" dirty="0">
                <a:latin typeface="Times New Roman"/>
                <a:cs typeface="Times New Roman"/>
              </a:rPr>
              <a:t>Colonel	</a:t>
            </a:r>
            <a:r>
              <a:rPr sz="2800" spc="-5" dirty="0">
                <a:latin typeface="Times New Roman"/>
                <a:cs typeface="Times New Roman"/>
              </a:rPr>
              <a:t>Colonel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can  </a:t>
            </a:r>
            <a:r>
              <a:rPr sz="2800" spc="-5" dirty="0">
                <a:latin typeface="Times New Roman"/>
                <a:cs typeface="Times New Roman"/>
              </a:rPr>
              <a:t>write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Major without </a:t>
            </a:r>
            <a:r>
              <a:rPr sz="2800" dirty="0">
                <a:latin typeface="Times New Roman"/>
                <a:cs typeface="Times New Roman"/>
              </a:rPr>
              <a:t>violating “no </a:t>
            </a:r>
            <a:r>
              <a:rPr sz="2800" spc="-5" dirty="0">
                <a:latin typeface="Times New Roman"/>
                <a:cs typeface="Times New Roman"/>
              </a:rPr>
              <a:t>write  </a:t>
            </a:r>
            <a:r>
              <a:rPr sz="2800" dirty="0">
                <a:latin typeface="Times New Roman"/>
                <a:cs typeface="Times New Roman"/>
              </a:rPr>
              <a:t>down.”</a:t>
            </a:r>
            <a:endParaRPr sz="2800">
              <a:latin typeface="Times New Roman"/>
              <a:cs typeface="Times New Roman"/>
            </a:endParaRPr>
          </a:p>
          <a:p>
            <a:pPr marL="755015" marR="444500" lvl="1" indent="-285750">
              <a:lnSpc>
                <a:spcPts val="2690"/>
              </a:lnSpc>
              <a:spcBef>
                <a:spcPts val="6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Does </a:t>
            </a:r>
            <a:r>
              <a:rPr sz="2800" i="1" dirty="0">
                <a:latin typeface="Times New Roman"/>
                <a:cs typeface="Times New Roman"/>
              </a:rPr>
              <a:t>(C,L)</a:t>
            </a:r>
            <a:r>
              <a:rPr sz="2775" i="1" baseline="-2102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mean </a:t>
            </a:r>
            <a:r>
              <a:rPr sz="2800" i="1" spc="-5" dirty="0">
                <a:latin typeface="Times New Roman"/>
                <a:cs typeface="Times New Roman"/>
              </a:rPr>
              <a:t>curlevel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Times New Roman"/>
                <a:cs typeface="Times New Roman"/>
              </a:rPr>
              <a:t>)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i="1" spc="-5" dirty="0">
                <a:latin typeface="Times New Roman"/>
                <a:cs typeface="Times New Roman"/>
              </a:rPr>
              <a:t>maxlevel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Times New Roman"/>
                <a:cs typeface="Times New Roman"/>
              </a:rPr>
              <a:t>)?  </a:t>
            </a:r>
            <a:r>
              <a:rPr sz="2800" spc="-25" dirty="0">
                <a:latin typeface="Times New Roman"/>
                <a:cs typeface="Times New Roman"/>
              </a:rPr>
              <a:t>Formally, </a:t>
            </a:r>
            <a:r>
              <a:rPr sz="2800" spc="-5" dirty="0">
                <a:latin typeface="Times New Roman"/>
                <a:cs typeface="Times New Roman"/>
              </a:rPr>
              <a:t>we need </a:t>
            </a:r>
            <a:r>
              <a:rPr sz="2800" dirty="0">
                <a:latin typeface="Times New Roman"/>
                <a:cs typeface="Times New Roman"/>
              </a:rPr>
              <a:t>a more </a:t>
            </a:r>
            <a:r>
              <a:rPr sz="2800" spc="-5" dirty="0">
                <a:latin typeface="Times New Roman"/>
                <a:cs typeface="Times New Roman"/>
              </a:rPr>
              <a:t>precise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notation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16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72816" y="1006855"/>
            <a:ext cx="41128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Integrity Policy</a:t>
            </a:r>
            <a:r>
              <a:rPr dirty="0"/>
              <a:t> </a:t>
            </a:r>
            <a:r>
              <a:rPr spc="-5" dirty="0"/>
              <a:t>Models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41046"/>
            <a:ext cx="7479665" cy="459549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Requirements: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85" dirty="0">
                <a:latin typeface="Times New Roman"/>
                <a:cs typeface="Times New Roman"/>
              </a:rPr>
              <a:t>Very </a:t>
            </a:r>
            <a:r>
              <a:rPr sz="2800" spc="-10" dirty="0">
                <a:latin typeface="Times New Roman"/>
                <a:cs typeface="Times New Roman"/>
              </a:rPr>
              <a:t>different </a:t>
            </a:r>
            <a:r>
              <a:rPr sz="2800" spc="-5" dirty="0">
                <a:latin typeface="Times New Roman"/>
                <a:cs typeface="Times New Roman"/>
              </a:rPr>
              <a:t>from confidentiality</a:t>
            </a:r>
            <a:r>
              <a:rPr sz="2800" spc="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policies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  <a:tab pos="2915920" algn="l"/>
              </a:tabLst>
            </a:pPr>
            <a:r>
              <a:rPr sz="2800" spc="-114" dirty="0">
                <a:latin typeface="Times New Roman"/>
                <a:cs typeface="Times New Roman"/>
              </a:rPr>
              <a:t>We </a:t>
            </a:r>
            <a:r>
              <a:rPr sz="2800" spc="-5" dirty="0">
                <a:latin typeface="Times New Roman"/>
                <a:cs typeface="Times New Roman"/>
              </a:rPr>
              <a:t>are describing whether (and how </a:t>
            </a:r>
            <a:r>
              <a:rPr sz="2800" dirty="0">
                <a:latin typeface="Times New Roman"/>
                <a:cs typeface="Times New Roman"/>
              </a:rPr>
              <a:t>much) </a:t>
            </a:r>
            <a:r>
              <a:rPr sz="2800" spc="-5" dirty="0">
                <a:latin typeface="Times New Roman"/>
                <a:cs typeface="Times New Roman"/>
              </a:rPr>
              <a:t>we  </a:t>
            </a:r>
            <a:r>
              <a:rPr sz="2800" dirty="0">
                <a:latin typeface="Times New Roman"/>
                <a:cs typeface="Times New Roman"/>
              </a:rPr>
              <a:t>can trust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data.	</a:t>
            </a:r>
            <a:r>
              <a:rPr sz="2800" spc="-5" dirty="0">
                <a:latin typeface="Times New Roman"/>
                <a:cs typeface="Times New Roman"/>
              </a:rPr>
              <a:t>(Not who </a:t>
            </a: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see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it.)</a:t>
            </a:r>
            <a:endParaRPr sz="2800">
              <a:latin typeface="Times New Roman"/>
              <a:cs typeface="Times New Roman"/>
            </a:endParaRPr>
          </a:p>
          <a:p>
            <a:pPr marL="355600" marR="22606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Integrity: the state that exists when records  agree with the source from which they were  derived and have not been incorrectly altered  or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destroyed.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0" dirty="0">
                <a:latin typeface="Times New Roman"/>
                <a:cs typeface="Times New Roman"/>
              </a:rPr>
              <a:t>Biba’s</a:t>
            </a:r>
            <a:r>
              <a:rPr sz="3000" dirty="0">
                <a:latin typeface="Times New Roman"/>
                <a:cs typeface="Times New Roman"/>
              </a:rPr>
              <a:t> model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Clark-Wilson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model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17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46095" y="1006855"/>
            <a:ext cx="49676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Intuition for Integrity</a:t>
            </a:r>
            <a:r>
              <a:rPr spc="-100" dirty="0"/>
              <a:t> </a:t>
            </a:r>
            <a:r>
              <a:rPr dirty="0"/>
              <a:t>Levels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2327"/>
            <a:ext cx="7711440" cy="431228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higher </a:t>
            </a:r>
            <a:r>
              <a:rPr sz="2800" dirty="0">
                <a:latin typeface="Times New Roman"/>
                <a:cs typeface="Times New Roman"/>
              </a:rPr>
              <a:t>the level, </a:t>
            </a:r>
            <a:r>
              <a:rPr sz="2800" spc="-5" dirty="0">
                <a:latin typeface="Times New Roman"/>
                <a:cs typeface="Times New Roman"/>
              </a:rPr>
              <a:t>the more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confidence: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That a program will execute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correctly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That data is accurate and/or </a:t>
            </a:r>
            <a:r>
              <a:rPr sz="2600" spc="-10" dirty="0">
                <a:latin typeface="Times New Roman"/>
                <a:cs typeface="Times New Roman"/>
              </a:rPr>
              <a:t>reliable</a:t>
            </a:r>
            <a:endParaRPr sz="2600">
              <a:latin typeface="Times New Roman"/>
              <a:cs typeface="Times New Roman"/>
            </a:endParaRPr>
          </a:p>
          <a:p>
            <a:pPr marL="355600" marR="255270" indent="-34290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Note: </a:t>
            </a:r>
            <a:r>
              <a:rPr sz="2800" dirty="0">
                <a:latin typeface="Times New Roman"/>
                <a:cs typeface="Times New Roman"/>
              </a:rPr>
              <a:t>there is a </a:t>
            </a:r>
            <a:r>
              <a:rPr sz="2800" spc="-5" dirty="0">
                <a:latin typeface="Times New Roman"/>
                <a:cs typeface="Times New Roman"/>
              </a:rPr>
              <a:t>relationship between </a:t>
            </a:r>
            <a:r>
              <a:rPr sz="2800" dirty="0">
                <a:latin typeface="Times New Roman"/>
                <a:cs typeface="Times New Roman"/>
              </a:rPr>
              <a:t>integrity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 trustworthiness.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Intuition: a less-trusted process (subject) should</a:t>
            </a:r>
            <a:r>
              <a:rPr sz="2800" spc="-1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  modify a </a:t>
            </a:r>
            <a:r>
              <a:rPr sz="2800" spc="-5" dirty="0">
                <a:latin typeface="Times New Roman"/>
                <a:cs typeface="Times New Roman"/>
              </a:rPr>
              <a:t>highly-trusted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object.</a:t>
            </a:r>
            <a:endParaRPr sz="2800">
              <a:latin typeface="Times New Roman"/>
              <a:cs typeface="Times New Roman"/>
            </a:endParaRPr>
          </a:p>
          <a:p>
            <a:pPr marL="355600" marR="316865" indent="-34290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354965" algn="l"/>
                <a:tab pos="355600" algn="l"/>
                <a:tab pos="3566795" algn="l"/>
              </a:tabLst>
            </a:pPr>
            <a:r>
              <a:rPr sz="2800" dirty="0">
                <a:latin typeface="Times New Roman"/>
                <a:cs typeface="Times New Roman"/>
              </a:rPr>
              <a:t>Important point: </a:t>
            </a:r>
            <a:r>
              <a:rPr sz="2800" i="1" spc="-5" dirty="0">
                <a:latin typeface="Times New Roman"/>
                <a:cs typeface="Times New Roman"/>
              </a:rPr>
              <a:t>integrity levels </a:t>
            </a:r>
            <a:r>
              <a:rPr sz="2800" i="1" spc="-40" dirty="0">
                <a:latin typeface="Times New Roman"/>
                <a:cs typeface="Times New Roman"/>
              </a:rPr>
              <a:t>are </a:t>
            </a:r>
            <a:r>
              <a:rPr sz="2800" b="1" i="1" dirty="0">
                <a:latin typeface="Times New Roman"/>
                <a:cs typeface="Times New Roman"/>
              </a:rPr>
              <a:t>not  </a:t>
            </a:r>
            <a:r>
              <a:rPr sz="2800" i="1" spc="-5" dirty="0">
                <a:latin typeface="Times New Roman"/>
                <a:cs typeface="Times New Roman"/>
              </a:rPr>
              <a:t>confidentiality</a:t>
            </a:r>
            <a:r>
              <a:rPr sz="2800" i="1" spc="-2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levels.	</a:t>
            </a:r>
            <a:r>
              <a:rPr sz="2800" spc="-5" dirty="0">
                <a:latin typeface="Times New Roman"/>
                <a:cs typeface="Times New Roman"/>
              </a:rPr>
              <a:t>Integrity </a:t>
            </a:r>
            <a:r>
              <a:rPr sz="2800" dirty="0">
                <a:latin typeface="Times New Roman"/>
                <a:cs typeface="Times New Roman"/>
              </a:rPr>
              <a:t>is concerned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with  </a:t>
            </a:r>
            <a:r>
              <a:rPr sz="2800" dirty="0">
                <a:latin typeface="Times New Roman"/>
                <a:cs typeface="Times New Roman"/>
              </a:rPr>
              <a:t>trustworthiness, not data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40" dirty="0">
                <a:latin typeface="Times New Roman"/>
                <a:cs typeface="Times New Roman"/>
              </a:rPr>
              <a:t>flow.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18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24276" y="1006855"/>
            <a:ext cx="36099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Biba Integrity</a:t>
            </a:r>
            <a:r>
              <a:rPr spc="-25" dirty="0"/>
              <a:t> </a:t>
            </a:r>
            <a:r>
              <a:rPr spc="-5" dirty="0"/>
              <a:t>Model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Controls modification of</a:t>
            </a:r>
            <a:r>
              <a:rPr spc="15" dirty="0"/>
              <a:t> </a:t>
            </a:r>
            <a:r>
              <a:rPr dirty="0"/>
              <a:t>data</a:t>
            </a: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Cannot modify an object of higher</a:t>
            </a:r>
            <a:r>
              <a:rPr spc="-20" dirty="0"/>
              <a:t> </a:t>
            </a:r>
            <a:r>
              <a:rPr dirty="0"/>
              <a:t>integrity</a:t>
            </a:r>
          </a:p>
          <a:p>
            <a:pPr marL="355600" marR="216535" indent="-342900">
              <a:lnSpc>
                <a:spcPts val="2880"/>
              </a:lnSpc>
              <a:spcBef>
                <a:spcPts val="695"/>
              </a:spcBef>
              <a:buFont typeface="Arial"/>
              <a:buChar char="•"/>
              <a:tabLst>
                <a:tab pos="354965" algn="l"/>
                <a:tab pos="355600" algn="l"/>
                <a:tab pos="1440180" algn="l"/>
              </a:tabLst>
            </a:pPr>
            <a:r>
              <a:rPr dirty="0"/>
              <a:t>Cannot read object of lower integrity (no</a:t>
            </a:r>
            <a:r>
              <a:rPr spc="-70" dirty="0"/>
              <a:t> </a:t>
            </a:r>
            <a:r>
              <a:rPr dirty="0"/>
              <a:t>reading  junk.)	This is the “integrity confinement”  </a:t>
            </a:r>
            <a:r>
              <a:rPr spc="-25" dirty="0"/>
              <a:t>property.</a:t>
            </a:r>
          </a:p>
          <a:p>
            <a:pPr marL="355600" indent="-342900">
              <a:lnSpc>
                <a:spcPct val="100000"/>
              </a:lnSpc>
              <a:spcBef>
                <a:spcPts val="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Example: Integrity levels in MS</a:t>
            </a:r>
            <a:r>
              <a:rPr spc="-70" dirty="0"/>
              <a:t> </a:t>
            </a:r>
            <a:r>
              <a:rPr spc="-15" dirty="0"/>
              <a:t>Windows:</a:t>
            </a:r>
          </a:p>
          <a:p>
            <a:pPr marL="755650" lvl="1" indent="-28575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Browser </a:t>
            </a:r>
            <a:r>
              <a:rPr sz="2800" dirty="0">
                <a:latin typeface="Times New Roman"/>
                <a:cs typeface="Times New Roman"/>
              </a:rPr>
              <a:t>is a low-integrity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process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Cannot modify high-integrity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files.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8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So,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vulnerability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dirty="0">
                <a:latin typeface="Times New Roman"/>
                <a:cs typeface="Times New Roman"/>
              </a:rPr>
              <a:t>browser cannot be used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modify files belonging to the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O.S.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19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98190" y="1006855"/>
            <a:ext cx="34613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Trusted</a:t>
            </a:r>
            <a:r>
              <a:rPr spc="-65" dirty="0"/>
              <a:t> </a:t>
            </a:r>
            <a:r>
              <a:rPr spc="-5" dirty="0"/>
              <a:t>Computing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308215" cy="3792854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3000" dirty="0">
                <a:latin typeface="Times New Roman"/>
                <a:cs typeface="Times New Roman"/>
              </a:rPr>
              <a:t>Components: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Formal models for computer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Access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Control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Integrity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Multilevel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security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Trusted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systems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evaluation and the Common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Criteria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2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85898" y="1006855"/>
            <a:ext cx="50869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Clark-Wilson Integrity</a:t>
            </a:r>
            <a:r>
              <a:rPr spc="-20" dirty="0"/>
              <a:t> </a:t>
            </a:r>
            <a:r>
              <a:rPr spc="-5" dirty="0"/>
              <a:t>Model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6693"/>
            <a:ext cx="8016875" cy="450151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Possibly </a:t>
            </a:r>
            <a:r>
              <a:rPr sz="2700" dirty="0">
                <a:latin typeface="Times New Roman"/>
                <a:cs typeface="Times New Roman"/>
              </a:rPr>
              <a:t>more </a:t>
            </a:r>
            <a:r>
              <a:rPr sz="2700" spc="-5" dirty="0">
                <a:latin typeface="Times New Roman"/>
                <a:cs typeface="Times New Roman"/>
              </a:rPr>
              <a:t>suited </a:t>
            </a:r>
            <a:r>
              <a:rPr sz="2700" dirty="0">
                <a:latin typeface="Times New Roman"/>
                <a:cs typeface="Times New Roman"/>
              </a:rPr>
              <a:t>to business than</a:t>
            </a:r>
            <a:r>
              <a:rPr sz="2700" spc="-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Biba.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Integrity defined by a </a:t>
            </a:r>
            <a:r>
              <a:rPr sz="2700" spc="-5" dirty="0">
                <a:latin typeface="Times New Roman"/>
                <a:cs typeface="Times New Roman"/>
              </a:rPr>
              <a:t>set </a:t>
            </a:r>
            <a:r>
              <a:rPr sz="2700" dirty="0">
                <a:latin typeface="Times New Roman"/>
                <a:cs typeface="Times New Roman"/>
              </a:rPr>
              <a:t>of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constraints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Data in a </a:t>
            </a:r>
            <a:r>
              <a:rPr sz="2300" i="1" spc="-5" dirty="0">
                <a:latin typeface="Times New Roman"/>
                <a:cs typeface="Times New Roman"/>
              </a:rPr>
              <a:t>consistent </a:t>
            </a:r>
            <a:r>
              <a:rPr sz="2300" spc="-5" dirty="0">
                <a:latin typeface="Times New Roman"/>
                <a:cs typeface="Times New Roman"/>
              </a:rPr>
              <a:t>or valid state when it </a:t>
            </a:r>
            <a:r>
              <a:rPr sz="2300" spc="-10" dirty="0">
                <a:latin typeface="Times New Roman"/>
                <a:cs typeface="Times New Roman"/>
              </a:rPr>
              <a:t>satisfies</a:t>
            </a:r>
            <a:r>
              <a:rPr sz="2300" spc="20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constraints.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Example: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Bank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620"/>
              </a:lnSpc>
              <a:spcBef>
                <a:spcPts val="2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i="1" spc="-5" dirty="0">
                <a:latin typeface="Times New Roman"/>
                <a:cs typeface="Times New Roman"/>
              </a:rPr>
              <a:t>D </a:t>
            </a:r>
            <a:r>
              <a:rPr sz="2300" spc="-20" dirty="0">
                <a:latin typeface="Times New Roman"/>
                <a:cs typeface="Times New Roman"/>
              </a:rPr>
              <a:t>today’s </a:t>
            </a:r>
            <a:r>
              <a:rPr sz="2300" spc="-5" dirty="0">
                <a:latin typeface="Times New Roman"/>
                <a:cs typeface="Times New Roman"/>
              </a:rPr>
              <a:t>deposits, </a:t>
            </a:r>
            <a:r>
              <a:rPr sz="2300" i="1" spc="-5" dirty="0">
                <a:latin typeface="Times New Roman"/>
                <a:cs typeface="Times New Roman"/>
              </a:rPr>
              <a:t>W </a:t>
            </a:r>
            <a:r>
              <a:rPr sz="2300" spc="-10" dirty="0">
                <a:latin typeface="Times New Roman"/>
                <a:cs typeface="Times New Roman"/>
              </a:rPr>
              <a:t>withdrawals, </a:t>
            </a:r>
            <a:r>
              <a:rPr sz="2300" i="1" spc="-5" dirty="0">
                <a:latin typeface="Times New Roman"/>
                <a:cs typeface="Times New Roman"/>
              </a:rPr>
              <a:t>YB </a:t>
            </a:r>
            <a:r>
              <a:rPr sz="2300" spc="-15" dirty="0">
                <a:latin typeface="Times New Roman"/>
                <a:cs typeface="Times New Roman"/>
              </a:rPr>
              <a:t>yesterday’s</a:t>
            </a:r>
            <a:r>
              <a:rPr sz="2300" spc="11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balance,</a:t>
            </a:r>
            <a:endParaRPr sz="2300">
              <a:latin typeface="Times New Roman"/>
              <a:cs typeface="Times New Roman"/>
            </a:endParaRPr>
          </a:p>
          <a:p>
            <a:pPr marL="755015">
              <a:lnSpc>
                <a:spcPts val="2620"/>
              </a:lnSpc>
            </a:pPr>
            <a:r>
              <a:rPr sz="2300" i="1" spc="-5" dirty="0">
                <a:latin typeface="Times New Roman"/>
                <a:cs typeface="Times New Roman"/>
              </a:rPr>
              <a:t>TB </a:t>
            </a:r>
            <a:r>
              <a:rPr sz="2300" spc="-20" dirty="0">
                <a:latin typeface="Times New Roman"/>
                <a:cs typeface="Times New Roman"/>
              </a:rPr>
              <a:t>today’s</a:t>
            </a:r>
            <a:r>
              <a:rPr sz="2300" spc="-5" dirty="0">
                <a:latin typeface="Times New Roman"/>
                <a:cs typeface="Times New Roman"/>
              </a:rPr>
              <a:t> balance</a:t>
            </a:r>
            <a:endParaRPr sz="23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Integrity constraint: </a:t>
            </a:r>
            <a:r>
              <a:rPr sz="2300" i="1" spc="-5" dirty="0">
                <a:latin typeface="Times New Roman"/>
                <a:cs typeface="Times New Roman"/>
              </a:rPr>
              <a:t>YB + D </a:t>
            </a:r>
            <a:r>
              <a:rPr sz="2300" spc="-5" dirty="0">
                <a:latin typeface="Times New Roman"/>
                <a:cs typeface="Times New Roman"/>
              </a:rPr>
              <a:t>–</a:t>
            </a:r>
            <a:r>
              <a:rPr sz="2300" i="1" spc="-5" dirty="0">
                <a:latin typeface="Times New Roman"/>
                <a:cs typeface="Times New Roman"/>
              </a:rPr>
              <a:t>W =</a:t>
            </a:r>
            <a:r>
              <a:rPr sz="2300" i="1" spc="10" dirty="0">
                <a:latin typeface="Times New Roman"/>
                <a:cs typeface="Times New Roman"/>
              </a:rPr>
              <a:t> </a:t>
            </a:r>
            <a:r>
              <a:rPr sz="2300" i="1" spc="-10" dirty="0">
                <a:latin typeface="Times New Roman"/>
                <a:cs typeface="Times New Roman"/>
              </a:rPr>
              <a:t>TB</a:t>
            </a:r>
            <a:endParaRPr sz="2300">
              <a:latin typeface="Times New Roman"/>
              <a:cs typeface="Times New Roman"/>
            </a:endParaRPr>
          </a:p>
          <a:p>
            <a:pPr marL="355600" marR="969644" indent="-342900">
              <a:lnSpc>
                <a:spcPts val="292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spc="-25" dirty="0">
                <a:latin typeface="Times New Roman"/>
                <a:cs typeface="Times New Roman"/>
              </a:rPr>
              <a:t>Well-formed </a:t>
            </a:r>
            <a:r>
              <a:rPr sz="2700" i="1" dirty="0">
                <a:latin typeface="Times New Roman"/>
                <a:cs typeface="Times New Roman"/>
              </a:rPr>
              <a:t>transactions </a:t>
            </a:r>
            <a:r>
              <a:rPr sz="2700" dirty="0">
                <a:latin typeface="Times New Roman"/>
                <a:cs typeface="Times New Roman"/>
              </a:rPr>
              <a:t>move </a:t>
            </a:r>
            <a:r>
              <a:rPr sz="2700" spc="-5" dirty="0">
                <a:latin typeface="Times New Roman"/>
                <a:cs typeface="Times New Roman"/>
              </a:rPr>
              <a:t>system </a:t>
            </a:r>
            <a:r>
              <a:rPr sz="2700" dirty="0">
                <a:latin typeface="Times New Roman"/>
                <a:cs typeface="Times New Roman"/>
              </a:rPr>
              <a:t>from</a:t>
            </a:r>
            <a:r>
              <a:rPr sz="2700" spc="-5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one  consistent </a:t>
            </a:r>
            <a:r>
              <a:rPr sz="2700" spc="-5" dirty="0">
                <a:latin typeface="Times New Roman"/>
                <a:cs typeface="Times New Roman"/>
              </a:rPr>
              <a:t>state </a:t>
            </a:r>
            <a:r>
              <a:rPr sz="2700" dirty="0">
                <a:latin typeface="Times New Roman"/>
                <a:cs typeface="Times New Roman"/>
              </a:rPr>
              <a:t>to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another</a:t>
            </a:r>
            <a:endParaRPr sz="2700">
              <a:latin typeface="Times New Roman"/>
              <a:cs typeface="Times New Roman"/>
            </a:endParaRPr>
          </a:p>
          <a:p>
            <a:pPr marL="355600" marR="1040130" indent="-342900">
              <a:lnSpc>
                <a:spcPts val="292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Issue: </a:t>
            </a:r>
            <a:r>
              <a:rPr sz="2700" spc="-5" dirty="0">
                <a:latin typeface="Times New Roman"/>
                <a:cs typeface="Times New Roman"/>
              </a:rPr>
              <a:t>who </a:t>
            </a:r>
            <a:r>
              <a:rPr sz="2700" dirty="0">
                <a:latin typeface="Times New Roman"/>
                <a:cs typeface="Times New Roman"/>
              </a:rPr>
              <a:t>examines, certifies transactions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done  correctly?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17921"/>
            <a:ext cx="248920" cy="2946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20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2376" y="1006855"/>
            <a:ext cx="35325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Chinese </a:t>
            </a:r>
            <a:r>
              <a:rPr spc="-30" dirty="0"/>
              <a:t>Wall</a:t>
            </a:r>
            <a:r>
              <a:rPr spc="-40" dirty="0"/>
              <a:t> </a:t>
            </a:r>
            <a:r>
              <a:rPr spc="-10" dirty="0"/>
              <a:t>Model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809230" cy="306197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3000" dirty="0">
                <a:latin typeface="Times New Roman"/>
                <a:cs typeface="Times New Roman"/>
              </a:rPr>
              <a:t>Problem:</a:t>
            </a:r>
            <a:endParaRPr sz="30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5" dirty="0">
                <a:latin typeface="Times New Roman"/>
                <a:cs typeface="Times New Roman"/>
              </a:rPr>
              <a:t>Tony </a:t>
            </a:r>
            <a:r>
              <a:rPr sz="2800" dirty="0">
                <a:latin typeface="Times New Roman"/>
                <a:cs typeface="Times New Roman"/>
              </a:rPr>
              <a:t>advises </a:t>
            </a:r>
            <a:r>
              <a:rPr sz="2800" spc="-5" dirty="0">
                <a:latin typeface="Times New Roman"/>
                <a:cs typeface="Times New Roman"/>
              </a:rPr>
              <a:t>Bank of America </a:t>
            </a:r>
            <a:r>
              <a:rPr sz="2800" dirty="0">
                <a:latin typeface="Times New Roman"/>
                <a:cs typeface="Times New Roman"/>
              </a:rPr>
              <a:t>about</a:t>
            </a:r>
            <a:r>
              <a:rPr sz="2800" spc="-2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investments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He is asked to advise CitiBank about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investments</a:t>
            </a:r>
            <a:endParaRPr sz="2800">
              <a:latin typeface="Times New Roman"/>
              <a:cs typeface="Times New Roman"/>
            </a:endParaRPr>
          </a:p>
          <a:p>
            <a:pPr marL="355600" marR="71755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 is a conflict of interest to accept, because his  advice for either bank would </a:t>
            </a:r>
            <a:r>
              <a:rPr sz="3000" spc="-10" dirty="0">
                <a:latin typeface="Times New Roman"/>
                <a:cs typeface="Times New Roman"/>
              </a:rPr>
              <a:t>affect </a:t>
            </a:r>
            <a:r>
              <a:rPr sz="3000" dirty="0">
                <a:latin typeface="Times New Roman"/>
                <a:cs typeface="Times New Roman"/>
              </a:rPr>
              <a:t>his advice to  the other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bank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22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69690" y="1006855"/>
            <a:ext cx="23190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Organization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8040370" cy="32715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Organize </a:t>
            </a:r>
            <a:r>
              <a:rPr sz="3000" dirty="0">
                <a:latin typeface="Times New Roman"/>
                <a:cs typeface="Times New Roman"/>
              </a:rPr>
              <a:t>entities into “conflict of interest” classes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Control subject accesses to each class</a:t>
            </a:r>
            <a:endParaRPr sz="3000">
              <a:latin typeface="Times New Roman"/>
              <a:cs typeface="Times New Roman"/>
            </a:endParaRPr>
          </a:p>
          <a:p>
            <a:pPr marL="355600" marR="62865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Control writing to all classes to ensure  information is not passed along in violation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rules</a:t>
            </a:r>
            <a:endParaRPr sz="3000">
              <a:latin typeface="Times New Roman"/>
              <a:cs typeface="Times New Roman"/>
            </a:endParaRPr>
          </a:p>
          <a:p>
            <a:pPr marL="355600" marR="71755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Allow sanitized (public) data to be viewed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by  everyone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23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46473" y="1006855"/>
            <a:ext cx="19659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Definitions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6693"/>
            <a:ext cx="7598409" cy="3688079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spc="-5" dirty="0">
                <a:latin typeface="Times New Roman"/>
                <a:cs typeface="Times New Roman"/>
              </a:rPr>
              <a:t>Objects</a:t>
            </a:r>
            <a:r>
              <a:rPr sz="2700" spc="-5" dirty="0">
                <a:latin typeface="Times New Roman"/>
                <a:cs typeface="Times New Roman"/>
              </a:rPr>
              <a:t>: </a:t>
            </a:r>
            <a:r>
              <a:rPr sz="2700" dirty="0">
                <a:latin typeface="Times New Roman"/>
                <a:cs typeface="Times New Roman"/>
              </a:rPr>
              <a:t>items of information related to a</a:t>
            </a:r>
            <a:r>
              <a:rPr sz="2700" spc="-4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company</a:t>
            </a:r>
            <a:endParaRPr sz="2700">
              <a:latin typeface="Times New Roman"/>
              <a:cs typeface="Times New Roman"/>
            </a:endParaRPr>
          </a:p>
          <a:p>
            <a:pPr marL="355600" marR="61594" indent="-342900">
              <a:lnSpc>
                <a:spcPts val="2920"/>
              </a:lnSpc>
              <a:spcBef>
                <a:spcPts val="6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dirty="0">
                <a:latin typeface="Times New Roman"/>
                <a:cs typeface="Times New Roman"/>
              </a:rPr>
              <a:t>Company dataset </a:t>
            </a:r>
            <a:r>
              <a:rPr sz="2700" dirty="0">
                <a:latin typeface="Times New Roman"/>
                <a:cs typeface="Times New Roman"/>
              </a:rPr>
              <a:t>(CD): contains objects related to</a:t>
            </a:r>
            <a:r>
              <a:rPr sz="2700" spc="-1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a  </a:t>
            </a:r>
            <a:r>
              <a:rPr sz="2700" spc="-5" dirty="0">
                <a:latin typeface="Times New Roman"/>
                <a:cs typeface="Times New Roman"/>
              </a:rPr>
              <a:t>single </a:t>
            </a:r>
            <a:r>
              <a:rPr sz="2700" dirty="0">
                <a:latin typeface="Times New Roman"/>
                <a:cs typeface="Times New Roman"/>
              </a:rPr>
              <a:t>company</a:t>
            </a:r>
            <a:endParaRPr sz="2700">
              <a:latin typeface="Times New Roman"/>
              <a:cs typeface="Times New Roman"/>
            </a:endParaRPr>
          </a:p>
          <a:p>
            <a:pPr marL="927100">
              <a:lnSpc>
                <a:spcPts val="2870"/>
              </a:lnSpc>
            </a:pPr>
            <a:r>
              <a:rPr sz="2700" spc="-20" dirty="0">
                <a:latin typeface="Times New Roman"/>
                <a:cs typeface="Times New Roman"/>
              </a:rPr>
              <a:t>Written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i="1" spc="-5" dirty="0">
                <a:latin typeface="Times New Roman"/>
                <a:cs typeface="Times New Roman"/>
              </a:rPr>
              <a:t>CD</a:t>
            </a:r>
            <a:r>
              <a:rPr sz="2700" spc="-5" dirty="0">
                <a:latin typeface="Times New Roman"/>
                <a:cs typeface="Times New Roman"/>
              </a:rPr>
              <a:t>(</a:t>
            </a:r>
            <a:r>
              <a:rPr sz="2700" i="1" spc="-5" dirty="0">
                <a:latin typeface="Times New Roman"/>
                <a:cs typeface="Times New Roman"/>
              </a:rPr>
              <a:t>O</a:t>
            </a:r>
            <a:r>
              <a:rPr sz="2700" spc="-5" dirty="0">
                <a:latin typeface="Times New Roman"/>
                <a:cs typeface="Times New Roman"/>
              </a:rPr>
              <a:t>)</a:t>
            </a:r>
            <a:endParaRPr sz="2700">
              <a:latin typeface="Times New Roman"/>
              <a:cs typeface="Times New Roman"/>
            </a:endParaRPr>
          </a:p>
          <a:p>
            <a:pPr marL="355600" marR="131445" indent="-342900">
              <a:lnSpc>
                <a:spcPts val="2920"/>
              </a:lnSpc>
              <a:spcBef>
                <a:spcPts val="6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spc="-5" dirty="0">
                <a:latin typeface="Times New Roman"/>
                <a:cs typeface="Times New Roman"/>
              </a:rPr>
              <a:t>Conflict of </a:t>
            </a:r>
            <a:r>
              <a:rPr sz="2700" i="1" spc="-15" dirty="0">
                <a:latin typeface="Times New Roman"/>
                <a:cs typeface="Times New Roman"/>
              </a:rPr>
              <a:t>interest </a:t>
            </a:r>
            <a:r>
              <a:rPr sz="2700" i="1" spc="-5" dirty="0">
                <a:latin typeface="Times New Roman"/>
                <a:cs typeface="Times New Roman"/>
              </a:rPr>
              <a:t>class </a:t>
            </a:r>
            <a:r>
              <a:rPr sz="2700" dirty="0">
                <a:latin typeface="Times New Roman"/>
                <a:cs typeface="Times New Roman"/>
              </a:rPr>
              <a:t>(COI): contains datasets of  companies in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competition</a:t>
            </a:r>
            <a:endParaRPr sz="2700">
              <a:latin typeface="Times New Roman"/>
              <a:cs typeface="Times New Roman"/>
            </a:endParaRPr>
          </a:p>
          <a:p>
            <a:pPr marL="927100">
              <a:lnSpc>
                <a:spcPts val="2870"/>
              </a:lnSpc>
            </a:pPr>
            <a:r>
              <a:rPr sz="2700" spc="-20" dirty="0">
                <a:latin typeface="Times New Roman"/>
                <a:cs typeface="Times New Roman"/>
              </a:rPr>
              <a:t>Written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i="1" spc="-5" dirty="0">
                <a:latin typeface="Times New Roman"/>
                <a:cs typeface="Times New Roman"/>
              </a:rPr>
              <a:t>COI</a:t>
            </a:r>
            <a:r>
              <a:rPr sz="2700" spc="-5" dirty="0">
                <a:latin typeface="Times New Roman"/>
                <a:cs typeface="Times New Roman"/>
              </a:rPr>
              <a:t>(</a:t>
            </a:r>
            <a:r>
              <a:rPr sz="2700" i="1" spc="-5" dirty="0">
                <a:latin typeface="Times New Roman"/>
                <a:cs typeface="Times New Roman"/>
              </a:rPr>
              <a:t>O</a:t>
            </a:r>
            <a:r>
              <a:rPr sz="2700" spc="-5" dirty="0">
                <a:latin typeface="Times New Roman"/>
                <a:cs typeface="Times New Roman"/>
              </a:rPr>
              <a:t>)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ts val="3080"/>
              </a:lnSpc>
              <a:spcBef>
                <a:spcPts val="3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Assumption: </a:t>
            </a:r>
            <a:r>
              <a:rPr sz="2700" dirty="0">
                <a:latin typeface="Times New Roman"/>
                <a:cs typeface="Times New Roman"/>
              </a:rPr>
              <a:t>each object belongs to exactly one</a:t>
            </a:r>
            <a:r>
              <a:rPr sz="2700" spc="-80" dirty="0">
                <a:latin typeface="Times New Roman"/>
                <a:cs typeface="Times New Roman"/>
              </a:rPr>
              <a:t> </a:t>
            </a:r>
            <a:r>
              <a:rPr sz="2700" i="1" spc="-10" dirty="0">
                <a:latin typeface="Times New Roman"/>
                <a:cs typeface="Times New Roman"/>
              </a:rPr>
              <a:t>COI</a:t>
            </a:r>
            <a:endParaRPr sz="2700">
              <a:latin typeface="Times New Roman"/>
              <a:cs typeface="Times New Roman"/>
            </a:endParaRPr>
          </a:p>
          <a:p>
            <a:pPr marL="355600">
              <a:lnSpc>
                <a:spcPts val="3080"/>
              </a:lnSpc>
            </a:pPr>
            <a:r>
              <a:rPr sz="2700" dirty="0">
                <a:latin typeface="Times New Roman"/>
                <a:cs typeface="Times New Roman"/>
              </a:rPr>
              <a:t>class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44594" y="1006855"/>
            <a:ext cx="15684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</a:t>
            </a:r>
          </a:p>
        </p:txBody>
      </p:sp>
      <p:sp>
        <p:nvSpPr>
          <p:cNvPr id="5" name="object 5"/>
          <p:cNvSpPr/>
          <p:nvPr/>
        </p:nvSpPr>
        <p:spPr>
          <a:xfrm>
            <a:off x="1132332" y="3175254"/>
            <a:ext cx="3880485" cy="1973580"/>
          </a:xfrm>
          <a:custGeom>
            <a:avLst/>
            <a:gdLst/>
            <a:ahLst/>
            <a:cxnLst/>
            <a:rect l="l" t="t" r="r" b="b"/>
            <a:pathLst>
              <a:path w="3880485" h="1973579">
                <a:moveTo>
                  <a:pt x="3880104" y="1562862"/>
                </a:moveTo>
                <a:lnTo>
                  <a:pt x="3880104" y="409956"/>
                </a:lnTo>
                <a:lnTo>
                  <a:pt x="3879341" y="389382"/>
                </a:lnTo>
                <a:lnTo>
                  <a:pt x="3869502" y="318845"/>
                </a:lnTo>
                <a:lnTo>
                  <a:pt x="3855612" y="271815"/>
                </a:lnTo>
                <a:lnTo>
                  <a:pt x="3836510" y="227318"/>
                </a:lnTo>
                <a:lnTo>
                  <a:pt x="3812559" y="185719"/>
                </a:lnTo>
                <a:lnTo>
                  <a:pt x="3784123" y="147379"/>
                </a:lnTo>
                <a:lnTo>
                  <a:pt x="3751564" y="112661"/>
                </a:lnTo>
                <a:lnTo>
                  <a:pt x="3715245" y="81929"/>
                </a:lnTo>
                <a:lnTo>
                  <a:pt x="3675529" y="55546"/>
                </a:lnTo>
                <a:lnTo>
                  <a:pt x="3632780" y="33875"/>
                </a:lnTo>
                <a:lnTo>
                  <a:pt x="3587360" y="17279"/>
                </a:lnTo>
                <a:lnTo>
                  <a:pt x="3539632" y="6120"/>
                </a:lnTo>
                <a:lnTo>
                  <a:pt x="3490722" y="844"/>
                </a:lnTo>
                <a:lnTo>
                  <a:pt x="3469386" y="0"/>
                </a:lnTo>
                <a:lnTo>
                  <a:pt x="409956" y="0"/>
                </a:lnTo>
                <a:lnTo>
                  <a:pt x="360089" y="2920"/>
                </a:lnTo>
                <a:lnTo>
                  <a:pt x="311849" y="11748"/>
                </a:lnTo>
                <a:lnTo>
                  <a:pt x="265624" y="26134"/>
                </a:lnTo>
                <a:lnTo>
                  <a:pt x="221804" y="45731"/>
                </a:lnTo>
                <a:lnTo>
                  <a:pt x="180778" y="70189"/>
                </a:lnTo>
                <a:lnTo>
                  <a:pt x="142936" y="99160"/>
                </a:lnTo>
                <a:lnTo>
                  <a:pt x="108669" y="132295"/>
                </a:lnTo>
                <a:lnTo>
                  <a:pt x="78364" y="169245"/>
                </a:lnTo>
                <a:lnTo>
                  <a:pt x="52413" y="209663"/>
                </a:lnTo>
                <a:lnTo>
                  <a:pt x="31204" y="253200"/>
                </a:lnTo>
                <a:lnTo>
                  <a:pt x="15127" y="299506"/>
                </a:lnTo>
                <a:lnTo>
                  <a:pt x="4571" y="348234"/>
                </a:lnTo>
                <a:lnTo>
                  <a:pt x="761" y="389382"/>
                </a:lnTo>
                <a:lnTo>
                  <a:pt x="0" y="410718"/>
                </a:lnTo>
                <a:lnTo>
                  <a:pt x="0" y="1563624"/>
                </a:lnTo>
                <a:lnTo>
                  <a:pt x="2286" y="1605534"/>
                </a:lnTo>
                <a:lnTo>
                  <a:pt x="8382" y="1645920"/>
                </a:lnTo>
                <a:lnTo>
                  <a:pt x="21874" y="1695890"/>
                </a:lnTo>
                <a:lnTo>
                  <a:pt x="22098" y="1696430"/>
                </a:lnTo>
                <a:lnTo>
                  <a:pt x="22098" y="410718"/>
                </a:lnTo>
                <a:lnTo>
                  <a:pt x="22860" y="390144"/>
                </a:lnTo>
                <a:lnTo>
                  <a:pt x="26669" y="351282"/>
                </a:lnTo>
                <a:lnTo>
                  <a:pt x="42750" y="284822"/>
                </a:lnTo>
                <a:lnTo>
                  <a:pt x="61639" y="239703"/>
                </a:lnTo>
                <a:lnTo>
                  <a:pt x="85975" y="197334"/>
                </a:lnTo>
                <a:lnTo>
                  <a:pt x="115349" y="158174"/>
                </a:lnTo>
                <a:lnTo>
                  <a:pt x="149351" y="122682"/>
                </a:lnTo>
                <a:lnTo>
                  <a:pt x="220576" y="71735"/>
                </a:lnTo>
                <a:lnTo>
                  <a:pt x="265187" y="50327"/>
                </a:lnTo>
                <a:lnTo>
                  <a:pt x="311905" y="34885"/>
                </a:lnTo>
                <a:lnTo>
                  <a:pt x="360494" y="25459"/>
                </a:lnTo>
                <a:lnTo>
                  <a:pt x="409956" y="22148"/>
                </a:lnTo>
                <a:lnTo>
                  <a:pt x="3469386" y="22098"/>
                </a:lnTo>
                <a:lnTo>
                  <a:pt x="3489198" y="22831"/>
                </a:lnTo>
                <a:lnTo>
                  <a:pt x="3556236" y="31982"/>
                </a:lnTo>
                <a:lnTo>
                  <a:pt x="3600648" y="44967"/>
                </a:lnTo>
                <a:lnTo>
                  <a:pt x="3642668" y="62973"/>
                </a:lnTo>
                <a:lnTo>
                  <a:pt x="3681958" y="85637"/>
                </a:lnTo>
                <a:lnTo>
                  <a:pt x="3718178" y="112594"/>
                </a:lnTo>
                <a:lnTo>
                  <a:pt x="3750987" y="143479"/>
                </a:lnTo>
                <a:lnTo>
                  <a:pt x="3780048" y="177930"/>
                </a:lnTo>
                <a:lnTo>
                  <a:pt x="3805021" y="215581"/>
                </a:lnTo>
                <a:lnTo>
                  <a:pt x="3825566" y="256068"/>
                </a:lnTo>
                <a:lnTo>
                  <a:pt x="3841345" y="299027"/>
                </a:lnTo>
                <a:lnTo>
                  <a:pt x="3852017" y="344094"/>
                </a:lnTo>
                <a:lnTo>
                  <a:pt x="3857244" y="390906"/>
                </a:lnTo>
                <a:lnTo>
                  <a:pt x="3857244" y="1695370"/>
                </a:lnTo>
                <a:lnTo>
                  <a:pt x="3862222" y="1681811"/>
                </a:lnTo>
                <a:lnTo>
                  <a:pt x="3873601" y="1634006"/>
                </a:lnTo>
                <a:lnTo>
                  <a:pt x="3879341" y="1584198"/>
                </a:lnTo>
                <a:lnTo>
                  <a:pt x="3880104" y="1562862"/>
                </a:lnTo>
                <a:close/>
              </a:path>
              <a:path w="3880485" h="1973579">
                <a:moveTo>
                  <a:pt x="3857244" y="1695370"/>
                </a:moveTo>
                <a:lnTo>
                  <a:pt x="3857244" y="1583436"/>
                </a:lnTo>
                <a:lnTo>
                  <a:pt x="3855720" y="1603248"/>
                </a:lnTo>
                <a:lnTo>
                  <a:pt x="3847747" y="1649874"/>
                </a:lnTo>
                <a:lnTo>
                  <a:pt x="3834578" y="1694390"/>
                </a:lnTo>
                <a:lnTo>
                  <a:pt x="3816538" y="1736466"/>
                </a:lnTo>
                <a:lnTo>
                  <a:pt x="3793958" y="1775770"/>
                </a:lnTo>
                <a:lnTo>
                  <a:pt x="3767164" y="1811971"/>
                </a:lnTo>
                <a:lnTo>
                  <a:pt x="3736486" y="1844740"/>
                </a:lnTo>
                <a:lnTo>
                  <a:pt x="3702250" y="1873743"/>
                </a:lnTo>
                <a:lnTo>
                  <a:pt x="3664785" y="1898652"/>
                </a:lnTo>
                <a:lnTo>
                  <a:pt x="3624419" y="1919135"/>
                </a:lnTo>
                <a:lnTo>
                  <a:pt x="3581481" y="1934861"/>
                </a:lnTo>
                <a:lnTo>
                  <a:pt x="3536297" y="1945500"/>
                </a:lnTo>
                <a:lnTo>
                  <a:pt x="3489198" y="1950720"/>
                </a:lnTo>
                <a:lnTo>
                  <a:pt x="3469386" y="1951482"/>
                </a:lnTo>
                <a:lnTo>
                  <a:pt x="409956" y="1951482"/>
                </a:lnTo>
                <a:lnTo>
                  <a:pt x="362759" y="1948471"/>
                </a:lnTo>
                <a:lnTo>
                  <a:pt x="317092" y="1939969"/>
                </a:lnTo>
                <a:lnTo>
                  <a:pt x="273329" y="1926290"/>
                </a:lnTo>
                <a:lnTo>
                  <a:pt x="231842" y="1907743"/>
                </a:lnTo>
                <a:lnTo>
                  <a:pt x="193005" y="1884640"/>
                </a:lnTo>
                <a:lnTo>
                  <a:pt x="157191" y="1857294"/>
                </a:lnTo>
                <a:lnTo>
                  <a:pt x="124772" y="1826014"/>
                </a:lnTo>
                <a:lnTo>
                  <a:pt x="96122" y="1791114"/>
                </a:lnTo>
                <a:lnTo>
                  <a:pt x="71613" y="1752905"/>
                </a:lnTo>
                <a:lnTo>
                  <a:pt x="51620" y="1711698"/>
                </a:lnTo>
                <a:lnTo>
                  <a:pt x="36514" y="1667804"/>
                </a:lnTo>
                <a:lnTo>
                  <a:pt x="26670" y="1621536"/>
                </a:lnTo>
                <a:lnTo>
                  <a:pt x="22860" y="1582674"/>
                </a:lnTo>
                <a:lnTo>
                  <a:pt x="22098" y="1562862"/>
                </a:lnTo>
                <a:lnTo>
                  <a:pt x="22098" y="1696430"/>
                </a:lnTo>
                <a:lnTo>
                  <a:pt x="41649" y="1743752"/>
                </a:lnTo>
                <a:lnTo>
                  <a:pt x="67326" y="1788727"/>
                </a:lnTo>
                <a:lnTo>
                  <a:pt x="98527" y="1830036"/>
                </a:lnTo>
                <a:lnTo>
                  <a:pt x="134874" y="1866900"/>
                </a:lnTo>
                <a:lnTo>
                  <a:pt x="165354" y="1892046"/>
                </a:lnTo>
                <a:lnTo>
                  <a:pt x="209128" y="1920955"/>
                </a:lnTo>
                <a:lnTo>
                  <a:pt x="256342" y="1943695"/>
                </a:lnTo>
                <a:lnTo>
                  <a:pt x="306129" y="1960134"/>
                </a:lnTo>
                <a:lnTo>
                  <a:pt x="357623" y="1970139"/>
                </a:lnTo>
                <a:lnTo>
                  <a:pt x="409956" y="1973580"/>
                </a:lnTo>
                <a:lnTo>
                  <a:pt x="3469386" y="1973580"/>
                </a:lnTo>
                <a:lnTo>
                  <a:pt x="3511296" y="1971294"/>
                </a:lnTo>
                <a:lnTo>
                  <a:pt x="3560811" y="1963115"/>
                </a:lnTo>
                <a:lnTo>
                  <a:pt x="3608007" y="1949372"/>
                </a:lnTo>
                <a:lnTo>
                  <a:pt x="3652551" y="1930419"/>
                </a:lnTo>
                <a:lnTo>
                  <a:pt x="3694111" y="1906614"/>
                </a:lnTo>
                <a:lnTo>
                  <a:pt x="3732355" y="1878311"/>
                </a:lnTo>
                <a:lnTo>
                  <a:pt x="3766951" y="1845868"/>
                </a:lnTo>
                <a:lnTo>
                  <a:pt x="3797568" y="1809641"/>
                </a:lnTo>
                <a:lnTo>
                  <a:pt x="3823874" y="1769984"/>
                </a:lnTo>
                <a:lnTo>
                  <a:pt x="3845535" y="1727256"/>
                </a:lnTo>
                <a:lnTo>
                  <a:pt x="3857244" y="16953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66409" y="3175254"/>
            <a:ext cx="3436620" cy="1951989"/>
          </a:xfrm>
          <a:custGeom>
            <a:avLst/>
            <a:gdLst/>
            <a:ahLst/>
            <a:cxnLst/>
            <a:rect l="l" t="t" r="r" b="b"/>
            <a:pathLst>
              <a:path w="3436620" h="1951989">
                <a:moveTo>
                  <a:pt x="3436620" y="1540764"/>
                </a:moveTo>
                <a:lnTo>
                  <a:pt x="3436620" y="409956"/>
                </a:lnTo>
                <a:lnTo>
                  <a:pt x="3435858" y="389382"/>
                </a:lnTo>
                <a:lnTo>
                  <a:pt x="3426486" y="318989"/>
                </a:lnTo>
                <a:lnTo>
                  <a:pt x="3412867" y="272041"/>
                </a:lnTo>
                <a:lnTo>
                  <a:pt x="3393877" y="227577"/>
                </a:lnTo>
                <a:lnTo>
                  <a:pt x="3369916" y="185970"/>
                </a:lnTo>
                <a:lnTo>
                  <a:pt x="3341384" y="147592"/>
                </a:lnTo>
                <a:lnTo>
                  <a:pt x="3308680" y="112818"/>
                </a:lnTo>
                <a:lnTo>
                  <a:pt x="3272204" y="82021"/>
                </a:lnTo>
                <a:lnTo>
                  <a:pt x="3232356" y="55575"/>
                </a:lnTo>
                <a:lnTo>
                  <a:pt x="3189535" y="33852"/>
                </a:lnTo>
                <a:lnTo>
                  <a:pt x="3144142" y="17227"/>
                </a:lnTo>
                <a:lnTo>
                  <a:pt x="3096576" y="6072"/>
                </a:lnTo>
                <a:lnTo>
                  <a:pt x="3047238" y="762"/>
                </a:lnTo>
                <a:lnTo>
                  <a:pt x="3026664" y="0"/>
                </a:lnTo>
                <a:lnTo>
                  <a:pt x="409956" y="0"/>
                </a:lnTo>
                <a:lnTo>
                  <a:pt x="359973" y="3036"/>
                </a:lnTo>
                <a:lnTo>
                  <a:pt x="311648" y="11896"/>
                </a:lnTo>
                <a:lnTo>
                  <a:pt x="265367" y="26249"/>
                </a:lnTo>
                <a:lnTo>
                  <a:pt x="221516" y="45765"/>
                </a:lnTo>
                <a:lnTo>
                  <a:pt x="180482" y="70115"/>
                </a:lnTo>
                <a:lnTo>
                  <a:pt x="142651" y="98969"/>
                </a:lnTo>
                <a:lnTo>
                  <a:pt x="108409" y="131998"/>
                </a:lnTo>
                <a:lnTo>
                  <a:pt x="78144" y="168873"/>
                </a:lnTo>
                <a:lnTo>
                  <a:pt x="52241" y="209263"/>
                </a:lnTo>
                <a:lnTo>
                  <a:pt x="31087" y="252840"/>
                </a:lnTo>
                <a:lnTo>
                  <a:pt x="15068" y="299273"/>
                </a:lnTo>
                <a:lnTo>
                  <a:pt x="4571" y="348234"/>
                </a:lnTo>
                <a:lnTo>
                  <a:pt x="0" y="389382"/>
                </a:lnTo>
                <a:lnTo>
                  <a:pt x="0" y="1562100"/>
                </a:lnTo>
                <a:lnTo>
                  <a:pt x="4572" y="1603248"/>
                </a:lnTo>
                <a:lnTo>
                  <a:pt x="21676" y="1673827"/>
                </a:lnTo>
                <a:lnTo>
                  <a:pt x="22098" y="1674840"/>
                </a:lnTo>
                <a:lnTo>
                  <a:pt x="22098" y="390144"/>
                </a:lnTo>
                <a:lnTo>
                  <a:pt x="23621" y="370332"/>
                </a:lnTo>
                <a:lnTo>
                  <a:pt x="29717" y="332232"/>
                </a:lnTo>
                <a:lnTo>
                  <a:pt x="42741" y="284958"/>
                </a:lnTo>
                <a:lnTo>
                  <a:pt x="61540" y="239673"/>
                </a:lnTo>
                <a:lnTo>
                  <a:pt x="85790" y="197070"/>
                </a:lnTo>
                <a:lnTo>
                  <a:pt x="115169" y="157842"/>
                </a:lnTo>
                <a:lnTo>
                  <a:pt x="149351" y="122682"/>
                </a:lnTo>
                <a:lnTo>
                  <a:pt x="221179" y="71370"/>
                </a:lnTo>
                <a:lnTo>
                  <a:pt x="265443" y="50056"/>
                </a:lnTo>
                <a:lnTo>
                  <a:pt x="311512" y="34891"/>
                </a:lnTo>
                <a:lnTo>
                  <a:pt x="359799" y="25647"/>
                </a:lnTo>
                <a:lnTo>
                  <a:pt x="409956" y="22151"/>
                </a:lnTo>
                <a:lnTo>
                  <a:pt x="3026664" y="22098"/>
                </a:lnTo>
                <a:lnTo>
                  <a:pt x="3045714" y="22830"/>
                </a:lnTo>
                <a:lnTo>
                  <a:pt x="3112777" y="31876"/>
                </a:lnTo>
                <a:lnTo>
                  <a:pt x="3157246" y="44791"/>
                </a:lnTo>
                <a:lnTo>
                  <a:pt x="3199343" y="62759"/>
                </a:lnTo>
                <a:lnTo>
                  <a:pt x="3238720" y="85411"/>
                </a:lnTo>
                <a:lnTo>
                  <a:pt x="3275025" y="112378"/>
                </a:lnTo>
                <a:lnTo>
                  <a:pt x="3307908" y="143289"/>
                </a:lnTo>
                <a:lnTo>
                  <a:pt x="3337020" y="177775"/>
                </a:lnTo>
                <a:lnTo>
                  <a:pt x="3362011" y="215468"/>
                </a:lnTo>
                <a:lnTo>
                  <a:pt x="3382531" y="255996"/>
                </a:lnTo>
                <a:lnTo>
                  <a:pt x="3398228" y="298992"/>
                </a:lnTo>
                <a:lnTo>
                  <a:pt x="3408755" y="344085"/>
                </a:lnTo>
                <a:lnTo>
                  <a:pt x="3413760" y="390906"/>
                </a:lnTo>
                <a:lnTo>
                  <a:pt x="3414522" y="410718"/>
                </a:lnTo>
                <a:lnTo>
                  <a:pt x="3414522" y="1671882"/>
                </a:lnTo>
                <a:lnTo>
                  <a:pt x="3419301" y="1658792"/>
                </a:lnTo>
                <a:lnTo>
                  <a:pt x="3430468" y="1611044"/>
                </a:lnTo>
                <a:lnTo>
                  <a:pt x="3435858" y="1561338"/>
                </a:lnTo>
                <a:lnTo>
                  <a:pt x="3436620" y="1540764"/>
                </a:lnTo>
                <a:close/>
              </a:path>
              <a:path w="3436620" h="1951989">
                <a:moveTo>
                  <a:pt x="3414522" y="1671882"/>
                </a:moveTo>
                <a:lnTo>
                  <a:pt x="3414522" y="1540764"/>
                </a:lnTo>
                <a:lnTo>
                  <a:pt x="3413760" y="1561338"/>
                </a:lnTo>
                <a:lnTo>
                  <a:pt x="3412236" y="1581150"/>
                </a:lnTo>
                <a:lnTo>
                  <a:pt x="3404647" y="1627649"/>
                </a:lnTo>
                <a:lnTo>
                  <a:pt x="3391668" y="1672084"/>
                </a:lnTo>
                <a:lnTo>
                  <a:pt x="3373663" y="1714118"/>
                </a:lnTo>
                <a:lnTo>
                  <a:pt x="3350999" y="1753412"/>
                </a:lnTo>
                <a:lnTo>
                  <a:pt x="3324010" y="1789660"/>
                </a:lnTo>
                <a:lnTo>
                  <a:pt x="3293149" y="1822432"/>
                </a:lnTo>
                <a:lnTo>
                  <a:pt x="3258694" y="1851482"/>
                </a:lnTo>
                <a:lnTo>
                  <a:pt x="3221038" y="1876441"/>
                </a:lnTo>
                <a:lnTo>
                  <a:pt x="3180548" y="1896973"/>
                </a:lnTo>
                <a:lnTo>
                  <a:pt x="3137587" y="1912739"/>
                </a:lnTo>
                <a:lnTo>
                  <a:pt x="3092520" y="1923401"/>
                </a:lnTo>
                <a:lnTo>
                  <a:pt x="3046476" y="1928537"/>
                </a:lnTo>
                <a:lnTo>
                  <a:pt x="409956" y="1928622"/>
                </a:lnTo>
                <a:lnTo>
                  <a:pt x="362976" y="1925985"/>
                </a:lnTo>
                <a:lnTo>
                  <a:pt x="317413" y="1917727"/>
                </a:lnTo>
                <a:lnTo>
                  <a:pt x="273661" y="1904181"/>
                </a:lnTo>
                <a:lnTo>
                  <a:pt x="232116" y="1885681"/>
                </a:lnTo>
                <a:lnTo>
                  <a:pt x="193173" y="1862562"/>
                </a:lnTo>
                <a:lnTo>
                  <a:pt x="157229" y="1835157"/>
                </a:lnTo>
                <a:lnTo>
                  <a:pt x="124678" y="1803801"/>
                </a:lnTo>
                <a:lnTo>
                  <a:pt x="95916" y="1768827"/>
                </a:lnTo>
                <a:lnTo>
                  <a:pt x="71338" y="1730570"/>
                </a:lnTo>
                <a:lnTo>
                  <a:pt x="51341" y="1689363"/>
                </a:lnTo>
                <a:lnTo>
                  <a:pt x="36320" y="1645541"/>
                </a:lnTo>
                <a:lnTo>
                  <a:pt x="26670" y="1599438"/>
                </a:lnTo>
                <a:lnTo>
                  <a:pt x="22098" y="1560576"/>
                </a:lnTo>
                <a:lnTo>
                  <a:pt x="22098" y="1674840"/>
                </a:lnTo>
                <a:lnTo>
                  <a:pt x="41516" y="1721449"/>
                </a:lnTo>
                <a:lnTo>
                  <a:pt x="67282" y="1766166"/>
                </a:lnTo>
                <a:lnTo>
                  <a:pt x="98354" y="1807457"/>
                </a:lnTo>
                <a:lnTo>
                  <a:pt x="134112" y="1844802"/>
                </a:lnTo>
                <a:lnTo>
                  <a:pt x="164592" y="1869948"/>
                </a:lnTo>
                <a:lnTo>
                  <a:pt x="208906" y="1898719"/>
                </a:lnTo>
                <a:lnTo>
                  <a:pt x="256161" y="1921330"/>
                </a:lnTo>
                <a:lnTo>
                  <a:pt x="305795" y="1937708"/>
                </a:lnTo>
                <a:lnTo>
                  <a:pt x="357247" y="1947782"/>
                </a:lnTo>
                <a:lnTo>
                  <a:pt x="409956" y="1951482"/>
                </a:lnTo>
                <a:lnTo>
                  <a:pt x="3026664" y="1951482"/>
                </a:lnTo>
                <a:lnTo>
                  <a:pt x="3068574" y="1949196"/>
                </a:lnTo>
                <a:lnTo>
                  <a:pt x="3117837" y="1940875"/>
                </a:lnTo>
                <a:lnTo>
                  <a:pt x="3164902" y="1926988"/>
                </a:lnTo>
                <a:lnTo>
                  <a:pt x="3209410" y="1907895"/>
                </a:lnTo>
                <a:lnTo>
                  <a:pt x="3251002" y="1883957"/>
                </a:lnTo>
                <a:lnTo>
                  <a:pt x="3289321" y="1855535"/>
                </a:lnTo>
                <a:lnTo>
                  <a:pt x="3324039" y="1822955"/>
                </a:lnTo>
                <a:lnTo>
                  <a:pt x="3354710" y="1786681"/>
                </a:lnTo>
                <a:lnTo>
                  <a:pt x="3381064" y="1746972"/>
                </a:lnTo>
                <a:lnTo>
                  <a:pt x="3402713" y="1704222"/>
                </a:lnTo>
                <a:lnTo>
                  <a:pt x="3414522" y="16718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18132" y="3310128"/>
            <a:ext cx="2232025" cy="887730"/>
          </a:xfrm>
          <a:custGeom>
            <a:avLst/>
            <a:gdLst/>
            <a:ahLst/>
            <a:cxnLst/>
            <a:rect l="l" t="t" r="r" b="b"/>
            <a:pathLst>
              <a:path w="2232025" h="887729">
                <a:moveTo>
                  <a:pt x="2231897" y="887730"/>
                </a:moveTo>
                <a:lnTo>
                  <a:pt x="2231897" y="0"/>
                </a:lnTo>
                <a:lnTo>
                  <a:pt x="0" y="0"/>
                </a:lnTo>
                <a:lnTo>
                  <a:pt x="0" y="887730"/>
                </a:lnTo>
                <a:lnTo>
                  <a:pt x="10668" y="887730"/>
                </a:lnTo>
                <a:lnTo>
                  <a:pt x="10668" y="22098"/>
                </a:lnTo>
                <a:lnTo>
                  <a:pt x="22098" y="11430"/>
                </a:lnTo>
                <a:lnTo>
                  <a:pt x="22098" y="22098"/>
                </a:lnTo>
                <a:lnTo>
                  <a:pt x="2209800" y="22098"/>
                </a:lnTo>
                <a:lnTo>
                  <a:pt x="2209800" y="11430"/>
                </a:lnTo>
                <a:lnTo>
                  <a:pt x="2220467" y="22098"/>
                </a:lnTo>
                <a:lnTo>
                  <a:pt x="2220467" y="887730"/>
                </a:lnTo>
                <a:lnTo>
                  <a:pt x="2231897" y="887730"/>
                </a:lnTo>
                <a:close/>
              </a:path>
              <a:path w="2232025" h="887729">
                <a:moveTo>
                  <a:pt x="22098" y="22098"/>
                </a:moveTo>
                <a:lnTo>
                  <a:pt x="22098" y="11430"/>
                </a:lnTo>
                <a:lnTo>
                  <a:pt x="10668" y="22098"/>
                </a:lnTo>
                <a:lnTo>
                  <a:pt x="22098" y="22098"/>
                </a:lnTo>
                <a:close/>
              </a:path>
              <a:path w="2232025" h="887729">
                <a:moveTo>
                  <a:pt x="22098" y="865632"/>
                </a:moveTo>
                <a:lnTo>
                  <a:pt x="22098" y="22098"/>
                </a:lnTo>
                <a:lnTo>
                  <a:pt x="10668" y="22098"/>
                </a:lnTo>
                <a:lnTo>
                  <a:pt x="10668" y="865632"/>
                </a:lnTo>
                <a:lnTo>
                  <a:pt x="22098" y="865632"/>
                </a:lnTo>
                <a:close/>
              </a:path>
              <a:path w="2232025" h="887729">
                <a:moveTo>
                  <a:pt x="2220467" y="865632"/>
                </a:moveTo>
                <a:lnTo>
                  <a:pt x="10668" y="865632"/>
                </a:lnTo>
                <a:lnTo>
                  <a:pt x="22098" y="876300"/>
                </a:lnTo>
                <a:lnTo>
                  <a:pt x="22098" y="887730"/>
                </a:lnTo>
                <a:lnTo>
                  <a:pt x="2209800" y="887730"/>
                </a:lnTo>
                <a:lnTo>
                  <a:pt x="2209800" y="876300"/>
                </a:lnTo>
                <a:lnTo>
                  <a:pt x="2220467" y="865632"/>
                </a:lnTo>
                <a:close/>
              </a:path>
              <a:path w="2232025" h="887729">
                <a:moveTo>
                  <a:pt x="22098" y="887730"/>
                </a:moveTo>
                <a:lnTo>
                  <a:pt x="22098" y="876300"/>
                </a:lnTo>
                <a:lnTo>
                  <a:pt x="10668" y="865632"/>
                </a:lnTo>
                <a:lnTo>
                  <a:pt x="10668" y="887730"/>
                </a:lnTo>
                <a:lnTo>
                  <a:pt x="22098" y="887730"/>
                </a:lnTo>
                <a:close/>
              </a:path>
              <a:path w="2232025" h="887729">
                <a:moveTo>
                  <a:pt x="2220467" y="22098"/>
                </a:moveTo>
                <a:lnTo>
                  <a:pt x="2209800" y="11430"/>
                </a:lnTo>
                <a:lnTo>
                  <a:pt x="2209800" y="22098"/>
                </a:lnTo>
                <a:lnTo>
                  <a:pt x="2220467" y="22098"/>
                </a:lnTo>
                <a:close/>
              </a:path>
              <a:path w="2232025" h="887729">
                <a:moveTo>
                  <a:pt x="2220467" y="865632"/>
                </a:moveTo>
                <a:lnTo>
                  <a:pt x="2220467" y="22098"/>
                </a:lnTo>
                <a:lnTo>
                  <a:pt x="2209800" y="22098"/>
                </a:lnTo>
                <a:lnTo>
                  <a:pt x="2209800" y="865632"/>
                </a:lnTo>
                <a:lnTo>
                  <a:pt x="2220467" y="865632"/>
                </a:lnTo>
                <a:close/>
              </a:path>
              <a:path w="2232025" h="887729">
                <a:moveTo>
                  <a:pt x="2220467" y="887730"/>
                </a:moveTo>
                <a:lnTo>
                  <a:pt x="2220467" y="865632"/>
                </a:lnTo>
                <a:lnTo>
                  <a:pt x="2209800" y="876300"/>
                </a:lnTo>
                <a:lnTo>
                  <a:pt x="2209800" y="887730"/>
                </a:lnTo>
                <a:lnTo>
                  <a:pt x="2220467" y="88773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000504" y="3484879"/>
            <a:ext cx="189738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latin typeface="Times New Roman"/>
                <a:cs typeface="Times New Roman"/>
              </a:rPr>
              <a:t>Bank of</a:t>
            </a:r>
            <a:r>
              <a:rPr sz="2100" spc="17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America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443227" y="4261103"/>
            <a:ext cx="1219200" cy="821055"/>
          </a:xfrm>
          <a:custGeom>
            <a:avLst/>
            <a:gdLst/>
            <a:ahLst/>
            <a:cxnLst/>
            <a:rect l="l" t="t" r="r" b="b"/>
            <a:pathLst>
              <a:path w="1219200" h="821054">
                <a:moveTo>
                  <a:pt x="1219200" y="820674"/>
                </a:moveTo>
                <a:lnTo>
                  <a:pt x="1219200" y="0"/>
                </a:lnTo>
                <a:lnTo>
                  <a:pt x="0" y="0"/>
                </a:lnTo>
                <a:lnTo>
                  <a:pt x="0" y="820674"/>
                </a:lnTo>
                <a:lnTo>
                  <a:pt x="11430" y="820674"/>
                </a:lnTo>
                <a:lnTo>
                  <a:pt x="11430" y="22098"/>
                </a:lnTo>
                <a:lnTo>
                  <a:pt x="22097" y="11430"/>
                </a:lnTo>
                <a:lnTo>
                  <a:pt x="22097" y="22098"/>
                </a:lnTo>
                <a:lnTo>
                  <a:pt x="1197102" y="22098"/>
                </a:lnTo>
                <a:lnTo>
                  <a:pt x="1197102" y="11430"/>
                </a:lnTo>
                <a:lnTo>
                  <a:pt x="1208532" y="22098"/>
                </a:lnTo>
                <a:lnTo>
                  <a:pt x="1208532" y="820674"/>
                </a:lnTo>
                <a:lnTo>
                  <a:pt x="1219200" y="820674"/>
                </a:lnTo>
                <a:close/>
              </a:path>
              <a:path w="1219200" h="821054">
                <a:moveTo>
                  <a:pt x="22097" y="22098"/>
                </a:moveTo>
                <a:lnTo>
                  <a:pt x="22097" y="11430"/>
                </a:lnTo>
                <a:lnTo>
                  <a:pt x="11430" y="22098"/>
                </a:lnTo>
                <a:lnTo>
                  <a:pt x="22097" y="22098"/>
                </a:lnTo>
                <a:close/>
              </a:path>
              <a:path w="1219200" h="821054">
                <a:moveTo>
                  <a:pt x="22098" y="798576"/>
                </a:moveTo>
                <a:lnTo>
                  <a:pt x="22097" y="22098"/>
                </a:lnTo>
                <a:lnTo>
                  <a:pt x="11430" y="22098"/>
                </a:lnTo>
                <a:lnTo>
                  <a:pt x="11430" y="798576"/>
                </a:lnTo>
                <a:lnTo>
                  <a:pt x="22098" y="798576"/>
                </a:lnTo>
                <a:close/>
              </a:path>
              <a:path w="1219200" h="821054">
                <a:moveTo>
                  <a:pt x="1208532" y="798576"/>
                </a:moveTo>
                <a:lnTo>
                  <a:pt x="11430" y="798576"/>
                </a:lnTo>
                <a:lnTo>
                  <a:pt x="22098" y="810006"/>
                </a:lnTo>
                <a:lnTo>
                  <a:pt x="22098" y="820674"/>
                </a:lnTo>
                <a:lnTo>
                  <a:pt x="1197102" y="820674"/>
                </a:lnTo>
                <a:lnTo>
                  <a:pt x="1197102" y="810006"/>
                </a:lnTo>
                <a:lnTo>
                  <a:pt x="1208532" y="798576"/>
                </a:lnTo>
                <a:close/>
              </a:path>
              <a:path w="1219200" h="821054">
                <a:moveTo>
                  <a:pt x="22098" y="820674"/>
                </a:moveTo>
                <a:lnTo>
                  <a:pt x="22098" y="810006"/>
                </a:lnTo>
                <a:lnTo>
                  <a:pt x="11430" y="798576"/>
                </a:lnTo>
                <a:lnTo>
                  <a:pt x="11430" y="820674"/>
                </a:lnTo>
                <a:lnTo>
                  <a:pt x="22098" y="820674"/>
                </a:lnTo>
                <a:close/>
              </a:path>
              <a:path w="1219200" h="821054">
                <a:moveTo>
                  <a:pt x="1208532" y="22098"/>
                </a:moveTo>
                <a:lnTo>
                  <a:pt x="1197102" y="11430"/>
                </a:lnTo>
                <a:lnTo>
                  <a:pt x="1197102" y="22098"/>
                </a:lnTo>
                <a:lnTo>
                  <a:pt x="1208532" y="22098"/>
                </a:lnTo>
                <a:close/>
              </a:path>
              <a:path w="1219200" h="821054">
                <a:moveTo>
                  <a:pt x="1208532" y="798576"/>
                </a:moveTo>
                <a:lnTo>
                  <a:pt x="1208532" y="22098"/>
                </a:lnTo>
                <a:lnTo>
                  <a:pt x="1197102" y="22098"/>
                </a:lnTo>
                <a:lnTo>
                  <a:pt x="1197102" y="798576"/>
                </a:lnTo>
                <a:lnTo>
                  <a:pt x="1208532" y="798576"/>
                </a:lnTo>
                <a:close/>
              </a:path>
              <a:path w="1219200" h="821054">
                <a:moveTo>
                  <a:pt x="1208532" y="820674"/>
                </a:moveTo>
                <a:lnTo>
                  <a:pt x="1208532" y="798576"/>
                </a:lnTo>
                <a:lnTo>
                  <a:pt x="1197102" y="810006"/>
                </a:lnTo>
                <a:lnTo>
                  <a:pt x="1197102" y="820674"/>
                </a:lnTo>
                <a:lnTo>
                  <a:pt x="1208532" y="8206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621027" y="4371085"/>
            <a:ext cx="94297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" dirty="0">
                <a:latin typeface="Times New Roman"/>
                <a:cs typeface="Times New Roman"/>
              </a:rPr>
              <a:t>Citibank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794254" y="4261103"/>
            <a:ext cx="1953260" cy="821055"/>
          </a:xfrm>
          <a:custGeom>
            <a:avLst/>
            <a:gdLst/>
            <a:ahLst/>
            <a:cxnLst/>
            <a:rect l="l" t="t" r="r" b="b"/>
            <a:pathLst>
              <a:path w="1953260" h="821054">
                <a:moveTo>
                  <a:pt x="1953005" y="820674"/>
                </a:moveTo>
                <a:lnTo>
                  <a:pt x="1953005" y="0"/>
                </a:lnTo>
                <a:lnTo>
                  <a:pt x="0" y="0"/>
                </a:lnTo>
                <a:lnTo>
                  <a:pt x="0" y="820674"/>
                </a:lnTo>
                <a:lnTo>
                  <a:pt x="11429" y="820674"/>
                </a:lnTo>
                <a:lnTo>
                  <a:pt x="11429" y="22098"/>
                </a:lnTo>
                <a:lnTo>
                  <a:pt x="22097" y="11430"/>
                </a:lnTo>
                <a:lnTo>
                  <a:pt x="22097" y="22098"/>
                </a:lnTo>
                <a:lnTo>
                  <a:pt x="1930145" y="22098"/>
                </a:lnTo>
                <a:lnTo>
                  <a:pt x="1930145" y="11430"/>
                </a:lnTo>
                <a:lnTo>
                  <a:pt x="1941575" y="22098"/>
                </a:lnTo>
                <a:lnTo>
                  <a:pt x="1941575" y="820674"/>
                </a:lnTo>
                <a:lnTo>
                  <a:pt x="1953005" y="820674"/>
                </a:lnTo>
                <a:close/>
              </a:path>
              <a:path w="1953260" h="821054">
                <a:moveTo>
                  <a:pt x="22097" y="22098"/>
                </a:moveTo>
                <a:lnTo>
                  <a:pt x="22097" y="11430"/>
                </a:lnTo>
                <a:lnTo>
                  <a:pt x="11429" y="22098"/>
                </a:lnTo>
                <a:lnTo>
                  <a:pt x="22097" y="22098"/>
                </a:lnTo>
                <a:close/>
              </a:path>
              <a:path w="1953260" h="821054">
                <a:moveTo>
                  <a:pt x="22097" y="798576"/>
                </a:moveTo>
                <a:lnTo>
                  <a:pt x="22097" y="22098"/>
                </a:lnTo>
                <a:lnTo>
                  <a:pt x="11429" y="22098"/>
                </a:lnTo>
                <a:lnTo>
                  <a:pt x="11429" y="798576"/>
                </a:lnTo>
                <a:lnTo>
                  <a:pt x="22097" y="798576"/>
                </a:lnTo>
                <a:close/>
              </a:path>
              <a:path w="1953260" h="821054">
                <a:moveTo>
                  <a:pt x="1941575" y="798576"/>
                </a:moveTo>
                <a:lnTo>
                  <a:pt x="11429" y="798576"/>
                </a:lnTo>
                <a:lnTo>
                  <a:pt x="22097" y="810006"/>
                </a:lnTo>
                <a:lnTo>
                  <a:pt x="22097" y="820674"/>
                </a:lnTo>
                <a:lnTo>
                  <a:pt x="1930145" y="820674"/>
                </a:lnTo>
                <a:lnTo>
                  <a:pt x="1930145" y="810006"/>
                </a:lnTo>
                <a:lnTo>
                  <a:pt x="1941575" y="798576"/>
                </a:lnTo>
                <a:close/>
              </a:path>
              <a:path w="1953260" h="821054">
                <a:moveTo>
                  <a:pt x="22097" y="820674"/>
                </a:moveTo>
                <a:lnTo>
                  <a:pt x="22097" y="810006"/>
                </a:lnTo>
                <a:lnTo>
                  <a:pt x="11429" y="798576"/>
                </a:lnTo>
                <a:lnTo>
                  <a:pt x="11429" y="820674"/>
                </a:lnTo>
                <a:lnTo>
                  <a:pt x="22097" y="820674"/>
                </a:lnTo>
                <a:close/>
              </a:path>
              <a:path w="1953260" h="821054">
                <a:moveTo>
                  <a:pt x="1941575" y="22098"/>
                </a:moveTo>
                <a:lnTo>
                  <a:pt x="1930145" y="11430"/>
                </a:lnTo>
                <a:lnTo>
                  <a:pt x="1930145" y="22098"/>
                </a:lnTo>
                <a:lnTo>
                  <a:pt x="1941575" y="22098"/>
                </a:lnTo>
                <a:close/>
              </a:path>
              <a:path w="1953260" h="821054">
                <a:moveTo>
                  <a:pt x="1941575" y="798576"/>
                </a:moveTo>
                <a:lnTo>
                  <a:pt x="1941575" y="22098"/>
                </a:lnTo>
                <a:lnTo>
                  <a:pt x="1930145" y="22098"/>
                </a:lnTo>
                <a:lnTo>
                  <a:pt x="1930145" y="798576"/>
                </a:lnTo>
                <a:lnTo>
                  <a:pt x="1941575" y="798576"/>
                </a:lnTo>
                <a:close/>
              </a:path>
              <a:path w="1953260" h="821054">
                <a:moveTo>
                  <a:pt x="1941575" y="820674"/>
                </a:moveTo>
                <a:lnTo>
                  <a:pt x="1941575" y="798576"/>
                </a:lnTo>
                <a:lnTo>
                  <a:pt x="1930145" y="810006"/>
                </a:lnTo>
                <a:lnTo>
                  <a:pt x="1930145" y="820674"/>
                </a:lnTo>
                <a:lnTo>
                  <a:pt x="1941575" y="8206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840227" y="4371085"/>
            <a:ext cx="185801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" dirty="0">
                <a:latin typeface="Times New Roman"/>
                <a:cs typeface="Times New Roman"/>
              </a:rPr>
              <a:t>Bank of </a:t>
            </a:r>
            <a:r>
              <a:rPr sz="2100" dirty="0">
                <a:latin typeface="Times New Roman"/>
                <a:cs typeface="Times New Roman"/>
              </a:rPr>
              <a:t>the</a:t>
            </a:r>
            <a:r>
              <a:rPr sz="2100" spc="-220" dirty="0">
                <a:latin typeface="Times New Roman"/>
                <a:cs typeface="Times New Roman"/>
              </a:rPr>
              <a:t> </a:t>
            </a:r>
            <a:r>
              <a:rPr sz="2100" spc="-20" dirty="0">
                <a:latin typeface="Times New Roman"/>
                <a:cs typeface="Times New Roman"/>
              </a:rPr>
              <a:t>West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184145" y="2797555"/>
            <a:ext cx="175895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" dirty="0">
                <a:latin typeface="Times New Roman"/>
                <a:cs typeface="Times New Roman"/>
              </a:rPr>
              <a:t>Bank COI</a:t>
            </a:r>
            <a:r>
              <a:rPr sz="2100" spc="-7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Class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855208" y="3397758"/>
            <a:ext cx="1241425" cy="821055"/>
          </a:xfrm>
          <a:custGeom>
            <a:avLst/>
            <a:gdLst/>
            <a:ahLst/>
            <a:cxnLst/>
            <a:rect l="l" t="t" r="r" b="b"/>
            <a:pathLst>
              <a:path w="1241425" h="821054">
                <a:moveTo>
                  <a:pt x="1241297" y="820674"/>
                </a:moveTo>
                <a:lnTo>
                  <a:pt x="1241297" y="0"/>
                </a:lnTo>
                <a:lnTo>
                  <a:pt x="0" y="0"/>
                </a:lnTo>
                <a:lnTo>
                  <a:pt x="0" y="820674"/>
                </a:lnTo>
                <a:lnTo>
                  <a:pt x="10667" y="820674"/>
                </a:lnTo>
                <a:lnTo>
                  <a:pt x="10667" y="22098"/>
                </a:lnTo>
                <a:lnTo>
                  <a:pt x="22097" y="10668"/>
                </a:lnTo>
                <a:lnTo>
                  <a:pt x="22097" y="22098"/>
                </a:lnTo>
                <a:lnTo>
                  <a:pt x="1219199" y="22097"/>
                </a:lnTo>
                <a:lnTo>
                  <a:pt x="1219199" y="10667"/>
                </a:lnTo>
                <a:lnTo>
                  <a:pt x="1229867" y="22097"/>
                </a:lnTo>
                <a:lnTo>
                  <a:pt x="1229867" y="820674"/>
                </a:lnTo>
                <a:lnTo>
                  <a:pt x="1241297" y="820674"/>
                </a:lnTo>
                <a:close/>
              </a:path>
              <a:path w="1241425" h="821054">
                <a:moveTo>
                  <a:pt x="22097" y="22098"/>
                </a:moveTo>
                <a:lnTo>
                  <a:pt x="22097" y="10668"/>
                </a:lnTo>
                <a:lnTo>
                  <a:pt x="10667" y="22098"/>
                </a:lnTo>
                <a:lnTo>
                  <a:pt x="22097" y="22098"/>
                </a:lnTo>
                <a:close/>
              </a:path>
              <a:path w="1241425" h="821054">
                <a:moveTo>
                  <a:pt x="22097" y="798576"/>
                </a:moveTo>
                <a:lnTo>
                  <a:pt x="22097" y="22098"/>
                </a:lnTo>
                <a:lnTo>
                  <a:pt x="10667" y="22098"/>
                </a:lnTo>
                <a:lnTo>
                  <a:pt x="10667" y="798576"/>
                </a:lnTo>
                <a:lnTo>
                  <a:pt x="22097" y="798576"/>
                </a:lnTo>
                <a:close/>
              </a:path>
              <a:path w="1241425" h="821054">
                <a:moveTo>
                  <a:pt x="1229867" y="798576"/>
                </a:moveTo>
                <a:lnTo>
                  <a:pt x="10667" y="798576"/>
                </a:lnTo>
                <a:lnTo>
                  <a:pt x="22097" y="809244"/>
                </a:lnTo>
                <a:lnTo>
                  <a:pt x="22097" y="820674"/>
                </a:lnTo>
                <a:lnTo>
                  <a:pt x="1219199" y="820674"/>
                </a:lnTo>
                <a:lnTo>
                  <a:pt x="1219199" y="809243"/>
                </a:lnTo>
                <a:lnTo>
                  <a:pt x="1229867" y="798576"/>
                </a:lnTo>
                <a:close/>
              </a:path>
              <a:path w="1241425" h="821054">
                <a:moveTo>
                  <a:pt x="22097" y="820674"/>
                </a:moveTo>
                <a:lnTo>
                  <a:pt x="22097" y="809244"/>
                </a:lnTo>
                <a:lnTo>
                  <a:pt x="10667" y="798576"/>
                </a:lnTo>
                <a:lnTo>
                  <a:pt x="10667" y="820674"/>
                </a:lnTo>
                <a:lnTo>
                  <a:pt x="22097" y="820674"/>
                </a:lnTo>
                <a:close/>
              </a:path>
              <a:path w="1241425" h="821054">
                <a:moveTo>
                  <a:pt x="1229867" y="22097"/>
                </a:moveTo>
                <a:lnTo>
                  <a:pt x="1219199" y="10667"/>
                </a:lnTo>
                <a:lnTo>
                  <a:pt x="1219199" y="22097"/>
                </a:lnTo>
                <a:lnTo>
                  <a:pt x="1229867" y="22097"/>
                </a:lnTo>
                <a:close/>
              </a:path>
              <a:path w="1241425" h="821054">
                <a:moveTo>
                  <a:pt x="1229867" y="798576"/>
                </a:moveTo>
                <a:lnTo>
                  <a:pt x="1229867" y="22097"/>
                </a:lnTo>
                <a:lnTo>
                  <a:pt x="1219199" y="22097"/>
                </a:lnTo>
                <a:lnTo>
                  <a:pt x="1219199" y="798576"/>
                </a:lnTo>
                <a:lnTo>
                  <a:pt x="1229867" y="798576"/>
                </a:lnTo>
                <a:close/>
              </a:path>
              <a:path w="1241425" h="821054">
                <a:moveTo>
                  <a:pt x="1229867" y="820674"/>
                </a:moveTo>
                <a:lnTo>
                  <a:pt x="1229867" y="798576"/>
                </a:lnTo>
                <a:lnTo>
                  <a:pt x="1219199" y="809243"/>
                </a:lnTo>
                <a:lnTo>
                  <a:pt x="1219199" y="820674"/>
                </a:lnTo>
                <a:lnTo>
                  <a:pt x="1229867" y="8206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991097" y="3484879"/>
            <a:ext cx="98171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latin typeface="Times New Roman"/>
                <a:cs typeface="Times New Roman"/>
              </a:rPr>
              <a:t>Shell</a:t>
            </a:r>
            <a:r>
              <a:rPr sz="2100" spc="-8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Oil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833109" y="4261103"/>
            <a:ext cx="1419225" cy="798830"/>
          </a:xfrm>
          <a:custGeom>
            <a:avLst/>
            <a:gdLst/>
            <a:ahLst/>
            <a:cxnLst/>
            <a:rect l="l" t="t" r="r" b="b"/>
            <a:pathLst>
              <a:path w="1419225" h="798829">
                <a:moveTo>
                  <a:pt x="1418843" y="798576"/>
                </a:moveTo>
                <a:lnTo>
                  <a:pt x="1418843" y="0"/>
                </a:lnTo>
                <a:lnTo>
                  <a:pt x="0" y="0"/>
                </a:lnTo>
                <a:lnTo>
                  <a:pt x="0" y="798576"/>
                </a:lnTo>
                <a:lnTo>
                  <a:pt x="10667" y="798576"/>
                </a:lnTo>
                <a:lnTo>
                  <a:pt x="10667" y="22098"/>
                </a:lnTo>
                <a:lnTo>
                  <a:pt x="22098" y="11430"/>
                </a:lnTo>
                <a:lnTo>
                  <a:pt x="22098" y="22098"/>
                </a:lnTo>
                <a:lnTo>
                  <a:pt x="1396745" y="22098"/>
                </a:lnTo>
                <a:lnTo>
                  <a:pt x="1396745" y="11430"/>
                </a:lnTo>
                <a:lnTo>
                  <a:pt x="1408175" y="22098"/>
                </a:lnTo>
                <a:lnTo>
                  <a:pt x="1408175" y="798576"/>
                </a:lnTo>
                <a:lnTo>
                  <a:pt x="1418843" y="798576"/>
                </a:lnTo>
                <a:close/>
              </a:path>
              <a:path w="1419225" h="798829">
                <a:moveTo>
                  <a:pt x="22098" y="22098"/>
                </a:moveTo>
                <a:lnTo>
                  <a:pt x="22098" y="11430"/>
                </a:lnTo>
                <a:lnTo>
                  <a:pt x="10667" y="22098"/>
                </a:lnTo>
                <a:lnTo>
                  <a:pt x="22098" y="22098"/>
                </a:lnTo>
                <a:close/>
              </a:path>
              <a:path w="1419225" h="798829">
                <a:moveTo>
                  <a:pt x="22098" y="776478"/>
                </a:moveTo>
                <a:lnTo>
                  <a:pt x="22098" y="22098"/>
                </a:lnTo>
                <a:lnTo>
                  <a:pt x="10667" y="22098"/>
                </a:lnTo>
                <a:lnTo>
                  <a:pt x="10667" y="776478"/>
                </a:lnTo>
                <a:lnTo>
                  <a:pt x="22098" y="776478"/>
                </a:lnTo>
                <a:close/>
              </a:path>
              <a:path w="1419225" h="798829">
                <a:moveTo>
                  <a:pt x="1408175" y="776478"/>
                </a:moveTo>
                <a:lnTo>
                  <a:pt x="10667" y="776478"/>
                </a:lnTo>
                <a:lnTo>
                  <a:pt x="22098" y="787146"/>
                </a:lnTo>
                <a:lnTo>
                  <a:pt x="22098" y="798576"/>
                </a:lnTo>
                <a:lnTo>
                  <a:pt x="1396745" y="798576"/>
                </a:lnTo>
                <a:lnTo>
                  <a:pt x="1396745" y="787146"/>
                </a:lnTo>
                <a:lnTo>
                  <a:pt x="1408175" y="776478"/>
                </a:lnTo>
                <a:close/>
              </a:path>
              <a:path w="1419225" h="798829">
                <a:moveTo>
                  <a:pt x="22098" y="798576"/>
                </a:moveTo>
                <a:lnTo>
                  <a:pt x="22098" y="787146"/>
                </a:lnTo>
                <a:lnTo>
                  <a:pt x="10667" y="776478"/>
                </a:lnTo>
                <a:lnTo>
                  <a:pt x="10667" y="798576"/>
                </a:lnTo>
                <a:lnTo>
                  <a:pt x="22098" y="798576"/>
                </a:lnTo>
                <a:close/>
              </a:path>
              <a:path w="1419225" h="798829">
                <a:moveTo>
                  <a:pt x="1408175" y="22098"/>
                </a:moveTo>
                <a:lnTo>
                  <a:pt x="1396745" y="11430"/>
                </a:lnTo>
                <a:lnTo>
                  <a:pt x="1396745" y="22098"/>
                </a:lnTo>
                <a:lnTo>
                  <a:pt x="1408175" y="22098"/>
                </a:lnTo>
                <a:close/>
              </a:path>
              <a:path w="1419225" h="798829">
                <a:moveTo>
                  <a:pt x="1408175" y="776478"/>
                </a:moveTo>
                <a:lnTo>
                  <a:pt x="1408175" y="22098"/>
                </a:lnTo>
                <a:lnTo>
                  <a:pt x="1396745" y="22098"/>
                </a:lnTo>
                <a:lnTo>
                  <a:pt x="1396745" y="776478"/>
                </a:lnTo>
                <a:lnTo>
                  <a:pt x="1408175" y="776478"/>
                </a:lnTo>
                <a:close/>
              </a:path>
              <a:path w="1419225" h="798829">
                <a:moveTo>
                  <a:pt x="1408175" y="798576"/>
                </a:moveTo>
                <a:lnTo>
                  <a:pt x="1408175" y="776478"/>
                </a:lnTo>
                <a:lnTo>
                  <a:pt x="1396745" y="787146"/>
                </a:lnTo>
                <a:lnTo>
                  <a:pt x="1396745" y="798576"/>
                </a:lnTo>
                <a:lnTo>
                  <a:pt x="1408175" y="7985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007100" y="4415282"/>
            <a:ext cx="111506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latin typeface="Times New Roman"/>
                <a:cs typeface="Times New Roman"/>
              </a:rPr>
              <a:t>Union</a:t>
            </a:r>
            <a:r>
              <a:rPr sz="2100" spc="-8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’76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229856" y="3397758"/>
            <a:ext cx="1595755" cy="821055"/>
          </a:xfrm>
          <a:custGeom>
            <a:avLst/>
            <a:gdLst/>
            <a:ahLst/>
            <a:cxnLst/>
            <a:rect l="l" t="t" r="r" b="b"/>
            <a:pathLst>
              <a:path w="1595754" h="821054">
                <a:moveTo>
                  <a:pt x="1595627" y="820674"/>
                </a:moveTo>
                <a:lnTo>
                  <a:pt x="1595627" y="0"/>
                </a:lnTo>
                <a:lnTo>
                  <a:pt x="0" y="0"/>
                </a:lnTo>
                <a:lnTo>
                  <a:pt x="0" y="820674"/>
                </a:lnTo>
                <a:lnTo>
                  <a:pt x="11429" y="820674"/>
                </a:lnTo>
                <a:lnTo>
                  <a:pt x="11429" y="22097"/>
                </a:lnTo>
                <a:lnTo>
                  <a:pt x="22098" y="10667"/>
                </a:lnTo>
                <a:lnTo>
                  <a:pt x="22098" y="22097"/>
                </a:lnTo>
                <a:lnTo>
                  <a:pt x="1573529" y="22097"/>
                </a:lnTo>
                <a:lnTo>
                  <a:pt x="1573529" y="10667"/>
                </a:lnTo>
                <a:lnTo>
                  <a:pt x="1584198" y="22097"/>
                </a:lnTo>
                <a:lnTo>
                  <a:pt x="1584198" y="820674"/>
                </a:lnTo>
                <a:lnTo>
                  <a:pt x="1595627" y="820674"/>
                </a:lnTo>
                <a:close/>
              </a:path>
              <a:path w="1595754" h="821054">
                <a:moveTo>
                  <a:pt x="22098" y="22097"/>
                </a:moveTo>
                <a:lnTo>
                  <a:pt x="22098" y="10667"/>
                </a:lnTo>
                <a:lnTo>
                  <a:pt x="11429" y="22097"/>
                </a:lnTo>
                <a:lnTo>
                  <a:pt x="22098" y="22097"/>
                </a:lnTo>
                <a:close/>
              </a:path>
              <a:path w="1595754" h="821054">
                <a:moveTo>
                  <a:pt x="22098" y="798576"/>
                </a:moveTo>
                <a:lnTo>
                  <a:pt x="22098" y="22097"/>
                </a:lnTo>
                <a:lnTo>
                  <a:pt x="11429" y="22097"/>
                </a:lnTo>
                <a:lnTo>
                  <a:pt x="11429" y="798576"/>
                </a:lnTo>
                <a:lnTo>
                  <a:pt x="22098" y="798576"/>
                </a:lnTo>
                <a:close/>
              </a:path>
              <a:path w="1595754" h="821054">
                <a:moveTo>
                  <a:pt x="1584198" y="798576"/>
                </a:moveTo>
                <a:lnTo>
                  <a:pt x="11429" y="798576"/>
                </a:lnTo>
                <a:lnTo>
                  <a:pt x="22098" y="809243"/>
                </a:lnTo>
                <a:lnTo>
                  <a:pt x="22098" y="820674"/>
                </a:lnTo>
                <a:lnTo>
                  <a:pt x="1573529" y="820674"/>
                </a:lnTo>
                <a:lnTo>
                  <a:pt x="1573529" y="809243"/>
                </a:lnTo>
                <a:lnTo>
                  <a:pt x="1584198" y="798576"/>
                </a:lnTo>
                <a:close/>
              </a:path>
              <a:path w="1595754" h="821054">
                <a:moveTo>
                  <a:pt x="22098" y="820674"/>
                </a:moveTo>
                <a:lnTo>
                  <a:pt x="22098" y="809243"/>
                </a:lnTo>
                <a:lnTo>
                  <a:pt x="11429" y="798576"/>
                </a:lnTo>
                <a:lnTo>
                  <a:pt x="11429" y="820674"/>
                </a:lnTo>
                <a:lnTo>
                  <a:pt x="22098" y="820674"/>
                </a:lnTo>
                <a:close/>
              </a:path>
              <a:path w="1595754" h="821054">
                <a:moveTo>
                  <a:pt x="1584198" y="22097"/>
                </a:moveTo>
                <a:lnTo>
                  <a:pt x="1573529" y="10667"/>
                </a:lnTo>
                <a:lnTo>
                  <a:pt x="1573529" y="22097"/>
                </a:lnTo>
                <a:lnTo>
                  <a:pt x="1584198" y="22097"/>
                </a:lnTo>
                <a:close/>
              </a:path>
              <a:path w="1595754" h="821054">
                <a:moveTo>
                  <a:pt x="1584198" y="798576"/>
                </a:moveTo>
                <a:lnTo>
                  <a:pt x="1584198" y="22097"/>
                </a:lnTo>
                <a:lnTo>
                  <a:pt x="1573529" y="22097"/>
                </a:lnTo>
                <a:lnTo>
                  <a:pt x="1573529" y="798576"/>
                </a:lnTo>
                <a:lnTo>
                  <a:pt x="1584198" y="798576"/>
                </a:lnTo>
                <a:close/>
              </a:path>
              <a:path w="1595754" h="821054">
                <a:moveTo>
                  <a:pt x="1584198" y="820674"/>
                </a:moveTo>
                <a:lnTo>
                  <a:pt x="1584198" y="798576"/>
                </a:lnTo>
                <a:lnTo>
                  <a:pt x="1573529" y="809243"/>
                </a:lnTo>
                <a:lnTo>
                  <a:pt x="1573529" y="820674"/>
                </a:lnTo>
                <a:lnTo>
                  <a:pt x="1584198" y="8206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384795" y="3529076"/>
            <a:ext cx="138176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latin typeface="Times New Roman"/>
                <a:cs typeface="Times New Roman"/>
              </a:rPr>
              <a:t>Standard</a:t>
            </a:r>
            <a:r>
              <a:rPr sz="2100" spc="-8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Oil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591301" y="4371074"/>
            <a:ext cx="76581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" dirty="0">
                <a:latin typeface="Times New Roman"/>
                <a:cs typeface="Times New Roman"/>
              </a:rPr>
              <a:t>ARCO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383780" y="4261103"/>
            <a:ext cx="1330960" cy="776605"/>
          </a:xfrm>
          <a:custGeom>
            <a:avLst/>
            <a:gdLst/>
            <a:ahLst/>
            <a:cxnLst/>
            <a:rect l="l" t="t" r="r" b="b"/>
            <a:pathLst>
              <a:path w="1330959" h="776604">
                <a:moveTo>
                  <a:pt x="1330452" y="776477"/>
                </a:moveTo>
                <a:lnTo>
                  <a:pt x="1330452" y="0"/>
                </a:lnTo>
                <a:lnTo>
                  <a:pt x="0" y="0"/>
                </a:lnTo>
                <a:lnTo>
                  <a:pt x="0" y="776477"/>
                </a:lnTo>
                <a:lnTo>
                  <a:pt x="11429" y="776477"/>
                </a:lnTo>
                <a:lnTo>
                  <a:pt x="11429" y="22097"/>
                </a:lnTo>
                <a:lnTo>
                  <a:pt x="22098" y="11429"/>
                </a:lnTo>
                <a:lnTo>
                  <a:pt x="22098" y="22097"/>
                </a:lnTo>
                <a:lnTo>
                  <a:pt x="1308353" y="22097"/>
                </a:lnTo>
                <a:lnTo>
                  <a:pt x="1308353" y="11429"/>
                </a:lnTo>
                <a:lnTo>
                  <a:pt x="1319022" y="22097"/>
                </a:lnTo>
                <a:lnTo>
                  <a:pt x="1319022" y="776477"/>
                </a:lnTo>
                <a:lnTo>
                  <a:pt x="1330452" y="776477"/>
                </a:lnTo>
                <a:close/>
              </a:path>
              <a:path w="1330959" h="776604">
                <a:moveTo>
                  <a:pt x="22098" y="22097"/>
                </a:moveTo>
                <a:lnTo>
                  <a:pt x="22098" y="11429"/>
                </a:lnTo>
                <a:lnTo>
                  <a:pt x="11429" y="22097"/>
                </a:lnTo>
                <a:lnTo>
                  <a:pt x="22098" y="22097"/>
                </a:lnTo>
                <a:close/>
              </a:path>
              <a:path w="1330959" h="776604">
                <a:moveTo>
                  <a:pt x="22098" y="754379"/>
                </a:moveTo>
                <a:lnTo>
                  <a:pt x="22098" y="22097"/>
                </a:lnTo>
                <a:lnTo>
                  <a:pt x="11429" y="22097"/>
                </a:lnTo>
                <a:lnTo>
                  <a:pt x="11429" y="754379"/>
                </a:lnTo>
                <a:lnTo>
                  <a:pt x="22098" y="754379"/>
                </a:lnTo>
                <a:close/>
              </a:path>
              <a:path w="1330959" h="776604">
                <a:moveTo>
                  <a:pt x="1319022" y="754379"/>
                </a:moveTo>
                <a:lnTo>
                  <a:pt x="11429" y="754379"/>
                </a:lnTo>
                <a:lnTo>
                  <a:pt x="22098" y="765047"/>
                </a:lnTo>
                <a:lnTo>
                  <a:pt x="22098" y="776477"/>
                </a:lnTo>
                <a:lnTo>
                  <a:pt x="1308353" y="776477"/>
                </a:lnTo>
                <a:lnTo>
                  <a:pt x="1308353" y="765047"/>
                </a:lnTo>
                <a:lnTo>
                  <a:pt x="1319022" y="754379"/>
                </a:lnTo>
                <a:close/>
              </a:path>
              <a:path w="1330959" h="776604">
                <a:moveTo>
                  <a:pt x="22098" y="776477"/>
                </a:moveTo>
                <a:lnTo>
                  <a:pt x="22098" y="765047"/>
                </a:lnTo>
                <a:lnTo>
                  <a:pt x="11429" y="754379"/>
                </a:lnTo>
                <a:lnTo>
                  <a:pt x="11429" y="776477"/>
                </a:lnTo>
                <a:lnTo>
                  <a:pt x="22098" y="776477"/>
                </a:lnTo>
                <a:close/>
              </a:path>
              <a:path w="1330959" h="776604">
                <a:moveTo>
                  <a:pt x="1319022" y="22097"/>
                </a:moveTo>
                <a:lnTo>
                  <a:pt x="1308353" y="11429"/>
                </a:lnTo>
                <a:lnTo>
                  <a:pt x="1308353" y="22097"/>
                </a:lnTo>
                <a:lnTo>
                  <a:pt x="1319022" y="22097"/>
                </a:lnTo>
                <a:close/>
              </a:path>
              <a:path w="1330959" h="776604">
                <a:moveTo>
                  <a:pt x="1319022" y="754379"/>
                </a:moveTo>
                <a:lnTo>
                  <a:pt x="1319022" y="22097"/>
                </a:lnTo>
                <a:lnTo>
                  <a:pt x="1308353" y="22097"/>
                </a:lnTo>
                <a:lnTo>
                  <a:pt x="1308353" y="754379"/>
                </a:lnTo>
                <a:lnTo>
                  <a:pt x="1319022" y="754379"/>
                </a:lnTo>
                <a:close/>
              </a:path>
              <a:path w="1330959" h="776604">
                <a:moveTo>
                  <a:pt x="1319022" y="776477"/>
                </a:moveTo>
                <a:lnTo>
                  <a:pt x="1319022" y="754379"/>
                </a:lnTo>
                <a:lnTo>
                  <a:pt x="1308353" y="765047"/>
                </a:lnTo>
                <a:lnTo>
                  <a:pt x="1308353" y="776477"/>
                </a:lnTo>
                <a:lnTo>
                  <a:pt x="1319022" y="77647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668771" y="2797555"/>
            <a:ext cx="324802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" dirty="0">
                <a:latin typeface="Times New Roman"/>
                <a:cs typeface="Times New Roman"/>
              </a:rPr>
              <a:t>Gasoline Company COI</a:t>
            </a:r>
            <a:r>
              <a:rPr sz="2100" spc="-5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Class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25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04870" y="1006855"/>
            <a:ext cx="32467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Temporal</a:t>
            </a:r>
            <a:r>
              <a:rPr spc="-70" dirty="0"/>
              <a:t> </a:t>
            </a:r>
            <a:r>
              <a:rPr spc="-5" dirty="0"/>
              <a:t>Element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50530" cy="2818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</a:t>
            </a:r>
            <a:r>
              <a:rPr sz="3000" spc="-5" dirty="0">
                <a:latin typeface="Times New Roman"/>
                <a:cs typeface="Times New Roman"/>
              </a:rPr>
              <a:t>Anthony </a:t>
            </a:r>
            <a:r>
              <a:rPr sz="3000" dirty="0">
                <a:latin typeface="Times New Roman"/>
                <a:cs typeface="Times New Roman"/>
              </a:rPr>
              <a:t>reads any CD in a COI, he can</a:t>
            </a:r>
            <a:r>
              <a:rPr sz="3000" spc="-235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never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dirty="0">
                <a:latin typeface="Times New Roman"/>
                <a:cs typeface="Times New Roman"/>
              </a:rPr>
              <a:t>read another CD in that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COI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Possible </a:t>
            </a:r>
            <a:r>
              <a:rPr sz="2800" dirty="0">
                <a:latin typeface="Times New Roman"/>
                <a:cs typeface="Times New Roman"/>
              </a:rPr>
              <a:t>that </a:t>
            </a:r>
            <a:r>
              <a:rPr sz="2800" spc="-5" dirty="0">
                <a:latin typeface="Times New Roman"/>
                <a:cs typeface="Times New Roman"/>
              </a:rPr>
              <a:t>information </a:t>
            </a:r>
            <a:r>
              <a:rPr sz="2800" dirty="0">
                <a:latin typeface="Times New Roman"/>
                <a:cs typeface="Times New Roman"/>
              </a:rPr>
              <a:t>learned earlier may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allow  </a:t>
            </a:r>
            <a:r>
              <a:rPr sz="2800" spc="-5" dirty="0">
                <a:latin typeface="Times New Roman"/>
                <a:cs typeface="Times New Roman"/>
              </a:rPr>
              <a:t>him to make decisions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later</a:t>
            </a:r>
            <a:endParaRPr sz="2800">
              <a:latin typeface="Times New Roman"/>
              <a:cs typeface="Times New Roman"/>
            </a:endParaRPr>
          </a:p>
          <a:p>
            <a:pPr marL="755650" marR="103505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Let </a:t>
            </a:r>
            <a:r>
              <a:rPr sz="2800" i="1" spc="-5" dirty="0">
                <a:latin typeface="Times New Roman"/>
                <a:cs typeface="Times New Roman"/>
              </a:rPr>
              <a:t>PR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Times New Roman"/>
                <a:cs typeface="Times New Roman"/>
              </a:rPr>
              <a:t>) be set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objects </a:t>
            </a:r>
            <a:r>
              <a:rPr sz="2800" dirty="0">
                <a:latin typeface="Times New Roman"/>
                <a:cs typeface="Times New Roman"/>
              </a:rPr>
              <a:t>that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has already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read;  initially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dirty="0">
                <a:latin typeface="Times New Roman"/>
                <a:cs typeface="Times New Roman"/>
              </a:rPr>
              <a:t>empty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set.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26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10638" y="1006855"/>
            <a:ext cx="54375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CW-Simple </a:t>
            </a:r>
            <a:r>
              <a:rPr dirty="0"/>
              <a:t>Security</a:t>
            </a:r>
            <a:r>
              <a:rPr spc="-55" dirty="0"/>
              <a:t> </a:t>
            </a:r>
            <a:r>
              <a:rPr dirty="0"/>
              <a:t>Condition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13936"/>
            <a:ext cx="7529195" cy="3400425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622300" indent="-60960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621665" algn="l"/>
                <a:tab pos="622935" algn="l"/>
              </a:tabLst>
            </a:pPr>
            <a:r>
              <a:rPr sz="2700" i="1" spc="-5" dirty="0">
                <a:latin typeface="Times New Roman"/>
                <a:cs typeface="Times New Roman"/>
              </a:rPr>
              <a:t>s </a:t>
            </a:r>
            <a:r>
              <a:rPr sz="2700" dirty="0">
                <a:latin typeface="Times New Roman"/>
                <a:cs typeface="Times New Roman"/>
              </a:rPr>
              <a:t>can read </a:t>
            </a:r>
            <a:r>
              <a:rPr sz="2700" i="1" dirty="0">
                <a:latin typeface="Times New Roman"/>
                <a:cs typeface="Times New Roman"/>
              </a:rPr>
              <a:t>o </a:t>
            </a:r>
            <a:r>
              <a:rPr sz="2700" spc="-20" dirty="0">
                <a:latin typeface="Times New Roman"/>
                <a:cs typeface="Times New Roman"/>
              </a:rPr>
              <a:t>iff </a:t>
            </a:r>
            <a:r>
              <a:rPr sz="2700" dirty="0">
                <a:latin typeface="Times New Roman"/>
                <a:cs typeface="Times New Roman"/>
              </a:rPr>
              <a:t>either condition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holds:</a:t>
            </a:r>
            <a:endParaRPr sz="2700">
              <a:latin typeface="Times New Roman"/>
              <a:cs typeface="Times New Roman"/>
            </a:endParaRPr>
          </a:p>
          <a:p>
            <a:pPr marL="1288415" lvl="1" indent="-532765">
              <a:lnSpc>
                <a:spcPts val="2680"/>
              </a:lnSpc>
              <a:spcBef>
                <a:spcPts val="200"/>
              </a:spcBef>
              <a:buAutoNum type="arabicPeriod"/>
              <a:tabLst>
                <a:tab pos="1288415" algn="l"/>
                <a:tab pos="1289050" algn="l"/>
              </a:tabLst>
            </a:pPr>
            <a:r>
              <a:rPr sz="2300" spc="-5" dirty="0">
                <a:latin typeface="Times New Roman"/>
                <a:cs typeface="Times New Roman"/>
              </a:rPr>
              <a:t>There is an </a:t>
            </a:r>
            <a:r>
              <a:rPr sz="2300" i="1" spc="-15" dirty="0">
                <a:latin typeface="Times New Roman"/>
                <a:cs typeface="Times New Roman"/>
              </a:rPr>
              <a:t>o</a:t>
            </a:r>
            <a:r>
              <a:rPr sz="2400" i="1" spc="-15" dirty="0">
                <a:latin typeface="Symbol"/>
                <a:cs typeface="Symbol"/>
              </a:rPr>
              <a:t></a:t>
            </a:r>
            <a:r>
              <a:rPr sz="2400" i="1" spc="-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such that </a:t>
            </a:r>
            <a:r>
              <a:rPr sz="2300" i="1" spc="-5" dirty="0">
                <a:latin typeface="Times New Roman"/>
                <a:cs typeface="Times New Roman"/>
              </a:rPr>
              <a:t>s </a:t>
            </a:r>
            <a:r>
              <a:rPr sz="2300" spc="-5" dirty="0">
                <a:latin typeface="Times New Roman"/>
                <a:cs typeface="Times New Roman"/>
              </a:rPr>
              <a:t>has accessed </a:t>
            </a:r>
            <a:r>
              <a:rPr sz="2300" i="1" spc="-15" dirty="0">
                <a:latin typeface="Times New Roman"/>
                <a:cs typeface="Times New Roman"/>
              </a:rPr>
              <a:t>o</a:t>
            </a:r>
            <a:r>
              <a:rPr sz="2400" i="1" spc="-15" dirty="0">
                <a:latin typeface="Symbol"/>
                <a:cs typeface="Symbol"/>
              </a:rPr>
              <a:t></a:t>
            </a:r>
            <a:r>
              <a:rPr sz="2400" i="1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and</a:t>
            </a:r>
            <a:endParaRPr sz="2300">
              <a:latin typeface="Times New Roman"/>
              <a:cs typeface="Times New Roman"/>
            </a:endParaRPr>
          </a:p>
          <a:p>
            <a:pPr marL="1288415">
              <a:lnSpc>
                <a:spcPts val="2530"/>
              </a:lnSpc>
            </a:pPr>
            <a:r>
              <a:rPr sz="2300" i="1" spc="-10" dirty="0">
                <a:latin typeface="Times New Roman"/>
                <a:cs typeface="Times New Roman"/>
              </a:rPr>
              <a:t>CD</a:t>
            </a:r>
            <a:r>
              <a:rPr sz="2300" spc="-10" dirty="0">
                <a:latin typeface="Times New Roman"/>
                <a:cs typeface="Times New Roman"/>
              </a:rPr>
              <a:t>(</a:t>
            </a:r>
            <a:r>
              <a:rPr sz="2300" i="1" spc="-10" dirty="0">
                <a:latin typeface="Times New Roman"/>
                <a:cs typeface="Times New Roman"/>
              </a:rPr>
              <a:t>o</a:t>
            </a:r>
            <a:r>
              <a:rPr sz="2400" i="1" spc="-10" dirty="0">
                <a:latin typeface="Symbol"/>
                <a:cs typeface="Symbol"/>
              </a:rPr>
              <a:t></a:t>
            </a:r>
            <a:r>
              <a:rPr sz="2400" i="1" spc="-1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) =</a:t>
            </a:r>
            <a:r>
              <a:rPr sz="2300" spc="-25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CD</a:t>
            </a:r>
            <a:r>
              <a:rPr sz="2300" spc="-5" dirty="0">
                <a:latin typeface="Times New Roman"/>
                <a:cs typeface="Times New Roman"/>
              </a:rPr>
              <a:t>(</a:t>
            </a:r>
            <a:r>
              <a:rPr sz="2300" i="1" spc="-5" dirty="0">
                <a:latin typeface="Times New Roman"/>
                <a:cs typeface="Times New Roman"/>
              </a:rPr>
              <a:t>o</a:t>
            </a:r>
            <a:r>
              <a:rPr sz="2300" spc="-5" dirty="0">
                <a:latin typeface="Times New Roman"/>
                <a:cs typeface="Times New Roman"/>
              </a:rPr>
              <a:t>)</a:t>
            </a:r>
            <a:endParaRPr sz="2300">
              <a:latin typeface="Times New Roman"/>
              <a:cs typeface="Times New Roman"/>
            </a:endParaRPr>
          </a:p>
          <a:p>
            <a:pPr marL="1289050">
              <a:lnSpc>
                <a:spcPts val="2605"/>
              </a:lnSpc>
            </a:pPr>
            <a:r>
              <a:rPr sz="2300" spc="-5" dirty="0">
                <a:latin typeface="Times New Roman"/>
                <a:cs typeface="Times New Roman"/>
              </a:rPr>
              <a:t>Meaning </a:t>
            </a:r>
            <a:r>
              <a:rPr sz="2300" i="1" spc="-5" dirty="0">
                <a:latin typeface="Times New Roman"/>
                <a:cs typeface="Times New Roman"/>
              </a:rPr>
              <a:t>s </a:t>
            </a:r>
            <a:r>
              <a:rPr sz="2300" spc="-5" dirty="0">
                <a:latin typeface="Times New Roman"/>
                <a:cs typeface="Times New Roman"/>
              </a:rPr>
              <a:t>has already read something in </a:t>
            </a:r>
            <a:r>
              <a:rPr sz="2300" i="1" spc="-45" dirty="0">
                <a:latin typeface="Times New Roman"/>
                <a:cs typeface="Times New Roman"/>
              </a:rPr>
              <a:t>o</a:t>
            </a:r>
            <a:r>
              <a:rPr sz="2300" spc="-45" dirty="0">
                <a:latin typeface="Times New Roman"/>
                <a:cs typeface="Times New Roman"/>
              </a:rPr>
              <a:t>’s</a:t>
            </a:r>
            <a:r>
              <a:rPr sz="2300" spc="9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dataset</a:t>
            </a:r>
            <a:endParaRPr sz="2300">
              <a:latin typeface="Times New Roman"/>
              <a:cs typeface="Times New Roman"/>
            </a:endParaRPr>
          </a:p>
          <a:p>
            <a:pPr marL="1289050" marR="125095" lvl="1" indent="-533400">
              <a:lnSpc>
                <a:spcPct val="89500"/>
              </a:lnSpc>
              <a:spcBef>
                <a:spcPts val="490"/>
              </a:spcBef>
              <a:buAutoNum type="arabicPeriod" startAt="2"/>
              <a:tabLst>
                <a:tab pos="1288415" algn="l"/>
                <a:tab pos="1289050" algn="l"/>
              </a:tabLst>
            </a:pPr>
            <a:r>
              <a:rPr sz="2300" spc="-5" dirty="0">
                <a:latin typeface="Times New Roman"/>
                <a:cs typeface="Times New Roman"/>
              </a:rPr>
              <a:t>For all </a:t>
            </a:r>
            <a:r>
              <a:rPr sz="2300" i="1" spc="-15" dirty="0">
                <a:latin typeface="Times New Roman"/>
                <a:cs typeface="Times New Roman"/>
              </a:rPr>
              <a:t>o</a:t>
            </a:r>
            <a:r>
              <a:rPr sz="2400" i="1" spc="-15" dirty="0">
                <a:latin typeface="Symbol"/>
                <a:cs typeface="Symbol"/>
              </a:rPr>
              <a:t></a:t>
            </a:r>
            <a:r>
              <a:rPr sz="2400" i="1" spc="-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Symbol"/>
                <a:cs typeface="Symbol"/>
              </a:rPr>
              <a:t>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O</a:t>
            </a:r>
            <a:r>
              <a:rPr sz="2300" spc="-5" dirty="0">
                <a:latin typeface="Times New Roman"/>
                <a:cs typeface="Times New Roman"/>
              </a:rPr>
              <a:t>, </a:t>
            </a:r>
            <a:r>
              <a:rPr sz="2300" i="1" spc="-15" dirty="0">
                <a:latin typeface="Times New Roman"/>
                <a:cs typeface="Times New Roman"/>
              </a:rPr>
              <a:t>o</a:t>
            </a:r>
            <a:r>
              <a:rPr sz="2400" i="1" spc="-15" dirty="0">
                <a:latin typeface="Symbol"/>
                <a:cs typeface="Symbol"/>
              </a:rPr>
              <a:t></a:t>
            </a:r>
            <a:r>
              <a:rPr sz="2400" i="1" spc="-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Symbol"/>
                <a:cs typeface="Symbol"/>
              </a:rPr>
              <a:t>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i="1" spc="-5" dirty="0">
                <a:latin typeface="Times New Roman"/>
                <a:cs typeface="Times New Roman"/>
              </a:rPr>
              <a:t>PR</a:t>
            </a:r>
            <a:r>
              <a:rPr sz="2300" spc="-5" dirty="0">
                <a:latin typeface="Times New Roman"/>
                <a:cs typeface="Times New Roman"/>
              </a:rPr>
              <a:t>(</a:t>
            </a:r>
            <a:r>
              <a:rPr sz="2300" i="1" spc="-5" dirty="0">
                <a:latin typeface="Times New Roman"/>
                <a:cs typeface="Times New Roman"/>
              </a:rPr>
              <a:t>s</a:t>
            </a:r>
            <a:r>
              <a:rPr sz="2300" spc="-5" dirty="0">
                <a:latin typeface="Times New Roman"/>
                <a:cs typeface="Times New Roman"/>
              </a:rPr>
              <a:t>) </a:t>
            </a:r>
            <a:r>
              <a:rPr sz="2300" spc="-5" dirty="0">
                <a:latin typeface="Symbol"/>
                <a:cs typeface="Symbol"/>
              </a:rPr>
              <a:t>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i="1" spc="-10" dirty="0">
                <a:latin typeface="Times New Roman"/>
                <a:cs typeface="Times New Roman"/>
              </a:rPr>
              <a:t>COI</a:t>
            </a:r>
            <a:r>
              <a:rPr sz="2300" spc="-10" dirty="0">
                <a:latin typeface="Times New Roman"/>
                <a:cs typeface="Times New Roman"/>
              </a:rPr>
              <a:t>(</a:t>
            </a:r>
            <a:r>
              <a:rPr sz="2300" i="1" spc="-10" dirty="0">
                <a:latin typeface="Times New Roman"/>
                <a:cs typeface="Times New Roman"/>
              </a:rPr>
              <a:t>o</a:t>
            </a:r>
            <a:r>
              <a:rPr sz="2400" i="1" spc="-10" dirty="0">
                <a:latin typeface="Symbol"/>
                <a:cs typeface="Symbol"/>
              </a:rPr>
              <a:t></a:t>
            </a:r>
            <a:r>
              <a:rPr sz="2300" i="1" spc="-10" dirty="0">
                <a:latin typeface="Times New Roman"/>
                <a:cs typeface="Times New Roman"/>
              </a:rPr>
              <a:t>) </a:t>
            </a:r>
            <a:r>
              <a:rPr sz="2300" spc="-5" dirty="0">
                <a:latin typeface="Times New Roman"/>
                <a:cs typeface="Times New Roman"/>
              </a:rPr>
              <a:t>≠ </a:t>
            </a:r>
            <a:r>
              <a:rPr sz="2300" i="1" spc="-5" dirty="0">
                <a:latin typeface="Times New Roman"/>
                <a:cs typeface="Times New Roman"/>
              </a:rPr>
              <a:t>COI</a:t>
            </a:r>
            <a:r>
              <a:rPr sz="2300" spc="-5" dirty="0">
                <a:latin typeface="Times New Roman"/>
                <a:cs typeface="Times New Roman"/>
              </a:rPr>
              <a:t>(</a:t>
            </a:r>
            <a:r>
              <a:rPr sz="2300" i="1" spc="-5" dirty="0">
                <a:latin typeface="Times New Roman"/>
                <a:cs typeface="Times New Roman"/>
              </a:rPr>
              <a:t>o</a:t>
            </a:r>
            <a:r>
              <a:rPr sz="2300" spc="-5" dirty="0">
                <a:latin typeface="Times New Roman"/>
                <a:cs typeface="Times New Roman"/>
              </a:rPr>
              <a:t>)  Meaning </a:t>
            </a:r>
            <a:r>
              <a:rPr sz="2300" i="1" spc="-5" dirty="0">
                <a:latin typeface="Times New Roman"/>
                <a:cs typeface="Times New Roman"/>
              </a:rPr>
              <a:t>s </a:t>
            </a:r>
            <a:r>
              <a:rPr sz="2300" spc="-5" dirty="0">
                <a:latin typeface="Times New Roman"/>
                <a:cs typeface="Times New Roman"/>
              </a:rPr>
              <a:t>has not read any objects in </a:t>
            </a:r>
            <a:r>
              <a:rPr sz="2300" i="1" spc="-45" dirty="0">
                <a:latin typeface="Times New Roman"/>
                <a:cs typeface="Times New Roman"/>
              </a:rPr>
              <a:t>o</a:t>
            </a:r>
            <a:r>
              <a:rPr sz="2300" spc="-45" dirty="0">
                <a:latin typeface="Times New Roman"/>
                <a:cs typeface="Times New Roman"/>
              </a:rPr>
              <a:t>’s </a:t>
            </a:r>
            <a:r>
              <a:rPr sz="2300" spc="-5" dirty="0">
                <a:latin typeface="Times New Roman"/>
                <a:cs typeface="Times New Roman"/>
              </a:rPr>
              <a:t>conflict of  interest</a:t>
            </a:r>
            <a:r>
              <a:rPr sz="2300" spc="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class</a:t>
            </a:r>
            <a:endParaRPr sz="23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621665" algn="l"/>
                <a:tab pos="622935" algn="l"/>
              </a:tabLst>
            </a:pPr>
            <a:r>
              <a:rPr sz="2700" dirty="0">
                <a:latin typeface="Times New Roman"/>
                <a:cs typeface="Times New Roman"/>
              </a:rPr>
              <a:t>Ignores </a:t>
            </a:r>
            <a:r>
              <a:rPr sz="2700" spc="-5" dirty="0">
                <a:latin typeface="Times New Roman"/>
                <a:cs typeface="Times New Roman"/>
              </a:rPr>
              <a:t>sanitized </a:t>
            </a:r>
            <a:r>
              <a:rPr sz="2700" dirty="0">
                <a:latin typeface="Times New Roman"/>
                <a:cs typeface="Times New Roman"/>
              </a:rPr>
              <a:t>data</a:t>
            </a:r>
            <a:endParaRPr sz="27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330"/>
              </a:spcBef>
              <a:buFont typeface="Arial"/>
              <a:buChar char="•"/>
              <a:tabLst>
                <a:tab pos="621665" algn="l"/>
                <a:tab pos="622935" algn="l"/>
              </a:tabLst>
            </a:pPr>
            <a:r>
              <a:rPr sz="2700" spc="-20" dirty="0">
                <a:latin typeface="Times New Roman"/>
                <a:cs typeface="Times New Roman"/>
              </a:rPr>
              <a:t>Initially, </a:t>
            </a:r>
            <a:r>
              <a:rPr sz="2700" i="1" spc="-5" dirty="0">
                <a:latin typeface="Times New Roman"/>
                <a:cs typeface="Times New Roman"/>
              </a:rPr>
              <a:t>PR</a:t>
            </a:r>
            <a:r>
              <a:rPr sz="2700" spc="-5" dirty="0">
                <a:latin typeface="Times New Roman"/>
                <a:cs typeface="Times New Roman"/>
              </a:rPr>
              <a:t>(</a:t>
            </a:r>
            <a:r>
              <a:rPr sz="2700" i="1" spc="-5" dirty="0">
                <a:latin typeface="Times New Roman"/>
                <a:cs typeface="Times New Roman"/>
              </a:rPr>
              <a:t>s</a:t>
            </a:r>
            <a:r>
              <a:rPr sz="2700" spc="-5" dirty="0">
                <a:latin typeface="Times New Roman"/>
                <a:cs typeface="Times New Roman"/>
              </a:rPr>
              <a:t>) </a:t>
            </a:r>
            <a:r>
              <a:rPr sz="2700" dirty="0">
                <a:latin typeface="Times New Roman"/>
                <a:cs typeface="Times New Roman"/>
              </a:rPr>
              <a:t>= </a:t>
            </a:r>
            <a:r>
              <a:rPr sz="2700" spc="-5" dirty="0">
                <a:latin typeface="Symbol"/>
                <a:cs typeface="Symbol"/>
              </a:rPr>
              <a:t></a:t>
            </a:r>
            <a:r>
              <a:rPr sz="2700" spc="-5" dirty="0">
                <a:latin typeface="Times New Roman"/>
                <a:cs typeface="Times New Roman"/>
              </a:rPr>
              <a:t>, so </a:t>
            </a:r>
            <a:r>
              <a:rPr sz="2700" dirty="0">
                <a:latin typeface="Times New Roman"/>
                <a:cs typeface="Times New Roman"/>
              </a:rPr>
              <a:t>initial read request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granted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27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30294" y="1006855"/>
            <a:ext cx="17983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Sanitizing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7939" y="1894564"/>
            <a:ext cx="7864475" cy="447484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471805" indent="-459105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471805" algn="l"/>
                <a:tab pos="472440" algn="l"/>
              </a:tabLst>
            </a:pPr>
            <a:r>
              <a:rPr sz="3000" dirty="0">
                <a:latin typeface="Times New Roman"/>
                <a:cs typeface="Times New Roman"/>
              </a:rPr>
              <a:t>Public information may belong to a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CD</a:t>
            </a:r>
            <a:endParaRPr sz="3000">
              <a:latin typeface="Times New Roman"/>
              <a:cs typeface="Times New Roman"/>
            </a:endParaRPr>
          </a:p>
          <a:p>
            <a:pPr marL="1236980" marR="848360" lvl="1" indent="-53340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1236980" algn="l"/>
                <a:tab pos="1237615" algn="l"/>
              </a:tabLst>
            </a:pPr>
            <a:r>
              <a:rPr sz="2800" spc="-5" dirty="0">
                <a:latin typeface="Times New Roman"/>
                <a:cs typeface="Times New Roman"/>
              </a:rPr>
              <a:t>As </a:t>
            </a:r>
            <a:r>
              <a:rPr sz="2800" spc="-45" dirty="0">
                <a:latin typeface="Times New Roman"/>
                <a:cs typeface="Times New Roman"/>
              </a:rPr>
              <a:t>it’s </a:t>
            </a:r>
            <a:r>
              <a:rPr sz="2800" spc="-5" dirty="0">
                <a:latin typeface="Times New Roman"/>
                <a:cs typeface="Times New Roman"/>
              </a:rPr>
              <a:t>publicly available, no </a:t>
            </a:r>
            <a:r>
              <a:rPr sz="2800" dirty="0">
                <a:latin typeface="Times New Roman"/>
                <a:cs typeface="Times New Roman"/>
              </a:rPr>
              <a:t>conflicts </a:t>
            </a:r>
            <a:r>
              <a:rPr sz="2800" spc="-5" dirty="0">
                <a:latin typeface="Times New Roman"/>
                <a:cs typeface="Times New Roman"/>
              </a:rPr>
              <a:t>of  </a:t>
            </a:r>
            <a:r>
              <a:rPr sz="2800" dirty="0">
                <a:latin typeface="Times New Roman"/>
                <a:cs typeface="Times New Roman"/>
              </a:rPr>
              <a:t>interest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arise</a:t>
            </a:r>
            <a:endParaRPr sz="2800">
              <a:latin typeface="Times New Roman"/>
              <a:cs typeface="Times New Roman"/>
            </a:endParaRPr>
          </a:p>
          <a:p>
            <a:pPr marL="1236980" lvl="1" indent="-53340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1236980" algn="l"/>
                <a:tab pos="1237615" algn="l"/>
              </a:tabLst>
            </a:pPr>
            <a:r>
              <a:rPr sz="2800" spc="-5" dirty="0">
                <a:latin typeface="Times New Roman"/>
                <a:cs typeface="Times New Roman"/>
              </a:rPr>
              <a:t>So, should not </a:t>
            </a:r>
            <a:r>
              <a:rPr sz="2800" spc="-10" dirty="0">
                <a:latin typeface="Times New Roman"/>
                <a:cs typeface="Times New Roman"/>
              </a:rPr>
              <a:t>affect </a:t>
            </a:r>
            <a:r>
              <a:rPr sz="2800" spc="-5" dirty="0">
                <a:latin typeface="Times New Roman"/>
                <a:cs typeface="Times New Roman"/>
              </a:rPr>
              <a:t>ability </a:t>
            </a:r>
            <a:r>
              <a:rPr sz="2800" dirty="0">
                <a:latin typeface="Times New Roman"/>
                <a:cs typeface="Times New Roman"/>
              </a:rPr>
              <a:t>of analysts to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read</a:t>
            </a:r>
            <a:endParaRPr sz="2800">
              <a:latin typeface="Times New Roman"/>
              <a:cs typeface="Times New Roman"/>
            </a:endParaRPr>
          </a:p>
          <a:p>
            <a:pPr marL="1236980" marR="86995" lvl="1" indent="-53340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1236980" algn="l"/>
                <a:tab pos="1237615" algn="l"/>
              </a:tabLst>
            </a:pPr>
            <a:r>
              <a:rPr sz="2800" spc="-45" dirty="0">
                <a:latin typeface="Times New Roman"/>
                <a:cs typeface="Times New Roman"/>
              </a:rPr>
              <a:t>Typically, </a:t>
            </a:r>
            <a:r>
              <a:rPr sz="2800" dirty="0">
                <a:latin typeface="Times New Roman"/>
                <a:cs typeface="Times New Roman"/>
              </a:rPr>
              <a:t>all </a:t>
            </a:r>
            <a:r>
              <a:rPr sz="2800" spc="-5" dirty="0">
                <a:latin typeface="Times New Roman"/>
                <a:cs typeface="Times New Roman"/>
              </a:rPr>
              <a:t>sensitive data </a:t>
            </a:r>
            <a:r>
              <a:rPr sz="2800" dirty="0">
                <a:latin typeface="Times New Roman"/>
                <a:cs typeface="Times New Roman"/>
              </a:rPr>
              <a:t>removed </a:t>
            </a:r>
            <a:r>
              <a:rPr sz="2800" spc="-5" dirty="0">
                <a:latin typeface="Times New Roman"/>
                <a:cs typeface="Times New Roman"/>
              </a:rPr>
              <a:t>from  such information before </a:t>
            </a:r>
            <a:r>
              <a:rPr sz="2800" dirty="0">
                <a:latin typeface="Times New Roman"/>
                <a:cs typeface="Times New Roman"/>
              </a:rPr>
              <a:t>it is </a:t>
            </a:r>
            <a:r>
              <a:rPr sz="2800" spc="-5" dirty="0">
                <a:latin typeface="Times New Roman"/>
                <a:cs typeface="Times New Roman"/>
              </a:rPr>
              <a:t>released publicly  </a:t>
            </a:r>
            <a:r>
              <a:rPr sz="2800" dirty="0">
                <a:latin typeface="Times New Roman"/>
                <a:cs typeface="Times New Roman"/>
              </a:rPr>
              <a:t>(called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sanitizing</a:t>
            </a:r>
            <a:r>
              <a:rPr sz="2800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  <a:p>
            <a:pPr marL="471805" marR="721995" indent="-459105">
              <a:lnSpc>
                <a:spcPts val="3240"/>
              </a:lnSpc>
              <a:spcBef>
                <a:spcPts val="725"/>
              </a:spcBef>
              <a:buFont typeface="Arial"/>
              <a:buChar char="•"/>
              <a:tabLst>
                <a:tab pos="471805" algn="l"/>
                <a:tab pos="472440" algn="l"/>
              </a:tabLst>
            </a:pPr>
            <a:r>
              <a:rPr sz="3000" spc="-5" dirty="0">
                <a:latin typeface="Times New Roman"/>
                <a:cs typeface="Times New Roman"/>
              </a:rPr>
              <a:t>Add </a:t>
            </a:r>
            <a:r>
              <a:rPr sz="3000" dirty="0">
                <a:latin typeface="Times New Roman"/>
                <a:cs typeface="Times New Roman"/>
              </a:rPr>
              <a:t>third condition to </a:t>
            </a:r>
            <a:r>
              <a:rPr sz="3000" spc="-25" dirty="0">
                <a:latin typeface="Times New Roman"/>
                <a:cs typeface="Times New Roman"/>
              </a:rPr>
              <a:t>CW-Simple </a:t>
            </a:r>
            <a:r>
              <a:rPr sz="3000" spc="-5" dirty="0">
                <a:latin typeface="Times New Roman"/>
                <a:cs typeface="Times New Roman"/>
              </a:rPr>
              <a:t>Security  </a:t>
            </a:r>
            <a:r>
              <a:rPr sz="3000" dirty="0">
                <a:latin typeface="Times New Roman"/>
                <a:cs typeface="Times New Roman"/>
              </a:rPr>
              <a:t>Condition:</a:t>
            </a:r>
            <a:endParaRPr sz="3000">
              <a:latin typeface="Times New Roman"/>
              <a:cs typeface="Times New Roman"/>
            </a:endParaRPr>
          </a:p>
          <a:p>
            <a:pPr marL="703580">
              <a:lnSpc>
                <a:spcPct val="100000"/>
              </a:lnSpc>
              <a:spcBef>
                <a:spcPts val="295"/>
              </a:spcBef>
              <a:tabLst>
                <a:tab pos="1236980" algn="l"/>
              </a:tabLst>
            </a:pPr>
            <a:r>
              <a:rPr sz="2300" spc="-5" dirty="0">
                <a:latin typeface="Times New Roman"/>
                <a:cs typeface="Times New Roman"/>
              </a:rPr>
              <a:t>3.	</a:t>
            </a:r>
            <a:r>
              <a:rPr sz="2800" i="1" dirty="0">
                <a:latin typeface="Times New Roman"/>
                <a:cs typeface="Times New Roman"/>
              </a:rPr>
              <a:t>o </a:t>
            </a:r>
            <a:r>
              <a:rPr sz="2800" spc="-5" dirty="0">
                <a:latin typeface="Times New Roman"/>
                <a:cs typeface="Times New Roman"/>
              </a:rPr>
              <a:t>is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sanitized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object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28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374134" y="1006855"/>
            <a:ext cx="13100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60" dirty="0"/>
              <a:t>W</a:t>
            </a:r>
            <a:r>
              <a:rPr spc="-5" dirty="0"/>
              <a:t>r</a:t>
            </a:r>
            <a:r>
              <a:rPr dirty="0"/>
              <a:t>iting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976870" cy="361759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5" dirty="0">
                <a:latin typeface="Times New Roman"/>
                <a:cs typeface="Times New Roman"/>
              </a:rPr>
              <a:t>Anthony, </a:t>
            </a:r>
            <a:r>
              <a:rPr sz="3000" spc="-5" dirty="0">
                <a:latin typeface="Times New Roman"/>
                <a:cs typeface="Times New Roman"/>
              </a:rPr>
              <a:t>Susan work </a:t>
            </a:r>
            <a:r>
              <a:rPr sz="3000" dirty="0">
                <a:latin typeface="Times New Roman"/>
                <a:cs typeface="Times New Roman"/>
              </a:rPr>
              <a:t>in </a:t>
            </a:r>
            <a:r>
              <a:rPr sz="3000" spc="-5" dirty="0">
                <a:latin typeface="Times New Roman"/>
                <a:cs typeface="Times New Roman"/>
              </a:rPr>
              <a:t>same </a:t>
            </a:r>
            <a:r>
              <a:rPr sz="3000" dirty="0">
                <a:latin typeface="Times New Roman"/>
                <a:cs typeface="Times New Roman"/>
              </a:rPr>
              <a:t>trading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house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Anthony </a:t>
            </a:r>
            <a:r>
              <a:rPr sz="3000" dirty="0">
                <a:latin typeface="Times New Roman"/>
                <a:cs typeface="Times New Roman"/>
              </a:rPr>
              <a:t>can read </a:t>
            </a:r>
            <a:r>
              <a:rPr sz="3000" spc="-85" dirty="0">
                <a:latin typeface="Times New Roman"/>
                <a:cs typeface="Times New Roman"/>
              </a:rPr>
              <a:t>BofA’s </a:t>
            </a:r>
            <a:r>
              <a:rPr sz="3000" spc="-5" dirty="0">
                <a:latin typeface="Times New Roman"/>
                <a:cs typeface="Times New Roman"/>
              </a:rPr>
              <a:t>CD, </a:t>
            </a:r>
            <a:r>
              <a:rPr sz="3000" spc="-30" dirty="0">
                <a:latin typeface="Times New Roman"/>
                <a:cs typeface="Times New Roman"/>
              </a:rPr>
              <a:t>ARCO’s</a:t>
            </a:r>
            <a:r>
              <a:rPr sz="3000" spc="-1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Susan </a:t>
            </a:r>
            <a:r>
              <a:rPr sz="3000" dirty="0">
                <a:latin typeface="Times New Roman"/>
                <a:cs typeface="Times New Roman"/>
              </a:rPr>
              <a:t>can read </a:t>
            </a:r>
            <a:r>
              <a:rPr sz="3000" spc="-30" dirty="0">
                <a:latin typeface="Times New Roman"/>
                <a:cs typeface="Times New Roman"/>
              </a:rPr>
              <a:t>Citi’s </a:t>
            </a:r>
            <a:r>
              <a:rPr sz="3000" spc="-5" dirty="0">
                <a:latin typeface="Times New Roman"/>
                <a:cs typeface="Times New Roman"/>
              </a:rPr>
              <a:t>CD, </a:t>
            </a:r>
            <a:r>
              <a:rPr sz="3000" spc="-30" dirty="0">
                <a:latin typeface="Times New Roman"/>
                <a:cs typeface="Times New Roman"/>
              </a:rPr>
              <a:t>ARCO’s</a:t>
            </a:r>
            <a:r>
              <a:rPr sz="3000" spc="-1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CD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</a:t>
            </a:r>
            <a:r>
              <a:rPr sz="3000" spc="-5" dirty="0">
                <a:latin typeface="Times New Roman"/>
                <a:cs typeface="Times New Roman"/>
              </a:rPr>
              <a:t>Anthony </a:t>
            </a:r>
            <a:r>
              <a:rPr sz="3000" dirty="0">
                <a:latin typeface="Times New Roman"/>
                <a:cs typeface="Times New Roman"/>
              </a:rPr>
              <a:t>could </a:t>
            </a:r>
            <a:r>
              <a:rPr sz="3000" spc="-5" dirty="0">
                <a:latin typeface="Times New Roman"/>
                <a:cs typeface="Times New Roman"/>
              </a:rPr>
              <a:t>write </a:t>
            </a:r>
            <a:r>
              <a:rPr sz="3000" dirty="0">
                <a:latin typeface="Times New Roman"/>
                <a:cs typeface="Times New Roman"/>
              </a:rPr>
              <a:t>to </a:t>
            </a:r>
            <a:r>
              <a:rPr sz="3000" spc="-30" dirty="0">
                <a:latin typeface="Times New Roman"/>
                <a:cs typeface="Times New Roman"/>
              </a:rPr>
              <a:t>ARCO’s </a:t>
            </a:r>
            <a:r>
              <a:rPr sz="3000" dirty="0">
                <a:latin typeface="Times New Roman"/>
                <a:cs typeface="Times New Roman"/>
              </a:rPr>
              <a:t>CD, </a:t>
            </a:r>
            <a:r>
              <a:rPr sz="3000" spc="-5" dirty="0">
                <a:latin typeface="Times New Roman"/>
                <a:cs typeface="Times New Roman"/>
              </a:rPr>
              <a:t>Susan</a:t>
            </a:r>
            <a:r>
              <a:rPr sz="3000" spc="-3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can  read it</a:t>
            </a:r>
            <a:endParaRPr sz="3000">
              <a:latin typeface="Times New Roman"/>
              <a:cs typeface="Times New Roman"/>
            </a:endParaRPr>
          </a:p>
          <a:p>
            <a:pPr marL="755650" marR="310515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Hence, </a:t>
            </a:r>
            <a:r>
              <a:rPr sz="2800" spc="-20" dirty="0">
                <a:latin typeface="Times New Roman"/>
                <a:cs typeface="Times New Roman"/>
              </a:rPr>
              <a:t>indirectly, </a:t>
            </a:r>
            <a:r>
              <a:rPr sz="2800" spc="-5" dirty="0">
                <a:latin typeface="Times New Roman"/>
                <a:cs typeface="Times New Roman"/>
              </a:rPr>
              <a:t>she </a:t>
            </a:r>
            <a:r>
              <a:rPr sz="2800" dirty="0">
                <a:latin typeface="Times New Roman"/>
                <a:cs typeface="Times New Roman"/>
              </a:rPr>
              <a:t>can read information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from  </a:t>
            </a:r>
            <a:r>
              <a:rPr sz="2800" spc="-80" dirty="0">
                <a:latin typeface="Times New Roman"/>
                <a:cs typeface="Times New Roman"/>
              </a:rPr>
              <a:t>BofA’s </a:t>
            </a:r>
            <a:r>
              <a:rPr sz="2800" spc="-5" dirty="0">
                <a:latin typeface="Times New Roman"/>
                <a:cs typeface="Times New Roman"/>
              </a:rPr>
              <a:t>CD, </a:t>
            </a:r>
            <a:r>
              <a:rPr sz="2800" dirty="0">
                <a:latin typeface="Times New Roman"/>
                <a:cs typeface="Times New Roman"/>
              </a:rPr>
              <a:t>a conflict </a:t>
            </a:r>
            <a:r>
              <a:rPr sz="2800" spc="-5" dirty="0">
                <a:latin typeface="Times New Roman"/>
                <a:cs typeface="Times New Roman"/>
              </a:rPr>
              <a:t>of</a:t>
            </a:r>
            <a:r>
              <a:rPr sz="2800" spc="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interest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29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39388" y="1006855"/>
            <a:ext cx="25800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</a:t>
            </a:r>
            <a:r>
              <a:rPr spc="-65" dirty="0"/>
              <a:t>W</a:t>
            </a:r>
            <a:r>
              <a:rPr dirty="0"/>
              <a:t>-*-Property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899400" cy="356235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471805" indent="-459105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471805" algn="l"/>
                <a:tab pos="472440" algn="l"/>
              </a:tabLst>
            </a:pPr>
            <a:r>
              <a:rPr sz="3000" i="1" spc="-5" dirty="0">
                <a:latin typeface="Times New Roman"/>
                <a:cs typeface="Times New Roman"/>
              </a:rPr>
              <a:t>s </a:t>
            </a:r>
            <a:r>
              <a:rPr sz="3000" dirty="0">
                <a:latin typeface="Times New Roman"/>
                <a:cs typeface="Times New Roman"/>
              </a:rPr>
              <a:t>can write to </a:t>
            </a:r>
            <a:r>
              <a:rPr sz="3000" i="1" dirty="0">
                <a:latin typeface="Times New Roman"/>
                <a:cs typeface="Times New Roman"/>
              </a:rPr>
              <a:t>o </a:t>
            </a:r>
            <a:r>
              <a:rPr sz="3000" spc="-20" dirty="0">
                <a:latin typeface="Times New Roman"/>
                <a:cs typeface="Times New Roman"/>
              </a:rPr>
              <a:t>iff </a:t>
            </a:r>
            <a:r>
              <a:rPr sz="3000" dirty="0">
                <a:latin typeface="Times New Roman"/>
                <a:cs typeface="Times New Roman"/>
              </a:rPr>
              <a:t>both of the following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hold:</a:t>
            </a:r>
            <a:endParaRPr sz="3000">
              <a:latin typeface="Times New Roman"/>
              <a:cs typeface="Times New Roman"/>
            </a:endParaRPr>
          </a:p>
          <a:p>
            <a:pPr marL="1236980" marR="5080" lvl="1" indent="-533400">
              <a:lnSpc>
                <a:spcPts val="3020"/>
              </a:lnSpc>
              <a:spcBef>
                <a:spcPts val="730"/>
              </a:spcBef>
              <a:buAutoNum type="arabicPeriod"/>
              <a:tabLst>
                <a:tab pos="1236345" algn="l"/>
                <a:tab pos="123698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25" dirty="0">
                <a:latin typeface="Times New Roman"/>
                <a:cs typeface="Times New Roman"/>
              </a:rPr>
              <a:t>CW-simple </a:t>
            </a:r>
            <a:r>
              <a:rPr sz="2800" spc="-5" dirty="0">
                <a:latin typeface="Times New Roman"/>
                <a:cs typeface="Times New Roman"/>
              </a:rPr>
              <a:t>security condition permits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to  read </a:t>
            </a:r>
            <a:r>
              <a:rPr sz="2800" i="1" dirty="0">
                <a:latin typeface="Times New Roman"/>
                <a:cs typeface="Times New Roman"/>
              </a:rPr>
              <a:t>o</a:t>
            </a:r>
            <a:r>
              <a:rPr sz="2800" dirty="0">
                <a:latin typeface="Times New Roman"/>
                <a:cs typeface="Times New Roman"/>
              </a:rPr>
              <a:t>;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endParaRPr sz="2800">
              <a:latin typeface="Times New Roman"/>
              <a:cs typeface="Times New Roman"/>
            </a:endParaRPr>
          </a:p>
          <a:p>
            <a:pPr marL="1236980" marR="36195" lvl="1" indent="-533400">
              <a:lnSpc>
                <a:spcPts val="3020"/>
              </a:lnSpc>
              <a:spcBef>
                <a:spcPts val="685"/>
              </a:spcBef>
              <a:buAutoNum type="arabicPeriod"/>
              <a:tabLst>
                <a:tab pos="1236980" algn="l"/>
                <a:tab pos="1237615" algn="l"/>
                <a:tab pos="7499984" algn="l"/>
              </a:tabLst>
            </a:pPr>
            <a:r>
              <a:rPr sz="2800" dirty="0">
                <a:latin typeface="Times New Roman"/>
                <a:cs typeface="Times New Roman"/>
              </a:rPr>
              <a:t>For all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unsanitize</a:t>
            </a:r>
            <a:r>
              <a:rPr sz="2800" i="1" dirty="0">
                <a:latin typeface="Times New Roman"/>
                <a:cs typeface="Times New Roman"/>
              </a:rPr>
              <a:t>d</a:t>
            </a:r>
            <a:r>
              <a:rPr sz="2800" i="1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object</a:t>
            </a:r>
            <a:r>
              <a:rPr sz="2800" dirty="0">
                <a:latin typeface="Times New Roman"/>
                <a:cs typeface="Times New Roman"/>
              </a:rPr>
              <a:t>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o</a:t>
            </a:r>
            <a:r>
              <a:rPr sz="2950" i="1" spc="-45" dirty="0">
                <a:latin typeface="Symbol"/>
                <a:cs typeface="Symbol"/>
              </a:rPr>
              <a:t></a:t>
            </a:r>
            <a:r>
              <a:rPr sz="2800" dirty="0">
                <a:latin typeface="Times New Roman"/>
                <a:cs typeface="Times New Roman"/>
              </a:rPr>
              <a:t>,</a:t>
            </a:r>
            <a:r>
              <a:rPr sz="2800" spc="-5" dirty="0">
                <a:latin typeface="Times New Roman"/>
                <a:cs typeface="Times New Roman"/>
              </a:rPr>
              <a:t> i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s</a:t>
            </a:r>
            <a:r>
              <a:rPr sz="2800" i="1" spc="-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5" dirty="0">
                <a:latin typeface="Times New Roman"/>
                <a:cs typeface="Times New Roman"/>
              </a:rPr>
              <a:t> rea</a:t>
            </a:r>
            <a:r>
              <a:rPr sz="2800" dirty="0">
                <a:latin typeface="Times New Roman"/>
                <a:cs typeface="Times New Roman"/>
              </a:rPr>
              <a:t>d	</a:t>
            </a:r>
            <a:r>
              <a:rPr sz="2800" i="1" dirty="0">
                <a:latin typeface="Times New Roman"/>
                <a:cs typeface="Times New Roman"/>
              </a:rPr>
              <a:t>o</a:t>
            </a:r>
            <a:r>
              <a:rPr sz="2950" i="1" spc="-45" dirty="0">
                <a:latin typeface="Symbol"/>
                <a:cs typeface="Symbol"/>
              </a:rPr>
              <a:t></a:t>
            </a:r>
            <a:r>
              <a:rPr sz="2800" dirty="0">
                <a:latin typeface="Times New Roman"/>
                <a:cs typeface="Times New Roman"/>
              </a:rPr>
              <a:t>,  then </a:t>
            </a:r>
            <a:r>
              <a:rPr sz="2800" i="1" spc="-10" dirty="0">
                <a:latin typeface="Times New Roman"/>
                <a:cs typeface="Times New Roman"/>
              </a:rPr>
              <a:t>CD</a:t>
            </a:r>
            <a:r>
              <a:rPr sz="2800" spc="-10" dirty="0">
                <a:latin typeface="Times New Roman"/>
                <a:cs typeface="Times New Roman"/>
              </a:rPr>
              <a:t>(</a:t>
            </a:r>
            <a:r>
              <a:rPr sz="2800" i="1" spc="-10" dirty="0">
                <a:latin typeface="Times New Roman"/>
                <a:cs typeface="Times New Roman"/>
              </a:rPr>
              <a:t>o</a:t>
            </a:r>
            <a:r>
              <a:rPr sz="2950" i="1" spc="-10" dirty="0">
                <a:latin typeface="Symbol"/>
                <a:cs typeface="Symbol"/>
              </a:rPr>
              <a:t></a:t>
            </a:r>
            <a:r>
              <a:rPr sz="2950" i="1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) =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CD</a:t>
            </a:r>
            <a:r>
              <a:rPr sz="2800" spc="-5" dirty="0">
                <a:latin typeface="Times New Roman"/>
                <a:cs typeface="Times New Roman"/>
              </a:rPr>
              <a:t>(</a:t>
            </a:r>
            <a:r>
              <a:rPr sz="2800" i="1" spc="-5" dirty="0">
                <a:latin typeface="Times New Roman"/>
                <a:cs typeface="Times New Roman"/>
              </a:rPr>
              <a:t>o</a:t>
            </a:r>
            <a:r>
              <a:rPr sz="2800" spc="-5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  <a:p>
            <a:pPr marL="471805" marR="168910" indent="-459105">
              <a:lnSpc>
                <a:spcPts val="3240"/>
              </a:lnSpc>
              <a:spcBef>
                <a:spcPts val="715"/>
              </a:spcBef>
              <a:buFont typeface="Arial"/>
              <a:buChar char="•"/>
              <a:tabLst>
                <a:tab pos="471805" algn="l"/>
                <a:tab pos="472440" algn="l"/>
              </a:tabLst>
            </a:pPr>
            <a:r>
              <a:rPr sz="3000" spc="-5" dirty="0">
                <a:latin typeface="Times New Roman"/>
                <a:cs typeface="Times New Roman"/>
              </a:rPr>
              <a:t>Says </a:t>
            </a:r>
            <a:r>
              <a:rPr sz="3000" dirty="0">
                <a:latin typeface="Times New Roman"/>
                <a:cs typeface="Times New Roman"/>
              </a:rPr>
              <a:t>that </a:t>
            </a:r>
            <a:r>
              <a:rPr sz="3000" i="1" spc="-5" dirty="0">
                <a:latin typeface="Times New Roman"/>
                <a:cs typeface="Times New Roman"/>
              </a:rPr>
              <a:t>s </a:t>
            </a:r>
            <a:r>
              <a:rPr sz="3000" dirty="0">
                <a:latin typeface="Times New Roman"/>
                <a:cs typeface="Times New Roman"/>
              </a:rPr>
              <a:t>can write to an object if all the  (unsanitized) objects it can read are in the same  dataset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00276" y="1170685"/>
            <a:ext cx="67322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Formal </a:t>
            </a:r>
            <a:r>
              <a:rPr spc="-5" dirty="0"/>
              <a:t>Models </a:t>
            </a:r>
            <a:r>
              <a:rPr dirty="0"/>
              <a:t>for </a:t>
            </a:r>
            <a:r>
              <a:rPr spc="-5" dirty="0"/>
              <a:t>Computer</a:t>
            </a:r>
            <a:r>
              <a:rPr spc="-70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18632"/>
            <a:ext cx="7761605" cy="4017645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65" dirty="0">
                <a:latin typeface="Times New Roman"/>
                <a:cs typeface="Times New Roman"/>
              </a:rPr>
              <a:t>Two </a:t>
            </a:r>
            <a:r>
              <a:rPr sz="2700" dirty="0">
                <a:latin typeface="Times New Roman"/>
                <a:cs typeface="Times New Roman"/>
              </a:rPr>
              <a:t>fundamental computer </a:t>
            </a:r>
            <a:r>
              <a:rPr sz="2700" spc="-5" dirty="0">
                <a:latin typeface="Times New Roman"/>
                <a:cs typeface="Times New Roman"/>
              </a:rPr>
              <a:t>security</a:t>
            </a:r>
            <a:r>
              <a:rPr sz="2700" spc="4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facts: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All complex software systems contain</a:t>
            </a:r>
            <a:r>
              <a:rPr sz="2300" spc="4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errors</a:t>
            </a:r>
            <a:endParaRPr sz="2300">
              <a:latin typeface="Times New Roman"/>
              <a:cs typeface="Times New Roman"/>
            </a:endParaRPr>
          </a:p>
          <a:p>
            <a:pPr marL="755650" marR="1583055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It is extraordinarily </a:t>
            </a:r>
            <a:r>
              <a:rPr sz="2300" spc="-10" dirty="0">
                <a:latin typeface="Times New Roman"/>
                <a:cs typeface="Times New Roman"/>
              </a:rPr>
              <a:t>difficult </a:t>
            </a:r>
            <a:r>
              <a:rPr sz="2300" spc="-5" dirty="0">
                <a:latin typeface="Times New Roman"/>
                <a:cs typeface="Times New Roman"/>
              </a:rPr>
              <a:t>to build computer  hardware/software not vulnerable to</a:t>
            </a:r>
            <a:r>
              <a:rPr sz="2300" spc="3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attack</a:t>
            </a:r>
            <a:endParaRPr sz="23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Hence, </a:t>
            </a:r>
            <a:r>
              <a:rPr sz="2700" dirty="0">
                <a:latin typeface="Times New Roman"/>
                <a:cs typeface="Times New Roman"/>
              </a:rPr>
              <a:t>the desire to prove design and</a:t>
            </a:r>
            <a:r>
              <a:rPr sz="2700" spc="-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implementation  </a:t>
            </a:r>
            <a:r>
              <a:rPr sz="2700" spc="-5" dirty="0">
                <a:latin typeface="Times New Roman"/>
                <a:cs typeface="Times New Roman"/>
              </a:rPr>
              <a:t>satisfy security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requirements</a:t>
            </a:r>
            <a:endParaRPr sz="2700">
              <a:latin typeface="Times New Roman"/>
              <a:cs typeface="Times New Roman"/>
            </a:endParaRPr>
          </a:p>
          <a:p>
            <a:pPr marL="355600" marR="338455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That led to development of formal </a:t>
            </a:r>
            <a:r>
              <a:rPr sz="2700" spc="-5" dirty="0">
                <a:latin typeface="Times New Roman"/>
                <a:cs typeface="Times New Roman"/>
              </a:rPr>
              <a:t>security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models;  initially funded by </a:t>
            </a:r>
            <a:r>
              <a:rPr sz="2700" spc="-5" dirty="0">
                <a:latin typeface="Times New Roman"/>
                <a:cs typeface="Times New Roman"/>
              </a:rPr>
              <a:t>US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DoD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The Bell-LaPadula (BLP) model </a:t>
            </a:r>
            <a:r>
              <a:rPr sz="2700" spc="-5" dirty="0">
                <a:latin typeface="Times New Roman"/>
                <a:cs typeface="Times New Roman"/>
              </a:rPr>
              <a:t>was </a:t>
            </a:r>
            <a:r>
              <a:rPr sz="2700" dirty="0">
                <a:latin typeface="Times New Roman"/>
                <a:cs typeface="Times New Roman"/>
              </a:rPr>
              <a:t>very</a:t>
            </a:r>
            <a:r>
              <a:rPr sz="2700" spc="-8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influential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3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96032" y="1006855"/>
            <a:ext cx="4464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Multilevel </a:t>
            </a:r>
            <a:r>
              <a:rPr dirty="0"/>
              <a:t>Security</a:t>
            </a:r>
            <a:r>
              <a:rPr spc="-55" dirty="0"/>
              <a:t> </a:t>
            </a:r>
            <a:r>
              <a:rPr dirty="0"/>
              <a:t>(MLS)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57553" y="2031746"/>
            <a:ext cx="7743190" cy="427736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90805" marR="52705" indent="-78740">
              <a:lnSpc>
                <a:spcPts val="3240"/>
              </a:lnSpc>
              <a:spcBef>
                <a:spcPts val="505"/>
              </a:spcBef>
            </a:pPr>
            <a:r>
              <a:rPr sz="3000" dirty="0">
                <a:latin typeface="Times New Roman"/>
                <a:cs typeface="Times New Roman"/>
              </a:rPr>
              <a:t>A class of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that has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resources  (particularly stored information) at more than one  security level (</a:t>
            </a:r>
            <a:r>
              <a:rPr sz="3000" i="1" dirty="0">
                <a:latin typeface="Times New Roman"/>
                <a:cs typeface="Times New Roman"/>
              </a:rPr>
              <a:t>i.e., </a:t>
            </a:r>
            <a:r>
              <a:rPr sz="3000" dirty="0">
                <a:latin typeface="Times New Roman"/>
                <a:cs typeface="Times New Roman"/>
              </a:rPr>
              <a:t>has </a:t>
            </a:r>
            <a:r>
              <a:rPr sz="3000" spc="-10" dirty="0">
                <a:latin typeface="Times New Roman"/>
                <a:cs typeface="Times New Roman"/>
              </a:rPr>
              <a:t>different </a:t>
            </a:r>
            <a:r>
              <a:rPr sz="3000" dirty="0">
                <a:latin typeface="Times New Roman"/>
                <a:cs typeface="Times New Roman"/>
              </a:rPr>
              <a:t>types of </a:t>
            </a:r>
            <a:r>
              <a:rPr sz="3000" spc="-5" dirty="0">
                <a:latin typeface="Times New Roman"/>
                <a:cs typeface="Times New Roman"/>
              </a:rPr>
              <a:t>sensitive  </a:t>
            </a:r>
            <a:r>
              <a:rPr sz="3000" dirty="0">
                <a:latin typeface="Times New Roman"/>
                <a:cs typeface="Times New Roman"/>
              </a:rPr>
              <a:t>resources) and that permits concurrent access by  users </a:t>
            </a:r>
            <a:r>
              <a:rPr sz="3000" spc="-5" dirty="0">
                <a:latin typeface="Times New Roman"/>
                <a:cs typeface="Times New Roman"/>
              </a:rPr>
              <a:t>who </a:t>
            </a:r>
            <a:r>
              <a:rPr sz="3000" spc="-10" dirty="0">
                <a:latin typeface="Times New Roman"/>
                <a:cs typeface="Times New Roman"/>
              </a:rPr>
              <a:t>differ </a:t>
            </a:r>
            <a:r>
              <a:rPr sz="3000" dirty="0">
                <a:latin typeface="Times New Roman"/>
                <a:cs typeface="Times New Roman"/>
              </a:rPr>
              <a:t>in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clearance and need-  </a:t>
            </a:r>
            <a:r>
              <a:rPr sz="3000" spc="-25" dirty="0">
                <a:latin typeface="Times New Roman"/>
                <a:cs typeface="Times New Roman"/>
              </a:rPr>
              <a:t>to-know, </a:t>
            </a:r>
            <a:r>
              <a:rPr sz="3000" dirty="0">
                <a:latin typeface="Times New Roman"/>
                <a:cs typeface="Times New Roman"/>
              </a:rPr>
              <a:t>but is able to prevent each </a:t>
            </a:r>
            <a:r>
              <a:rPr sz="3000" spc="-5" dirty="0">
                <a:latin typeface="Times New Roman"/>
                <a:cs typeface="Times New Roman"/>
              </a:rPr>
              <a:t>user </a:t>
            </a:r>
            <a:r>
              <a:rPr sz="3000" dirty="0">
                <a:latin typeface="Times New Roman"/>
                <a:cs typeface="Times New Roman"/>
              </a:rPr>
              <a:t>from  accessing resources for </a:t>
            </a:r>
            <a:r>
              <a:rPr sz="3000" spc="-5" dirty="0">
                <a:latin typeface="Times New Roman"/>
                <a:cs typeface="Times New Roman"/>
              </a:rPr>
              <a:t>which </a:t>
            </a:r>
            <a:r>
              <a:rPr sz="3000" dirty="0">
                <a:latin typeface="Times New Roman"/>
                <a:cs typeface="Times New Roman"/>
              </a:rPr>
              <a:t>the user lacks  authorization.</a:t>
            </a:r>
            <a:endParaRPr sz="3000">
              <a:latin typeface="Times New Roman"/>
              <a:cs typeface="Times New Roman"/>
            </a:endParaRPr>
          </a:p>
          <a:p>
            <a:pPr marL="90805" marR="5080" indent="38100">
              <a:lnSpc>
                <a:spcPts val="3240"/>
              </a:lnSpc>
              <a:spcBef>
                <a:spcPts val="720"/>
              </a:spcBef>
            </a:pPr>
            <a:r>
              <a:rPr sz="3000" dirty="0">
                <a:latin typeface="Times New Roman"/>
                <a:cs typeface="Times New Roman"/>
              </a:rPr>
              <a:t>Such a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implements </a:t>
            </a:r>
            <a:r>
              <a:rPr sz="3000" spc="-5" dirty="0">
                <a:latin typeface="Times New Roman"/>
                <a:cs typeface="Times New Roman"/>
              </a:rPr>
              <a:t>BLP </a:t>
            </a:r>
            <a:r>
              <a:rPr sz="3000" dirty="0">
                <a:latin typeface="Times New Roman"/>
                <a:cs typeface="Times New Roman"/>
              </a:rPr>
              <a:t>or </a:t>
            </a:r>
            <a:r>
              <a:rPr sz="3000" spc="-5" dirty="0">
                <a:latin typeface="Times New Roman"/>
                <a:cs typeface="Times New Roman"/>
              </a:rPr>
              <a:t>something</a:t>
            </a:r>
            <a:r>
              <a:rPr sz="3000" spc="-1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like  it.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31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24382" y="1137920"/>
            <a:ext cx="801115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MLS Security for Role-Based Access</a:t>
            </a:r>
            <a:r>
              <a:rPr spc="-55" dirty="0"/>
              <a:t> </a:t>
            </a:r>
            <a:r>
              <a:rPr spc="-5" dirty="0"/>
              <a:t>Control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458465"/>
            <a:ext cx="8039100" cy="2989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Role based access control (RBAC) can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implement  </a:t>
            </a:r>
            <a:r>
              <a:rPr sz="3000" spc="-5" dirty="0">
                <a:latin typeface="Times New Roman"/>
                <a:cs typeface="Times New Roman"/>
              </a:rPr>
              <a:t>BLP MLS rules</a:t>
            </a:r>
            <a:r>
              <a:rPr sz="3000" spc="-12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given: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security constraints on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users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constraints on read/write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permissions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read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write </a:t>
            </a:r>
            <a:r>
              <a:rPr sz="2800" dirty="0">
                <a:latin typeface="Times New Roman"/>
                <a:cs typeface="Times New Roman"/>
              </a:rPr>
              <a:t>level </a:t>
            </a:r>
            <a:r>
              <a:rPr sz="2800" spc="-5" dirty="0">
                <a:latin typeface="Times New Roman"/>
                <a:cs typeface="Times New Roman"/>
              </a:rPr>
              <a:t>role </a:t>
            </a:r>
            <a:r>
              <a:rPr sz="2800" dirty="0">
                <a:latin typeface="Times New Roman"/>
                <a:cs typeface="Times New Roman"/>
              </a:rPr>
              <a:t>access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definitions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constraint </a:t>
            </a:r>
            <a:r>
              <a:rPr sz="2800" spc="-5" dirty="0">
                <a:latin typeface="Times New Roman"/>
                <a:cs typeface="Times New Roman"/>
              </a:rPr>
              <a:t>on </a:t>
            </a:r>
            <a:r>
              <a:rPr sz="2800" spc="-10" dirty="0">
                <a:latin typeface="Times New Roman"/>
                <a:cs typeface="Times New Roman"/>
              </a:rPr>
              <a:t>user-role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assignments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905750" y="457200"/>
            <a:ext cx="2540" cy="19050"/>
          </a:xfrm>
          <a:custGeom>
            <a:avLst/>
            <a:gdLst/>
            <a:ahLst/>
            <a:cxnLst/>
            <a:rect l="l" t="t" r="r" b="b"/>
            <a:pathLst>
              <a:path w="2540" h="19050">
                <a:moveTo>
                  <a:pt x="2285" y="0"/>
                </a:moveTo>
                <a:lnTo>
                  <a:pt x="2285" y="19049"/>
                </a:lnTo>
                <a:lnTo>
                  <a:pt x="0" y="19049"/>
                </a:lnTo>
                <a:lnTo>
                  <a:pt x="0" y="0"/>
                </a:lnTo>
                <a:lnTo>
                  <a:pt x="2285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905750" y="457200"/>
            <a:ext cx="2540" cy="19050"/>
          </a:xfrm>
          <a:custGeom>
            <a:avLst/>
            <a:gdLst/>
            <a:ahLst/>
            <a:cxnLst/>
            <a:rect l="l" t="t" r="r" b="b"/>
            <a:pathLst>
              <a:path w="2540" h="19050">
                <a:moveTo>
                  <a:pt x="0" y="19049"/>
                </a:moveTo>
                <a:lnTo>
                  <a:pt x="0" y="0"/>
                </a:lnTo>
                <a:lnTo>
                  <a:pt x="2285" y="0"/>
                </a:lnTo>
                <a:lnTo>
                  <a:pt x="2285" y="19049"/>
                </a:lnTo>
                <a:lnTo>
                  <a:pt x="0" y="1904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32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59379" y="1991867"/>
            <a:ext cx="5439155" cy="47335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5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MLS Database</a:t>
            </a:r>
            <a:r>
              <a:rPr spc="-15" dirty="0"/>
              <a:t> </a:t>
            </a:r>
            <a:r>
              <a:rPr spc="-10" dirty="0"/>
              <a:t>Security</a:t>
            </a: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33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1208" y="6811518"/>
            <a:ext cx="2024633" cy="466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43860" y="1007617"/>
            <a:ext cx="41725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MLS Database</a:t>
            </a:r>
            <a:r>
              <a:rPr spc="-15" dirty="0"/>
              <a:t> </a:t>
            </a:r>
            <a:r>
              <a:rPr spc="-10" dirty="0"/>
              <a:t>Security</a:t>
            </a:r>
          </a:p>
        </p:txBody>
      </p:sp>
      <p:sp>
        <p:nvSpPr>
          <p:cNvPr id="5" name="object 5"/>
          <p:cNvSpPr/>
          <p:nvPr/>
        </p:nvSpPr>
        <p:spPr>
          <a:xfrm>
            <a:off x="2576538" y="2152600"/>
            <a:ext cx="5487149" cy="43484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34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7100" marR="5080" indent="-9144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MLS Database </a:t>
            </a:r>
            <a:r>
              <a:rPr spc="-10" dirty="0"/>
              <a:t>Security  </a:t>
            </a:r>
            <a:r>
              <a:rPr spc="-5" dirty="0"/>
              <a:t>Read</a:t>
            </a:r>
            <a:r>
              <a:rPr spc="-120" dirty="0"/>
              <a:t> </a:t>
            </a:r>
            <a:r>
              <a:rPr spc="-10" dirty="0"/>
              <a:t>Access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377694"/>
            <a:ext cx="7426959" cy="408559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DBMS </a:t>
            </a:r>
            <a:r>
              <a:rPr sz="2700" dirty="0">
                <a:latin typeface="Times New Roman"/>
                <a:cs typeface="Times New Roman"/>
              </a:rPr>
              <a:t>enforces </a:t>
            </a:r>
            <a:r>
              <a:rPr sz="2700" spc="-5" dirty="0">
                <a:latin typeface="Times New Roman"/>
                <a:cs typeface="Times New Roman"/>
              </a:rPr>
              <a:t>simple security </a:t>
            </a:r>
            <a:r>
              <a:rPr sz="2700" dirty="0">
                <a:latin typeface="Times New Roman"/>
                <a:cs typeface="Times New Roman"/>
              </a:rPr>
              <a:t>rule (no read</a:t>
            </a:r>
            <a:r>
              <a:rPr sz="2700" spc="-6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up)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easy if granularity is entire database / table</a:t>
            </a:r>
            <a:r>
              <a:rPr sz="2700" spc="-6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level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inference problems if there is row</a:t>
            </a:r>
            <a:r>
              <a:rPr sz="2700" spc="-4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granularity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if can query on restricted data can infer its</a:t>
            </a:r>
            <a:r>
              <a:rPr sz="2300" spc="10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existence</a:t>
            </a:r>
            <a:endParaRPr sz="23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1800" b="1" spc="-10" dirty="0">
                <a:latin typeface="Courier New"/>
                <a:cs typeface="Courier New"/>
              </a:rPr>
              <a:t>SELECT Ename FROM Employee WHERE Salary </a:t>
            </a:r>
            <a:r>
              <a:rPr sz="1800" b="1" spc="-5" dirty="0">
                <a:latin typeface="Courier New"/>
                <a:cs typeface="Courier New"/>
              </a:rPr>
              <a:t>&gt;</a:t>
            </a:r>
            <a:r>
              <a:rPr sz="1800" b="1" spc="-40" dirty="0">
                <a:latin typeface="Courier New"/>
                <a:cs typeface="Courier New"/>
              </a:rPr>
              <a:t> </a:t>
            </a:r>
            <a:r>
              <a:rPr sz="1800" b="1" spc="-15" dirty="0">
                <a:latin typeface="Courier New"/>
                <a:cs typeface="Courier New"/>
              </a:rPr>
              <a:t>50K</a:t>
            </a:r>
            <a:endParaRPr sz="1800">
              <a:latin typeface="Courier New"/>
              <a:cs typeface="Courier New"/>
            </a:endParaRPr>
          </a:p>
          <a:p>
            <a:pPr marL="755650" lvl="1" indent="-285750">
              <a:lnSpc>
                <a:spcPct val="100000"/>
              </a:lnSpc>
              <a:spcBef>
                <a:spcPts val="6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solution is to check access to all query</a:t>
            </a:r>
            <a:r>
              <a:rPr sz="2300" spc="8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data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35"/>
              </a:spcBef>
              <a:buChar char="•"/>
              <a:tabLst>
                <a:tab pos="354965" algn="l"/>
                <a:tab pos="355600" algn="l"/>
              </a:tabLst>
            </a:pPr>
            <a:r>
              <a:rPr sz="2700" strike="sngStrike" dirty="0">
                <a:latin typeface="Arial"/>
                <a:cs typeface="Arial"/>
              </a:rPr>
              <a:t>	</a:t>
            </a:r>
            <a:r>
              <a:rPr sz="2700" strike="sngStrike" dirty="0">
                <a:latin typeface="Times New Roman"/>
                <a:cs typeface="Times New Roman"/>
              </a:rPr>
              <a:t>also have problems if have row</a:t>
            </a:r>
            <a:r>
              <a:rPr sz="2700" strike="sngStrike" spc="-35" dirty="0">
                <a:latin typeface="Times New Roman"/>
                <a:cs typeface="Times New Roman"/>
              </a:rPr>
              <a:t> </a:t>
            </a:r>
            <a:r>
              <a:rPr sz="2700" strike="sngStrike" dirty="0">
                <a:latin typeface="Times New Roman"/>
                <a:cs typeface="Times New Roman"/>
              </a:rPr>
              <a:t>granularity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null response indicates restricted/empty</a:t>
            </a:r>
            <a:r>
              <a:rPr sz="2300" spc="5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result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no extra concerns if have element</a:t>
            </a:r>
            <a:r>
              <a:rPr sz="2700" spc="-4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granularity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35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45105" y="1137920"/>
            <a:ext cx="55683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Trusted </a:t>
            </a:r>
            <a:r>
              <a:rPr dirty="0"/>
              <a:t>Platform Module</a:t>
            </a:r>
            <a:r>
              <a:rPr spc="-80" dirty="0"/>
              <a:t> </a:t>
            </a:r>
            <a:r>
              <a:rPr dirty="0"/>
              <a:t>(TPM)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2226"/>
            <a:ext cx="7878445" cy="426847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Concept from </a:t>
            </a:r>
            <a:r>
              <a:rPr sz="3000" spc="-20" dirty="0">
                <a:latin typeface="Times New Roman"/>
                <a:cs typeface="Times New Roman"/>
              </a:rPr>
              <a:t>Trusted </a:t>
            </a:r>
            <a:r>
              <a:rPr sz="3000" dirty="0">
                <a:latin typeface="Times New Roman"/>
                <a:cs typeface="Times New Roman"/>
              </a:rPr>
              <a:t>Computing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Group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Hardware module at heart of hardware /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software  approach to trusted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computing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Uses </a:t>
            </a:r>
            <a:r>
              <a:rPr sz="3000" dirty="0">
                <a:latin typeface="Times New Roman"/>
                <a:cs typeface="Times New Roman"/>
              </a:rPr>
              <a:t>a </a:t>
            </a:r>
            <a:r>
              <a:rPr sz="3000" spc="-5" dirty="0">
                <a:latin typeface="Times New Roman"/>
                <a:cs typeface="Times New Roman"/>
              </a:rPr>
              <a:t>TPM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chip: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motherboard, smart card,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processor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working with </a:t>
            </a:r>
            <a:r>
              <a:rPr sz="2800" dirty="0">
                <a:latin typeface="Times New Roman"/>
                <a:cs typeface="Times New Roman"/>
              </a:rPr>
              <a:t>approved hardware /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software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generating and using crypto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keys</a:t>
            </a:r>
            <a:endParaRPr sz="2800">
              <a:latin typeface="Times New Roman"/>
              <a:cs typeface="Times New Roman"/>
            </a:endParaRPr>
          </a:p>
          <a:p>
            <a:pPr marL="355600" marR="1410335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has 3 basic services: authenticated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boot,  certification, and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encryption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36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68955" y="1006855"/>
            <a:ext cx="49193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Authenticated Boot</a:t>
            </a:r>
            <a:r>
              <a:rPr spc="10" dirty="0"/>
              <a:t> </a:t>
            </a:r>
            <a:r>
              <a:rPr spc="-10" dirty="0"/>
              <a:t>Service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40739" y="1986026"/>
            <a:ext cx="8291195" cy="476250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Responsible for booting entire </a:t>
            </a:r>
            <a:r>
              <a:rPr sz="3000" spc="-5" dirty="0">
                <a:latin typeface="Times New Roman"/>
                <a:cs typeface="Times New Roman"/>
              </a:rPr>
              <a:t>O/S </a:t>
            </a:r>
            <a:r>
              <a:rPr sz="3000" dirty="0">
                <a:latin typeface="Times New Roman"/>
                <a:cs typeface="Times New Roman"/>
              </a:rPr>
              <a:t>in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stages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Ensuring each is valid and approved for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verifying digital </a:t>
            </a:r>
            <a:r>
              <a:rPr sz="2800" spc="-5" dirty="0">
                <a:latin typeface="Times New Roman"/>
                <a:cs typeface="Times New Roman"/>
              </a:rPr>
              <a:t>signature associated with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code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keeping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10" dirty="0">
                <a:latin typeface="Times New Roman"/>
                <a:cs typeface="Times New Roman"/>
              </a:rPr>
              <a:t>tamper-evident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log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log records versions of all code</a:t>
            </a:r>
            <a:r>
              <a:rPr sz="3000" spc="-2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running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Can then expand trust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boundary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TPM </a:t>
            </a:r>
            <a:r>
              <a:rPr sz="2800" spc="-5" dirty="0">
                <a:latin typeface="Times New Roman"/>
                <a:cs typeface="Times New Roman"/>
              </a:rPr>
              <a:t>verifies any </a:t>
            </a:r>
            <a:r>
              <a:rPr sz="2800" dirty="0">
                <a:latin typeface="Times New Roman"/>
                <a:cs typeface="Times New Roman"/>
              </a:rPr>
              <a:t>additional </a:t>
            </a:r>
            <a:r>
              <a:rPr sz="2800" spc="-5" dirty="0">
                <a:latin typeface="Times New Roman"/>
                <a:cs typeface="Times New Roman"/>
              </a:rPr>
              <a:t>software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requested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confirms </a:t>
            </a:r>
            <a:r>
              <a:rPr sz="2400" spc="-5" dirty="0">
                <a:latin typeface="Times New Roman"/>
                <a:cs typeface="Times New Roman"/>
              </a:rPr>
              <a:t>signed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not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revoked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Hence, we know the resulting configuration is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well-  defined with approved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components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37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18002" y="1006855"/>
            <a:ext cx="34239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Encryption</a:t>
            </a:r>
            <a:r>
              <a:rPr spc="-110" dirty="0"/>
              <a:t> </a:t>
            </a:r>
            <a:r>
              <a:rPr dirty="0"/>
              <a:t>Service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Encrypts data </a:t>
            </a:r>
            <a:r>
              <a:rPr spc="-5" dirty="0"/>
              <a:t>so </a:t>
            </a:r>
            <a:r>
              <a:rPr dirty="0"/>
              <a:t>it can be</a:t>
            </a:r>
            <a:r>
              <a:rPr spc="-5" dirty="0"/>
              <a:t> </a:t>
            </a:r>
            <a:r>
              <a:rPr dirty="0"/>
              <a:t>decrypted</a:t>
            </a: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by </a:t>
            </a:r>
            <a:r>
              <a:rPr sz="2800" dirty="0">
                <a:latin typeface="Times New Roman"/>
                <a:cs typeface="Times New Roman"/>
              </a:rPr>
              <a:t>a certain machine in </a:t>
            </a:r>
            <a:r>
              <a:rPr sz="2800" spc="-5" dirty="0">
                <a:latin typeface="Times New Roman"/>
                <a:cs typeface="Times New Roman"/>
              </a:rPr>
              <a:t>given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configuration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Depends</a:t>
            </a:r>
            <a:r>
              <a:rPr spc="-10" dirty="0"/>
              <a:t> </a:t>
            </a:r>
            <a:r>
              <a:rPr dirty="0"/>
              <a:t>on</a:t>
            </a: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master secret key </a:t>
            </a:r>
            <a:r>
              <a:rPr sz="2800" spc="-5" dirty="0">
                <a:latin typeface="Times New Roman"/>
                <a:cs typeface="Times New Roman"/>
              </a:rPr>
              <a:t>unique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machine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used to generate secret encryption key for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every  </a:t>
            </a:r>
            <a:r>
              <a:rPr sz="2800" spc="-5" dirty="0">
                <a:latin typeface="Times New Roman"/>
                <a:cs typeface="Times New Roman"/>
              </a:rPr>
              <a:t>possible </a:t>
            </a:r>
            <a:r>
              <a:rPr sz="2800" dirty="0">
                <a:latin typeface="Times New Roman"/>
                <a:cs typeface="Times New Roman"/>
              </a:rPr>
              <a:t>configuration, </a:t>
            </a:r>
            <a:r>
              <a:rPr sz="2800" spc="-5" dirty="0">
                <a:latin typeface="Times New Roman"/>
                <a:cs typeface="Times New Roman"/>
              </a:rPr>
              <a:t>only usable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Can also extend this scheme</a:t>
            </a:r>
            <a:r>
              <a:rPr spc="-25" dirty="0"/>
              <a:t> </a:t>
            </a:r>
            <a:r>
              <a:rPr dirty="0"/>
              <a:t>upward</a:t>
            </a:r>
          </a:p>
          <a:p>
            <a:pPr marL="755650" marR="421640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create application </a:t>
            </a:r>
            <a:r>
              <a:rPr sz="2800" spc="-5" dirty="0">
                <a:latin typeface="Times New Roman"/>
                <a:cs typeface="Times New Roman"/>
              </a:rPr>
              <a:t>key for desired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application  version running on desired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version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38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1208" y="6811518"/>
            <a:ext cx="2024633" cy="466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58288" y="1007617"/>
            <a:ext cx="49428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Protected Storage</a:t>
            </a:r>
            <a:r>
              <a:rPr dirty="0"/>
              <a:t> </a:t>
            </a:r>
            <a:r>
              <a:rPr spc="-5" dirty="0"/>
              <a:t>Function</a:t>
            </a:r>
          </a:p>
        </p:txBody>
      </p:sp>
      <p:sp>
        <p:nvSpPr>
          <p:cNvPr id="5" name="object 5"/>
          <p:cNvSpPr/>
          <p:nvPr/>
        </p:nvSpPr>
        <p:spPr>
          <a:xfrm>
            <a:off x="2584704" y="2152603"/>
            <a:ext cx="5221284" cy="44649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39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15359" y="883411"/>
            <a:ext cx="30264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Trusted</a:t>
            </a:r>
            <a:r>
              <a:rPr spc="-80" dirty="0"/>
              <a:t> </a:t>
            </a:r>
            <a:r>
              <a:rPr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09826"/>
            <a:ext cx="7381240" cy="473583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models aimed at enhancing trust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60" dirty="0">
                <a:latin typeface="Times New Roman"/>
                <a:cs typeface="Times New Roman"/>
              </a:rPr>
              <a:t>Work </a:t>
            </a:r>
            <a:r>
              <a:rPr sz="3000" dirty="0">
                <a:latin typeface="Times New Roman"/>
                <a:cs typeface="Times New Roman"/>
              </a:rPr>
              <a:t>started in early </a:t>
            </a:r>
            <a:r>
              <a:rPr sz="3000" spc="-30" dirty="0">
                <a:latin typeface="Times New Roman"/>
                <a:cs typeface="Times New Roman"/>
              </a:rPr>
              <a:t>1970’s </a:t>
            </a:r>
            <a:r>
              <a:rPr sz="3000" dirty="0">
                <a:latin typeface="Times New Roman"/>
                <a:cs typeface="Times New Roman"/>
              </a:rPr>
              <a:t>leading</a:t>
            </a:r>
            <a:r>
              <a:rPr sz="3000" spc="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to:</a:t>
            </a:r>
            <a:endParaRPr sz="3000">
              <a:latin typeface="Times New Roman"/>
              <a:cs typeface="Times New Roman"/>
            </a:endParaRPr>
          </a:p>
          <a:p>
            <a:pPr marL="755650" marR="97155" lvl="1" indent="-285750">
              <a:lnSpc>
                <a:spcPts val="3020"/>
              </a:lnSpc>
              <a:spcBef>
                <a:spcPts val="7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20" dirty="0">
                <a:latin typeface="Times New Roman"/>
                <a:cs typeface="Times New Roman"/>
              </a:rPr>
              <a:t>Trusted </a:t>
            </a:r>
            <a:r>
              <a:rPr sz="2800" spc="-5" dirty="0">
                <a:latin typeface="Times New Roman"/>
                <a:cs typeface="Times New Roman"/>
              </a:rPr>
              <a:t>Computer System </a:t>
            </a:r>
            <a:r>
              <a:rPr sz="2800" dirty="0">
                <a:latin typeface="Times New Roman"/>
                <a:cs typeface="Times New Roman"/>
              </a:rPr>
              <a:t>Evaluation </a:t>
            </a:r>
            <a:r>
              <a:rPr sz="2800" spc="-5" dirty="0">
                <a:latin typeface="Times New Roman"/>
                <a:cs typeface="Times New Roman"/>
              </a:rPr>
              <a:t>Criteria  </a:t>
            </a:r>
            <a:r>
              <a:rPr sz="2800" dirty="0">
                <a:latin typeface="Times New Roman"/>
                <a:cs typeface="Times New Roman"/>
              </a:rPr>
              <a:t>(TCSEC), </a:t>
            </a:r>
            <a:r>
              <a:rPr sz="2800" spc="-5" dirty="0">
                <a:latin typeface="Times New Roman"/>
                <a:cs typeface="Times New Roman"/>
              </a:rPr>
              <a:t>Orange </a:t>
            </a:r>
            <a:r>
              <a:rPr sz="2800" dirty="0">
                <a:latin typeface="Times New Roman"/>
                <a:cs typeface="Times New Roman"/>
              </a:rPr>
              <a:t>Book, in early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1980s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further </a:t>
            </a:r>
            <a:r>
              <a:rPr sz="2800" spc="-5" dirty="0">
                <a:latin typeface="Times New Roman"/>
                <a:cs typeface="Times New Roman"/>
              </a:rPr>
              <a:t>work </a:t>
            </a:r>
            <a:r>
              <a:rPr sz="2800" dirty="0">
                <a:latin typeface="Times New Roman"/>
                <a:cs typeface="Times New Roman"/>
              </a:rPr>
              <a:t>by other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countries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resulting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Common Criteria </a:t>
            </a:r>
            <a:r>
              <a:rPr sz="2800" dirty="0">
                <a:latin typeface="Times New Roman"/>
                <a:cs typeface="Times New Roman"/>
              </a:rPr>
              <a:t>in late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1990s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Also Computer Security Center in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NSA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with Commercial Product </a:t>
            </a:r>
            <a:r>
              <a:rPr sz="2800" dirty="0">
                <a:latin typeface="Times New Roman"/>
                <a:cs typeface="Times New Roman"/>
              </a:rPr>
              <a:t>Evaluation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Program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evaluates commercially available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products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required for </a:t>
            </a:r>
            <a:r>
              <a:rPr sz="2800" spc="-5" dirty="0">
                <a:latin typeface="Times New Roman"/>
                <a:cs typeface="Times New Roman"/>
              </a:rPr>
              <a:t>Defense </a:t>
            </a:r>
            <a:r>
              <a:rPr sz="2800" dirty="0">
                <a:latin typeface="Times New Roman"/>
                <a:cs typeface="Times New Roman"/>
              </a:rPr>
              <a:t>use, freely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published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29916" y="1006855"/>
            <a:ext cx="47980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Bell-LaPadula (BLP)</a:t>
            </a:r>
            <a:r>
              <a:rPr spc="10" dirty="0"/>
              <a:t> </a:t>
            </a:r>
            <a:r>
              <a:rPr spc="-5" dirty="0"/>
              <a:t>Model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01265"/>
            <a:ext cx="7493000" cy="396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31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Developed </a:t>
            </a:r>
            <a:r>
              <a:rPr sz="3000" dirty="0">
                <a:latin typeface="Times New Roman"/>
                <a:cs typeface="Times New Roman"/>
              </a:rPr>
              <a:t>in 1970s as a formal access control  model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Subjects and objects have a </a:t>
            </a:r>
            <a:r>
              <a:rPr sz="3000" b="1" dirty="0">
                <a:latin typeface="Times New Roman"/>
                <a:cs typeface="Times New Roman"/>
              </a:rPr>
              <a:t>security</a:t>
            </a:r>
            <a:r>
              <a:rPr sz="3000" b="1" spc="-35" dirty="0">
                <a:latin typeface="Times New Roman"/>
                <a:cs typeface="Times New Roman"/>
              </a:rPr>
              <a:t> </a:t>
            </a:r>
            <a:r>
              <a:rPr sz="3000" b="1" dirty="0">
                <a:latin typeface="Times New Roman"/>
                <a:cs typeface="Times New Roman"/>
              </a:rPr>
              <a:t>class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top secret </a:t>
            </a:r>
            <a:r>
              <a:rPr sz="2800" dirty="0">
                <a:latin typeface="Times New Roman"/>
                <a:cs typeface="Times New Roman"/>
              </a:rPr>
              <a:t>&gt; </a:t>
            </a:r>
            <a:r>
              <a:rPr sz="2800" spc="-5" dirty="0">
                <a:latin typeface="Times New Roman"/>
                <a:cs typeface="Times New Roman"/>
              </a:rPr>
              <a:t>secret </a:t>
            </a:r>
            <a:r>
              <a:rPr sz="2800" dirty="0">
                <a:latin typeface="Times New Roman"/>
                <a:cs typeface="Times New Roman"/>
              </a:rPr>
              <a:t>&gt; </a:t>
            </a:r>
            <a:r>
              <a:rPr sz="2800" spc="-5" dirty="0">
                <a:latin typeface="Times New Roman"/>
                <a:cs typeface="Times New Roman"/>
              </a:rPr>
              <a:t>confidential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unclassified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subject has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b="1" spc="-5" dirty="0">
                <a:latin typeface="Times New Roman"/>
                <a:cs typeface="Times New Roman"/>
              </a:rPr>
              <a:t>security clearance</a:t>
            </a:r>
            <a:r>
              <a:rPr sz="2800" b="1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level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object has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b="1" spc="-5" dirty="0">
                <a:latin typeface="Times New Roman"/>
                <a:cs typeface="Times New Roman"/>
              </a:rPr>
              <a:t>security </a:t>
            </a:r>
            <a:r>
              <a:rPr sz="2800" b="1" dirty="0">
                <a:latin typeface="Times New Roman"/>
                <a:cs typeface="Times New Roman"/>
              </a:rPr>
              <a:t>classification</a:t>
            </a:r>
            <a:r>
              <a:rPr sz="2800" b="1" spc="-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level</a:t>
            </a:r>
            <a:endParaRPr sz="2800">
              <a:latin typeface="Times New Roman"/>
              <a:cs typeface="Times New Roman"/>
            </a:endParaRPr>
          </a:p>
          <a:p>
            <a:pPr marL="755650" marR="122555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 class controls </a:t>
            </a:r>
            <a:r>
              <a:rPr sz="2800" spc="-5" dirty="0">
                <a:latin typeface="Times New Roman"/>
                <a:cs typeface="Times New Roman"/>
              </a:rPr>
              <a:t>how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subject may </a:t>
            </a:r>
            <a:r>
              <a:rPr sz="2800" dirty="0">
                <a:latin typeface="Times New Roman"/>
                <a:cs typeface="Times New Roman"/>
              </a:rPr>
              <a:t>access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an  </a:t>
            </a:r>
            <a:r>
              <a:rPr sz="2800" spc="-5" dirty="0">
                <a:latin typeface="Times New Roman"/>
                <a:cs typeface="Times New Roman"/>
              </a:rPr>
              <a:t>object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4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48254" y="1006855"/>
            <a:ext cx="3962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Common Criteria</a:t>
            </a:r>
            <a:r>
              <a:rPr spc="-105" dirty="0"/>
              <a:t> </a:t>
            </a:r>
            <a:r>
              <a:rPr dirty="0"/>
              <a:t>(CC)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7814309" cy="424688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875665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ISO standard for security requirements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defining evaluation criteria to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give: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greater confidence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IT product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from formal actions during process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of: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development using secure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evaluation confirming meets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operation in accordance with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Specifies functional and assurance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requirements.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Evaluated products are listed for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56819" y="2779014"/>
            <a:ext cx="19685" cy="9525"/>
          </a:xfrm>
          <a:custGeom>
            <a:avLst/>
            <a:gdLst/>
            <a:ahLst/>
            <a:cxnLst/>
            <a:rect l="l" t="t" r="r" b="b"/>
            <a:pathLst>
              <a:path w="19684" h="9525">
                <a:moveTo>
                  <a:pt x="0" y="0"/>
                </a:moveTo>
                <a:lnTo>
                  <a:pt x="0" y="9143"/>
                </a:lnTo>
                <a:lnTo>
                  <a:pt x="19431" y="9143"/>
                </a:lnTo>
                <a:lnTo>
                  <a:pt x="194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41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44494" y="1006855"/>
            <a:ext cx="31705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CC</a:t>
            </a:r>
            <a:r>
              <a:rPr spc="-95" dirty="0"/>
              <a:t> </a:t>
            </a:r>
            <a:r>
              <a:rPr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6704"/>
            <a:ext cx="7891780" cy="4099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958215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Have a common set of potential security  requirements for use in</a:t>
            </a:r>
            <a:r>
              <a:rPr sz="3200" spc="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evaluation</a:t>
            </a:r>
            <a:endParaRPr sz="3200">
              <a:latin typeface="Times New Roman"/>
              <a:cs typeface="Times New Roman"/>
            </a:endParaRPr>
          </a:p>
          <a:p>
            <a:pPr marL="355600" marR="1099185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The </a:t>
            </a:r>
            <a:r>
              <a:rPr sz="3200" spc="-15" dirty="0">
                <a:latin typeface="Times New Roman"/>
                <a:cs typeface="Times New Roman"/>
              </a:rPr>
              <a:t>“target </a:t>
            </a:r>
            <a:r>
              <a:rPr sz="3200" spc="-5" dirty="0">
                <a:latin typeface="Times New Roman"/>
                <a:cs typeface="Times New Roman"/>
              </a:rPr>
              <a:t>of evaluation” </a:t>
            </a:r>
            <a:r>
              <a:rPr sz="3200" spc="-15" dirty="0">
                <a:latin typeface="Times New Roman"/>
                <a:cs typeface="Times New Roman"/>
              </a:rPr>
              <a:t>(TOE) </a:t>
            </a:r>
            <a:r>
              <a:rPr sz="3200" spc="-5" dirty="0">
                <a:latin typeface="Times New Roman"/>
                <a:cs typeface="Times New Roman"/>
              </a:rPr>
              <a:t>refers  product / system subject to</a:t>
            </a:r>
            <a:r>
              <a:rPr sz="3200" spc="4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evaluation</a:t>
            </a:r>
            <a:endParaRPr sz="3200">
              <a:latin typeface="Times New Roman"/>
              <a:cs typeface="Times New Roman"/>
            </a:endParaRPr>
          </a:p>
          <a:p>
            <a:pPr marL="355600" marR="132715" indent="-342900">
              <a:lnSpc>
                <a:spcPct val="100400"/>
              </a:lnSpc>
              <a:spcBef>
                <a:spcPts val="75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10" dirty="0">
                <a:latin typeface="Times New Roman"/>
                <a:cs typeface="Times New Roman"/>
              </a:rPr>
              <a:t>Functional </a:t>
            </a:r>
            <a:r>
              <a:rPr sz="3200" spc="-5" dirty="0">
                <a:latin typeface="Times New Roman"/>
                <a:cs typeface="Times New Roman"/>
              </a:rPr>
              <a:t>requirements: </a:t>
            </a:r>
            <a:r>
              <a:rPr sz="2800" spc="-5" dirty="0">
                <a:latin typeface="Times New Roman"/>
                <a:cs typeface="Times New Roman"/>
              </a:rPr>
              <a:t>define </a:t>
            </a:r>
            <a:r>
              <a:rPr sz="2800" dirty="0">
                <a:latin typeface="Times New Roman"/>
                <a:cs typeface="Times New Roman"/>
              </a:rPr>
              <a:t>desired security  </a:t>
            </a:r>
            <a:r>
              <a:rPr sz="2800" spc="-5" dirty="0">
                <a:latin typeface="Times New Roman"/>
                <a:cs typeface="Times New Roman"/>
              </a:rPr>
              <a:t>behavior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Assurance requirements: mechanisms to</a:t>
            </a:r>
            <a:r>
              <a:rPr sz="3200" spc="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show</a:t>
            </a:r>
            <a:endParaRPr sz="32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15"/>
              </a:spcBef>
            </a:pPr>
            <a:r>
              <a:rPr sz="2800" dirty="0">
                <a:latin typeface="Times New Roman"/>
                <a:cs typeface="Times New Roman"/>
              </a:rPr>
              <a:t>that security measures </a:t>
            </a:r>
            <a:r>
              <a:rPr sz="2800" spc="-10" dirty="0">
                <a:latin typeface="Times New Roman"/>
                <a:cs typeface="Times New Roman"/>
              </a:rPr>
              <a:t>effective </a:t>
            </a:r>
            <a:r>
              <a:rPr sz="2800" dirty="0">
                <a:latin typeface="Times New Roman"/>
                <a:cs typeface="Times New Roman"/>
              </a:rPr>
              <a:t>and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correct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42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625600" y="1090676"/>
            <a:ext cx="6883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Example: Smartcard Protection</a:t>
            </a:r>
            <a:r>
              <a:rPr spc="55" dirty="0"/>
              <a:t> </a:t>
            </a:r>
            <a:r>
              <a:rPr spc="-5" dirty="0"/>
              <a:t>Profile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03630" y="2047747"/>
            <a:ext cx="7861300" cy="435991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Simple protection profile example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describes IT security requirements for smart</a:t>
            </a:r>
            <a:r>
              <a:rPr sz="3000" spc="-1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card  use by </a:t>
            </a:r>
            <a:r>
              <a:rPr sz="3000" spc="-5" dirty="0">
                <a:latin typeface="Times New Roman"/>
                <a:cs typeface="Times New Roman"/>
              </a:rPr>
              <a:t>sensitive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applications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lists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threats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PP</a:t>
            </a:r>
            <a:r>
              <a:rPr sz="3000" spc="-1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requirements: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42 </a:t>
            </a:r>
            <a:r>
              <a:rPr sz="2800" spc="-20" dirty="0">
                <a:latin typeface="Times New Roman"/>
                <a:cs typeface="Times New Roman"/>
              </a:rPr>
              <a:t>TOE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functional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24 </a:t>
            </a:r>
            <a:r>
              <a:rPr sz="2800" spc="-20" dirty="0">
                <a:latin typeface="Times New Roman"/>
                <a:cs typeface="Times New Roman"/>
              </a:rPr>
              <a:t>TOE </a:t>
            </a:r>
            <a:r>
              <a:rPr sz="2800" spc="-5" dirty="0">
                <a:latin typeface="Times New Roman"/>
                <a:cs typeface="Times New Roman"/>
              </a:rPr>
              <a:t>security assurance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IT </a:t>
            </a:r>
            <a:r>
              <a:rPr sz="2800" dirty="0">
                <a:latin typeface="Times New Roman"/>
                <a:cs typeface="Times New Roman"/>
              </a:rPr>
              <a:t>environment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requirements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rationale for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selection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43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58665" y="1006855"/>
            <a:ext cx="194246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Assurance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703184" cy="3890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476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“Degree of confidence that the security controls  operate correctly and protect the system as  intended”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Applies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to:</a:t>
            </a:r>
            <a:endParaRPr sz="3000">
              <a:latin typeface="Times New Roman"/>
              <a:cs typeface="Times New Roman"/>
            </a:endParaRPr>
          </a:p>
          <a:p>
            <a:pPr marL="755650" marR="35052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product security </a:t>
            </a:r>
            <a:r>
              <a:rPr sz="2800" dirty="0">
                <a:latin typeface="Times New Roman"/>
                <a:cs typeface="Times New Roman"/>
              </a:rPr>
              <a:t>requirements, security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30" dirty="0">
                <a:latin typeface="Times New Roman"/>
                <a:cs typeface="Times New Roman"/>
              </a:rPr>
              <a:t>policy,  </a:t>
            </a:r>
            <a:r>
              <a:rPr sz="2800" spc="-5" dirty="0">
                <a:latin typeface="Times New Roman"/>
                <a:cs typeface="Times New Roman"/>
              </a:rPr>
              <a:t>product design, </a:t>
            </a:r>
            <a:r>
              <a:rPr sz="2800" dirty="0">
                <a:latin typeface="Times New Roman"/>
                <a:cs typeface="Times New Roman"/>
              </a:rPr>
              <a:t>implementation,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operation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0" dirty="0">
                <a:latin typeface="Times New Roman"/>
                <a:cs typeface="Times New Roman"/>
              </a:rPr>
              <a:t>Various </a:t>
            </a:r>
            <a:r>
              <a:rPr sz="3000" dirty="0">
                <a:latin typeface="Times New Roman"/>
                <a:cs typeface="Times New Roman"/>
              </a:rPr>
              <a:t>approaches analyzing, checking, testing  various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aspects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44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0272" y="1006855"/>
            <a:ext cx="51987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Evaluation Assurance</a:t>
            </a:r>
            <a:r>
              <a:rPr spc="-120" dirty="0"/>
              <a:t> </a:t>
            </a:r>
            <a:r>
              <a:rPr spc="-5" dirty="0"/>
              <a:t>Levels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2226"/>
            <a:ext cx="7622540" cy="39573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1 - functionally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tested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2: structurally</a:t>
            </a:r>
            <a:r>
              <a:rPr sz="3000" spc="-114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tested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3: methodically tested and</a:t>
            </a:r>
            <a:r>
              <a:rPr sz="3000" spc="-10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checked</a:t>
            </a:r>
            <a:endParaRPr sz="3000">
              <a:latin typeface="Times New Roman"/>
              <a:cs typeface="Times New Roman"/>
            </a:endParaRPr>
          </a:p>
          <a:p>
            <a:pPr marL="355600" marR="772795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4: methodically designed, tested,</a:t>
            </a:r>
            <a:r>
              <a:rPr sz="3000" spc="-1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reviewed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5: semiformally designed and</a:t>
            </a:r>
            <a:r>
              <a:rPr sz="3000" spc="-1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tested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6: semiformally verified design and</a:t>
            </a:r>
            <a:r>
              <a:rPr sz="3000" spc="-1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tested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EAL 7: formally verified design and</a:t>
            </a:r>
            <a:r>
              <a:rPr sz="3000" spc="-1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tested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45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67047" y="1006855"/>
            <a:ext cx="1924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Evaluation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6694"/>
            <a:ext cx="7708265" cy="425323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ensure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dirty="0">
                <a:latin typeface="Times New Roman"/>
                <a:cs typeface="Times New Roman"/>
              </a:rPr>
              <a:t>features correct &amp;</a:t>
            </a:r>
            <a:r>
              <a:rPr sz="2700" spc="-50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effective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performed during / after </a:t>
            </a:r>
            <a:r>
              <a:rPr sz="2700" spc="-20" dirty="0">
                <a:latin typeface="Times New Roman"/>
                <a:cs typeface="Times New Roman"/>
              </a:rPr>
              <a:t>TOE</a:t>
            </a:r>
            <a:r>
              <a:rPr sz="2700" spc="-14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development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higher levels need greater rigor and</a:t>
            </a:r>
            <a:r>
              <a:rPr sz="2700" spc="-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cost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input: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spc="-10" dirty="0">
                <a:latin typeface="Times New Roman"/>
                <a:cs typeface="Times New Roman"/>
              </a:rPr>
              <a:t>target, </a:t>
            </a:r>
            <a:r>
              <a:rPr sz="2700" dirty="0">
                <a:latin typeface="Times New Roman"/>
                <a:cs typeface="Times New Roman"/>
              </a:rPr>
              <a:t>evidence, actual</a:t>
            </a:r>
            <a:r>
              <a:rPr sz="2700" spc="-60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TOE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result: confirm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spc="-10" dirty="0">
                <a:latin typeface="Times New Roman"/>
                <a:cs typeface="Times New Roman"/>
              </a:rPr>
              <a:t>target </a:t>
            </a:r>
            <a:r>
              <a:rPr sz="2700" spc="-5" dirty="0">
                <a:latin typeface="Times New Roman"/>
                <a:cs typeface="Times New Roman"/>
              </a:rPr>
              <a:t>satisfied </a:t>
            </a:r>
            <a:r>
              <a:rPr sz="2700" dirty="0">
                <a:latin typeface="Times New Roman"/>
                <a:cs typeface="Times New Roman"/>
              </a:rPr>
              <a:t>for</a:t>
            </a:r>
            <a:r>
              <a:rPr sz="2700" spc="-65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TOE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4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process relates </a:t>
            </a:r>
            <a:r>
              <a:rPr sz="2700" spc="-5" dirty="0">
                <a:latin typeface="Times New Roman"/>
                <a:cs typeface="Times New Roman"/>
              </a:rPr>
              <a:t>security </a:t>
            </a:r>
            <a:r>
              <a:rPr sz="2700" spc="-10" dirty="0">
                <a:latin typeface="Times New Roman"/>
                <a:cs typeface="Times New Roman"/>
              </a:rPr>
              <a:t>target </a:t>
            </a:r>
            <a:r>
              <a:rPr sz="2700" dirty="0">
                <a:latin typeface="Times New Roman"/>
                <a:cs typeface="Times New Roman"/>
              </a:rPr>
              <a:t>to </a:t>
            </a:r>
            <a:r>
              <a:rPr sz="2700" spc="-5" dirty="0">
                <a:latin typeface="Times New Roman"/>
                <a:cs typeface="Times New Roman"/>
              </a:rPr>
              <a:t>some </a:t>
            </a:r>
            <a:r>
              <a:rPr sz="2700" dirty="0">
                <a:latin typeface="Times New Roman"/>
                <a:cs typeface="Times New Roman"/>
              </a:rPr>
              <a:t>of</a:t>
            </a:r>
            <a:r>
              <a:rPr sz="2700" spc="-70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TOE:</a:t>
            </a:r>
            <a:endParaRPr sz="27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high-level design, low-level design, functional spec, source  code, object code, hardware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realization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higher levels need </a:t>
            </a:r>
            <a:r>
              <a:rPr sz="2700" spc="-5" dirty="0">
                <a:latin typeface="Times New Roman"/>
                <a:cs typeface="Times New Roman"/>
              </a:rPr>
              <a:t>semiformal </a:t>
            </a:r>
            <a:r>
              <a:rPr sz="2700" dirty="0">
                <a:latin typeface="Times New Roman"/>
                <a:cs typeface="Times New Roman"/>
              </a:rPr>
              <a:t>/ formal</a:t>
            </a:r>
            <a:r>
              <a:rPr sz="2700" spc="-3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models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25423" y="3697985"/>
            <a:ext cx="9525" cy="38100"/>
          </a:xfrm>
          <a:custGeom>
            <a:avLst/>
            <a:gdLst/>
            <a:ahLst/>
            <a:cxnLst/>
            <a:rect l="l" t="t" r="r" b="b"/>
            <a:pathLst>
              <a:path w="9525" h="38100">
                <a:moveTo>
                  <a:pt x="0" y="0"/>
                </a:moveTo>
                <a:lnTo>
                  <a:pt x="0" y="38100"/>
                </a:lnTo>
                <a:lnTo>
                  <a:pt x="9143" y="38100"/>
                </a:lnTo>
                <a:lnTo>
                  <a:pt x="91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25423" y="3697985"/>
            <a:ext cx="9525" cy="38100"/>
          </a:xfrm>
          <a:custGeom>
            <a:avLst/>
            <a:gdLst/>
            <a:ahLst/>
            <a:cxnLst/>
            <a:rect l="l" t="t" r="r" b="b"/>
            <a:pathLst>
              <a:path w="9525" h="38100">
                <a:moveTo>
                  <a:pt x="0" y="0"/>
                </a:moveTo>
                <a:lnTo>
                  <a:pt x="0" y="38100"/>
                </a:lnTo>
                <a:lnTo>
                  <a:pt x="9143" y="38100"/>
                </a:lnTo>
                <a:lnTo>
                  <a:pt x="91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25423" y="3697985"/>
            <a:ext cx="9525" cy="38100"/>
          </a:xfrm>
          <a:custGeom>
            <a:avLst/>
            <a:gdLst/>
            <a:ahLst/>
            <a:cxnLst/>
            <a:rect l="l" t="t" r="r" b="b"/>
            <a:pathLst>
              <a:path w="9525" h="38100">
                <a:moveTo>
                  <a:pt x="0" y="0"/>
                </a:moveTo>
                <a:lnTo>
                  <a:pt x="0" y="38100"/>
                </a:lnTo>
                <a:lnTo>
                  <a:pt x="9143" y="38100"/>
                </a:lnTo>
                <a:lnTo>
                  <a:pt x="91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25423" y="3697985"/>
            <a:ext cx="9525" cy="38100"/>
          </a:xfrm>
          <a:custGeom>
            <a:avLst/>
            <a:gdLst/>
            <a:ahLst/>
            <a:cxnLst/>
            <a:rect l="l" t="t" r="r" b="b"/>
            <a:pathLst>
              <a:path w="9525" h="38100">
                <a:moveTo>
                  <a:pt x="0" y="0"/>
                </a:moveTo>
                <a:lnTo>
                  <a:pt x="0" y="38100"/>
                </a:lnTo>
                <a:lnTo>
                  <a:pt x="9143" y="38100"/>
                </a:lnTo>
                <a:lnTo>
                  <a:pt x="91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46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96922" y="1006855"/>
            <a:ext cx="54667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Evaluation Parties and</a:t>
            </a:r>
            <a:r>
              <a:rPr spc="5" dirty="0"/>
              <a:t> </a:t>
            </a:r>
            <a:r>
              <a:rPr spc="-5" dirty="0"/>
              <a:t>Phases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18632"/>
            <a:ext cx="6769734" cy="452755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evaluation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parties: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sponsor - customer or vendor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developer - provides evidence for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evaluation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evaluator - confirms requirements</a:t>
            </a:r>
            <a:r>
              <a:rPr sz="2300" spc="2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satisfied</a:t>
            </a:r>
            <a:endParaRPr sz="23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certifier - agency monitoring evaluation</a:t>
            </a:r>
            <a:r>
              <a:rPr sz="2300" spc="4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process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phases: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preparation, conduct of evaluation,</a:t>
            </a:r>
            <a:r>
              <a:rPr sz="2300" spc="3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conclusion</a:t>
            </a:r>
            <a:endParaRPr sz="2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government agency regulates, </a:t>
            </a:r>
            <a:r>
              <a:rPr sz="2700" i="1" dirty="0">
                <a:latin typeface="Times New Roman"/>
                <a:cs typeface="Times New Roman"/>
              </a:rPr>
              <a:t>e.g. </a:t>
            </a:r>
            <a:r>
              <a:rPr sz="2700" spc="-5" dirty="0">
                <a:latin typeface="Times New Roman"/>
                <a:cs typeface="Times New Roman"/>
              </a:rPr>
              <a:t>US</a:t>
            </a:r>
            <a:r>
              <a:rPr sz="2700" spc="-114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CCEVS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have peering agreements between</a:t>
            </a:r>
            <a:r>
              <a:rPr sz="2700" spc="-4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countries</a:t>
            </a:r>
            <a:endParaRPr sz="27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300" spc="-5" dirty="0">
                <a:latin typeface="Times New Roman"/>
                <a:cs typeface="Times New Roman"/>
              </a:rPr>
              <a:t>saving time / expense by sharing</a:t>
            </a:r>
            <a:r>
              <a:rPr sz="2300" spc="3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Times New Roman"/>
                <a:cs typeface="Times New Roman"/>
              </a:rPr>
              <a:t>results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r>
              <a:rPr spc="-5" dirty="0"/>
              <a:t>47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5" name="object 5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1923" y="1006855"/>
            <a:ext cx="61950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Simple Security Condition</a:t>
            </a:r>
            <a:r>
              <a:rPr spc="45" dirty="0"/>
              <a:t> </a:t>
            </a:r>
            <a:r>
              <a:rPr spc="-5" dirty="0"/>
              <a:t>(Prelim)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93179"/>
            <a:ext cx="7588250" cy="452501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Information flows up, not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down.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“No </a:t>
            </a:r>
            <a:r>
              <a:rPr sz="2800" spc="-5" dirty="0">
                <a:latin typeface="Times New Roman"/>
                <a:cs typeface="Times New Roman"/>
              </a:rPr>
              <a:t>read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up”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Subject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spc="-5" dirty="0">
                <a:latin typeface="Times New Roman"/>
                <a:cs typeface="Times New Roman"/>
              </a:rPr>
              <a:t>has security clearance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C</a:t>
            </a:r>
            <a:r>
              <a:rPr sz="2775" i="1" baseline="-21021" dirty="0">
                <a:latin typeface="Times New Roman"/>
                <a:cs typeface="Times New Roman"/>
              </a:rPr>
              <a:t>s</a:t>
            </a:r>
            <a:endParaRPr sz="2775" baseline="-21021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Object </a:t>
            </a:r>
            <a:r>
              <a:rPr sz="2800" i="1" dirty="0">
                <a:latin typeface="Times New Roman"/>
                <a:cs typeface="Times New Roman"/>
              </a:rPr>
              <a:t>O </a:t>
            </a:r>
            <a:r>
              <a:rPr sz="2800" spc="-5" dirty="0">
                <a:latin typeface="Times New Roman"/>
                <a:cs typeface="Times New Roman"/>
              </a:rPr>
              <a:t>has security classification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C</a:t>
            </a:r>
            <a:r>
              <a:rPr sz="2775" i="1" baseline="-21021" dirty="0">
                <a:latin typeface="Times New Roman"/>
                <a:cs typeface="Times New Roman"/>
              </a:rPr>
              <a:t>o</a:t>
            </a:r>
            <a:endParaRPr sz="2775" baseline="-21021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Subject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spc="-5" dirty="0">
                <a:latin typeface="Times New Roman"/>
                <a:cs typeface="Times New Roman"/>
              </a:rPr>
              <a:t>can read object </a:t>
            </a:r>
            <a:r>
              <a:rPr sz="2800" i="1" dirty="0">
                <a:latin typeface="Times New Roman"/>
                <a:cs typeface="Times New Roman"/>
              </a:rPr>
              <a:t>O </a:t>
            </a:r>
            <a:r>
              <a:rPr sz="2800" spc="-15" dirty="0">
                <a:latin typeface="Times New Roman"/>
                <a:cs typeface="Times New Roman"/>
              </a:rPr>
              <a:t>iff </a:t>
            </a:r>
            <a:r>
              <a:rPr sz="2800" i="1" dirty="0">
                <a:latin typeface="Times New Roman"/>
                <a:cs typeface="Times New Roman"/>
              </a:rPr>
              <a:t>C</a:t>
            </a:r>
            <a:r>
              <a:rPr sz="2775" i="1" baseline="-21021" dirty="0">
                <a:latin typeface="Times New Roman"/>
                <a:cs typeface="Times New Roman"/>
              </a:rPr>
              <a:t>s  </a:t>
            </a:r>
            <a:r>
              <a:rPr sz="2800" dirty="0">
                <a:latin typeface="Times New Roman"/>
                <a:cs typeface="Times New Roman"/>
              </a:rPr>
              <a:t>≥</a:t>
            </a:r>
            <a:r>
              <a:rPr sz="2800" spc="-31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C</a:t>
            </a:r>
            <a:r>
              <a:rPr sz="2775" i="1" baseline="-21021" dirty="0">
                <a:latin typeface="Times New Roman"/>
                <a:cs typeface="Times New Roman"/>
              </a:rPr>
              <a:t>o</a:t>
            </a:r>
            <a:endParaRPr sz="2775" baseline="-21021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Example: Adam is cleared for</a:t>
            </a:r>
            <a:r>
              <a:rPr sz="2800" spc="-2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“Secret”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Adam can read a document classified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secret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Adam can read a document classified</a:t>
            </a:r>
            <a:r>
              <a:rPr sz="2600" spc="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confidential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  <a:tab pos="6301105" algn="l"/>
              </a:tabLst>
            </a:pPr>
            <a:r>
              <a:rPr sz="2600" spc="-5" dirty="0">
                <a:latin typeface="Times New Roman"/>
                <a:cs typeface="Times New Roman"/>
              </a:rPr>
              <a:t>Adam </a:t>
            </a:r>
            <a:r>
              <a:rPr sz="2600" i="1" spc="-5" dirty="0">
                <a:latin typeface="Times New Roman"/>
                <a:cs typeface="Times New Roman"/>
              </a:rPr>
              <a:t>cannot </a:t>
            </a:r>
            <a:r>
              <a:rPr sz="2600" spc="-5" dirty="0">
                <a:latin typeface="Times New Roman"/>
                <a:cs typeface="Times New Roman"/>
              </a:rPr>
              <a:t>read a</a:t>
            </a:r>
            <a:r>
              <a:rPr sz="2600" spc="10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document</a:t>
            </a:r>
            <a:r>
              <a:rPr sz="2600" spc="2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classified	top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secret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5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59150" y="1006855"/>
            <a:ext cx="33401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*-Property</a:t>
            </a:r>
            <a:r>
              <a:rPr spc="-85" dirty="0"/>
              <a:t> </a:t>
            </a:r>
            <a:r>
              <a:rPr dirty="0"/>
              <a:t>(Prelim)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3179"/>
            <a:ext cx="8044815" cy="435991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Information flows up, not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down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“No </a:t>
            </a:r>
            <a:r>
              <a:rPr sz="2800" spc="-5" dirty="0">
                <a:latin typeface="Times New Roman"/>
                <a:cs typeface="Times New Roman"/>
              </a:rPr>
              <a:t>write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down”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Subject </a:t>
            </a:r>
            <a:r>
              <a:rPr sz="2800" i="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5" dirty="0">
                <a:latin typeface="Times New Roman"/>
                <a:cs typeface="Times New Roman"/>
              </a:rPr>
              <a:t>write object </a:t>
            </a:r>
            <a:r>
              <a:rPr sz="2800" i="1" dirty="0">
                <a:latin typeface="Times New Roman"/>
                <a:cs typeface="Times New Roman"/>
              </a:rPr>
              <a:t>O </a:t>
            </a:r>
            <a:r>
              <a:rPr sz="2800" spc="-15" dirty="0">
                <a:latin typeface="Times New Roman"/>
                <a:cs typeface="Times New Roman"/>
              </a:rPr>
              <a:t>iff </a:t>
            </a:r>
            <a:r>
              <a:rPr sz="2800" i="1" dirty="0">
                <a:latin typeface="Times New Roman"/>
                <a:cs typeface="Times New Roman"/>
              </a:rPr>
              <a:t>C</a:t>
            </a:r>
            <a:r>
              <a:rPr sz="2775" i="1" baseline="-2102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≤</a:t>
            </a:r>
            <a:r>
              <a:rPr sz="2800" spc="-30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C</a:t>
            </a:r>
            <a:r>
              <a:rPr sz="2775" i="1" baseline="-21021" dirty="0">
                <a:latin typeface="Times New Roman"/>
                <a:cs typeface="Times New Roman"/>
              </a:rPr>
              <a:t>o</a:t>
            </a:r>
            <a:endParaRPr sz="2775" baseline="-21021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Example: Adam is cleared for</a:t>
            </a:r>
            <a:r>
              <a:rPr sz="2800" spc="-2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“Secret”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Adam can write a document classified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secret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Adam can write a document classified top secret</a:t>
            </a:r>
            <a:r>
              <a:rPr sz="2600" spc="-1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Adam</a:t>
            </a:r>
            <a:endParaRPr sz="2600">
              <a:latin typeface="Times New Roman"/>
              <a:cs typeface="Times New Roman"/>
            </a:endParaRPr>
          </a:p>
          <a:p>
            <a:pPr marL="755650">
              <a:lnSpc>
                <a:spcPct val="100000"/>
              </a:lnSpc>
              <a:tabLst>
                <a:tab pos="5521960" algn="l"/>
              </a:tabLst>
            </a:pPr>
            <a:r>
              <a:rPr sz="2600" i="1" spc="-5" dirty="0">
                <a:latin typeface="Times New Roman"/>
                <a:cs typeface="Times New Roman"/>
              </a:rPr>
              <a:t>cannot </a:t>
            </a:r>
            <a:r>
              <a:rPr sz="2600" spc="-5" dirty="0">
                <a:latin typeface="Times New Roman"/>
                <a:cs typeface="Times New Roman"/>
              </a:rPr>
              <a:t>write a</a:t>
            </a:r>
            <a:r>
              <a:rPr sz="2600" spc="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document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classified	confidential</a:t>
            </a:r>
            <a:endParaRPr sz="2600">
              <a:latin typeface="Times New Roman"/>
              <a:cs typeface="Times New Roman"/>
            </a:endParaRPr>
          </a:p>
          <a:p>
            <a:pPr marL="355600" marR="78105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Goal: </a:t>
            </a:r>
            <a:r>
              <a:rPr sz="2800" dirty="0">
                <a:latin typeface="Times New Roman"/>
                <a:cs typeface="Times New Roman"/>
              </a:rPr>
              <a:t>to prevent leakage of information to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lower  </a:t>
            </a:r>
            <a:r>
              <a:rPr sz="2800" spc="-5" dirty="0">
                <a:latin typeface="Times New Roman"/>
                <a:cs typeface="Times New Roman"/>
              </a:rPr>
              <a:t>levels.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13864" y="1006855"/>
            <a:ext cx="56292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Basic Security Theorem, Step</a:t>
            </a:r>
            <a:r>
              <a:rPr spc="20" dirty="0"/>
              <a:t> </a:t>
            </a:r>
            <a:r>
              <a:rPr spc="-5" dirty="0"/>
              <a:t>1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04922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If a system is initially in a secure state, and every  transition of the system satisfies both the simple  security condition, </a:t>
            </a:r>
            <a:r>
              <a:rPr spc="-20" dirty="0"/>
              <a:t>preliminary, </a:t>
            </a:r>
            <a:r>
              <a:rPr dirty="0"/>
              <a:t>and the </a:t>
            </a:r>
            <a:r>
              <a:rPr spc="-20" dirty="0"/>
              <a:t>*-property,  preliminary, </a:t>
            </a:r>
            <a:r>
              <a:rPr dirty="0"/>
              <a:t>then every state of the system is</a:t>
            </a:r>
            <a:r>
              <a:rPr spc="-20" dirty="0"/>
              <a:t> </a:t>
            </a:r>
            <a:r>
              <a:rPr dirty="0"/>
              <a:t>secure</a:t>
            </a: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7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61564" y="1006855"/>
            <a:ext cx="4337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Adding Category</a:t>
            </a:r>
            <a:r>
              <a:rPr spc="-114" dirty="0"/>
              <a:t> </a:t>
            </a:r>
            <a:r>
              <a:rPr dirty="0"/>
              <a:t>Labels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63165"/>
            <a:ext cx="8562975" cy="4330700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“Need to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know”</a:t>
            </a:r>
            <a:endParaRPr sz="3000">
              <a:latin typeface="Times New Roman"/>
              <a:cs typeface="Times New Roman"/>
            </a:endParaRPr>
          </a:p>
          <a:p>
            <a:pPr marL="355600" marR="111887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Add category labels to security clearances and  classifications: </a:t>
            </a:r>
            <a:r>
              <a:rPr sz="3000" i="1" dirty="0">
                <a:latin typeface="Times New Roman"/>
                <a:cs typeface="Times New Roman"/>
              </a:rPr>
              <a:t>(classification,</a:t>
            </a:r>
            <a:r>
              <a:rPr sz="3000" i="1" spc="-25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{categories})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Example: </a:t>
            </a:r>
            <a:r>
              <a:rPr sz="3000" spc="-5" dirty="0">
                <a:latin typeface="Times New Roman"/>
                <a:cs typeface="Times New Roman"/>
              </a:rPr>
              <a:t>An </a:t>
            </a:r>
            <a:r>
              <a:rPr sz="3000" dirty="0">
                <a:latin typeface="Times New Roman"/>
                <a:cs typeface="Times New Roman"/>
              </a:rPr>
              <a:t>object is</a:t>
            </a:r>
            <a:r>
              <a:rPr sz="3000" spc="-1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classified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i="1" spc="-30" dirty="0">
                <a:latin typeface="Times New Roman"/>
                <a:cs typeface="Times New Roman"/>
              </a:rPr>
              <a:t>(secret,{nuclear,</a:t>
            </a:r>
            <a:r>
              <a:rPr sz="3000" i="1" spc="5" dirty="0">
                <a:latin typeface="Times New Roman"/>
                <a:cs typeface="Times New Roman"/>
              </a:rPr>
              <a:t> </a:t>
            </a:r>
            <a:r>
              <a:rPr sz="3000" i="1" spc="-15" dirty="0">
                <a:latin typeface="Times New Roman"/>
                <a:cs typeface="Times New Roman"/>
              </a:rPr>
              <a:t>Europe})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Bill has clearance </a:t>
            </a:r>
            <a:r>
              <a:rPr sz="3000" i="1" dirty="0">
                <a:latin typeface="Times New Roman"/>
                <a:cs typeface="Times New Roman"/>
              </a:rPr>
              <a:t>(top </a:t>
            </a:r>
            <a:r>
              <a:rPr sz="3000" i="1" spc="-30" dirty="0">
                <a:latin typeface="Times New Roman"/>
                <a:cs typeface="Times New Roman"/>
              </a:rPr>
              <a:t>secret,{nuclear,</a:t>
            </a:r>
            <a:r>
              <a:rPr sz="3000" i="1" spc="-45" dirty="0">
                <a:latin typeface="Times New Roman"/>
                <a:cs typeface="Times New Roman"/>
              </a:rPr>
              <a:t> </a:t>
            </a:r>
            <a:r>
              <a:rPr sz="3000" i="1" dirty="0">
                <a:latin typeface="Times New Roman"/>
                <a:cs typeface="Times New Roman"/>
              </a:rPr>
              <a:t>Asia})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dirty="0">
                <a:latin typeface="Times New Roman"/>
                <a:cs typeface="Times New Roman"/>
              </a:rPr>
              <a:t>Bill cannot read the document (needs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“Europe”)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Charlie has clearance </a:t>
            </a:r>
            <a:r>
              <a:rPr sz="3000" i="1" spc="-30" dirty="0">
                <a:latin typeface="Times New Roman"/>
                <a:cs typeface="Times New Roman"/>
              </a:rPr>
              <a:t>(secret,{nuclear, </a:t>
            </a:r>
            <a:r>
              <a:rPr sz="3000" i="1" dirty="0">
                <a:latin typeface="Times New Roman"/>
                <a:cs typeface="Times New Roman"/>
              </a:rPr>
              <a:t>Asia,</a:t>
            </a:r>
            <a:r>
              <a:rPr sz="3000" i="1" spc="-10" dirty="0">
                <a:latin typeface="Times New Roman"/>
                <a:cs typeface="Times New Roman"/>
              </a:rPr>
              <a:t> </a:t>
            </a:r>
            <a:r>
              <a:rPr sz="3000" i="1" spc="-15" dirty="0">
                <a:latin typeface="Times New Roman"/>
                <a:cs typeface="Times New Roman"/>
              </a:rPr>
              <a:t>Europe})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000" dirty="0">
                <a:latin typeface="Times New Roman"/>
                <a:cs typeface="Times New Roman"/>
              </a:rPr>
              <a:t>Charlie </a:t>
            </a:r>
            <a:r>
              <a:rPr sz="3000" b="1" dirty="0">
                <a:latin typeface="Times New Roman"/>
                <a:cs typeface="Times New Roman"/>
              </a:rPr>
              <a:t>can </a:t>
            </a:r>
            <a:r>
              <a:rPr sz="3000" dirty="0">
                <a:latin typeface="Times New Roman"/>
                <a:cs typeface="Times New Roman"/>
              </a:rPr>
              <a:t>read the document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8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93923" y="1006855"/>
            <a:ext cx="46704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The “Dominates”</a:t>
            </a:r>
            <a:r>
              <a:rPr spc="-30" dirty="0"/>
              <a:t> </a:t>
            </a:r>
            <a:r>
              <a:rPr spc="-5" dirty="0"/>
              <a:t>Relation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78889" y="2077465"/>
            <a:ext cx="6163945" cy="1398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i="1" dirty="0">
                <a:latin typeface="Times New Roman"/>
                <a:cs typeface="Times New Roman"/>
              </a:rPr>
              <a:t>S dominates </a:t>
            </a:r>
            <a:r>
              <a:rPr sz="3000" i="1" spc="-5" dirty="0">
                <a:latin typeface="Times New Roman"/>
                <a:cs typeface="Times New Roman"/>
              </a:rPr>
              <a:t>O</a:t>
            </a:r>
            <a:r>
              <a:rPr sz="3000" i="1" spc="-15" dirty="0">
                <a:latin typeface="Times New Roman"/>
                <a:cs typeface="Times New Roman"/>
              </a:rPr>
              <a:t> </a:t>
            </a:r>
            <a:r>
              <a:rPr sz="3000" spc="-20" dirty="0">
                <a:latin typeface="Times New Roman"/>
                <a:cs typeface="Times New Roman"/>
              </a:rPr>
              <a:t>iff</a:t>
            </a:r>
            <a:endParaRPr sz="3000">
              <a:latin typeface="Times New Roman"/>
              <a:cs typeface="Times New Roman"/>
            </a:endParaRPr>
          </a:p>
          <a:p>
            <a:pPr marL="640715">
              <a:lnSpc>
                <a:spcPct val="100000"/>
              </a:lnSpc>
            </a:pPr>
            <a:r>
              <a:rPr sz="3000" i="1" spc="-5" dirty="0">
                <a:latin typeface="Times New Roman"/>
                <a:cs typeface="Times New Roman"/>
              </a:rPr>
              <a:t>Classification</a:t>
            </a:r>
            <a:r>
              <a:rPr sz="3000" i="1" spc="-7" baseline="-20833" dirty="0">
                <a:latin typeface="Times New Roman"/>
                <a:cs typeface="Times New Roman"/>
              </a:rPr>
              <a:t>s </a:t>
            </a:r>
            <a:r>
              <a:rPr sz="3000" dirty="0">
                <a:latin typeface="Times New Roman"/>
                <a:cs typeface="Times New Roman"/>
              </a:rPr>
              <a:t>≥ </a:t>
            </a:r>
            <a:r>
              <a:rPr sz="3000" i="1" spc="-5" dirty="0">
                <a:latin typeface="Times New Roman"/>
                <a:cs typeface="Times New Roman"/>
              </a:rPr>
              <a:t>Classification</a:t>
            </a:r>
            <a:r>
              <a:rPr sz="3000" i="1" spc="-7" baseline="-20833" dirty="0">
                <a:latin typeface="Times New Roman"/>
                <a:cs typeface="Times New Roman"/>
              </a:rPr>
              <a:t>o</a:t>
            </a:r>
            <a:r>
              <a:rPr sz="3000" i="1" spc="89" baseline="-20833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</a:t>
            </a:r>
            <a:endParaRPr sz="3000">
              <a:latin typeface="Times New Roman"/>
              <a:cs typeface="Times New Roman"/>
            </a:endParaRPr>
          </a:p>
          <a:p>
            <a:pPr marL="640715">
              <a:lnSpc>
                <a:spcPct val="100000"/>
              </a:lnSpc>
              <a:spcBef>
                <a:spcPts val="10"/>
              </a:spcBef>
            </a:pPr>
            <a:r>
              <a:rPr sz="3000" i="1" spc="-5" dirty="0">
                <a:latin typeface="Times New Roman"/>
                <a:cs typeface="Times New Roman"/>
              </a:rPr>
              <a:t>Labels</a:t>
            </a:r>
            <a:r>
              <a:rPr sz="3000" i="1" spc="-7" baseline="-20833" dirty="0">
                <a:latin typeface="Times New Roman"/>
                <a:cs typeface="Times New Roman"/>
              </a:rPr>
              <a:t>s </a:t>
            </a:r>
            <a:r>
              <a:rPr sz="3000" dirty="0">
                <a:latin typeface="Symbol"/>
                <a:cs typeface="Symbol"/>
              </a:rPr>
              <a:t></a:t>
            </a:r>
            <a:r>
              <a:rPr sz="3000" spc="-254" dirty="0">
                <a:latin typeface="Times New Roman"/>
                <a:cs typeface="Times New Roman"/>
              </a:rPr>
              <a:t> </a:t>
            </a:r>
            <a:r>
              <a:rPr sz="3000" i="1" spc="-5" dirty="0">
                <a:latin typeface="Times New Roman"/>
                <a:cs typeface="Times New Roman"/>
              </a:rPr>
              <a:t>Labels</a:t>
            </a:r>
            <a:r>
              <a:rPr sz="3000" i="1" spc="-7" baseline="-20833" dirty="0">
                <a:latin typeface="Times New Roman"/>
                <a:cs typeface="Times New Roman"/>
              </a:rPr>
              <a:t>o</a:t>
            </a:r>
            <a:endParaRPr sz="3000" baseline="-20833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9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33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2351</Words>
  <Application>Microsoft Office PowerPoint</Application>
  <PresentationFormat>Custom</PresentationFormat>
  <Paragraphs>368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Arial</vt:lpstr>
      <vt:lpstr>Arial Narrow</vt:lpstr>
      <vt:lpstr>Calibri</vt:lpstr>
      <vt:lpstr>Courier New</vt:lpstr>
      <vt:lpstr>Symbol</vt:lpstr>
      <vt:lpstr>Times New Roman</vt:lpstr>
      <vt:lpstr>Office Theme</vt:lpstr>
      <vt:lpstr>IT 4823 Information Security Administration</vt:lpstr>
      <vt:lpstr>Trusted Computing</vt:lpstr>
      <vt:lpstr>Formal Models for Computer Security</vt:lpstr>
      <vt:lpstr>Bell-LaPadula (BLP) Model</vt:lpstr>
      <vt:lpstr>Simple Security Condition (Prelim)</vt:lpstr>
      <vt:lpstr>*-Property (Prelim)</vt:lpstr>
      <vt:lpstr>Basic Security Theorem, Step 1</vt:lpstr>
      <vt:lpstr>Adding Category Labels</vt:lpstr>
      <vt:lpstr>The “Dominates” Relation</vt:lpstr>
      <vt:lpstr>Levels and Lattices</vt:lpstr>
      <vt:lpstr>Bell-LaPadula Lattice</vt:lpstr>
      <vt:lpstr>Reading Information</vt:lpstr>
      <vt:lpstr>Writing Information</vt:lpstr>
      <vt:lpstr>Basic Security Theorem, Step 2</vt:lpstr>
      <vt:lpstr>Problem</vt:lpstr>
      <vt:lpstr>Solution</vt:lpstr>
      <vt:lpstr>Integrity Policy Models</vt:lpstr>
      <vt:lpstr>Intuition for Integrity Levels</vt:lpstr>
      <vt:lpstr>Biba Integrity Model</vt:lpstr>
      <vt:lpstr>Clark-Wilson Integrity Model</vt:lpstr>
      <vt:lpstr>Chinese Wall Model</vt:lpstr>
      <vt:lpstr>Organization</vt:lpstr>
      <vt:lpstr>Definitions</vt:lpstr>
      <vt:lpstr>Example</vt:lpstr>
      <vt:lpstr>Temporal Element</vt:lpstr>
      <vt:lpstr>CW-Simple Security Condition</vt:lpstr>
      <vt:lpstr>Sanitizing</vt:lpstr>
      <vt:lpstr>Writing</vt:lpstr>
      <vt:lpstr>CW-*-Property</vt:lpstr>
      <vt:lpstr>Multilevel Security (MLS)</vt:lpstr>
      <vt:lpstr>MLS Security for Role-Based Access Control</vt:lpstr>
      <vt:lpstr>MLS Database Security</vt:lpstr>
      <vt:lpstr>MLS Database Security</vt:lpstr>
      <vt:lpstr>MLS Database Security  Read Access</vt:lpstr>
      <vt:lpstr>Trusted Platform Module (TPM)</vt:lpstr>
      <vt:lpstr>Authenticated Boot Service</vt:lpstr>
      <vt:lpstr>Encryption Service</vt:lpstr>
      <vt:lpstr>Protected Storage Function</vt:lpstr>
      <vt:lpstr>Trusted Systems</vt:lpstr>
      <vt:lpstr>Common Criteria (CC)</vt:lpstr>
      <vt:lpstr>CC Requirements</vt:lpstr>
      <vt:lpstr>Example: Smartcard Protection Profile</vt:lpstr>
      <vt:lpstr>Assurance</vt:lpstr>
      <vt:lpstr>Evaluation Assurance Levels</vt:lpstr>
      <vt:lpstr>Evaluation</vt:lpstr>
      <vt:lpstr>Evaluation Parties and Phases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- 4823_17_trusted_computing.pptx</dc:title>
  <dc:creator>bbrown</dc:creator>
  <cp:lastModifiedBy>Hossain Shahriar</cp:lastModifiedBy>
  <cp:revision>1</cp:revision>
  <dcterms:created xsi:type="dcterms:W3CDTF">2019-06-19T19:25:55Z</dcterms:created>
  <dcterms:modified xsi:type="dcterms:W3CDTF">2019-06-19T19:27:31Z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2019-06-19T00:00:00Z</vt:filetime>
  </property>
</Properties>
</file>