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64"/>
  </p:notesMasterIdLst>
  <p:sldIdLst>
    <p:sldId id="256" r:id="rId2"/>
    <p:sldId id="257" r:id="rId3"/>
    <p:sldId id="258" r:id="rId4"/>
    <p:sldId id="261" r:id="rId5"/>
    <p:sldId id="262" r:id="rId6"/>
    <p:sldId id="263" r:id="rId7"/>
    <p:sldId id="264" r:id="rId8"/>
    <p:sldId id="374" r:id="rId9"/>
    <p:sldId id="375" r:id="rId10"/>
    <p:sldId id="376" r:id="rId11"/>
    <p:sldId id="377" r:id="rId12"/>
    <p:sldId id="378" r:id="rId13"/>
    <p:sldId id="379" r:id="rId14"/>
    <p:sldId id="380" r:id="rId15"/>
    <p:sldId id="268" r:id="rId16"/>
    <p:sldId id="269" r:id="rId17"/>
    <p:sldId id="270" r:id="rId18"/>
    <p:sldId id="288" r:id="rId19"/>
    <p:sldId id="289" r:id="rId20"/>
    <p:sldId id="290" r:id="rId21"/>
    <p:sldId id="291" r:id="rId22"/>
    <p:sldId id="292" r:id="rId23"/>
    <p:sldId id="293" r:id="rId24"/>
    <p:sldId id="381"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32" r:id="rId44"/>
    <p:sldId id="333" r:id="rId45"/>
    <p:sldId id="334" r:id="rId46"/>
    <p:sldId id="335" r:id="rId47"/>
    <p:sldId id="336" r:id="rId48"/>
    <p:sldId id="337" r:id="rId49"/>
    <p:sldId id="338" r:id="rId50"/>
    <p:sldId id="339" r:id="rId51"/>
    <p:sldId id="340" r:id="rId52"/>
    <p:sldId id="387" r:id="rId53"/>
    <p:sldId id="344" r:id="rId54"/>
    <p:sldId id="342" r:id="rId55"/>
    <p:sldId id="390" r:id="rId56"/>
    <p:sldId id="391" r:id="rId57"/>
    <p:sldId id="392" r:id="rId58"/>
    <p:sldId id="345" r:id="rId59"/>
    <p:sldId id="346" r:id="rId60"/>
    <p:sldId id="347" r:id="rId61"/>
    <p:sldId id="349" r:id="rId62"/>
    <p:sldId id="350" r:id="rId63"/>
  </p:sldIdLst>
  <p:sldSz cx="12192000" cy="6858000"/>
  <p:notesSz cx="6858000" cy="9144000"/>
  <p:embeddedFontLst>
    <p:embeddedFont>
      <p:font typeface="Verdana" panose="020B0604030504040204" pitchFamily="34" charset="0"/>
      <p:regular r:id="rId65"/>
      <p:bold r:id="rId66"/>
      <p:italic r:id="rId67"/>
      <p:boldItalic r:id="rId68"/>
    </p:embeddedFont>
    <p:embeddedFont>
      <p:font typeface="Helvetica Neue" panose="020B0604020202020204" charset="0"/>
      <p:regular r:id="rId69"/>
      <p:bold r:id="rId70"/>
      <p:italic r:id="rId71"/>
      <p:boldItalic r:id="rId72"/>
    </p:embeddedFont>
    <p:embeddedFont>
      <p:font typeface="PT Sans" panose="020B0604020202020204" charset="0"/>
      <p:regular r:id="rId73"/>
      <p:bold r:id="rId74"/>
      <p:italic r:id="rId75"/>
      <p:boldItalic r:id="rId76"/>
    </p:embeddedFont>
    <p:embeddedFont>
      <p:font typeface="Times" panose="02020603050405020304" pitchFamily="18" charset="0"/>
      <p:regular r:id="rId77"/>
      <p:bold r:id="rId78"/>
      <p:italic r:id="rId79"/>
      <p:boldItalic r:id="rId80"/>
    </p:embeddedFont>
    <p:embeddedFont>
      <p:font typeface="Century Gothic" panose="020B0502020202020204" pitchFamily="34" charset="0"/>
      <p:regular r:id="rId81"/>
      <p:bold r:id="rId82"/>
      <p:italic r:id="rId83"/>
      <p:boldItalic r:id="rId84"/>
    </p:embeddedFont>
    <p:embeddedFont>
      <p:font typeface="SimSun" panose="02010600030101010101" pitchFamily="2" charset="-122"/>
      <p:regular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8E808EF-BB16-4F3A-A1C2-DDCE3A6A3460}">
  <a:tblStyle styleId="{E8E808EF-BB16-4F3A-A1C2-DDCE3A6A34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0E7E6"/>
          </a:solidFill>
        </a:fill>
      </a:tcStyle>
    </a:wholeTbl>
    <a:band1H>
      <a:tcTxStyle/>
      <a:tcStyle>
        <a:tcBdr/>
        <a:fill>
          <a:solidFill>
            <a:srgbClr val="E0CCCA"/>
          </a:solidFill>
        </a:fill>
      </a:tcStyle>
    </a:band1H>
    <a:band2H>
      <a:tcTxStyle/>
      <a:tcStyle>
        <a:tcBdr/>
      </a:tcStyle>
    </a:band2H>
    <a:band1V>
      <a:tcTxStyle/>
      <a:tcStyle>
        <a:tcBdr/>
        <a:fill>
          <a:solidFill>
            <a:srgbClr val="E0CCC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font" Target="fonts/font4.fntdata"/><Relationship Id="rId76" Type="http://schemas.openxmlformats.org/officeDocument/2006/relationships/font" Target="fonts/font12.fntdata"/><Relationship Id="rId84" Type="http://schemas.openxmlformats.org/officeDocument/2006/relationships/font" Target="fonts/font20.fntdata"/><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2.fntdata"/><Relationship Id="rId74" Type="http://schemas.openxmlformats.org/officeDocument/2006/relationships/font" Target="fonts/font10.fntdata"/><Relationship Id="rId79" Type="http://schemas.openxmlformats.org/officeDocument/2006/relationships/font" Target="fonts/font15.fntdata"/><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18.fntdata"/><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font" Target="fonts/font16.fntdata"/><Relationship Id="rId85" Type="http://schemas.openxmlformats.org/officeDocument/2006/relationships/font" Target="fonts/font2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font" Target="fonts/font19.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font" Target="fonts/font17.fntdata"/><Relationship Id="rId86"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10-15T22:16:16.506" idx="1">
    <p:pos x="6000" y="0"/>
    <p:text>replace the figure with new one
-Hossain Shahriar</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62" name="Google Shape;16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14" name="Google Shape;414;p3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19" name="Google Shape;419;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28" name="Google Shape;428;p3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36" name="Google Shape;436;p3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44" name="Google Shape;444;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51" name="Google Shape;451;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59" name="Google Shape;459;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67" name="Google Shape;467;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74" name="Google Shape;47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68" name="Google Shape;16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83" name="Google Shape;48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91" name="Google Shape;491;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00" name="Google Shape;500;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08" name="Google Shape;508;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16" name="Google Shape;516;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24" name="Google Shape;524;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30" name="Google Shape;530;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8" name="Google Shape;538;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45" name="Google Shape;54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2" name="Google Shape;552;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77" name="Google Shape;17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3" name="Google Shape;563;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1" name="Google Shape;571;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7" name="Google Shape;577;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3" name="Google Shape;583;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44fbb019a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44fbb019a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p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57" name="Google Shape;757;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3" name="Google Shape;763;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2" name="Google Shape;772;p7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0" name="Google Shape;780;p7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9" name="Google Shape;789;p7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2" name="Google Shape;2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p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7" name="Google Shape;797;p7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p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5" name="Google Shape;805;p7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3" name="Google Shape;813;p7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1" name="Google Shape;821;p8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3" name="Google Shape;853;p8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4" name="Google Shape;834;p8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9" name="Google Shape;859;p8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5" name="Google Shape;865;p8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2" name="Google Shape;872;p8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885" name="Google Shape;885;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892" name="Google Shape;8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7" name="Google Shape;217;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5" name="Google Shape;225;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56" name="Google Shape;25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8"/>
        <p:cNvGrpSpPr/>
        <p:nvPr/>
      </p:nvGrpSpPr>
      <p:grpSpPr>
        <a:xfrm>
          <a:off x="0" y="0"/>
          <a:ext cx="0" cy="0"/>
          <a:chOff x="0" y="0"/>
          <a:chExt cx="0" cy="0"/>
        </a:xfrm>
      </p:grpSpPr>
      <p:sp>
        <p:nvSpPr>
          <p:cNvPr id="39" name="Google Shape;39;p2"/>
          <p:cNvSpPr txBox="1">
            <a:spLocks noGrp="1"/>
          </p:cNvSpPr>
          <p:nvPr>
            <p:ph type="ctrTitle"/>
          </p:nvPr>
        </p:nvSpPr>
        <p:spPr>
          <a:xfrm>
            <a:off x="2589213" y="2514600"/>
            <a:ext cx="8915399" cy="2262781"/>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5400"/>
              <a:buFont typeface="Century Gothic"/>
              <a:buNone/>
              <a:defRPr sz="54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40" name="Google Shape;40;p2"/>
          <p:cNvSpPr txBox="1">
            <a:spLocks noGrp="1"/>
          </p:cNvSpPr>
          <p:nvPr>
            <p:ph type="subTitle" idx="1"/>
          </p:nvPr>
        </p:nvSpPr>
        <p:spPr>
          <a:xfrm>
            <a:off x="2589213" y="4777379"/>
            <a:ext cx="8915399" cy="1126283"/>
          </a:xfrm>
          <a:prstGeom prst="rect">
            <a:avLst/>
          </a:prstGeom>
          <a:noFill/>
          <a:ln>
            <a:noFill/>
          </a:ln>
        </p:spPr>
        <p:txBody>
          <a:bodyPr spcFirstLastPara="1" wrap="square" lIns="91425" tIns="45700" rIns="91425" bIns="45700" anchor="t" anchorCtr="0"/>
          <a:lstStyle>
            <a:lvl1pPr marR="0" lvl="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R="0" lvl="1" algn="ctr"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2pPr>
            <a:lvl3pPr marR="0" lvl="2" algn="ctr"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3pPr>
            <a:lvl4pPr marR="0" lvl="3"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4pPr>
            <a:lvl5pPr marR="0" lvl="4"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5pPr>
            <a:lvl6pPr marR="0" lvl="5"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6pPr>
            <a:lvl7pPr marR="0" lvl="6"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7pPr>
            <a:lvl8pPr marR="0" lvl="7"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8pPr>
            <a:lvl9pPr marR="0" lvl="8"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9pPr>
          </a:lstStyle>
          <a:p>
            <a:endParaRPr/>
          </a:p>
        </p:txBody>
      </p:sp>
      <p:sp>
        <p:nvSpPr>
          <p:cNvPr id="41" name="Google Shape;41;p2"/>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2" name="Google Shape;42;p2"/>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3" name="Google Shape;43;p2"/>
          <p:cNvSpPr/>
          <p:nvPr/>
        </p:nvSpPr>
        <p:spPr>
          <a:xfrm>
            <a:off x="0" y="4323810"/>
            <a:ext cx="1744652" cy="778589"/>
          </a:xfrm>
          <a:custGeom>
            <a:avLst/>
            <a:gdLst/>
            <a:ahLst/>
            <a:cxnLst/>
            <a:rect l="l" t="t" r="r" b="b"/>
            <a:pathLst>
              <a:path w="372" h="166" extrusionOk="0">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 name="Google Shape;44;p2"/>
          <p:cNvSpPr txBox="1">
            <a:spLocks noGrp="1"/>
          </p:cNvSpPr>
          <p:nvPr>
            <p:ph type="sldNum" idx="12"/>
          </p:nvPr>
        </p:nvSpPr>
        <p:spPr>
          <a:xfrm>
            <a:off x="531812" y="4529540"/>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104"/>
        <p:cNvGrpSpPr/>
        <p:nvPr/>
      </p:nvGrpSpPr>
      <p:grpSpPr>
        <a:xfrm>
          <a:off x="0" y="0"/>
          <a:ext cx="0" cy="0"/>
          <a:chOff x="0" y="0"/>
          <a:chExt cx="0" cy="0"/>
        </a:xfrm>
      </p:grpSpPr>
      <p:sp>
        <p:nvSpPr>
          <p:cNvPr id="105" name="Google Shape;105;p11"/>
          <p:cNvSpPr txBox="1">
            <a:spLocks noGrp="1"/>
          </p:cNvSpPr>
          <p:nvPr>
            <p:ph type="title"/>
          </p:nvPr>
        </p:nvSpPr>
        <p:spPr>
          <a:xfrm>
            <a:off x="2589212" y="609600"/>
            <a:ext cx="8915399" cy="311704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06" name="Google Shape;106;p11"/>
          <p:cNvSpPr txBox="1">
            <a:spLocks noGrp="1"/>
          </p:cNvSpPr>
          <p:nvPr>
            <p:ph type="body" idx="1"/>
          </p:nvPr>
        </p:nvSpPr>
        <p:spPr>
          <a:xfrm>
            <a:off x="2589212" y="4354046"/>
            <a:ext cx="8915399" cy="1555864"/>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107" name="Google Shape;107;p11"/>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8" name="Google Shape;108;p11"/>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9" name="Google Shape;109;p11"/>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11"/>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111"/>
        <p:cNvGrpSpPr/>
        <p:nvPr/>
      </p:nvGrpSpPr>
      <p:grpSpPr>
        <a:xfrm>
          <a:off x="0" y="0"/>
          <a:ext cx="0" cy="0"/>
          <a:chOff x="0" y="0"/>
          <a:chExt cx="0" cy="0"/>
        </a:xfrm>
      </p:grpSpPr>
      <p:sp>
        <p:nvSpPr>
          <p:cNvPr id="112" name="Google Shape;112;p12"/>
          <p:cNvSpPr txBox="1">
            <a:spLocks noGrp="1"/>
          </p:cNvSpPr>
          <p:nvPr>
            <p:ph type="title"/>
          </p:nvPr>
        </p:nvSpPr>
        <p:spPr>
          <a:xfrm>
            <a:off x="2849949" y="609600"/>
            <a:ext cx="8393926" cy="28956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13" name="Google Shape;113;p12"/>
          <p:cNvSpPr txBox="1">
            <a:spLocks noGrp="1"/>
          </p:cNvSpPr>
          <p:nvPr>
            <p:ph type="body" idx="1"/>
          </p:nvPr>
        </p:nvSpPr>
        <p:spPr>
          <a:xfrm>
            <a:off x="3275012" y="3505200"/>
            <a:ext cx="7536554" cy="381000"/>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7F7F7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14" name="Google Shape;114;p12"/>
          <p:cNvSpPr txBox="1">
            <a:spLocks noGrp="1"/>
          </p:cNvSpPr>
          <p:nvPr>
            <p:ph type="body" idx="2"/>
          </p:nvPr>
        </p:nvSpPr>
        <p:spPr>
          <a:xfrm>
            <a:off x="2589212" y="4354046"/>
            <a:ext cx="8915399" cy="1555864"/>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115" name="Google Shape;115;p12"/>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2"/>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7" name="Google Shape;117;p12"/>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12"/>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9" name="Google Shape;119;p12"/>
          <p:cNvSpPr txBox="1"/>
          <p:nvPr/>
        </p:nvSpPr>
        <p:spPr>
          <a:xfrm>
            <a:off x="2467652" y="648005"/>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20" name="Google Shape;120;p12"/>
          <p:cNvSpPr txBox="1"/>
          <p:nvPr/>
        </p:nvSpPr>
        <p:spPr>
          <a:xfrm>
            <a:off x="11114852" y="290530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21"/>
        <p:cNvGrpSpPr/>
        <p:nvPr/>
      </p:nvGrpSpPr>
      <p:grpSpPr>
        <a:xfrm>
          <a:off x="0" y="0"/>
          <a:ext cx="0" cy="0"/>
          <a:chOff x="0" y="0"/>
          <a:chExt cx="0" cy="0"/>
        </a:xfrm>
      </p:grpSpPr>
      <p:sp>
        <p:nvSpPr>
          <p:cNvPr id="122" name="Google Shape;122;p13"/>
          <p:cNvSpPr txBox="1">
            <a:spLocks noGrp="1"/>
          </p:cNvSpPr>
          <p:nvPr>
            <p:ph type="title"/>
          </p:nvPr>
        </p:nvSpPr>
        <p:spPr>
          <a:xfrm>
            <a:off x="2589213" y="2438400"/>
            <a:ext cx="8915400" cy="2724845"/>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23" name="Google Shape;123;p13"/>
          <p:cNvSpPr txBox="1">
            <a:spLocks noGrp="1"/>
          </p:cNvSpPr>
          <p:nvPr>
            <p:ph type="body" idx="1"/>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24" name="Google Shape;124;p13"/>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5" name="Google Shape;125;p13"/>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6" name="Google Shape;126;p13"/>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13"/>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28"/>
        <p:cNvGrpSpPr/>
        <p:nvPr/>
      </p:nvGrpSpPr>
      <p:grpSpPr>
        <a:xfrm>
          <a:off x="0" y="0"/>
          <a:ext cx="0" cy="0"/>
          <a:chOff x="0" y="0"/>
          <a:chExt cx="0" cy="0"/>
        </a:xfrm>
      </p:grpSpPr>
      <p:sp>
        <p:nvSpPr>
          <p:cNvPr id="129" name="Google Shape;129;p14"/>
          <p:cNvSpPr txBox="1">
            <a:spLocks noGrp="1"/>
          </p:cNvSpPr>
          <p:nvPr>
            <p:ph type="title"/>
          </p:nvPr>
        </p:nvSpPr>
        <p:spPr>
          <a:xfrm>
            <a:off x="2849949" y="609600"/>
            <a:ext cx="8393926" cy="28956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30" name="Google Shape;130;p14"/>
          <p:cNvSpPr txBox="1">
            <a:spLocks noGrp="1"/>
          </p:cNvSpPr>
          <p:nvPr>
            <p:ph type="body" idx="1"/>
          </p:nvPr>
        </p:nvSpPr>
        <p:spPr>
          <a:xfrm>
            <a:off x="2589212" y="4343400"/>
            <a:ext cx="8915400" cy="8382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chemeClr val="accent1"/>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31" name="Google Shape;131;p14"/>
          <p:cNvSpPr txBox="1">
            <a:spLocks noGrp="1"/>
          </p:cNvSpPr>
          <p:nvPr>
            <p:ph type="body" idx="2"/>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32" name="Google Shape;132;p14"/>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3" name="Google Shape;133;p14"/>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4" name="Google Shape;134;p14"/>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14"/>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36" name="Google Shape;136;p14"/>
          <p:cNvSpPr txBox="1"/>
          <p:nvPr/>
        </p:nvSpPr>
        <p:spPr>
          <a:xfrm>
            <a:off x="2467652" y="648005"/>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37" name="Google Shape;137;p14"/>
          <p:cNvSpPr txBox="1"/>
          <p:nvPr/>
        </p:nvSpPr>
        <p:spPr>
          <a:xfrm>
            <a:off x="11114852" y="290530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38"/>
        <p:cNvGrpSpPr/>
        <p:nvPr/>
      </p:nvGrpSpPr>
      <p:grpSpPr>
        <a:xfrm>
          <a:off x="0" y="0"/>
          <a:ext cx="0" cy="0"/>
          <a:chOff x="0" y="0"/>
          <a:chExt cx="0" cy="0"/>
        </a:xfrm>
      </p:grpSpPr>
      <p:sp>
        <p:nvSpPr>
          <p:cNvPr id="139" name="Google Shape;139;p15"/>
          <p:cNvSpPr txBox="1">
            <a:spLocks noGrp="1"/>
          </p:cNvSpPr>
          <p:nvPr>
            <p:ph type="title"/>
          </p:nvPr>
        </p:nvSpPr>
        <p:spPr>
          <a:xfrm>
            <a:off x="2589212" y="627407"/>
            <a:ext cx="8915399" cy="288002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40" name="Google Shape;140;p15"/>
          <p:cNvSpPr txBox="1">
            <a:spLocks noGrp="1"/>
          </p:cNvSpPr>
          <p:nvPr>
            <p:ph type="body" idx="1"/>
          </p:nvPr>
        </p:nvSpPr>
        <p:spPr>
          <a:xfrm>
            <a:off x="2589212" y="4343400"/>
            <a:ext cx="8915400" cy="8382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chemeClr val="accent1"/>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1" name="Google Shape;141;p15"/>
          <p:cNvSpPr txBox="1">
            <a:spLocks noGrp="1"/>
          </p:cNvSpPr>
          <p:nvPr>
            <p:ph type="body" idx="2"/>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2" name="Google Shape;142;p15"/>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3" name="Google Shape;143;p15"/>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4" name="Google Shape;144;p15"/>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15"/>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6"/>
        <p:cNvGrpSpPr/>
        <p:nvPr/>
      </p:nvGrpSpPr>
      <p:grpSpPr>
        <a:xfrm>
          <a:off x="0" y="0"/>
          <a:ext cx="0" cy="0"/>
          <a:chOff x="0" y="0"/>
          <a:chExt cx="0" cy="0"/>
        </a:xfrm>
      </p:grpSpPr>
      <p:sp>
        <p:nvSpPr>
          <p:cNvPr id="147" name="Google Shape;147;p16"/>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48" name="Google Shape;148;p16"/>
          <p:cNvSpPr txBox="1">
            <a:spLocks noGrp="1"/>
          </p:cNvSpPr>
          <p:nvPr>
            <p:ph type="body" idx="1"/>
          </p:nvPr>
        </p:nvSpPr>
        <p:spPr>
          <a:xfrm rot="5400000">
            <a:off x="5103812" y="-381000"/>
            <a:ext cx="3886200" cy="89154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9" name="Google Shape;149;p16"/>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0" name="Google Shape;150;p16"/>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1" name="Google Shape;151;p16"/>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16"/>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3"/>
        <p:cNvGrpSpPr/>
        <p:nvPr/>
      </p:nvGrpSpPr>
      <p:grpSpPr>
        <a:xfrm>
          <a:off x="0" y="0"/>
          <a:ext cx="0" cy="0"/>
          <a:chOff x="0" y="0"/>
          <a:chExt cx="0" cy="0"/>
        </a:xfrm>
      </p:grpSpPr>
      <p:sp>
        <p:nvSpPr>
          <p:cNvPr id="154" name="Google Shape;154;p17"/>
          <p:cNvSpPr txBox="1">
            <a:spLocks noGrp="1"/>
          </p:cNvSpPr>
          <p:nvPr>
            <p:ph type="title"/>
          </p:nvPr>
        </p:nvSpPr>
        <p:spPr>
          <a:xfrm rot="5400000">
            <a:off x="7756704" y="2165513"/>
            <a:ext cx="5283817" cy="2207601"/>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55" name="Google Shape;155;p17"/>
          <p:cNvSpPr txBox="1">
            <a:spLocks noGrp="1"/>
          </p:cNvSpPr>
          <p:nvPr>
            <p:ph type="body" idx="1"/>
          </p:nvPr>
        </p:nvSpPr>
        <p:spPr>
          <a:xfrm rot="5400000">
            <a:off x="3185803" y="30814"/>
            <a:ext cx="5283817" cy="64770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56" name="Google Shape;156;p17"/>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7" name="Google Shape;157;p17"/>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8" name="Google Shape;158;p17"/>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17"/>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5"/>
        <p:cNvGrpSpPr/>
        <p:nvPr/>
      </p:nvGrpSpPr>
      <p:grpSpPr>
        <a:xfrm>
          <a:off x="0" y="0"/>
          <a:ext cx="0" cy="0"/>
          <a:chOff x="0" y="0"/>
          <a:chExt cx="0" cy="0"/>
        </a:xfrm>
      </p:grpSpPr>
      <p:sp>
        <p:nvSpPr>
          <p:cNvPr id="46" name="Google Shape;46;p3"/>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47" name="Google Shape;47;p3"/>
          <p:cNvSpPr txBox="1">
            <a:spLocks noGrp="1"/>
          </p:cNvSpPr>
          <p:nvPr>
            <p:ph type="body" idx="1"/>
          </p:nvPr>
        </p:nvSpPr>
        <p:spPr>
          <a:xfrm>
            <a:off x="2589212" y="2133600"/>
            <a:ext cx="8915400"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48" name="Google Shape;48;p3"/>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9" name="Google Shape;49;p3"/>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0" name="Google Shape;50;p3"/>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3"/>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2"/>
        <p:cNvGrpSpPr/>
        <p:nvPr/>
      </p:nvGrpSpPr>
      <p:grpSpPr>
        <a:xfrm>
          <a:off x="0" y="0"/>
          <a:ext cx="0" cy="0"/>
          <a:chOff x="0" y="0"/>
          <a:chExt cx="0" cy="0"/>
        </a:xfrm>
      </p:grpSpPr>
      <p:sp>
        <p:nvSpPr>
          <p:cNvPr id="53" name="Google Shape;53;p4"/>
          <p:cNvSpPr txBox="1">
            <a:spLocks noGrp="1"/>
          </p:cNvSpPr>
          <p:nvPr>
            <p:ph type="title"/>
          </p:nvPr>
        </p:nvSpPr>
        <p:spPr>
          <a:xfrm>
            <a:off x="2589212" y="2058750"/>
            <a:ext cx="8915399" cy="14688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4000"/>
              <a:buFont typeface="Century Gothic"/>
              <a:buNone/>
              <a:defRPr sz="40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54" name="Google Shape;54;p4"/>
          <p:cNvSpPr txBox="1">
            <a:spLocks noGrp="1"/>
          </p:cNvSpPr>
          <p:nvPr>
            <p:ph type="body" idx="1"/>
          </p:nvPr>
        </p:nvSpPr>
        <p:spPr>
          <a:xfrm>
            <a:off x="2589212" y="3530129"/>
            <a:ext cx="8915399" cy="86040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2000"/>
              <a:buFont typeface="Noto Sans Symbols"/>
              <a:buNone/>
              <a:defRPr sz="20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55" name="Google Shape;55;p4"/>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6" name="Google Shape;56;p4"/>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7" name="Google Shape;57;p4"/>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4"/>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5"/>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61" name="Google Shape;61;p5"/>
          <p:cNvSpPr txBox="1">
            <a:spLocks noGrp="1"/>
          </p:cNvSpPr>
          <p:nvPr>
            <p:ph type="body" idx="1"/>
          </p:nvPr>
        </p:nvSpPr>
        <p:spPr>
          <a:xfrm>
            <a:off x="2589212" y="2133600"/>
            <a:ext cx="4313864"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62" name="Google Shape;62;p5"/>
          <p:cNvSpPr txBox="1">
            <a:spLocks noGrp="1"/>
          </p:cNvSpPr>
          <p:nvPr>
            <p:ph type="body" idx="2"/>
          </p:nvPr>
        </p:nvSpPr>
        <p:spPr>
          <a:xfrm>
            <a:off x="7190747" y="2126222"/>
            <a:ext cx="4313864"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63" name="Google Shape;63;p5"/>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 name="Google Shape;64;p5"/>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5" name="Google Shape;65;p5"/>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5"/>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7"/>
        <p:cNvGrpSpPr/>
        <p:nvPr/>
      </p:nvGrpSpPr>
      <p:grpSpPr>
        <a:xfrm>
          <a:off x="0" y="0"/>
          <a:ext cx="0" cy="0"/>
          <a:chOff x="0" y="0"/>
          <a:chExt cx="0" cy="0"/>
        </a:xfrm>
      </p:grpSpPr>
      <p:sp>
        <p:nvSpPr>
          <p:cNvPr id="68" name="Google Shape;68;p6"/>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69" name="Google Shape;69;p6"/>
          <p:cNvSpPr txBox="1">
            <a:spLocks noGrp="1"/>
          </p:cNvSpPr>
          <p:nvPr>
            <p:ph type="body" idx="1"/>
          </p:nvPr>
        </p:nvSpPr>
        <p:spPr>
          <a:xfrm>
            <a:off x="2939373" y="1972703"/>
            <a:ext cx="3992732" cy="576262"/>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2000"/>
              <a:buFont typeface="Noto Sans Symbols"/>
              <a:buNone/>
              <a:defRPr sz="2000" b="1"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800"/>
              <a:buFont typeface="Noto Sans Symbols"/>
              <a:buNone/>
              <a:defRPr sz="1800" b="1"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9pPr>
          </a:lstStyle>
          <a:p>
            <a:endParaRPr/>
          </a:p>
        </p:txBody>
      </p:sp>
      <p:sp>
        <p:nvSpPr>
          <p:cNvPr id="70" name="Google Shape;70;p6"/>
          <p:cNvSpPr txBox="1">
            <a:spLocks noGrp="1"/>
          </p:cNvSpPr>
          <p:nvPr>
            <p:ph type="body" idx="2"/>
          </p:nvPr>
        </p:nvSpPr>
        <p:spPr>
          <a:xfrm>
            <a:off x="2589212" y="2548966"/>
            <a:ext cx="4342893" cy="335406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71" name="Google Shape;71;p6"/>
          <p:cNvSpPr txBox="1">
            <a:spLocks noGrp="1"/>
          </p:cNvSpPr>
          <p:nvPr>
            <p:ph type="body" idx="3"/>
          </p:nvPr>
        </p:nvSpPr>
        <p:spPr>
          <a:xfrm>
            <a:off x="7506629" y="1969475"/>
            <a:ext cx="3999001" cy="576262"/>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2000"/>
              <a:buFont typeface="Noto Sans Symbols"/>
              <a:buNone/>
              <a:defRPr sz="2000" b="1"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800"/>
              <a:buFont typeface="Noto Sans Symbols"/>
              <a:buNone/>
              <a:defRPr sz="1800" b="1"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9pPr>
          </a:lstStyle>
          <a:p>
            <a:endParaRPr/>
          </a:p>
        </p:txBody>
      </p:sp>
      <p:sp>
        <p:nvSpPr>
          <p:cNvPr id="72" name="Google Shape;72;p6"/>
          <p:cNvSpPr txBox="1">
            <a:spLocks noGrp="1"/>
          </p:cNvSpPr>
          <p:nvPr>
            <p:ph type="body" idx="4"/>
          </p:nvPr>
        </p:nvSpPr>
        <p:spPr>
          <a:xfrm>
            <a:off x="7166957" y="2545738"/>
            <a:ext cx="4338674" cy="335406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73" name="Google Shape;73;p6"/>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4" name="Google Shape;74;p6"/>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5" name="Google Shape;75;p6"/>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6"/>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7"/>
        <p:cNvGrpSpPr/>
        <p:nvPr/>
      </p:nvGrpSpPr>
      <p:grpSpPr>
        <a:xfrm>
          <a:off x="0" y="0"/>
          <a:ext cx="0" cy="0"/>
          <a:chOff x="0" y="0"/>
          <a:chExt cx="0" cy="0"/>
        </a:xfrm>
      </p:grpSpPr>
      <p:sp>
        <p:nvSpPr>
          <p:cNvPr id="78" name="Google Shape;78;p7"/>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79" name="Google Shape;79;p7"/>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0" name="Google Shape;80;p7"/>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1" name="Google Shape;81;p7"/>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7"/>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3"/>
        <p:cNvGrpSpPr/>
        <p:nvPr/>
      </p:nvGrpSpPr>
      <p:grpSpPr>
        <a:xfrm>
          <a:off x="0" y="0"/>
          <a:ext cx="0" cy="0"/>
          <a:chOff x="0" y="0"/>
          <a:chExt cx="0" cy="0"/>
        </a:xfrm>
      </p:grpSpPr>
      <p:sp>
        <p:nvSpPr>
          <p:cNvPr id="84" name="Google Shape;84;p8"/>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5" name="Google Shape;85;p8"/>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6" name="Google Shape;86;p8"/>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8"/>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2589212" y="446088"/>
            <a:ext cx="3505199" cy="976312"/>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2000"/>
              <a:buFont typeface="Century Gothic"/>
              <a:buNone/>
              <a:defRPr sz="20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90" name="Google Shape;90;p9"/>
          <p:cNvSpPr txBox="1">
            <a:spLocks noGrp="1"/>
          </p:cNvSpPr>
          <p:nvPr>
            <p:ph type="body" idx="1"/>
          </p:nvPr>
        </p:nvSpPr>
        <p:spPr>
          <a:xfrm>
            <a:off x="6323012" y="446088"/>
            <a:ext cx="5181600" cy="5414963"/>
          </a:xfrm>
          <a:prstGeom prst="rect">
            <a:avLst/>
          </a:prstGeom>
          <a:noFill/>
          <a:ln>
            <a:noFill/>
          </a:ln>
        </p:spPr>
        <p:txBody>
          <a:bodyPr spcFirstLastPara="1" wrap="square" lIns="91425" tIns="45700" rIns="91425" bIns="45700" anchor="ctr"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91" name="Google Shape;91;p9"/>
          <p:cNvSpPr txBox="1">
            <a:spLocks noGrp="1"/>
          </p:cNvSpPr>
          <p:nvPr>
            <p:ph type="body" idx="2"/>
          </p:nvPr>
        </p:nvSpPr>
        <p:spPr>
          <a:xfrm>
            <a:off x="2589212" y="1598613"/>
            <a:ext cx="3505199" cy="4262436"/>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000"/>
              <a:buFont typeface="Noto Sans Symbols"/>
              <a:buNone/>
              <a:defRPr sz="10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9pPr>
          </a:lstStyle>
          <a:p>
            <a:endParaRPr/>
          </a:p>
        </p:txBody>
      </p:sp>
      <p:sp>
        <p:nvSpPr>
          <p:cNvPr id="92" name="Google Shape;92;p9"/>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9"/>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4" name="Google Shape;94;p9"/>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9"/>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6"/>
        <p:cNvGrpSpPr/>
        <p:nvPr/>
      </p:nvGrpSpPr>
      <p:grpSpPr>
        <a:xfrm>
          <a:off x="0" y="0"/>
          <a:ext cx="0" cy="0"/>
          <a:chOff x="0" y="0"/>
          <a:chExt cx="0" cy="0"/>
        </a:xfrm>
      </p:grpSpPr>
      <p:sp>
        <p:nvSpPr>
          <p:cNvPr id="97" name="Google Shape;97;p10"/>
          <p:cNvSpPr txBox="1">
            <a:spLocks noGrp="1"/>
          </p:cNvSpPr>
          <p:nvPr>
            <p:ph type="title"/>
          </p:nvPr>
        </p:nvSpPr>
        <p:spPr>
          <a:xfrm>
            <a:off x="2589213" y="4800600"/>
            <a:ext cx="8915400" cy="566738"/>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2400"/>
              <a:buFont typeface="Century Gothic"/>
              <a:buNone/>
              <a:defRPr sz="24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98" name="Google Shape;98;p10"/>
          <p:cNvSpPr>
            <a:spLocks noGrp="1"/>
          </p:cNvSpPr>
          <p:nvPr>
            <p:ph type="pic" idx="2"/>
          </p:nvPr>
        </p:nvSpPr>
        <p:spPr>
          <a:xfrm>
            <a:off x="2589212" y="634965"/>
            <a:ext cx="8915400" cy="3854970"/>
          </a:xfrm>
          <a:prstGeom prst="rect">
            <a:avLst/>
          </a:prstGeom>
          <a:noFill/>
          <a:ln>
            <a:noFill/>
          </a:ln>
        </p:spPr>
        <p:txBody>
          <a:bodyPr spcFirstLastPara="1" wrap="square" lIns="91425" tIns="45700" rIns="91425" bIns="45700" anchor="t" anchorCtr="0"/>
          <a:lstStyle>
            <a:lvl1pPr marR="0" lvl="0" algn="ctr"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99" name="Google Shape;99;p10"/>
          <p:cNvSpPr txBox="1">
            <a:spLocks noGrp="1"/>
          </p:cNvSpPr>
          <p:nvPr>
            <p:ph type="body" idx="1"/>
          </p:nvPr>
        </p:nvSpPr>
        <p:spPr>
          <a:xfrm>
            <a:off x="2589213" y="5367338"/>
            <a:ext cx="8915400" cy="49371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000"/>
              <a:buFont typeface="Noto Sans Symbols"/>
              <a:buNone/>
              <a:defRPr sz="10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9pPr>
          </a:lstStyle>
          <a:p>
            <a:endParaRPr/>
          </a:p>
        </p:txBody>
      </p:sp>
      <p:sp>
        <p:nvSpPr>
          <p:cNvPr id="100" name="Google Shape;100;p10"/>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1" name="Google Shape;101;p10"/>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2" name="Google Shape;102;p10"/>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10"/>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DE6C3"/>
            </a:gs>
          </a:gsLst>
          <a:path path="circle">
            <a:fillToRect r="100000" b="100000"/>
          </a:path>
          <a:tileRect l="-100000" t="-100000"/>
        </a:gradFill>
        <a:effectLst/>
      </p:bgPr>
    </p:bg>
    <p:spTree>
      <p:nvGrpSpPr>
        <p:cNvPr id="1" name="Shape 5"/>
        <p:cNvGrpSpPr/>
        <p:nvPr/>
      </p:nvGrpSpPr>
      <p:grpSpPr>
        <a:xfrm>
          <a:off x="0" y="0"/>
          <a:ext cx="0" cy="0"/>
          <a:chOff x="0" y="0"/>
          <a:chExt cx="0" cy="0"/>
        </a:xfrm>
      </p:grpSpPr>
      <p:grpSp>
        <p:nvGrpSpPr>
          <p:cNvPr id="6" name="Google Shape;6;p1"/>
          <p:cNvGrpSpPr/>
          <p:nvPr/>
        </p:nvGrpSpPr>
        <p:grpSpPr>
          <a:xfrm>
            <a:off x="1" y="228600"/>
            <a:ext cx="2851516" cy="6638628"/>
            <a:chOff x="2487613" y="285750"/>
            <a:chExt cx="2428875" cy="5654676"/>
          </a:xfrm>
        </p:grpSpPr>
        <p:sp>
          <p:nvSpPr>
            <p:cNvPr id="7" name="Google Shape;7;p1"/>
            <p:cNvSpPr/>
            <p:nvPr/>
          </p:nvSpPr>
          <p:spPr>
            <a:xfrm>
              <a:off x="2487613" y="2284413"/>
              <a:ext cx="85725" cy="533400"/>
            </a:xfrm>
            <a:custGeom>
              <a:avLst/>
              <a:gdLst/>
              <a:ahLst/>
              <a:cxnLst/>
              <a:rect l="l" t="t" r="r" b="b"/>
              <a:pathLst>
                <a:path w="22" h="136" extrusionOk="0">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8;p1"/>
            <p:cNvSpPr/>
            <p:nvPr/>
          </p:nvSpPr>
          <p:spPr>
            <a:xfrm>
              <a:off x="2597151" y="2779713"/>
              <a:ext cx="550863" cy="1978025"/>
            </a:xfrm>
            <a:custGeom>
              <a:avLst/>
              <a:gdLst/>
              <a:ahLst/>
              <a:cxnLst/>
              <a:rect l="l" t="t" r="r" b="b"/>
              <a:pathLst>
                <a:path w="140" h="504" extrusionOk="0">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9;p1"/>
            <p:cNvSpPr/>
            <p:nvPr/>
          </p:nvSpPr>
          <p:spPr>
            <a:xfrm>
              <a:off x="3175001" y="4730750"/>
              <a:ext cx="519113" cy="1209675"/>
            </a:xfrm>
            <a:custGeom>
              <a:avLst/>
              <a:gdLst/>
              <a:ahLst/>
              <a:cxnLst/>
              <a:rect l="l" t="t" r="r" b="b"/>
              <a:pathLst>
                <a:path w="132" h="308" extrusionOk="0">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10;p1"/>
            <p:cNvSpPr/>
            <p:nvPr/>
          </p:nvSpPr>
          <p:spPr>
            <a:xfrm>
              <a:off x="3305176" y="5630863"/>
              <a:ext cx="146050" cy="309563"/>
            </a:xfrm>
            <a:custGeom>
              <a:avLst/>
              <a:gdLst/>
              <a:ahLst/>
              <a:cxnLst/>
              <a:rect l="l" t="t" r="r" b="b"/>
              <a:pathLst>
                <a:path w="37" h="79" extrusionOk="0">
                  <a:moveTo>
                    <a:pt x="28" y="79"/>
                  </a:moveTo>
                  <a:cubicBezTo>
                    <a:pt x="37" y="79"/>
                    <a:pt x="37" y="79"/>
                    <a:pt x="37" y="79"/>
                  </a:cubicBezTo>
                  <a:cubicBezTo>
                    <a:pt x="24" y="53"/>
                    <a:pt x="12" y="27"/>
                    <a:pt x="0" y="0"/>
                  </a:cubicBezTo>
                  <a:cubicBezTo>
                    <a:pt x="8" y="27"/>
                    <a:pt x="17" y="53"/>
                    <a:pt x="28" y="79"/>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1"/>
            <p:cNvSpPr/>
            <p:nvPr/>
          </p:nvSpPr>
          <p:spPr>
            <a:xfrm>
              <a:off x="2573338" y="2817813"/>
              <a:ext cx="700088" cy="2835275"/>
            </a:xfrm>
            <a:custGeom>
              <a:avLst/>
              <a:gdLst/>
              <a:ahLst/>
              <a:cxnLst/>
              <a:rect l="l" t="t" r="r" b="b"/>
              <a:pathLst>
                <a:path w="178" h="722" extrusionOk="0">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
            <p:cNvSpPr/>
            <p:nvPr/>
          </p:nvSpPr>
          <p:spPr>
            <a:xfrm>
              <a:off x="2506663" y="285750"/>
              <a:ext cx="90488" cy="2493963"/>
            </a:xfrm>
            <a:custGeom>
              <a:avLst/>
              <a:gdLst/>
              <a:ahLst/>
              <a:cxnLst/>
              <a:rect l="l" t="t" r="r" b="b"/>
              <a:pathLst>
                <a:path w="23" h="635" extrusionOk="0">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
            <p:cNvSpPr/>
            <p:nvPr/>
          </p:nvSpPr>
          <p:spPr>
            <a:xfrm>
              <a:off x="2554288" y="2598738"/>
              <a:ext cx="66675" cy="420688"/>
            </a:xfrm>
            <a:custGeom>
              <a:avLst/>
              <a:gdLst/>
              <a:ahLst/>
              <a:cxnLst/>
              <a:rect l="l" t="t" r="r" b="b"/>
              <a:pathLst>
                <a:path w="17" h="107" extrusionOk="0">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
            <p:cNvSpPr/>
            <p:nvPr/>
          </p:nvSpPr>
          <p:spPr>
            <a:xfrm>
              <a:off x="3143251" y="4757738"/>
              <a:ext cx="161925" cy="873125"/>
            </a:xfrm>
            <a:custGeom>
              <a:avLst/>
              <a:gdLst/>
              <a:ahLst/>
              <a:cxnLst/>
              <a:rect l="l" t="t" r="r" b="b"/>
              <a:pathLst>
                <a:path w="41" h="222" extrusionOk="0">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
            <p:cNvSpPr/>
            <p:nvPr/>
          </p:nvSpPr>
          <p:spPr>
            <a:xfrm>
              <a:off x="3148013" y="1282700"/>
              <a:ext cx="1768475" cy="3448050"/>
            </a:xfrm>
            <a:custGeom>
              <a:avLst/>
              <a:gdLst/>
              <a:ahLst/>
              <a:cxnLst/>
              <a:rect l="l" t="t" r="r" b="b"/>
              <a:pathLst>
                <a:path w="450" h="878" extrusionOk="0">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
            <p:cNvSpPr/>
            <p:nvPr/>
          </p:nvSpPr>
          <p:spPr>
            <a:xfrm>
              <a:off x="3273426" y="5653088"/>
              <a:ext cx="138113" cy="287338"/>
            </a:xfrm>
            <a:custGeom>
              <a:avLst/>
              <a:gdLst/>
              <a:ahLst/>
              <a:cxnLst/>
              <a:rect l="l" t="t" r="r" b="b"/>
              <a:pathLst>
                <a:path w="35" h="73" extrusionOk="0">
                  <a:moveTo>
                    <a:pt x="0" y="0"/>
                  </a:moveTo>
                  <a:cubicBezTo>
                    <a:pt x="7" y="24"/>
                    <a:pt x="16" y="49"/>
                    <a:pt x="26" y="73"/>
                  </a:cubicBezTo>
                  <a:cubicBezTo>
                    <a:pt x="35" y="73"/>
                    <a:pt x="35" y="73"/>
                    <a:pt x="35" y="73"/>
                  </a:cubicBezTo>
                  <a:cubicBezTo>
                    <a:pt x="23" y="49"/>
                    <a:pt x="11" y="24"/>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
            <p:cNvSpPr/>
            <p:nvPr/>
          </p:nvSpPr>
          <p:spPr>
            <a:xfrm>
              <a:off x="3143251" y="4656138"/>
              <a:ext cx="31750" cy="188913"/>
            </a:xfrm>
            <a:custGeom>
              <a:avLst/>
              <a:gdLst/>
              <a:ahLst/>
              <a:cxnLst/>
              <a:rect l="l" t="t" r="r" b="b"/>
              <a:pathLst>
                <a:path w="8" h="48" extrusionOk="0">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1"/>
            <p:cNvSpPr/>
            <p:nvPr/>
          </p:nvSpPr>
          <p:spPr>
            <a:xfrm>
              <a:off x="3211513" y="5410200"/>
              <a:ext cx="203200" cy="530225"/>
            </a:xfrm>
            <a:custGeom>
              <a:avLst/>
              <a:gdLst/>
              <a:ahLst/>
              <a:cxnLst/>
              <a:rect l="l" t="t" r="r" b="b"/>
              <a:pathLst>
                <a:path w="52" h="135" extrusionOk="0">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9" name="Google Shape;19;p1"/>
          <p:cNvGrpSpPr/>
          <p:nvPr/>
        </p:nvGrpSpPr>
        <p:grpSpPr>
          <a:xfrm>
            <a:off x="27222" y="-786"/>
            <a:ext cx="2356674" cy="6854039"/>
            <a:chOff x="6627813" y="194833"/>
            <a:chExt cx="1952625" cy="5678918"/>
          </a:xfrm>
        </p:grpSpPr>
        <p:sp>
          <p:nvSpPr>
            <p:cNvPr id="20" name="Google Shape;20;p1"/>
            <p:cNvSpPr/>
            <p:nvPr/>
          </p:nvSpPr>
          <p:spPr>
            <a:xfrm>
              <a:off x="6627813" y="194833"/>
              <a:ext cx="409575" cy="3646488"/>
            </a:xfrm>
            <a:custGeom>
              <a:avLst/>
              <a:gdLst/>
              <a:ahLst/>
              <a:cxnLst/>
              <a:rect l="l" t="t" r="r" b="b"/>
              <a:pathLst>
                <a:path w="103" h="920" extrusionOk="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1"/>
            <p:cNvSpPr/>
            <p:nvPr/>
          </p:nvSpPr>
          <p:spPr>
            <a:xfrm>
              <a:off x="7061201" y="3771900"/>
              <a:ext cx="350838" cy="1309688"/>
            </a:xfrm>
            <a:custGeom>
              <a:avLst/>
              <a:gdLst/>
              <a:ahLst/>
              <a:cxnLst/>
              <a:rect l="l" t="t" r="r" b="b"/>
              <a:pathLst>
                <a:path w="88" h="330" extrusionOk="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
            <p:cNvSpPr/>
            <p:nvPr/>
          </p:nvSpPr>
          <p:spPr>
            <a:xfrm>
              <a:off x="7439026" y="5053013"/>
              <a:ext cx="357188" cy="820738"/>
            </a:xfrm>
            <a:custGeom>
              <a:avLst/>
              <a:gdLst/>
              <a:ahLst/>
              <a:cxnLst/>
              <a:rect l="l" t="t" r="r" b="b"/>
              <a:pathLst>
                <a:path w="90" h="207" extrusionOk="0">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1"/>
            <p:cNvSpPr/>
            <p:nvPr/>
          </p:nvSpPr>
          <p:spPr>
            <a:xfrm>
              <a:off x="7037388" y="3811588"/>
              <a:ext cx="457200" cy="1852613"/>
            </a:xfrm>
            <a:custGeom>
              <a:avLst/>
              <a:gdLst/>
              <a:ahLst/>
              <a:cxnLst/>
              <a:rect l="l" t="t" r="r" b="b"/>
              <a:pathLst>
                <a:path w="115" h="467" extrusionOk="0">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Google Shape;24;p1"/>
            <p:cNvSpPr/>
            <p:nvPr/>
          </p:nvSpPr>
          <p:spPr>
            <a:xfrm>
              <a:off x="6992938" y="1263650"/>
              <a:ext cx="144463" cy="2508250"/>
            </a:xfrm>
            <a:custGeom>
              <a:avLst/>
              <a:gdLst/>
              <a:ahLst/>
              <a:cxnLst/>
              <a:rect l="l" t="t" r="r" b="b"/>
              <a:pathLst>
                <a:path w="36" h="633" extrusionOk="0">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1"/>
            <p:cNvSpPr/>
            <p:nvPr/>
          </p:nvSpPr>
          <p:spPr>
            <a:xfrm>
              <a:off x="7526338" y="5640388"/>
              <a:ext cx="111125" cy="233363"/>
            </a:xfrm>
            <a:custGeom>
              <a:avLst/>
              <a:gdLst/>
              <a:ahLst/>
              <a:cxnLst/>
              <a:rect l="l" t="t" r="r" b="b"/>
              <a:pathLst>
                <a:path w="28" h="59" extrusionOk="0">
                  <a:moveTo>
                    <a:pt x="22" y="59"/>
                  </a:moveTo>
                  <a:cubicBezTo>
                    <a:pt x="28" y="59"/>
                    <a:pt x="28" y="59"/>
                    <a:pt x="28" y="59"/>
                  </a:cubicBezTo>
                  <a:cubicBezTo>
                    <a:pt x="18" y="40"/>
                    <a:pt x="9" y="20"/>
                    <a:pt x="0" y="0"/>
                  </a:cubicBezTo>
                  <a:cubicBezTo>
                    <a:pt x="6" y="20"/>
                    <a:pt x="13" y="40"/>
                    <a:pt x="22" y="5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1"/>
            <p:cNvSpPr/>
            <p:nvPr/>
          </p:nvSpPr>
          <p:spPr>
            <a:xfrm>
              <a:off x="7021513" y="3598863"/>
              <a:ext cx="68263" cy="423863"/>
            </a:xfrm>
            <a:custGeom>
              <a:avLst/>
              <a:gdLst/>
              <a:ahLst/>
              <a:cxnLst/>
              <a:rect l="l" t="t" r="r" b="b"/>
              <a:pathLst>
                <a:path w="17" h="107" extrusionOk="0">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1"/>
            <p:cNvSpPr/>
            <p:nvPr/>
          </p:nvSpPr>
          <p:spPr>
            <a:xfrm>
              <a:off x="7412038" y="2801938"/>
              <a:ext cx="1168400" cy="2251075"/>
            </a:xfrm>
            <a:custGeom>
              <a:avLst/>
              <a:gdLst/>
              <a:ahLst/>
              <a:cxnLst/>
              <a:rect l="l" t="t" r="r" b="b"/>
              <a:pathLst>
                <a:path w="294" h="568" extrusionOk="0">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1"/>
            <p:cNvSpPr/>
            <p:nvPr/>
          </p:nvSpPr>
          <p:spPr>
            <a:xfrm>
              <a:off x="7494588" y="5664200"/>
              <a:ext cx="100013" cy="209550"/>
            </a:xfrm>
            <a:custGeom>
              <a:avLst/>
              <a:gdLst/>
              <a:ahLst/>
              <a:cxnLst/>
              <a:rect l="l" t="t" r="r" b="b"/>
              <a:pathLst>
                <a:path w="25" h="53" extrusionOk="0">
                  <a:moveTo>
                    <a:pt x="0" y="0"/>
                  </a:moveTo>
                  <a:cubicBezTo>
                    <a:pt x="5" y="18"/>
                    <a:pt x="12" y="36"/>
                    <a:pt x="19" y="53"/>
                  </a:cubicBezTo>
                  <a:cubicBezTo>
                    <a:pt x="25" y="53"/>
                    <a:pt x="25" y="53"/>
                    <a:pt x="25" y="53"/>
                  </a:cubicBezTo>
                  <a:cubicBezTo>
                    <a:pt x="16" y="36"/>
                    <a:pt x="8" y="18"/>
                    <a:pt x="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1"/>
            <p:cNvSpPr/>
            <p:nvPr/>
          </p:nvSpPr>
          <p:spPr>
            <a:xfrm>
              <a:off x="7412038" y="5081588"/>
              <a:ext cx="114300" cy="558800"/>
            </a:xfrm>
            <a:custGeom>
              <a:avLst/>
              <a:gdLst/>
              <a:ahLst/>
              <a:cxnLst/>
              <a:rect l="l" t="t" r="r" b="b"/>
              <a:pathLst>
                <a:path w="29" h="141" extrusionOk="0">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1"/>
            <p:cNvSpPr/>
            <p:nvPr/>
          </p:nvSpPr>
          <p:spPr>
            <a:xfrm>
              <a:off x="7412038" y="4978400"/>
              <a:ext cx="31750" cy="188913"/>
            </a:xfrm>
            <a:custGeom>
              <a:avLst/>
              <a:gdLst/>
              <a:ahLst/>
              <a:cxnLst/>
              <a:rect l="l" t="t" r="r" b="b"/>
              <a:pathLst>
                <a:path w="8" h="48" extrusionOk="0">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1"/>
            <p:cNvSpPr/>
            <p:nvPr/>
          </p:nvSpPr>
          <p:spPr>
            <a:xfrm>
              <a:off x="7439026" y="5434013"/>
              <a:ext cx="174625" cy="439738"/>
            </a:xfrm>
            <a:custGeom>
              <a:avLst/>
              <a:gdLst/>
              <a:ahLst/>
              <a:cxnLst/>
              <a:rect l="l" t="t" r="r" b="b"/>
              <a:pathLst>
                <a:path w="44" h="111" extrusionOk="0">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 name="Google Shape;32;p1"/>
          <p:cNvSpPr/>
          <p:nvPr/>
        </p:nvSpPr>
        <p:spPr>
          <a:xfrm>
            <a:off x="0" y="0"/>
            <a:ext cx="182880" cy="68580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1"/>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34" name="Google Shape;34;p1"/>
          <p:cNvSpPr txBox="1">
            <a:spLocks noGrp="1"/>
          </p:cNvSpPr>
          <p:nvPr>
            <p:ph type="body" idx="1"/>
          </p:nvPr>
        </p:nvSpPr>
        <p:spPr>
          <a:xfrm>
            <a:off x="2589212" y="2133600"/>
            <a:ext cx="8915400" cy="38862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35" name="Google Shape;35;p1"/>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6" name="Google Shape;36;p1"/>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7" name="Google Shape;37;p1"/>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hahria@kennesaw.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mtalukd1@students.kennesaw.ed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hyperlink" Target="https://github.com/MobSF/Mobile-Security-Framework-MobSF"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tmp"/><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8"/>
          <p:cNvSpPr txBox="1">
            <a:spLocks noGrp="1"/>
          </p:cNvSpPr>
          <p:nvPr>
            <p:ph type="ctrTitle"/>
          </p:nvPr>
        </p:nvSpPr>
        <p:spPr>
          <a:xfrm>
            <a:off x="445402" y="155526"/>
            <a:ext cx="11838038" cy="1980846"/>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rgbClr val="262626"/>
              </a:buClr>
              <a:buSzPts val="5400"/>
              <a:buFont typeface="Century Gothic"/>
              <a:buNone/>
            </a:pPr>
            <a:r>
              <a:rPr lang="en-US" sz="5400" b="1" i="0" u="none" strike="noStrike" cap="none" dirty="0" smtClean="0">
                <a:solidFill>
                  <a:srgbClr val="262626"/>
                </a:solidFill>
                <a:latin typeface="Century Gothic"/>
                <a:ea typeface="Century Gothic"/>
                <a:cs typeface="Century Gothic"/>
                <a:sym typeface="Century Gothic"/>
              </a:rPr>
              <a:t>Mobile Malware: Static and Dynamic Analysis</a:t>
            </a:r>
            <a:endParaRPr sz="5400" b="0" i="0" u="none" strike="noStrike" cap="none" dirty="0">
              <a:solidFill>
                <a:srgbClr val="262626"/>
              </a:solidFill>
              <a:latin typeface="Century Gothic"/>
              <a:ea typeface="Century Gothic"/>
              <a:cs typeface="Century Gothic"/>
              <a:sym typeface="Century Gothic"/>
            </a:endParaRPr>
          </a:p>
        </p:txBody>
      </p:sp>
      <p:sp>
        <p:nvSpPr>
          <p:cNvPr id="165" name="Google Shape;165;p18"/>
          <p:cNvSpPr txBox="1">
            <a:spLocks noGrp="1"/>
          </p:cNvSpPr>
          <p:nvPr>
            <p:ph type="subTitle" idx="1"/>
          </p:nvPr>
        </p:nvSpPr>
        <p:spPr>
          <a:xfrm>
            <a:off x="2950265" y="2874783"/>
            <a:ext cx="6495803" cy="3231654"/>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Hossain </a:t>
            </a:r>
            <a:r>
              <a:rPr lang="en-US" sz="2000" b="0" i="0" u="none" strike="noStrike" cap="none" dirty="0" smtClean="0">
                <a:solidFill>
                  <a:schemeClr val="dk1"/>
                </a:solidFill>
                <a:latin typeface="Helvetica Neue"/>
                <a:ea typeface="Helvetica Neue"/>
                <a:cs typeface="Helvetica Neue"/>
                <a:sym typeface="Helvetica Neue"/>
              </a:rPr>
              <a:t>Shahriar and </a:t>
            </a:r>
            <a:r>
              <a:rPr lang="en-US" sz="2000" b="0" i="0" u="none" strike="noStrike" cap="none" dirty="0" err="1" smtClean="0">
                <a:solidFill>
                  <a:schemeClr val="dk1"/>
                </a:solidFill>
                <a:latin typeface="Helvetica Neue" panose="020B0604020202020204" charset="0"/>
                <a:ea typeface="Arial"/>
                <a:cs typeface="Arial"/>
                <a:sym typeface="Arial"/>
              </a:rPr>
              <a:t>Md</a:t>
            </a:r>
            <a:r>
              <a:rPr lang="en-US" sz="2000" b="0" i="0" u="none" strike="noStrike" cap="none" dirty="0" smtClean="0">
                <a:solidFill>
                  <a:schemeClr val="dk1"/>
                </a:solidFill>
                <a:latin typeface="Helvetica Neue" panose="020B0604020202020204" charset="0"/>
                <a:ea typeface="Arial"/>
                <a:cs typeface="Arial"/>
                <a:sym typeface="Arial"/>
              </a:rPr>
              <a:t> </a:t>
            </a:r>
            <a:r>
              <a:rPr lang="en-US" sz="2000" b="0" i="0" u="none" strike="noStrike" cap="none" dirty="0" err="1" smtClean="0">
                <a:solidFill>
                  <a:schemeClr val="dk1"/>
                </a:solidFill>
                <a:latin typeface="Helvetica Neue" panose="020B0604020202020204" charset="0"/>
                <a:ea typeface="Arial"/>
                <a:cs typeface="Arial"/>
                <a:sym typeface="Arial"/>
              </a:rPr>
              <a:t>Arabin</a:t>
            </a:r>
            <a:r>
              <a:rPr lang="en-US" sz="2000" b="0" i="0" u="none" strike="noStrike" cap="none" dirty="0" smtClean="0">
                <a:solidFill>
                  <a:schemeClr val="dk1"/>
                </a:solidFill>
                <a:latin typeface="Helvetica Neue" panose="020B0604020202020204" charset="0"/>
                <a:ea typeface="Arial"/>
                <a:cs typeface="Arial"/>
                <a:sym typeface="Arial"/>
              </a:rPr>
              <a:t> Islam </a:t>
            </a:r>
            <a:r>
              <a:rPr lang="en-US" sz="2000" b="0" i="0" u="none" strike="noStrike" cap="none" dirty="0" err="1" smtClean="0">
                <a:solidFill>
                  <a:schemeClr val="dk1"/>
                </a:solidFill>
                <a:latin typeface="Helvetica Neue" panose="020B0604020202020204" charset="0"/>
                <a:ea typeface="Arial"/>
                <a:cs typeface="Arial"/>
                <a:sym typeface="Arial"/>
              </a:rPr>
              <a:t>Talukder</a:t>
            </a:r>
            <a:endParaRPr sz="2000" b="0" i="0" u="none" strike="noStrike" cap="none" dirty="0">
              <a:solidFill>
                <a:schemeClr val="dk1"/>
              </a:solidFill>
              <a:latin typeface="Helvetica Neue" panose="020B0604020202020204" charset="0"/>
              <a:ea typeface="Arial"/>
              <a:cs typeface="Arial"/>
              <a:sym typeface="Arial"/>
            </a:endParaRPr>
          </a:p>
          <a:p>
            <a:pPr marL="0" marR="0" lvl="0" indent="0" algn="ctr" rtl="0">
              <a:lnSpc>
                <a:spcPct val="100000"/>
              </a:lnSpc>
              <a:spcBef>
                <a:spcPts val="0"/>
              </a:spcBef>
              <a:spcAft>
                <a:spcPts val="0"/>
              </a:spcAft>
              <a:buClr>
                <a:schemeClr val="dk1"/>
              </a:buClr>
              <a:buSzPts val="2000"/>
              <a:buFont typeface="Noto Sans Symbols"/>
              <a:buNone/>
            </a:pP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Department of Information Technology</a:t>
            </a: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Kennesaw State University, USA</a:t>
            </a: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595959"/>
              </a:buClr>
              <a:buSzPts val="2000"/>
              <a:buFont typeface="Noto Sans Symbols"/>
              <a:buNone/>
            </a:pPr>
            <a:endParaRPr sz="2000" b="0" i="0" u="none" strike="noStrike" cap="none" dirty="0">
              <a:solidFill>
                <a:schemeClr val="dk1"/>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2000"/>
              <a:buFont typeface="Noto Sans Symbols"/>
              <a:buNone/>
            </a:pPr>
            <a:r>
              <a:rPr lang="en-US" sz="2000" b="0" i="0" u="sng" strike="noStrike" cap="none" dirty="0" smtClean="0">
                <a:solidFill>
                  <a:schemeClr val="hlink"/>
                </a:solidFill>
                <a:latin typeface="Arial"/>
                <a:ea typeface="Arial"/>
                <a:cs typeface="Arial"/>
                <a:sym typeface="Arial"/>
                <a:hlinkClick r:id="rId3"/>
              </a:rPr>
              <a:t>hshahria@kennesaw.edu</a:t>
            </a:r>
            <a:r>
              <a:rPr lang="en-US" sz="2000" b="0" i="0" u="none" strike="noStrike" cap="none" dirty="0" smtClean="0">
                <a:solidFill>
                  <a:srgbClr val="000000"/>
                </a:solidFill>
                <a:latin typeface="Arial"/>
                <a:ea typeface="Arial"/>
                <a:cs typeface="Arial"/>
                <a:sym typeface="Arial"/>
              </a:rPr>
              <a:t>, </a:t>
            </a:r>
            <a:r>
              <a:rPr lang="en-US" sz="2000" b="0" i="0" u="sng" strike="noStrike" cap="none" dirty="0">
                <a:solidFill>
                  <a:schemeClr val="hlink"/>
                </a:solidFill>
                <a:latin typeface="Arial"/>
                <a:ea typeface="Arial"/>
                <a:cs typeface="Arial"/>
                <a:sym typeface="Arial"/>
                <a:hlinkClick r:id="rId4"/>
              </a:rPr>
              <a:t>mtalukd1@students.kennesaw.edu</a:t>
            </a:r>
            <a:r>
              <a:rPr lang="en-US" sz="2000" b="0" i="0" u="none" strike="noStrike" cap="none" dirty="0">
                <a:solidFill>
                  <a:srgbClr val="000000"/>
                </a:solidFill>
                <a:latin typeface="Arial"/>
                <a:ea typeface="Arial"/>
                <a:cs typeface="Arial"/>
                <a:sym typeface="Arial"/>
              </a:rPr>
              <a:t> </a:t>
            </a:r>
            <a:r>
              <a:rPr lang="en-US" sz="3200" b="0" i="0" u="none" strike="noStrike" cap="none" dirty="0">
                <a:solidFill>
                  <a:schemeClr val="dk1"/>
                </a:solidFill>
                <a:latin typeface="Arial"/>
                <a:ea typeface="Arial"/>
                <a:cs typeface="Arial"/>
                <a:sym typeface="Arial"/>
              </a:rPr>
              <a:t> </a:t>
            </a:r>
            <a:endParaRPr sz="32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595959"/>
              </a:buClr>
              <a:buSzPts val="2000"/>
              <a:buFont typeface="Noto Sans Symbols"/>
              <a:buNone/>
            </a:pPr>
            <a:endParaRPr sz="2000" b="0" i="0" u="none" strike="noStrike" cap="none" dirty="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938441"/>
          </a:xfrm>
        </p:spPr>
        <p:txBody>
          <a:bodyPr>
            <a:normAutofit/>
          </a:bodyPr>
          <a:lstStyle/>
          <a:p>
            <a:r>
              <a:rPr lang="en-US" sz="3000" b="1" dirty="0" smtClean="0"/>
              <a:t>Example of real-world Android malware</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dirty="0" smtClean="0"/>
              <a:t>An </a:t>
            </a:r>
            <a:r>
              <a:rPr lang="en-US" sz="2000" dirty="0"/>
              <a:t>Android SMS malware firm was fined £50,000 by the UK premium phone services regulator </a:t>
            </a:r>
            <a:r>
              <a:rPr lang="en-US" sz="2000" i="1" dirty="0" err="1"/>
              <a:t>PhonepayPlus</a:t>
            </a:r>
            <a:r>
              <a:rPr lang="en-US" sz="2000" dirty="0"/>
              <a:t> </a:t>
            </a:r>
          </a:p>
          <a:p>
            <a:pPr algn="just">
              <a:buFont typeface="Wingdings" pitchFamily="2" charset="2"/>
              <a:buChar char="§"/>
            </a:pPr>
            <a:endParaRPr lang="en-US" sz="2000" dirty="0" smtClean="0"/>
          </a:p>
          <a:p>
            <a:pPr algn="just">
              <a:buFont typeface="Wingdings" pitchFamily="2" charset="2"/>
              <a:buChar char="§"/>
            </a:pPr>
            <a:r>
              <a:rPr lang="en-US" sz="2000" dirty="0" smtClean="0"/>
              <a:t>The </a:t>
            </a:r>
            <a:r>
              <a:rPr lang="en-US" sz="2000" dirty="0"/>
              <a:t>company, </a:t>
            </a:r>
            <a:r>
              <a:rPr lang="en-US" sz="2000" i="1" dirty="0" err="1"/>
              <a:t>SMSBill</a:t>
            </a:r>
            <a:r>
              <a:rPr lang="en-US" sz="2000" dirty="0"/>
              <a:t>, produced a </a:t>
            </a:r>
            <a:r>
              <a:rPr lang="en-US" sz="2000" dirty="0" smtClean="0"/>
              <a:t>Facebook </a:t>
            </a:r>
            <a:r>
              <a:rPr lang="en-US" sz="2000" dirty="0"/>
              <a:t>link that led to the downloading of malware in Android </a:t>
            </a:r>
            <a:r>
              <a:rPr lang="en-US" sz="2000" dirty="0" smtClean="0"/>
              <a:t>phones, called premium phone numbers</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2"/>
          <a:stretch>
            <a:fillRect/>
          </a:stretch>
        </p:blipFill>
        <p:spPr>
          <a:xfrm>
            <a:off x="10884308" y="160338"/>
            <a:ext cx="995081" cy="1186443"/>
          </a:xfrm>
          <a:prstGeom prst="rect">
            <a:avLst/>
          </a:prstGeom>
        </p:spPr>
      </p:pic>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8392" y="1689230"/>
            <a:ext cx="5486970" cy="3280680"/>
          </a:xfrm>
          <a:prstGeom prst="rect">
            <a:avLst/>
          </a:prstGeom>
        </p:spPr>
      </p:pic>
    </p:spTree>
    <p:extLst>
      <p:ext uri="{BB962C8B-B14F-4D97-AF65-F5344CB8AC3E}">
        <p14:creationId xmlns:p14="http://schemas.microsoft.com/office/powerpoint/2010/main" val="1811814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5" y="624110"/>
            <a:ext cx="8911687" cy="1280890"/>
          </a:xfrm>
        </p:spPr>
        <p:txBody>
          <a:bodyPr>
            <a:normAutofit/>
          </a:bodyPr>
          <a:lstStyle/>
          <a:p>
            <a:r>
              <a:rPr lang="en-US" sz="3000" b="1" dirty="0"/>
              <a:t>Types of </a:t>
            </a:r>
            <a:r>
              <a:rPr lang="en-US" sz="3000" b="1" dirty="0" smtClean="0"/>
              <a:t>activities malware may do</a:t>
            </a:r>
            <a:endParaRPr lang="en-US" sz="3000" b="1" dirty="0"/>
          </a:p>
        </p:txBody>
      </p:sp>
      <p:sp>
        <p:nvSpPr>
          <p:cNvPr id="3" name="Content Placeholder 2"/>
          <p:cNvSpPr>
            <a:spLocks noGrp="1"/>
          </p:cNvSpPr>
          <p:nvPr>
            <p:ph sz="quarter" idx="1"/>
          </p:nvPr>
        </p:nvSpPr>
        <p:spPr>
          <a:xfrm>
            <a:off x="1392072" y="1905000"/>
            <a:ext cx="9787205" cy="3977185"/>
          </a:xfrm>
        </p:spPr>
        <p:txBody>
          <a:bodyPr>
            <a:normAutofit fontScale="92500"/>
          </a:bodyPr>
          <a:lstStyle/>
          <a:p>
            <a:pPr algn="just">
              <a:buFont typeface="Wingdings" pitchFamily="2" charset="2"/>
              <a:buChar char="§"/>
            </a:pPr>
            <a:r>
              <a:rPr lang="en-US" sz="2200" b="1" dirty="0"/>
              <a:t>Premium Services</a:t>
            </a:r>
            <a:r>
              <a:rPr lang="en-US" sz="2200" dirty="0"/>
              <a:t> – </a:t>
            </a:r>
            <a:r>
              <a:rPr lang="en-US" sz="2200" dirty="0" smtClean="0"/>
              <a:t>calling 900 series numbers, sending SMS messages</a:t>
            </a:r>
          </a:p>
          <a:p>
            <a:pPr algn="just">
              <a:buFont typeface="Wingdings" pitchFamily="2" charset="2"/>
              <a:buChar char="§"/>
            </a:pPr>
            <a:r>
              <a:rPr lang="en-US" sz="2200" b="1" dirty="0" smtClean="0"/>
              <a:t>Spyware</a:t>
            </a:r>
            <a:r>
              <a:rPr lang="en-US" sz="2200" dirty="0" smtClean="0"/>
              <a:t> </a:t>
            </a:r>
            <a:r>
              <a:rPr lang="en-US" sz="2200" dirty="0"/>
              <a:t>– secretly </a:t>
            </a:r>
            <a:r>
              <a:rPr lang="en-US" sz="2200" dirty="0" smtClean="0"/>
              <a:t>log activities like key pressed</a:t>
            </a:r>
            <a:endParaRPr lang="en-US" sz="2200" dirty="0"/>
          </a:p>
          <a:p>
            <a:pPr algn="just">
              <a:buFont typeface="Wingdings" pitchFamily="2" charset="2"/>
              <a:buChar char="§"/>
            </a:pPr>
            <a:r>
              <a:rPr lang="en-US" sz="2200" b="1" dirty="0"/>
              <a:t>Adware/Spam</a:t>
            </a:r>
            <a:r>
              <a:rPr lang="en-US" sz="2200" dirty="0"/>
              <a:t> – embedded advertisements within application</a:t>
            </a:r>
          </a:p>
          <a:p>
            <a:pPr algn="just">
              <a:buFont typeface="Wingdings" pitchFamily="2" charset="2"/>
              <a:buChar char="§"/>
            </a:pPr>
            <a:r>
              <a:rPr lang="en-US" sz="2200" b="1" dirty="0" smtClean="0"/>
              <a:t>Ransom </a:t>
            </a:r>
            <a:r>
              <a:rPr lang="en-US" sz="2200" dirty="0"/>
              <a:t>– </a:t>
            </a:r>
            <a:r>
              <a:rPr lang="en-US" sz="2200" dirty="0" smtClean="0"/>
              <a:t>disable </a:t>
            </a:r>
            <a:r>
              <a:rPr lang="en-US" sz="2200" dirty="0" err="1" smtClean="0"/>
              <a:t>keyguard</a:t>
            </a:r>
            <a:r>
              <a:rPr lang="en-US" sz="2200" dirty="0" smtClean="0"/>
              <a:t> of infected device for </a:t>
            </a:r>
            <a:r>
              <a:rPr lang="en-US" sz="2200" dirty="0"/>
              <a:t>financial </a:t>
            </a:r>
            <a:r>
              <a:rPr lang="en-US" sz="2200" dirty="0" smtClean="0"/>
              <a:t>gain</a:t>
            </a:r>
          </a:p>
          <a:p>
            <a:pPr algn="just">
              <a:buFont typeface="Wingdings" pitchFamily="2" charset="2"/>
              <a:buChar char="§"/>
            </a:pPr>
            <a:r>
              <a:rPr lang="en-US" sz="2200" b="1" dirty="0"/>
              <a:t>Desktop </a:t>
            </a:r>
            <a:r>
              <a:rPr lang="en-US" sz="2200" b="1" dirty="0" smtClean="0"/>
              <a:t>setup change </a:t>
            </a:r>
            <a:r>
              <a:rPr lang="en-US" sz="2200" b="1" dirty="0"/>
              <a:t>– </a:t>
            </a:r>
            <a:r>
              <a:rPr lang="en-US" sz="2200" dirty="0"/>
              <a:t>change of wallpaper</a:t>
            </a:r>
          </a:p>
          <a:p>
            <a:pPr algn="just">
              <a:buFont typeface="Wingdings" pitchFamily="2" charset="2"/>
              <a:buChar char="§"/>
            </a:pPr>
            <a:endParaRPr lang="en-US" sz="2200" dirty="0"/>
          </a:p>
          <a:p>
            <a:pPr algn="just">
              <a:buFont typeface="Wingdings" pitchFamily="2" charset="2"/>
              <a:buChar char="§"/>
            </a:pPr>
            <a:endParaRPr lang="en-US" sz="2200" dirty="0" smtClean="0"/>
          </a:p>
          <a:p>
            <a:pPr algn="just">
              <a:buFont typeface="Wingdings" pitchFamily="2" charset="2"/>
              <a:buChar char="§"/>
            </a:pPr>
            <a:r>
              <a:rPr lang="en-US" sz="2200" dirty="0" smtClean="0"/>
              <a:t>Source: Porter et al. “A Survey of Mobile Malware in The Wild” ACM CCS Workshop 2011.</a:t>
            </a:r>
            <a:endParaRPr lang="en-US" sz="2200" dirty="0"/>
          </a:p>
          <a:p>
            <a:pPr algn="just">
              <a:buFont typeface="Wingdings" pitchFamily="2" charset="2"/>
              <a:buChar char="§"/>
            </a:pPr>
            <a:endParaRPr lang="en-US" sz="2200" dirty="0" smtClean="0"/>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2"/>
          <a:stretch>
            <a:fillRect/>
          </a:stretch>
        </p:blipFill>
        <p:spPr>
          <a:xfrm>
            <a:off x="10349431" y="231639"/>
            <a:ext cx="1485714" cy="1771429"/>
          </a:xfrm>
          <a:prstGeom prst="rect">
            <a:avLst/>
          </a:prstGeom>
        </p:spPr>
      </p:pic>
    </p:spTree>
    <p:extLst>
      <p:ext uri="{BB962C8B-B14F-4D97-AF65-F5344CB8AC3E}">
        <p14:creationId xmlns:p14="http://schemas.microsoft.com/office/powerpoint/2010/main" val="8709316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3993" y="278878"/>
            <a:ext cx="9013338" cy="1148706"/>
          </a:xfrm>
        </p:spPr>
        <p:txBody>
          <a:bodyPr>
            <a:normAutofit/>
          </a:bodyPr>
          <a:lstStyle/>
          <a:p>
            <a:r>
              <a:rPr lang="en-US" dirty="0" smtClean="0"/>
              <a:t>Malware family</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036" y="2691685"/>
            <a:ext cx="1648513" cy="2044156"/>
          </a:xfrm>
          <a:prstGeom prst="rect">
            <a:avLst/>
          </a:prstGeom>
        </p:spPr>
      </p:pic>
      <p:sp>
        <p:nvSpPr>
          <p:cNvPr id="3" name="Rectangle 2"/>
          <p:cNvSpPr/>
          <p:nvPr/>
        </p:nvSpPr>
        <p:spPr>
          <a:xfrm>
            <a:off x="1661376" y="5023545"/>
            <a:ext cx="7364362" cy="646331"/>
          </a:xfrm>
          <a:prstGeom prst="rect">
            <a:avLst/>
          </a:prstGeom>
        </p:spPr>
        <p:txBody>
          <a:bodyPr wrap="square">
            <a:spAutoFit/>
          </a:bodyPr>
          <a:lstStyle/>
          <a:p>
            <a:r>
              <a:rPr lang="en-US" dirty="0" smtClean="0"/>
              <a:t>Zhou and Xiang, “Dissecting </a:t>
            </a:r>
            <a:r>
              <a:rPr lang="en-US" dirty="0"/>
              <a:t>Android Malware: Characterization and </a:t>
            </a:r>
            <a:r>
              <a:rPr lang="en-US" dirty="0" smtClean="0"/>
              <a:t>Evolution,” IEEE Symposium on Security &amp; Privacy, 2012. </a:t>
            </a:r>
            <a:endParaRPr lang="en-US" dirty="0"/>
          </a:p>
        </p:txBody>
      </p:sp>
      <p:sp>
        <p:nvSpPr>
          <p:cNvPr id="6" name="Rectangle 5"/>
          <p:cNvSpPr/>
          <p:nvPr/>
        </p:nvSpPr>
        <p:spPr>
          <a:xfrm>
            <a:off x="2348185" y="5907647"/>
            <a:ext cx="5990743" cy="369332"/>
          </a:xfrm>
          <a:prstGeom prst="rect">
            <a:avLst/>
          </a:prstGeom>
        </p:spPr>
        <p:txBody>
          <a:bodyPr wrap="none">
            <a:spAutoFit/>
          </a:bodyPr>
          <a:lstStyle/>
          <a:p>
            <a:r>
              <a:rPr lang="en-US" dirty="0" smtClean="0">
                <a:solidFill>
                  <a:srgbClr val="FF0000"/>
                </a:solidFill>
              </a:rPr>
              <a:t>Project </a:t>
            </a:r>
            <a:r>
              <a:rPr lang="en-US" dirty="0" err="1" smtClean="0">
                <a:solidFill>
                  <a:srgbClr val="FF0000"/>
                </a:solidFill>
              </a:rPr>
              <a:t>malgenome</a:t>
            </a:r>
            <a:r>
              <a:rPr lang="en-US" dirty="0" smtClean="0"/>
              <a:t>, http</a:t>
            </a:r>
            <a:r>
              <a:rPr lang="en-US" dirty="0"/>
              <a:t>://malgenomeproject.org/</a:t>
            </a:r>
          </a:p>
        </p:txBody>
      </p:sp>
      <p:pic>
        <p:nvPicPr>
          <p:cNvPr id="7" name="Picture 6"/>
          <p:cNvPicPr>
            <a:picLocks noChangeAspect="1"/>
          </p:cNvPicPr>
          <p:nvPr/>
        </p:nvPicPr>
        <p:blipFill>
          <a:blip r:embed="rId3"/>
          <a:stretch>
            <a:fillRect/>
          </a:stretch>
        </p:blipFill>
        <p:spPr>
          <a:xfrm>
            <a:off x="1661377" y="1326524"/>
            <a:ext cx="7777592" cy="1365161"/>
          </a:xfrm>
          <a:prstGeom prst="rect">
            <a:avLst/>
          </a:prstGeom>
        </p:spPr>
      </p:pic>
      <p:pic>
        <p:nvPicPr>
          <p:cNvPr id="10" name="Picture 9"/>
          <p:cNvPicPr>
            <a:picLocks noChangeAspect="1"/>
          </p:cNvPicPr>
          <p:nvPr/>
        </p:nvPicPr>
        <p:blipFill>
          <a:blip r:embed="rId4"/>
          <a:stretch>
            <a:fillRect/>
          </a:stretch>
        </p:blipFill>
        <p:spPr>
          <a:xfrm>
            <a:off x="1661376" y="2691685"/>
            <a:ext cx="7777592" cy="1613030"/>
          </a:xfrm>
          <a:prstGeom prst="rect">
            <a:avLst/>
          </a:prstGeom>
        </p:spPr>
      </p:pic>
    </p:spTree>
    <p:extLst>
      <p:ext uri="{BB962C8B-B14F-4D97-AF65-F5344CB8AC3E}">
        <p14:creationId xmlns:p14="http://schemas.microsoft.com/office/powerpoint/2010/main" val="69394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3993" y="278878"/>
            <a:ext cx="9013338" cy="753509"/>
          </a:xfrm>
        </p:spPr>
        <p:txBody>
          <a:bodyPr>
            <a:normAutofit/>
          </a:bodyPr>
          <a:lstStyle/>
          <a:p>
            <a:r>
              <a:rPr lang="en-US" dirty="0" err="1" smtClean="0"/>
              <a:t>Malgenome</a:t>
            </a:r>
            <a:r>
              <a:rPr lang="en-US" dirty="0" smtClean="0"/>
              <a:t> project: key findings</a:t>
            </a:r>
            <a:endParaRPr lang="en-US" dirty="0"/>
          </a:p>
        </p:txBody>
      </p:sp>
      <p:sp>
        <p:nvSpPr>
          <p:cNvPr id="7" name="Content Placeholder 2"/>
          <p:cNvSpPr>
            <a:spLocks noGrp="1"/>
          </p:cNvSpPr>
          <p:nvPr>
            <p:ph idx="1"/>
          </p:nvPr>
        </p:nvSpPr>
        <p:spPr>
          <a:xfrm>
            <a:off x="1356852" y="1324162"/>
            <a:ext cx="9970479" cy="5002896"/>
          </a:xfrm>
        </p:spPr>
        <p:txBody>
          <a:bodyPr>
            <a:normAutofit/>
          </a:bodyPr>
          <a:lstStyle/>
          <a:p>
            <a:r>
              <a:rPr lang="en-US" sz="2000" dirty="0" smtClean="0"/>
              <a:t>Examined 1260 </a:t>
            </a:r>
            <a:r>
              <a:rPr lang="en-US" sz="2000" dirty="0"/>
              <a:t>malware </a:t>
            </a:r>
            <a:r>
              <a:rPr lang="en-US" sz="2000" dirty="0" smtClean="0"/>
              <a:t>samples</a:t>
            </a:r>
          </a:p>
          <a:p>
            <a:endParaRPr lang="en-US" sz="2000" dirty="0" smtClean="0"/>
          </a:p>
          <a:p>
            <a:r>
              <a:rPr lang="en-US" sz="2000" dirty="0" smtClean="0"/>
              <a:t>1083 (86.0%) </a:t>
            </a:r>
            <a:r>
              <a:rPr lang="en-US" sz="2000" dirty="0"/>
              <a:t>are </a:t>
            </a:r>
            <a:r>
              <a:rPr lang="en-US" sz="2000" dirty="0">
                <a:solidFill>
                  <a:srgbClr val="FF0000"/>
                </a:solidFill>
              </a:rPr>
              <a:t>repackaged</a:t>
            </a:r>
            <a:r>
              <a:rPr lang="en-US" sz="2000" dirty="0"/>
              <a:t> versions </a:t>
            </a:r>
            <a:r>
              <a:rPr lang="en-US" sz="2000" dirty="0" smtClean="0"/>
              <a:t>of </a:t>
            </a:r>
            <a:r>
              <a:rPr lang="en-US" sz="2000" dirty="0"/>
              <a:t>legitimate </a:t>
            </a:r>
            <a:r>
              <a:rPr lang="en-US" sz="2000" dirty="0" smtClean="0"/>
              <a:t>applications</a:t>
            </a:r>
          </a:p>
          <a:p>
            <a:endParaRPr lang="en-US" sz="2000" dirty="0" smtClean="0"/>
          </a:p>
          <a:p>
            <a:r>
              <a:rPr lang="en-US" sz="2000" dirty="0"/>
              <a:t>Among 49 malware families</a:t>
            </a:r>
          </a:p>
          <a:p>
            <a:pPr lvl="1"/>
            <a:r>
              <a:rPr lang="en-US" sz="1800" dirty="0"/>
              <a:t>28 </a:t>
            </a:r>
            <a:r>
              <a:rPr lang="en-US" sz="1800" dirty="0" smtClean="0"/>
              <a:t>send </a:t>
            </a:r>
            <a:r>
              <a:rPr lang="en-US" sz="1800" dirty="0" smtClean="0">
                <a:solidFill>
                  <a:srgbClr val="FF0000"/>
                </a:solidFill>
              </a:rPr>
              <a:t>background </a:t>
            </a:r>
            <a:r>
              <a:rPr lang="en-US" sz="1800" dirty="0">
                <a:solidFill>
                  <a:srgbClr val="FF0000"/>
                </a:solidFill>
              </a:rPr>
              <a:t>short messages </a:t>
            </a:r>
            <a:r>
              <a:rPr lang="en-US" sz="1800" dirty="0"/>
              <a:t>(to premium-rate numbers) or </a:t>
            </a:r>
            <a:r>
              <a:rPr lang="en-US" sz="1800" dirty="0">
                <a:solidFill>
                  <a:srgbClr val="FF0000"/>
                </a:solidFill>
              </a:rPr>
              <a:t>making phone calls </a:t>
            </a:r>
            <a:r>
              <a:rPr lang="en-US" sz="1800" dirty="0"/>
              <a:t>without user awareness</a:t>
            </a:r>
          </a:p>
          <a:p>
            <a:pPr lvl="1"/>
            <a:r>
              <a:rPr lang="en-US" sz="1800" dirty="0"/>
              <a:t>27 </a:t>
            </a:r>
            <a:r>
              <a:rPr lang="en-US" sz="1800" dirty="0" smtClean="0">
                <a:solidFill>
                  <a:srgbClr val="FF0000"/>
                </a:solidFill>
              </a:rPr>
              <a:t>collect user </a:t>
            </a:r>
            <a:r>
              <a:rPr lang="en-US" sz="1800" dirty="0">
                <a:solidFill>
                  <a:srgbClr val="FF0000"/>
                </a:solidFill>
              </a:rPr>
              <a:t>information </a:t>
            </a:r>
            <a:r>
              <a:rPr lang="en-US" sz="1800" dirty="0"/>
              <a:t>including user accounts and </a:t>
            </a:r>
            <a:r>
              <a:rPr lang="en-US" sz="1800" dirty="0" smtClean="0"/>
              <a:t>SMS stored </a:t>
            </a:r>
            <a:r>
              <a:rPr lang="en-US" sz="1800" dirty="0"/>
              <a:t>on </a:t>
            </a:r>
            <a:r>
              <a:rPr lang="en-US" sz="1800" dirty="0" smtClean="0"/>
              <a:t>phones</a:t>
            </a:r>
            <a:endParaRPr lang="en-US" sz="1800" dirty="0"/>
          </a:p>
          <a:p>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9801394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3777" y="152162"/>
            <a:ext cx="8911687" cy="968715"/>
          </a:xfrm>
        </p:spPr>
        <p:txBody>
          <a:bodyPr/>
          <a:lstStyle/>
          <a:p>
            <a:r>
              <a:rPr lang="en-US" dirty="0"/>
              <a:t>Where malware are coming from?</a:t>
            </a:r>
          </a:p>
        </p:txBody>
      </p:sp>
      <p:sp>
        <p:nvSpPr>
          <p:cNvPr id="3" name="Content Placeholder 2"/>
          <p:cNvSpPr>
            <a:spLocks noGrp="1"/>
          </p:cNvSpPr>
          <p:nvPr>
            <p:ph idx="1"/>
          </p:nvPr>
        </p:nvSpPr>
        <p:spPr>
          <a:xfrm>
            <a:off x="958645" y="1392456"/>
            <a:ext cx="7978878" cy="4753896"/>
          </a:xfrm>
        </p:spPr>
        <p:txBody>
          <a:bodyPr>
            <a:noAutofit/>
          </a:bodyPr>
          <a:lstStyle/>
          <a:p>
            <a:r>
              <a:rPr lang="en-US" dirty="0" smtClean="0">
                <a:solidFill>
                  <a:srgbClr val="FF0000"/>
                </a:solidFill>
              </a:rPr>
              <a:t>Baidu.com</a:t>
            </a:r>
            <a:r>
              <a:rPr lang="en-US" dirty="0">
                <a:solidFill>
                  <a:srgbClr val="FF0000"/>
                </a:solidFill>
              </a:rPr>
              <a:t>, Inc. (ETR:B1C) app portal</a:t>
            </a:r>
            <a:r>
              <a:rPr lang="en-US" dirty="0"/>
              <a:t> -- one of the most used third party app stores in China </a:t>
            </a:r>
            <a:endParaRPr lang="en-US" dirty="0" smtClean="0"/>
          </a:p>
          <a:p>
            <a:pPr lvl="1"/>
            <a:r>
              <a:rPr lang="en-US" sz="1800" dirty="0" smtClean="0"/>
              <a:t>1 </a:t>
            </a:r>
            <a:r>
              <a:rPr lang="en-US" sz="1800" dirty="0"/>
              <a:t>in every 13 </a:t>
            </a:r>
            <a:r>
              <a:rPr lang="en-US" sz="1800" dirty="0" smtClean="0"/>
              <a:t>apps is </a:t>
            </a:r>
            <a:r>
              <a:rPr lang="en-US" sz="1800" dirty="0"/>
              <a:t>malicious </a:t>
            </a:r>
            <a:r>
              <a:rPr lang="en-US" sz="1800" dirty="0" smtClean="0"/>
              <a:t>or dangerous (8%)</a:t>
            </a:r>
          </a:p>
          <a:p>
            <a:endParaRPr lang="en-US" dirty="0" smtClean="0"/>
          </a:p>
          <a:p>
            <a:r>
              <a:rPr lang="en-US" dirty="0">
                <a:solidFill>
                  <a:srgbClr val="FF0000"/>
                </a:solidFill>
              </a:rPr>
              <a:t>Android159</a:t>
            </a:r>
            <a:r>
              <a:rPr lang="en-US" dirty="0"/>
              <a:t> </a:t>
            </a:r>
            <a:r>
              <a:rPr lang="en-US" dirty="0" smtClean="0"/>
              <a:t>is a third-party </a:t>
            </a:r>
            <a:r>
              <a:rPr lang="en-US" dirty="0"/>
              <a:t>app store </a:t>
            </a:r>
            <a:endParaRPr lang="en-US" dirty="0" smtClean="0"/>
          </a:p>
          <a:p>
            <a:pPr lvl="1"/>
            <a:r>
              <a:rPr lang="en-US" sz="1800" dirty="0" smtClean="0"/>
              <a:t>33.3</a:t>
            </a:r>
            <a:r>
              <a:rPr lang="en-US" sz="1800" dirty="0"/>
              <a:t>% </a:t>
            </a:r>
            <a:r>
              <a:rPr lang="en-US" sz="1800" dirty="0" smtClean="0"/>
              <a:t>apps </a:t>
            </a:r>
            <a:r>
              <a:rPr lang="en-US" sz="1800" dirty="0"/>
              <a:t>are </a:t>
            </a:r>
            <a:r>
              <a:rPr lang="en-US" sz="1800" dirty="0" smtClean="0"/>
              <a:t>repackaged copies </a:t>
            </a:r>
            <a:r>
              <a:rPr lang="en-US" sz="1800" dirty="0"/>
              <a:t>of Google </a:t>
            </a:r>
            <a:r>
              <a:rPr lang="en-US" sz="1800" dirty="0" smtClean="0"/>
              <a:t>Play apps, having malware activities</a:t>
            </a:r>
            <a:endParaRPr lang="en-US" sz="1800" dirty="0"/>
          </a:p>
          <a:p>
            <a:endParaRPr lang="en-US" dirty="0" smtClean="0"/>
          </a:p>
        </p:txBody>
      </p:sp>
      <p:pic>
        <p:nvPicPr>
          <p:cNvPr id="4" name="Picture 3"/>
          <p:cNvPicPr>
            <a:picLocks noChangeAspect="1"/>
          </p:cNvPicPr>
          <p:nvPr/>
        </p:nvPicPr>
        <p:blipFill>
          <a:blip r:embed="rId2"/>
          <a:stretch>
            <a:fillRect/>
          </a:stretch>
        </p:blipFill>
        <p:spPr>
          <a:xfrm>
            <a:off x="8775247" y="1849656"/>
            <a:ext cx="3416753" cy="2580952"/>
          </a:xfrm>
          <a:prstGeom prst="rect">
            <a:avLst/>
          </a:prstGeom>
        </p:spPr>
      </p:pic>
    </p:spTree>
    <p:extLst>
      <p:ext uri="{BB962C8B-B14F-4D97-AF65-F5344CB8AC3E}">
        <p14:creationId xmlns:p14="http://schemas.microsoft.com/office/powerpoint/2010/main" val="13873564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0"/>
          <p:cNvSpPr txBox="1">
            <a:spLocks noGrp="1"/>
          </p:cNvSpPr>
          <p:nvPr>
            <p:ph type="title"/>
          </p:nvPr>
        </p:nvSpPr>
        <p:spPr>
          <a:xfrm>
            <a:off x="2026225" y="210872"/>
            <a:ext cx="8199229" cy="1281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Spyware</a:t>
            </a:r>
            <a:endParaRPr sz="3600" b="0" i="0" u="none" strike="noStrike" cap="none">
              <a:solidFill>
                <a:srgbClr val="262626"/>
              </a:solidFill>
              <a:latin typeface="Century Gothic"/>
              <a:ea typeface="Century Gothic"/>
              <a:cs typeface="Century Gothic"/>
              <a:sym typeface="Century Gothic"/>
            </a:endParaRPr>
          </a:p>
        </p:txBody>
      </p:sp>
      <p:sp>
        <p:nvSpPr>
          <p:cNvPr id="259" name="Google Shape;259;p30"/>
          <p:cNvSpPr txBox="1">
            <a:spLocks noGrp="1"/>
          </p:cNvSpPr>
          <p:nvPr>
            <p:ph type="body" idx="1"/>
          </p:nvPr>
        </p:nvSpPr>
        <p:spPr>
          <a:xfrm>
            <a:off x="1531281" y="1307233"/>
            <a:ext cx="9592685" cy="400622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Gathers information without the consent of the user.</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Hides</a:t>
            </a:r>
            <a:r>
              <a:rPr lang="en-US" sz="1800" b="0" i="0" u="none" strike="noStrike" cap="none">
                <a:solidFill>
                  <a:srgbClr val="3F3F3F"/>
                </a:solidFill>
                <a:latin typeface="Century Gothic"/>
                <a:ea typeface="Century Gothic"/>
                <a:cs typeface="Century Gothic"/>
                <a:sym typeface="Century Gothic"/>
              </a:rPr>
              <a:t> itself from the </a:t>
            </a:r>
            <a:r>
              <a:rPr lang="en-US" sz="1800" b="0" i="0" u="none" strike="noStrike" cap="none">
                <a:solidFill>
                  <a:srgbClr val="FF0000"/>
                </a:solidFill>
                <a:latin typeface="Century Gothic"/>
                <a:ea typeface="Century Gothic"/>
                <a:cs typeface="Century Gothic"/>
                <a:sym typeface="Century Gothic"/>
              </a:rPr>
              <a:t>app list</a:t>
            </a:r>
            <a:r>
              <a:rPr lang="en-US" sz="1800" b="0" i="0" u="none" strike="noStrike" cap="none">
                <a:solidFill>
                  <a:srgbClr val="3F3F3F"/>
                </a:solidFill>
                <a:latin typeface="Century Gothic"/>
                <a:ea typeface="Century Gothic"/>
                <a:cs typeface="Century Gothic"/>
                <a:sym typeface="Century Gothic"/>
              </a:rPr>
              <a:t>.</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Hides</a:t>
            </a:r>
            <a:r>
              <a:rPr lang="en-US" sz="1800" b="0" i="0" u="none" strike="noStrike" cap="none">
                <a:solidFill>
                  <a:srgbClr val="3F3F3F"/>
                </a:solidFill>
                <a:latin typeface="Century Gothic"/>
                <a:ea typeface="Century Gothic"/>
                <a:cs typeface="Century Gothic"/>
                <a:sym typeface="Century Gothic"/>
              </a:rPr>
              <a:t> itself from the </a:t>
            </a:r>
            <a:r>
              <a:rPr lang="en-US" sz="1800" b="0" i="0" u="none" strike="noStrike" cap="none">
                <a:solidFill>
                  <a:srgbClr val="FF0000"/>
                </a:solidFill>
                <a:latin typeface="Century Gothic"/>
                <a:ea typeface="Century Gothic"/>
                <a:cs typeface="Century Gothic"/>
                <a:sym typeface="Century Gothic"/>
              </a:rPr>
              <a:t>task manager</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Removes</a:t>
            </a:r>
            <a:r>
              <a:rPr lang="en-US" sz="1800" b="0" i="0" u="none" strike="noStrike" cap="none">
                <a:solidFill>
                  <a:srgbClr val="3F3F3F"/>
                </a:solidFill>
                <a:latin typeface="Century Gothic"/>
                <a:ea typeface="Century Gothic"/>
                <a:cs typeface="Century Gothic"/>
                <a:sym typeface="Century Gothic"/>
              </a:rPr>
              <a:t> installation </a:t>
            </a:r>
            <a:r>
              <a:rPr lang="en-US" sz="1800" b="0" i="0" u="none" strike="noStrike" cap="none">
                <a:solidFill>
                  <a:srgbClr val="FF0000"/>
                </a:solidFill>
                <a:latin typeface="Century Gothic"/>
                <a:ea typeface="Century Gothic"/>
                <a:cs typeface="Century Gothic"/>
                <a:sym typeface="Century Gothic"/>
              </a:rPr>
              <a:t>traceability</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No</a:t>
            </a:r>
            <a:r>
              <a:rPr lang="en-US" sz="1800" b="0" i="0" u="none" strike="noStrike" cap="none">
                <a:solidFill>
                  <a:srgbClr val="3F3F3F"/>
                </a:solidFill>
                <a:latin typeface="Century Gothic"/>
                <a:ea typeface="Century Gothic"/>
                <a:cs typeface="Century Gothic"/>
                <a:sym typeface="Century Gothic"/>
              </a:rPr>
              <a:t> application </a:t>
            </a:r>
            <a:r>
              <a:rPr lang="en-US" sz="1800" b="0" i="0" u="none" strike="noStrike" cap="none">
                <a:solidFill>
                  <a:srgbClr val="FF0000"/>
                </a:solidFill>
                <a:latin typeface="Century Gothic"/>
                <a:ea typeface="Century Gothic"/>
                <a:cs typeface="Century Gothic"/>
                <a:sym typeface="Century Gothic"/>
              </a:rPr>
              <a:t>icon</a:t>
            </a:r>
            <a:r>
              <a:rPr lang="en-US" sz="1800" b="0" i="0" u="none" strike="noStrike" cap="none">
                <a:solidFill>
                  <a:srgbClr val="3F3F3F"/>
                </a:solidFill>
                <a:latin typeface="Century Gothic"/>
                <a:ea typeface="Century Gothic"/>
                <a:cs typeface="Century Gothic"/>
                <a:sym typeface="Century Gothic"/>
              </a:rPr>
              <a:t> available</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260" name="Google Shape;260;p30"/>
          <p:cNvPicPr preferRelativeResize="0"/>
          <p:nvPr/>
        </p:nvPicPr>
        <p:blipFill rotWithShape="1">
          <a:blip r:embed="rId3">
            <a:alphaModFix/>
          </a:blip>
          <a:srcRect/>
          <a:stretch/>
        </p:blipFill>
        <p:spPr>
          <a:xfrm>
            <a:off x="7236068" y="2012718"/>
            <a:ext cx="3808767" cy="330073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1"/>
          <p:cNvSpPr txBox="1">
            <a:spLocks noGrp="1"/>
          </p:cNvSpPr>
          <p:nvPr>
            <p:ph type="title"/>
          </p:nvPr>
        </p:nvSpPr>
        <p:spPr>
          <a:xfrm>
            <a:off x="2276402" y="325172"/>
            <a:ext cx="8911800" cy="89695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Spyware example - Keylogger</a:t>
            </a:r>
            <a:endParaRPr sz="3600" b="0" i="0" u="none" strike="noStrike" cap="none">
              <a:solidFill>
                <a:srgbClr val="262626"/>
              </a:solidFill>
              <a:latin typeface="Century Gothic"/>
              <a:ea typeface="Century Gothic"/>
              <a:cs typeface="Century Gothic"/>
              <a:sym typeface="Century Gothic"/>
            </a:endParaRPr>
          </a:p>
        </p:txBody>
      </p:sp>
      <p:pic>
        <p:nvPicPr>
          <p:cNvPr id="266" name="Google Shape;266;p31"/>
          <p:cNvPicPr preferRelativeResize="0"/>
          <p:nvPr/>
        </p:nvPicPr>
        <p:blipFill rotWithShape="1">
          <a:blip r:embed="rId3">
            <a:alphaModFix/>
          </a:blip>
          <a:srcRect/>
          <a:stretch/>
        </p:blipFill>
        <p:spPr>
          <a:xfrm>
            <a:off x="1414103" y="1662893"/>
            <a:ext cx="2644448" cy="4225190"/>
          </a:xfrm>
          <a:prstGeom prst="rect">
            <a:avLst/>
          </a:prstGeom>
          <a:noFill/>
          <a:ln w="9525" cap="flat" cmpd="sng">
            <a:solidFill>
              <a:schemeClr val="dk1"/>
            </a:solidFill>
            <a:prstDash val="solid"/>
            <a:round/>
            <a:headEnd type="none" w="sm" len="sm"/>
            <a:tailEnd type="none" w="sm" len="sm"/>
          </a:ln>
        </p:spPr>
      </p:pic>
      <p:pic>
        <p:nvPicPr>
          <p:cNvPr id="267" name="Google Shape;267;p31"/>
          <p:cNvPicPr preferRelativeResize="0"/>
          <p:nvPr/>
        </p:nvPicPr>
        <p:blipFill rotWithShape="1">
          <a:blip r:embed="rId4">
            <a:alphaModFix/>
          </a:blip>
          <a:srcRect/>
          <a:stretch/>
        </p:blipFill>
        <p:spPr>
          <a:xfrm>
            <a:off x="8519746" y="1637438"/>
            <a:ext cx="3312825" cy="4250645"/>
          </a:xfrm>
          <a:prstGeom prst="rect">
            <a:avLst/>
          </a:prstGeom>
          <a:noFill/>
          <a:ln w="9525" cap="flat" cmpd="sng">
            <a:solidFill>
              <a:schemeClr val="dk1"/>
            </a:solidFill>
            <a:prstDash val="solid"/>
            <a:round/>
            <a:headEnd type="none" w="sm" len="sm"/>
            <a:tailEnd type="none" w="sm" len="sm"/>
          </a:ln>
        </p:spPr>
      </p:pic>
      <p:pic>
        <p:nvPicPr>
          <p:cNvPr id="268" name="Google Shape;268;p31"/>
          <p:cNvPicPr preferRelativeResize="0"/>
          <p:nvPr/>
        </p:nvPicPr>
        <p:blipFill rotWithShape="1">
          <a:blip r:embed="rId5">
            <a:alphaModFix/>
          </a:blip>
          <a:srcRect/>
          <a:stretch/>
        </p:blipFill>
        <p:spPr>
          <a:xfrm>
            <a:off x="4712677" y="1662893"/>
            <a:ext cx="3267243" cy="4225190"/>
          </a:xfrm>
          <a:prstGeom prst="rect">
            <a:avLst/>
          </a:prstGeom>
          <a:noFill/>
          <a:ln w="9525" cap="flat" cmpd="sng">
            <a:solidFill>
              <a:schemeClr val="dk1"/>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8"/>
                                        </p:tgtEl>
                                        <p:attrNameLst>
                                          <p:attrName>style.visibility</p:attrName>
                                        </p:attrNameLst>
                                      </p:cBhvr>
                                      <p:to>
                                        <p:strVal val="visible"/>
                                      </p:to>
                                    </p:set>
                                    <p:anim calcmode="lin" valueType="num">
                                      <p:cBhvr additive="base">
                                        <p:cTn id="7" dur="500"/>
                                        <p:tgtEl>
                                          <p:spTgt spid="26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7"/>
                                        </p:tgtEl>
                                        <p:attrNameLst>
                                          <p:attrName>style.visibility</p:attrName>
                                        </p:attrNameLst>
                                      </p:cBhvr>
                                      <p:to>
                                        <p:strVal val="visible"/>
                                      </p:to>
                                    </p:set>
                                    <p:anim calcmode="lin" valueType="num">
                                      <p:cBhvr additive="base">
                                        <p:cTn id="12" dur="500"/>
                                        <p:tgtEl>
                                          <p:spTgt spid="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2"/>
          <p:cNvSpPr txBox="1">
            <a:spLocks noGrp="1"/>
          </p:cNvSpPr>
          <p:nvPr>
            <p:ph type="title"/>
          </p:nvPr>
        </p:nvSpPr>
        <p:spPr>
          <a:xfrm>
            <a:off x="2589200" y="116000"/>
            <a:ext cx="6604800" cy="696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Top 10 Spyware 2018</a:t>
            </a:r>
            <a:endParaRPr sz="3600" b="0" i="0" u="none" strike="noStrike" cap="none">
              <a:solidFill>
                <a:srgbClr val="262626"/>
              </a:solidFill>
              <a:latin typeface="Century Gothic"/>
              <a:ea typeface="Century Gothic"/>
              <a:cs typeface="Century Gothic"/>
              <a:sym typeface="Century Gothic"/>
            </a:endParaRPr>
          </a:p>
        </p:txBody>
      </p:sp>
      <p:sp>
        <p:nvSpPr>
          <p:cNvPr id="274" name="Google Shape;274;p32"/>
          <p:cNvSpPr txBox="1">
            <a:spLocks noGrp="1"/>
          </p:cNvSpPr>
          <p:nvPr>
            <p:ph type="body" idx="1"/>
          </p:nvPr>
        </p:nvSpPr>
        <p:spPr>
          <a:xfrm>
            <a:off x="278600" y="6057118"/>
            <a:ext cx="8915400" cy="505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r>
              <a:rPr lang="en-US" sz="1800" b="0" i="0" u="none" strike="noStrike" cap="none">
                <a:solidFill>
                  <a:srgbClr val="FF0000"/>
                </a:solidFill>
                <a:latin typeface="Century Gothic"/>
                <a:ea typeface="Century Gothic"/>
                <a:cs typeface="Century Gothic"/>
                <a:sym typeface="Century Gothic"/>
              </a:rPr>
              <a:t>Source: “Top 10 Spy software”, http://www.top10spyapps.com/android/</a:t>
            </a:r>
            <a:endParaRPr sz="1800" b="0" i="0" u="none" strike="noStrike" cap="none">
              <a:solidFill>
                <a:srgbClr val="FF0000"/>
              </a:solidFill>
              <a:latin typeface="Century Gothic"/>
              <a:ea typeface="Century Gothic"/>
              <a:cs typeface="Century Gothic"/>
              <a:sym typeface="Century Gothic"/>
            </a:endParaRPr>
          </a:p>
        </p:txBody>
      </p:sp>
      <p:pic>
        <p:nvPicPr>
          <p:cNvPr id="275" name="Google Shape;275;p32"/>
          <p:cNvPicPr preferRelativeResize="0"/>
          <p:nvPr/>
        </p:nvPicPr>
        <p:blipFill rotWithShape="1">
          <a:blip r:embed="rId3">
            <a:alphaModFix/>
          </a:blip>
          <a:srcRect/>
          <a:stretch/>
        </p:blipFill>
        <p:spPr>
          <a:xfrm>
            <a:off x="518745" y="1362810"/>
            <a:ext cx="7280031" cy="4694308"/>
          </a:xfrm>
          <a:prstGeom prst="rect">
            <a:avLst/>
          </a:prstGeom>
          <a:noFill/>
          <a:ln>
            <a:noFill/>
          </a:ln>
        </p:spPr>
      </p:pic>
      <p:sp>
        <p:nvSpPr>
          <p:cNvPr id="276" name="Google Shape;276;p32"/>
          <p:cNvSpPr/>
          <p:nvPr/>
        </p:nvSpPr>
        <p:spPr>
          <a:xfrm>
            <a:off x="8519746" y="1266092"/>
            <a:ext cx="3165231" cy="138499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PT Sans"/>
                <a:ea typeface="PT Sans"/>
                <a:cs typeface="PT Sans"/>
                <a:sym typeface="PT Sans"/>
              </a:rPr>
              <a:t>“If there is one job that is particularly difficult, then it has to be raising teenagers! That is why so many parents are now attempting to </a:t>
            </a:r>
            <a:r>
              <a:rPr lang="en-US" sz="1400" b="0" i="0" u="none" strike="noStrike" cap="none">
                <a:solidFill>
                  <a:srgbClr val="FF0000"/>
                </a:solidFill>
                <a:latin typeface="PT Sans"/>
                <a:ea typeface="PT Sans"/>
                <a:cs typeface="PT Sans"/>
                <a:sym typeface="PT Sans"/>
              </a:rPr>
              <a:t>track their children’s mobile phones</a:t>
            </a:r>
            <a:r>
              <a:rPr lang="en-US" sz="1400" b="0" i="0" u="none" strike="noStrike" cap="none">
                <a:solidFill>
                  <a:schemeClr val="dk1"/>
                </a:solidFill>
                <a:latin typeface="PT Sans"/>
                <a:ea typeface="PT Sans"/>
                <a:cs typeface="PT Sans"/>
                <a:sym typeface="PT Sans"/>
              </a:rPr>
              <a:t>.” - mSpy</a:t>
            </a:r>
            <a:endParaRPr sz="1400" b="0" i="0" u="none" strike="noStrike" cap="none">
              <a:solidFill>
                <a:schemeClr val="dk1"/>
              </a:solidFill>
              <a:latin typeface="Arial"/>
              <a:ea typeface="Arial"/>
              <a:cs typeface="Arial"/>
              <a:sym typeface="Arial"/>
            </a:endParaRPr>
          </a:p>
        </p:txBody>
      </p:sp>
      <p:pic>
        <p:nvPicPr>
          <p:cNvPr id="277" name="Google Shape;277;p32" descr="Screen Clipping"/>
          <p:cNvPicPr preferRelativeResize="0"/>
          <p:nvPr/>
        </p:nvPicPr>
        <p:blipFill rotWithShape="1">
          <a:blip r:embed="rId4">
            <a:alphaModFix/>
          </a:blip>
          <a:srcRect/>
          <a:stretch/>
        </p:blipFill>
        <p:spPr>
          <a:xfrm>
            <a:off x="8519746" y="3026049"/>
            <a:ext cx="3552092" cy="210193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
                                        </p:tgtEl>
                                        <p:attrNameLst>
                                          <p:attrName>style.visibility</p:attrName>
                                        </p:attrNameLst>
                                      </p:cBhvr>
                                      <p:to>
                                        <p:strVal val="visible"/>
                                      </p:to>
                                    </p:set>
                                    <p:anim calcmode="lin" valueType="num">
                                      <p:cBhvr additive="base">
                                        <p:cTn id="7" dur="500"/>
                                        <p:tgtEl>
                                          <p:spTgt spid="276"/>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277"/>
                                        </p:tgtEl>
                                        <p:attrNameLst>
                                          <p:attrName>style.visibility</p:attrName>
                                        </p:attrNameLst>
                                      </p:cBhvr>
                                      <p:to>
                                        <p:strVal val="visible"/>
                                      </p:to>
                                    </p:set>
                                    <p:anim calcmode="lin" valueType="num">
                                      <p:cBhvr additive="base">
                                        <p:cTn id="10" dur="500"/>
                                        <p:tgtEl>
                                          <p:spTgt spid="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50"/>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Default security features of Android</a:t>
            </a:r>
            <a:endParaRPr sz="3600" b="0" i="0" u="none" strike="noStrike" cap="none">
              <a:solidFill>
                <a:srgbClr val="262626"/>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51"/>
          <p:cNvSpPr txBox="1">
            <a:spLocks noGrp="1"/>
          </p:cNvSpPr>
          <p:nvPr>
            <p:ph type="title"/>
          </p:nvPr>
        </p:nvSpPr>
        <p:spPr>
          <a:xfrm>
            <a:off x="2224435" y="191498"/>
            <a:ext cx="8911687" cy="8184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(1)</a:t>
            </a:r>
            <a:endParaRPr sz="3600" b="0" i="0" u="none" strike="noStrike" cap="none">
              <a:solidFill>
                <a:srgbClr val="262626"/>
              </a:solidFill>
              <a:latin typeface="Century Gothic"/>
              <a:ea typeface="Century Gothic"/>
              <a:cs typeface="Century Gothic"/>
              <a:sym typeface="Century Gothic"/>
            </a:endParaRPr>
          </a:p>
        </p:txBody>
      </p:sp>
      <p:sp>
        <p:nvSpPr>
          <p:cNvPr id="422" name="Google Shape;422;p51"/>
          <p:cNvSpPr txBox="1">
            <a:spLocks noGrp="1"/>
          </p:cNvSpPr>
          <p:nvPr>
            <p:ph type="body" idx="1"/>
          </p:nvPr>
        </p:nvSpPr>
        <p:spPr>
          <a:xfrm>
            <a:off x="1392071" y="1023582"/>
            <a:ext cx="8943823" cy="1364776"/>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Sandbox</a:t>
            </a:r>
            <a:r>
              <a:rPr lang="en-US" sz="2400" b="0" i="0" u="none" strike="noStrike" cap="none">
                <a:solidFill>
                  <a:srgbClr val="3F3F3F"/>
                </a:solidFill>
                <a:latin typeface="Century Gothic"/>
                <a:ea typeface="Century Gothic"/>
                <a:cs typeface="Century Gothic"/>
                <a:sym typeface="Century Gothic"/>
              </a:rPr>
              <a:t> – Android prevents one application to access </a:t>
            </a:r>
            <a:r>
              <a:rPr lang="en-US" sz="2400" b="0" i="0" u="none" strike="noStrike" cap="none">
                <a:solidFill>
                  <a:srgbClr val="FF0000"/>
                </a:solidFill>
                <a:latin typeface="Century Gothic"/>
                <a:ea typeface="Century Gothic"/>
                <a:cs typeface="Century Gothic"/>
                <a:sym typeface="Century Gothic"/>
              </a:rPr>
              <a:t>data</a:t>
            </a:r>
            <a:r>
              <a:rPr lang="en-US" sz="2400" b="0" i="0" u="none" strike="noStrike" cap="none">
                <a:solidFill>
                  <a:srgbClr val="3F3F3F"/>
                </a:solidFill>
                <a:latin typeface="Century Gothic"/>
                <a:ea typeface="Century Gothic"/>
                <a:cs typeface="Century Gothic"/>
                <a:sym typeface="Century Gothic"/>
              </a:rPr>
              <a:t> and </a:t>
            </a:r>
            <a:r>
              <a:rPr lang="en-US" sz="2400" b="0" i="0" u="none" strike="noStrike" cap="none">
                <a:solidFill>
                  <a:srgbClr val="FF0000"/>
                </a:solidFill>
                <a:latin typeface="Century Gothic"/>
                <a:ea typeface="Century Gothic"/>
                <a:cs typeface="Century Gothic"/>
                <a:sym typeface="Century Gothic"/>
              </a:rPr>
              <a:t>memory</a:t>
            </a:r>
            <a:r>
              <a:rPr lang="en-US" sz="2400" b="0" i="0" u="none" strike="noStrike" cap="none">
                <a:solidFill>
                  <a:srgbClr val="3F3F3F"/>
                </a:solidFill>
                <a:latin typeface="Century Gothic"/>
                <a:ea typeface="Century Gothic"/>
                <a:cs typeface="Century Gothic"/>
                <a:sym typeface="Century Gothic"/>
              </a:rPr>
              <a:t> contents from another and runs each of the applications in a sandbox</a:t>
            </a:r>
            <a:endParaRPr sz="2400" b="0" i="0" u="none" strike="noStrike" cap="none">
              <a:solidFill>
                <a:srgbClr val="3F3F3F"/>
              </a:solidFill>
              <a:latin typeface="Century Gothic"/>
              <a:ea typeface="Century Gothic"/>
              <a:cs typeface="Century Gothic"/>
              <a:sym typeface="Century Gothic"/>
            </a:endParaRPr>
          </a:p>
          <a:p>
            <a:pPr marL="342900" marR="0" lvl="0" indent="-190500" algn="just"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23" name="Google Shape;423;p5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24" name="Google Shape;424;p51" descr="Diagram: Two Android applications, each on its own basic sandbox or process (with different user IDs)"/>
          <p:cNvPicPr preferRelativeResize="0"/>
          <p:nvPr/>
        </p:nvPicPr>
        <p:blipFill rotWithShape="1">
          <a:blip r:embed="rId3">
            <a:alphaModFix/>
          </a:blip>
          <a:srcRect/>
          <a:stretch/>
        </p:blipFill>
        <p:spPr>
          <a:xfrm>
            <a:off x="3120782" y="2388358"/>
            <a:ext cx="5486400" cy="3807724"/>
          </a:xfrm>
          <a:prstGeom prst="rect">
            <a:avLst/>
          </a:prstGeom>
          <a:noFill/>
          <a:ln w="9525" cap="flat" cmpd="sng">
            <a:solidFill>
              <a:srgbClr val="002060"/>
            </a:solidFill>
            <a:prstDash val="solid"/>
            <a:round/>
            <a:headEnd type="none" w="sm" len="sm"/>
            <a:tailEnd type="none" w="sm" len="sm"/>
          </a:ln>
        </p:spPr>
      </p:pic>
      <p:sp>
        <p:nvSpPr>
          <p:cNvPr id="425" name="Google Shape;425;p51"/>
          <p:cNvSpPr/>
          <p:nvPr/>
        </p:nvSpPr>
        <p:spPr>
          <a:xfrm>
            <a:off x="1831975" y="6334499"/>
            <a:ext cx="8656319" cy="36933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a:solidFill>
                  <a:srgbClr val="FF0000"/>
                </a:solidFill>
                <a:latin typeface="Century Gothic"/>
                <a:ea typeface="Century Gothic"/>
                <a:cs typeface="Century Gothic"/>
                <a:sym typeface="Century Gothic"/>
              </a:rPr>
              <a:t>Source: http://www.ibm.com/developerworks/library/x-androidsecurity/</a:t>
            </a:r>
            <a:endParaRPr sz="11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9"/>
          <p:cNvSpPr txBox="1">
            <a:spLocks noGrp="1"/>
          </p:cNvSpPr>
          <p:nvPr>
            <p:ph type="title"/>
          </p:nvPr>
        </p:nvSpPr>
        <p:spPr>
          <a:xfrm>
            <a:off x="1473285" y="211496"/>
            <a:ext cx="8911687"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Background</a:t>
            </a:r>
            <a:endParaRPr sz="3600" b="0" i="0" u="none" strike="noStrike" cap="none">
              <a:solidFill>
                <a:srgbClr val="262626"/>
              </a:solidFill>
              <a:latin typeface="Century Gothic"/>
              <a:ea typeface="Century Gothic"/>
              <a:cs typeface="Century Gothic"/>
              <a:sym typeface="Century Gothic"/>
            </a:endParaRPr>
          </a:p>
        </p:txBody>
      </p:sp>
      <p:sp>
        <p:nvSpPr>
          <p:cNvPr id="171" name="Google Shape;171;p19"/>
          <p:cNvSpPr txBox="1">
            <a:spLocks noGrp="1"/>
          </p:cNvSpPr>
          <p:nvPr>
            <p:ph type="body" idx="1"/>
          </p:nvPr>
        </p:nvSpPr>
        <p:spPr>
          <a:xfrm>
            <a:off x="1644286" y="996760"/>
            <a:ext cx="9631567" cy="1248356"/>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Android</a:t>
            </a:r>
            <a:r>
              <a:rPr lang="en-US" sz="1800" b="0" i="0" u="none" strike="noStrike" cap="none">
                <a:solidFill>
                  <a:srgbClr val="3F3F3F"/>
                </a:solidFill>
                <a:latin typeface="Century Gothic"/>
                <a:ea typeface="Century Gothic"/>
                <a:cs typeface="Century Gothic"/>
                <a:sym typeface="Century Gothic"/>
              </a:rPr>
              <a:t> is a popular platform among users</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Android dominates the market with a </a:t>
            </a:r>
            <a:r>
              <a:rPr lang="en-US" sz="1800" b="0" i="0" u="none" strike="noStrike" cap="none">
                <a:solidFill>
                  <a:srgbClr val="3F3F3F"/>
                </a:solidFill>
                <a:latin typeface="Century Gothic"/>
                <a:ea typeface="Century Gothic"/>
                <a:cs typeface="Century Gothic"/>
                <a:sym typeface="Century Gothic"/>
              </a:rPr>
              <a:t>84.8%</a:t>
            </a:r>
            <a:r>
              <a:rPr lang="en-US" sz="1800" b="0" i="0" u="none" strike="noStrike" cap="none">
                <a:solidFill>
                  <a:schemeClr val="dk1"/>
                </a:solidFill>
                <a:latin typeface="Century Gothic"/>
                <a:ea typeface="Century Gothic"/>
                <a:cs typeface="Century Gothic"/>
                <a:sym typeface="Century Gothic"/>
              </a:rPr>
              <a:t> share as of 2018</a:t>
            </a:r>
            <a:endParaRPr sz="1800" b="0" i="0" u="none" strike="noStrike" cap="none">
              <a:solidFill>
                <a:schemeClr val="dk1"/>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Much ahead of competitors like Apple (iOS), Windows (iPhone), RIM (BlackBerry)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172" name="Google Shape;172;p19" descr="http://blog.appliedis.com/wp-content/uploads/2013/11/android1.png"/>
          <p:cNvPicPr preferRelativeResize="0"/>
          <p:nvPr/>
        </p:nvPicPr>
        <p:blipFill rotWithShape="1">
          <a:blip r:embed="rId3">
            <a:alphaModFix/>
          </a:blip>
          <a:srcRect/>
          <a:stretch/>
        </p:blipFill>
        <p:spPr>
          <a:xfrm>
            <a:off x="10384972" y="367006"/>
            <a:ext cx="1382484" cy="1382484"/>
          </a:xfrm>
          <a:prstGeom prst="rect">
            <a:avLst/>
          </a:prstGeom>
          <a:noFill/>
          <a:ln>
            <a:noFill/>
          </a:ln>
        </p:spPr>
      </p:pic>
      <p:sp>
        <p:nvSpPr>
          <p:cNvPr id="173" name="Google Shape;173;p19"/>
          <p:cNvSpPr/>
          <p:nvPr/>
        </p:nvSpPr>
        <p:spPr>
          <a:xfrm>
            <a:off x="1644286" y="6202329"/>
            <a:ext cx="1073890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Arial"/>
                <a:ea typeface="Arial"/>
                <a:cs typeface="Arial"/>
                <a:sym typeface="Arial"/>
              </a:rPr>
              <a:t>Source: International Data Corporation, http://www.idc.com/prodserv/smartphone-os-market-share.jsp</a:t>
            </a:r>
            <a:endParaRPr sz="1800" b="0" i="0" u="none" strike="noStrike" cap="none">
              <a:solidFill>
                <a:srgbClr val="FF0000"/>
              </a:solidFill>
              <a:latin typeface="Century Gothic"/>
              <a:ea typeface="Century Gothic"/>
              <a:cs typeface="Century Gothic"/>
              <a:sym typeface="Century Gothic"/>
            </a:endParaRPr>
          </a:p>
        </p:txBody>
      </p:sp>
      <p:pic>
        <p:nvPicPr>
          <p:cNvPr id="174" name="Google Shape;174;p19" descr="Screen Clipping"/>
          <p:cNvPicPr preferRelativeResize="0"/>
          <p:nvPr/>
        </p:nvPicPr>
        <p:blipFill rotWithShape="1">
          <a:blip r:embed="rId4">
            <a:alphaModFix/>
          </a:blip>
          <a:srcRect/>
          <a:stretch/>
        </p:blipFill>
        <p:spPr>
          <a:xfrm>
            <a:off x="2760784" y="2340931"/>
            <a:ext cx="6172200" cy="376558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52"/>
          <p:cNvSpPr txBox="1">
            <a:spLocks noGrp="1"/>
          </p:cNvSpPr>
          <p:nvPr>
            <p:ph type="title"/>
          </p:nvPr>
        </p:nvSpPr>
        <p:spPr>
          <a:xfrm>
            <a:off x="1831975" y="212949"/>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(1)</a:t>
            </a:r>
            <a:endParaRPr sz="3600" b="0" i="0" u="none" strike="noStrike" cap="none">
              <a:solidFill>
                <a:srgbClr val="262626"/>
              </a:solidFill>
              <a:latin typeface="Century Gothic"/>
              <a:ea typeface="Century Gothic"/>
              <a:cs typeface="Century Gothic"/>
              <a:sym typeface="Century Gothic"/>
            </a:endParaRPr>
          </a:p>
        </p:txBody>
      </p:sp>
      <p:sp>
        <p:nvSpPr>
          <p:cNvPr id="431" name="Google Shape;431;p52"/>
          <p:cNvSpPr txBox="1">
            <a:spLocks noGrp="1"/>
          </p:cNvSpPr>
          <p:nvPr>
            <p:ph type="body" idx="1"/>
          </p:nvPr>
        </p:nvSpPr>
        <p:spPr>
          <a:xfrm>
            <a:off x="1419368" y="1295400"/>
            <a:ext cx="10556322" cy="1413578"/>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000"/>
              <a:buFont typeface="Noto Sans Symbols"/>
              <a:buChar char="▪"/>
            </a:pPr>
            <a:r>
              <a:rPr lang="en-US" sz="2000" b="1" i="0" u="none" strike="noStrike" cap="none">
                <a:solidFill>
                  <a:srgbClr val="3F3F3F"/>
                </a:solidFill>
                <a:latin typeface="Century Gothic"/>
                <a:ea typeface="Century Gothic"/>
                <a:cs typeface="Century Gothic"/>
                <a:sym typeface="Century Gothic"/>
              </a:rPr>
              <a:t>Permission-based access control </a:t>
            </a:r>
            <a:r>
              <a:rPr lang="en-US" sz="2000" b="0" i="0" u="none" strike="noStrike" cap="none">
                <a:solidFill>
                  <a:srgbClr val="3F3F3F"/>
                </a:solidFill>
                <a:latin typeface="Century Gothic"/>
                <a:ea typeface="Century Gothic"/>
                <a:cs typeface="Century Gothic"/>
                <a:sym typeface="Century Gothic"/>
              </a:rPr>
              <a:t>– User grants permissions </a:t>
            </a:r>
            <a:r>
              <a:rPr lang="en-US" sz="2000" b="0" i="0" u="none" strike="noStrike" cap="none">
                <a:solidFill>
                  <a:srgbClr val="FF0000"/>
                </a:solidFill>
                <a:latin typeface="Century Gothic"/>
                <a:ea typeface="Century Gothic"/>
                <a:cs typeface="Century Gothic"/>
                <a:sym typeface="Century Gothic"/>
              </a:rPr>
              <a:t>during installation of an app</a:t>
            </a:r>
            <a:endParaRPr sz="1800" b="0" i="0" u="none" strike="noStrike" cap="none">
              <a:solidFill>
                <a:srgbClr val="3F3F3F"/>
              </a:solidFill>
              <a:latin typeface="Century Gothic"/>
              <a:ea typeface="Century Gothic"/>
              <a:cs typeface="Century Gothic"/>
              <a:sym typeface="Century Gothic"/>
            </a:endParaRPr>
          </a:p>
          <a:p>
            <a:pPr marL="342900" marR="0" lvl="0" indent="-342900" algn="just" rtl="0">
              <a:lnSpc>
                <a:spcPct val="100000"/>
              </a:lnSpc>
              <a:spcBef>
                <a:spcPts val="1000"/>
              </a:spcBef>
              <a:spcAft>
                <a:spcPts val="0"/>
              </a:spcAft>
              <a:buClr>
                <a:schemeClr val="accent1"/>
              </a:buClr>
              <a:buSzPts val="2000"/>
              <a:buFont typeface="Noto Sans Symbols"/>
              <a:buChar char="▪"/>
            </a:pPr>
            <a:r>
              <a:rPr lang="en-US" sz="2000" b="0" i="0" u="none" strike="noStrike" cap="none">
                <a:solidFill>
                  <a:schemeClr val="dk1"/>
                </a:solidFill>
                <a:latin typeface="Century Gothic"/>
                <a:ea typeface="Century Gothic"/>
                <a:cs typeface="Century Gothic"/>
                <a:sym typeface="Century Gothic"/>
              </a:rPr>
              <a:t>Most users see similar types of permission for both good and malware app</a:t>
            </a:r>
            <a:endParaRPr sz="2000" b="0" i="0" u="none" strike="noStrike" cap="none">
              <a:solidFill>
                <a:schemeClr val="dk1"/>
              </a:solidFill>
              <a:latin typeface="Century Gothic"/>
              <a:ea typeface="Century Gothic"/>
              <a:cs typeface="Century Gothic"/>
              <a:sym typeface="Century Gothic"/>
            </a:endParaRPr>
          </a:p>
        </p:txBody>
      </p:sp>
      <p:sp>
        <p:nvSpPr>
          <p:cNvPr id="432" name="Google Shape;432;p5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33" name="Google Shape;433;p52" descr="http://b2b.cbsimg.net/blogs/adverts1.jpg"/>
          <p:cNvPicPr preferRelativeResize="0"/>
          <p:nvPr/>
        </p:nvPicPr>
        <p:blipFill rotWithShape="1">
          <a:blip r:embed="rId3">
            <a:alphaModFix/>
          </a:blip>
          <a:srcRect/>
          <a:stretch/>
        </p:blipFill>
        <p:spPr>
          <a:xfrm>
            <a:off x="4244013" y="2708978"/>
            <a:ext cx="3043451" cy="380096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53"/>
          <p:cNvSpPr txBox="1">
            <a:spLocks noGrp="1"/>
          </p:cNvSpPr>
          <p:nvPr>
            <p:ph type="title"/>
          </p:nvPr>
        </p:nvSpPr>
        <p:spPr>
          <a:xfrm>
            <a:off x="1984375" y="160338"/>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(2)</a:t>
            </a:r>
            <a:endParaRPr sz="3600" b="0" i="0" u="none" strike="noStrike" cap="none">
              <a:solidFill>
                <a:srgbClr val="262626"/>
              </a:solidFill>
              <a:latin typeface="Century Gothic"/>
              <a:ea typeface="Century Gothic"/>
              <a:cs typeface="Century Gothic"/>
              <a:sym typeface="Century Gothic"/>
            </a:endParaRPr>
          </a:p>
        </p:txBody>
      </p:sp>
      <p:sp>
        <p:nvSpPr>
          <p:cNvPr id="439" name="Google Shape;439;p53"/>
          <p:cNvSpPr txBox="1">
            <a:spLocks noGrp="1"/>
          </p:cNvSpPr>
          <p:nvPr>
            <p:ph type="body" idx="1"/>
          </p:nvPr>
        </p:nvSpPr>
        <p:spPr>
          <a:xfrm>
            <a:off x="1394715" y="1417366"/>
            <a:ext cx="10507235" cy="4054886"/>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Safe memory management </a:t>
            </a:r>
            <a:r>
              <a:rPr lang="en-US" sz="2400" b="0" i="0" u="none" strike="noStrike" cap="none">
                <a:solidFill>
                  <a:srgbClr val="3F3F3F"/>
                </a:solidFill>
                <a:latin typeface="Century Gothic"/>
                <a:ea typeface="Century Gothic"/>
                <a:cs typeface="Century Gothic"/>
                <a:sym typeface="Century Gothic"/>
              </a:rPr>
              <a:t>– Each application runs in a separate process within its own Dalvik instance. </a:t>
            </a:r>
            <a:endParaRPr sz="1800" b="0" i="0" u="none" strike="noStrike" cap="none">
              <a:solidFill>
                <a:srgbClr val="3F3F3F"/>
              </a:solidFill>
              <a:latin typeface="Century Gothic"/>
              <a:ea typeface="Century Gothic"/>
              <a:cs typeface="Century Gothic"/>
              <a:sym typeface="Century Gothic"/>
            </a:endParaRPr>
          </a:p>
          <a:p>
            <a:pPr marL="742950" marR="0" lvl="1" indent="-285750" algn="just" rtl="0">
              <a:lnSpc>
                <a:spcPct val="100000"/>
              </a:lnSpc>
              <a:spcBef>
                <a:spcPts val="1000"/>
              </a:spcBef>
              <a:spcAft>
                <a:spcPts val="0"/>
              </a:spcAft>
              <a:buClr>
                <a:schemeClr val="accent1"/>
              </a:buClr>
              <a:buSzPts val="2200"/>
              <a:buFont typeface="Noto Sans Symbols"/>
              <a:buChar char="▪"/>
            </a:pPr>
            <a:r>
              <a:rPr lang="en-US" sz="2200" b="0" i="0" u="none" strike="noStrike" cap="none">
                <a:solidFill>
                  <a:srgbClr val="3F3F3F"/>
                </a:solidFill>
                <a:latin typeface="Century Gothic"/>
                <a:ea typeface="Century Gothic"/>
                <a:cs typeface="Century Gothic"/>
                <a:sym typeface="Century Gothic"/>
              </a:rPr>
              <a:t>No </a:t>
            </a:r>
            <a:r>
              <a:rPr lang="en-US" sz="2200" b="0" i="0" u="none" strike="noStrike" cap="none">
                <a:solidFill>
                  <a:srgbClr val="FF0000"/>
                </a:solidFill>
                <a:latin typeface="Century Gothic"/>
                <a:ea typeface="Century Gothic"/>
                <a:cs typeface="Century Gothic"/>
                <a:sym typeface="Century Gothic"/>
              </a:rPr>
              <a:t>buffer overflow</a:t>
            </a:r>
            <a:r>
              <a:rPr lang="en-US" sz="2200" b="0" i="0" u="none" strike="noStrike" cap="none">
                <a:solidFill>
                  <a:srgbClr val="3F3F3F"/>
                </a:solidFill>
                <a:latin typeface="Century Gothic"/>
                <a:ea typeface="Century Gothic"/>
                <a:cs typeface="Century Gothic"/>
                <a:sym typeface="Century Gothic"/>
              </a:rPr>
              <a:t>, support for a</a:t>
            </a:r>
            <a:r>
              <a:rPr lang="en-US" sz="2200" b="0" i="0" u="none" strike="noStrike" cap="none">
                <a:solidFill>
                  <a:srgbClr val="FF0000"/>
                </a:solidFill>
                <a:latin typeface="Century Gothic"/>
                <a:ea typeface="Century Gothic"/>
                <a:cs typeface="Century Gothic"/>
                <a:sym typeface="Century Gothic"/>
              </a:rPr>
              <a:t>ddress space layout randomization</a:t>
            </a:r>
            <a:r>
              <a:rPr lang="en-US" sz="2200" b="0" i="0" u="none" strike="noStrike" cap="none">
                <a:solidFill>
                  <a:srgbClr val="3F3F3F"/>
                </a:solidFill>
                <a:latin typeface="Century Gothic"/>
                <a:ea typeface="Century Gothic"/>
                <a:cs typeface="Century Gothic"/>
                <a:sym typeface="Century Gothic"/>
              </a:rPr>
              <a:t>, to avoid arbitrary injected code execution</a:t>
            </a:r>
            <a:endParaRPr sz="1600" b="0" i="0" u="none" strike="noStrike" cap="none">
              <a:solidFill>
                <a:srgbClr val="3F3F3F"/>
              </a:solidFill>
              <a:latin typeface="Century Gothic"/>
              <a:ea typeface="Century Gothic"/>
              <a:cs typeface="Century Gothic"/>
              <a:sym typeface="Century Gothic"/>
            </a:endParaRPr>
          </a:p>
          <a:p>
            <a:pPr marL="342900" marR="0" lvl="0" indent="-190500" algn="just" rtl="0">
              <a:lnSpc>
                <a:spcPct val="100000"/>
              </a:lnSpc>
              <a:spcBef>
                <a:spcPts val="1000"/>
              </a:spcBef>
              <a:spcAft>
                <a:spcPts val="0"/>
              </a:spcAft>
              <a:buClr>
                <a:schemeClr val="accent1"/>
              </a:buClr>
              <a:buSzPts val="2400"/>
              <a:buFont typeface="Noto Sans Symbols"/>
              <a:buNone/>
            </a:pPr>
            <a:endParaRPr sz="2400" b="1" i="0" u="none" strike="noStrike" cap="none">
              <a:solidFill>
                <a:srgbClr val="3F3F3F"/>
              </a:solidFill>
              <a:latin typeface="Century Gothic"/>
              <a:ea typeface="Century Gothic"/>
              <a:cs typeface="Century Gothic"/>
              <a:sym typeface="Century Gothic"/>
            </a:endParaRPr>
          </a:p>
          <a:p>
            <a:pPr marL="342900" marR="0" lvl="0" indent="-342900" algn="just" rtl="0">
              <a:lnSpc>
                <a:spcPct val="100000"/>
              </a:lnSpc>
              <a:spcBef>
                <a:spcPts val="100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Data encryption </a:t>
            </a:r>
            <a:r>
              <a:rPr lang="en-US" sz="2400" b="0" i="0" u="none" strike="noStrike" cap="none">
                <a:solidFill>
                  <a:srgbClr val="3F3F3F"/>
                </a:solidFill>
                <a:latin typeface="Century Gothic"/>
                <a:ea typeface="Century Gothic"/>
                <a:cs typeface="Century Gothic"/>
                <a:sym typeface="Century Gothic"/>
              </a:rPr>
              <a:t>- Android supports a range of algorithm implementation to encrypt disk data (AES128, SHA256)</a:t>
            </a:r>
            <a:endParaRPr sz="2400" b="0" i="0" u="none" strike="noStrike" cap="none">
              <a:solidFill>
                <a:srgbClr val="3F3F3F"/>
              </a:solidFill>
              <a:latin typeface="Century Gothic"/>
              <a:ea typeface="Century Gothic"/>
              <a:cs typeface="Century Gothic"/>
              <a:sym typeface="Century Gothic"/>
            </a:endParaRPr>
          </a:p>
        </p:txBody>
      </p:sp>
      <p:sp>
        <p:nvSpPr>
          <p:cNvPr id="440" name="Google Shape;440;p53"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41" name="Google Shape;441;p53" descr="http://icons.iconarchive.com/icons/visualpharm/icons8-metro-style/512/Data-Data-encryption-icon.png"/>
          <p:cNvPicPr preferRelativeResize="0"/>
          <p:nvPr/>
        </p:nvPicPr>
        <p:blipFill rotWithShape="1">
          <a:blip r:embed="rId3">
            <a:alphaModFix/>
          </a:blip>
          <a:srcRect/>
          <a:stretch/>
        </p:blipFill>
        <p:spPr>
          <a:xfrm>
            <a:off x="10355826" y="4824551"/>
            <a:ext cx="1295401" cy="129540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54"/>
          <p:cNvSpPr txBox="1">
            <a:spLocks noGrp="1"/>
          </p:cNvSpPr>
          <p:nvPr>
            <p:ph type="title"/>
          </p:nvPr>
        </p:nvSpPr>
        <p:spPr>
          <a:xfrm>
            <a:off x="1442434" y="141668"/>
            <a:ext cx="8660211" cy="85000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More feature – app signing</a:t>
            </a:r>
            <a:endParaRPr sz="3600" b="0" i="0" u="none" strike="noStrike" cap="none">
              <a:solidFill>
                <a:srgbClr val="262626"/>
              </a:solidFill>
              <a:latin typeface="Century Gothic"/>
              <a:ea typeface="Century Gothic"/>
              <a:cs typeface="Century Gothic"/>
              <a:sym typeface="Century Gothic"/>
            </a:endParaRPr>
          </a:p>
        </p:txBody>
      </p:sp>
      <p:sp>
        <p:nvSpPr>
          <p:cNvPr id="447" name="Google Shape;447;p54"/>
          <p:cNvSpPr txBox="1">
            <a:spLocks noGrp="1"/>
          </p:cNvSpPr>
          <p:nvPr>
            <p:ph type="body" idx="1"/>
          </p:nvPr>
        </p:nvSpPr>
        <p:spPr>
          <a:xfrm>
            <a:off x="1287887" y="1352283"/>
            <a:ext cx="6426558" cy="4733364"/>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Generate signature based on apk file with a user chosen random key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Signature is recomputed and matched during updating of application</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However, anyone can sign an application with a key and stick with the same key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Malware and spyware </a:t>
            </a:r>
            <a:r>
              <a:rPr lang="en-US" sz="1800" b="0" i="0" u="none" strike="noStrike" cap="none">
                <a:solidFill>
                  <a:srgbClr val="3F3F3F"/>
                </a:solidFill>
                <a:latin typeface="Century Gothic"/>
                <a:ea typeface="Century Gothic"/>
                <a:cs typeface="Century Gothic"/>
                <a:sym typeface="Century Gothic"/>
              </a:rPr>
              <a:t>apps are all </a:t>
            </a:r>
            <a:r>
              <a:rPr lang="en-US" sz="1800" b="0" i="0" u="none" strike="noStrike" cap="none">
                <a:solidFill>
                  <a:srgbClr val="FF0000"/>
                </a:solidFill>
                <a:latin typeface="Century Gothic"/>
                <a:ea typeface="Century Gothic"/>
                <a:cs typeface="Century Gothic"/>
                <a:sym typeface="Century Gothic"/>
              </a:rPr>
              <a:t>signed apps</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448" name="Google Shape;448;p54"/>
          <p:cNvPicPr preferRelativeResize="0"/>
          <p:nvPr/>
        </p:nvPicPr>
        <p:blipFill rotWithShape="1">
          <a:blip r:embed="rId3">
            <a:alphaModFix/>
          </a:blip>
          <a:srcRect/>
          <a:stretch/>
        </p:blipFill>
        <p:spPr>
          <a:xfrm>
            <a:off x="7941972" y="1662236"/>
            <a:ext cx="3262648" cy="251071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55"/>
          <p:cNvSpPr txBox="1">
            <a:spLocks noGrp="1"/>
          </p:cNvSpPr>
          <p:nvPr>
            <p:ph type="title"/>
          </p:nvPr>
        </p:nvSpPr>
        <p:spPr>
          <a:xfrm>
            <a:off x="1689543" y="168331"/>
            <a:ext cx="991178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Malware apps are repackaged apps</a:t>
            </a:r>
            <a:endParaRPr sz="3600" b="0" i="0" u="none" strike="noStrike" cap="none">
              <a:solidFill>
                <a:srgbClr val="262626"/>
              </a:solidFill>
              <a:latin typeface="Century Gothic"/>
              <a:ea typeface="Century Gothic"/>
              <a:cs typeface="Century Gothic"/>
              <a:sym typeface="Century Gothic"/>
            </a:endParaRPr>
          </a:p>
        </p:txBody>
      </p:sp>
      <p:pic>
        <p:nvPicPr>
          <p:cNvPr id="454" name="Google Shape;454;p55" descr="http://blog.appliedis.com/wp-content/uploads/2013/11/android1.png"/>
          <p:cNvPicPr preferRelativeResize="0"/>
          <p:nvPr/>
        </p:nvPicPr>
        <p:blipFill rotWithShape="1">
          <a:blip r:embed="rId3">
            <a:alphaModFix/>
          </a:blip>
          <a:srcRect/>
          <a:stretch/>
        </p:blipFill>
        <p:spPr>
          <a:xfrm>
            <a:off x="10384972" y="367006"/>
            <a:ext cx="1382484" cy="1382484"/>
          </a:xfrm>
          <a:prstGeom prst="rect">
            <a:avLst/>
          </a:prstGeom>
          <a:noFill/>
          <a:ln>
            <a:noFill/>
          </a:ln>
        </p:spPr>
      </p:pic>
      <p:pic>
        <p:nvPicPr>
          <p:cNvPr id="455" name="Google Shape;455;p55"/>
          <p:cNvPicPr preferRelativeResize="0"/>
          <p:nvPr/>
        </p:nvPicPr>
        <p:blipFill rotWithShape="1">
          <a:blip r:embed="rId4">
            <a:alphaModFix/>
          </a:blip>
          <a:srcRect/>
          <a:stretch/>
        </p:blipFill>
        <p:spPr>
          <a:xfrm>
            <a:off x="1987062" y="1749490"/>
            <a:ext cx="7826410" cy="3694471"/>
          </a:xfrm>
          <a:prstGeom prst="rect">
            <a:avLst/>
          </a:prstGeom>
          <a:noFill/>
          <a:ln>
            <a:noFill/>
          </a:ln>
        </p:spPr>
      </p:pic>
      <p:sp>
        <p:nvSpPr>
          <p:cNvPr id="456" name="Google Shape;456;p55"/>
          <p:cNvSpPr/>
          <p:nvPr/>
        </p:nvSpPr>
        <p:spPr>
          <a:xfrm>
            <a:off x="1592827" y="6347745"/>
            <a:ext cx="571823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Source: http://ulsrl.org/repackaged-applications</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7437" y="624110"/>
            <a:ext cx="9637175" cy="1280890"/>
          </a:xfrm>
        </p:spPr>
        <p:txBody>
          <a:bodyPr/>
          <a:lstStyle/>
          <a:p>
            <a:r>
              <a:rPr lang="en-US" dirty="0" smtClean="0"/>
              <a:t>Steps for creating repackaged app</a:t>
            </a:r>
            <a:endParaRPr lang="en-US" dirty="0"/>
          </a:p>
        </p:txBody>
      </p:sp>
      <p:sp>
        <p:nvSpPr>
          <p:cNvPr id="3" name="Content Placeholder 2"/>
          <p:cNvSpPr>
            <a:spLocks noGrp="1"/>
          </p:cNvSpPr>
          <p:nvPr>
            <p:ph idx="1"/>
          </p:nvPr>
        </p:nvSpPr>
        <p:spPr>
          <a:xfrm>
            <a:off x="537228" y="1493270"/>
            <a:ext cx="5894362" cy="4161732"/>
          </a:xfrm>
        </p:spPr>
        <p:txBody>
          <a:bodyPr>
            <a:normAutofit/>
          </a:bodyPr>
          <a:lstStyle/>
          <a:p>
            <a:endParaRPr lang="en-US" dirty="0" smtClean="0"/>
          </a:p>
        </p:txBody>
      </p:sp>
      <p:graphicFrame>
        <p:nvGraphicFramePr>
          <p:cNvPr id="4" name="Table 3"/>
          <p:cNvGraphicFramePr>
            <a:graphicFrameLocks noGrp="1"/>
          </p:cNvGraphicFramePr>
          <p:nvPr>
            <p:extLst/>
          </p:nvPr>
        </p:nvGraphicFramePr>
        <p:xfrm>
          <a:off x="6431590" y="3419778"/>
          <a:ext cx="5615188" cy="3364935"/>
        </p:xfrm>
        <a:graphic>
          <a:graphicData uri="http://schemas.openxmlformats.org/drawingml/2006/table">
            <a:tbl>
              <a:tblPr firstRow="1">
                <a:tableStyleId>{5C22544A-7EE6-4342-B048-85BDC9FD1C3A}</a:tableStyleId>
              </a:tblPr>
              <a:tblGrid>
                <a:gridCol w="5615188">
                  <a:extLst>
                    <a:ext uri="{9D8B030D-6E8A-4147-A177-3AD203B41FA5}">
                      <a16:colId xmlns:a16="http://schemas.microsoft.com/office/drawing/2014/main" val="20000"/>
                    </a:ext>
                  </a:extLst>
                </a:gridCol>
              </a:tblGrid>
              <a:tr h="3364935">
                <a:tc>
                  <a:txBody>
                    <a:bodyPr/>
                    <a:lstStyle/>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 …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invoke-virtual {p0}, </a:t>
                      </a:r>
                      <a:r>
                        <a:rPr lang="en-US" sz="1400" b="1" kern="1200" dirty="0" err="1" smtClean="0">
                          <a:solidFill>
                            <a:schemeClr val="lt1"/>
                          </a:solidFill>
                          <a:effectLst/>
                          <a:latin typeface="+mn-lt"/>
                          <a:ea typeface="+mn-ea"/>
                          <a:cs typeface="+mn-cs"/>
                        </a:rPr>
                        <a:t>Lcom</a:t>
                      </a:r>
                      <a:r>
                        <a:rPr lang="en-US" sz="1400" b="1" kern="1200" dirty="0" smtClean="0">
                          <a:solidFill>
                            <a:schemeClr val="lt1"/>
                          </a:solidFill>
                          <a:effectLst/>
                          <a:latin typeface="+mn-lt"/>
                          <a:ea typeface="+mn-ea"/>
                          <a:cs typeface="+mn-cs"/>
                        </a:rPr>
                        <a:t>/android/telephony/</a:t>
                      </a:r>
                      <a:r>
                        <a:rPr lang="en-US" sz="1400" b="1" kern="1200" dirty="0" err="1" smtClean="0">
                          <a:solidFill>
                            <a:schemeClr val="lt1"/>
                          </a:solidFill>
                          <a:effectLst/>
                          <a:latin typeface="+mn-lt"/>
                          <a:ea typeface="+mn-ea"/>
                          <a:cs typeface="+mn-cs"/>
                        </a:rPr>
                        <a:t>SmsManager</a:t>
                      </a:r>
                      <a:r>
                        <a:rPr lang="en-US" sz="1400" b="1" kern="1200" dirty="0" smtClean="0">
                          <a:solidFill>
                            <a:schemeClr val="lt1"/>
                          </a:solidFill>
                          <a:effectLst/>
                          <a:latin typeface="+mn-lt"/>
                          <a:ea typeface="+mn-ea"/>
                          <a:cs typeface="+mn-cs"/>
                        </a:rPr>
                        <a:t>;-&gt;</a:t>
                      </a:r>
                      <a:r>
                        <a:rPr lang="en-US" sz="1400" b="1" kern="1200" dirty="0" err="1" smtClean="0">
                          <a:solidFill>
                            <a:schemeClr val="lt1"/>
                          </a:solidFill>
                          <a:effectLst/>
                          <a:latin typeface="+mn-lt"/>
                          <a:ea typeface="+mn-ea"/>
                          <a:cs typeface="+mn-cs"/>
                        </a:rPr>
                        <a:t>getDefault</a:t>
                      </a:r>
                      <a:r>
                        <a:rPr lang="en-US" sz="1400" b="1" kern="1200" dirty="0" smtClean="0">
                          <a:solidFill>
                            <a:schemeClr val="lt1"/>
                          </a:solidFill>
                          <a:effectLst/>
                          <a:latin typeface="+mn-lt"/>
                          <a:ea typeface="+mn-ea"/>
                          <a:cs typeface="+mn-cs"/>
                        </a:rPr>
                        <a:t> () </a:t>
                      </a:r>
                      <a:r>
                        <a:rPr lang="en-US" sz="1400" b="1" kern="1200" dirty="0" err="1" smtClean="0">
                          <a:solidFill>
                            <a:schemeClr val="lt1"/>
                          </a:solidFill>
                          <a:effectLst/>
                          <a:latin typeface="+mn-lt"/>
                          <a:ea typeface="+mn-ea"/>
                          <a:cs typeface="+mn-cs"/>
                        </a:rPr>
                        <a:t>Landroid</a:t>
                      </a:r>
                      <a:r>
                        <a:rPr lang="en-US" sz="1400" b="1" kern="1200" dirty="0" smtClean="0">
                          <a:solidFill>
                            <a:schemeClr val="lt1"/>
                          </a:solidFill>
                          <a:effectLst/>
                          <a:latin typeface="+mn-lt"/>
                          <a:ea typeface="+mn-ea"/>
                          <a:cs typeface="+mn-cs"/>
                        </a:rPr>
                        <a:t>/content/Context;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rgbClr val="FF0000"/>
                          </a:solidFill>
                          <a:effectLst/>
                          <a:latin typeface="+mn-lt"/>
                          <a:ea typeface="+mn-ea"/>
                          <a:cs typeface="+mn-cs"/>
                        </a:rPr>
                        <a:t>const</a:t>
                      </a:r>
                      <a:r>
                        <a:rPr lang="en-US" sz="1400" b="1" kern="1200" dirty="0" smtClean="0">
                          <a:solidFill>
                            <a:srgbClr val="FF0000"/>
                          </a:solidFill>
                          <a:effectLst/>
                          <a:latin typeface="+mn-lt"/>
                          <a:ea typeface="+mn-ea"/>
                          <a:cs typeface="+mn-cs"/>
                        </a:rPr>
                        <a:t>-string v1, "1-900-222-3333"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v2,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rgbClr val="FF0000"/>
                          </a:solidFill>
                          <a:effectLst/>
                          <a:latin typeface="+mn-lt"/>
                          <a:ea typeface="+mn-ea"/>
                          <a:cs typeface="+mn-cs"/>
                        </a:rPr>
                        <a:t>const</a:t>
                      </a:r>
                      <a:r>
                        <a:rPr lang="en-US" sz="1400" b="1" kern="1200" dirty="0" smtClean="0">
                          <a:solidFill>
                            <a:srgbClr val="FF0000"/>
                          </a:solidFill>
                          <a:effectLst/>
                          <a:latin typeface="+mn-lt"/>
                          <a:ea typeface="+mn-ea"/>
                          <a:cs typeface="+mn-cs"/>
                        </a:rPr>
                        <a:t>-string v3, "</a:t>
                      </a:r>
                      <a:r>
                        <a:rPr lang="en-US" sz="1400" b="1" kern="1200" dirty="0" err="1" smtClean="0">
                          <a:solidFill>
                            <a:srgbClr val="FF0000"/>
                          </a:solidFill>
                          <a:effectLst/>
                          <a:latin typeface="+mn-lt"/>
                          <a:ea typeface="+mn-ea"/>
                          <a:cs typeface="+mn-cs"/>
                        </a:rPr>
                        <a:t>sms</a:t>
                      </a:r>
                      <a:r>
                        <a:rPr lang="en-US" sz="1400" b="1" kern="1200" dirty="0" smtClean="0">
                          <a:solidFill>
                            <a:srgbClr val="FF0000"/>
                          </a:solidFill>
                          <a:effectLst/>
                          <a:latin typeface="+mn-lt"/>
                          <a:ea typeface="+mn-ea"/>
                          <a:cs typeface="+mn-cs"/>
                        </a:rPr>
                        <a:t>"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v4,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v5,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invoke-static {v1, v2, v3, v4, v5}, </a:t>
                      </a:r>
                      <a:r>
                        <a:rPr lang="en-US" sz="1400" b="1" kern="1200" dirty="0" err="1" smtClean="0">
                          <a:solidFill>
                            <a:srgbClr val="FF0000"/>
                          </a:solidFill>
                          <a:effectLst/>
                          <a:latin typeface="+mn-lt"/>
                          <a:ea typeface="+mn-ea"/>
                          <a:cs typeface="+mn-cs"/>
                        </a:rPr>
                        <a:t>Landroid</a:t>
                      </a:r>
                      <a:r>
                        <a:rPr lang="en-US" sz="1400" b="1" kern="1200" dirty="0" smtClean="0">
                          <a:solidFill>
                            <a:srgbClr val="FF0000"/>
                          </a:solidFill>
                          <a:effectLst/>
                          <a:latin typeface="+mn-lt"/>
                          <a:ea typeface="+mn-ea"/>
                          <a:cs typeface="+mn-cs"/>
                        </a:rPr>
                        <a:t>/telephony/</a:t>
                      </a:r>
                      <a:r>
                        <a:rPr lang="en-US" sz="1400" b="1" kern="1200" dirty="0" err="1" smtClean="0">
                          <a:solidFill>
                            <a:srgbClr val="FF0000"/>
                          </a:solidFill>
                          <a:effectLst/>
                          <a:latin typeface="+mn-lt"/>
                          <a:ea typeface="+mn-ea"/>
                          <a:cs typeface="+mn-cs"/>
                        </a:rPr>
                        <a:t>SmsManager</a:t>
                      </a:r>
                      <a:r>
                        <a:rPr lang="en-US" sz="1400" b="1" kern="1200" dirty="0" smtClean="0">
                          <a:solidFill>
                            <a:srgbClr val="FF0000"/>
                          </a:solidFill>
                          <a:effectLst/>
                          <a:latin typeface="+mn-lt"/>
                          <a:ea typeface="+mn-ea"/>
                          <a:cs typeface="+mn-cs"/>
                        </a:rPr>
                        <a:t>;-&gt;</a:t>
                      </a:r>
                      <a:r>
                        <a:rPr lang="en-US" sz="1400" b="1" kern="1200" dirty="0" err="1" smtClean="0">
                          <a:solidFill>
                            <a:srgbClr val="FF0000"/>
                          </a:solidFill>
                          <a:effectLst/>
                          <a:latin typeface="+mn-lt"/>
                          <a:ea typeface="+mn-ea"/>
                          <a:cs typeface="+mn-cs"/>
                        </a:rPr>
                        <a:t>sendTextMessage</a:t>
                      </a:r>
                      <a:r>
                        <a:rPr lang="en-US" sz="1400" b="1" kern="1200" dirty="0" smtClean="0">
                          <a:solidFill>
                            <a:srgbClr val="FF0000"/>
                          </a:solidFill>
                          <a:effectLst/>
                          <a:latin typeface="+mn-lt"/>
                          <a:ea typeface="+mn-ea"/>
                          <a:cs typeface="+mn-cs"/>
                        </a:rPr>
                        <a:t>();.end method</a:t>
                      </a:r>
                      <a:endParaRPr lang="en-US" sz="1600" dirty="0">
                        <a:solidFill>
                          <a:srgbClr val="FF0000"/>
                        </a:solidFill>
                        <a:effectLst/>
                        <a:latin typeface="Times New Roman" panose="02020603050405020304" pitchFamily="18" charset="0"/>
                        <a:ea typeface="SimSun" panose="02010600030101010101" pitchFamily="2" charset="-122"/>
                      </a:endParaRPr>
                    </a:p>
                  </a:txBody>
                  <a:tcPr marL="68580" marR="68580" marT="0" marB="0">
                    <a:solidFill>
                      <a:srgbClr val="00B0F0"/>
                    </a:solidFill>
                  </a:tcPr>
                </a:tc>
                <a:extLst>
                  <a:ext uri="{0D108BD9-81ED-4DB2-BD59-A6C34878D82A}">
                    <a16:rowId xmlns:a16="http://schemas.microsoft.com/office/drawing/2014/main" val="10000"/>
                  </a:ext>
                </a:extLst>
              </a:tr>
            </a:tbl>
          </a:graphicData>
        </a:graphic>
      </p:graphicFrame>
      <p:pic>
        <p:nvPicPr>
          <p:cNvPr id="6" name="Picture 5"/>
          <p:cNvPicPr>
            <a:picLocks noChangeAspect="1"/>
          </p:cNvPicPr>
          <p:nvPr/>
        </p:nvPicPr>
        <p:blipFill>
          <a:blip r:embed="rId2"/>
          <a:stretch>
            <a:fillRect/>
          </a:stretch>
        </p:blipFill>
        <p:spPr>
          <a:xfrm>
            <a:off x="6686024" y="1460038"/>
            <a:ext cx="2549251" cy="1657350"/>
          </a:xfrm>
          <a:prstGeom prst="rect">
            <a:avLst/>
          </a:prstGeom>
          <a:solidFill>
            <a:srgbClr val="00B0F0"/>
          </a:solidFill>
          <a:ln w="15875">
            <a:solidFill>
              <a:schemeClr val="accent1"/>
            </a:solidFill>
          </a:ln>
        </p:spPr>
      </p:pic>
      <p:pic>
        <p:nvPicPr>
          <p:cNvPr id="7" name="Picture 4" descr="malicious-apps"/>
          <p:cNvPicPr>
            <a:picLocks noChangeAspect="1" noChangeArrowheads="1"/>
          </p:cNvPicPr>
          <p:nvPr/>
        </p:nvPicPr>
        <p:blipFill>
          <a:blip r:embed="rId3" cstate="print"/>
          <a:srcRect/>
          <a:stretch>
            <a:fillRect/>
          </a:stretch>
        </p:blipFill>
        <p:spPr bwMode="auto">
          <a:xfrm>
            <a:off x="10534261" y="198843"/>
            <a:ext cx="1373158" cy="1163426"/>
          </a:xfrm>
          <a:prstGeom prst="rect">
            <a:avLst/>
          </a:prstGeom>
          <a:noFill/>
        </p:spPr>
      </p:pic>
      <p:sp>
        <p:nvSpPr>
          <p:cNvPr id="8" name="Right Arrow 7"/>
          <p:cNvSpPr/>
          <p:nvPr/>
        </p:nvSpPr>
        <p:spPr>
          <a:xfrm rot="19832470" flipV="1">
            <a:off x="5269311" y="2630489"/>
            <a:ext cx="1650175" cy="4100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flipV="1">
            <a:off x="5413865" y="4288938"/>
            <a:ext cx="1017725" cy="4100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le 9"/>
          <p:cNvGraphicFramePr>
            <a:graphicFrameLocks noGrp="1"/>
          </p:cNvGraphicFramePr>
          <p:nvPr>
            <p:extLst/>
          </p:nvPr>
        </p:nvGraphicFramePr>
        <p:xfrm>
          <a:off x="296214" y="1493270"/>
          <a:ext cx="5602310" cy="4151829"/>
        </p:xfrm>
        <a:graphic>
          <a:graphicData uri="http://schemas.openxmlformats.org/drawingml/2006/table">
            <a:tbl>
              <a:tblPr firstRow="1">
                <a:tableStyleId>{5C22544A-7EE6-4342-B048-85BDC9FD1C3A}</a:tableStyleId>
              </a:tblPr>
              <a:tblGrid>
                <a:gridCol w="5602310">
                  <a:extLst>
                    <a:ext uri="{9D8B030D-6E8A-4147-A177-3AD203B41FA5}">
                      <a16:colId xmlns:a16="http://schemas.microsoft.com/office/drawing/2014/main" val="20000"/>
                    </a:ext>
                  </a:extLst>
                </a:gridCol>
              </a:tblGrid>
              <a:tr h="4151829">
                <a:tc>
                  <a:txBody>
                    <a:bodyPr/>
                    <a:lstStyle/>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public class </a:t>
                      </a:r>
                      <a:r>
                        <a:rPr lang="en-US" sz="1400" dirty="0" err="1">
                          <a:effectLst/>
                        </a:rPr>
                        <a:t>HelloWorldActivity</a:t>
                      </a:r>
                      <a:r>
                        <a:rPr lang="en-US" sz="1400" dirty="0">
                          <a:effectLst/>
                        </a:rPr>
                        <a:t> extends Activity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public void </a:t>
                      </a:r>
                      <a:r>
                        <a:rPr lang="en-US" sz="1400" dirty="0" err="1">
                          <a:effectLst/>
                        </a:rPr>
                        <a:t>onCreate</a:t>
                      </a:r>
                      <a:r>
                        <a:rPr lang="en-US" sz="1400" dirty="0">
                          <a:effectLst/>
                        </a:rPr>
                        <a:t>(Bundle </a:t>
                      </a:r>
                      <a:r>
                        <a:rPr lang="en-US" sz="1400" dirty="0" err="1">
                          <a:effectLst/>
                        </a:rPr>
                        <a:t>savedInstanceState</a:t>
                      </a:r>
                      <a:r>
                        <a:rPr lang="en-US" sz="1400" dirty="0">
                          <a:effectLst/>
                        </a:rPr>
                        <a:t>)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super.onCreate</a:t>
                      </a:r>
                      <a:r>
                        <a:rPr lang="en-US" sz="1400" dirty="0">
                          <a:effectLst/>
                        </a:rPr>
                        <a:t>(</a:t>
                      </a:r>
                      <a:r>
                        <a:rPr lang="en-US" sz="1400" dirty="0" err="1">
                          <a:effectLst/>
                        </a:rPr>
                        <a:t>savedInstanceState</a:t>
                      </a:r>
                      <a:r>
                        <a:rPr lang="en-US" sz="1400" dirty="0">
                          <a:effectLst/>
                        </a:rPr>
                        <a: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TextView</a:t>
                      </a:r>
                      <a:r>
                        <a:rPr lang="en-US" sz="1400" dirty="0">
                          <a:effectLst/>
                        </a:rPr>
                        <a:t> text = new </a:t>
                      </a:r>
                      <a:r>
                        <a:rPr lang="en-US" sz="1400" dirty="0" err="1">
                          <a:effectLst/>
                        </a:rPr>
                        <a:t>TextView</a:t>
                      </a:r>
                      <a:r>
                        <a:rPr lang="en-US" sz="1400" dirty="0">
                          <a:effectLst/>
                        </a:rPr>
                        <a:t>(this);</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text.setText</a:t>
                      </a:r>
                      <a:r>
                        <a:rPr lang="en-US" sz="1400" dirty="0">
                          <a:effectLst/>
                        </a:rPr>
                        <a:t>("Hello World, Android");</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setContentView</a:t>
                      </a:r>
                      <a:r>
                        <a:rPr lang="en-US" sz="1400" dirty="0">
                          <a:effectLst/>
                        </a:rPr>
                        <a:t>(text);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SmsManager</a:t>
                      </a:r>
                      <a:r>
                        <a:rPr lang="en-US" sz="1400" dirty="0">
                          <a:effectLst/>
                        </a:rPr>
                        <a:t> </a:t>
                      </a:r>
                      <a:r>
                        <a:rPr lang="en-US" sz="1400" dirty="0" err="1">
                          <a:effectLst/>
                        </a:rPr>
                        <a:t>smsManager</a:t>
                      </a:r>
                      <a:r>
                        <a:rPr lang="en-US" sz="1400" dirty="0">
                          <a:effectLst/>
                        </a:rPr>
                        <a:t> = </a:t>
                      </a:r>
                      <a:r>
                        <a:rPr lang="en-US" sz="1400" dirty="0" err="1">
                          <a:effectLst/>
                        </a:rPr>
                        <a:t>SmsManager.getDefault</a:t>
                      </a:r>
                      <a:r>
                        <a:rPr lang="en-US" sz="1400" dirty="0">
                          <a:effectLst/>
                        </a:rPr>
                        <a: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a:solidFill>
                            <a:srgbClr val="FF0000"/>
                          </a:solidFill>
                          <a:effectLst/>
                        </a:rPr>
                        <a:t>String phone = “1-900-222-3333”;</a:t>
                      </a:r>
                      <a:endParaRPr lang="en-US" sz="1800" dirty="0">
                        <a:solidFill>
                          <a:srgbClr val="FF0000"/>
                        </a:solidFill>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solidFill>
                            <a:srgbClr val="FF0000"/>
                          </a:solidFill>
                          <a:effectLst/>
                        </a:rPr>
                        <a:t>smsManager.sendTextMessage</a:t>
                      </a:r>
                      <a:r>
                        <a:rPr lang="en-US" sz="1400" dirty="0">
                          <a:solidFill>
                            <a:srgbClr val="FF0000"/>
                          </a:solidFill>
                          <a:effectLst/>
                        </a:rPr>
                        <a:t> </a:t>
                      </a:r>
                      <a:r>
                        <a:rPr lang="en-US" sz="1400" dirty="0">
                          <a:effectLst/>
                        </a:rPr>
                        <a:t>(phone, null, "</a:t>
                      </a:r>
                      <a:r>
                        <a:rPr lang="en-US" sz="1400" dirty="0" err="1">
                          <a:effectLst/>
                        </a:rPr>
                        <a:t>sms</a:t>
                      </a:r>
                      <a:r>
                        <a:rPr lang="en-US" sz="1400" dirty="0">
                          <a:effectLst/>
                        </a:rPr>
                        <a:t>", null, null);</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a:t>
                      </a:r>
                      <a:endParaRPr lang="en-US" sz="1800" dirty="0">
                        <a:effectLst/>
                        <a:latin typeface="Times New Roman" panose="02020603050405020304" pitchFamily="18" charset="0"/>
                        <a:ea typeface="SimSun" panose="02010600030101010101" pitchFamily="2" charset="-122"/>
                      </a:endParaRPr>
                    </a:p>
                  </a:txBody>
                  <a:tcPr marL="68580" marR="68580" marT="0" marB="0">
                    <a:solidFill>
                      <a:srgbClr val="00B0F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020760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56"/>
          <p:cNvSpPr txBox="1">
            <a:spLocks noGrp="1"/>
          </p:cNvSpPr>
          <p:nvPr>
            <p:ph type="title"/>
          </p:nvPr>
        </p:nvSpPr>
        <p:spPr>
          <a:xfrm>
            <a:off x="1592827" y="624110"/>
            <a:ext cx="991178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Malware apps are repackaged apps</a:t>
            </a:r>
            <a:endParaRPr sz="3600" b="0" i="0" u="none" strike="noStrike" cap="none">
              <a:solidFill>
                <a:srgbClr val="262626"/>
              </a:solidFill>
              <a:latin typeface="Century Gothic"/>
              <a:ea typeface="Century Gothic"/>
              <a:cs typeface="Century Gothic"/>
              <a:sym typeface="Century Gothic"/>
            </a:endParaRPr>
          </a:p>
        </p:txBody>
      </p:sp>
      <p:sp>
        <p:nvSpPr>
          <p:cNvPr id="462" name="Google Shape;462;p56"/>
          <p:cNvSpPr txBox="1">
            <a:spLocks noGrp="1"/>
          </p:cNvSpPr>
          <p:nvPr>
            <p:ph type="body" idx="1"/>
          </p:nvPr>
        </p:nvSpPr>
        <p:spPr>
          <a:xfrm>
            <a:off x="648929" y="1749490"/>
            <a:ext cx="6164826" cy="416173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Reverse engineering tools are available to engineer malware apps </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A popular tool is </a:t>
            </a:r>
            <a:r>
              <a:rPr lang="en-US" sz="1800" b="0" i="0" u="none" strike="noStrike" cap="none">
                <a:solidFill>
                  <a:srgbClr val="FF0000"/>
                </a:solidFill>
                <a:latin typeface="Century Gothic"/>
                <a:ea typeface="Century Gothic"/>
                <a:cs typeface="Century Gothic"/>
                <a:sym typeface="Century Gothic"/>
              </a:rPr>
              <a:t>android-apktool </a:t>
            </a:r>
            <a:endParaRPr sz="1800" b="0" i="0" u="none" strike="noStrike" cap="none">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https://ibotpeaches.github.io/Apktool/</a:t>
            </a:r>
            <a:endParaRPr sz="16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463" name="Google Shape;463;p56" descr="http://blog.appliedis.com/wp-content/uploads/2013/11/android1.png"/>
          <p:cNvPicPr preferRelativeResize="0"/>
          <p:nvPr/>
        </p:nvPicPr>
        <p:blipFill rotWithShape="1">
          <a:blip r:embed="rId3">
            <a:alphaModFix/>
          </a:blip>
          <a:srcRect/>
          <a:stretch/>
        </p:blipFill>
        <p:spPr>
          <a:xfrm>
            <a:off x="10384972" y="367006"/>
            <a:ext cx="1382484" cy="1382484"/>
          </a:xfrm>
          <a:prstGeom prst="rect">
            <a:avLst/>
          </a:prstGeom>
          <a:noFill/>
          <a:ln>
            <a:noFill/>
          </a:ln>
        </p:spPr>
      </p:pic>
      <p:pic>
        <p:nvPicPr>
          <p:cNvPr id="464" name="Google Shape;464;p56" descr="Screen Clipping"/>
          <p:cNvPicPr preferRelativeResize="0"/>
          <p:nvPr/>
        </p:nvPicPr>
        <p:blipFill rotWithShape="1">
          <a:blip r:embed="rId4">
            <a:alphaModFix/>
          </a:blip>
          <a:srcRect/>
          <a:stretch/>
        </p:blipFill>
        <p:spPr>
          <a:xfrm>
            <a:off x="7286344" y="1749490"/>
            <a:ext cx="4020111" cy="363905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anim calcmode="lin" valueType="num">
                                      <p:cBhvr additive="base">
                                        <p:cTn id="7" dur="500"/>
                                        <p:tgtEl>
                                          <p:spTgt spid="4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57"/>
          <p:cNvSpPr txBox="1">
            <a:spLocks noGrp="1"/>
          </p:cNvSpPr>
          <p:nvPr>
            <p:ph type="title"/>
          </p:nvPr>
        </p:nvSpPr>
        <p:spPr>
          <a:xfrm>
            <a:off x="1951631" y="624110"/>
            <a:ext cx="9552982"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dirty="0">
                <a:solidFill>
                  <a:srgbClr val="262626"/>
                </a:solidFill>
                <a:latin typeface="Century Gothic"/>
                <a:ea typeface="Century Gothic"/>
                <a:cs typeface="Century Gothic"/>
                <a:sym typeface="Century Gothic"/>
              </a:rPr>
              <a:t>Mitigation </a:t>
            </a:r>
            <a:r>
              <a:rPr lang="en-US" sz="3600" b="0" i="0" u="none" strike="noStrike" cap="none" dirty="0" smtClean="0">
                <a:solidFill>
                  <a:srgbClr val="262626"/>
                </a:solidFill>
                <a:latin typeface="Century Gothic"/>
                <a:ea typeface="Century Gothic"/>
                <a:cs typeface="Century Gothic"/>
                <a:sym typeface="Century Gothic"/>
              </a:rPr>
              <a:t>Approaches</a:t>
            </a:r>
            <a:endParaRPr sz="3600" b="0" i="0" u="none" strike="noStrike" cap="none" dirty="0">
              <a:solidFill>
                <a:srgbClr val="262626"/>
              </a:solidFill>
              <a:latin typeface="Century Gothic"/>
              <a:ea typeface="Century Gothic"/>
              <a:cs typeface="Century Gothic"/>
              <a:sym typeface="Century Gothic"/>
            </a:endParaRPr>
          </a:p>
        </p:txBody>
      </p:sp>
      <p:sp>
        <p:nvSpPr>
          <p:cNvPr id="470" name="Google Shape;470;p57"/>
          <p:cNvSpPr txBox="1">
            <a:spLocks noGrp="1"/>
          </p:cNvSpPr>
          <p:nvPr>
            <p:ph type="body" idx="1"/>
          </p:nvPr>
        </p:nvSpPr>
        <p:spPr>
          <a:xfrm>
            <a:off x="1316017" y="1701876"/>
            <a:ext cx="10030654" cy="4300786"/>
          </a:xfrm>
          <a:prstGeom prst="rect">
            <a:avLst/>
          </a:prstGeom>
          <a:noFill/>
          <a:ln>
            <a:noFill/>
          </a:ln>
        </p:spPr>
        <p:txBody>
          <a:bodyPr spcFirstLastPara="1" wrap="square" lIns="91425" tIns="45700" rIns="91425" bIns="45700" anchor="t" anchorCtr="0">
            <a:noAutofit/>
          </a:bodyPr>
          <a:lstStyle/>
          <a:p>
            <a:pPr marL="742950" marR="0" lvl="0" indent="0" algn="l" rtl="0">
              <a:lnSpc>
                <a:spcPct val="100000"/>
              </a:lnSpc>
              <a:spcBef>
                <a:spcPts val="0"/>
              </a:spcBef>
              <a:spcAft>
                <a:spcPts val="0"/>
              </a:spcAft>
              <a:buClr>
                <a:schemeClr val="accent1"/>
              </a:buClr>
              <a:buSzPts val="1800"/>
              <a:buFont typeface="Noto Sans Symbols"/>
              <a:buNone/>
            </a:pPr>
            <a:endParaRPr sz="2000" b="0" i="0" u="none" strike="noStrike" cap="none" dirty="0">
              <a:solidFill>
                <a:srgbClr val="FF0000"/>
              </a:solidFill>
              <a:latin typeface="Century Gothic"/>
              <a:ea typeface="Century Gothic"/>
              <a:cs typeface="Century Gothic"/>
              <a:sym typeface="Century Gothic"/>
            </a:endParaRPr>
          </a:p>
          <a:p>
            <a:pPr marL="742950" marR="0" lvl="1" indent="-285750" algn="l" rtl="0">
              <a:lnSpc>
                <a:spcPct val="100000"/>
              </a:lnSpc>
              <a:spcBef>
                <a:spcPts val="0"/>
              </a:spcBef>
              <a:spcAft>
                <a:spcPts val="0"/>
              </a:spcAft>
              <a:buClr>
                <a:schemeClr val="accent1"/>
              </a:buClr>
              <a:buSzPts val="20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Static analysis</a:t>
            </a:r>
            <a:endParaRPr sz="2000" b="0" i="0" u="none" strike="noStrike" cap="none" dirty="0">
              <a:solidFill>
                <a:srgbClr val="FF0000"/>
              </a:solidFill>
              <a:latin typeface="Century Gothic"/>
              <a:ea typeface="Century Gothic"/>
              <a:cs typeface="Century Gothic"/>
              <a:sym typeface="Century Gothic"/>
            </a:endParaRPr>
          </a:p>
          <a:p>
            <a:pPr marL="742950" marR="0" lvl="1" indent="-158750" algn="l" rtl="0">
              <a:lnSpc>
                <a:spcPct val="100000"/>
              </a:lnSpc>
              <a:spcBef>
                <a:spcPts val="1000"/>
              </a:spcBef>
              <a:spcAft>
                <a:spcPts val="0"/>
              </a:spcAft>
              <a:buClr>
                <a:schemeClr val="accent1"/>
              </a:buClr>
              <a:buSzPts val="2000"/>
              <a:buFont typeface="Noto Sans Symbols"/>
              <a:buNone/>
            </a:pPr>
            <a:endParaRPr sz="2000" b="0" i="0" u="none" strike="noStrike" cap="none" dirty="0">
              <a:solidFill>
                <a:srgbClr val="FF0000"/>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20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Dynamic analysis</a:t>
            </a:r>
            <a:endParaRPr sz="2000" b="0" i="0" u="none" strike="noStrike" cap="none" dirty="0">
              <a:solidFill>
                <a:srgbClr val="FF0000"/>
              </a:solidFill>
              <a:latin typeface="Century Gothic"/>
              <a:ea typeface="Century Gothic"/>
              <a:cs typeface="Century Gothic"/>
              <a:sym typeface="Century Gothic"/>
            </a:endParaRPr>
          </a:p>
          <a:p>
            <a:pPr marL="742950" marR="0" lvl="0" indent="0" algn="l" rtl="0">
              <a:lnSpc>
                <a:spcPct val="100000"/>
              </a:lnSpc>
              <a:spcBef>
                <a:spcPts val="1000"/>
              </a:spcBef>
              <a:spcAft>
                <a:spcPts val="0"/>
              </a:spcAft>
              <a:buClr>
                <a:schemeClr val="accent1"/>
              </a:buClr>
              <a:buSzPts val="1800"/>
              <a:buFont typeface="Noto Sans Symbols"/>
              <a:buNone/>
            </a:pPr>
            <a:endParaRPr sz="1600" b="0" i="0" u="none" strike="noStrike" cap="none" dirty="0">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dirty="0">
              <a:solidFill>
                <a:srgbClr val="3F3F3F"/>
              </a:solidFill>
              <a:latin typeface="Century Gothic"/>
              <a:ea typeface="Century Gothic"/>
              <a:cs typeface="Century Gothic"/>
              <a:sym typeface="Century Gothic"/>
            </a:endParaRPr>
          </a:p>
        </p:txBody>
      </p:sp>
      <p:pic>
        <p:nvPicPr>
          <p:cNvPr id="471" name="Google Shape;471;p57"/>
          <p:cNvPicPr preferRelativeResize="0"/>
          <p:nvPr/>
        </p:nvPicPr>
        <p:blipFill rotWithShape="1">
          <a:blip r:embed="rId3">
            <a:alphaModFix/>
          </a:blip>
          <a:srcRect/>
          <a:stretch/>
        </p:blipFill>
        <p:spPr>
          <a:xfrm>
            <a:off x="7104613" y="1905000"/>
            <a:ext cx="2933333" cy="233333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58"/>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a:t>
            </a:r>
            <a:endParaRPr sz="3600" b="0" i="0" u="none" strike="noStrike" cap="none">
              <a:solidFill>
                <a:srgbClr val="262626"/>
              </a:solidFill>
              <a:latin typeface="Century Gothic"/>
              <a:ea typeface="Century Gothic"/>
              <a:cs typeface="Century Gothic"/>
              <a:sym typeface="Century Gothic"/>
            </a:endParaRPr>
          </a:p>
        </p:txBody>
      </p:sp>
      <p:sp>
        <p:nvSpPr>
          <p:cNvPr id="477" name="Google Shape;477;p58"/>
          <p:cNvSpPr txBox="1">
            <a:spLocks noGrp="1"/>
          </p:cNvSpPr>
          <p:nvPr>
            <p:ph type="body" idx="1"/>
          </p:nvPr>
        </p:nvSpPr>
        <p:spPr>
          <a:xfrm>
            <a:off x="431800" y="1527048"/>
            <a:ext cx="11328399" cy="35783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78" name="Google Shape;478;p58"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79" name="Google Shape;479;p58"/>
          <p:cNvSpPr txBox="1"/>
          <p:nvPr/>
        </p:nvSpPr>
        <p:spPr>
          <a:xfrm>
            <a:off x="1336430" y="1527047"/>
            <a:ext cx="10423769" cy="3985729"/>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chemeClr val="dk1"/>
                </a:solidFill>
                <a:latin typeface="Century Gothic"/>
                <a:ea typeface="Century Gothic"/>
                <a:cs typeface="Century Gothic"/>
                <a:sym typeface="Century Gothic"/>
              </a:rPr>
              <a:t>The structural analysis of program sources </a:t>
            </a:r>
            <a:r>
              <a:rPr lang="en-US" sz="2400" b="0" i="0" u="none" strike="noStrike" cap="none" dirty="0">
                <a:solidFill>
                  <a:srgbClr val="FF0000"/>
                </a:solidFill>
                <a:latin typeface="Century Gothic"/>
                <a:ea typeface="Century Gothic"/>
                <a:cs typeface="Century Gothic"/>
                <a:sym typeface="Century Gothic"/>
              </a:rPr>
              <a:t>without executing </a:t>
            </a:r>
            <a:r>
              <a:rPr lang="en-US" sz="2400" b="0" i="0" u="none" strike="noStrike" cap="none" dirty="0">
                <a:solidFill>
                  <a:schemeClr val="dk1"/>
                </a:solidFill>
                <a:latin typeface="Century Gothic"/>
                <a:ea typeface="Century Gothic"/>
                <a:cs typeface="Century Gothic"/>
                <a:sym typeface="Century Gothic"/>
              </a:rPr>
              <a:t>them</a:t>
            </a:r>
            <a:endParaRPr dirty="0"/>
          </a:p>
          <a:p>
            <a:pPr marL="514350" marR="0" lvl="1" indent="-384810" algn="just" rtl="0">
              <a:lnSpc>
                <a:spcPct val="100000"/>
              </a:lnSpc>
              <a:spcBef>
                <a:spcPts val="0"/>
              </a:spcBef>
              <a:spcAft>
                <a:spcPts val="0"/>
              </a:spcAft>
              <a:buClr>
                <a:schemeClr val="accent1"/>
              </a:buClr>
              <a:buSzPts val="2040"/>
              <a:buFont typeface="Noto Sans Symbols"/>
              <a:buNone/>
            </a:pPr>
            <a:endParaRPr sz="2000" b="0" i="0" u="none" strike="noStrike" cap="none" dirty="0">
              <a:solidFill>
                <a:srgbClr val="000000"/>
              </a:solidFill>
              <a:latin typeface="Arial"/>
              <a:ea typeface="Arial"/>
              <a:cs typeface="Arial"/>
              <a:sym typeface="Arial"/>
            </a:endParaRPr>
          </a:p>
          <a:p>
            <a:pPr marL="514350" marR="0" lvl="1"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Represents abstract models such as call graph and control-flow graph, or line by line code inspection</a:t>
            </a:r>
            <a:endParaRPr sz="1400" b="0" i="0" u="none" strike="noStrike" cap="none" dirty="0">
              <a:solidFill>
                <a:srgbClr val="000000"/>
              </a:solidFill>
              <a:latin typeface="Arial"/>
              <a:ea typeface="Arial"/>
              <a:cs typeface="Arial"/>
              <a:sym typeface="Arial"/>
            </a:endParaRPr>
          </a:p>
          <a:p>
            <a:pPr marL="514350" marR="0" lvl="0" indent="-384810" algn="just" rtl="0">
              <a:lnSpc>
                <a:spcPct val="100000"/>
              </a:lnSpc>
              <a:spcBef>
                <a:spcPts val="0"/>
              </a:spcBef>
              <a:spcAft>
                <a:spcPts val="0"/>
              </a:spcAft>
              <a:buClr>
                <a:schemeClr val="accent1"/>
              </a:buClr>
              <a:buSzPts val="2040"/>
              <a:buFont typeface="Noto Sans Symbols"/>
              <a:buNone/>
            </a:pP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err="1">
                <a:solidFill>
                  <a:schemeClr val="dk1"/>
                </a:solidFill>
                <a:latin typeface="Century Gothic"/>
                <a:ea typeface="Century Gothic"/>
                <a:cs typeface="Century Gothic"/>
                <a:sym typeface="Century Gothic"/>
              </a:rPr>
              <a:t>Apk</a:t>
            </a:r>
            <a:r>
              <a:rPr lang="en-US" sz="2400" b="0" i="0" u="none" strike="noStrike" cap="none" dirty="0">
                <a:solidFill>
                  <a:schemeClr val="dk1"/>
                </a:solidFill>
                <a:latin typeface="Century Gothic"/>
                <a:ea typeface="Century Gothic"/>
                <a:cs typeface="Century Gothic"/>
                <a:sym typeface="Century Gothic"/>
              </a:rPr>
              <a:t> files are decompressed and converted back to Java source </a:t>
            </a:r>
            <a:endParaRPr sz="1400" b="0" i="0" u="none" strike="noStrike" cap="none" dirty="0">
              <a:solidFill>
                <a:srgbClr val="000000"/>
              </a:solidFill>
              <a:latin typeface="Arial"/>
              <a:ea typeface="Arial"/>
              <a:cs typeface="Arial"/>
              <a:sym typeface="Arial"/>
            </a:endParaRPr>
          </a:p>
          <a:p>
            <a:pPr marL="971550" marR="0" lvl="1" indent="-514350" algn="just" rtl="0">
              <a:lnSpc>
                <a:spcPct val="100000"/>
              </a:lnSpc>
              <a:spcBef>
                <a:spcPts val="440"/>
              </a:spcBef>
              <a:spcAft>
                <a:spcPts val="0"/>
              </a:spcAft>
              <a:buClr>
                <a:schemeClr val="accent1"/>
              </a:buClr>
              <a:buSzPts val="1870"/>
              <a:buFont typeface="Noto Sans Symbols"/>
              <a:buChar char="❑"/>
            </a:pPr>
            <a:r>
              <a:rPr lang="en-US" sz="2200" b="0" i="0" u="none" strike="noStrike" cap="none" dirty="0">
                <a:solidFill>
                  <a:srgbClr val="FF0000"/>
                </a:solidFill>
                <a:latin typeface="Century Gothic"/>
                <a:ea typeface="Century Gothic"/>
                <a:cs typeface="Century Gothic"/>
                <a:sym typeface="Century Gothic"/>
              </a:rPr>
              <a:t>Dex2jar</a:t>
            </a:r>
            <a:r>
              <a:rPr lang="en-US" sz="2200" b="0" i="0" u="none" strike="noStrike" cap="none" dirty="0">
                <a:solidFill>
                  <a:schemeClr val="dk1"/>
                </a:solidFill>
                <a:latin typeface="Century Gothic"/>
                <a:ea typeface="Century Gothic"/>
                <a:cs typeface="Century Gothic"/>
                <a:sym typeface="Century Gothic"/>
              </a:rPr>
              <a:t> (http://</a:t>
            </a:r>
            <a:r>
              <a:rPr lang="en-US" sz="2200" b="0" i="1" u="none" strike="noStrike" cap="none" dirty="0">
                <a:solidFill>
                  <a:schemeClr val="dk1"/>
                </a:solidFill>
                <a:latin typeface="Century Gothic"/>
                <a:ea typeface="Century Gothic"/>
                <a:cs typeface="Century Gothic"/>
                <a:sym typeface="Century Gothic"/>
              </a:rPr>
              <a:t>code.google.com/p/dex2jar</a:t>
            </a:r>
            <a:r>
              <a:rPr lang="en-US" sz="2200" b="0" i="0" u="none" strike="noStrike" cap="none" dirty="0">
                <a:solidFill>
                  <a:schemeClr val="dk1"/>
                </a:solidFill>
                <a:latin typeface="Century Gothic"/>
                <a:ea typeface="Century Gothic"/>
                <a:cs typeface="Century Gothic"/>
                <a:sym typeface="Century Gothic"/>
              </a:rPr>
              <a:t>)</a:t>
            </a:r>
            <a:endParaRPr sz="1400" b="0" i="0" u="none" strike="noStrike" cap="none" dirty="0">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chemeClr val="dk1"/>
                </a:solidFill>
                <a:latin typeface="Century Gothic"/>
                <a:ea typeface="Century Gothic"/>
                <a:cs typeface="Century Gothic"/>
                <a:sym typeface="Century Gothic"/>
              </a:rPr>
              <a:t>Examine the presence of API signatures for malware activities like SMS message sending</a:t>
            </a:r>
            <a:endParaRPr sz="2400" b="0" i="0" u="none" strike="noStrike" cap="none" dirty="0">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chemeClr val="dk1"/>
              </a:solidFill>
              <a:latin typeface="Century Gothic"/>
              <a:ea typeface="Century Gothic"/>
              <a:cs typeface="Century Gothic"/>
              <a:sym typeface="Century Gothic"/>
            </a:endParaRPr>
          </a:p>
        </p:txBody>
      </p:sp>
      <p:sp>
        <p:nvSpPr>
          <p:cNvPr id="480" name="Google Shape;480;p58"/>
          <p:cNvSpPr/>
          <p:nvPr/>
        </p:nvSpPr>
        <p:spPr>
          <a:xfrm>
            <a:off x="1831975" y="5671272"/>
            <a:ext cx="9699625"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ourier New"/>
                <a:ea typeface="Courier New"/>
                <a:cs typeface="Courier New"/>
                <a:sym typeface="Courier New"/>
              </a:rPr>
              <a:t>sms.sendTextMessage</a:t>
            </a:r>
            <a:r>
              <a:rPr lang="en-US" sz="1800" b="0" i="0" u="none" strike="noStrike" cap="none">
                <a:solidFill>
                  <a:schemeClr val="dk1"/>
                </a:solidFill>
                <a:latin typeface="Courier New"/>
                <a:ea typeface="Courier New"/>
                <a:cs typeface="Courier New"/>
                <a:sym typeface="Courier New"/>
              </a:rPr>
              <a:t>(“</a:t>
            </a:r>
            <a:r>
              <a:rPr lang="en-US" sz="1800" b="0" i="0" u="none" strike="noStrike" cap="none">
                <a:solidFill>
                  <a:srgbClr val="FF0000"/>
                </a:solidFill>
                <a:latin typeface="Courier New"/>
                <a:ea typeface="Courier New"/>
                <a:cs typeface="Courier New"/>
                <a:sym typeface="Courier New"/>
              </a:rPr>
              <a:t>1-900-222-3333</a:t>
            </a:r>
            <a:r>
              <a:rPr lang="en-US" sz="1800" b="0" i="0" u="none" strike="noStrike" cap="none">
                <a:solidFill>
                  <a:schemeClr val="dk1"/>
                </a:solidFill>
                <a:latin typeface="Courier New"/>
                <a:ea typeface="Courier New"/>
                <a:cs typeface="Courier New"/>
                <a:sym typeface="Courier New"/>
              </a:rPr>
              <a:t>”, null, “</a:t>
            </a:r>
            <a:r>
              <a:rPr lang="en-US" sz="1800" b="0" i="0" u="none" strike="noStrike" cap="none">
                <a:solidFill>
                  <a:srgbClr val="FF0000"/>
                </a:solidFill>
                <a:latin typeface="Courier New"/>
                <a:ea typeface="Courier New"/>
                <a:cs typeface="Courier New"/>
                <a:sym typeface="Courier New"/>
              </a:rPr>
              <a:t>SMS</a:t>
            </a:r>
            <a:r>
              <a:rPr lang="en-US" sz="1800" b="0" i="0" u="none" strike="noStrike" cap="none">
                <a:solidFill>
                  <a:schemeClr val="dk1"/>
                </a:solidFill>
                <a:latin typeface="Courier New"/>
                <a:ea typeface="Courier New"/>
                <a:cs typeface="Courier New"/>
                <a:sym typeface="Courier New"/>
              </a:rPr>
              <a:t>”, null, null);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59"/>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(2)</a:t>
            </a:r>
            <a:endParaRPr sz="3600" b="0" i="0" u="none" strike="noStrike" cap="none">
              <a:solidFill>
                <a:srgbClr val="262626"/>
              </a:solidFill>
              <a:latin typeface="Century Gothic"/>
              <a:ea typeface="Century Gothic"/>
              <a:cs typeface="Century Gothic"/>
              <a:sym typeface="Century Gothic"/>
            </a:endParaRPr>
          </a:p>
        </p:txBody>
      </p:sp>
      <p:sp>
        <p:nvSpPr>
          <p:cNvPr id="486" name="Google Shape;486;p59"/>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87" name="Google Shape;487;p59"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88" name="Google Shape;488;p59"/>
          <p:cNvSpPr txBox="1"/>
          <p:nvPr/>
        </p:nvSpPr>
        <p:spPr>
          <a:xfrm>
            <a:off x="1600200" y="1527048"/>
            <a:ext cx="9671538" cy="3862637"/>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rgbClr val="000000"/>
              </a:buClr>
              <a:buSzPts val="2400"/>
              <a:buFont typeface="Arial"/>
              <a:buNone/>
            </a:pPr>
            <a:r>
              <a:rPr lang="en-US" sz="2400" b="0" i="0" u="sng" strike="noStrike" cap="none" dirty="0">
                <a:solidFill>
                  <a:schemeClr val="dk1"/>
                </a:solidFill>
                <a:latin typeface="Century Gothic"/>
                <a:ea typeface="Century Gothic"/>
                <a:cs typeface="Century Gothic"/>
                <a:sym typeface="Century Gothic"/>
              </a:rPr>
              <a:t>Advantages</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Does not require installing and executing apps </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Can be scaled up easily</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dirty="0">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rgbClr val="000000"/>
              </a:buClr>
              <a:buSzPts val="2400"/>
              <a:buFont typeface="Arial"/>
              <a:buNone/>
            </a:pPr>
            <a:r>
              <a:rPr lang="en-US" sz="2400" b="0" i="0" u="sng" strike="noStrike" cap="none" dirty="0">
                <a:solidFill>
                  <a:schemeClr val="dk1"/>
                </a:solidFill>
                <a:latin typeface="Century Gothic"/>
                <a:ea typeface="Century Gothic"/>
                <a:cs typeface="Century Gothic"/>
                <a:sym typeface="Century Gothic"/>
              </a:rPr>
              <a:t>Disadvantages</a:t>
            </a:r>
            <a:endParaRPr sz="1400" b="0" i="0" u="none" strike="noStrike" cap="none" dirty="0">
              <a:solidFill>
                <a:srgbClr val="000000"/>
              </a:solidFill>
              <a:latin typeface="Arial"/>
              <a:ea typeface="Arial"/>
              <a:cs typeface="Arial"/>
              <a:sym typeface="Arial"/>
            </a:endParaRPr>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Generate false positive warnings</a:t>
            </a:r>
            <a:endParaRPr sz="2000" b="0" i="0" u="none" strike="noStrike" cap="none" dirty="0">
              <a:solidFill>
                <a:srgbClr val="FF0000"/>
              </a:solidFill>
              <a:latin typeface="Century Gothic"/>
              <a:ea typeface="Century Gothic"/>
              <a:cs typeface="Century Gothic"/>
              <a:sym typeface="Century Gothic"/>
            </a:endParaRPr>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Dangerous permissions </a:t>
            </a:r>
            <a:r>
              <a:rPr lang="en-US" sz="2000" b="0" i="0" u="none" strike="noStrike" cap="none" dirty="0">
                <a:solidFill>
                  <a:schemeClr val="dk1"/>
                </a:solidFill>
                <a:latin typeface="Century Gothic"/>
                <a:ea typeface="Century Gothic"/>
                <a:cs typeface="Century Gothic"/>
                <a:sym typeface="Century Gothic"/>
              </a:rPr>
              <a:t>may be used in good apps</a:t>
            </a:r>
            <a:endParaRPr dirty="0"/>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Good apps may use bad coding practices</a:t>
            </a:r>
            <a:endParaRPr dirty="0"/>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Dangerous APIs may not be actually running</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60"/>
          <p:cNvSpPr txBox="1">
            <a:spLocks noGrp="1"/>
          </p:cNvSpPr>
          <p:nvPr>
            <p:ph type="title"/>
          </p:nvPr>
        </p:nvSpPr>
        <p:spPr>
          <a:xfrm>
            <a:off x="1548716" y="30969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or Sandboxing</a:t>
            </a:r>
            <a:endParaRPr sz="3600" b="0" i="0" u="none" strike="noStrike" cap="none">
              <a:solidFill>
                <a:srgbClr val="262626"/>
              </a:solidFill>
              <a:latin typeface="Century Gothic"/>
              <a:ea typeface="Century Gothic"/>
              <a:cs typeface="Century Gothic"/>
              <a:sym typeface="Century Gothic"/>
            </a:endParaRPr>
          </a:p>
        </p:txBody>
      </p:sp>
      <p:sp>
        <p:nvSpPr>
          <p:cNvPr id="494" name="Google Shape;494;p60"/>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95" name="Google Shape;495;p60"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96" name="Google Shape;496;p60"/>
          <p:cNvSpPr txBox="1"/>
          <p:nvPr/>
        </p:nvSpPr>
        <p:spPr>
          <a:xfrm>
            <a:off x="779205" y="1451060"/>
            <a:ext cx="6615126"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000" b="0" i="0" u="none" strike="noStrike" cap="none">
                <a:solidFill>
                  <a:schemeClr val="dk1"/>
                </a:solidFill>
                <a:latin typeface="Century Gothic"/>
                <a:ea typeface="Century Gothic"/>
                <a:cs typeface="Century Gothic"/>
                <a:sym typeface="Century Gothic"/>
              </a:rPr>
              <a:t>Run a suspected app (Apk) in an emulator and </a:t>
            </a:r>
            <a:r>
              <a:rPr lang="en-US" sz="2000" b="0" i="0" u="none" strike="noStrike" cap="none">
                <a:solidFill>
                  <a:srgbClr val="FF0000"/>
                </a:solidFill>
                <a:latin typeface="Century Gothic"/>
                <a:ea typeface="Century Gothic"/>
                <a:cs typeface="Century Gothic"/>
                <a:sym typeface="Century Gothic"/>
              </a:rPr>
              <a:t>log specific system level API </a:t>
            </a:r>
            <a:r>
              <a:rPr lang="en-US" sz="2000" b="0" i="0" u="none" strike="noStrike" cap="none">
                <a:solidFill>
                  <a:schemeClr val="dk1"/>
                </a:solidFill>
                <a:latin typeface="Century Gothic"/>
                <a:ea typeface="Century Gothic"/>
                <a:cs typeface="Century Gothic"/>
                <a:sym typeface="Century Gothic"/>
              </a:rPr>
              <a:t>calls </a:t>
            </a:r>
            <a:endParaRPr sz="12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000" b="0" i="0" u="none" strike="noStrike" cap="none">
              <a:solidFill>
                <a:schemeClr val="dk1"/>
              </a:solidFill>
              <a:latin typeface="Century Gothic"/>
              <a:ea typeface="Century Gothic"/>
              <a:cs typeface="Century Gothic"/>
              <a:sym typeface="Century Gothic"/>
            </a:endParaRPr>
          </a:p>
          <a:p>
            <a:pPr marL="514350" marR="0" lvl="0" indent="-514350" algn="l" rtl="0">
              <a:lnSpc>
                <a:spcPct val="100000"/>
              </a:lnSpc>
              <a:spcBef>
                <a:spcPts val="480"/>
              </a:spcBef>
              <a:spcAft>
                <a:spcPts val="0"/>
              </a:spcAft>
              <a:buClr>
                <a:schemeClr val="accent1"/>
              </a:buClr>
              <a:buSzPts val="2040"/>
              <a:buFont typeface="Noto Sans Symbols"/>
              <a:buChar char="▪"/>
            </a:pPr>
            <a:r>
              <a:rPr lang="en-US" sz="2000" b="0" i="0" u="none" strike="noStrike" cap="none">
                <a:solidFill>
                  <a:schemeClr val="dk1"/>
                </a:solidFill>
                <a:latin typeface="Century Gothic"/>
                <a:ea typeface="Century Gothic"/>
                <a:cs typeface="Century Gothic"/>
                <a:sym typeface="Century Gothic"/>
              </a:rPr>
              <a:t>Log can reveal the presence of malware activities</a:t>
            </a:r>
            <a:endParaRPr sz="1200" b="0" i="0" u="none" strike="noStrike" cap="none">
              <a:solidFill>
                <a:srgbClr val="000000"/>
              </a:solidFill>
              <a:latin typeface="Arial"/>
              <a:ea typeface="Arial"/>
              <a:cs typeface="Arial"/>
              <a:sym typeface="Arial"/>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1800" b="0" i="0" u="none" strike="noStrike" cap="none">
                <a:solidFill>
                  <a:srgbClr val="FF0000"/>
                </a:solidFill>
                <a:latin typeface="Century Gothic"/>
                <a:ea typeface="Century Gothic"/>
                <a:cs typeface="Century Gothic"/>
                <a:sym typeface="Century Gothic"/>
              </a:rPr>
              <a:t>Reading file </a:t>
            </a:r>
            <a:r>
              <a:rPr lang="en-US" sz="1800" b="0" i="0" u="none" strike="noStrike" cap="none">
                <a:solidFill>
                  <a:schemeClr val="dk1"/>
                </a:solidFill>
                <a:latin typeface="Century Gothic"/>
                <a:ea typeface="Century Gothic"/>
                <a:cs typeface="Century Gothic"/>
                <a:sym typeface="Century Gothic"/>
              </a:rPr>
              <a:t>from storage</a:t>
            </a:r>
            <a:endParaRPr sz="1200" b="0" i="0" u="none" strike="noStrike" cap="none">
              <a:solidFill>
                <a:srgbClr val="000000"/>
              </a:solidFill>
              <a:latin typeface="Arial"/>
              <a:ea typeface="Arial"/>
              <a:cs typeface="Arial"/>
              <a:sym typeface="Arial"/>
            </a:endParaRPr>
          </a:p>
          <a:p>
            <a:pPr marL="971550" marR="0" lvl="1" indent="-514350" algn="just" rtl="0">
              <a:lnSpc>
                <a:spcPct val="100000"/>
              </a:lnSpc>
              <a:spcBef>
                <a:spcPts val="400"/>
              </a:spcBef>
              <a:spcAft>
                <a:spcPts val="0"/>
              </a:spcAft>
              <a:buClr>
                <a:srgbClr val="FF0000"/>
              </a:buClr>
              <a:buSzPts val="1700"/>
              <a:buFont typeface="Noto Sans Symbols"/>
              <a:buChar char="▪"/>
            </a:pPr>
            <a:r>
              <a:rPr lang="en-US" sz="1800" b="0" i="0" u="none" strike="noStrike" cap="none">
                <a:solidFill>
                  <a:srgbClr val="FF0000"/>
                </a:solidFill>
                <a:latin typeface="Century Gothic"/>
                <a:ea typeface="Century Gothic"/>
                <a:cs typeface="Century Gothic"/>
                <a:sym typeface="Century Gothic"/>
              </a:rPr>
              <a:t>Opening network</a:t>
            </a:r>
            <a:r>
              <a:rPr lang="en-US" sz="1800" b="0" i="0" u="none" strike="noStrike" cap="none">
                <a:solidFill>
                  <a:schemeClr val="dk1"/>
                </a:solidFill>
                <a:latin typeface="Century Gothic"/>
                <a:ea typeface="Century Gothic"/>
                <a:cs typeface="Century Gothic"/>
                <a:sym typeface="Century Gothic"/>
              </a:rPr>
              <a:t> connection</a:t>
            </a:r>
            <a:endParaRPr sz="12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p:txBody>
      </p:sp>
      <p:pic>
        <p:nvPicPr>
          <p:cNvPr id="497" name="Google Shape;497;p60"/>
          <p:cNvPicPr preferRelativeResize="0"/>
          <p:nvPr/>
        </p:nvPicPr>
        <p:blipFill rotWithShape="1">
          <a:blip r:embed="rId3">
            <a:alphaModFix/>
          </a:blip>
          <a:srcRect/>
          <a:stretch/>
        </p:blipFill>
        <p:spPr>
          <a:xfrm>
            <a:off x="7614138" y="1527048"/>
            <a:ext cx="4468510" cy="380733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0"/>
          <p:cNvSpPr txBox="1">
            <a:spLocks noGrp="1"/>
          </p:cNvSpPr>
          <p:nvPr>
            <p:ph type="title"/>
          </p:nvPr>
        </p:nvSpPr>
        <p:spPr>
          <a:xfrm>
            <a:off x="1905151" y="247374"/>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Number of apps available for download as of 2018</a:t>
            </a:r>
            <a:endParaRPr sz="3600" b="0" i="0" u="none" strike="noStrike" cap="none">
              <a:solidFill>
                <a:srgbClr val="262626"/>
              </a:solidFill>
              <a:latin typeface="Century Gothic"/>
              <a:ea typeface="Century Gothic"/>
              <a:cs typeface="Century Gothic"/>
              <a:sym typeface="Century Gothic"/>
            </a:endParaRPr>
          </a:p>
        </p:txBody>
      </p:sp>
      <p:pic>
        <p:nvPicPr>
          <p:cNvPr id="180" name="Google Shape;180;p20" descr="http://blog.appliedis.com/wp-content/uploads/2013/11/android1.png"/>
          <p:cNvPicPr preferRelativeResize="0"/>
          <p:nvPr/>
        </p:nvPicPr>
        <p:blipFill rotWithShape="1">
          <a:blip r:embed="rId3">
            <a:alphaModFix/>
          </a:blip>
          <a:srcRect/>
          <a:stretch/>
        </p:blipFill>
        <p:spPr>
          <a:xfrm>
            <a:off x="10561953" y="145780"/>
            <a:ext cx="1382484" cy="1382484"/>
          </a:xfrm>
          <a:prstGeom prst="rect">
            <a:avLst/>
          </a:prstGeom>
          <a:noFill/>
          <a:ln>
            <a:noFill/>
          </a:ln>
        </p:spPr>
      </p:pic>
      <p:sp>
        <p:nvSpPr>
          <p:cNvPr id="181" name="Google Shape;181;p20"/>
          <p:cNvSpPr/>
          <p:nvPr/>
        </p:nvSpPr>
        <p:spPr>
          <a:xfrm>
            <a:off x="4003889" y="6230882"/>
            <a:ext cx="390844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Source: http://www.statista.com/</a:t>
            </a:r>
            <a:endParaRPr sz="1400" b="0" i="0" u="none" strike="noStrike" cap="none">
              <a:solidFill>
                <a:srgbClr val="000000"/>
              </a:solidFill>
              <a:latin typeface="Arial"/>
              <a:ea typeface="Arial"/>
              <a:cs typeface="Arial"/>
              <a:sym typeface="Arial"/>
            </a:endParaRPr>
          </a:p>
        </p:txBody>
      </p:sp>
      <p:pic>
        <p:nvPicPr>
          <p:cNvPr id="182" name="Google Shape;182;p20" descr="Screen Clipping"/>
          <p:cNvPicPr preferRelativeResize="0"/>
          <p:nvPr/>
        </p:nvPicPr>
        <p:blipFill rotWithShape="1">
          <a:blip r:embed="rId4">
            <a:alphaModFix/>
          </a:blip>
          <a:srcRect/>
          <a:stretch/>
        </p:blipFill>
        <p:spPr>
          <a:xfrm>
            <a:off x="2235729" y="1698693"/>
            <a:ext cx="6401693" cy="4324954"/>
          </a:xfrm>
          <a:prstGeom prst="rect">
            <a:avLst/>
          </a:prstGeom>
          <a:noFill/>
          <a:ln>
            <a:noFill/>
          </a:ln>
        </p:spPr>
      </p:pic>
      <p:sp>
        <p:nvSpPr>
          <p:cNvPr id="183" name="Google Shape;183;p20"/>
          <p:cNvSpPr/>
          <p:nvPr/>
        </p:nvSpPr>
        <p:spPr>
          <a:xfrm>
            <a:off x="8829748" y="5477578"/>
            <a:ext cx="3464410"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Q: How secure are the apps?</a:t>
            </a:r>
            <a:endParaRPr sz="1800" b="0" i="0" u="none" strike="noStrike" cap="none">
              <a:solidFill>
                <a:srgbClr val="FF0000"/>
              </a:solidFill>
              <a:latin typeface="Century Gothic"/>
              <a:ea typeface="Century Gothic"/>
              <a:cs typeface="Century Gothic"/>
              <a:sym typeface="Century Gothic"/>
            </a:endParaRPr>
          </a:p>
        </p:txBody>
      </p:sp>
      <p:sp>
        <p:nvSpPr>
          <p:cNvPr id="184" name="Google Shape;184;p20"/>
          <p:cNvSpPr/>
          <p:nvPr/>
        </p:nvSpPr>
        <p:spPr>
          <a:xfrm>
            <a:off x="8936360" y="2333369"/>
            <a:ext cx="2828437" cy="116955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FF0000"/>
                </a:solidFill>
                <a:latin typeface="Arial"/>
                <a:ea typeface="Arial"/>
                <a:cs typeface="Arial"/>
                <a:sym typeface="Arial"/>
              </a:rPr>
              <a:t>One in eight </a:t>
            </a:r>
            <a:r>
              <a:rPr lang="en-US" sz="1400" b="0" i="0" u="none" strike="noStrike" cap="none">
                <a:solidFill>
                  <a:srgbClr val="000000"/>
                </a:solidFill>
                <a:latin typeface="Arial"/>
                <a:ea typeface="Arial"/>
                <a:cs typeface="Arial"/>
                <a:sym typeface="Arial"/>
              </a:rPr>
              <a:t>developers currently implement mobile applications. </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Revenue from mobile apps is exceeded $143 Billions</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 calcmode="lin" valueType="num">
                                      <p:cBhvr additive="base">
                                        <p:cTn id="7" dur="500"/>
                                        <p:tgtEl>
                                          <p:spTgt spid="1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61"/>
          <p:cNvSpPr txBox="1">
            <a:spLocks noGrp="1"/>
          </p:cNvSpPr>
          <p:nvPr>
            <p:ph type="title"/>
          </p:nvPr>
        </p:nvSpPr>
        <p:spPr>
          <a:xfrm>
            <a:off x="1984375" y="624110"/>
            <a:ext cx="952023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analysis(2)</a:t>
            </a:r>
            <a:endParaRPr sz="3600" b="0" i="0" u="none" strike="noStrike" cap="none">
              <a:solidFill>
                <a:srgbClr val="262626"/>
              </a:solidFill>
              <a:latin typeface="Century Gothic"/>
              <a:ea typeface="Century Gothic"/>
              <a:cs typeface="Century Gothic"/>
              <a:sym typeface="Century Gothic"/>
            </a:endParaRPr>
          </a:p>
        </p:txBody>
      </p:sp>
      <p:sp>
        <p:nvSpPr>
          <p:cNvPr id="503" name="Google Shape;503;p61"/>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504" name="Google Shape;504;p6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505" name="Google Shape;505;p61"/>
          <p:cNvSpPr txBox="1"/>
          <p:nvPr/>
        </p:nvSpPr>
        <p:spPr>
          <a:xfrm>
            <a:off x="1828800" y="1676400"/>
            <a:ext cx="8503920" cy="4191000"/>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rgbClr val="000000"/>
              </a:buClr>
              <a:buSzPts val="2400"/>
              <a:buFont typeface="Arial"/>
              <a:buNone/>
            </a:pPr>
            <a:r>
              <a:rPr lang="en-US" sz="2400" b="0" i="0" u="sng" strike="noStrike" cap="none">
                <a:solidFill>
                  <a:schemeClr val="dk1"/>
                </a:solidFill>
                <a:latin typeface="Century Gothic"/>
                <a:ea typeface="Century Gothic"/>
                <a:cs typeface="Century Gothic"/>
                <a:sym typeface="Century Gothic"/>
              </a:rPr>
              <a:t>Advantages</a:t>
            </a: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More accurate than static analysis</a:t>
            </a: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rgbClr val="000000"/>
              </a:buClr>
              <a:buSzPts val="2400"/>
              <a:buFont typeface="Arial"/>
              <a:buNone/>
            </a:pPr>
            <a:r>
              <a:rPr lang="en-US" sz="2400" b="0" i="0" u="sng" strike="noStrike" cap="none">
                <a:solidFill>
                  <a:schemeClr val="dk1"/>
                </a:solidFill>
                <a:latin typeface="Century Gothic"/>
                <a:ea typeface="Century Gothic"/>
                <a:cs typeface="Century Gothic"/>
                <a:sym typeface="Century Gothic"/>
              </a:rPr>
              <a:t>Disadvantages</a:t>
            </a:r>
            <a:endParaRPr sz="2400" b="0" i="0" u="sng" strike="noStrike" cap="none">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Emulators may be </a:t>
            </a:r>
            <a:r>
              <a:rPr lang="en-US" sz="2400" b="0" i="0" u="none" strike="noStrike" cap="none">
                <a:solidFill>
                  <a:srgbClr val="FF0000"/>
                </a:solidFill>
                <a:latin typeface="Century Gothic"/>
                <a:ea typeface="Century Gothic"/>
                <a:cs typeface="Century Gothic"/>
                <a:sym typeface="Century Gothic"/>
              </a:rPr>
              <a:t>unstable</a:t>
            </a:r>
            <a:r>
              <a:rPr lang="en-US" sz="2400" b="0" i="0" u="none" strike="noStrike" cap="none">
                <a:solidFill>
                  <a:schemeClr val="dk1"/>
                </a:solidFill>
                <a:latin typeface="Century Gothic"/>
                <a:ea typeface="Century Gothic"/>
                <a:cs typeface="Century Gothic"/>
                <a:sym typeface="Century Gothic"/>
              </a:rPr>
              <a:t> and not supported well</a:t>
            </a:r>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Dynamic event generation is required</a:t>
            </a:r>
            <a:endParaRPr sz="2400" b="0" i="0" u="none" strike="noStrike" cap="none">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62"/>
          <p:cNvSpPr txBox="1">
            <a:spLocks noGrp="1"/>
          </p:cNvSpPr>
          <p:nvPr>
            <p:ph type="title"/>
          </p:nvPr>
        </p:nvSpPr>
        <p:spPr>
          <a:xfrm>
            <a:off x="1819202" y="254833"/>
            <a:ext cx="8911687" cy="102884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examples of analysis tools</a:t>
            </a:r>
            <a:endParaRPr sz="3600" b="0" i="0" u="none" strike="noStrike" cap="none">
              <a:solidFill>
                <a:srgbClr val="262626"/>
              </a:solidFill>
              <a:latin typeface="Century Gothic"/>
              <a:ea typeface="Century Gothic"/>
              <a:cs typeface="Century Gothic"/>
              <a:sym typeface="Century Gothic"/>
            </a:endParaRPr>
          </a:p>
        </p:txBody>
      </p:sp>
      <p:sp>
        <p:nvSpPr>
          <p:cNvPr id="511" name="Google Shape;511;p62"/>
          <p:cNvSpPr txBox="1">
            <a:spLocks noGrp="1"/>
          </p:cNvSpPr>
          <p:nvPr>
            <p:ph type="body" idx="1"/>
          </p:nvPr>
        </p:nvSpPr>
        <p:spPr>
          <a:xfrm>
            <a:off x="1067862" y="1449350"/>
            <a:ext cx="10414365" cy="445649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dirty="0">
                <a:solidFill>
                  <a:srgbClr val="FF0000"/>
                </a:solidFill>
                <a:latin typeface="Century Gothic"/>
                <a:ea typeface="Century Gothic"/>
                <a:cs typeface="Century Gothic"/>
                <a:sym typeface="Century Gothic"/>
              </a:rPr>
              <a:t>Tainted data flow analysis </a:t>
            </a:r>
            <a:r>
              <a:rPr lang="en-US" sz="1800" b="0" i="0" u="none" strike="noStrike" cap="none" dirty="0">
                <a:solidFill>
                  <a:srgbClr val="3F3F3F"/>
                </a:solidFill>
                <a:latin typeface="Century Gothic"/>
                <a:ea typeface="Century Gothic"/>
                <a:cs typeface="Century Gothic"/>
                <a:sym typeface="Century Gothic"/>
              </a:rPr>
              <a:t>– </a:t>
            </a:r>
            <a:r>
              <a:rPr lang="en-US" sz="1800" b="0" i="0" u="none" strike="noStrike" cap="none" dirty="0">
                <a:solidFill>
                  <a:srgbClr val="FF0000"/>
                </a:solidFill>
                <a:latin typeface="Century Gothic"/>
                <a:ea typeface="Century Gothic"/>
                <a:cs typeface="Century Gothic"/>
                <a:sym typeface="Century Gothic"/>
              </a:rPr>
              <a:t>identify paths </a:t>
            </a:r>
            <a:r>
              <a:rPr lang="en-US" sz="1800" b="0" i="0" u="none" strike="noStrike" cap="none" dirty="0">
                <a:solidFill>
                  <a:srgbClr val="3F3F3F"/>
                </a:solidFill>
                <a:latin typeface="Century Gothic"/>
                <a:ea typeface="Century Gothic"/>
                <a:cs typeface="Century Gothic"/>
                <a:sym typeface="Century Gothic"/>
              </a:rPr>
              <a:t>in the flow graph that </a:t>
            </a:r>
            <a:r>
              <a:rPr lang="en-US" sz="1800" b="0" i="0" u="none" strike="noStrike" cap="none" dirty="0">
                <a:solidFill>
                  <a:srgbClr val="FF0000"/>
                </a:solidFill>
                <a:latin typeface="Century Gothic"/>
                <a:ea typeface="Century Gothic"/>
                <a:cs typeface="Century Gothic"/>
                <a:sym typeface="Century Gothic"/>
              </a:rPr>
              <a:t>reaches</a:t>
            </a:r>
            <a:r>
              <a:rPr lang="en-US" sz="1800" b="0" i="0" u="none" strike="noStrike" cap="none" dirty="0">
                <a:solidFill>
                  <a:srgbClr val="3F3F3F"/>
                </a:solidFill>
                <a:latin typeface="Century Gothic"/>
                <a:ea typeface="Century Gothic"/>
                <a:cs typeface="Century Gothic"/>
                <a:sym typeface="Century Gothic"/>
              </a:rPr>
              <a:t> </a:t>
            </a:r>
            <a:endParaRPr lang="en-US" sz="1800" b="0" i="0" u="none" strike="noStrike" cap="none" dirty="0" smtClean="0">
              <a:solidFill>
                <a:srgbClr val="3F3F3F"/>
              </a:solidFill>
              <a:latin typeface="Century Gothic"/>
              <a:ea typeface="Century Gothic"/>
              <a:cs typeface="Century Gothic"/>
              <a:sym typeface="Century Gothic"/>
            </a:endParaRPr>
          </a:p>
          <a:p>
            <a:pPr lvl="1" indent="-342900">
              <a:spcBef>
                <a:spcPts val="0"/>
              </a:spcBef>
              <a:buSzPts val="1800"/>
            </a:pPr>
            <a:r>
              <a:rPr lang="en-US" b="0" i="0" u="none" strike="noStrike" cap="none" dirty="0" smtClean="0">
                <a:solidFill>
                  <a:srgbClr val="3F3F3F"/>
                </a:solidFill>
                <a:latin typeface="Century Gothic"/>
                <a:ea typeface="Century Gothic"/>
                <a:cs typeface="Century Gothic"/>
                <a:sym typeface="Century Gothic"/>
              </a:rPr>
              <a:t>from </a:t>
            </a:r>
            <a:r>
              <a:rPr lang="en-US" b="0" i="0" u="none" strike="noStrike" cap="none" dirty="0">
                <a:solidFill>
                  <a:srgbClr val="FF0000"/>
                </a:solidFill>
                <a:latin typeface="Century Gothic"/>
                <a:ea typeface="Century Gothic"/>
                <a:cs typeface="Century Gothic"/>
                <a:sym typeface="Century Gothic"/>
              </a:rPr>
              <a:t>sources</a:t>
            </a:r>
            <a:r>
              <a:rPr lang="en-US" b="0" i="0" u="none" strike="noStrike" cap="none" dirty="0">
                <a:solidFill>
                  <a:srgbClr val="3F3F3F"/>
                </a:solidFill>
                <a:latin typeface="Century Gothic"/>
                <a:ea typeface="Century Gothic"/>
                <a:cs typeface="Century Gothic"/>
                <a:sym typeface="Century Gothic"/>
              </a:rPr>
              <a:t> (e.g., input string, </a:t>
            </a:r>
            <a:r>
              <a:rPr lang="en-US" b="0" i="0" u="none" strike="noStrike" cap="none" dirty="0" err="1">
                <a:solidFill>
                  <a:srgbClr val="3F3F3F"/>
                </a:solidFill>
                <a:latin typeface="Century Gothic"/>
                <a:ea typeface="Century Gothic"/>
                <a:cs typeface="Century Gothic"/>
                <a:sym typeface="Century Gothic"/>
              </a:rPr>
              <a:t>sms</a:t>
            </a:r>
            <a:r>
              <a:rPr lang="en-US" b="0" i="0" u="none" strike="noStrike" cap="none" dirty="0">
                <a:solidFill>
                  <a:srgbClr val="3F3F3F"/>
                </a:solidFill>
                <a:latin typeface="Century Gothic"/>
                <a:ea typeface="Century Gothic"/>
                <a:cs typeface="Century Gothic"/>
                <a:sym typeface="Century Gothic"/>
              </a:rPr>
              <a:t> </a:t>
            </a:r>
            <a:r>
              <a:rPr lang="en-US" b="0" i="0" u="none" strike="noStrike" cap="none" dirty="0" err="1">
                <a:solidFill>
                  <a:srgbClr val="3F3F3F"/>
                </a:solidFill>
                <a:latin typeface="Century Gothic"/>
                <a:ea typeface="Century Gothic"/>
                <a:cs typeface="Century Gothic"/>
                <a:sym typeface="Century Gothic"/>
              </a:rPr>
              <a:t>msg</a:t>
            </a:r>
            <a:r>
              <a:rPr lang="en-US" b="0" i="0" u="none" strike="noStrike" cap="none" dirty="0">
                <a:solidFill>
                  <a:srgbClr val="3F3F3F"/>
                </a:solidFill>
                <a:latin typeface="Century Gothic"/>
                <a:ea typeface="Century Gothic"/>
                <a:cs typeface="Century Gothic"/>
                <a:sym typeface="Century Gothic"/>
              </a:rPr>
              <a:t>) </a:t>
            </a:r>
            <a:endParaRPr lang="en-US" b="0" i="0" u="none" strike="noStrike" cap="none" dirty="0" smtClean="0">
              <a:solidFill>
                <a:srgbClr val="3F3F3F"/>
              </a:solidFill>
              <a:latin typeface="Century Gothic"/>
              <a:ea typeface="Century Gothic"/>
              <a:cs typeface="Century Gothic"/>
              <a:sym typeface="Century Gothic"/>
            </a:endParaRPr>
          </a:p>
          <a:p>
            <a:pPr lvl="1" indent="-342900">
              <a:spcBef>
                <a:spcPts val="0"/>
              </a:spcBef>
              <a:buSzPts val="1800"/>
            </a:pPr>
            <a:r>
              <a:rPr lang="en-US" b="0" i="0" u="none" strike="noStrike" cap="none" dirty="0" smtClean="0">
                <a:solidFill>
                  <a:srgbClr val="3F3F3F"/>
                </a:solidFill>
                <a:latin typeface="Century Gothic"/>
                <a:ea typeface="Century Gothic"/>
                <a:cs typeface="Century Gothic"/>
                <a:sym typeface="Century Gothic"/>
              </a:rPr>
              <a:t>to </a:t>
            </a:r>
            <a:r>
              <a:rPr lang="en-US" b="0" i="0" u="none" strike="noStrike" cap="none" dirty="0">
                <a:solidFill>
                  <a:srgbClr val="FF0000"/>
                </a:solidFill>
                <a:latin typeface="Century Gothic"/>
                <a:ea typeface="Century Gothic"/>
                <a:cs typeface="Century Gothic"/>
                <a:sym typeface="Century Gothic"/>
              </a:rPr>
              <a:t>sinks</a:t>
            </a:r>
            <a:r>
              <a:rPr lang="en-US" b="0" i="0" u="none" strike="noStrike" cap="none" dirty="0">
                <a:solidFill>
                  <a:srgbClr val="3F3F3F"/>
                </a:solidFill>
                <a:latin typeface="Century Gothic"/>
                <a:ea typeface="Century Gothic"/>
                <a:cs typeface="Century Gothic"/>
                <a:sym typeface="Century Gothic"/>
              </a:rPr>
              <a:t> (e.g., </a:t>
            </a:r>
            <a:r>
              <a:rPr lang="en-US" b="0" i="0" u="none" strike="noStrike" cap="none" dirty="0" err="1">
                <a:solidFill>
                  <a:srgbClr val="3F3F3F"/>
                </a:solidFill>
                <a:latin typeface="Century Gothic"/>
                <a:ea typeface="Century Gothic"/>
                <a:cs typeface="Century Gothic"/>
                <a:sym typeface="Century Gothic"/>
              </a:rPr>
              <a:t>sms</a:t>
            </a:r>
            <a:r>
              <a:rPr lang="en-US" b="0" i="0" u="none" strike="noStrike" cap="none" dirty="0">
                <a:solidFill>
                  <a:srgbClr val="3F3F3F"/>
                </a:solidFill>
                <a:latin typeface="Century Gothic"/>
                <a:ea typeface="Century Gothic"/>
                <a:cs typeface="Century Gothic"/>
                <a:sym typeface="Century Gothic"/>
              </a:rPr>
              <a:t> sending API)</a:t>
            </a:r>
            <a:endParaRPr dirty="0"/>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p:txBody>
      </p:sp>
      <p:pic>
        <p:nvPicPr>
          <p:cNvPr id="512" name="Google Shape;512;p62" descr="Screen Clipping"/>
          <p:cNvPicPr preferRelativeResize="0"/>
          <p:nvPr/>
        </p:nvPicPr>
        <p:blipFill rotWithShape="1">
          <a:blip r:embed="rId3">
            <a:alphaModFix/>
          </a:blip>
          <a:srcRect/>
          <a:stretch/>
        </p:blipFill>
        <p:spPr>
          <a:xfrm>
            <a:off x="2998178" y="2773284"/>
            <a:ext cx="4349810" cy="1934306"/>
          </a:xfrm>
          <a:prstGeom prst="rect">
            <a:avLst/>
          </a:prstGeom>
          <a:noFill/>
          <a:ln>
            <a:noFill/>
          </a:ln>
        </p:spPr>
      </p:pic>
      <p:pic>
        <p:nvPicPr>
          <p:cNvPr id="513" name="Google Shape;513;p62" descr="Screen Clipping"/>
          <p:cNvPicPr preferRelativeResize="0"/>
          <p:nvPr/>
        </p:nvPicPr>
        <p:blipFill rotWithShape="1">
          <a:blip r:embed="rId4">
            <a:alphaModFix/>
          </a:blip>
          <a:srcRect/>
          <a:stretch/>
        </p:blipFill>
        <p:spPr>
          <a:xfrm>
            <a:off x="10893869" y="5029199"/>
            <a:ext cx="1176715" cy="112300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63"/>
          <p:cNvSpPr txBox="1">
            <a:spLocks noGrp="1"/>
          </p:cNvSpPr>
          <p:nvPr>
            <p:ph type="title"/>
          </p:nvPr>
        </p:nvSpPr>
        <p:spPr>
          <a:xfrm>
            <a:off x="1819202" y="254833"/>
            <a:ext cx="8911687" cy="102884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examples of analysis tools</a:t>
            </a:r>
            <a:endParaRPr sz="3600" b="0" i="0" u="none" strike="noStrike" cap="none">
              <a:solidFill>
                <a:srgbClr val="262626"/>
              </a:solidFill>
              <a:latin typeface="Century Gothic"/>
              <a:ea typeface="Century Gothic"/>
              <a:cs typeface="Century Gothic"/>
              <a:sym typeface="Century Gothic"/>
            </a:endParaRPr>
          </a:p>
        </p:txBody>
      </p:sp>
      <p:sp>
        <p:nvSpPr>
          <p:cNvPr id="519" name="Google Shape;519;p63"/>
          <p:cNvSpPr txBox="1">
            <a:spLocks noGrp="1"/>
          </p:cNvSpPr>
          <p:nvPr>
            <p:ph type="body" idx="1"/>
          </p:nvPr>
        </p:nvSpPr>
        <p:spPr>
          <a:xfrm>
            <a:off x="1512277" y="1454727"/>
            <a:ext cx="9992335" cy="445649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DroidSafe – static taint analysis </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MIT project </a:t>
            </a:r>
            <a:r>
              <a:rPr lang="en-US" sz="1800" b="0" i="0" u="none" strike="noStrike" cap="none">
                <a:solidFill>
                  <a:srgbClr val="3F3F3F"/>
                </a:solidFill>
                <a:latin typeface="Century Gothic"/>
                <a:ea typeface="Century Gothic"/>
                <a:cs typeface="Century Gothic"/>
                <a:sym typeface="Century Gothic"/>
              </a:rPr>
              <a:t>- last updated in 2016</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520" name="Google Shape;520;p63" descr="Screen Clipping"/>
          <p:cNvPicPr preferRelativeResize="0"/>
          <p:nvPr/>
        </p:nvPicPr>
        <p:blipFill rotWithShape="1">
          <a:blip r:embed="rId3">
            <a:alphaModFix/>
          </a:blip>
          <a:srcRect/>
          <a:stretch/>
        </p:blipFill>
        <p:spPr>
          <a:xfrm>
            <a:off x="9753366" y="1283677"/>
            <a:ext cx="1955045" cy="1751394"/>
          </a:xfrm>
          <a:prstGeom prst="rect">
            <a:avLst/>
          </a:prstGeom>
          <a:noFill/>
          <a:ln>
            <a:noFill/>
          </a:ln>
        </p:spPr>
      </p:pic>
      <p:pic>
        <p:nvPicPr>
          <p:cNvPr id="521" name="Google Shape;521;p63" descr="Screen Clipping"/>
          <p:cNvPicPr preferRelativeResize="0"/>
          <p:nvPr/>
        </p:nvPicPr>
        <p:blipFill rotWithShape="1">
          <a:blip r:embed="rId4">
            <a:alphaModFix/>
          </a:blip>
          <a:srcRect/>
          <a:stretch/>
        </p:blipFill>
        <p:spPr>
          <a:xfrm>
            <a:off x="1995854" y="2944264"/>
            <a:ext cx="5289660" cy="296695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64"/>
          <p:cNvSpPr txBox="1">
            <a:spLocks noGrp="1"/>
          </p:cNvSpPr>
          <p:nvPr>
            <p:ph type="title"/>
          </p:nvPr>
        </p:nvSpPr>
        <p:spPr>
          <a:xfrm>
            <a:off x="1819202" y="254833"/>
            <a:ext cx="8911687" cy="88816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dirty="0">
                <a:solidFill>
                  <a:srgbClr val="262626"/>
                </a:solidFill>
                <a:latin typeface="Century Gothic"/>
                <a:ea typeface="Century Gothic"/>
                <a:cs typeface="Century Gothic"/>
                <a:sym typeface="Century Gothic"/>
              </a:rPr>
              <a:t>Some examples of analysis tools</a:t>
            </a:r>
            <a:endParaRPr sz="3600" b="0" i="0" u="none" strike="noStrike" cap="none" dirty="0">
              <a:solidFill>
                <a:srgbClr val="262626"/>
              </a:solidFill>
              <a:latin typeface="Century Gothic"/>
              <a:ea typeface="Century Gothic"/>
              <a:cs typeface="Century Gothic"/>
              <a:sym typeface="Century Gothic"/>
            </a:endParaRPr>
          </a:p>
        </p:txBody>
      </p:sp>
      <p:sp>
        <p:nvSpPr>
          <p:cNvPr id="527" name="Google Shape;527;p64"/>
          <p:cNvSpPr txBox="1">
            <a:spLocks noGrp="1"/>
          </p:cNvSpPr>
          <p:nvPr>
            <p:ph type="body" idx="1"/>
          </p:nvPr>
        </p:nvSpPr>
        <p:spPr>
          <a:xfrm>
            <a:off x="1819202" y="1450730"/>
            <a:ext cx="9782125" cy="424548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r>
              <a:rPr lang="en-US" sz="1800" b="1" i="0" u="none" strike="noStrike" cap="none" dirty="0">
                <a:solidFill>
                  <a:srgbClr val="3F3F3F"/>
                </a:solidFill>
                <a:latin typeface="Century Gothic"/>
                <a:ea typeface="Century Gothic"/>
                <a:cs typeface="Century Gothic"/>
                <a:sym typeface="Century Gothic"/>
              </a:rPr>
              <a:t>Mobile Security Framework (</a:t>
            </a:r>
            <a:r>
              <a:rPr lang="en-US" sz="1800" b="1" i="0" u="none" strike="noStrike" cap="none" dirty="0" err="1">
                <a:solidFill>
                  <a:srgbClr val="3F3F3F"/>
                </a:solidFill>
                <a:latin typeface="Century Gothic"/>
                <a:ea typeface="Century Gothic"/>
                <a:cs typeface="Century Gothic"/>
                <a:sym typeface="Century Gothic"/>
              </a:rPr>
              <a:t>MobSF</a:t>
            </a:r>
            <a:r>
              <a:rPr lang="en-US" sz="1800" b="1" i="0" u="none" strike="noStrike" cap="none" dirty="0">
                <a:solidFill>
                  <a:srgbClr val="3F3F3F"/>
                </a:solidFill>
                <a:latin typeface="Century Gothic"/>
                <a:ea typeface="Century Gothic"/>
                <a:cs typeface="Century Gothic"/>
                <a:sym typeface="Century Gothic"/>
              </a:rPr>
              <a:t>)</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FF0000"/>
                </a:solidFill>
                <a:latin typeface="Century Gothic"/>
                <a:ea typeface="Century Gothic"/>
                <a:cs typeface="Century Gothic"/>
                <a:sym typeface="Century Gothic"/>
              </a:rPr>
              <a:t>Static and Dynamic </a:t>
            </a:r>
            <a:r>
              <a:rPr lang="en-US" sz="1800" b="0" i="0" u="none" strike="noStrike" cap="none" dirty="0">
                <a:solidFill>
                  <a:srgbClr val="3F3F3F"/>
                </a:solidFill>
                <a:latin typeface="Century Gothic"/>
                <a:ea typeface="Century Gothic"/>
                <a:cs typeface="Century Gothic"/>
                <a:sym typeface="Century Gothic"/>
              </a:rPr>
              <a:t>Analysis tool</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Dynamic Analysis in an </a:t>
            </a:r>
            <a:r>
              <a:rPr lang="en-US" sz="1800" b="0" i="0" u="none" strike="noStrike" cap="none" dirty="0">
                <a:solidFill>
                  <a:srgbClr val="FF0000"/>
                </a:solidFill>
                <a:latin typeface="Century Gothic"/>
                <a:ea typeface="Century Gothic"/>
                <a:cs typeface="Century Gothic"/>
                <a:sym typeface="Century Gothic"/>
              </a:rPr>
              <a:t>isolated device or virtual environment.</a:t>
            </a:r>
            <a:r>
              <a:rPr lang="en-US" sz="1800" b="0" i="0" u="none" strike="noStrike" cap="none" dirty="0">
                <a:solidFill>
                  <a:srgbClr val="3F3F3F"/>
                </a:solidFill>
                <a:latin typeface="Century Gothic"/>
                <a:ea typeface="Century Gothic"/>
                <a:cs typeface="Century Gothic"/>
                <a:sym typeface="Century Gothic"/>
              </a:rPr>
              <a:t>.</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Supported operating system (Linux(Kali, Ubuntu 16.04), </a:t>
            </a:r>
            <a:r>
              <a:rPr lang="en-US" sz="1800" b="0" i="0" u="none" strike="noStrike" cap="none" dirty="0" err="1">
                <a:solidFill>
                  <a:srgbClr val="3F3F3F"/>
                </a:solidFill>
                <a:latin typeface="Century Gothic"/>
                <a:ea typeface="Century Gothic"/>
                <a:cs typeface="Century Gothic"/>
                <a:sym typeface="Century Gothic"/>
              </a:rPr>
              <a:t>macOs</a:t>
            </a:r>
            <a:r>
              <a:rPr lang="en-US" sz="1800" b="0" i="0" u="none" strike="noStrike" cap="none" dirty="0">
                <a:solidFill>
                  <a:srgbClr val="3F3F3F"/>
                </a:solidFill>
                <a:latin typeface="Century Gothic"/>
                <a:ea typeface="Century Gothic"/>
                <a:cs typeface="Century Gothic"/>
                <a:sym typeface="Century Gothic"/>
              </a:rPr>
              <a:t>(El Capitan, High Sierra), Windows(7,10))</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Python3 required with upgraded pip3.</a:t>
            </a:r>
            <a:endParaRPr sz="1800" b="0" i="0" u="none" strike="noStrike" cap="none" dirty="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lang="en-US" sz="1800" b="0" i="0" u="none" strike="noStrike" cap="none" dirty="0" smtClean="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lang="en-US" dirty="0"/>
          </a:p>
          <a:p>
            <a:pPr marL="0" lvl="0" indent="0">
              <a:buNone/>
            </a:pPr>
            <a:endParaRPr lang="en-US" dirty="0" smtClean="0"/>
          </a:p>
          <a:p>
            <a:pPr marL="0" lvl="0" indent="0">
              <a:buNone/>
            </a:pPr>
            <a:r>
              <a:rPr lang="en-US" dirty="0" smtClean="0"/>
              <a:t>Source: </a:t>
            </a:r>
            <a:r>
              <a:rPr lang="en-US" dirty="0" smtClean="0">
                <a:hlinkClick r:id="rId3"/>
              </a:rPr>
              <a:t>https</a:t>
            </a:r>
            <a:r>
              <a:rPr lang="en-US" dirty="0">
                <a:hlinkClick r:id="rId3"/>
              </a:rPr>
              <a:t>://</a:t>
            </a:r>
            <a:r>
              <a:rPr lang="en-US" dirty="0" smtClean="0">
                <a:hlinkClick r:id="rId3"/>
              </a:rPr>
              <a:t>github.com/MobSF/Mobile-Security-Framework-MobSF</a:t>
            </a:r>
            <a:r>
              <a:rPr lang="en-US" dirty="0" smtClean="0"/>
              <a:t> </a:t>
            </a: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65"/>
          <p:cNvSpPr txBox="1">
            <a:spLocks noGrp="1"/>
          </p:cNvSpPr>
          <p:nvPr>
            <p:ph type="title"/>
          </p:nvPr>
        </p:nvSpPr>
        <p:spPr>
          <a:xfrm>
            <a:off x="2352111" y="402437"/>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by MobSF</a:t>
            </a:r>
            <a:endParaRPr sz="3600" b="0" i="0" u="none" strike="noStrike" cap="none">
              <a:solidFill>
                <a:srgbClr val="262626"/>
              </a:solidFill>
              <a:latin typeface="Century Gothic"/>
              <a:ea typeface="Century Gothic"/>
              <a:cs typeface="Century Gothic"/>
              <a:sym typeface="Century Gothic"/>
            </a:endParaRPr>
          </a:p>
        </p:txBody>
      </p:sp>
      <p:sp>
        <p:nvSpPr>
          <p:cNvPr id="533" name="Google Shape;533;p65"/>
          <p:cNvSpPr txBox="1">
            <a:spLocks noGrp="1"/>
          </p:cNvSpPr>
          <p:nvPr>
            <p:ph type="body" idx="1"/>
          </p:nvPr>
        </p:nvSpPr>
        <p:spPr>
          <a:xfrm>
            <a:off x="2868967" y="2368914"/>
            <a:ext cx="8915400" cy="3777622"/>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Isolated android emulator</a:t>
            </a:r>
            <a:endParaRPr sz="1800" b="0" i="0" u="none" strike="noStrike" cap="none">
              <a:solidFill>
                <a:srgbClr val="3F3F3F"/>
              </a:solidFill>
              <a:latin typeface="Century Gothic"/>
              <a:ea typeface="Century Gothic"/>
              <a:cs typeface="Century Gothic"/>
              <a:sym typeface="Century Gothic"/>
            </a:endParaRPr>
          </a:p>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Fake movie player  </a:t>
            </a:r>
            <a:endParaRPr sz="1800" b="0" i="0" u="none" strike="noStrike" cap="none">
              <a:solidFill>
                <a:srgbClr val="FF0000"/>
              </a:solidFill>
              <a:latin typeface="Century Gothic"/>
              <a:ea typeface="Century Gothic"/>
              <a:cs typeface="Century Gothic"/>
              <a:sym typeface="Century Gothic"/>
            </a:endParaRPr>
          </a:p>
        </p:txBody>
      </p:sp>
      <p:pic>
        <p:nvPicPr>
          <p:cNvPr id="534" name="Google Shape;534;p65"/>
          <p:cNvPicPr preferRelativeResize="0"/>
          <p:nvPr/>
        </p:nvPicPr>
        <p:blipFill rotWithShape="1">
          <a:blip r:embed="rId3">
            <a:alphaModFix/>
          </a:blip>
          <a:srcRect/>
          <a:stretch/>
        </p:blipFill>
        <p:spPr>
          <a:xfrm>
            <a:off x="8115073" y="1347933"/>
            <a:ext cx="3148725" cy="5297975"/>
          </a:xfrm>
          <a:prstGeom prst="rect">
            <a:avLst/>
          </a:prstGeom>
          <a:noFill/>
          <a:ln>
            <a:noFill/>
          </a:ln>
        </p:spPr>
      </p:pic>
      <p:sp>
        <p:nvSpPr>
          <p:cNvPr id="535" name="Google Shape;535;p65"/>
          <p:cNvSpPr/>
          <p:nvPr/>
        </p:nvSpPr>
        <p:spPr>
          <a:xfrm>
            <a:off x="7139709" y="3851562"/>
            <a:ext cx="2410514" cy="166255"/>
          </a:xfrm>
          <a:prstGeom prst="rightArrow">
            <a:avLst>
              <a:gd name="adj1" fmla="val 50000"/>
              <a:gd name="adj2" fmla="val 50000"/>
            </a:avLst>
          </a:prstGeom>
          <a:solidFill>
            <a:schemeClr val="accent1"/>
          </a:solid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66"/>
          <p:cNvSpPr txBox="1">
            <a:spLocks noGrp="1"/>
          </p:cNvSpPr>
          <p:nvPr>
            <p:ph type="title"/>
          </p:nvPr>
        </p:nvSpPr>
        <p:spPr>
          <a:xfrm>
            <a:off x="2592925" y="337782"/>
            <a:ext cx="8911800" cy="12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report by MobSF</a:t>
            </a:r>
            <a:endParaRPr sz="3600" b="0" i="0" u="none" strike="noStrike" cap="none">
              <a:solidFill>
                <a:srgbClr val="262626"/>
              </a:solidFill>
              <a:latin typeface="Century Gothic"/>
              <a:ea typeface="Century Gothic"/>
              <a:cs typeface="Century Gothic"/>
              <a:sym typeface="Century Gothic"/>
            </a:endParaRPr>
          </a:p>
        </p:txBody>
      </p:sp>
      <p:pic>
        <p:nvPicPr>
          <p:cNvPr id="541" name="Google Shape;541;p66"/>
          <p:cNvPicPr preferRelativeResize="0"/>
          <p:nvPr/>
        </p:nvPicPr>
        <p:blipFill rotWithShape="1">
          <a:blip r:embed="rId3">
            <a:alphaModFix/>
          </a:blip>
          <a:srcRect/>
          <a:stretch/>
        </p:blipFill>
        <p:spPr>
          <a:xfrm>
            <a:off x="2592925" y="1153450"/>
            <a:ext cx="7210800" cy="2529700"/>
          </a:xfrm>
          <a:prstGeom prst="rect">
            <a:avLst/>
          </a:prstGeom>
          <a:noFill/>
          <a:ln>
            <a:noFill/>
          </a:ln>
        </p:spPr>
      </p:pic>
      <p:pic>
        <p:nvPicPr>
          <p:cNvPr id="542" name="Google Shape;542;p66"/>
          <p:cNvPicPr preferRelativeResize="0"/>
          <p:nvPr/>
        </p:nvPicPr>
        <p:blipFill rotWithShape="1">
          <a:blip r:embed="rId4">
            <a:alphaModFix/>
          </a:blip>
          <a:srcRect/>
          <a:stretch/>
        </p:blipFill>
        <p:spPr>
          <a:xfrm>
            <a:off x="2592925" y="3683150"/>
            <a:ext cx="7210801" cy="29158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67"/>
          <p:cNvSpPr txBox="1">
            <a:spLocks noGrp="1"/>
          </p:cNvSpPr>
          <p:nvPr>
            <p:ph type="title"/>
          </p:nvPr>
        </p:nvSpPr>
        <p:spPr>
          <a:xfrm>
            <a:off x="2242852" y="189993"/>
            <a:ext cx="8911800" cy="1032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event triggering by MobSF</a:t>
            </a:r>
            <a:endParaRPr sz="3600" b="0" i="0" u="none" strike="noStrike" cap="none">
              <a:solidFill>
                <a:srgbClr val="262626"/>
              </a:solidFill>
              <a:latin typeface="Century Gothic"/>
              <a:ea typeface="Century Gothic"/>
              <a:cs typeface="Century Gothic"/>
              <a:sym typeface="Century Gothic"/>
            </a:endParaRPr>
          </a:p>
        </p:txBody>
      </p:sp>
      <p:sp>
        <p:nvSpPr>
          <p:cNvPr id="548" name="Google Shape;548;p67"/>
          <p:cNvSpPr txBox="1">
            <a:spLocks noGrp="1"/>
          </p:cNvSpPr>
          <p:nvPr>
            <p:ph type="body" idx="1"/>
          </p:nvPr>
        </p:nvSpPr>
        <p:spPr>
          <a:xfrm>
            <a:off x="1919402" y="1629260"/>
            <a:ext cx="4850675" cy="45744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Pop up window </a:t>
            </a:r>
            <a:r>
              <a:rPr lang="en-US" sz="1800" b="0" i="0" u="none" strike="noStrike" cap="none">
                <a:solidFill>
                  <a:srgbClr val="3F3F3F"/>
                </a:solidFill>
                <a:latin typeface="Century Gothic"/>
                <a:ea typeface="Century Gothic"/>
                <a:cs typeface="Century Gothic"/>
                <a:sym typeface="Century Gothic"/>
              </a:rPr>
              <a:t>shows the sent message</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Random numbers are selected </a:t>
            </a:r>
            <a:r>
              <a:rPr lang="en-US" sz="1800" b="0" i="0" u="none" strike="noStrike" cap="none">
                <a:solidFill>
                  <a:srgbClr val="3F3F3F"/>
                </a:solidFill>
                <a:latin typeface="Century Gothic"/>
                <a:ea typeface="Century Gothic"/>
                <a:cs typeface="Century Gothic"/>
                <a:sym typeface="Century Gothic"/>
              </a:rPr>
              <a:t>to which messages are sent</a:t>
            </a:r>
            <a:endParaRPr sz="1800" b="0" i="0" u="none" strike="noStrike" cap="none">
              <a:solidFill>
                <a:srgbClr val="3F3F3F"/>
              </a:solidFill>
              <a:latin typeface="Century Gothic"/>
              <a:ea typeface="Century Gothic"/>
              <a:cs typeface="Century Gothic"/>
              <a:sym typeface="Century Gothic"/>
            </a:endParaRPr>
          </a:p>
        </p:txBody>
      </p:sp>
      <p:pic>
        <p:nvPicPr>
          <p:cNvPr id="549" name="Google Shape;549;p67"/>
          <p:cNvPicPr preferRelativeResize="0"/>
          <p:nvPr/>
        </p:nvPicPr>
        <p:blipFill rotWithShape="1">
          <a:blip r:embed="rId3">
            <a:alphaModFix/>
          </a:blip>
          <a:srcRect/>
          <a:stretch/>
        </p:blipFill>
        <p:spPr>
          <a:xfrm>
            <a:off x="7666181" y="1560026"/>
            <a:ext cx="3131127" cy="471286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68"/>
          <p:cNvSpPr txBox="1">
            <a:spLocks noGrp="1"/>
          </p:cNvSpPr>
          <p:nvPr>
            <p:ph type="title"/>
          </p:nvPr>
        </p:nvSpPr>
        <p:spPr>
          <a:xfrm>
            <a:off x="2592925" y="624110"/>
            <a:ext cx="8911800" cy="12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report by MobSF</a:t>
            </a:r>
            <a:endParaRPr sz="3600" b="0" i="0" u="none" strike="noStrike" cap="none">
              <a:solidFill>
                <a:srgbClr val="26262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62626"/>
              </a:buClr>
              <a:buSzPts val="3600"/>
              <a:buFont typeface="Century Gothic"/>
              <a:buNone/>
            </a:pPr>
            <a:endParaRPr sz="3600" b="0" i="0" u="none" strike="noStrike" cap="none">
              <a:solidFill>
                <a:srgbClr val="26262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62626"/>
              </a:buClr>
              <a:buSzPts val="3600"/>
              <a:buFont typeface="Century Gothic"/>
              <a:buNone/>
            </a:pPr>
            <a:endParaRPr sz="3600" b="0" i="0" u="none" strike="noStrike" cap="none">
              <a:solidFill>
                <a:srgbClr val="262626"/>
              </a:solidFill>
              <a:latin typeface="Century Gothic"/>
              <a:ea typeface="Century Gothic"/>
              <a:cs typeface="Century Gothic"/>
              <a:sym typeface="Century Gothic"/>
            </a:endParaRPr>
          </a:p>
        </p:txBody>
      </p:sp>
      <p:pic>
        <p:nvPicPr>
          <p:cNvPr id="555" name="Google Shape;555;p68"/>
          <p:cNvPicPr preferRelativeResize="0"/>
          <p:nvPr/>
        </p:nvPicPr>
        <p:blipFill rotWithShape="1">
          <a:blip r:embed="rId3">
            <a:alphaModFix/>
          </a:blip>
          <a:srcRect/>
          <a:stretch/>
        </p:blipFill>
        <p:spPr>
          <a:xfrm>
            <a:off x="2633025" y="1614375"/>
            <a:ext cx="8831597" cy="1737015"/>
          </a:xfrm>
          <a:prstGeom prst="rect">
            <a:avLst/>
          </a:prstGeom>
          <a:noFill/>
          <a:ln>
            <a:noFill/>
          </a:ln>
        </p:spPr>
      </p:pic>
      <p:pic>
        <p:nvPicPr>
          <p:cNvPr id="556" name="Google Shape;556;p68"/>
          <p:cNvPicPr preferRelativeResize="0"/>
          <p:nvPr/>
        </p:nvPicPr>
        <p:blipFill rotWithShape="1">
          <a:blip r:embed="rId4">
            <a:alphaModFix/>
          </a:blip>
          <a:srcRect/>
          <a:stretch/>
        </p:blipFill>
        <p:spPr>
          <a:xfrm>
            <a:off x="2592925" y="3550212"/>
            <a:ext cx="8831601" cy="2633550"/>
          </a:xfrm>
          <a:prstGeom prst="rect">
            <a:avLst/>
          </a:prstGeom>
          <a:noFill/>
          <a:ln>
            <a:noFill/>
          </a:ln>
        </p:spPr>
      </p:pic>
      <p:sp>
        <p:nvSpPr>
          <p:cNvPr id="557" name="Google Shape;557;p68"/>
          <p:cNvSpPr/>
          <p:nvPr/>
        </p:nvSpPr>
        <p:spPr>
          <a:xfrm>
            <a:off x="5363308" y="5292968"/>
            <a:ext cx="2919046" cy="413239"/>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8" name="Google Shape;558;p68"/>
          <p:cNvSpPr/>
          <p:nvPr/>
        </p:nvSpPr>
        <p:spPr>
          <a:xfrm>
            <a:off x="8941777" y="5407269"/>
            <a:ext cx="2482749" cy="298938"/>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9" name="Google Shape;559;p68"/>
          <p:cNvSpPr/>
          <p:nvPr/>
        </p:nvSpPr>
        <p:spPr>
          <a:xfrm>
            <a:off x="3836377" y="4453748"/>
            <a:ext cx="2919046" cy="413239"/>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0" name="Google Shape;560;p68"/>
          <p:cNvSpPr/>
          <p:nvPr/>
        </p:nvSpPr>
        <p:spPr>
          <a:xfrm>
            <a:off x="8723628" y="4391330"/>
            <a:ext cx="2919046" cy="951313"/>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69"/>
          <p:cNvSpPr txBox="1">
            <a:spLocks noGrp="1"/>
          </p:cNvSpPr>
          <p:nvPr>
            <p:ph type="title"/>
          </p:nvPr>
        </p:nvSpPr>
        <p:spPr>
          <a:xfrm>
            <a:off x="2471632" y="228456"/>
            <a:ext cx="8911800" cy="8617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by MobSF</a:t>
            </a:r>
            <a:endParaRPr sz="3600" b="0" i="0" u="none" strike="noStrike" cap="none">
              <a:solidFill>
                <a:srgbClr val="262626"/>
              </a:solidFill>
              <a:latin typeface="Century Gothic"/>
              <a:ea typeface="Century Gothic"/>
              <a:cs typeface="Century Gothic"/>
              <a:sym typeface="Century Gothic"/>
            </a:endParaRPr>
          </a:p>
        </p:txBody>
      </p:sp>
      <p:sp>
        <p:nvSpPr>
          <p:cNvPr id="566" name="Google Shape;566;p69"/>
          <p:cNvSpPr txBox="1">
            <a:spLocks noGrp="1"/>
          </p:cNvSpPr>
          <p:nvPr>
            <p:ph type="body" idx="1"/>
          </p:nvPr>
        </p:nvSpPr>
        <p:spPr>
          <a:xfrm>
            <a:off x="2589212" y="2133600"/>
            <a:ext cx="8915400" cy="3777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567" name="Google Shape;567;p69"/>
          <p:cNvPicPr preferRelativeResize="0"/>
          <p:nvPr/>
        </p:nvPicPr>
        <p:blipFill rotWithShape="1">
          <a:blip r:embed="rId3">
            <a:alphaModFix/>
          </a:blip>
          <a:srcRect/>
          <a:stretch/>
        </p:blipFill>
        <p:spPr>
          <a:xfrm>
            <a:off x="1719580" y="1377483"/>
            <a:ext cx="9785030" cy="5289833"/>
          </a:xfrm>
          <a:prstGeom prst="rect">
            <a:avLst/>
          </a:prstGeom>
          <a:noFill/>
          <a:ln>
            <a:noFill/>
          </a:ln>
        </p:spPr>
      </p:pic>
      <p:sp>
        <p:nvSpPr>
          <p:cNvPr id="568" name="Google Shape;568;p69"/>
          <p:cNvSpPr/>
          <p:nvPr/>
        </p:nvSpPr>
        <p:spPr>
          <a:xfrm>
            <a:off x="2761673" y="3666837"/>
            <a:ext cx="4941455" cy="286327"/>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70"/>
          <p:cNvSpPr txBox="1">
            <a:spLocks noGrp="1"/>
          </p:cNvSpPr>
          <p:nvPr>
            <p:ph type="title"/>
          </p:nvPr>
        </p:nvSpPr>
        <p:spPr>
          <a:xfrm>
            <a:off x="2351820" y="210872"/>
            <a:ext cx="8911687" cy="10464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dirty="0" err="1"/>
              <a:t>Flowdroid</a:t>
            </a:r>
            <a:r>
              <a:rPr lang="en-US" dirty="0"/>
              <a:t>- Tainted data flow analysis</a:t>
            </a:r>
            <a:endParaRPr sz="3600" b="0" i="0" u="none" strike="noStrike" cap="none" dirty="0">
              <a:solidFill>
                <a:srgbClr val="262626"/>
              </a:solidFill>
              <a:latin typeface="Century Gothic"/>
              <a:ea typeface="Century Gothic"/>
              <a:cs typeface="Century Gothic"/>
              <a:sym typeface="Century Gothic"/>
            </a:endParaRPr>
          </a:p>
        </p:txBody>
      </p:sp>
      <p:sp>
        <p:nvSpPr>
          <p:cNvPr id="574" name="Google Shape;574;p70"/>
          <p:cNvSpPr txBox="1">
            <a:spLocks noGrp="1"/>
          </p:cNvSpPr>
          <p:nvPr>
            <p:ph type="body" idx="1"/>
          </p:nvPr>
        </p:nvSpPr>
        <p:spPr>
          <a:xfrm>
            <a:off x="1389186" y="902678"/>
            <a:ext cx="9447211" cy="3777622"/>
          </a:xfrm>
          <a:prstGeom prst="rect">
            <a:avLst/>
          </a:prstGeom>
          <a:noFill/>
          <a:ln>
            <a:noFill/>
          </a:ln>
        </p:spPr>
        <p:txBody>
          <a:bodyPr spcFirstLastPara="1" wrap="square" lIns="91425" tIns="45700" rIns="91425" bIns="45700" anchor="t" anchorCtr="0">
            <a:noAutofit/>
          </a:bodyPr>
          <a:lstStyle/>
          <a:p>
            <a:pPr lvl="0">
              <a:spcBef>
                <a:spcPts val="0"/>
              </a:spcBef>
            </a:pPr>
            <a:r>
              <a:rPr lang="en-US" dirty="0" err="1">
                <a:solidFill>
                  <a:srgbClr val="FF0000"/>
                </a:solidFill>
              </a:rPr>
              <a:t>Flowdroid</a:t>
            </a:r>
            <a:r>
              <a:rPr lang="en-US" dirty="0"/>
              <a:t> –</a:t>
            </a:r>
            <a:r>
              <a:rPr lang="en-US" b="1" i="1" dirty="0"/>
              <a:t> </a:t>
            </a:r>
            <a:r>
              <a:rPr lang="en-US" i="1" dirty="0"/>
              <a:t>context-, flow-, field-, object-sensitive and </a:t>
            </a:r>
            <a:r>
              <a:rPr lang="en-US" i="1" dirty="0">
                <a:solidFill>
                  <a:srgbClr val="FF0000"/>
                </a:solidFill>
              </a:rPr>
              <a:t>lifecycle-aware</a:t>
            </a:r>
            <a:r>
              <a:rPr lang="en-US" dirty="0"/>
              <a:t> static taint analysis tool for Android applications – University of Paderborn</a:t>
            </a:r>
          </a:p>
          <a:p>
            <a:pPr lvl="0" indent="-228600">
              <a:spcBef>
                <a:spcPts val="0"/>
              </a:spcBef>
              <a:buNone/>
            </a:pPr>
            <a:endParaRPr lang="en-US" dirty="0"/>
          </a:p>
          <a:p>
            <a:pPr marL="0" marR="0" lvl="0" indent="0" algn="l" rtl="0">
              <a:lnSpc>
                <a:spcPct val="100000"/>
              </a:lnSpc>
              <a:spcBef>
                <a:spcPts val="1000"/>
              </a:spcBef>
              <a:spcAft>
                <a:spcPts val="0"/>
              </a:spcAft>
              <a:buNone/>
            </a:pPr>
            <a:endParaRPr lang="en-US" dirty="0" smtClean="0"/>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420" y="1740877"/>
            <a:ext cx="4336158" cy="4877226"/>
          </a:xfrm>
          <a:prstGeom prst="rect">
            <a:avLst/>
          </a:prstGeom>
        </p:spPr>
      </p:pic>
      <p:sp>
        <p:nvSpPr>
          <p:cNvPr id="3" name="Rectangle 2"/>
          <p:cNvSpPr/>
          <p:nvPr/>
        </p:nvSpPr>
        <p:spPr>
          <a:xfrm>
            <a:off x="5953944" y="1668878"/>
            <a:ext cx="6096000" cy="4832092"/>
          </a:xfrm>
          <a:prstGeom prst="rect">
            <a:avLst/>
          </a:prstGeom>
        </p:spPr>
        <p:txBody>
          <a:bodyPr>
            <a:spAutoFit/>
          </a:bodyPr>
          <a:lstStyle/>
          <a:p>
            <a:r>
              <a:rPr lang="en-US" dirty="0" smtClean="0"/>
              <a:t>The </a:t>
            </a:r>
            <a:r>
              <a:rPr lang="en-US" dirty="0"/>
              <a:t>app reads a password from a text field (line 5) whenever the framework restarts the app. </a:t>
            </a:r>
            <a:endParaRPr lang="en-US" dirty="0" smtClean="0"/>
          </a:p>
          <a:p>
            <a:endParaRPr lang="en-US" dirty="0" smtClean="0"/>
          </a:p>
          <a:p>
            <a:r>
              <a:rPr lang="en-US" dirty="0" smtClean="0"/>
              <a:t>When </a:t>
            </a:r>
            <a:r>
              <a:rPr lang="en-US" dirty="0"/>
              <a:t>the user clicks on a button of the activity, the password is sent via SMS (line 24). </a:t>
            </a:r>
            <a:endParaRPr lang="en-US" dirty="0" smtClean="0"/>
          </a:p>
          <a:p>
            <a:endParaRPr lang="en-US" dirty="0" smtClean="0"/>
          </a:p>
          <a:p>
            <a:r>
              <a:rPr lang="en-US" dirty="0" smtClean="0"/>
              <a:t>This </a:t>
            </a:r>
            <a:r>
              <a:rPr lang="en-US" dirty="0"/>
              <a:t>constitutes a tainted data flow from the password field (the source) to the SMS API (the sink). </a:t>
            </a:r>
            <a:endParaRPr lang="en-US" dirty="0" smtClean="0"/>
          </a:p>
          <a:p>
            <a:endParaRPr lang="en-US" dirty="0" smtClean="0"/>
          </a:p>
          <a:p>
            <a:r>
              <a:rPr lang="en-US" dirty="0" err="1" smtClean="0"/>
              <a:t>sendMessage</a:t>
            </a:r>
            <a:r>
              <a:rPr lang="en-US" dirty="0"/>
              <a:t>() is associated with a </a:t>
            </a:r>
            <a:r>
              <a:rPr lang="en-US" dirty="0" smtClean="0"/>
              <a:t>button, </a:t>
            </a:r>
            <a:r>
              <a:rPr lang="en-US" dirty="0"/>
              <a:t>which is triggered when the user clicks the button. </a:t>
            </a:r>
            <a:endParaRPr lang="en-US" dirty="0" smtClean="0"/>
          </a:p>
          <a:p>
            <a:r>
              <a:rPr lang="en-US" dirty="0" smtClean="0"/>
              <a:t>In </a:t>
            </a:r>
            <a:r>
              <a:rPr lang="en-US" dirty="0"/>
              <a:t>Android, listeners are defined </a:t>
            </a:r>
            <a:r>
              <a:rPr lang="en-US" dirty="0" smtClean="0"/>
              <a:t>directly </a:t>
            </a:r>
            <a:r>
              <a:rPr lang="en-US" dirty="0"/>
              <a:t>in the code or in </a:t>
            </a:r>
            <a:r>
              <a:rPr lang="en-US" dirty="0" smtClean="0"/>
              <a:t>layout XML. </a:t>
            </a:r>
          </a:p>
          <a:p>
            <a:endParaRPr lang="en-US" dirty="0" smtClean="0"/>
          </a:p>
          <a:p>
            <a:r>
              <a:rPr lang="en-US" dirty="0" smtClean="0"/>
              <a:t>Analyzing </a:t>
            </a:r>
            <a:r>
              <a:rPr lang="en-US" dirty="0"/>
              <a:t>the source code alone is insufficient—the analysis must also process the metadata files to correctly associate all callback methods. </a:t>
            </a:r>
            <a:endParaRPr lang="en-US" dirty="0" smtClean="0"/>
          </a:p>
          <a:p>
            <a:endParaRPr lang="en-US" dirty="0"/>
          </a:p>
          <a:p>
            <a:r>
              <a:rPr lang="en-US" dirty="0" smtClean="0"/>
              <a:t>In </a:t>
            </a:r>
            <a:r>
              <a:rPr lang="en-US" dirty="0"/>
              <a:t>this code a leak only occurs if </a:t>
            </a:r>
            <a:r>
              <a:rPr lang="en-US" dirty="0" err="1"/>
              <a:t>onRestart</a:t>
            </a:r>
            <a:r>
              <a:rPr lang="en-US" dirty="0"/>
              <a:t>() is called (initializing the user variable) before </a:t>
            </a:r>
            <a:r>
              <a:rPr lang="en-US" dirty="0" err="1"/>
              <a:t>sendMessage</a:t>
            </a:r>
            <a:r>
              <a:rPr lang="en-US" dirty="0"/>
              <a:t>() executes. </a:t>
            </a:r>
            <a:endParaRPr lang="en-US" dirty="0" smtClean="0"/>
          </a:p>
          <a:p>
            <a:endParaRPr lang="en-US" dirty="0"/>
          </a:p>
          <a:p>
            <a:r>
              <a:rPr lang="en-US" dirty="0" smtClean="0"/>
              <a:t>To </a:t>
            </a:r>
            <a:r>
              <a:rPr lang="en-US" dirty="0"/>
              <a:t>avoid false negatives, a taint analysis must model the app lifecycle correctly, recognizing that a user may indeed hit the button after an app has restarted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3"/>
          <p:cNvSpPr txBox="1">
            <a:spLocks noGrp="1"/>
          </p:cNvSpPr>
          <p:nvPr>
            <p:ph type="title"/>
          </p:nvPr>
        </p:nvSpPr>
        <p:spPr>
          <a:xfrm>
            <a:off x="1703438" y="351548"/>
            <a:ext cx="9823297" cy="9321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Organization of this talk</a:t>
            </a:r>
            <a:endParaRPr sz="3600" b="0" i="0" u="none" strike="noStrike" cap="none">
              <a:solidFill>
                <a:srgbClr val="262626"/>
              </a:solidFill>
              <a:latin typeface="Century Gothic"/>
              <a:ea typeface="Century Gothic"/>
              <a:cs typeface="Century Gothic"/>
              <a:sym typeface="Century Gothic"/>
            </a:endParaRPr>
          </a:p>
        </p:txBody>
      </p:sp>
      <p:sp>
        <p:nvSpPr>
          <p:cNvPr id="205" name="Google Shape;205;p23"/>
          <p:cNvSpPr txBox="1">
            <a:spLocks noGrp="1"/>
          </p:cNvSpPr>
          <p:nvPr>
            <p:ph type="body" idx="1"/>
          </p:nvPr>
        </p:nvSpPr>
        <p:spPr>
          <a:xfrm>
            <a:off x="1519084" y="1474839"/>
            <a:ext cx="10192006" cy="4613364"/>
          </a:xfrm>
          <a:prstGeom prst="rect">
            <a:avLst/>
          </a:prstGeom>
          <a:noFill/>
          <a:ln>
            <a:noFill/>
          </a:ln>
        </p:spPr>
        <p:txBody>
          <a:bodyPr spcFirstLastPara="1" wrap="square" lIns="91425" tIns="45700" rIns="91425" bIns="45700" anchor="t" anchorCtr="0">
            <a:noAutofit/>
          </a:bodyPr>
          <a:lstStyle/>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Android </a:t>
            </a:r>
            <a:r>
              <a:rPr lang="en-US" sz="2000" b="0" i="0" u="none" strike="noStrike" cap="none" dirty="0" smtClean="0">
                <a:solidFill>
                  <a:srgbClr val="3F3F3F"/>
                </a:solidFill>
                <a:latin typeface="Century Gothic"/>
                <a:ea typeface="Century Gothic"/>
                <a:cs typeface="Century Gothic"/>
                <a:sym typeface="Century Gothic"/>
              </a:rPr>
              <a:t>malware, spyware, content provider leakage</a:t>
            </a:r>
            <a:endParaRPr sz="16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Default security features of Android</a:t>
            </a:r>
            <a:endParaRPr sz="20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Static and dynamic analysis of malware</a:t>
            </a:r>
            <a:endParaRPr sz="16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Examples of hands-on practice</a:t>
            </a:r>
            <a:endParaRPr sz="2000" b="0" i="0" u="none" strike="noStrike" cap="none" dirty="0">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1"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71"/>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dirty="0" err="1"/>
              <a:t>FlowDroid</a:t>
            </a:r>
            <a:r>
              <a:rPr lang="en-US" dirty="0"/>
              <a:t> 2.6.1 </a:t>
            </a:r>
            <a:r>
              <a:rPr lang="en-US" dirty="0" smtClean="0"/>
              <a:t>- Taint </a:t>
            </a:r>
            <a:r>
              <a:rPr lang="en-US" dirty="0"/>
              <a:t>analysis</a:t>
            </a:r>
            <a:endParaRPr sz="3600" b="0" i="0" u="none" strike="noStrike" cap="none" dirty="0">
              <a:solidFill>
                <a:srgbClr val="262626"/>
              </a:solidFill>
              <a:latin typeface="Century Gothic"/>
              <a:ea typeface="Century Gothic"/>
              <a:cs typeface="Century Gothic"/>
              <a:sym typeface="Century Gothic"/>
            </a:endParaRPr>
          </a:p>
        </p:txBody>
      </p:sp>
      <p:sp>
        <p:nvSpPr>
          <p:cNvPr id="580" name="Google Shape;580;p71"/>
          <p:cNvSpPr txBox="1">
            <a:spLocks noGrp="1"/>
          </p:cNvSpPr>
          <p:nvPr>
            <p:ph type="body" idx="1"/>
          </p:nvPr>
        </p:nvSpPr>
        <p:spPr>
          <a:xfrm>
            <a:off x="1903413" y="1702777"/>
            <a:ext cx="8915400" cy="3777622"/>
          </a:xfrm>
          <a:prstGeom prst="rect">
            <a:avLst/>
          </a:prstGeom>
          <a:noFill/>
          <a:ln>
            <a:noFill/>
          </a:ln>
        </p:spPr>
        <p:txBody>
          <a:bodyPr spcFirstLastPara="1" wrap="square" lIns="91425" tIns="45700" rIns="91425" bIns="45700" anchor="t" anchorCtr="0">
            <a:noAutofit/>
          </a:bodyPr>
          <a:lstStyle/>
          <a:p>
            <a:pPr marL="0" lvl="0" indent="0">
              <a:buNone/>
            </a:pPr>
            <a:r>
              <a:rPr lang="en-US" dirty="0"/>
              <a:t>1. Supported by all operating systems.</a:t>
            </a:r>
          </a:p>
          <a:p>
            <a:pPr marL="0" lvl="0" indent="0">
              <a:buNone/>
            </a:pPr>
            <a:r>
              <a:rPr lang="en-US" dirty="0" smtClean="0"/>
              <a:t>2</a:t>
            </a:r>
            <a:r>
              <a:rPr lang="en-US" dirty="0"/>
              <a:t>. Analysis is based on </a:t>
            </a:r>
            <a:r>
              <a:rPr lang="en-US" dirty="0">
                <a:solidFill>
                  <a:srgbClr val="FF0000"/>
                </a:solidFill>
              </a:rPr>
              <a:t>Soot</a:t>
            </a:r>
            <a:r>
              <a:rPr lang="en-US" dirty="0"/>
              <a:t> and</a:t>
            </a:r>
            <a:r>
              <a:rPr lang="en-US" dirty="0">
                <a:solidFill>
                  <a:srgbClr val="FF0000"/>
                </a:solidFill>
              </a:rPr>
              <a:t> </a:t>
            </a:r>
            <a:r>
              <a:rPr lang="en-US" dirty="0" err="1">
                <a:solidFill>
                  <a:srgbClr val="FF0000"/>
                </a:solidFill>
              </a:rPr>
              <a:t>Heros</a:t>
            </a:r>
            <a:r>
              <a:rPr lang="en-US" dirty="0"/>
              <a:t>.</a:t>
            </a:r>
          </a:p>
          <a:p>
            <a:pPr marL="0" lvl="0" indent="0">
              <a:buNone/>
            </a:pPr>
            <a:r>
              <a:rPr lang="en-US" dirty="0" smtClean="0"/>
              <a:t>3. </a:t>
            </a:r>
            <a:r>
              <a:rPr lang="en-US" dirty="0" err="1" smtClean="0"/>
              <a:t>Flowdroid</a:t>
            </a:r>
            <a:r>
              <a:rPr lang="en-US" dirty="0" smtClean="0"/>
              <a:t> </a:t>
            </a:r>
            <a:r>
              <a:rPr lang="en-US" dirty="0"/>
              <a:t>version </a:t>
            </a:r>
            <a:r>
              <a:rPr lang="en-US" dirty="0">
                <a:solidFill>
                  <a:srgbClr val="FF0000"/>
                </a:solidFill>
              </a:rPr>
              <a:t>2.5</a:t>
            </a:r>
            <a:r>
              <a:rPr lang="en-US" dirty="0"/>
              <a:t> and on can be used as </a:t>
            </a:r>
            <a:r>
              <a:rPr lang="en-US" dirty="0">
                <a:solidFill>
                  <a:srgbClr val="FF0000"/>
                </a:solidFill>
              </a:rPr>
              <a:t>Maven</a:t>
            </a:r>
            <a:r>
              <a:rPr lang="en-US" dirty="0"/>
              <a:t> </a:t>
            </a:r>
            <a:r>
              <a:rPr lang="en-US" dirty="0" smtClean="0"/>
              <a:t>file, used </a:t>
            </a:r>
            <a:r>
              <a:rPr lang="en-US" dirty="0"/>
              <a:t>in </a:t>
            </a:r>
            <a:r>
              <a:rPr lang="en-US" dirty="0">
                <a:solidFill>
                  <a:srgbClr val="FF0000"/>
                </a:solidFill>
              </a:rPr>
              <a:t>Eclipse IDE</a:t>
            </a:r>
            <a:r>
              <a:rPr lang="en-US" dirty="0" smtClean="0"/>
              <a:t>.</a:t>
            </a:r>
          </a:p>
          <a:p>
            <a:pPr marL="0" lvl="0" indent="0">
              <a:buNone/>
            </a:pPr>
            <a:r>
              <a:rPr lang="en-US" dirty="0" smtClean="0"/>
              <a:t>4. If </a:t>
            </a:r>
            <a:r>
              <a:rPr lang="en-US" dirty="0"/>
              <a:t>data flow tracker is needed, use </a:t>
            </a:r>
            <a:r>
              <a:rPr lang="en-US" dirty="0" err="1"/>
              <a:t>FlowDroid</a:t>
            </a:r>
            <a:r>
              <a:rPr lang="en-US" dirty="0"/>
              <a:t> modules as </a:t>
            </a:r>
            <a:r>
              <a:rPr lang="en-US" dirty="0">
                <a:solidFill>
                  <a:srgbClr val="FF0000"/>
                </a:solidFill>
              </a:rPr>
              <a:t>JAR</a:t>
            </a:r>
            <a:r>
              <a:rPr lang="en-US" dirty="0"/>
              <a:t> files in the project</a:t>
            </a:r>
            <a:r>
              <a:rPr lang="en-US" dirty="0" smtClean="0"/>
              <a:t>.</a:t>
            </a:r>
          </a:p>
          <a:p>
            <a:pPr marL="0" lvl="0" indent="0">
              <a:buNone/>
            </a:pPr>
            <a:r>
              <a:rPr lang="en-US" dirty="0" smtClean="0"/>
              <a:t>5. Can </a:t>
            </a:r>
            <a:r>
              <a:rPr lang="en-US" dirty="0"/>
              <a:t>be used in the </a:t>
            </a:r>
            <a:r>
              <a:rPr lang="en-US" dirty="0">
                <a:solidFill>
                  <a:srgbClr val="FF0000"/>
                </a:solidFill>
              </a:rPr>
              <a:t>command-line</a:t>
            </a:r>
            <a:r>
              <a:rPr lang="en-US" dirty="0"/>
              <a:t> to track data flow.</a:t>
            </a:r>
            <a:endParaRPr lang="en-US" dirty="0" smtClean="0"/>
          </a:p>
          <a:p>
            <a:pPr marL="0" lvl="0" indent="0">
              <a:buNone/>
            </a:pPr>
            <a:r>
              <a:rPr lang="en-US" dirty="0" smtClean="0"/>
              <a:t>6. </a:t>
            </a:r>
            <a:r>
              <a:rPr lang="en-US" dirty="0"/>
              <a:t>Download - https://github.com/secure-software-engineering/FlowDroid/releases</a:t>
            </a:r>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342900" algn="l" rtl="0">
              <a:lnSpc>
                <a:spcPct val="100000"/>
              </a:lnSpc>
              <a:spcBef>
                <a:spcPts val="1000"/>
              </a:spcBef>
              <a:spcAft>
                <a:spcPts val="0"/>
              </a:spcAft>
              <a:buClr>
                <a:schemeClr val="accent1"/>
              </a:buClr>
              <a:buSzPts val="1800"/>
              <a:buFont typeface="Noto Sans Symbols"/>
              <a:buChar char="•"/>
            </a:pPr>
            <a:endParaRPr dirty="0">
              <a:solidFill>
                <a:srgbClr val="FF0000"/>
              </a:solidFill>
            </a:endParaRPr>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72"/>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a:t>Flowdroid 2.6.1 Taint analysis</a:t>
            </a:r>
            <a:endParaRPr sz="3600" b="0" i="0" u="none" strike="noStrike" cap="none">
              <a:solidFill>
                <a:srgbClr val="262626"/>
              </a:solidFill>
              <a:latin typeface="Century Gothic"/>
              <a:ea typeface="Century Gothic"/>
              <a:cs typeface="Century Gothic"/>
              <a:sym typeface="Century Gothic"/>
            </a:endParaRPr>
          </a:p>
        </p:txBody>
      </p:sp>
      <p:sp>
        <p:nvSpPr>
          <p:cNvPr id="586" name="Google Shape;586;p72"/>
          <p:cNvSpPr txBox="1">
            <a:spLocks noGrp="1"/>
          </p:cNvSpPr>
          <p:nvPr>
            <p:ph type="body" idx="1"/>
          </p:nvPr>
        </p:nvSpPr>
        <p:spPr>
          <a:xfrm>
            <a:off x="1582615" y="1507375"/>
            <a:ext cx="9921935" cy="4849463"/>
          </a:xfrm>
          <a:prstGeom prst="rect">
            <a:avLst/>
          </a:prstGeom>
          <a:noFill/>
          <a:ln>
            <a:noFill/>
          </a:ln>
        </p:spPr>
        <p:txBody>
          <a:bodyPr spcFirstLastPara="1" wrap="square" lIns="91425" tIns="45700" rIns="91425" bIns="45700" anchor="t" anchorCtr="0">
            <a:noAutofit/>
          </a:bodyPr>
          <a:lstStyle/>
          <a:p>
            <a:pPr marL="152400" marR="152400" lvl="0" indent="0" algn="l" rtl="0">
              <a:lnSpc>
                <a:spcPct val="145000"/>
              </a:lnSpc>
              <a:spcBef>
                <a:spcPts val="0"/>
              </a:spcBef>
              <a:spcAft>
                <a:spcPts val="0"/>
              </a:spcAft>
              <a:buClr>
                <a:schemeClr val="dk1"/>
              </a:buClr>
              <a:buSzPts val="1100"/>
              <a:buFont typeface="Arial"/>
              <a:buNone/>
            </a:pPr>
            <a:r>
              <a:rPr lang="en-US" dirty="0">
                <a:solidFill>
                  <a:srgbClr val="3F3F3F"/>
                </a:solidFill>
                <a:latin typeface="Verdana"/>
                <a:ea typeface="Verdana"/>
                <a:cs typeface="Verdana"/>
                <a:sym typeface="Verdana"/>
              </a:rPr>
              <a:t>Terminal command to do analysis </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solidFill>
                  <a:srgbClr val="3F3F3F"/>
                </a:solidFill>
                <a:latin typeface="Verdana"/>
                <a:ea typeface="Verdana"/>
                <a:cs typeface="Verdana"/>
                <a:sym typeface="Verdana"/>
              </a:rPr>
              <a:t>java -jar soot-</a:t>
            </a:r>
            <a:r>
              <a:rPr lang="en-US" dirty="0" err="1">
                <a:solidFill>
                  <a:srgbClr val="3F3F3F"/>
                </a:solidFill>
                <a:latin typeface="Verdana"/>
                <a:ea typeface="Verdana"/>
                <a:cs typeface="Verdana"/>
                <a:sym typeface="Verdana"/>
              </a:rPr>
              <a:t>infoflow</a:t>
            </a:r>
            <a:r>
              <a:rPr lang="en-US" dirty="0">
                <a:solidFill>
                  <a:srgbClr val="3F3F3F"/>
                </a:solidFill>
                <a:latin typeface="Verdana"/>
                <a:ea typeface="Verdana"/>
                <a:cs typeface="Verdana"/>
                <a:sym typeface="Verdana"/>
              </a:rPr>
              <a:t>-</a:t>
            </a:r>
            <a:r>
              <a:rPr lang="en-US" dirty="0" err="1">
                <a:solidFill>
                  <a:srgbClr val="3F3F3F"/>
                </a:solidFill>
                <a:latin typeface="Verdana"/>
                <a:ea typeface="Verdana"/>
                <a:cs typeface="Verdana"/>
                <a:sym typeface="Verdana"/>
              </a:rPr>
              <a:t>cmd</a:t>
            </a:r>
            <a:r>
              <a:rPr lang="en-US" dirty="0">
                <a:solidFill>
                  <a:srgbClr val="3F3F3F"/>
                </a:solidFill>
                <a:latin typeface="Verdana"/>
                <a:ea typeface="Verdana"/>
                <a:cs typeface="Verdana"/>
                <a:sym typeface="Verdana"/>
              </a:rPr>
              <a:t>/target/soot-infoflow-cmd-jar-with-dependencies.jar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-a &lt;APK File&gt;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-p &lt;Android JAR folder&gt;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-s &lt;</a:t>
            </a:r>
            <a:r>
              <a:rPr lang="en-US" dirty="0" err="1">
                <a:solidFill>
                  <a:srgbClr val="FF0000"/>
                </a:solidFill>
                <a:latin typeface="Verdana"/>
                <a:ea typeface="Verdana"/>
                <a:cs typeface="Verdana"/>
                <a:sym typeface="Verdana"/>
              </a:rPr>
              <a:t>SourcesSinks</a:t>
            </a:r>
            <a:r>
              <a:rPr lang="en-US" dirty="0">
                <a:solidFill>
                  <a:srgbClr val="FF0000"/>
                </a:solidFill>
                <a:latin typeface="Verdana"/>
                <a:ea typeface="Verdana"/>
                <a:cs typeface="Verdana"/>
                <a:sym typeface="Verdana"/>
              </a:rPr>
              <a:t> file</a:t>
            </a:r>
            <a:r>
              <a:rPr lang="en-US" dirty="0">
                <a:solidFill>
                  <a:srgbClr val="3F3F3F"/>
                </a:solidFill>
                <a:latin typeface="Verdana"/>
                <a:ea typeface="Verdana"/>
                <a:cs typeface="Verdana"/>
                <a:sym typeface="Verdana"/>
              </a:rPr>
              <a:t>&gt;</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solidFill>
                  <a:srgbClr val="3F3F3F"/>
                </a:solidFill>
                <a:latin typeface="Verdana"/>
                <a:ea typeface="Verdana"/>
                <a:cs typeface="Verdana"/>
                <a:sym typeface="Verdana"/>
              </a:rPr>
              <a:t>java -jar soot-</a:t>
            </a:r>
            <a:r>
              <a:rPr lang="en-US" dirty="0" err="1">
                <a:solidFill>
                  <a:srgbClr val="3F3F3F"/>
                </a:solidFill>
                <a:latin typeface="Verdana"/>
                <a:ea typeface="Verdana"/>
                <a:cs typeface="Verdana"/>
                <a:sym typeface="Verdana"/>
              </a:rPr>
              <a:t>infoflow</a:t>
            </a:r>
            <a:r>
              <a:rPr lang="en-US" dirty="0">
                <a:solidFill>
                  <a:srgbClr val="3F3F3F"/>
                </a:solidFill>
                <a:latin typeface="Verdana"/>
                <a:ea typeface="Verdana"/>
                <a:cs typeface="Verdana"/>
                <a:sym typeface="Verdana"/>
              </a:rPr>
              <a:t>-</a:t>
            </a:r>
            <a:r>
              <a:rPr lang="en-US" dirty="0" err="1">
                <a:solidFill>
                  <a:srgbClr val="3F3F3F"/>
                </a:solidFill>
                <a:latin typeface="Verdana"/>
                <a:ea typeface="Verdana"/>
                <a:cs typeface="Verdana"/>
                <a:sym typeface="Verdana"/>
              </a:rPr>
              <a:t>cmd</a:t>
            </a:r>
            <a:r>
              <a:rPr lang="en-US" dirty="0">
                <a:solidFill>
                  <a:srgbClr val="3F3F3F"/>
                </a:solidFill>
                <a:latin typeface="Verdana"/>
                <a:ea typeface="Verdana"/>
                <a:cs typeface="Verdana"/>
                <a:sym typeface="Verdana"/>
              </a:rPr>
              <a:t>/target/soot-infoflow-cmd-jar-with-dependencies.jar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-a &lt;APK File&gt;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-p &lt;Android JAR folder&gt;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-s &lt;</a:t>
            </a:r>
            <a:r>
              <a:rPr lang="en-US" dirty="0" err="1">
                <a:solidFill>
                  <a:srgbClr val="3F3F3F"/>
                </a:solidFill>
                <a:latin typeface="Verdana"/>
                <a:ea typeface="Verdana"/>
                <a:cs typeface="Verdana"/>
                <a:sym typeface="Verdana"/>
              </a:rPr>
              <a:t>SourcesSinks</a:t>
            </a:r>
            <a:r>
              <a:rPr lang="en-US" dirty="0">
                <a:solidFill>
                  <a:srgbClr val="3F3F3F"/>
                </a:solidFill>
                <a:latin typeface="Verdana"/>
                <a:ea typeface="Verdana"/>
                <a:cs typeface="Verdana"/>
                <a:sym typeface="Verdana"/>
              </a:rPr>
              <a:t> file&gt; \</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latin typeface="Verdana"/>
                <a:ea typeface="Verdana"/>
                <a:cs typeface="Verdana"/>
                <a:sym typeface="Verdana"/>
              </a:rPr>
              <a:t> </a:t>
            </a:r>
            <a:r>
              <a:rPr lang="en-US" dirty="0" smtClean="0">
                <a:latin typeface="Verdana"/>
                <a:ea typeface="Verdana"/>
                <a:cs typeface="Verdana"/>
                <a:sym typeface="Verdana"/>
              </a:rPr>
              <a:t>   </a:t>
            </a:r>
            <a:r>
              <a:rPr lang="en-US" dirty="0" smtClean="0">
                <a:solidFill>
                  <a:srgbClr val="3F3F3F"/>
                </a:solidFill>
                <a:latin typeface="Verdana"/>
                <a:ea typeface="Verdana"/>
                <a:cs typeface="Verdana"/>
                <a:sym typeface="Verdana"/>
              </a:rPr>
              <a:t>-</a:t>
            </a:r>
            <a:r>
              <a:rPr lang="en-US" dirty="0">
                <a:solidFill>
                  <a:srgbClr val="FF0000"/>
                </a:solidFill>
                <a:latin typeface="Verdana"/>
                <a:ea typeface="Verdana"/>
                <a:cs typeface="Verdana"/>
                <a:sym typeface="Verdana"/>
              </a:rPr>
              <a:t>o &lt;Xml file for output&gt;</a:t>
            </a:r>
            <a:endParaRPr dirty="0">
              <a:solidFill>
                <a:srgbClr val="FF0000"/>
              </a:solidFill>
              <a:latin typeface="Verdana"/>
              <a:ea typeface="Verdana"/>
              <a:cs typeface="Verdana"/>
              <a:sym typeface="Verdana"/>
            </a:endParaRPr>
          </a:p>
          <a:p>
            <a:pPr marL="457200" marR="0" lvl="0" indent="-228600" algn="l" rtl="0">
              <a:lnSpc>
                <a:spcPct val="100000"/>
              </a:lnSpc>
              <a:spcBef>
                <a:spcPts val="1200"/>
              </a:spcBef>
              <a:spcAft>
                <a:spcPts val="0"/>
              </a:spcAft>
              <a:buClr>
                <a:schemeClr val="accent1"/>
              </a:buClr>
              <a:buSzPts val="1800"/>
              <a:buFont typeface="Noto Sans Symbols"/>
              <a:buNone/>
            </a:pPr>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73"/>
          <p:cNvSpPr txBox="1">
            <a:spLocks noGrp="1"/>
          </p:cNvSpPr>
          <p:nvPr>
            <p:ph type="title"/>
          </p:nvPr>
        </p:nvSpPr>
        <p:spPr>
          <a:xfrm>
            <a:off x="1825388" y="184494"/>
            <a:ext cx="8911800" cy="984883"/>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dirty="0" err="1"/>
              <a:t>FlowDroid</a:t>
            </a:r>
            <a:r>
              <a:rPr lang="en-US" dirty="0"/>
              <a:t> 2.6.1 Taint analysis </a:t>
            </a:r>
            <a:endParaRPr dirty="0"/>
          </a:p>
        </p:txBody>
      </p:sp>
      <p:sp>
        <p:nvSpPr>
          <p:cNvPr id="592" name="Google Shape;592;p73"/>
          <p:cNvSpPr txBox="1">
            <a:spLocks noGrp="1"/>
          </p:cNvSpPr>
          <p:nvPr>
            <p:ph type="body" idx="1"/>
          </p:nvPr>
        </p:nvSpPr>
        <p:spPr>
          <a:xfrm>
            <a:off x="614977" y="1529192"/>
            <a:ext cx="3095376" cy="5877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dirty="0">
                <a:solidFill>
                  <a:srgbClr val="FF0000"/>
                </a:solidFill>
              </a:rPr>
              <a:t>Tainted data flow analysis</a:t>
            </a:r>
            <a:endParaRPr dirty="0">
              <a:solidFill>
                <a:srgbClr val="FF0000"/>
              </a:solidFill>
            </a:endParaRPr>
          </a:p>
          <a:p>
            <a:pPr marL="0" lvl="0" indent="0" algn="l" rtl="0">
              <a:spcBef>
                <a:spcPts val="1000"/>
              </a:spcBef>
              <a:spcAft>
                <a:spcPts val="0"/>
              </a:spcAft>
              <a:buNone/>
            </a:pPr>
            <a:endParaRPr dirty="0"/>
          </a:p>
        </p:txBody>
      </p:sp>
      <p:pic>
        <p:nvPicPr>
          <p:cNvPr id="593" name="Google Shape;593;p73"/>
          <p:cNvPicPr preferRelativeResize="0"/>
          <p:nvPr/>
        </p:nvPicPr>
        <p:blipFill>
          <a:blip r:embed="rId3">
            <a:alphaModFix/>
          </a:blip>
          <a:stretch>
            <a:fillRect/>
          </a:stretch>
        </p:blipFill>
        <p:spPr>
          <a:xfrm>
            <a:off x="3961246" y="1529192"/>
            <a:ext cx="7620004" cy="489139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94"/>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other mitigation approaches</a:t>
            </a:r>
            <a:endParaRPr sz="3600" b="0" i="0" u="none" strike="noStrike" cap="none">
              <a:solidFill>
                <a:srgbClr val="262626"/>
              </a:solidFill>
              <a:latin typeface="Century Gothic"/>
              <a:ea typeface="Century Gothic"/>
              <a:cs typeface="Century Gothic"/>
              <a:sym typeface="Century Gothic"/>
            </a:endParaRPr>
          </a:p>
        </p:txBody>
      </p:sp>
      <p:sp>
        <p:nvSpPr>
          <p:cNvPr id="760" name="Google Shape;760;p94"/>
          <p:cNvSpPr txBox="1">
            <a:spLocks noGrp="1"/>
          </p:cNvSpPr>
          <p:nvPr>
            <p:ph type="body" idx="1"/>
          </p:nvPr>
        </p:nvSpPr>
        <p:spPr>
          <a:xfrm>
            <a:off x="2339393" y="1623646"/>
            <a:ext cx="9077296" cy="40062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Machine Learning</a:t>
            </a:r>
            <a:endParaRPr dirty="0"/>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Permission analysis</a:t>
            </a:r>
            <a:endParaRPr dirty="0"/>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Information theory</a:t>
            </a: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95"/>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Machine Learning (1)</a:t>
            </a:r>
            <a:endParaRPr sz="3600" b="0" i="0" u="none" strike="noStrike" cap="none">
              <a:solidFill>
                <a:srgbClr val="262626"/>
              </a:solidFill>
              <a:latin typeface="Century Gothic"/>
              <a:ea typeface="Century Gothic"/>
              <a:cs typeface="Century Gothic"/>
              <a:sym typeface="Century Gothic"/>
            </a:endParaRPr>
          </a:p>
        </p:txBody>
      </p:sp>
      <p:sp>
        <p:nvSpPr>
          <p:cNvPr id="766" name="Google Shape;766;p95"/>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67" name="Google Shape;767;p95"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8" name="Google Shape;768;p95"/>
          <p:cNvSpPr txBox="1"/>
          <p:nvPr/>
        </p:nvSpPr>
        <p:spPr>
          <a:xfrm>
            <a:off x="1109429" y="1377696"/>
            <a:ext cx="7763963" cy="5099304"/>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Define features from good and malware apps</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permission list, API signatures</a:t>
            </a:r>
            <a:endParaRPr dirty="0"/>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Learn chosen classifier(s)</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Bayesian classifier</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Decision tree</a:t>
            </a:r>
            <a:endParaRPr dirty="0"/>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The classifier can be used to detect new app types - malware or benign</a:t>
            </a:r>
            <a:endParaRPr sz="2400" b="0" i="0" u="none" strike="noStrike" cap="none" dirty="0">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p:txBody>
      </p:sp>
      <p:pic>
        <p:nvPicPr>
          <p:cNvPr id="769" name="Google Shape;769;p95" descr="http://upload.wikimedia.org/wikipedia/commons/0/01/Machine_Learning_Technique..JPG"/>
          <p:cNvPicPr preferRelativeResize="0"/>
          <p:nvPr/>
        </p:nvPicPr>
        <p:blipFill rotWithShape="1">
          <a:blip r:embed="rId3">
            <a:alphaModFix/>
          </a:blip>
          <a:srcRect/>
          <a:stretch/>
        </p:blipFill>
        <p:spPr>
          <a:xfrm>
            <a:off x="8308695" y="1527048"/>
            <a:ext cx="3760615" cy="2823726"/>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96"/>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Machine Learning (2)</a:t>
            </a:r>
            <a:endParaRPr sz="3600" b="0" i="0" u="none" strike="noStrike" cap="none">
              <a:solidFill>
                <a:srgbClr val="262626"/>
              </a:solidFill>
              <a:latin typeface="Century Gothic"/>
              <a:ea typeface="Century Gothic"/>
              <a:cs typeface="Century Gothic"/>
              <a:sym typeface="Century Gothic"/>
            </a:endParaRPr>
          </a:p>
        </p:txBody>
      </p:sp>
      <p:sp>
        <p:nvSpPr>
          <p:cNvPr id="775" name="Google Shape;775;p96"/>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76" name="Google Shape;776;p96"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7" name="Google Shape;777;p96"/>
          <p:cNvSpPr txBox="1"/>
          <p:nvPr/>
        </p:nvSpPr>
        <p:spPr>
          <a:xfrm>
            <a:off x="1828800" y="1676400"/>
            <a:ext cx="8503920"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r>
              <a:rPr lang="en-US" sz="2400" b="0" i="0" u="sng" strike="noStrike" cap="none">
                <a:solidFill>
                  <a:srgbClr val="000000"/>
                </a:solidFill>
                <a:latin typeface="Arial"/>
                <a:ea typeface="Arial"/>
                <a:cs typeface="Arial"/>
                <a:sym typeface="Arial"/>
              </a:rPr>
              <a:t>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FF0000"/>
                </a:solidFill>
                <a:latin typeface="Arial"/>
                <a:ea typeface="Arial"/>
                <a:cs typeface="Arial"/>
                <a:sym typeface="Arial"/>
              </a:rPr>
              <a:t>Automated</a:t>
            </a:r>
            <a:r>
              <a:rPr lang="en-US" sz="2000" b="0" i="0" u="none" strike="noStrike" cap="none">
                <a:solidFill>
                  <a:srgbClr val="000000"/>
                </a:solidFill>
                <a:latin typeface="Arial"/>
                <a:ea typeface="Arial"/>
                <a:cs typeface="Arial"/>
                <a:sym typeface="Arial"/>
              </a:rPr>
              <a:t> and can be </a:t>
            </a:r>
            <a:r>
              <a:rPr lang="en-US" sz="2000" b="0" i="0" u="none" strike="noStrike" cap="none">
                <a:solidFill>
                  <a:srgbClr val="FF0000"/>
                </a:solidFill>
                <a:latin typeface="Arial"/>
                <a:ea typeface="Arial"/>
                <a:cs typeface="Arial"/>
                <a:sym typeface="Arial"/>
              </a:rPr>
              <a:t>scaled</a:t>
            </a:r>
            <a:r>
              <a:rPr lang="en-US" sz="2000" b="0" i="0" u="none" strike="noStrike" cap="none">
                <a:solidFill>
                  <a:srgbClr val="000000"/>
                </a:solidFill>
                <a:latin typeface="Arial"/>
                <a:ea typeface="Arial"/>
                <a:cs typeface="Arial"/>
                <a:sym typeface="Arial"/>
              </a:rPr>
              <a:t> up</a:t>
            </a:r>
            <a:endParaRPr/>
          </a:p>
          <a:p>
            <a:pPr marL="514350" marR="0" lvl="0" indent="-514350" algn="just" rtl="0">
              <a:lnSpc>
                <a:spcPct val="100000"/>
              </a:lnSpc>
              <a:spcBef>
                <a:spcPts val="480"/>
              </a:spcBef>
              <a:spcAft>
                <a:spcPts val="0"/>
              </a:spcAft>
              <a:buNone/>
            </a:pPr>
            <a:endParaRPr sz="2400" b="0" i="0" u="sng"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sng" strike="noStrike" cap="none">
                <a:solidFill>
                  <a:srgbClr val="000000"/>
                </a:solidFill>
                <a:latin typeface="Arial"/>
                <a:ea typeface="Arial"/>
                <a:cs typeface="Arial"/>
                <a:sym typeface="Arial"/>
              </a:rPr>
              <a:t>Disadvantages</a:t>
            </a:r>
            <a:endParaRPr sz="2400" b="0" i="0" u="sng" strike="noStrike" cap="none">
              <a:solidFill>
                <a:srgbClr val="000000"/>
              </a:solidFill>
              <a:latin typeface="Arial"/>
              <a:ea typeface="Arial"/>
              <a:cs typeface="Arial"/>
              <a:sym typeface="Arial"/>
            </a:endParaRPr>
          </a:p>
          <a:p>
            <a:pPr marL="514350" marR="0" lvl="0" indent="-514350" algn="l"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Depending on the type of </a:t>
            </a:r>
            <a:r>
              <a:rPr lang="en-US" sz="2000" b="0" i="0" u="none" strike="noStrike" cap="none">
                <a:solidFill>
                  <a:srgbClr val="FF0000"/>
                </a:solidFill>
                <a:latin typeface="Arial"/>
                <a:ea typeface="Arial"/>
                <a:cs typeface="Arial"/>
                <a:sym typeface="Arial"/>
              </a:rPr>
              <a:t>classification algorithms</a:t>
            </a:r>
            <a:r>
              <a:rPr lang="en-US" sz="2000" b="0" i="0" u="none" strike="noStrike" cap="none">
                <a:solidFill>
                  <a:srgbClr val="000000"/>
                </a:solidFill>
                <a:latin typeface="Arial"/>
                <a:ea typeface="Arial"/>
                <a:cs typeface="Arial"/>
                <a:sym typeface="Arial"/>
              </a:rPr>
              <a:t>, performance vary </a:t>
            </a:r>
            <a:endParaRPr sz="2000" b="0" i="0" u="none" strike="noStrike" cap="none">
              <a:solidFill>
                <a:srgbClr val="000000"/>
              </a:solidFill>
              <a:latin typeface="Arial"/>
              <a:ea typeface="Arial"/>
              <a:cs typeface="Arial"/>
              <a:sym typeface="Arial"/>
            </a:endParaRPr>
          </a:p>
          <a:p>
            <a:pPr marL="514350" marR="0" lvl="0" indent="-514350" algn="l"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Performance depends on </a:t>
            </a:r>
            <a:r>
              <a:rPr lang="en-US" sz="2000" b="0" i="0" u="none" strike="noStrike" cap="none">
                <a:solidFill>
                  <a:srgbClr val="FF0000"/>
                </a:solidFill>
                <a:latin typeface="Arial"/>
                <a:ea typeface="Arial"/>
                <a:cs typeface="Arial"/>
                <a:sym typeface="Arial"/>
              </a:rPr>
              <a:t>initial dataset </a:t>
            </a:r>
            <a:r>
              <a:rPr lang="en-US" sz="2000" b="0" i="0" u="none" strike="noStrike" cap="none">
                <a:solidFill>
                  <a:srgbClr val="000000"/>
                </a:solidFill>
                <a:latin typeface="Arial"/>
                <a:ea typeface="Arial"/>
                <a:cs typeface="Arial"/>
                <a:sym typeface="Arial"/>
              </a:rPr>
              <a:t>selection representing all types of applications</a:t>
            </a:r>
            <a:endParaRPr sz="2000" b="0" i="0" u="none" strike="noStrike" cap="none">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97"/>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Permission Analysis (1)</a:t>
            </a:r>
            <a:endParaRPr/>
          </a:p>
        </p:txBody>
      </p:sp>
      <p:sp>
        <p:nvSpPr>
          <p:cNvPr id="783" name="Google Shape;783;p97"/>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84" name="Google Shape;784;p97"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5" name="Google Shape;785;p97"/>
          <p:cNvSpPr txBox="1"/>
          <p:nvPr/>
        </p:nvSpPr>
        <p:spPr>
          <a:xfrm>
            <a:off x="855405" y="1676400"/>
            <a:ext cx="6017343"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Identify </a:t>
            </a:r>
            <a:r>
              <a:rPr lang="en-US" sz="2400" b="0" i="0" u="none" strike="noStrike" cap="none">
                <a:solidFill>
                  <a:srgbClr val="FF0000"/>
                </a:solidFill>
                <a:latin typeface="Arial"/>
                <a:ea typeface="Arial"/>
                <a:cs typeface="Arial"/>
                <a:sym typeface="Arial"/>
              </a:rPr>
              <a:t>privileged permissions </a:t>
            </a:r>
            <a:r>
              <a:rPr lang="en-US" sz="2400" b="0" i="0" u="none" strike="noStrike" cap="none">
                <a:solidFill>
                  <a:srgbClr val="000000"/>
                </a:solidFill>
                <a:latin typeface="Arial"/>
                <a:ea typeface="Arial"/>
                <a:cs typeface="Arial"/>
                <a:sym typeface="Arial"/>
              </a:rPr>
              <a:t>that likely represent malware activities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Accessing Accounts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Accessing GPS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Net Access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Read and Write Contacts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Read Browser History, Bookmarks</a:t>
            </a:r>
            <a:endParaRPr/>
          </a:p>
        </p:txBody>
      </p:sp>
      <p:pic>
        <p:nvPicPr>
          <p:cNvPr id="786" name="Google Shape;786;p97" descr="http://i.stack.imgur.com/Opcjn.png"/>
          <p:cNvPicPr preferRelativeResize="0"/>
          <p:nvPr/>
        </p:nvPicPr>
        <p:blipFill rotWithShape="1">
          <a:blip r:embed="rId3">
            <a:alphaModFix/>
          </a:blip>
          <a:srcRect/>
          <a:stretch/>
        </p:blipFill>
        <p:spPr>
          <a:xfrm>
            <a:off x="7742902" y="1676400"/>
            <a:ext cx="3877865" cy="4208206"/>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98"/>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Permission Analysis (2)</a:t>
            </a:r>
            <a:endParaRPr/>
          </a:p>
        </p:txBody>
      </p:sp>
      <p:sp>
        <p:nvSpPr>
          <p:cNvPr id="792" name="Google Shape;792;p98"/>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93" name="Google Shape;793;p98"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4" name="Google Shape;794;p98"/>
          <p:cNvSpPr txBox="1"/>
          <p:nvPr/>
        </p:nvSpPr>
        <p:spPr>
          <a:xfrm>
            <a:off x="1828800" y="1676400"/>
            <a:ext cx="8503920"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r>
              <a:rPr lang="en-US" sz="2400" b="0" i="0" u="sng" strike="noStrike" cap="none">
                <a:solidFill>
                  <a:srgbClr val="000000"/>
                </a:solidFill>
                <a:latin typeface="Arial"/>
                <a:ea typeface="Arial"/>
                <a:cs typeface="Arial"/>
                <a:sym typeface="Arial"/>
              </a:rPr>
              <a:t>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Permission list can reveal early the </a:t>
            </a:r>
            <a:r>
              <a:rPr lang="en-US" sz="2000" b="0" i="0" u="none" strike="noStrike" cap="none">
                <a:solidFill>
                  <a:srgbClr val="FF0000"/>
                </a:solidFill>
                <a:latin typeface="Arial"/>
                <a:ea typeface="Arial"/>
                <a:cs typeface="Arial"/>
                <a:sym typeface="Arial"/>
              </a:rPr>
              <a:t>mismatch</a:t>
            </a:r>
            <a:r>
              <a:rPr lang="en-US" sz="2000" b="0" i="0" u="none" strike="noStrike" cap="none">
                <a:solidFill>
                  <a:srgbClr val="000000"/>
                </a:solidFill>
                <a:latin typeface="Arial"/>
                <a:ea typeface="Arial"/>
                <a:cs typeface="Arial"/>
                <a:sym typeface="Arial"/>
              </a:rPr>
              <a:t> of mobile application’s purpose and potential activities that could be performed</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sng" strike="noStrike" cap="none">
                <a:solidFill>
                  <a:srgbClr val="000000"/>
                </a:solidFill>
                <a:latin typeface="Arial"/>
                <a:ea typeface="Arial"/>
                <a:cs typeface="Arial"/>
                <a:sym typeface="Arial"/>
              </a:rPr>
              <a:t>Disadvantages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Most users find it </a:t>
            </a:r>
            <a:r>
              <a:rPr lang="en-US" sz="2000" b="0" i="0" u="none" strike="noStrike" cap="none">
                <a:solidFill>
                  <a:srgbClr val="FF0000"/>
                </a:solidFill>
                <a:latin typeface="Arial"/>
                <a:ea typeface="Arial"/>
                <a:cs typeface="Arial"/>
                <a:sym typeface="Arial"/>
              </a:rPr>
              <a:t>burdening to read all permissions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Users have </a:t>
            </a:r>
            <a:r>
              <a:rPr lang="en-US" sz="2000" b="0" i="0" u="none" strike="noStrike" cap="none">
                <a:solidFill>
                  <a:srgbClr val="FF0000"/>
                </a:solidFill>
                <a:latin typeface="Arial"/>
                <a:ea typeface="Arial"/>
                <a:cs typeface="Arial"/>
                <a:sym typeface="Arial"/>
              </a:rPr>
              <a:t>limited knowledge </a:t>
            </a:r>
            <a:r>
              <a:rPr lang="en-US" sz="2000" b="0" i="0" u="none" strike="noStrike" cap="none">
                <a:solidFill>
                  <a:srgbClr val="000000"/>
                </a:solidFill>
                <a:latin typeface="Arial"/>
                <a:ea typeface="Arial"/>
                <a:cs typeface="Arial"/>
                <a:sym typeface="Arial"/>
              </a:rPr>
              <a:t>of what it means by privileged permission vs. general permission</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Permissions may be </a:t>
            </a:r>
            <a:r>
              <a:rPr lang="en-US" sz="2000" b="0" i="0" u="none" strike="noStrike" cap="none">
                <a:solidFill>
                  <a:srgbClr val="FF0000"/>
                </a:solidFill>
                <a:latin typeface="Arial"/>
                <a:ea typeface="Arial"/>
                <a:cs typeface="Arial"/>
                <a:sym typeface="Arial"/>
              </a:rPr>
              <a:t>maliciously inserted </a:t>
            </a:r>
            <a:r>
              <a:rPr lang="en-US" sz="2000" b="0" i="0" u="none" strike="noStrike" cap="none">
                <a:solidFill>
                  <a:srgbClr val="000000"/>
                </a:solidFill>
                <a:latin typeface="Arial"/>
                <a:ea typeface="Arial"/>
                <a:cs typeface="Arial"/>
                <a:sym typeface="Arial"/>
              </a:rPr>
              <a:t>into an AndroidManifest.xml file after a popular app is repackaged</a:t>
            </a:r>
            <a:endParaRPr sz="20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99"/>
          <p:cNvSpPr txBox="1">
            <a:spLocks noGrp="1"/>
          </p:cNvSpPr>
          <p:nvPr>
            <p:ph type="title"/>
          </p:nvPr>
        </p:nvSpPr>
        <p:spPr>
          <a:xfrm>
            <a:off x="1825752" y="427702"/>
            <a:ext cx="9678860" cy="131506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sz="3600" b="0" i="0" u="none" strike="noStrike" cap="none">
              <a:solidFill>
                <a:srgbClr val="262626"/>
              </a:solidFill>
              <a:latin typeface="Century Gothic"/>
              <a:ea typeface="Century Gothic"/>
              <a:cs typeface="Century Gothic"/>
              <a:sym typeface="Century Gothic"/>
            </a:endParaRPr>
          </a:p>
        </p:txBody>
      </p:sp>
      <p:sp>
        <p:nvSpPr>
          <p:cNvPr id="800" name="Google Shape;800;p99"/>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01" name="Google Shape;801;p99"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2" name="Google Shape;802;p99"/>
          <p:cNvSpPr txBox="1"/>
          <p:nvPr/>
        </p:nvSpPr>
        <p:spPr>
          <a:xfrm>
            <a:off x="1427546" y="2010131"/>
            <a:ext cx="8902126" cy="4466868"/>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Research by Kevin et al. 2013 (Indiana University) shows that permission disclosing are ineffective</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Even </a:t>
            </a:r>
            <a:r>
              <a:rPr lang="en-US" sz="2000" b="0" i="0" u="none" strike="noStrike" cap="none">
                <a:solidFill>
                  <a:srgbClr val="FF0000"/>
                </a:solidFill>
                <a:latin typeface="Arial"/>
                <a:ea typeface="Arial"/>
                <a:cs typeface="Arial"/>
                <a:sym typeface="Arial"/>
              </a:rPr>
              <a:t>addition of text warning </a:t>
            </a:r>
            <a:r>
              <a:rPr lang="en-US" sz="2000" b="0" i="0" u="none" strike="noStrike" cap="none">
                <a:solidFill>
                  <a:srgbClr val="000000"/>
                </a:solidFill>
                <a:latin typeface="Arial"/>
                <a:ea typeface="Arial"/>
                <a:cs typeface="Arial"/>
                <a:sym typeface="Arial"/>
              </a:rPr>
              <a:t>does </a:t>
            </a:r>
            <a:r>
              <a:rPr lang="en-US" sz="2000" b="0" i="0" u="none" strike="noStrike" cap="none">
                <a:solidFill>
                  <a:srgbClr val="FF0000"/>
                </a:solidFill>
                <a:latin typeface="Arial"/>
                <a:ea typeface="Arial"/>
                <a:cs typeface="Arial"/>
                <a:sym typeface="Arial"/>
              </a:rPr>
              <a:t>not</a:t>
            </a:r>
            <a:r>
              <a:rPr lang="en-US" sz="2000" b="0" i="0" u="none" strike="noStrike" cap="none">
                <a:solidFill>
                  <a:srgbClr val="000000"/>
                </a:solidFill>
                <a:latin typeface="Arial"/>
                <a:ea typeface="Arial"/>
                <a:cs typeface="Arial"/>
                <a:sym typeface="Arial"/>
              </a:rPr>
              <a:t> make any </a:t>
            </a:r>
            <a:r>
              <a:rPr lang="en-US" sz="2000" b="0" i="0" u="none" strike="noStrike" cap="none">
                <a:solidFill>
                  <a:srgbClr val="FF0000"/>
                </a:solidFill>
                <a:latin typeface="Arial"/>
                <a:ea typeface="Arial"/>
                <a:cs typeface="Arial"/>
                <a:sym typeface="Arial"/>
              </a:rPr>
              <a:t>difference</a:t>
            </a:r>
            <a:r>
              <a:rPr lang="en-US" sz="2000" b="0" i="0" u="none" strike="noStrike" cap="none">
                <a:solidFill>
                  <a:srgbClr val="000000"/>
                </a:solidFill>
                <a:latin typeface="Arial"/>
                <a:ea typeface="Arial"/>
                <a:cs typeface="Arial"/>
                <a:sym typeface="Arial"/>
              </a:rPr>
              <a:t> to deter user from </a:t>
            </a:r>
            <a:r>
              <a:rPr lang="en-US" sz="2000" b="0" i="0" u="none" strike="noStrike" cap="none">
                <a:solidFill>
                  <a:srgbClr val="FF0000"/>
                </a:solidFill>
                <a:latin typeface="Arial"/>
                <a:ea typeface="Arial"/>
                <a:cs typeface="Arial"/>
                <a:sym typeface="Arial"/>
              </a:rPr>
              <a:t>installing dangerous apps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App </a:t>
            </a:r>
            <a:r>
              <a:rPr lang="en-US" sz="2000" b="0" i="0" u="none" strike="noStrike" cap="none">
                <a:solidFill>
                  <a:srgbClr val="FF0000"/>
                </a:solidFill>
                <a:latin typeface="Arial"/>
                <a:ea typeface="Arial"/>
                <a:cs typeface="Arial"/>
                <a:sym typeface="Arial"/>
              </a:rPr>
              <a:t>download count </a:t>
            </a:r>
            <a:r>
              <a:rPr lang="en-US" sz="2000" b="0" i="0" u="none" strike="noStrike" cap="none">
                <a:solidFill>
                  <a:srgbClr val="000000"/>
                </a:solidFill>
                <a:latin typeface="Arial"/>
                <a:ea typeface="Arial"/>
                <a:cs typeface="Arial"/>
                <a:sym typeface="Arial"/>
              </a:rPr>
              <a:t>has a direct relationship with </a:t>
            </a:r>
            <a:r>
              <a:rPr lang="en-US" sz="2000" b="0" i="0" u="none" strike="noStrike" cap="none">
                <a:solidFill>
                  <a:srgbClr val="FF0000"/>
                </a:solidFill>
                <a:latin typeface="Arial"/>
                <a:ea typeface="Arial"/>
                <a:cs typeface="Arial"/>
                <a:sym typeface="Arial"/>
              </a:rPr>
              <a:t>app installation habit</a:t>
            </a:r>
            <a:endParaRPr/>
          </a:p>
          <a:p>
            <a:pPr marL="514350" marR="0" lvl="0" indent="-514350" algn="just" rtl="0">
              <a:lnSpc>
                <a:spcPct val="100000"/>
              </a:lnSpc>
              <a:spcBef>
                <a:spcPts val="480"/>
              </a:spcBef>
              <a:spcAft>
                <a:spcPts val="0"/>
              </a:spcAft>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none" strike="noStrike" cap="none">
                <a:solidFill>
                  <a:srgbClr val="000000"/>
                </a:solidFill>
                <a:latin typeface="Arial"/>
                <a:ea typeface="Arial"/>
                <a:cs typeface="Arial"/>
                <a:sym typeface="Arial"/>
              </a:rPr>
              <a:t>* </a:t>
            </a:r>
            <a:r>
              <a:rPr lang="en-US" sz="2000" b="0" i="0" u="none" strike="noStrike" cap="none">
                <a:solidFill>
                  <a:srgbClr val="000000"/>
                </a:solidFill>
                <a:latin typeface="Arial"/>
                <a:ea typeface="Arial"/>
                <a:cs typeface="Arial"/>
                <a:sym typeface="Arial"/>
              </a:rPr>
              <a:t>Kevin et al. 2013, Studying the Effectiveness of Android Application Permissions Requests, Fifth International Workshop on SECurity and SOCial Networking 2013, San Diego (18 March 2013)</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807" name="Google Shape;807;p100"/>
          <p:cNvSpPr txBox="1">
            <a:spLocks noGrp="1"/>
          </p:cNvSpPr>
          <p:nvPr>
            <p:ph type="title"/>
          </p:nvPr>
        </p:nvSpPr>
        <p:spPr>
          <a:xfrm>
            <a:off x="1430594" y="160338"/>
            <a:ext cx="10220631"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2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a:p>
        </p:txBody>
      </p:sp>
      <p:sp>
        <p:nvSpPr>
          <p:cNvPr id="808" name="Google Shape;808;p100"/>
          <p:cNvSpPr txBox="1">
            <a:spLocks noGrp="1"/>
          </p:cNvSpPr>
          <p:nvPr>
            <p:ph type="body" idx="1"/>
          </p:nvPr>
        </p:nvSpPr>
        <p:spPr>
          <a:xfrm>
            <a:off x="1076632" y="1527048"/>
            <a:ext cx="9253040" cy="4949951"/>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09" name="Google Shape;809;p100"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0" name="Google Shape;810;p100"/>
          <p:cNvSpPr txBox="1"/>
          <p:nvPr/>
        </p:nvSpPr>
        <p:spPr>
          <a:xfrm>
            <a:off x="1297858" y="1822229"/>
            <a:ext cx="10462342" cy="4388071"/>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Proter et al. 2011 (UC Berkeley &amp; Google) examined 956 apps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100 paid, 856 free, taken from market place</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Normal</a:t>
            </a:r>
            <a:r>
              <a:rPr lang="en-US" sz="1400" b="0" i="0" u="none" strike="noStrike" cap="none">
                <a:solidFill>
                  <a:srgbClr val="000000"/>
                </a:solidFill>
                <a:latin typeface="Arial"/>
                <a:ea typeface="Arial"/>
                <a:cs typeface="Arial"/>
                <a:sym typeface="Arial"/>
              </a:rPr>
              <a:t> permission: no harmful effect like network access check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Dangerous</a:t>
            </a:r>
            <a:r>
              <a:rPr lang="en-US" sz="1400" b="0" i="0" u="none" strike="noStrike" cap="none">
                <a:solidFill>
                  <a:srgbClr val="000000"/>
                </a:solidFill>
                <a:latin typeface="Arial"/>
                <a:ea typeface="Arial"/>
                <a:cs typeface="Arial"/>
                <a:sym typeface="Arial"/>
              </a:rPr>
              <a:t> permission: costs user money or access private data</a:t>
            </a:r>
            <a:endParaRPr/>
          </a:p>
          <a:p>
            <a:pPr marL="514350" marR="0" lvl="0" indent="-514350" algn="just" rtl="0">
              <a:lnSpc>
                <a:spcPct val="100000"/>
              </a:lnSpc>
              <a:spcBef>
                <a:spcPts val="280"/>
              </a:spcBef>
              <a:spcAft>
                <a:spcPts val="0"/>
              </a:spcAft>
              <a:buNone/>
            </a:pP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93% free and 82% paid apps have </a:t>
            </a:r>
            <a:r>
              <a:rPr lang="en-US" sz="2000" b="0" i="0" u="none" strike="noStrike" cap="none">
                <a:solidFill>
                  <a:srgbClr val="FF0000"/>
                </a:solidFill>
                <a:latin typeface="Arial"/>
                <a:ea typeface="Arial"/>
                <a:cs typeface="Arial"/>
                <a:sym typeface="Arial"/>
              </a:rPr>
              <a:t>at least one dangerous </a:t>
            </a:r>
            <a:r>
              <a:rPr lang="en-US" sz="2000" b="0" i="0" u="none" strike="noStrike" cap="none">
                <a:solidFill>
                  <a:srgbClr val="000000"/>
                </a:solidFill>
                <a:latin typeface="Arial"/>
                <a:ea typeface="Arial"/>
                <a:cs typeface="Arial"/>
                <a:sym typeface="Arial"/>
              </a:rPr>
              <a:t>permission</a:t>
            </a:r>
            <a:endParaRPr sz="1400" b="0" i="0" u="none" strike="noStrike" cap="none">
              <a:solidFill>
                <a:srgbClr val="000000"/>
              </a:solidFill>
              <a:latin typeface="Arial"/>
              <a:ea typeface="Arial"/>
              <a:cs typeface="Arial"/>
              <a:sym typeface="Arial"/>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INTERNET permission </a:t>
            </a:r>
            <a:r>
              <a:rPr lang="en-US" sz="1400" b="0" i="0" u="none" strike="noStrike" cap="none">
                <a:solidFill>
                  <a:srgbClr val="000000"/>
                </a:solidFill>
                <a:latin typeface="Arial"/>
                <a:ea typeface="Arial"/>
                <a:cs typeface="Arial"/>
                <a:sym typeface="Arial"/>
              </a:rPr>
              <a:t>is heavily used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Barrera et al. 2011 (Carleton University, Ottawa) had similar findings in their study done around the same time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They argued that INTERNET permission had to be used to </a:t>
            </a:r>
            <a:r>
              <a:rPr lang="en-US" sz="1400" b="0" i="0" u="none" strike="noStrike" cap="none">
                <a:solidFill>
                  <a:srgbClr val="FF0000"/>
                </a:solidFill>
                <a:latin typeface="Arial"/>
                <a:ea typeface="Arial"/>
                <a:cs typeface="Arial"/>
                <a:sym typeface="Arial"/>
              </a:rPr>
              <a:t>load advertisements by free apps</a:t>
            </a:r>
            <a:endParaRPr/>
          </a:p>
          <a:p>
            <a:pPr marL="514350" marR="0" lvl="0" indent="-460375" algn="just" rtl="0">
              <a:lnSpc>
                <a:spcPct val="100000"/>
              </a:lnSpc>
              <a:spcBef>
                <a:spcPts val="200"/>
              </a:spcBef>
              <a:spcAft>
                <a:spcPts val="0"/>
              </a:spcAft>
              <a:buClr>
                <a:schemeClr val="accent1"/>
              </a:buClr>
              <a:buSzPts val="850"/>
              <a:buFont typeface="Arial"/>
              <a:buNone/>
            </a:pP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4"/>
          <p:cNvSpPr txBox="1">
            <a:spLocks noGrp="1"/>
          </p:cNvSpPr>
          <p:nvPr>
            <p:ph type="title"/>
          </p:nvPr>
        </p:nvSpPr>
        <p:spPr>
          <a:xfrm>
            <a:off x="1356852" y="375158"/>
            <a:ext cx="10391658"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Tip calculator app</a:t>
            </a:r>
            <a:endParaRPr sz="3600" b="0" i="0" u="none" strike="noStrike" cap="none">
              <a:solidFill>
                <a:srgbClr val="262626"/>
              </a:solidFill>
              <a:latin typeface="Century Gothic"/>
              <a:ea typeface="Century Gothic"/>
              <a:cs typeface="Century Gothic"/>
              <a:sym typeface="Century Gothic"/>
            </a:endParaRPr>
          </a:p>
        </p:txBody>
      </p:sp>
      <p:pic>
        <p:nvPicPr>
          <p:cNvPr id="211" name="Google Shape;211;p24"/>
          <p:cNvPicPr preferRelativeResize="0"/>
          <p:nvPr/>
        </p:nvPicPr>
        <p:blipFill rotWithShape="1">
          <a:blip r:embed="rId3">
            <a:alphaModFix/>
          </a:blip>
          <a:srcRect/>
          <a:stretch/>
        </p:blipFill>
        <p:spPr>
          <a:xfrm>
            <a:off x="1677692" y="1319988"/>
            <a:ext cx="2812342" cy="3674043"/>
          </a:xfrm>
          <a:prstGeom prst="rect">
            <a:avLst/>
          </a:prstGeom>
          <a:noFill/>
          <a:ln>
            <a:noFill/>
          </a:ln>
        </p:spPr>
      </p:pic>
      <p:sp>
        <p:nvSpPr>
          <p:cNvPr id="212" name="Google Shape;212;p24"/>
          <p:cNvSpPr/>
          <p:nvPr/>
        </p:nvSpPr>
        <p:spPr>
          <a:xfrm>
            <a:off x="2564222" y="6439768"/>
            <a:ext cx="5463355"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1" i="0" u="none" strike="noStrike" cap="none">
                <a:solidFill>
                  <a:srgbClr val="FF0000"/>
                </a:solidFill>
                <a:latin typeface="Arial"/>
                <a:ea typeface="Arial"/>
                <a:cs typeface="Arial"/>
                <a:sym typeface="Arial"/>
              </a:rPr>
              <a:t>http://ksuweb.kennesaw.edu/~hshahria/mobileapp/tipapp.html</a:t>
            </a:r>
            <a:endParaRPr/>
          </a:p>
        </p:txBody>
      </p:sp>
      <p:pic>
        <p:nvPicPr>
          <p:cNvPr id="213" name="Google Shape;213;p24"/>
          <p:cNvPicPr preferRelativeResize="0"/>
          <p:nvPr/>
        </p:nvPicPr>
        <p:blipFill rotWithShape="1">
          <a:blip r:embed="rId4">
            <a:alphaModFix/>
          </a:blip>
          <a:srcRect/>
          <a:stretch/>
        </p:blipFill>
        <p:spPr>
          <a:xfrm>
            <a:off x="6121207" y="1222700"/>
            <a:ext cx="2810415" cy="3868617"/>
          </a:xfrm>
          <a:prstGeom prst="rect">
            <a:avLst/>
          </a:prstGeom>
          <a:noFill/>
          <a:ln>
            <a:noFill/>
          </a:ln>
        </p:spPr>
      </p:pic>
      <p:sp>
        <p:nvSpPr>
          <p:cNvPr id="214" name="Google Shape;214;p24"/>
          <p:cNvSpPr/>
          <p:nvPr/>
        </p:nvSpPr>
        <p:spPr>
          <a:xfrm>
            <a:off x="9126934" y="1557800"/>
            <a:ext cx="3065066" cy="181588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If you select 10% tip option, the app will </a:t>
            </a:r>
            <a:r>
              <a:rPr lang="en-US" sz="1400" b="0" i="0" u="none" strike="noStrike" cap="none">
                <a:solidFill>
                  <a:srgbClr val="FF0000"/>
                </a:solidFill>
                <a:latin typeface="Arial"/>
                <a:ea typeface="Arial"/>
                <a:cs typeface="Arial"/>
                <a:sym typeface="Arial"/>
              </a:rPr>
              <a:t>send SMS with food amount </a:t>
            </a:r>
            <a:r>
              <a:rPr lang="en-US" sz="1400" b="0" i="0" u="none" strike="noStrike" cap="none">
                <a:solidFill>
                  <a:schemeClr val="dk1"/>
                </a:solidFill>
                <a:latin typeface="Arial"/>
                <a:ea typeface="Arial"/>
                <a:cs typeface="Arial"/>
                <a:sym typeface="Arial"/>
              </a:rPr>
              <a:t>you typed to a phone number you do not know</a:t>
            </a:r>
            <a:endParaRPr/>
          </a:p>
          <a:p>
            <a:pPr marL="0" marR="0" lvl="0" indent="0" algn="l" rtl="0">
              <a:lnSpc>
                <a:spcPct val="100000"/>
              </a:lnSpc>
              <a:spcBef>
                <a:spcPts val="0"/>
              </a:spcBef>
              <a:spcAft>
                <a:spcPts val="0"/>
              </a:spcAft>
              <a:buNone/>
            </a:pPr>
            <a:endParaRPr sz="14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This is an example of </a:t>
            </a:r>
            <a:r>
              <a:rPr lang="en-US" sz="1400" b="0" i="0" u="none" strike="noStrike" cap="none">
                <a:solidFill>
                  <a:srgbClr val="FF0000"/>
                </a:solidFill>
                <a:latin typeface="Arial"/>
                <a:ea typeface="Arial"/>
                <a:cs typeface="Arial"/>
                <a:sym typeface="Arial"/>
              </a:rPr>
              <a:t>keylogging activity </a:t>
            </a:r>
            <a:r>
              <a:rPr lang="en-US" sz="1400" b="0" i="0" u="none" strike="noStrike" cap="none">
                <a:solidFill>
                  <a:schemeClr val="dk1"/>
                </a:solidFill>
                <a:latin typeface="Arial"/>
                <a:ea typeface="Arial"/>
                <a:cs typeface="Arial"/>
                <a:sym typeface="Arial"/>
              </a:rPr>
              <a:t>and it is happening </a:t>
            </a:r>
            <a:r>
              <a:rPr lang="en-US" sz="1400" b="0" i="0" u="none" strike="noStrike" cap="none">
                <a:solidFill>
                  <a:srgbClr val="FF0000"/>
                </a:solidFill>
                <a:latin typeface="Arial"/>
                <a:ea typeface="Arial"/>
                <a:cs typeface="Arial"/>
                <a:sym typeface="Arial"/>
              </a:rPr>
              <a:t>without your knowledge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3"/>
                                        </p:tgtEl>
                                        <p:attrNameLst>
                                          <p:attrName>style.visibility</p:attrName>
                                        </p:attrNameLst>
                                      </p:cBhvr>
                                      <p:to>
                                        <p:strVal val="visible"/>
                                      </p:to>
                                    </p:set>
                                    <p:anim calcmode="lin" valueType="num">
                                      <p:cBhvr additive="base">
                                        <p:cTn id="7" dur="500"/>
                                        <p:tgtEl>
                                          <p:spTgt spid="213"/>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214"/>
                                        </p:tgtEl>
                                        <p:attrNameLst>
                                          <p:attrName>style.visibility</p:attrName>
                                        </p:attrNameLst>
                                      </p:cBhvr>
                                      <p:to>
                                        <p:strVal val="visible"/>
                                      </p:to>
                                    </p:set>
                                    <p:anim calcmode="lin" valueType="num">
                                      <p:cBhvr additive="base">
                                        <p:cTn id="10" dur="500"/>
                                        <p:tgtEl>
                                          <p:spTgt spid="2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101"/>
          <p:cNvSpPr txBox="1">
            <a:spLocks noGrp="1"/>
          </p:cNvSpPr>
          <p:nvPr>
            <p:ph type="title"/>
          </p:nvPr>
        </p:nvSpPr>
        <p:spPr>
          <a:xfrm>
            <a:off x="1984375" y="357278"/>
            <a:ext cx="9476599"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a:p>
        </p:txBody>
      </p:sp>
      <p:sp>
        <p:nvSpPr>
          <p:cNvPr id="816" name="Google Shape;816;p101"/>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17" name="Google Shape;817;p10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8" name="Google Shape;818;p101"/>
          <p:cNvSpPr txBox="1"/>
          <p:nvPr/>
        </p:nvSpPr>
        <p:spPr>
          <a:xfrm>
            <a:off x="1235817" y="1723988"/>
            <a:ext cx="10548144"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97% of applications that ask for </a:t>
            </a:r>
            <a:r>
              <a:rPr lang="en-US" sz="2400" b="0" i="0" u="none" strike="noStrike" cap="none">
                <a:solidFill>
                  <a:srgbClr val="FF0000"/>
                </a:solidFill>
                <a:latin typeface="Arial"/>
                <a:ea typeface="Arial"/>
                <a:cs typeface="Arial"/>
                <a:sym typeface="Arial"/>
              </a:rPr>
              <a:t>ACCESS FINE LOCATION (GPS)</a:t>
            </a:r>
            <a:r>
              <a:rPr lang="en-US" sz="2400" b="0" i="0" u="none" strike="noStrike" cap="none">
                <a:solidFill>
                  <a:srgbClr val="000000"/>
                </a:solidFill>
                <a:latin typeface="Arial"/>
                <a:ea typeface="Arial"/>
                <a:cs typeface="Arial"/>
                <a:sym typeface="Arial"/>
              </a:rPr>
              <a:t> also request the </a:t>
            </a:r>
            <a:r>
              <a:rPr lang="en-US" sz="2400" b="0" i="0" u="none" strike="noStrike" cap="none">
                <a:solidFill>
                  <a:srgbClr val="FF0000"/>
                </a:solidFill>
                <a:latin typeface="Arial"/>
                <a:ea typeface="Arial"/>
                <a:cs typeface="Arial"/>
                <a:sym typeface="Arial"/>
              </a:rPr>
              <a:t>INTERNET permission</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94% and 78% of the respective applications that request </a:t>
            </a:r>
            <a:r>
              <a:rPr lang="en-US" sz="2400" b="0" i="0" u="none" strike="noStrike" cap="none">
                <a:solidFill>
                  <a:srgbClr val="FF0000"/>
                </a:solidFill>
                <a:latin typeface="Arial"/>
                <a:ea typeface="Arial"/>
                <a:cs typeface="Arial"/>
                <a:sym typeface="Arial"/>
              </a:rPr>
              <a:t>READ CONTACTS </a:t>
            </a:r>
            <a:r>
              <a:rPr lang="en-US" sz="2400" b="0" i="0" u="none" strike="noStrike" cap="none">
                <a:solidFill>
                  <a:srgbClr val="000000"/>
                </a:solidFill>
                <a:latin typeface="Arial"/>
                <a:ea typeface="Arial"/>
                <a:cs typeface="Arial"/>
                <a:sym typeface="Arial"/>
              </a:rPr>
              <a:t>and </a:t>
            </a:r>
            <a:r>
              <a:rPr lang="en-US" sz="2400" b="0" i="0" u="none" strike="noStrike" cap="none">
                <a:solidFill>
                  <a:srgbClr val="FF0000"/>
                </a:solidFill>
                <a:latin typeface="Arial"/>
                <a:ea typeface="Arial"/>
                <a:cs typeface="Arial"/>
                <a:sym typeface="Arial"/>
              </a:rPr>
              <a:t>READ CALENDAR </a:t>
            </a:r>
            <a:r>
              <a:rPr lang="en-US" sz="2400" b="0" i="0" u="none" strike="noStrike" cap="none">
                <a:solidFill>
                  <a:srgbClr val="000000"/>
                </a:solidFill>
                <a:latin typeface="Arial"/>
                <a:ea typeface="Arial"/>
                <a:cs typeface="Arial"/>
                <a:sym typeface="Arial"/>
              </a:rPr>
              <a:t>also have asked for the </a:t>
            </a:r>
            <a:r>
              <a:rPr lang="en-US" sz="2400" b="0" i="0" u="none" strike="noStrike" cap="none">
                <a:solidFill>
                  <a:srgbClr val="FF0000"/>
                </a:solidFill>
                <a:latin typeface="Arial"/>
                <a:ea typeface="Arial"/>
                <a:cs typeface="Arial"/>
                <a:sym typeface="Arial"/>
              </a:rPr>
              <a:t>INTERNET permission</a:t>
            </a:r>
            <a:r>
              <a:rPr lang="en-US" sz="2400" b="0" i="0" u="none" strike="noStrike" cap="none">
                <a:solidFill>
                  <a:srgbClr val="000000"/>
                </a:solidFill>
                <a:latin typeface="Arial"/>
                <a:ea typeface="Arial"/>
                <a:cs typeface="Arial"/>
                <a:sym typeface="Arial"/>
              </a:rPr>
              <a:t>.</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Free apps request </a:t>
            </a:r>
            <a:r>
              <a:rPr lang="en-US" sz="2400" b="0" i="0" u="none" strike="noStrike" cap="none">
                <a:solidFill>
                  <a:srgbClr val="FF0000"/>
                </a:solidFill>
                <a:latin typeface="Arial"/>
                <a:ea typeface="Arial"/>
                <a:cs typeface="Arial"/>
                <a:sym typeface="Arial"/>
              </a:rPr>
              <a:t>more Internet access and location data </a:t>
            </a:r>
            <a:r>
              <a:rPr lang="en-US" sz="2400" b="0" i="0" u="none" strike="noStrike" cap="none">
                <a:solidFill>
                  <a:srgbClr val="000000"/>
                </a:solidFill>
                <a:latin typeface="Arial"/>
                <a:ea typeface="Arial"/>
                <a:cs typeface="Arial"/>
                <a:sym typeface="Arial"/>
              </a:rPr>
              <a:t>compared to paid apps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Possible indication of leakage of location information to advertisers</a:t>
            </a:r>
            <a:endParaRPr sz="36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Arial"/>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102"/>
          <p:cNvSpPr txBox="1">
            <a:spLocks noGrp="1"/>
          </p:cNvSpPr>
          <p:nvPr>
            <p:ph type="title"/>
          </p:nvPr>
        </p:nvSpPr>
        <p:spPr>
          <a:xfrm>
            <a:off x="2367842" y="216147"/>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Information-Theoretic Approach</a:t>
            </a:r>
            <a:endParaRPr sz="3600" b="0" i="0" u="none" strike="noStrike" cap="none">
              <a:solidFill>
                <a:srgbClr val="262626"/>
              </a:solidFill>
              <a:latin typeface="Century Gothic"/>
              <a:ea typeface="Century Gothic"/>
              <a:cs typeface="Century Gothic"/>
              <a:sym typeface="Century Gothic"/>
            </a:endParaRPr>
          </a:p>
        </p:txBody>
      </p:sp>
      <p:sp>
        <p:nvSpPr>
          <p:cNvPr id="824" name="Google Shape;824;p102"/>
          <p:cNvSpPr txBox="1">
            <a:spLocks noGrp="1"/>
          </p:cNvSpPr>
          <p:nvPr>
            <p:ph type="body" idx="1"/>
          </p:nvPr>
        </p:nvSpPr>
        <p:spPr>
          <a:xfrm>
            <a:off x="1322363" y="1497037"/>
            <a:ext cx="10182249" cy="441418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3F3F3F"/>
                </a:solidFill>
                <a:latin typeface="Century Gothic"/>
                <a:ea typeface="Century Gothic"/>
                <a:cs typeface="Century Gothic"/>
                <a:sym typeface="Century Gothic"/>
              </a:rPr>
              <a:t>A repackaged application when compared to its original version is different compared to the set of available functionalities. </a:t>
            </a: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FF0000"/>
                </a:solidFill>
                <a:latin typeface="Century Gothic"/>
                <a:ea typeface="Century Gothic"/>
                <a:cs typeface="Century Gothic"/>
                <a:sym typeface="Century Gothic"/>
              </a:rPr>
              <a:t>Research Question</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2200" b="0" i="0" u="none" strike="noStrike" cap="none">
                <a:solidFill>
                  <a:srgbClr val="3F3F3F"/>
                </a:solidFill>
                <a:latin typeface="Century Gothic"/>
                <a:ea typeface="Century Gothic"/>
                <a:cs typeface="Century Gothic"/>
                <a:sym typeface="Century Gothic"/>
              </a:rPr>
              <a:t>How can we measure the difference? </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FF0000"/>
                </a:solidFill>
                <a:latin typeface="Century Gothic"/>
                <a:ea typeface="Century Gothic"/>
                <a:cs typeface="Century Gothic"/>
                <a:sym typeface="Century Gothic"/>
              </a:rPr>
              <a:t>Kullback-Leibler Divergence (KLD)</a:t>
            </a:r>
            <a:r>
              <a:rPr lang="en-US" sz="2400" b="0" i="0" u="none" strike="noStrike" cap="none">
                <a:solidFill>
                  <a:srgbClr val="3F3F3F"/>
                </a:solidFill>
                <a:latin typeface="Century Gothic"/>
                <a:ea typeface="Century Gothic"/>
                <a:cs typeface="Century Gothic"/>
                <a:sym typeface="Century Gothic"/>
              </a:rPr>
              <a:t> can capture the difference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2200" b="0" i="0" u="none" strike="noStrike" cap="none">
                <a:solidFill>
                  <a:srgbClr val="3F3F3F"/>
                </a:solidFill>
                <a:latin typeface="Century Gothic"/>
                <a:ea typeface="Century Gothic"/>
                <a:cs typeface="Century Gothic"/>
                <a:sym typeface="Century Gothic"/>
              </a:rPr>
              <a:t>KLD between a legitimate and malware should be </a:t>
            </a:r>
            <a:r>
              <a:rPr lang="en-US" sz="2200" b="0" i="0" u="none" strike="noStrike" cap="none">
                <a:solidFill>
                  <a:srgbClr val="FF0000"/>
                </a:solidFill>
                <a:latin typeface="Century Gothic"/>
                <a:ea typeface="Century Gothic"/>
                <a:cs typeface="Century Gothic"/>
                <a:sym typeface="Century Gothic"/>
              </a:rPr>
              <a:t>high</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4974" y="232224"/>
            <a:ext cx="8911687" cy="1280890"/>
          </a:xfrm>
        </p:spPr>
        <p:txBody>
          <a:bodyPr/>
          <a:lstStyle/>
          <a:p>
            <a:r>
              <a:rPr lang="en-US" dirty="0" err="1"/>
              <a:t>Kullback-Leibler</a:t>
            </a:r>
            <a:r>
              <a:rPr lang="en-US" dirty="0"/>
              <a:t> Divergence (KLD)</a:t>
            </a:r>
          </a:p>
        </p:txBody>
      </p:sp>
      <p:sp>
        <p:nvSpPr>
          <p:cNvPr id="3" name="Content Placeholder 2"/>
          <p:cNvSpPr>
            <a:spLocks noGrp="1"/>
          </p:cNvSpPr>
          <p:nvPr>
            <p:ph idx="1"/>
          </p:nvPr>
        </p:nvSpPr>
        <p:spPr>
          <a:xfrm>
            <a:off x="1971026" y="1268964"/>
            <a:ext cx="8915400" cy="1396964"/>
          </a:xfrm>
        </p:spPr>
        <p:txBody>
          <a:bodyPr>
            <a:normAutofit/>
          </a:bodyPr>
          <a:lstStyle/>
          <a:p>
            <a:r>
              <a:rPr lang="en-US" dirty="0"/>
              <a:t>Let us assume that </a:t>
            </a:r>
            <a:r>
              <a:rPr lang="en-US" i="1" dirty="0"/>
              <a:t>P</a:t>
            </a:r>
            <a:r>
              <a:rPr lang="en-US" dirty="0"/>
              <a:t> and </a:t>
            </a:r>
            <a:r>
              <a:rPr lang="en-US" i="1" dirty="0"/>
              <a:t>Q</a:t>
            </a:r>
            <a:r>
              <a:rPr lang="en-US" dirty="0"/>
              <a:t> represent two probability </a:t>
            </a:r>
            <a:r>
              <a:rPr lang="en-US" dirty="0" smtClean="0"/>
              <a:t>distributions</a:t>
            </a:r>
          </a:p>
          <a:p>
            <a:r>
              <a:rPr lang="en-US" i="1" dirty="0" smtClean="0"/>
              <a:t>P</a:t>
            </a:r>
            <a:r>
              <a:rPr lang="en-US" dirty="0" smtClean="0"/>
              <a:t> </a:t>
            </a:r>
            <a:r>
              <a:rPr lang="en-US" dirty="0"/>
              <a:t>= {</a:t>
            </a:r>
            <a:r>
              <a:rPr lang="en-US" i="1" dirty="0"/>
              <a:t>p</a:t>
            </a:r>
            <a:r>
              <a:rPr lang="en-US" i="1" baseline="-25000" dirty="0"/>
              <a:t>1</a:t>
            </a:r>
            <a:r>
              <a:rPr lang="en-US" dirty="0"/>
              <a:t>, ..., </a:t>
            </a:r>
            <a:r>
              <a:rPr lang="en-US" i="1" dirty="0" err="1"/>
              <a:t>p</a:t>
            </a:r>
            <a:r>
              <a:rPr lang="en-US" i="1" baseline="-25000" dirty="0" err="1"/>
              <a:t>n</a:t>
            </a:r>
            <a:r>
              <a:rPr lang="en-US" dirty="0"/>
              <a:t>} </a:t>
            </a:r>
            <a:endParaRPr lang="en-US" dirty="0" smtClean="0"/>
          </a:p>
          <a:p>
            <a:r>
              <a:rPr lang="en-US" i="1" dirty="0" smtClean="0"/>
              <a:t>Q</a:t>
            </a:r>
            <a:r>
              <a:rPr lang="en-US" dirty="0" smtClean="0"/>
              <a:t> </a:t>
            </a:r>
            <a:r>
              <a:rPr lang="en-US" dirty="0"/>
              <a:t>= {</a:t>
            </a:r>
            <a:r>
              <a:rPr lang="en-US" i="1" dirty="0"/>
              <a:t>q</a:t>
            </a:r>
            <a:r>
              <a:rPr lang="en-US" i="1" baseline="-25000" dirty="0"/>
              <a:t>1</a:t>
            </a:r>
            <a:r>
              <a:rPr lang="en-US" dirty="0"/>
              <a:t>, ..., </a:t>
            </a:r>
            <a:r>
              <a:rPr lang="en-US" i="1" dirty="0" err="1"/>
              <a:t>q</a:t>
            </a:r>
            <a:r>
              <a:rPr lang="en-US" i="1" baseline="-25000" dirty="0" err="1"/>
              <a:t>n</a:t>
            </a:r>
            <a:r>
              <a:rPr lang="en-US" dirty="0"/>
              <a:t>}.</a:t>
            </a:r>
          </a:p>
        </p:txBody>
      </p:sp>
      <p:pic>
        <p:nvPicPr>
          <p:cNvPr id="4" name="Picture 3"/>
          <p:cNvPicPr>
            <a:picLocks noChangeAspect="1"/>
          </p:cNvPicPr>
          <p:nvPr/>
        </p:nvPicPr>
        <p:blipFill>
          <a:blip r:embed="rId2"/>
          <a:stretch>
            <a:fillRect/>
          </a:stretch>
        </p:blipFill>
        <p:spPr>
          <a:xfrm>
            <a:off x="2262389" y="2863269"/>
            <a:ext cx="3381375" cy="590550"/>
          </a:xfrm>
          <a:prstGeom prst="rect">
            <a:avLst/>
          </a:prstGeom>
        </p:spPr>
      </p:pic>
      <p:pic>
        <p:nvPicPr>
          <p:cNvPr id="5" name="Picture 4"/>
          <p:cNvPicPr>
            <a:picLocks noChangeAspect="1"/>
          </p:cNvPicPr>
          <p:nvPr/>
        </p:nvPicPr>
        <p:blipFill>
          <a:blip r:embed="rId3"/>
          <a:stretch>
            <a:fillRect/>
          </a:stretch>
        </p:blipFill>
        <p:spPr>
          <a:xfrm>
            <a:off x="2262389" y="3961528"/>
            <a:ext cx="2571750" cy="866775"/>
          </a:xfrm>
          <a:prstGeom prst="rect">
            <a:avLst/>
          </a:prstGeom>
        </p:spPr>
      </p:pic>
    </p:spTree>
    <p:extLst>
      <p:ext uri="{BB962C8B-B14F-4D97-AF65-F5344CB8AC3E}">
        <p14:creationId xmlns:p14="http://schemas.microsoft.com/office/powerpoint/2010/main" val="25981421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106"/>
          <p:cNvSpPr txBox="1">
            <a:spLocks noGrp="1"/>
          </p:cNvSpPr>
          <p:nvPr>
            <p:ph type="title"/>
          </p:nvPr>
        </p:nvSpPr>
        <p:spPr>
          <a:xfrm>
            <a:off x="1978090" y="325530"/>
            <a:ext cx="973179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Information-Theoretic Approach (cont.)</a:t>
            </a:r>
            <a:endParaRPr/>
          </a:p>
        </p:txBody>
      </p:sp>
      <p:sp>
        <p:nvSpPr>
          <p:cNvPr id="856" name="Google Shape;856;p106"/>
          <p:cNvSpPr txBox="1">
            <a:spLocks noGrp="1"/>
          </p:cNvSpPr>
          <p:nvPr>
            <p:ph type="body" idx="1"/>
          </p:nvPr>
        </p:nvSpPr>
        <p:spPr>
          <a:xfrm>
            <a:off x="1604865" y="1306286"/>
            <a:ext cx="9899747" cy="4604936"/>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The challenge of computing KLD (P, Q) is the term </a:t>
            </a:r>
            <a:r>
              <a:rPr lang="en-US" sz="2000" b="0" i="1" u="none" strike="noStrike" cap="none">
                <a:solidFill>
                  <a:srgbClr val="FF0000"/>
                </a:solidFill>
                <a:latin typeface="Century Gothic"/>
                <a:ea typeface="Century Gothic"/>
                <a:cs typeface="Century Gothic"/>
                <a:sym typeface="Century Gothic"/>
              </a:rPr>
              <a:t>p</a:t>
            </a:r>
            <a:r>
              <a:rPr lang="en-US" sz="2000" b="0" i="1" u="none" strike="noStrike" cap="none" baseline="-25000">
                <a:solidFill>
                  <a:srgbClr val="FF0000"/>
                </a:solidFill>
                <a:latin typeface="Century Gothic"/>
                <a:ea typeface="Century Gothic"/>
                <a:cs typeface="Century Gothic"/>
                <a:sym typeface="Century Gothic"/>
              </a:rPr>
              <a:t>i</a:t>
            </a:r>
            <a:r>
              <a:rPr lang="en-US" sz="2000" b="0" i="0" u="none" strike="noStrike" cap="none">
                <a:solidFill>
                  <a:srgbClr val="FF0000"/>
                </a:solidFill>
                <a:latin typeface="Century Gothic"/>
                <a:ea typeface="Century Gothic"/>
                <a:cs typeface="Century Gothic"/>
                <a:sym typeface="Century Gothic"/>
              </a:rPr>
              <a:t> * </a:t>
            </a:r>
            <a:r>
              <a:rPr lang="en-US" sz="2000" b="0" i="1" u="none" strike="noStrike" cap="none">
                <a:solidFill>
                  <a:srgbClr val="FF0000"/>
                </a:solidFill>
                <a:latin typeface="Century Gothic"/>
                <a:ea typeface="Century Gothic"/>
                <a:cs typeface="Century Gothic"/>
                <a:sym typeface="Century Gothic"/>
              </a:rPr>
              <a:t>log</a:t>
            </a:r>
            <a:r>
              <a:rPr lang="en-US" sz="2000" b="0" i="1" u="none" strike="noStrike" cap="none" baseline="-25000">
                <a:solidFill>
                  <a:srgbClr val="FF0000"/>
                </a:solidFill>
                <a:latin typeface="Century Gothic"/>
                <a:ea typeface="Century Gothic"/>
                <a:cs typeface="Century Gothic"/>
                <a:sym typeface="Century Gothic"/>
              </a:rPr>
              <a:t>2</a:t>
            </a:r>
            <a:r>
              <a:rPr lang="en-US" sz="2000" b="0" i="1" u="none" strike="noStrike" cap="none">
                <a:solidFill>
                  <a:srgbClr val="FF0000"/>
                </a:solidFill>
                <a:latin typeface="Century Gothic"/>
                <a:ea typeface="Century Gothic"/>
                <a:cs typeface="Century Gothic"/>
                <a:sym typeface="Century Gothic"/>
              </a:rPr>
              <a:t> (p</a:t>
            </a:r>
            <a:r>
              <a:rPr lang="en-US" sz="2000" b="0" i="1" u="none" strike="noStrike" cap="none" baseline="-25000">
                <a:solidFill>
                  <a:srgbClr val="FF0000"/>
                </a:solidFill>
                <a:latin typeface="Century Gothic"/>
                <a:ea typeface="Century Gothic"/>
                <a:cs typeface="Century Gothic"/>
                <a:sym typeface="Century Gothic"/>
              </a:rPr>
              <a:t>i</a:t>
            </a:r>
            <a:r>
              <a:rPr lang="en-US" sz="2000" b="0" i="1" u="none" strike="noStrike" cap="none">
                <a:solidFill>
                  <a:srgbClr val="FF0000"/>
                </a:solidFill>
                <a:latin typeface="Century Gothic"/>
                <a:ea typeface="Century Gothic"/>
                <a:cs typeface="Century Gothic"/>
                <a:sym typeface="Century Gothic"/>
              </a:rPr>
              <a:t>/q</a:t>
            </a:r>
            <a:r>
              <a:rPr lang="en-US" sz="2000" b="0" i="1" u="none" strike="noStrike" cap="none" baseline="-25000">
                <a:solidFill>
                  <a:srgbClr val="FF0000"/>
                </a:solidFill>
                <a:latin typeface="Century Gothic"/>
                <a:ea typeface="Century Gothic"/>
                <a:cs typeface="Century Gothic"/>
                <a:sym typeface="Century Gothic"/>
              </a:rPr>
              <a:t>i</a:t>
            </a:r>
            <a:r>
              <a:rPr lang="en-US" sz="2000" b="0" i="1" u="none" strike="noStrike" cap="none">
                <a:solidFill>
                  <a:srgbClr val="FF0000"/>
                </a:solidFill>
                <a:latin typeface="Century Gothic"/>
                <a:ea typeface="Century Gothic"/>
                <a:cs typeface="Century Gothic"/>
                <a:sym typeface="Century Gothic"/>
              </a:rPr>
              <a:t>)</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If </a:t>
            </a:r>
            <a:r>
              <a:rPr lang="en-US" sz="2000" b="0" i="1" u="none" strike="noStrike" cap="none">
                <a:solidFill>
                  <a:srgbClr val="3F3F3F"/>
                </a:solidFill>
                <a:latin typeface="Century Gothic"/>
                <a:ea typeface="Century Gothic"/>
                <a:cs typeface="Century Gothic"/>
                <a:sym typeface="Century Gothic"/>
              </a:rPr>
              <a:t>p</a:t>
            </a:r>
            <a:r>
              <a:rPr lang="en-US" sz="2000" b="0" i="1" u="none" strike="noStrike" cap="none" baseline="-25000">
                <a:solidFill>
                  <a:srgbClr val="3F3F3F"/>
                </a:solidFill>
                <a:latin typeface="Century Gothic"/>
                <a:ea typeface="Century Gothic"/>
                <a:cs typeface="Century Gothic"/>
                <a:sym typeface="Century Gothic"/>
              </a:rPr>
              <a:t>i</a:t>
            </a:r>
            <a:r>
              <a:rPr lang="en-US" sz="2000" b="0" i="1" u="none" strike="noStrike" cap="none">
                <a:solidFill>
                  <a:srgbClr val="3F3F3F"/>
                </a:solidFill>
                <a:latin typeface="Century Gothic"/>
                <a:ea typeface="Century Gothic"/>
                <a:cs typeface="Century Gothic"/>
                <a:sym typeface="Century Gothic"/>
              </a:rPr>
              <a:t> </a:t>
            </a:r>
            <a:r>
              <a:rPr lang="en-US" sz="2000" b="0" i="0" u="none" strike="noStrike" cap="none">
                <a:solidFill>
                  <a:srgbClr val="3F3F3F"/>
                </a:solidFill>
                <a:latin typeface="Century Gothic"/>
                <a:ea typeface="Century Gothic"/>
                <a:cs typeface="Century Gothic"/>
                <a:sym typeface="Century Gothic"/>
              </a:rPr>
              <a:t>or </a:t>
            </a:r>
            <a:r>
              <a:rPr lang="en-US" sz="2000" b="0" i="1" u="none" strike="noStrike" cap="none">
                <a:solidFill>
                  <a:srgbClr val="3F3F3F"/>
                </a:solidFill>
                <a:latin typeface="Century Gothic"/>
                <a:ea typeface="Century Gothic"/>
                <a:cs typeface="Century Gothic"/>
                <a:sym typeface="Century Gothic"/>
              </a:rPr>
              <a:t>q</a:t>
            </a:r>
            <a:r>
              <a:rPr lang="en-US" sz="2000" b="0" i="1" u="none" strike="noStrike" cap="none" baseline="-25000">
                <a:solidFill>
                  <a:srgbClr val="3F3F3F"/>
                </a:solidFill>
                <a:latin typeface="Century Gothic"/>
                <a:ea typeface="Century Gothic"/>
                <a:cs typeface="Century Gothic"/>
                <a:sym typeface="Century Gothic"/>
              </a:rPr>
              <a:t>i</a:t>
            </a:r>
            <a:r>
              <a:rPr lang="en-US" sz="2000" b="0" i="0" u="none" strike="noStrike" cap="none">
                <a:solidFill>
                  <a:srgbClr val="3F3F3F"/>
                </a:solidFill>
                <a:latin typeface="Century Gothic"/>
                <a:ea typeface="Century Gothic"/>
                <a:cs typeface="Century Gothic"/>
                <a:sym typeface="Century Gothic"/>
              </a:rPr>
              <a:t> is zero (no occurrence of opcode), then the term becomes infinite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KLD also becomes </a:t>
            </a:r>
            <a:r>
              <a:rPr lang="en-US" sz="2000" b="0" i="0" u="none" strike="noStrike" cap="none">
                <a:solidFill>
                  <a:srgbClr val="FF0000"/>
                </a:solidFill>
                <a:latin typeface="Century Gothic"/>
                <a:ea typeface="Century Gothic"/>
                <a:cs typeface="Century Gothic"/>
                <a:sym typeface="Century Gothic"/>
              </a:rPr>
              <a:t>infinite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We apply constant </a:t>
            </a:r>
            <a:r>
              <a:rPr lang="en-US" sz="2000" b="0" i="0" u="none" strike="noStrike" cap="none">
                <a:solidFill>
                  <a:srgbClr val="FF0000"/>
                </a:solidFill>
                <a:latin typeface="Century Gothic"/>
                <a:ea typeface="Century Gothic"/>
                <a:cs typeface="Century Gothic"/>
                <a:sym typeface="Century Gothic"/>
              </a:rPr>
              <a:t>back-off smoothing</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800" b="0" i="0" u="none" strike="noStrike" cap="none">
                <a:solidFill>
                  <a:srgbClr val="3F3F3F"/>
                </a:solidFill>
                <a:latin typeface="Century Gothic"/>
                <a:ea typeface="Century Gothic"/>
                <a:cs typeface="Century Gothic"/>
                <a:sym typeface="Century Gothic"/>
              </a:rPr>
              <a:t>All zero probability values in </a:t>
            </a:r>
            <a:r>
              <a:rPr lang="en-US" sz="1800" b="0" i="1" u="none" strike="noStrike" cap="none">
                <a:solidFill>
                  <a:srgbClr val="3F3F3F"/>
                </a:solidFill>
                <a:latin typeface="Century Gothic"/>
                <a:ea typeface="Century Gothic"/>
                <a:cs typeface="Century Gothic"/>
                <a:sym typeface="Century Gothic"/>
              </a:rPr>
              <a:t>P</a:t>
            </a:r>
            <a:r>
              <a:rPr lang="en-US" sz="1800" b="0" i="0" u="none" strike="noStrike" cap="none">
                <a:solidFill>
                  <a:srgbClr val="3F3F3F"/>
                </a:solidFill>
                <a:latin typeface="Century Gothic"/>
                <a:ea typeface="Century Gothic"/>
                <a:cs typeface="Century Gothic"/>
                <a:sym typeface="Century Gothic"/>
              </a:rPr>
              <a:t> and </a:t>
            </a:r>
            <a:r>
              <a:rPr lang="en-US" sz="1800" b="0" i="1" u="none" strike="noStrike" cap="none">
                <a:solidFill>
                  <a:srgbClr val="3F3F3F"/>
                </a:solidFill>
                <a:latin typeface="Century Gothic"/>
                <a:ea typeface="Century Gothic"/>
                <a:cs typeface="Century Gothic"/>
                <a:sym typeface="Century Gothic"/>
              </a:rPr>
              <a:t>Q</a:t>
            </a:r>
            <a:r>
              <a:rPr lang="en-US" sz="1800" b="0" i="0" u="none" strike="noStrike" cap="none">
                <a:solidFill>
                  <a:srgbClr val="3F3F3F"/>
                </a:solidFill>
                <a:latin typeface="Century Gothic"/>
                <a:ea typeface="Century Gothic"/>
                <a:cs typeface="Century Gothic"/>
                <a:sym typeface="Century Gothic"/>
              </a:rPr>
              <a:t> are replaced with a negligible constant probability (e) </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800" b="0" i="0" u="none" strike="noStrike" cap="none">
                <a:solidFill>
                  <a:srgbClr val="3F3F3F"/>
                </a:solidFill>
                <a:latin typeface="Century Gothic"/>
                <a:ea typeface="Century Gothic"/>
                <a:cs typeface="Century Gothic"/>
                <a:sym typeface="Century Gothic"/>
              </a:rPr>
              <a:t>All non-zero values are equally subtracted with the constant value proportionally</a:t>
            </a:r>
            <a:endParaRPr sz="1800" b="0" i="0" u="none" strike="noStrike" cap="none">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35"/>
        <p:cNvGrpSpPr/>
        <p:nvPr/>
      </p:nvGrpSpPr>
      <p:grpSpPr>
        <a:xfrm>
          <a:off x="0" y="0"/>
          <a:ext cx="0" cy="0"/>
          <a:chOff x="0" y="0"/>
          <a:chExt cx="0" cy="0"/>
        </a:xfrm>
      </p:grpSpPr>
      <p:sp>
        <p:nvSpPr>
          <p:cNvPr id="836" name="Google Shape;836;p104"/>
          <p:cNvSpPr txBox="1">
            <a:spLocks noGrp="1"/>
          </p:cNvSpPr>
          <p:nvPr>
            <p:ph type="title"/>
          </p:nvPr>
        </p:nvSpPr>
        <p:spPr>
          <a:xfrm>
            <a:off x="1520888" y="266074"/>
            <a:ext cx="9106679"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200" b="0" i="0" u="none" strike="noStrike" cap="none">
                <a:solidFill>
                  <a:srgbClr val="262626"/>
                </a:solidFill>
                <a:latin typeface="Century Gothic"/>
                <a:ea typeface="Century Gothic"/>
                <a:cs typeface="Century Gothic"/>
                <a:sym typeface="Century Gothic"/>
              </a:rPr>
              <a:t>Information-Theoretic Approach (cont.)</a:t>
            </a:r>
            <a:endParaRPr/>
          </a:p>
        </p:txBody>
      </p:sp>
      <p:sp>
        <p:nvSpPr>
          <p:cNvPr id="837" name="Google Shape;837;p104"/>
          <p:cNvSpPr txBox="1">
            <a:spLocks noGrp="1"/>
          </p:cNvSpPr>
          <p:nvPr>
            <p:ph type="body" idx="1"/>
          </p:nvPr>
        </p:nvSpPr>
        <p:spPr>
          <a:xfrm>
            <a:off x="1372018" y="1268115"/>
            <a:ext cx="10062179" cy="774441"/>
          </a:xfrm>
          <a:prstGeom prst="rect">
            <a:avLst/>
          </a:prstGeom>
          <a:noFill/>
          <a:ln>
            <a:noFill/>
          </a:ln>
        </p:spPr>
        <p:txBody>
          <a:bodyPr spcFirstLastPara="1" wrap="square" lIns="91425" tIns="45700" rIns="91425" bIns="45700" anchor="t" anchorCtr="0">
            <a:noAutofit/>
          </a:bodyPr>
          <a:lstStyle/>
          <a:p>
            <a:pPr marL="457200" marR="0" lvl="0" indent="-342900" algn="l" rtl="0">
              <a:lnSpc>
                <a:spcPct val="80000"/>
              </a:lnSpc>
              <a:spcBef>
                <a:spcPts val="1000"/>
              </a:spcBef>
              <a:spcAft>
                <a:spcPts val="0"/>
              </a:spcAft>
              <a:buClr>
                <a:schemeClr val="accent1"/>
              </a:buClr>
              <a:buSzPts val="1800"/>
              <a:buFont typeface="Noto Sans Symbols"/>
              <a:buChar char="•"/>
            </a:pPr>
            <a:r>
              <a:rPr lang="en-US" sz="1665" b="0" i="0" u="none" strike="noStrike" cap="none">
                <a:solidFill>
                  <a:srgbClr val="3F3F3F"/>
                </a:solidFill>
                <a:latin typeface="Century Gothic"/>
                <a:ea typeface="Century Gothic"/>
                <a:cs typeface="Century Gothic"/>
                <a:sym typeface="Century Gothic"/>
              </a:rPr>
              <a:t>We need to build population set for both legitimate (P) and malware (Q) applications </a:t>
            </a:r>
            <a:endParaRPr/>
          </a:p>
          <a:p>
            <a:pPr marL="457200" marR="0" lvl="0" indent="-342900" algn="l" rtl="0">
              <a:lnSpc>
                <a:spcPct val="80000"/>
              </a:lnSpc>
              <a:spcBef>
                <a:spcPts val="1000"/>
              </a:spcBef>
              <a:spcAft>
                <a:spcPts val="0"/>
              </a:spcAft>
              <a:buClr>
                <a:schemeClr val="accent1"/>
              </a:buClr>
              <a:buSzPts val="1800"/>
              <a:buFont typeface="Noto Sans Symbols"/>
              <a:buChar char="•"/>
            </a:pPr>
            <a:r>
              <a:rPr lang="en-US" sz="1665" b="0" i="0" u="none" strike="noStrike" cap="none">
                <a:solidFill>
                  <a:srgbClr val="3F3F3F"/>
                </a:solidFill>
                <a:latin typeface="Century Gothic"/>
                <a:ea typeface="Century Gothic"/>
                <a:cs typeface="Century Gothic"/>
                <a:sym typeface="Century Gothic"/>
              </a:rPr>
              <a:t>Example below are related to SMS sending apps (ADCAIJ 2014)</a:t>
            </a:r>
            <a:endParaRPr/>
          </a:p>
        </p:txBody>
      </p:sp>
      <p:pic>
        <p:nvPicPr>
          <p:cNvPr id="838" name="Google Shape;838;p104" descr="malicious-apps"/>
          <p:cNvPicPr preferRelativeResize="0"/>
          <p:nvPr/>
        </p:nvPicPr>
        <p:blipFill rotWithShape="1">
          <a:blip r:embed="rId3">
            <a:alphaModFix/>
          </a:blip>
          <a:srcRect/>
          <a:stretch/>
        </p:blipFill>
        <p:spPr>
          <a:xfrm>
            <a:off x="10534261" y="198843"/>
            <a:ext cx="1373158" cy="1163426"/>
          </a:xfrm>
          <a:prstGeom prst="rect">
            <a:avLst/>
          </a:prstGeom>
          <a:noFill/>
          <a:ln>
            <a:noFill/>
          </a:ln>
        </p:spPr>
      </p:pic>
      <p:graphicFrame>
        <p:nvGraphicFramePr>
          <p:cNvPr id="839" name="Google Shape;839;p104"/>
          <p:cNvGraphicFramePr/>
          <p:nvPr/>
        </p:nvGraphicFramePr>
        <p:xfrm>
          <a:off x="595736" y="2140644"/>
          <a:ext cx="4833275" cy="3955635"/>
        </p:xfrm>
        <a:graphic>
          <a:graphicData uri="http://schemas.openxmlformats.org/drawingml/2006/table">
            <a:tbl>
              <a:tblPr firstRow="1" firstCol="1" bandRow="1" bandCol="1">
                <a:noFill/>
                <a:tableStyleId>{E8E808EF-BB16-4F3A-A1C2-DDCE3A6A3460}</a:tableStyleId>
              </a:tblPr>
              <a:tblGrid>
                <a:gridCol w="703375">
                  <a:extLst>
                    <a:ext uri="{9D8B030D-6E8A-4147-A177-3AD203B41FA5}">
                      <a16:colId xmlns:a16="http://schemas.microsoft.com/office/drawing/2014/main" val="20000"/>
                    </a:ext>
                  </a:extLst>
                </a:gridCol>
                <a:gridCol w="626675">
                  <a:extLst>
                    <a:ext uri="{9D8B030D-6E8A-4147-A177-3AD203B41FA5}">
                      <a16:colId xmlns:a16="http://schemas.microsoft.com/office/drawing/2014/main" val="20001"/>
                    </a:ext>
                  </a:extLst>
                </a:gridCol>
                <a:gridCol w="3503225">
                  <a:extLst>
                    <a:ext uri="{9D8B030D-6E8A-4147-A177-3AD203B41FA5}">
                      <a16:colId xmlns:a16="http://schemas.microsoft.com/office/drawing/2014/main" val="20002"/>
                    </a:ext>
                  </a:extLst>
                </a:gridCol>
              </a:tblGrid>
              <a:tr h="143925">
                <a:tc>
                  <a:txBody>
                    <a:bodyPr/>
                    <a:lstStyle/>
                    <a:p>
                      <a:pPr marL="0" marR="36195" lvl="0" indent="0" algn="ctr" rtl="0">
                        <a:lnSpc>
                          <a:spcPct val="100000"/>
                        </a:lnSpc>
                        <a:spcBef>
                          <a:spcPts val="0"/>
                        </a:spcBef>
                        <a:spcAft>
                          <a:spcPts val="0"/>
                        </a:spcAft>
                        <a:buNone/>
                      </a:pPr>
                      <a:r>
                        <a:rPr lang="en-US" sz="1400" u="none" strike="noStrike" cap="none"/>
                        <a:t>Type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Name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Description</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0"/>
                  </a:ext>
                </a:extLst>
              </a:tr>
              <a:tr h="719675">
                <a:tc rowSpan="5">
                  <a:txBody>
                    <a:bodyPr/>
                    <a:lstStyle/>
                    <a:p>
                      <a:pPr marL="0" marR="36195" lvl="0" indent="0" algn="ctr" rtl="0">
                        <a:lnSpc>
                          <a:spcPct val="100000"/>
                        </a:lnSpc>
                        <a:spcBef>
                          <a:spcPts val="0"/>
                        </a:spcBef>
                        <a:spcAft>
                          <a:spcPts val="0"/>
                        </a:spcAft>
                        <a:buNone/>
                      </a:pPr>
                      <a:r>
                        <a:rPr lang="en-US" sz="1400" u="none" strike="noStrike" cap="none"/>
                        <a:t> Benign</a:t>
                      </a:r>
                      <a:endParaRPr sz="1200" u="none" strike="noStrike" cap="none"/>
                    </a:p>
                    <a:p>
                      <a:pPr marL="0" marR="36195" lvl="0" indent="0" algn="ctr" rtl="0">
                        <a:lnSpc>
                          <a:spcPct val="100000"/>
                        </a:lnSpc>
                        <a:spcBef>
                          <a:spcPts val="0"/>
                        </a:spcBef>
                        <a:spcAft>
                          <a:spcPts val="0"/>
                        </a:spcAft>
                        <a:buNone/>
                      </a:pPr>
                      <a:r>
                        <a:rPr lang="en-US" sz="1400" u="none" strike="noStrike" cap="none"/>
                        <a:t> </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1</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 message is sent with visual input, through even handler method</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1"/>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2</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SmsManager object is created, sendTxtMsg is invoked, variable argument is present</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2"/>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3</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Create Intent object, write SMS message, variable argument message, start Activity</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3"/>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4</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Start activity with “smsto:” string in Uri.parse method and variable parameter for SMS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4"/>
                  </a:ext>
                </a:extLst>
              </a:tr>
              <a:tr h="4318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5</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Message delivery or receiving status is notified</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5"/>
                  </a:ext>
                </a:extLst>
              </a:tr>
            </a:tbl>
          </a:graphicData>
        </a:graphic>
      </p:graphicFrame>
      <p:graphicFrame>
        <p:nvGraphicFramePr>
          <p:cNvPr id="840" name="Google Shape;840;p104"/>
          <p:cNvGraphicFramePr/>
          <p:nvPr/>
        </p:nvGraphicFramePr>
        <p:xfrm>
          <a:off x="6187073" y="2140643"/>
          <a:ext cx="5830750" cy="4097975"/>
        </p:xfrm>
        <a:graphic>
          <a:graphicData uri="http://schemas.openxmlformats.org/drawingml/2006/table">
            <a:tbl>
              <a:tblPr firstRow="1" firstCol="1" bandRow="1" bandCol="1">
                <a:noFill/>
                <a:tableStyleId>{E8E808EF-BB16-4F3A-A1C2-DDCE3A6A3460}</a:tableStyleId>
              </a:tblPr>
              <a:tblGrid>
                <a:gridCol w="1048800">
                  <a:extLst>
                    <a:ext uri="{9D8B030D-6E8A-4147-A177-3AD203B41FA5}">
                      <a16:colId xmlns:a16="http://schemas.microsoft.com/office/drawing/2014/main" val="20000"/>
                    </a:ext>
                  </a:extLst>
                </a:gridCol>
                <a:gridCol w="1005600">
                  <a:extLst>
                    <a:ext uri="{9D8B030D-6E8A-4147-A177-3AD203B41FA5}">
                      <a16:colId xmlns:a16="http://schemas.microsoft.com/office/drawing/2014/main" val="20001"/>
                    </a:ext>
                  </a:extLst>
                </a:gridCol>
                <a:gridCol w="3776350">
                  <a:extLst>
                    <a:ext uri="{9D8B030D-6E8A-4147-A177-3AD203B41FA5}">
                      <a16:colId xmlns:a16="http://schemas.microsoft.com/office/drawing/2014/main" val="20002"/>
                    </a:ext>
                  </a:extLst>
                </a:gridCol>
              </a:tblGrid>
              <a:tr h="221975">
                <a:tc>
                  <a:txBody>
                    <a:bodyPr/>
                    <a:lstStyle/>
                    <a:p>
                      <a:pPr marL="0" marR="36195" lvl="0" indent="0" algn="ctr" rtl="0">
                        <a:lnSpc>
                          <a:spcPct val="100000"/>
                        </a:lnSpc>
                        <a:spcBef>
                          <a:spcPts val="0"/>
                        </a:spcBef>
                        <a:spcAft>
                          <a:spcPts val="0"/>
                        </a:spcAft>
                        <a:buNone/>
                      </a:pPr>
                      <a:r>
                        <a:rPr lang="en-US" sz="1400" u="none" strike="noStrike" cap="none"/>
                        <a:t>Type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Name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Description</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0"/>
                  </a:ext>
                </a:extLst>
              </a:tr>
              <a:tr h="979200">
                <a:tc rowSpan="5">
                  <a:txBody>
                    <a:bodyPr/>
                    <a:lstStyle/>
                    <a:p>
                      <a:pPr marL="0" marR="36195" lvl="0" indent="0" algn="ctr" rtl="0">
                        <a:lnSpc>
                          <a:spcPct val="100000"/>
                        </a:lnSpc>
                        <a:spcBef>
                          <a:spcPts val="0"/>
                        </a:spcBef>
                        <a:spcAft>
                          <a:spcPts val="0"/>
                        </a:spcAft>
                        <a:buNone/>
                      </a:pPr>
                      <a:r>
                        <a:rPr lang="en-US" sz="1400" u="none" strike="noStrike" cap="none"/>
                        <a:t> Malicious</a:t>
                      </a:r>
                      <a:endParaRPr sz="1200" u="none" strike="noStrike" cap="none"/>
                    </a:p>
                    <a:p>
                      <a:pPr marL="0" marR="36195" lvl="0" indent="0" algn="ctr" rtl="0">
                        <a:lnSpc>
                          <a:spcPct val="100000"/>
                        </a:lnSpc>
                        <a:spcBef>
                          <a:spcPts val="0"/>
                        </a:spcBef>
                        <a:spcAft>
                          <a:spcPts val="0"/>
                        </a:spcAft>
                        <a:buNone/>
                      </a:pPr>
                      <a:r>
                        <a:rPr lang="en-US" sz="1400" u="none" strike="noStrike" cap="none"/>
                        <a:t> </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6</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 message is sent without input from visual interfaces, and in presence or absence of event handler method</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1"/>
                  </a:ext>
                </a:extLst>
              </a:tr>
              <a:tr h="699425">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7</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SmsManager object is created, sendTxtMsg is invoked, constant argument present</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2"/>
                  </a:ext>
                </a:extLst>
              </a:tr>
              <a:tr h="699425">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8</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Using intent object, putting SMS body, and constant argument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3"/>
                  </a:ext>
                </a:extLst>
              </a:tr>
              <a:tr h="9792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9</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Start activity with “smsto:” string in Uri.parse method and constant parameter representing SMS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4"/>
                  </a:ext>
                </a:extLst>
              </a:tr>
              <a:tr h="51875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10</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Message delivery or receiving status is not notified</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5"/>
                  </a:ext>
                </a:extLst>
              </a:tr>
            </a:tbl>
          </a:graphicData>
        </a:graphic>
      </p:graphicFrame>
      <p:sp>
        <p:nvSpPr>
          <p:cNvPr id="841" name="Google Shape;841;p104"/>
          <p:cNvSpPr/>
          <p:nvPr/>
        </p:nvSpPr>
        <p:spPr>
          <a:xfrm>
            <a:off x="595736" y="6112234"/>
            <a:ext cx="4525598"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222222"/>
                </a:solidFill>
                <a:latin typeface="Times"/>
                <a:ea typeface="Times"/>
                <a:cs typeface="Times"/>
                <a:sym typeface="Times"/>
              </a:rPr>
              <a:t>SMS Operational Elements for good aplication</a:t>
            </a:r>
            <a:endParaRPr sz="1400" b="0" i="0" u="none" strike="noStrike" cap="none">
              <a:solidFill>
                <a:srgbClr val="000000"/>
              </a:solidFill>
              <a:latin typeface="Arial"/>
              <a:ea typeface="Arial"/>
              <a:cs typeface="Arial"/>
              <a:sym typeface="Arial"/>
            </a:endParaRPr>
          </a:p>
        </p:txBody>
      </p:sp>
      <p:sp>
        <p:nvSpPr>
          <p:cNvPr id="842" name="Google Shape;842;p104"/>
          <p:cNvSpPr/>
          <p:nvPr/>
        </p:nvSpPr>
        <p:spPr>
          <a:xfrm>
            <a:off x="6567045" y="6202276"/>
            <a:ext cx="4801314"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222222"/>
                </a:solidFill>
                <a:latin typeface="Times"/>
                <a:ea typeface="Times"/>
                <a:cs typeface="Times"/>
                <a:sym typeface="Times"/>
              </a:rPr>
              <a:t>SMS Operational Elements for malwareaplication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1280890"/>
          </a:xfrm>
        </p:spPr>
        <p:txBody>
          <a:bodyPr>
            <a:normAutofit/>
          </a:bodyPr>
          <a:lstStyle/>
          <a:p>
            <a:pPr algn="ctr"/>
            <a:r>
              <a:rPr lang="en-US" sz="3200" dirty="0" smtClean="0"/>
              <a:t>KLD-based Malware Detection – SMS </a:t>
            </a:r>
            <a:br>
              <a:rPr lang="en-US" sz="3200" dirty="0" smtClean="0"/>
            </a:br>
            <a:r>
              <a:rPr lang="en-US" sz="3200" dirty="0" smtClean="0"/>
              <a:t>(Result)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graphicFrame>
        <p:nvGraphicFramePr>
          <p:cNvPr id="5" name="Table 4"/>
          <p:cNvGraphicFramePr>
            <a:graphicFrameLocks noGrp="1"/>
          </p:cNvGraphicFramePr>
          <p:nvPr>
            <p:extLst/>
          </p:nvPr>
        </p:nvGraphicFramePr>
        <p:xfrm>
          <a:off x="7142236" y="2132590"/>
          <a:ext cx="4765183" cy="2917337"/>
        </p:xfrm>
        <a:graphic>
          <a:graphicData uri="http://schemas.openxmlformats.org/drawingml/2006/table">
            <a:tbl>
              <a:tblPr firstRow="1" firstCol="1" bandRow="1" bandCol="1">
                <a:tableStyleId>{5C22544A-7EE6-4342-B048-85BDC9FD1C3A}</a:tableStyleId>
              </a:tblPr>
              <a:tblGrid>
                <a:gridCol w="3299811">
                  <a:extLst>
                    <a:ext uri="{9D8B030D-6E8A-4147-A177-3AD203B41FA5}">
                      <a16:colId xmlns:a16="http://schemas.microsoft.com/office/drawing/2014/main" val="20000"/>
                    </a:ext>
                  </a:extLst>
                </a:gridCol>
                <a:gridCol w="1465372">
                  <a:extLst>
                    <a:ext uri="{9D8B030D-6E8A-4147-A177-3AD203B41FA5}">
                      <a16:colId xmlns:a16="http://schemas.microsoft.com/office/drawing/2014/main" val="20001"/>
                    </a:ext>
                  </a:extLst>
                </a:gridCol>
              </a:tblGrid>
              <a:tr h="478937">
                <a:tc>
                  <a:txBody>
                    <a:bodyPr/>
                    <a:lstStyle/>
                    <a:p>
                      <a:pPr marL="0" marR="0" algn="ctr" hangingPunct="0">
                        <a:spcBef>
                          <a:spcPts val="0"/>
                        </a:spcBef>
                        <a:spcAft>
                          <a:spcPts val="0"/>
                        </a:spcAft>
                      </a:pPr>
                      <a:r>
                        <a:rPr lang="en-US" sz="1600" dirty="0">
                          <a:effectLst/>
                        </a:rPr>
                        <a:t>Good Application Name (Q')</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hangingPunct="0">
                        <a:spcBef>
                          <a:spcPts val="0"/>
                        </a:spcBef>
                        <a:spcAft>
                          <a:spcPts val="0"/>
                        </a:spcAft>
                      </a:pPr>
                      <a:r>
                        <a:rPr lang="en-US" sz="1600">
                          <a:effectLst/>
                        </a:rPr>
                        <a:t>KLD (P', Q')</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r h="243699">
                <a:tc>
                  <a:txBody>
                    <a:bodyPr/>
                    <a:lstStyle/>
                    <a:p>
                      <a:pPr marL="26670" marR="57150" hangingPunct="0">
                        <a:spcBef>
                          <a:spcPts val="0"/>
                        </a:spcBef>
                        <a:spcAft>
                          <a:spcPts val="0"/>
                        </a:spcAft>
                      </a:pPr>
                      <a:r>
                        <a:rPr lang="en-US" sz="1600" dirty="0">
                          <a:effectLst/>
                        </a:rPr>
                        <a:t>Barcode Scanner</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10.81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1"/>
                  </a:ext>
                </a:extLst>
              </a:tr>
              <a:tr h="243699">
                <a:tc>
                  <a:txBody>
                    <a:bodyPr/>
                    <a:lstStyle/>
                    <a:p>
                      <a:pPr marL="26670" marR="57150" hangingPunct="0">
                        <a:spcBef>
                          <a:spcPts val="0"/>
                        </a:spcBef>
                        <a:spcAft>
                          <a:spcPts val="0"/>
                        </a:spcAft>
                      </a:pPr>
                      <a:r>
                        <a:rPr lang="en-US" sz="1600">
                          <a:effectLst/>
                        </a:rPr>
                        <a:t>FxCamera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9.97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2"/>
                  </a:ext>
                </a:extLst>
              </a:tr>
              <a:tr h="243699">
                <a:tc>
                  <a:txBody>
                    <a:bodyPr/>
                    <a:lstStyle/>
                    <a:p>
                      <a:pPr marL="26670" marR="57150" hangingPunct="0">
                        <a:spcBef>
                          <a:spcPts val="0"/>
                        </a:spcBef>
                        <a:spcAft>
                          <a:spcPts val="0"/>
                        </a:spcAft>
                      </a:pPr>
                      <a:r>
                        <a:rPr lang="en-US" sz="1600">
                          <a:effectLst/>
                        </a:rPr>
                        <a:t>Huffington Post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11.82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3"/>
                  </a:ext>
                </a:extLst>
              </a:tr>
              <a:tr h="243699">
                <a:tc>
                  <a:txBody>
                    <a:bodyPr/>
                    <a:lstStyle/>
                    <a:p>
                      <a:pPr marL="26670" marR="57150" hangingPunct="0">
                        <a:spcBef>
                          <a:spcPts val="0"/>
                        </a:spcBef>
                        <a:spcAft>
                          <a:spcPts val="0"/>
                        </a:spcAft>
                      </a:pPr>
                      <a:r>
                        <a:rPr lang="en-US" sz="1600">
                          <a:effectLst/>
                        </a:rPr>
                        <a:t>My Currency – Converter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8.77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4"/>
                  </a:ext>
                </a:extLst>
              </a:tr>
              <a:tr h="243699">
                <a:tc>
                  <a:txBody>
                    <a:bodyPr/>
                    <a:lstStyle/>
                    <a:p>
                      <a:pPr marL="26670" marR="57150" hangingPunct="0">
                        <a:spcBef>
                          <a:spcPts val="0"/>
                        </a:spcBef>
                        <a:spcAft>
                          <a:spcPts val="0"/>
                        </a:spcAft>
                      </a:pPr>
                      <a:r>
                        <a:rPr lang="en-US" sz="1600">
                          <a:effectLst/>
                        </a:rPr>
                        <a:t>Skype</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7.23</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5"/>
                  </a:ext>
                </a:extLst>
              </a:tr>
              <a:tr h="243699">
                <a:tc>
                  <a:txBody>
                    <a:bodyPr/>
                    <a:lstStyle/>
                    <a:p>
                      <a:pPr marL="26670" marR="57150" hangingPunct="0">
                        <a:spcBef>
                          <a:spcPts val="0"/>
                        </a:spcBef>
                        <a:spcAft>
                          <a:spcPts val="0"/>
                        </a:spcAft>
                      </a:pPr>
                      <a:r>
                        <a:rPr lang="en-US" sz="1600">
                          <a:effectLst/>
                        </a:rPr>
                        <a:t>To-Do Calendar Planner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5.12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6"/>
                  </a:ext>
                </a:extLst>
              </a:tr>
              <a:tr h="243699">
                <a:tc>
                  <a:txBody>
                    <a:bodyPr/>
                    <a:lstStyle/>
                    <a:p>
                      <a:pPr marL="26670" marR="57150" hangingPunct="0">
                        <a:spcBef>
                          <a:spcPts val="0"/>
                        </a:spcBef>
                        <a:spcAft>
                          <a:spcPts val="0"/>
                        </a:spcAft>
                      </a:pPr>
                      <a:r>
                        <a:rPr lang="en-US" sz="1600">
                          <a:effectLst/>
                        </a:rPr>
                        <a:t>Viber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9.42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7"/>
                  </a:ext>
                </a:extLst>
              </a:tr>
              <a:tr h="243699">
                <a:tc>
                  <a:txBody>
                    <a:bodyPr/>
                    <a:lstStyle/>
                    <a:p>
                      <a:pPr marL="26670" marR="57150" hangingPunct="0">
                        <a:spcBef>
                          <a:spcPts val="0"/>
                        </a:spcBef>
                        <a:spcAft>
                          <a:spcPts val="0"/>
                        </a:spcAft>
                      </a:pPr>
                      <a:r>
                        <a:rPr lang="en-US" sz="1600">
                          <a:effectLst/>
                        </a:rPr>
                        <a:t>Virtual Table Tennis 3D</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8"/>
                  </a:ext>
                </a:extLst>
              </a:tr>
              <a:tr h="243699">
                <a:tc>
                  <a:txBody>
                    <a:bodyPr/>
                    <a:lstStyle/>
                    <a:p>
                      <a:pPr marL="26670" marR="57150" hangingPunct="0">
                        <a:spcBef>
                          <a:spcPts val="0"/>
                        </a:spcBef>
                        <a:spcAft>
                          <a:spcPts val="0"/>
                        </a:spcAft>
                      </a:pPr>
                      <a:r>
                        <a:rPr lang="en-US" sz="1600">
                          <a:effectLst/>
                        </a:rPr>
                        <a:t>WhatsApp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12.32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9"/>
                  </a:ext>
                </a:extLst>
              </a:tr>
              <a:tr h="243699">
                <a:tc>
                  <a:txBody>
                    <a:bodyPr/>
                    <a:lstStyle/>
                    <a:p>
                      <a:pPr marL="26670" marR="57150" hangingPunct="0">
                        <a:spcBef>
                          <a:spcPts val="0"/>
                        </a:spcBef>
                        <a:spcAft>
                          <a:spcPts val="0"/>
                        </a:spcAft>
                      </a:pPr>
                      <a:r>
                        <a:rPr lang="en-US" sz="1600" dirty="0">
                          <a:effectLst/>
                        </a:rPr>
                        <a:t>YouTube</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dirty="0">
                          <a:effectLst/>
                        </a:rPr>
                        <a:t>8.65</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10"/>
                  </a:ext>
                </a:extLst>
              </a:tr>
            </a:tbl>
          </a:graphicData>
        </a:graphic>
      </p:graphicFrame>
      <p:graphicFrame>
        <p:nvGraphicFramePr>
          <p:cNvPr id="6" name="Table 5"/>
          <p:cNvGraphicFramePr>
            <a:graphicFrameLocks noGrp="1"/>
          </p:cNvGraphicFramePr>
          <p:nvPr>
            <p:extLst/>
          </p:nvPr>
        </p:nvGraphicFramePr>
        <p:xfrm>
          <a:off x="785612" y="2078215"/>
          <a:ext cx="5756856" cy="3139225"/>
        </p:xfrm>
        <a:graphic>
          <a:graphicData uri="http://schemas.openxmlformats.org/drawingml/2006/table">
            <a:tbl>
              <a:tblPr firstRow="1" firstCol="1" bandRow="1" bandCol="1">
                <a:tableStyleId>{5C22544A-7EE6-4342-B048-85BDC9FD1C3A}</a:tableStyleId>
              </a:tblPr>
              <a:tblGrid>
                <a:gridCol w="3902298">
                  <a:extLst>
                    <a:ext uri="{9D8B030D-6E8A-4147-A177-3AD203B41FA5}">
                      <a16:colId xmlns:a16="http://schemas.microsoft.com/office/drawing/2014/main" val="20000"/>
                    </a:ext>
                  </a:extLst>
                </a:gridCol>
                <a:gridCol w="1854558">
                  <a:extLst>
                    <a:ext uri="{9D8B030D-6E8A-4147-A177-3AD203B41FA5}">
                      <a16:colId xmlns:a16="http://schemas.microsoft.com/office/drawing/2014/main" val="20001"/>
                    </a:ext>
                  </a:extLst>
                </a:gridCol>
              </a:tblGrid>
              <a:tr h="509716">
                <a:tc>
                  <a:txBody>
                    <a:bodyPr/>
                    <a:lstStyle/>
                    <a:p>
                      <a:pPr marL="0" marR="0" algn="ctr" hangingPunct="0">
                        <a:spcBef>
                          <a:spcPts val="0"/>
                        </a:spcBef>
                        <a:spcAft>
                          <a:spcPts val="0"/>
                        </a:spcAft>
                      </a:pPr>
                      <a:r>
                        <a:rPr lang="en-US" sz="1600" dirty="0">
                          <a:effectLst/>
                        </a:rPr>
                        <a:t>Malware Application Name  (Q')</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hangingPunct="0">
                        <a:spcBef>
                          <a:spcPts val="0"/>
                        </a:spcBef>
                        <a:spcAft>
                          <a:spcPts val="0"/>
                        </a:spcAft>
                      </a:pPr>
                      <a:r>
                        <a:rPr lang="en-US" sz="1600">
                          <a:effectLst/>
                        </a:rPr>
                        <a:t>KLD (P', Q')</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r h="255301">
                <a:tc>
                  <a:txBody>
                    <a:bodyPr/>
                    <a:lstStyle/>
                    <a:p>
                      <a:pPr marL="51435" marR="30480" hangingPunct="0">
                        <a:spcBef>
                          <a:spcPts val="0"/>
                        </a:spcBef>
                        <a:spcAft>
                          <a:spcPts val="0"/>
                        </a:spcAft>
                      </a:pPr>
                      <a:r>
                        <a:rPr lang="en-US" sz="1600">
                          <a:effectLst/>
                        </a:rPr>
                        <a:t>AndroidDogwar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16.93</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1"/>
                  </a:ext>
                </a:extLst>
              </a:tr>
              <a:tr h="255301">
                <a:tc>
                  <a:txBody>
                    <a:bodyPr/>
                    <a:lstStyle/>
                    <a:p>
                      <a:pPr marL="51435" marR="30480" hangingPunct="0">
                        <a:spcBef>
                          <a:spcPts val="0"/>
                        </a:spcBef>
                        <a:spcAft>
                          <a:spcPts val="0"/>
                        </a:spcAft>
                      </a:pPr>
                      <a:r>
                        <a:rPr lang="en-US" sz="1600">
                          <a:effectLst/>
                        </a:rPr>
                        <a:t>DroidDeluxe</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2"/>
                  </a:ext>
                </a:extLst>
              </a:tr>
              <a:tr h="255301">
                <a:tc>
                  <a:txBody>
                    <a:bodyPr/>
                    <a:lstStyle/>
                    <a:p>
                      <a:pPr marL="51435" marR="30480" hangingPunct="0">
                        <a:spcBef>
                          <a:spcPts val="0"/>
                        </a:spcBef>
                        <a:spcAft>
                          <a:spcPts val="0"/>
                        </a:spcAft>
                      </a:pPr>
                      <a:r>
                        <a:rPr lang="en-US" sz="1600">
                          <a:effectLst/>
                        </a:rPr>
                        <a:t>DroidDreamlight2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3"/>
                  </a:ext>
                </a:extLst>
              </a:tr>
              <a:tr h="255301">
                <a:tc>
                  <a:txBody>
                    <a:bodyPr/>
                    <a:lstStyle/>
                    <a:p>
                      <a:pPr marL="51435" marR="30480" hangingPunct="0">
                        <a:spcBef>
                          <a:spcPts val="0"/>
                        </a:spcBef>
                        <a:spcAft>
                          <a:spcPts val="0"/>
                        </a:spcAft>
                      </a:pPr>
                      <a:r>
                        <a:rPr lang="en-US" sz="1600">
                          <a:effectLst/>
                        </a:rPr>
                        <a:t>DroidKungFu2A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4"/>
                  </a:ext>
                </a:extLst>
              </a:tr>
              <a:tr h="331800">
                <a:tc>
                  <a:txBody>
                    <a:bodyPr/>
                    <a:lstStyle/>
                    <a:p>
                      <a:pPr marL="51435" marR="30480" hangingPunct="0">
                        <a:spcBef>
                          <a:spcPts val="0"/>
                        </a:spcBef>
                        <a:spcAft>
                          <a:spcPts val="0"/>
                        </a:spcAft>
                      </a:pPr>
                      <a:r>
                        <a:rPr lang="en-US" sz="1600">
                          <a:effectLst/>
                        </a:rPr>
                        <a:t>DroidSlasher_1_1.0.1(GoldDreamA)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5"/>
                  </a:ext>
                </a:extLst>
              </a:tr>
              <a:tr h="255301">
                <a:tc>
                  <a:txBody>
                    <a:bodyPr/>
                    <a:lstStyle/>
                    <a:p>
                      <a:pPr marL="51435" marR="30480" hangingPunct="0">
                        <a:spcBef>
                          <a:spcPts val="0"/>
                        </a:spcBef>
                        <a:spcAft>
                          <a:spcPts val="0"/>
                        </a:spcAft>
                      </a:pPr>
                      <a:r>
                        <a:rPr lang="en-US" sz="1600">
                          <a:effectLst/>
                        </a:rPr>
                        <a:t>HippoSMS</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6"/>
                  </a:ext>
                </a:extLst>
              </a:tr>
              <a:tr h="255301">
                <a:tc>
                  <a:txBody>
                    <a:bodyPr/>
                    <a:lstStyle/>
                    <a:p>
                      <a:pPr marL="51435" marR="30480" hangingPunct="0">
                        <a:spcBef>
                          <a:spcPts val="0"/>
                        </a:spcBef>
                        <a:spcAft>
                          <a:spcPts val="0"/>
                        </a:spcAft>
                      </a:pPr>
                      <a:r>
                        <a:rPr lang="en-US" sz="1600">
                          <a:effectLst/>
                        </a:rPr>
                        <a:t>Lovetrap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7"/>
                  </a:ext>
                </a:extLst>
              </a:tr>
              <a:tr h="255301">
                <a:tc>
                  <a:txBody>
                    <a:bodyPr/>
                    <a:lstStyle/>
                    <a:p>
                      <a:pPr marL="51435" marR="30480" hangingPunct="0">
                        <a:spcBef>
                          <a:spcPts val="0"/>
                        </a:spcBef>
                        <a:spcAft>
                          <a:spcPts val="0"/>
                        </a:spcAft>
                      </a:pPr>
                      <a:r>
                        <a:rPr lang="en-US" sz="1600">
                          <a:effectLst/>
                        </a:rPr>
                        <a:t>Spitmo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16.38</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8"/>
                  </a:ext>
                </a:extLst>
              </a:tr>
              <a:tr h="255301">
                <a:tc>
                  <a:txBody>
                    <a:bodyPr/>
                    <a:lstStyle/>
                    <a:p>
                      <a:pPr marL="51435" marR="30480" hangingPunct="0">
                        <a:spcBef>
                          <a:spcPts val="0"/>
                        </a:spcBef>
                        <a:spcAft>
                          <a:spcPts val="0"/>
                        </a:spcAft>
                      </a:pPr>
                      <a:r>
                        <a:rPr lang="en-US" sz="1600">
                          <a:effectLst/>
                        </a:rPr>
                        <a:t>Zitmo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9"/>
                  </a:ext>
                </a:extLst>
              </a:tr>
              <a:tr h="255301">
                <a:tc>
                  <a:txBody>
                    <a:bodyPr/>
                    <a:lstStyle/>
                    <a:p>
                      <a:pPr marL="51435" marR="30480" hangingPunct="0">
                        <a:spcBef>
                          <a:spcPts val="0"/>
                        </a:spcBef>
                        <a:spcAft>
                          <a:spcPts val="0"/>
                        </a:spcAft>
                      </a:pPr>
                      <a:r>
                        <a:rPr lang="en-US" sz="1600">
                          <a:effectLst/>
                        </a:rPr>
                        <a:t>zj_NinjaChicken_other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dirty="0">
                          <a:effectLst/>
                        </a:rPr>
                        <a:t>12.47</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8576080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884536"/>
          </a:xfrm>
        </p:spPr>
        <p:txBody>
          <a:bodyPr>
            <a:normAutofit/>
          </a:bodyPr>
          <a:lstStyle/>
          <a:p>
            <a:pPr algn="ctr"/>
            <a:r>
              <a:rPr lang="en-US" sz="3200" dirty="0" smtClean="0"/>
              <a:t>KLD-based Malware Detection – SMS (Result)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sp>
        <p:nvSpPr>
          <p:cNvPr id="3" name="Rectangle 2"/>
          <p:cNvSpPr/>
          <p:nvPr/>
        </p:nvSpPr>
        <p:spPr>
          <a:xfrm>
            <a:off x="1463897" y="900604"/>
            <a:ext cx="8311167" cy="923330"/>
          </a:xfrm>
          <a:prstGeom prst="rect">
            <a:avLst/>
          </a:prstGeom>
        </p:spPr>
        <p:txBody>
          <a:bodyPr wrap="square">
            <a:spAutoFit/>
          </a:bodyPr>
          <a:lstStyle/>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Malicious: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&gt;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iv</a:t>
            </a:r>
            <a:endParaRPr lang="en-US" dirty="0">
              <a:latin typeface="Times" panose="02020603050405020304" pitchFamily="18" charset="0"/>
              <a:ea typeface="Times New Roman" panose="02020603050405020304" pitchFamily="18" charset="0"/>
              <a:cs typeface="Times New Roman" panose="02020603050405020304" pitchFamily="18" charset="0"/>
            </a:endParaRPr>
          </a:p>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Benign:     </a:t>
            </a:r>
            <a:r>
              <a:rPr lang="en-US" i="1" dirty="0">
                <a:latin typeface="Times New Roman" panose="02020603050405020304" pitchFamily="18" charset="0"/>
                <a:ea typeface="Times New Roman" panose="02020603050405020304" pitchFamily="18" charset="0"/>
                <a:cs typeface="Times New Roman" panose="02020603050405020304" pitchFamily="18" charset="0"/>
              </a:rPr>
              <a:t> 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v</a:t>
            </a:r>
            <a:endParaRPr lang="en-US" dirty="0">
              <a:effectLst/>
              <a:latin typeface="Times" panose="02020603050405020304" pitchFamily="18" charset="0"/>
              <a:ea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nvPr>
        </p:nvGraphicFramePr>
        <p:xfrm>
          <a:off x="839496" y="2042875"/>
          <a:ext cx="7338588" cy="4513989"/>
        </p:xfrm>
        <a:graphic>
          <a:graphicData uri="http://schemas.openxmlformats.org/drawingml/2006/table">
            <a:tbl>
              <a:tblPr firstRow="1" firstCol="1" bandRow="1" bandCol="1">
                <a:tableStyleId>{5C22544A-7EE6-4342-B048-85BDC9FD1C3A}</a:tableStyleId>
              </a:tblPr>
              <a:tblGrid>
                <a:gridCol w="5075193">
                  <a:extLst>
                    <a:ext uri="{9D8B030D-6E8A-4147-A177-3AD203B41FA5}">
                      <a16:colId xmlns:a16="http://schemas.microsoft.com/office/drawing/2014/main" val="20000"/>
                    </a:ext>
                  </a:extLst>
                </a:gridCol>
                <a:gridCol w="1149545">
                  <a:extLst>
                    <a:ext uri="{9D8B030D-6E8A-4147-A177-3AD203B41FA5}">
                      <a16:colId xmlns:a16="http://schemas.microsoft.com/office/drawing/2014/main" val="20001"/>
                    </a:ext>
                  </a:extLst>
                </a:gridCol>
                <a:gridCol w="1113850">
                  <a:extLst>
                    <a:ext uri="{9D8B030D-6E8A-4147-A177-3AD203B41FA5}">
                      <a16:colId xmlns:a16="http://schemas.microsoft.com/office/drawing/2014/main" val="20002"/>
                    </a:ext>
                  </a:extLst>
                </a:gridCol>
              </a:tblGrid>
              <a:tr h="301080">
                <a:tc>
                  <a:txBody>
                    <a:bodyPr/>
                    <a:lstStyle/>
                    <a:p>
                      <a:pPr marL="0" marR="0" algn="ctr" fontAlgn="auto" hangingPunct="1">
                        <a:spcBef>
                          <a:spcPts val="0"/>
                        </a:spcBef>
                        <a:spcAft>
                          <a:spcPts val="0"/>
                        </a:spcAft>
                      </a:pPr>
                      <a:r>
                        <a:rPr lang="en-US" sz="1400" dirty="0">
                          <a:effectLst/>
                        </a:rPr>
                        <a:t>Application</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Sum(f</a:t>
                      </a:r>
                      <a:r>
                        <a:rPr lang="en-US" sz="1400" baseline="-25000">
                          <a:effectLst/>
                        </a:rPr>
                        <a:t>1</a:t>
                      </a:r>
                      <a:r>
                        <a:rPr lang="en-US" sz="1400">
                          <a:effectLst/>
                        </a:rPr>
                        <a:t>-f</a:t>
                      </a:r>
                      <a:r>
                        <a:rPr lang="en-US" sz="1400" baseline="-25000">
                          <a:effectLst/>
                        </a:rPr>
                        <a:t>5</a:t>
                      </a:r>
                      <a:r>
                        <a:rPr lang="en-US" sz="1400">
                          <a:effectLst/>
                        </a:rPr>
                        <a: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Sum(f</a:t>
                      </a:r>
                      <a:r>
                        <a:rPr lang="en-US" sz="1400" baseline="-25000">
                          <a:effectLst/>
                        </a:rPr>
                        <a:t>6</a:t>
                      </a:r>
                      <a:r>
                        <a:rPr lang="en-US" sz="1400">
                          <a:effectLst/>
                        </a:rPr>
                        <a:t>-f</a:t>
                      </a:r>
                      <a:r>
                        <a:rPr lang="en-US" sz="1400" baseline="-25000">
                          <a:effectLst/>
                        </a:rPr>
                        <a:t>10</a:t>
                      </a:r>
                      <a:r>
                        <a:rPr lang="en-US" sz="1400">
                          <a:effectLst/>
                        </a:rPr>
                        <a: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0"/>
                  </a:ext>
                </a:extLst>
              </a:tr>
              <a:tr h="372429">
                <a:tc>
                  <a:txBody>
                    <a:bodyPr/>
                    <a:lstStyle/>
                    <a:p>
                      <a:pPr marL="0" marR="0" fontAlgn="auto" hangingPunct="1">
                        <a:spcBef>
                          <a:spcPts val="0"/>
                        </a:spcBef>
                        <a:spcAft>
                          <a:spcPts val="0"/>
                        </a:spcAft>
                      </a:pPr>
                      <a:r>
                        <a:rPr lang="en-US" sz="1400">
                          <a:effectLst/>
                        </a:rPr>
                        <a:t>SMS_Android-Build-In-SMS-Application-Example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1"/>
                  </a:ext>
                </a:extLst>
              </a:tr>
              <a:tr h="186214">
                <a:tc>
                  <a:txBody>
                    <a:bodyPr/>
                    <a:lstStyle/>
                    <a:p>
                      <a:pPr marL="0" marR="0" fontAlgn="auto" hangingPunct="1">
                        <a:spcBef>
                          <a:spcPts val="0"/>
                        </a:spcBef>
                        <a:spcAft>
                          <a:spcPts val="0"/>
                        </a:spcAft>
                      </a:pPr>
                      <a:r>
                        <a:rPr lang="en-US" sz="1400">
                          <a:effectLst/>
                        </a:rPr>
                        <a:t>SMS_Android-Send-SMS-Example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2"/>
                  </a:ext>
                </a:extLst>
              </a:tr>
              <a:tr h="186214">
                <a:tc>
                  <a:txBody>
                    <a:bodyPr/>
                    <a:lstStyle/>
                    <a:p>
                      <a:pPr marL="0" marR="0" fontAlgn="auto" hangingPunct="1">
                        <a:spcBef>
                          <a:spcPts val="0"/>
                        </a:spcBef>
                        <a:spcAft>
                          <a:spcPts val="0"/>
                        </a:spcAft>
                      </a:pPr>
                      <a:r>
                        <a:rPr lang="en-US" sz="1400">
                          <a:effectLst/>
                        </a:rPr>
                        <a:t>SMS_AndroidSMSExample_1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3"/>
                  </a:ext>
                </a:extLst>
              </a:tr>
              <a:tr h="186214">
                <a:tc>
                  <a:txBody>
                    <a:bodyPr/>
                    <a:lstStyle/>
                    <a:p>
                      <a:pPr marL="0" marR="0" fontAlgn="auto" hangingPunct="1">
                        <a:spcBef>
                          <a:spcPts val="0"/>
                        </a:spcBef>
                        <a:spcAft>
                          <a:spcPts val="0"/>
                        </a:spcAft>
                      </a:pPr>
                      <a:r>
                        <a:rPr lang="en-US" sz="1400">
                          <a:effectLst/>
                        </a:rPr>
                        <a:t>SMS_AndroidSMSExample_2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4"/>
                  </a:ext>
                </a:extLst>
              </a:tr>
              <a:tr h="186214">
                <a:tc>
                  <a:txBody>
                    <a:bodyPr/>
                    <a:lstStyle/>
                    <a:p>
                      <a:pPr marL="0" marR="0" fontAlgn="auto" hangingPunct="1">
                        <a:spcBef>
                          <a:spcPts val="0"/>
                        </a:spcBef>
                        <a:spcAft>
                          <a:spcPts val="0"/>
                        </a:spcAft>
                      </a:pPr>
                      <a:r>
                        <a:rPr lang="en-US" sz="1400" dirty="0" err="1">
                          <a:effectLst/>
                        </a:rPr>
                        <a:t>SMS_apriorit_SecureMessages</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5"/>
                  </a:ext>
                </a:extLst>
              </a:tr>
              <a:tr h="186214">
                <a:tc>
                  <a:txBody>
                    <a:bodyPr/>
                    <a:lstStyle/>
                    <a:p>
                      <a:pPr marL="0" marR="0" fontAlgn="auto" hangingPunct="1">
                        <a:spcBef>
                          <a:spcPts val="0"/>
                        </a:spcBef>
                        <a:spcAft>
                          <a:spcPts val="0"/>
                        </a:spcAft>
                      </a:pPr>
                      <a:r>
                        <a:rPr lang="en-US" sz="1400">
                          <a:effectLst/>
                        </a:rPr>
                        <a:t>SMS_Cloud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6"/>
                  </a:ext>
                </a:extLst>
              </a:tr>
              <a:tr h="186214">
                <a:tc>
                  <a:txBody>
                    <a:bodyPr/>
                    <a:lstStyle/>
                    <a:p>
                      <a:pPr marL="0" marR="0" fontAlgn="auto" hangingPunct="1">
                        <a:spcBef>
                          <a:spcPts val="0"/>
                        </a:spcBef>
                        <a:spcAft>
                          <a:spcPts val="0"/>
                        </a:spcAft>
                      </a:pPr>
                      <a:r>
                        <a:rPr lang="en-US" sz="1400">
                          <a:effectLst/>
                        </a:rPr>
                        <a:t>SMS_Free SMS India</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8</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7"/>
                  </a:ext>
                </a:extLst>
              </a:tr>
              <a:tr h="186214">
                <a:tc>
                  <a:txBody>
                    <a:bodyPr/>
                    <a:lstStyle/>
                    <a:p>
                      <a:pPr marL="0" marR="0" fontAlgn="auto" hangingPunct="1">
                        <a:spcBef>
                          <a:spcPts val="0"/>
                        </a:spcBef>
                        <a:spcAft>
                          <a:spcPts val="0"/>
                        </a:spcAft>
                      </a:pPr>
                      <a:r>
                        <a:rPr lang="en-US" sz="1400">
                          <a:effectLst/>
                        </a:rPr>
                        <a:t>SMS_GO SMS Pro</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8"/>
                  </a:ext>
                </a:extLst>
              </a:tr>
              <a:tr h="186214">
                <a:tc>
                  <a:txBody>
                    <a:bodyPr/>
                    <a:lstStyle/>
                    <a:p>
                      <a:pPr marL="0" marR="0" fontAlgn="auto" hangingPunct="1">
                        <a:spcBef>
                          <a:spcPts val="0"/>
                        </a:spcBef>
                        <a:spcAft>
                          <a:spcPts val="0"/>
                        </a:spcAft>
                      </a:pPr>
                      <a:r>
                        <a:rPr lang="en-US" sz="1400">
                          <a:effectLst/>
                        </a:rPr>
                        <a:t>SMS_Handcent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9"/>
                  </a:ext>
                </a:extLst>
              </a:tr>
              <a:tr h="186214">
                <a:tc>
                  <a:txBody>
                    <a:bodyPr/>
                    <a:lstStyle/>
                    <a:p>
                      <a:pPr marL="0" marR="0" fontAlgn="auto" hangingPunct="1">
                        <a:spcBef>
                          <a:spcPts val="0"/>
                        </a:spcBef>
                        <a:spcAft>
                          <a:spcPts val="0"/>
                        </a:spcAft>
                      </a:pPr>
                      <a:r>
                        <a:rPr lang="en-US" sz="1400">
                          <a:effectLst/>
                        </a:rPr>
                        <a:t>SMS_javacodegeeks_AndroidSMSExample_1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0"/>
                  </a:ext>
                </a:extLst>
              </a:tr>
              <a:tr h="186214">
                <a:tc>
                  <a:txBody>
                    <a:bodyPr/>
                    <a:lstStyle/>
                    <a:p>
                      <a:pPr marL="0" marR="0" fontAlgn="auto" hangingPunct="1">
                        <a:spcBef>
                          <a:spcPts val="0"/>
                        </a:spcBef>
                        <a:spcAft>
                          <a:spcPts val="0"/>
                        </a:spcAft>
                      </a:pPr>
                      <a:r>
                        <a:rPr lang="en-US" sz="1400">
                          <a:effectLst/>
                        </a:rPr>
                        <a:t>SMS_MightyText.src</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8</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1"/>
                  </a:ext>
                </a:extLst>
              </a:tr>
              <a:tr h="186214">
                <a:tc>
                  <a:txBody>
                    <a:bodyPr/>
                    <a:lstStyle/>
                    <a:p>
                      <a:pPr marL="0" marR="0" fontAlgn="auto" hangingPunct="1">
                        <a:spcBef>
                          <a:spcPts val="0"/>
                        </a:spcBef>
                        <a:spcAft>
                          <a:spcPts val="0"/>
                        </a:spcAft>
                      </a:pPr>
                      <a:r>
                        <a:rPr lang="en-US" sz="1400">
                          <a:effectLst/>
                        </a:rPr>
                        <a:t>SMS_mkyong-Android-Send-SMS-Example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2"/>
                  </a:ext>
                </a:extLst>
              </a:tr>
              <a:tr h="372429">
                <a:tc>
                  <a:txBody>
                    <a:bodyPr/>
                    <a:lstStyle/>
                    <a:p>
                      <a:pPr marL="0" marR="0" fontAlgn="auto" hangingPunct="1">
                        <a:spcBef>
                          <a:spcPts val="0"/>
                        </a:spcBef>
                        <a:spcAft>
                          <a:spcPts val="0"/>
                        </a:spcAft>
                      </a:pPr>
                      <a:r>
                        <a:rPr lang="en-US" sz="1400">
                          <a:effectLst/>
                        </a:rPr>
                        <a:t>SMS_mkyoung-Android-Build-In-SMS-Application-Example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3"/>
                  </a:ext>
                </a:extLst>
              </a:tr>
              <a:tr h="186214">
                <a:tc>
                  <a:txBody>
                    <a:bodyPr/>
                    <a:lstStyle/>
                    <a:p>
                      <a:pPr marL="0" marR="0" fontAlgn="auto" hangingPunct="1">
                        <a:spcBef>
                          <a:spcPts val="0"/>
                        </a:spcBef>
                        <a:spcAft>
                          <a:spcPts val="0"/>
                        </a:spcAft>
                      </a:pPr>
                      <a:r>
                        <a:rPr lang="en-US" sz="1400">
                          <a:effectLst/>
                        </a:rPr>
                        <a:t>SMS_msatpathy_SMSTest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6</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4"/>
                  </a:ext>
                </a:extLst>
              </a:tr>
              <a:tr h="186214">
                <a:tc>
                  <a:txBody>
                    <a:bodyPr/>
                    <a:lstStyle/>
                    <a:p>
                      <a:pPr marL="0" marR="0" fontAlgn="auto" hangingPunct="1">
                        <a:spcBef>
                          <a:spcPts val="0"/>
                        </a:spcBef>
                        <a:spcAft>
                          <a:spcPts val="0"/>
                        </a:spcAft>
                      </a:pPr>
                      <a:r>
                        <a:rPr lang="en-US" sz="1400">
                          <a:effectLst/>
                        </a:rPr>
                        <a:t>SMS_Ninja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5"/>
                  </a:ext>
                </a:extLst>
              </a:tr>
              <a:tr h="186214">
                <a:tc>
                  <a:txBody>
                    <a:bodyPr/>
                    <a:lstStyle/>
                    <a:p>
                      <a:pPr marL="0" marR="0" fontAlgn="auto" hangingPunct="1">
                        <a:spcBef>
                          <a:spcPts val="0"/>
                        </a:spcBef>
                        <a:spcAft>
                          <a:spcPts val="0"/>
                        </a:spcAft>
                      </a:pPr>
                      <a:r>
                        <a:rPr lang="en-US" sz="1400">
                          <a:effectLst/>
                        </a:rPr>
                        <a:t>SMS_SecureMessages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6"/>
                  </a:ext>
                </a:extLst>
              </a:tr>
              <a:tr h="186214">
                <a:tc>
                  <a:txBody>
                    <a:bodyPr/>
                    <a:lstStyle/>
                    <a:p>
                      <a:pPr marL="0" marR="0" fontAlgn="auto" hangingPunct="1">
                        <a:spcBef>
                          <a:spcPts val="0"/>
                        </a:spcBef>
                        <a:spcAft>
                          <a:spcPts val="0"/>
                        </a:spcAft>
                      </a:pPr>
                      <a:r>
                        <a:rPr lang="en-US" sz="1400">
                          <a:effectLst/>
                        </a:rPr>
                        <a:t>SMS_SMSTest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6</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7"/>
                  </a:ext>
                </a:extLst>
              </a:tr>
              <a:tr h="186214">
                <a:tc>
                  <a:txBody>
                    <a:bodyPr/>
                    <a:lstStyle/>
                    <a:p>
                      <a:pPr marL="0" marR="0" fontAlgn="auto" hangingPunct="1">
                        <a:spcBef>
                          <a:spcPts val="0"/>
                        </a:spcBef>
                        <a:spcAft>
                          <a:spcPts val="0"/>
                        </a:spcAft>
                      </a:pPr>
                      <a:r>
                        <a:rPr lang="en-US" sz="1400">
                          <a:effectLst/>
                        </a:rPr>
                        <a:t>Total</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53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dirty="0">
                          <a:effectLst/>
                        </a:rPr>
                        <a:t>10</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8"/>
                  </a:ext>
                </a:extLst>
              </a:tr>
            </a:tbl>
          </a:graphicData>
        </a:graphic>
      </p:graphicFrame>
      <p:graphicFrame>
        <p:nvGraphicFramePr>
          <p:cNvPr id="8" name="Table 7"/>
          <p:cNvGraphicFramePr>
            <a:graphicFrameLocks noGrp="1"/>
          </p:cNvGraphicFramePr>
          <p:nvPr>
            <p:extLst/>
          </p:nvPr>
        </p:nvGraphicFramePr>
        <p:xfrm>
          <a:off x="9066297" y="2643159"/>
          <a:ext cx="2841122" cy="576402"/>
        </p:xfrm>
        <a:graphic>
          <a:graphicData uri="http://schemas.openxmlformats.org/drawingml/2006/table">
            <a:tbl>
              <a:tblPr firstRow="1" firstCol="1" bandRow="1" bandCol="1">
                <a:tableStyleId>{5C22544A-7EE6-4342-B048-85BDC9FD1C3A}</a:tableStyleId>
              </a:tblPr>
              <a:tblGrid>
                <a:gridCol w="976374">
                  <a:extLst>
                    <a:ext uri="{9D8B030D-6E8A-4147-A177-3AD203B41FA5}">
                      <a16:colId xmlns:a16="http://schemas.microsoft.com/office/drawing/2014/main" val="20000"/>
                    </a:ext>
                  </a:extLst>
                </a:gridCol>
                <a:gridCol w="1078548">
                  <a:extLst>
                    <a:ext uri="{9D8B030D-6E8A-4147-A177-3AD203B41FA5}">
                      <a16:colId xmlns:a16="http://schemas.microsoft.com/office/drawing/2014/main" val="20001"/>
                    </a:ext>
                  </a:extLst>
                </a:gridCol>
                <a:gridCol w="786200">
                  <a:extLst>
                    <a:ext uri="{9D8B030D-6E8A-4147-A177-3AD203B41FA5}">
                      <a16:colId xmlns:a16="http://schemas.microsoft.com/office/drawing/2014/main" val="20002"/>
                    </a:ext>
                  </a:extLst>
                </a:gridCol>
              </a:tblGrid>
              <a:tr h="288201">
                <a:tc rowSpan="2">
                  <a:txBody>
                    <a:bodyPr/>
                    <a:lstStyle/>
                    <a:p>
                      <a:pPr marL="0" marR="0" algn="ctr" hangingPunct="0">
                        <a:spcBef>
                          <a:spcPts val="0"/>
                        </a:spcBef>
                        <a:spcAft>
                          <a:spcPts val="0"/>
                        </a:spcAft>
                      </a:pPr>
                      <a:r>
                        <a:rPr lang="en-US" sz="1600">
                          <a:effectLst/>
                        </a:rPr>
                        <a:t>P set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pPr>
                      <a:r>
                        <a:rPr lang="en-US" sz="1600">
                          <a:effectLst/>
                        </a:rPr>
                        <a:t>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14/17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288201">
                <a:tc vMerge="1">
                  <a:txBody>
                    <a:bodyPr/>
                    <a:lstStyle/>
                    <a:p>
                      <a:endParaRPr lang="en-US"/>
                    </a:p>
                  </a:txBody>
                  <a:tcPr/>
                </a:tc>
                <a:tc>
                  <a:txBody>
                    <a:bodyPr/>
                    <a:lstStyle/>
                    <a:p>
                      <a:pPr marL="0" marR="0" algn="ctr" hangingPunct="0">
                        <a:spcBef>
                          <a:spcPts val="0"/>
                        </a:spcBef>
                        <a:spcAft>
                          <a:spcPts val="0"/>
                        </a:spcAft>
                      </a:pPr>
                      <a:r>
                        <a:rPr lang="en-US" sz="1600">
                          <a:effectLst/>
                        </a:rPr>
                        <a:t>Incorrect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dirty="0">
                          <a:effectLst/>
                        </a:rPr>
                        <a:t>3/17</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bl>
          </a:graphicData>
        </a:graphic>
      </p:graphicFrame>
      <p:sp>
        <p:nvSpPr>
          <p:cNvPr id="9" name="Rectangle 8"/>
          <p:cNvSpPr/>
          <p:nvPr/>
        </p:nvSpPr>
        <p:spPr>
          <a:xfrm>
            <a:off x="9276504" y="1587752"/>
            <a:ext cx="2515513" cy="923330"/>
          </a:xfrm>
          <a:prstGeom prst="rect">
            <a:avLst/>
          </a:prstGeom>
        </p:spPr>
        <p:txBody>
          <a:bodyPr wrap="square">
            <a:spAutoFit/>
          </a:bodyPr>
          <a:lstStyle/>
          <a:p>
            <a:r>
              <a:rPr lang="en-US" dirty="0">
                <a:latin typeface="Times New Roman" panose="02020603050405020304" pitchFamily="18" charset="0"/>
                <a:ea typeface="Times New Roman" panose="02020603050405020304" pitchFamily="18" charset="0"/>
              </a:rPr>
              <a:t>Accuracy of Metric-Based Approach for the </a:t>
            </a:r>
            <a:r>
              <a:rPr lang="en-US" i="1" dirty="0">
                <a:latin typeface="Times New Roman" panose="02020603050405020304" pitchFamily="18" charset="0"/>
                <a:ea typeface="Times New Roman" panose="02020603050405020304" pitchFamily="18" charset="0"/>
              </a:rPr>
              <a:t>P</a:t>
            </a:r>
            <a:r>
              <a:rPr lang="en-US" dirty="0">
                <a:latin typeface="Times New Roman" panose="02020603050405020304" pitchFamily="18" charset="0"/>
                <a:ea typeface="Times New Roman" panose="02020603050405020304" pitchFamily="18" charset="0"/>
              </a:rPr>
              <a:t> Set</a:t>
            </a:r>
            <a:endParaRPr lang="en-US" dirty="0"/>
          </a:p>
        </p:txBody>
      </p:sp>
    </p:spTree>
    <p:extLst>
      <p:ext uri="{BB962C8B-B14F-4D97-AF65-F5344CB8AC3E}">
        <p14:creationId xmlns:p14="http://schemas.microsoft.com/office/powerpoint/2010/main" val="248165365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884536"/>
          </a:xfrm>
        </p:spPr>
        <p:txBody>
          <a:bodyPr>
            <a:normAutofit/>
          </a:bodyPr>
          <a:lstStyle/>
          <a:p>
            <a:pPr algn="ctr"/>
            <a:r>
              <a:rPr lang="en-US" sz="3200" dirty="0" smtClean="0"/>
              <a:t>KLD-based Malware Detection – SMS (Result)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sp>
        <p:nvSpPr>
          <p:cNvPr id="3" name="Rectangle 2"/>
          <p:cNvSpPr/>
          <p:nvPr/>
        </p:nvSpPr>
        <p:spPr>
          <a:xfrm>
            <a:off x="1463897" y="900604"/>
            <a:ext cx="8311167" cy="923330"/>
          </a:xfrm>
          <a:prstGeom prst="rect">
            <a:avLst/>
          </a:prstGeom>
        </p:spPr>
        <p:txBody>
          <a:bodyPr wrap="square">
            <a:spAutoFit/>
          </a:bodyPr>
          <a:lstStyle/>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Malicious: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&gt;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iv</a:t>
            </a:r>
            <a:endParaRPr lang="en-US" dirty="0">
              <a:latin typeface="Times" panose="02020603050405020304" pitchFamily="18" charset="0"/>
              <a:ea typeface="Times New Roman" panose="02020603050405020304" pitchFamily="18" charset="0"/>
              <a:cs typeface="Times New Roman" panose="02020603050405020304" pitchFamily="18" charset="0"/>
            </a:endParaRPr>
          </a:p>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Benign:     </a:t>
            </a:r>
            <a:r>
              <a:rPr lang="en-US" i="1" dirty="0">
                <a:latin typeface="Times New Roman" panose="02020603050405020304" pitchFamily="18" charset="0"/>
                <a:ea typeface="Times New Roman" panose="02020603050405020304" pitchFamily="18" charset="0"/>
                <a:cs typeface="Times New Roman" panose="02020603050405020304" pitchFamily="18" charset="0"/>
              </a:rPr>
              <a:t> 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v</a:t>
            </a:r>
            <a:endParaRPr lang="en-US" dirty="0">
              <a:effectLst/>
              <a:latin typeface="Times"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9066728" y="1823934"/>
            <a:ext cx="2725290" cy="646331"/>
          </a:xfrm>
          <a:prstGeom prst="rect">
            <a:avLst/>
          </a:prstGeom>
        </p:spPr>
        <p:txBody>
          <a:bodyPr wrap="square">
            <a:spAutoFit/>
          </a:bodyPr>
          <a:lstStyle/>
          <a:p>
            <a:r>
              <a:rPr lang="en-US" dirty="0">
                <a:latin typeface="Times New Roman" panose="02020603050405020304" pitchFamily="18" charset="0"/>
                <a:ea typeface="Times New Roman" panose="02020603050405020304" pitchFamily="18" charset="0"/>
              </a:rPr>
              <a:t>Accuracy of Metric-Based Approach for the </a:t>
            </a:r>
            <a:r>
              <a:rPr lang="en-US" i="1" dirty="0" smtClean="0">
                <a:latin typeface="Times New Roman" panose="02020603050405020304" pitchFamily="18" charset="0"/>
                <a:ea typeface="Times New Roman" panose="02020603050405020304" pitchFamily="18" charset="0"/>
              </a:rPr>
              <a:t>Q</a:t>
            </a:r>
            <a:r>
              <a:rPr lang="en-US" dirty="0" smtClean="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Set</a:t>
            </a:r>
            <a:endParaRPr lang="en-US" dirty="0"/>
          </a:p>
        </p:txBody>
      </p:sp>
      <p:graphicFrame>
        <p:nvGraphicFramePr>
          <p:cNvPr id="5" name="Table 4"/>
          <p:cNvGraphicFramePr>
            <a:graphicFrameLocks noGrp="1"/>
          </p:cNvGraphicFramePr>
          <p:nvPr>
            <p:extLst/>
          </p:nvPr>
        </p:nvGraphicFramePr>
        <p:xfrm>
          <a:off x="893226" y="2039276"/>
          <a:ext cx="7259100" cy="3653185"/>
        </p:xfrm>
        <a:graphic>
          <a:graphicData uri="http://schemas.openxmlformats.org/drawingml/2006/table">
            <a:tbl>
              <a:tblPr firstRow="1" firstCol="1" bandRow="1" bandCol="1">
                <a:tableStyleId>{5C22544A-7EE6-4342-B048-85BDC9FD1C3A}</a:tableStyleId>
              </a:tblPr>
              <a:tblGrid>
                <a:gridCol w="4135868">
                  <a:extLst>
                    <a:ext uri="{9D8B030D-6E8A-4147-A177-3AD203B41FA5}">
                      <a16:colId xmlns:a16="http://schemas.microsoft.com/office/drawing/2014/main" val="20000"/>
                    </a:ext>
                  </a:extLst>
                </a:gridCol>
                <a:gridCol w="1518954">
                  <a:extLst>
                    <a:ext uri="{9D8B030D-6E8A-4147-A177-3AD203B41FA5}">
                      <a16:colId xmlns:a16="http://schemas.microsoft.com/office/drawing/2014/main" val="20001"/>
                    </a:ext>
                  </a:extLst>
                </a:gridCol>
                <a:gridCol w="1604278">
                  <a:extLst>
                    <a:ext uri="{9D8B030D-6E8A-4147-A177-3AD203B41FA5}">
                      <a16:colId xmlns:a16="http://schemas.microsoft.com/office/drawing/2014/main" val="20002"/>
                    </a:ext>
                  </a:extLst>
                </a:gridCol>
              </a:tblGrid>
              <a:tr h="336295">
                <a:tc>
                  <a:txBody>
                    <a:bodyPr/>
                    <a:lstStyle/>
                    <a:p>
                      <a:pPr marL="0" marR="0" algn="ctr" fontAlgn="auto" hangingPunct="1">
                        <a:spcBef>
                          <a:spcPts val="0"/>
                        </a:spcBef>
                        <a:spcAft>
                          <a:spcPts val="0"/>
                        </a:spcAft>
                      </a:pPr>
                      <a:r>
                        <a:rPr lang="en-US" sz="1600" dirty="0">
                          <a:effectLst/>
                        </a:rPr>
                        <a:t>Application</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Sum(f</a:t>
                      </a:r>
                      <a:r>
                        <a:rPr lang="en-US" sz="1600" baseline="-25000">
                          <a:effectLst/>
                        </a:rPr>
                        <a:t>1</a:t>
                      </a:r>
                      <a:r>
                        <a:rPr lang="en-US" sz="1600">
                          <a:effectLst/>
                        </a:rPr>
                        <a:t>-f</a:t>
                      </a:r>
                      <a:r>
                        <a:rPr lang="en-US" sz="1600" baseline="-25000">
                          <a:effectLst/>
                        </a:rPr>
                        <a:t>5</a:t>
                      </a:r>
                      <a:r>
                        <a:rPr lang="en-US" sz="1600">
                          <a:effectLst/>
                        </a:rPr>
                        <a: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Sum(f</a:t>
                      </a:r>
                      <a:r>
                        <a:rPr lang="en-US" sz="1600" baseline="-25000">
                          <a:effectLst/>
                        </a:rPr>
                        <a:t>6</a:t>
                      </a:r>
                      <a:r>
                        <a:rPr lang="en-US" sz="1600">
                          <a:effectLst/>
                        </a:rPr>
                        <a:t>-f</a:t>
                      </a:r>
                      <a:r>
                        <a:rPr lang="en-US" sz="1600" baseline="-25000">
                          <a:effectLst/>
                        </a:rPr>
                        <a:t>10</a:t>
                      </a:r>
                      <a:r>
                        <a:rPr lang="en-US" sz="1600">
                          <a:effectLst/>
                        </a:rPr>
                        <a: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0"/>
                  </a:ext>
                </a:extLst>
              </a:tr>
              <a:tr h="331689">
                <a:tc>
                  <a:txBody>
                    <a:bodyPr/>
                    <a:lstStyle/>
                    <a:p>
                      <a:pPr marL="0" marR="0" fontAlgn="auto" hangingPunct="1">
                        <a:spcBef>
                          <a:spcPts val="0"/>
                        </a:spcBef>
                        <a:spcAft>
                          <a:spcPts val="0"/>
                        </a:spcAft>
                      </a:pPr>
                      <a:r>
                        <a:rPr lang="en-US" sz="1600">
                          <a:effectLst/>
                        </a:rPr>
                        <a:t>AndroidDogwar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1"/>
                  </a:ext>
                </a:extLst>
              </a:tr>
              <a:tr h="331689">
                <a:tc>
                  <a:txBody>
                    <a:bodyPr/>
                    <a:lstStyle/>
                    <a:p>
                      <a:pPr marL="0" marR="0" fontAlgn="auto" hangingPunct="1">
                        <a:spcBef>
                          <a:spcPts val="0"/>
                        </a:spcBef>
                        <a:spcAft>
                          <a:spcPts val="0"/>
                        </a:spcAft>
                      </a:pPr>
                      <a:r>
                        <a:rPr lang="en-US" sz="1600" dirty="0" err="1">
                          <a:effectLst/>
                        </a:rPr>
                        <a:t>DroidDeluxe</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2"/>
                  </a:ext>
                </a:extLst>
              </a:tr>
              <a:tr h="331689">
                <a:tc>
                  <a:txBody>
                    <a:bodyPr/>
                    <a:lstStyle/>
                    <a:p>
                      <a:pPr marL="0" marR="0" fontAlgn="auto" hangingPunct="1">
                        <a:spcBef>
                          <a:spcPts val="0"/>
                        </a:spcBef>
                        <a:spcAft>
                          <a:spcPts val="0"/>
                        </a:spcAft>
                      </a:pPr>
                      <a:r>
                        <a:rPr lang="en-US" sz="1600">
                          <a:effectLst/>
                        </a:rPr>
                        <a:t>DroidDreamlight2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3"/>
                  </a:ext>
                </a:extLst>
              </a:tr>
              <a:tr h="331689">
                <a:tc>
                  <a:txBody>
                    <a:bodyPr/>
                    <a:lstStyle/>
                    <a:p>
                      <a:pPr marL="0" marR="0" fontAlgn="auto" hangingPunct="1">
                        <a:spcBef>
                          <a:spcPts val="0"/>
                        </a:spcBef>
                        <a:spcAft>
                          <a:spcPts val="0"/>
                        </a:spcAft>
                      </a:pPr>
                      <a:r>
                        <a:rPr lang="en-US" sz="1600">
                          <a:effectLst/>
                        </a:rPr>
                        <a:t>DroidKungFu2A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4"/>
                  </a:ext>
                </a:extLst>
              </a:tr>
              <a:tr h="331689">
                <a:tc>
                  <a:txBody>
                    <a:bodyPr/>
                    <a:lstStyle/>
                    <a:p>
                      <a:pPr marL="0" marR="0" fontAlgn="auto" hangingPunct="1">
                        <a:spcBef>
                          <a:spcPts val="0"/>
                        </a:spcBef>
                        <a:spcAft>
                          <a:spcPts val="0"/>
                        </a:spcAft>
                      </a:pPr>
                      <a:r>
                        <a:rPr lang="en-US" sz="1600">
                          <a:effectLst/>
                        </a:rPr>
                        <a:t>DroidSlasher_1_1.0.1(GoldDreamA)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5"/>
                  </a:ext>
                </a:extLst>
              </a:tr>
              <a:tr h="331689">
                <a:tc>
                  <a:txBody>
                    <a:bodyPr/>
                    <a:lstStyle/>
                    <a:p>
                      <a:pPr marL="0" marR="0" fontAlgn="auto" hangingPunct="1">
                        <a:spcBef>
                          <a:spcPts val="0"/>
                        </a:spcBef>
                        <a:spcAft>
                          <a:spcPts val="0"/>
                        </a:spcAft>
                      </a:pPr>
                      <a:r>
                        <a:rPr lang="en-US" sz="1600">
                          <a:effectLst/>
                        </a:rPr>
                        <a:t>HippoSMS</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6"/>
                  </a:ext>
                </a:extLst>
              </a:tr>
              <a:tr h="331689">
                <a:tc>
                  <a:txBody>
                    <a:bodyPr/>
                    <a:lstStyle/>
                    <a:p>
                      <a:pPr marL="0" marR="0" fontAlgn="auto" hangingPunct="1">
                        <a:spcBef>
                          <a:spcPts val="0"/>
                        </a:spcBef>
                        <a:spcAft>
                          <a:spcPts val="0"/>
                        </a:spcAft>
                      </a:pPr>
                      <a:r>
                        <a:rPr lang="en-US" sz="1600">
                          <a:effectLst/>
                        </a:rPr>
                        <a:t>Lovetrap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7"/>
                  </a:ext>
                </a:extLst>
              </a:tr>
              <a:tr h="331689">
                <a:tc>
                  <a:txBody>
                    <a:bodyPr/>
                    <a:lstStyle/>
                    <a:p>
                      <a:pPr marL="0" marR="0" fontAlgn="auto" hangingPunct="1">
                        <a:spcBef>
                          <a:spcPts val="0"/>
                        </a:spcBef>
                        <a:spcAft>
                          <a:spcPts val="0"/>
                        </a:spcAft>
                      </a:pPr>
                      <a:r>
                        <a:rPr lang="en-US" sz="1600">
                          <a:effectLst/>
                        </a:rPr>
                        <a:t>Spitmo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8"/>
                  </a:ext>
                </a:extLst>
              </a:tr>
              <a:tr h="331689">
                <a:tc>
                  <a:txBody>
                    <a:bodyPr/>
                    <a:lstStyle/>
                    <a:p>
                      <a:pPr marL="0" marR="0" fontAlgn="auto" hangingPunct="1">
                        <a:spcBef>
                          <a:spcPts val="0"/>
                        </a:spcBef>
                        <a:spcAft>
                          <a:spcPts val="0"/>
                        </a:spcAft>
                      </a:pPr>
                      <a:r>
                        <a:rPr lang="en-US" sz="1600">
                          <a:effectLst/>
                        </a:rPr>
                        <a:t>Zitmo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9"/>
                  </a:ext>
                </a:extLst>
              </a:tr>
              <a:tr h="331689">
                <a:tc>
                  <a:txBody>
                    <a:bodyPr/>
                    <a:lstStyle/>
                    <a:p>
                      <a:pPr marL="0" marR="0" fontAlgn="auto" hangingPunct="1">
                        <a:spcBef>
                          <a:spcPts val="0"/>
                        </a:spcBef>
                        <a:spcAft>
                          <a:spcPts val="0"/>
                        </a:spcAft>
                      </a:pPr>
                      <a:r>
                        <a:rPr lang="en-US" sz="1600">
                          <a:effectLst/>
                        </a:rPr>
                        <a:t>zj_NinjaChicken_other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dirty="0">
                          <a:effectLst/>
                        </a:rPr>
                        <a:t>1</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0"/>
                  </a:ext>
                </a:extLst>
              </a:tr>
            </a:tbl>
          </a:graphicData>
        </a:graphic>
      </p:graphicFrame>
      <p:graphicFrame>
        <p:nvGraphicFramePr>
          <p:cNvPr id="6" name="Table 5"/>
          <p:cNvGraphicFramePr>
            <a:graphicFrameLocks noGrp="1"/>
          </p:cNvGraphicFramePr>
          <p:nvPr>
            <p:extLst/>
          </p:nvPr>
        </p:nvGraphicFramePr>
        <p:xfrm>
          <a:off x="8577331" y="2721842"/>
          <a:ext cx="3214686" cy="487680"/>
        </p:xfrm>
        <a:graphic>
          <a:graphicData uri="http://schemas.openxmlformats.org/drawingml/2006/table">
            <a:tbl>
              <a:tblPr firstRow="1" firstCol="1" bandRow="1" bandCol="1">
                <a:tableStyleId>{5C22544A-7EE6-4342-B048-85BDC9FD1C3A}</a:tableStyleId>
              </a:tblPr>
              <a:tblGrid>
                <a:gridCol w="1145964">
                  <a:extLst>
                    <a:ext uri="{9D8B030D-6E8A-4147-A177-3AD203B41FA5}">
                      <a16:colId xmlns:a16="http://schemas.microsoft.com/office/drawing/2014/main" val="20000"/>
                    </a:ext>
                  </a:extLst>
                </a:gridCol>
                <a:gridCol w="1145964">
                  <a:extLst>
                    <a:ext uri="{9D8B030D-6E8A-4147-A177-3AD203B41FA5}">
                      <a16:colId xmlns:a16="http://schemas.microsoft.com/office/drawing/2014/main" val="20001"/>
                    </a:ext>
                  </a:extLst>
                </a:gridCol>
                <a:gridCol w="922758">
                  <a:extLst>
                    <a:ext uri="{9D8B030D-6E8A-4147-A177-3AD203B41FA5}">
                      <a16:colId xmlns:a16="http://schemas.microsoft.com/office/drawing/2014/main" val="20002"/>
                    </a:ext>
                  </a:extLst>
                </a:gridCol>
              </a:tblGrid>
              <a:tr h="0">
                <a:tc rowSpan="2">
                  <a:txBody>
                    <a:bodyPr/>
                    <a:lstStyle/>
                    <a:p>
                      <a:pPr marL="0" marR="0" algn="ctr" hangingPunct="0">
                        <a:spcBef>
                          <a:spcPts val="0"/>
                        </a:spcBef>
                        <a:spcAft>
                          <a:spcPts val="0"/>
                        </a:spcAft>
                      </a:pPr>
                      <a:r>
                        <a:rPr lang="en-US" sz="1600" dirty="0">
                          <a:effectLst/>
                        </a:rPr>
                        <a:t>Malicious Q set</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6/10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0">
                <a:tc vMerge="1">
                  <a:txBody>
                    <a:bodyPr/>
                    <a:lstStyle/>
                    <a:p>
                      <a:endParaRPr lang="en-US"/>
                    </a:p>
                  </a:txBody>
                  <a:tcPr/>
                </a:tc>
                <a:tc>
                  <a:txBody>
                    <a:bodyPr/>
                    <a:lstStyle/>
                    <a:p>
                      <a:pPr marL="0" marR="0" algn="ctr" hangingPunct="0">
                        <a:spcBef>
                          <a:spcPts val="0"/>
                        </a:spcBef>
                        <a:spcAft>
                          <a:spcPts val="0"/>
                        </a:spcAft>
                      </a:pPr>
                      <a:r>
                        <a:rPr lang="en-US" sz="1600">
                          <a:effectLst/>
                        </a:rPr>
                        <a:t>Incorrect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dirty="0">
                          <a:effectLst/>
                        </a:rPr>
                        <a:t>4/10</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940503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107"/>
          <p:cNvSpPr txBox="1">
            <a:spLocks noGrp="1"/>
          </p:cNvSpPr>
          <p:nvPr>
            <p:ph type="title"/>
          </p:nvPr>
        </p:nvSpPr>
        <p:spPr>
          <a:xfrm>
            <a:off x="2313993" y="278878"/>
            <a:ext cx="9013338" cy="7535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Anti-virus tool</a:t>
            </a:r>
            <a:endParaRPr sz="3600" b="0" i="0" u="none" strike="noStrike" cap="none">
              <a:solidFill>
                <a:srgbClr val="262626"/>
              </a:solidFill>
              <a:latin typeface="Century Gothic"/>
              <a:ea typeface="Century Gothic"/>
              <a:cs typeface="Century Gothic"/>
              <a:sym typeface="Century Gothic"/>
            </a:endParaRPr>
          </a:p>
        </p:txBody>
      </p:sp>
      <p:sp>
        <p:nvSpPr>
          <p:cNvPr id="862" name="Google Shape;862;p107"/>
          <p:cNvSpPr txBox="1">
            <a:spLocks noGrp="1"/>
          </p:cNvSpPr>
          <p:nvPr>
            <p:ph type="body" idx="1"/>
          </p:nvPr>
        </p:nvSpPr>
        <p:spPr>
          <a:xfrm>
            <a:off x="1356852" y="1324162"/>
            <a:ext cx="9970479" cy="5002896"/>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Four representative tools mobile anti-virus software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AVG Antivirus Free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Lookout Security &amp; Antivirus</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Norton Mobile Security Lite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Trend Micro Mobile Security Personal Edition</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Zhou and Xiang (IEEE S&amp;P 2012) showed tools have limited capability to detect malware signatures as they tested samples from </a:t>
            </a:r>
            <a:r>
              <a:rPr lang="en-US" sz="1800" b="0" i="0" u="none" strike="noStrike" cap="none">
                <a:solidFill>
                  <a:srgbClr val="FF0000"/>
                </a:solidFill>
                <a:latin typeface="Century Gothic"/>
                <a:ea typeface="Century Gothic"/>
                <a:cs typeface="Century Gothic"/>
                <a:sym typeface="Century Gothic"/>
              </a:rPr>
              <a:t>Malgenome project</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FF0000"/>
                </a:solidFill>
                <a:latin typeface="Century Gothic"/>
                <a:ea typeface="Century Gothic"/>
                <a:cs typeface="Century Gothic"/>
                <a:sym typeface="Century Gothic"/>
              </a:rPr>
              <a:t>best detection </a:t>
            </a:r>
            <a:r>
              <a:rPr lang="en-US" sz="1600" b="0" i="0" u="none" strike="noStrike" cap="none">
                <a:solidFill>
                  <a:srgbClr val="3F3F3F"/>
                </a:solidFill>
                <a:latin typeface="Century Gothic"/>
                <a:ea typeface="Century Gothic"/>
                <a:cs typeface="Century Gothic"/>
                <a:sym typeface="Century Gothic"/>
              </a:rPr>
              <a:t>rate was 79.6% (1, 003 samples) from </a:t>
            </a:r>
            <a:r>
              <a:rPr lang="en-US" sz="1600" b="0" i="0" u="none" strike="noStrike" cap="none">
                <a:solidFill>
                  <a:srgbClr val="FF0000"/>
                </a:solidFill>
                <a:latin typeface="Century Gothic"/>
                <a:ea typeface="Century Gothic"/>
                <a:cs typeface="Century Gothic"/>
                <a:sym typeface="Century Gothic"/>
              </a:rPr>
              <a:t>TrendMicro </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FF0000"/>
                </a:solidFill>
                <a:latin typeface="Century Gothic"/>
                <a:ea typeface="Century Gothic"/>
                <a:cs typeface="Century Gothic"/>
                <a:sym typeface="Century Gothic"/>
              </a:rPr>
              <a:t>worst detection </a:t>
            </a:r>
            <a:r>
              <a:rPr lang="en-US" sz="1600" b="0" i="0" u="none" strike="noStrike" cap="none">
                <a:solidFill>
                  <a:srgbClr val="3F3F3F"/>
                </a:solidFill>
                <a:latin typeface="Century Gothic"/>
                <a:ea typeface="Century Gothic"/>
                <a:cs typeface="Century Gothic"/>
                <a:sym typeface="Century Gothic"/>
              </a:rPr>
              <a:t>rate was 20.2% (254 samples) by </a:t>
            </a:r>
            <a:r>
              <a:rPr lang="en-US" sz="1600" b="0" i="0" u="none" strike="noStrike" cap="none">
                <a:solidFill>
                  <a:srgbClr val="FF0000"/>
                </a:solidFill>
                <a:latin typeface="Century Gothic"/>
                <a:ea typeface="Century Gothic"/>
                <a:cs typeface="Century Gothic"/>
                <a:sym typeface="Century Gothic"/>
              </a:rPr>
              <a:t>Norton Mobile Security Lite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108"/>
          <p:cNvSpPr txBox="1">
            <a:spLocks noGrp="1"/>
          </p:cNvSpPr>
          <p:nvPr>
            <p:ph type="title"/>
          </p:nvPr>
        </p:nvSpPr>
        <p:spPr>
          <a:xfrm>
            <a:off x="1563329" y="624110"/>
            <a:ext cx="9941283"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best practices to protect ourselves</a:t>
            </a:r>
            <a:endParaRPr sz="3600" b="0" i="0" u="none" strike="noStrike" cap="none">
              <a:solidFill>
                <a:srgbClr val="262626"/>
              </a:solidFill>
              <a:latin typeface="Century Gothic"/>
              <a:ea typeface="Century Gothic"/>
              <a:cs typeface="Century Gothic"/>
              <a:sym typeface="Century Gothic"/>
            </a:endParaRPr>
          </a:p>
        </p:txBody>
      </p:sp>
      <p:sp>
        <p:nvSpPr>
          <p:cNvPr id="868" name="Google Shape;868;p108"/>
          <p:cNvSpPr txBox="1">
            <a:spLocks noGrp="1"/>
          </p:cNvSpPr>
          <p:nvPr>
            <p:ph type="body" idx="1"/>
          </p:nvPr>
        </p:nvSpPr>
        <p:spPr>
          <a:xfrm>
            <a:off x="1320800" y="1527048"/>
            <a:ext cx="5384800" cy="4797552"/>
          </a:xfrm>
          <a:prstGeom prst="rect">
            <a:avLst/>
          </a:prstGeom>
          <a:noFill/>
          <a:ln>
            <a:noFill/>
          </a:ln>
        </p:spPr>
        <p:txBody>
          <a:bodyPr spcFirstLastPara="1" wrap="square" lIns="91425" tIns="45700" rIns="91425" bIns="45700" anchor="t" anchorCtr="0">
            <a:noAutofit/>
          </a:bodyPr>
          <a:lstStyle/>
          <a:p>
            <a:pPr marL="57150" marR="0" lvl="0" indent="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Keep devices </a:t>
            </a:r>
            <a:r>
              <a:rPr lang="en-US" sz="2000" b="0" i="0" u="none" strike="noStrike" cap="none">
                <a:solidFill>
                  <a:srgbClr val="FF0000"/>
                </a:solidFill>
                <a:latin typeface="Century Gothic"/>
                <a:ea typeface="Century Gothic"/>
                <a:cs typeface="Century Gothic"/>
                <a:sym typeface="Century Gothic"/>
              </a:rPr>
              <a:t>updated </a:t>
            </a:r>
            <a:r>
              <a:rPr lang="en-US" sz="2000" b="0" i="0" u="none" strike="noStrike" cap="none">
                <a:solidFill>
                  <a:srgbClr val="3F3F3F"/>
                </a:solidFill>
                <a:latin typeface="Century Gothic"/>
                <a:ea typeface="Century Gothic"/>
                <a:cs typeface="Century Gothic"/>
                <a:sym typeface="Century Gothic"/>
              </a:rPr>
              <a:t>with the </a:t>
            </a:r>
            <a:r>
              <a:rPr lang="en-US" sz="2000" b="0" i="0" u="none" strike="noStrike" cap="none">
                <a:solidFill>
                  <a:srgbClr val="FF0000"/>
                </a:solidFill>
                <a:latin typeface="Century Gothic"/>
                <a:ea typeface="Century Gothic"/>
                <a:cs typeface="Century Gothic"/>
                <a:sym typeface="Century Gothic"/>
              </a:rPr>
              <a:t>latest OS </a:t>
            </a:r>
            <a:r>
              <a:rPr lang="en-US" sz="2000" b="0" i="0" u="none" strike="noStrike" cap="none">
                <a:solidFill>
                  <a:srgbClr val="3F3F3F"/>
                </a:solidFill>
                <a:latin typeface="Century Gothic"/>
                <a:ea typeface="Century Gothic"/>
                <a:cs typeface="Century Gothic"/>
                <a:sym typeface="Century Gothic"/>
              </a:rPr>
              <a:t>version and </a:t>
            </a:r>
            <a:r>
              <a:rPr lang="en-US" sz="2000" b="0" i="0" u="none" strike="noStrike" cap="none">
                <a:solidFill>
                  <a:srgbClr val="FF0000"/>
                </a:solidFill>
                <a:latin typeface="Century Gothic"/>
                <a:ea typeface="Century Gothic"/>
                <a:cs typeface="Century Gothic"/>
                <a:sym typeface="Century Gothic"/>
              </a:rPr>
              <a:t>app versions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Don’t store sensitive data on your handheld devices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Use common sense about suspicious links, messages, applications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pic>
        <p:nvPicPr>
          <p:cNvPr id="869" name="Google Shape;869;p108" descr="http://blog.check-and-secure.com/wp-content/uploads/2013/11/Protect-Android-From-Malware.png"/>
          <p:cNvPicPr preferRelativeResize="0"/>
          <p:nvPr/>
        </p:nvPicPr>
        <p:blipFill rotWithShape="1">
          <a:blip r:embed="rId3">
            <a:alphaModFix/>
          </a:blip>
          <a:srcRect/>
          <a:stretch/>
        </p:blipFill>
        <p:spPr>
          <a:xfrm>
            <a:off x="6553200" y="2057400"/>
            <a:ext cx="3429000" cy="3429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5"/>
          <p:cNvSpPr txBox="1">
            <a:spLocks noGrp="1"/>
          </p:cNvSpPr>
          <p:nvPr>
            <p:ph type="title"/>
          </p:nvPr>
        </p:nvSpPr>
        <p:spPr>
          <a:xfrm>
            <a:off x="1991033" y="624110"/>
            <a:ext cx="9513580"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Beware: tip app is a malware</a:t>
            </a:r>
            <a:endParaRPr sz="3600" b="0" i="0" u="none" strike="noStrike" cap="none">
              <a:solidFill>
                <a:srgbClr val="262626"/>
              </a:solidFill>
              <a:latin typeface="Century Gothic"/>
              <a:ea typeface="Century Gothic"/>
              <a:cs typeface="Century Gothic"/>
              <a:sym typeface="Century Gothic"/>
            </a:endParaRPr>
          </a:p>
        </p:txBody>
      </p:sp>
      <p:sp>
        <p:nvSpPr>
          <p:cNvPr id="220" name="Google Shape;220;p25"/>
          <p:cNvSpPr txBox="1">
            <a:spLocks noGrp="1"/>
          </p:cNvSpPr>
          <p:nvPr>
            <p:ph type="body" idx="1"/>
          </p:nvPr>
        </p:nvSpPr>
        <p:spPr>
          <a:xfrm>
            <a:off x="989281" y="1548581"/>
            <a:ext cx="5486399" cy="37776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15% tip option: start a </a:t>
            </a:r>
            <a:r>
              <a:rPr lang="en-US" sz="1800" b="0" i="0" u="none" strike="noStrike" cap="none">
                <a:solidFill>
                  <a:srgbClr val="FF0000"/>
                </a:solidFill>
                <a:latin typeface="Century Gothic"/>
                <a:ea typeface="Century Gothic"/>
                <a:cs typeface="Century Gothic"/>
                <a:sym typeface="Century Gothic"/>
              </a:rPr>
              <a:t>phone call </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p:txBody>
      </p:sp>
      <p:pic>
        <p:nvPicPr>
          <p:cNvPr id="221" name="Google Shape;221;p25"/>
          <p:cNvPicPr preferRelativeResize="0"/>
          <p:nvPr/>
        </p:nvPicPr>
        <p:blipFill rotWithShape="1">
          <a:blip r:embed="rId3">
            <a:alphaModFix/>
          </a:blip>
          <a:srcRect/>
          <a:stretch/>
        </p:blipFill>
        <p:spPr>
          <a:xfrm>
            <a:off x="8098944" y="1579096"/>
            <a:ext cx="3219336" cy="4485201"/>
          </a:xfrm>
          <a:prstGeom prst="rect">
            <a:avLst/>
          </a:prstGeom>
          <a:noFill/>
          <a:ln>
            <a:noFill/>
          </a:ln>
        </p:spPr>
      </p:pic>
      <p:pic>
        <p:nvPicPr>
          <p:cNvPr id="222" name="Google Shape;222;p25"/>
          <p:cNvPicPr preferRelativeResize="0"/>
          <p:nvPr/>
        </p:nvPicPr>
        <p:blipFill rotWithShape="1">
          <a:blip r:embed="rId4">
            <a:alphaModFix/>
          </a:blip>
          <a:srcRect/>
          <a:stretch/>
        </p:blipFill>
        <p:spPr>
          <a:xfrm>
            <a:off x="7577760" y="1769595"/>
            <a:ext cx="3090664" cy="41042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additive="base">
                                        <p:cTn id="7" dur="500"/>
                                        <p:tgtEl>
                                          <p:spTgt spid="2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109"/>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How do we protect ourselves?</a:t>
            </a:r>
            <a:endParaRPr/>
          </a:p>
        </p:txBody>
      </p:sp>
      <p:sp>
        <p:nvSpPr>
          <p:cNvPr id="875" name="Google Shape;875;p109"/>
          <p:cNvSpPr txBox="1">
            <a:spLocks noGrp="1"/>
          </p:cNvSpPr>
          <p:nvPr>
            <p:ph type="body" idx="1"/>
          </p:nvPr>
        </p:nvSpPr>
        <p:spPr>
          <a:xfrm>
            <a:off x="5638799" y="1527048"/>
            <a:ext cx="6145161" cy="4797552"/>
          </a:xfrm>
          <a:prstGeom prst="rect">
            <a:avLst/>
          </a:prstGeom>
          <a:noFill/>
          <a:ln>
            <a:noFill/>
          </a:ln>
        </p:spPr>
        <p:txBody>
          <a:bodyPr spcFirstLastPara="1" wrap="square" lIns="91425" tIns="45700" rIns="91425" bIns="45700" anchor="t" anchorCtr="0">
            <a:noAutofit/>
          </a:bodyPr>
          <a:lstStyle/>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Lock your devices with a </a:t>
            </a:r>
            <a:r>
              <a:rPr lang="en-US" sz="2000" b="0" i="0" u="none" strike="noStrike" cap="none">
                <a:solidFill>
                  <a:srgbClr val="FF0000"/>
                </a:solidFill>
                <a:latin typeface="Century Gothic"/>
                <a:ea typeface="Century Gothic"/>
                <a:cs typeface="Century Gothic"/>
                <a:sym typeface="Century Gothic"/>
              </a:rPr>
              <a:t>strong pin</a:t>
            </a:r>
            <a:r>
              <a:rPr lang="en-US" sz="2000" b="0" i="0" u="none" strike="noStrike" cap="none">
                <a:solidFill>
                  <a:srgbClr val="3F3F3F"/>
                </a:solidFill>
                <a:latin typeface="Century Gothic"/>
                <a:ea typeface="Century Gothic"/>
                <a:cs typeface="Century Gothic"/>
                <a:sym typeface="Century Gothic"/>
              </a:rPr>
              <a:t>, passcode, or password</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Download apps from the </a:t>
            </a:r>
            <a:r>
              <a:rPr lang="en-US" sz="2000" b="0" i="0" u="none" strike="noStrike" cap="none">
                <a:solidFill>
                  <a:srgbClr val="FF0000"/>
                </a:solidFill>
                <a:latin typeface="Century Gothic"/>
                <a:ea typeface="Century Gothic"/>
                <a:cs typeface="Century Gothic"/>
                <a:sym typeface="Century Gothic"/>
              </a:rPr>
              <a:t>official market source </a:t>
            </a:r>
            <a:r>
              <a:rPr lang="en-US" sz="2000" b="0" i="0" u="none" strike="noStrike" cap="none">
                <a:solidFill>
                  <a:srgbClr val="3F3F3F"/>
                </a:solidFill>
                <a:latin typeface="Century Gothic"/>
                <a:ea typeface="Century Gothic"/>
                <a:cs typeface="Century Gothic"/>
                <a:sym typeface="Century Gothic"/>
              </a:rPr>
              <a:t>like Google Play Store</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Read list of app permissions before agreeing</a:t>
            </a:r>
            <a:endParaRPr/>
          </a:p>
          <a:p>
            <a:pPr marL="1028700" marR="0" lvl="1" indent="-5715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Think if your app should be needing all permissions</a:t>
            </a:r>
            <a:endParaRPr/>
          </a:p>
          <a:p>
            <a:pPr marL="1028700" marR="0" lvl="1" indent="-5715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Seek opinions from experts and others who may have used an app already</a:t>
            </a:r>
            <a:endParaRPr sz="1600" b="0" i="0" u="none" strike="noStrike" cap="none">
              <a:solidFill>
                <a:srgbClr val="3F3F3F"/>
              </a:solidFill>
              <a:latin typeface="Century Gothic"/>
              <a:ea typeface="Century Gothic"/>
              <a:cs typeface="Century Gothic"/>
              <a:sym typeface="Century Gothic"/>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pic>
        <p:nvPicPr>
          <p:cNvPr id="876" name="Google Shape;876;p109"/>
          <p:cNvPicPr preferRelativeResize="0"/>
          <p:nvPr/>
        </p:nvPicPr>
        <p:blipFill rotWithShape="1">
          <a:blip r:embed="rId3">
            <a:alphaModFix/>
          </a:blip>
          <a:srcRect/>
          <a:stretch/>
        </p:blipFill>
        <p:spPr>
          <a:xfrm>
            <a:off x="1752600" y="1828800"/>
            <a:ext cx="3962400" cy="39624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887" name="Google Shape;887;p111"/>
          <p:cNvSpPr txBox="1">
            <a:spLocks noGrp="1"/>
          </p:cNvSpPr>
          <p:nvPr>
            <p:ph type="title"/>
          </p:nvPr>
        </p:nvSpPr>
        <p:spPr>
          <a:xfrm>
            <a:off x="1883941" y="246158"/>
            <a:ext cx="9678860" cy="8428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Conclusions</a:t>
            </a:r>
            <a:endParaRPr sz="3600" b="0" i="0" u="none" strike="noStrike" cap="none">
              <a:solidFill>
                <a:srgbClr val="262626"/>
              </a:solidFill>
              <a:latin typeface="Century Gothic"/>
              <a:ea typeface="Century Gothic"/>
              <a:cs typeface="Century Gothic"/>
              <a:sym typeface="Century Gothic"/>
            </a:endParaRPr>
          </a:p>
        </p:txBody>
      </p:sp>
      <p:sp>
        <p:nvSpPr>
          <p:cNvPr id="888" name="Google Shape;888;p111"/>
          <p:cNvSpPr txBox="1">
            <a:spLocks noGrp="1"/>
          </p:cNvSpPr>
          <p:nvPr>
            <p:ph type="body" idx="1"/>
          </p:nvPr>
        </p:nvSpPr>
        <p:spPr>
          <a:xfrm>
            <a:off x="1825752" y="1527048"/>
            <a:ext cx="8503920" cy="4214329"/>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80000"/>
              </a:lnSpc>
              <a:spcBef>
                <a:spcPts val="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Malware apps can invoke actions resulting in leakage of data or losses to the users</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Both good and bad apps have overlapping permissions and API signatures</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Android built-in features, recommended development practices, permission display are not sufficient</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Static and dynamic tool-based approaches vary in performance, but provide a defense in-depth</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p:txBody>
      </p:sp>
      <p:sp>
        <p:nvSpPr>
          <p:cNvPr id="889" name="Google Shape;889;p11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112"/>
          <p:cNvSpPr txBox="1">
            <a:spLocks noGrp="1"/>
          </p:cNvSpPr>
          <p:nvPr>
            <p:ph type="title"/>
          </p:nvPr>
        </p:nvSpPr>
        <p:spPr>
          <a:xfrm>
            <a:off x="2197731" y="225904"/>
            <a:ext cx="9129902"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References</a:t>
            </a:r>
            <a:endParaRPr sz="3600" b="0" i="0" u="none" strike="noStrike" cap="none">
              <a:solidFill>
                <a:srgbClr val="262626"/>
              </a:solidFill>
              <a:latin typeface="Century Gothic"/>
              <a:ea typeface="Century Gothic"/>
              <a:cs typeface="Century Gothic"/>
              <a:sym typeface="Century Gothic"/>
            </a:endParaRPr>
          </a:p>
        </p:txBody>
      </p:sp>
      <p:sp>
        <p:nvSpPr>
          <p:cNvPr id="895" name="Google Shape;895;p112"/>
          <p:cNvSpPr txBox="1">
            <a:spLocks noGrp="1"/>
          </p:cNvSpPr>
          <p:nvPr>
            <p:ph type="body" idx="1"/>
          </p:nvPr>
        </p:nvSpPr>
        <p:spPr>
          <a:xfrm>
            <a:off x="1371600" y="1471971"/>
            <a:ext cx="9879833" cy="461132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Cooper, V., Shahriar, H., Haddad, H. (2014). A Survey of Android Malware Characteristics and Mitigation Techniques (pp. 327-332). Proc. 11th IEEE International Conference on Information Technology: New Generations (ITNG)</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H. Shahriar, H. Haddad, (2014). “Content Provider Leakage Vulnerability Detection in Android Applications,” (pp. 359-366). Proc. of 7th ACM/SIGSAC International Conference on Security of Information and Networks (SIN), ACM.</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VN Cooper, HM Haddad, H Shahriar, Android Malware Detection Using Kullback-Leibler Divergence, ADCAIJ: Advances in Distributed Computing and Artificial Intelligence, 2014.</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A. Porter Felt, M. Finifter, E. Chin, S. Hanna, and D. Wagner, “A Survey of Mobile Malware in the Wild ,” Proc. of 2011 </a:t>
            </a:r>
            <a:r>
              <a:rPr lang="en-US" sz="1200" b="0" i="0" u="none" strike="noStrike" cap="small">
                <a:solidFill>
                  <a:srgbClr val="3F3F3F"/>
                </a:solidFill>
                <a:latin typeface="Century Gothic"/>
                <a:ea typeface="Century Gothic"/>
                <a:cs typeface="Century Gothic"/>
                <a:sym typeface="Century Gothic"/>
              </a:rPr>
              <a:t>ACM CCS Workshop on Security and Privacy in Smartphones and Mobile Devices (SPSM)</a:t>
            </a:r>
            <a:r>
              <a:rPr lang="en-US" sz="1200" b="1" i="0" u="none" strike="noStrike" cap="small">
                <a:solidFill>
                  <a:srgbClr val="3F3F3F"/>
                </a:solidFill>
                <a:latin typeface="Century Gothic"/>
                <a:ea typeface="Century Gothic"/>
                <a:cs typeface="Century Gothic"/>
                <a:sym typeface="Century Gothic"/>
              </a:rPr>
              <a:t>, </a:t>
            </a:r>
            <a:r>
              <a:rPr lang="en-US" sz="1200" b="0" i="0" u="none" strike="noStrike" cap="none">
                <a:solidFill>
                  <a:srgbClr val="3F3F3F"/>
                </a:solidFill>
                <a:latin typeface="Century Gothic"/>
                <a:ea typeface="Century Gothic"/>
                <a:cs typeface="Century Gothic"/>
                <a:sym typeface="Century Gothic"/>
              </a:rPr>
              <a:t>Chicago, USA.</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Y. Zhou, Z. Xiang, “Dissecting Android Malware: Characterization and Evolution</a:t>
            </a:r>
            <a:r>
              <a:rPr lang="en-US" sz="1200" b="1" i="0" u="none" strike="noStrike" cap="none">
                <a:solidFill>
                  <a:srgbClr val="3F3F3F"/>
                </a:solidFill>
                <a:latin typeface="Century Gothic"/>
                <a:ea typeface="Century Gothic"/>
                <a:cs typeface="Century Gothic"/>
                <a:sym typeface="Century Gothic"/>
              </a:rPr>
              <a:t>,</a:t>
            </a:r>
            <a:r>
              <a:rPr lang="en-US" sz="1200" b="0" i="0" u="none" strike="noStrike" cap="none">
                <a:solidFill>
                  <a:srgbClr val="3F3F3F"/>
                </a:solidFill>
                <a:latin typeface="Century Gothic"/>
                <a:ea typeface="Century Gothic"/>
                <a:cs typeface="Century Gothic"/>
                <a:sym typeface="Century Gothic"/>
              </a:rPr>
              <a:t>” 2012 IEEE Symposium on Security and Privacy (SP), Oakland, CA, May 2012, pp. 95 – 109.</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Felt et al. 2011, The Effectiveness of Application Permissions, Proceedings of the 2nd USENIX conf. on Web application development, USENIX Association Berkeley, CA.</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Secure Mobile Software Development Learning (SMSD), https://sites.google.com/site/smsdproject/home</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Xianyong Meng, Kai Qian, Dan Lo, Hossain Shahriar, Md Arabin Islam Talukder, Prabir Bhattacharya, “Secure Mobile IPC Software Development with Vulnerability Detectors in Android Studio,” Proc. of 42nd IEEE Annual Computer Software and Applications Conference (COMPSAC), July 2018, pp. 829-830.</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Kai Qian, Dan Lo, Hossain Shahriar, Lei Li, Fan Wu, Prabir Bhattacharya, Learning database security with hands-on mobile labs, Proc. of IEEE Frontiers in Education Conference (FIE), Indianapolis, USA, March 2017, pp. 1-6.</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Kai Qian, Hossain Shahriar, Fan Wu, Lixin Tao, Prabir Bhattacharya, Labware for Secure Mobile Software Development (SMSD) Education, Proceedings of the 2017 ACM Conference on Innovation and Technology in Computer Science Education, pp. 375-375</a:t>
            </a:r>
            <a:endParaRPr sz="1800" b="0" i="0" u="none" strike="noStrike" cap="none">
              <a:solidFill>
                <a:srgbClr val="3F3F3F"/>
              </a:solidFill>
              <a:latin typeface="Century Gothic"/>
              <a:ea typeface="Century Gothic"/>
              <a:cs typeface="Century Gothic"/>
              <a:sym typeface="Century Gothic"/>
            </a:endParaRPr>
          </a:p>
          <a:p>
            <a:pPr marL="342900" marR="0" lvl="0" indent="-266700" algn="l" rtl="0">
              <a:lnSpc>
                <a:spcPct val="100000"/>
              </a:lnSpc>
              <a:spcBef>
                <a:spcPts val="1000"/>
              </a:spcBef>
              <a:spcAft>
                <a:spcPts val="0"/>
              </a:spcAft>
              <a:buClr>
                <a:schemeClr val="accent1"/>
              </a:buClr>
              <a:buSzPts val="1200"/>
              <a:buFont typeface="Noto Sans Symbols"/>
              <a:buNone/>
            </a:pPr>
            <a:endParaRPr sz="1200" b="0" i="0" u="none" strike="noStrike" cap="none">
              <a:solidFill>
                <a:srgbClr val="3F3F3F"/>
              </a:solidFill>
              <a:latin typeface="Century Gothic"/>
              <a:ea typeface="Century Gothic"/>
              <a:cs typeface="Century Gothic"/>
              <a:sym typeface="Century Gothic"/>
            </a:endParaRPr>
          </a:p>
          <a:p>
            <a:pPr marL="342900" marR="0" lvl="0" indent="-266700" algn="l" rtl="0">
              <a:lnSpc>
                <a:spcPct val="100000"/>
              </a:lnSpc>
              <a:spcBef>
                <a:spcPts val="1000"/>
              </a:spcBef>
              <a:spcAft>
                <a:spcPts val="0"/>
              </a:spcAft>
              <a:buClr>
                <a:schemeClr val="accent1"/>
              </a:buClr>
              <a:buSzPts val="1200"/>
              <a:buFont typeface="Noto Sans Symbols"/>
              <a:buNone/>
            </a:pPr>
            <a:endParaRPr sz="12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6"/>
          <p:cNvSpPr txBox="1">
            <a:spLocks noGrp="1"/>
          </p:cNvSpPr>
          <p:nvPr>
            <p:ph type="title"/>
          </p:nvPr>
        </p:nvSpPr>
        <p:spPr>
          <a:xfrm>
            <a:off x="1991033" y="624110"/>
            <a:ext cx="9513580"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Beware: this tip app is a malware</a:t>
            </a:r>
            <a:endParaRPr sz="3600" b="0" i="0" u="none" strike="noStrike" cap="none">
              <a:solidFill>
                <a:srgbClr val="262626"/>
              </a:solidFill>
              <a:latin typeface="Century Gothic"/>
              <a:ea typeface="Century Gothic"/>
              <a:cs typeface="Century Gothic"/>
              <a:sym typeface="Century Gothic"/>
            </a:endParaRPr>
          </a:p>
        </p:txBody>
      </p:sp>
      <p:sp>
        <p:nvSpPr>
          <p:cNvPr id="228" name="Google Shape;228;p26"/>
          <p:cNvSpPr txBox="1">
            <a:spLocks noGrp="1"/>
          </p:cNvSpPr>
          <p:nvPr>
            <p:ph type="body" idx="1"/>
          </p:nvPr>
        </p:nvSpPr>
        <p:spPr>
          <a:xfrm>
            <a:off x="1312607" y="1705897"/>
            <a:ext cx="6268064" cy="37776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20% tip option: </a:t>
            </a:r>
            <a:r>
              <a:rPr lang="en-US" sz="1800" b="0" i="0" u="none" strike="noStrike" cap="none">
                <a:solidFill>
                  <a:srgbClr val="FF0000"/>
                </a:solidFill>
                <a:latin typeface="Century Gothic"/>
                <a:ea typeface="Century Gothic"/>
                <a:cs typeface="Century Gothic"/>
                <a:sym typeface="Century Gothic"/>
              </a:rPr>
              <a:t>read all contact </a:t>
            </a:r>
            <a:r>
              <a:rPr lang="en-US" sz="1800" b="0" i="0" u="none" strike="noStrike" cap="none">
                <a:solidFill>
                  <a:schemeClr val="dk1"/>
                </a:solidFill>
                <a:latin typeface="Century Gothic"/>
                <a:ea typeface="Century Gothic"/>
                <a:cs typeface="Century Gothic"/>
                <a:sym typeface="Century Gothic"/>
              </a:rPr>
              <a:t>from </a:t>
            </a:r>
            <a:r>
              <a:rPr lang="en-US" sz="1800" b="0" i="0" u="none" strike="noStrike" cap="none">
                <a:solidFill>
                  <a:srgbClr val="FF0000"/>
                </a:solidFill>
                <a:latin typeface="Century Gothic"/>
                <a:ea typeface="Century Gothic"/>
                <a:cs typeface="Century Gothic"/>
                <a:sym typeface="Century Gothic"/>
              </a:rPr>
              <a:t>address book</a:t>
            </a:r>
            <a:r>
              <a:rPr lang="en-US" sz="1800" b="0" i="0" u="none" strike="noStrike" cap="none">
                <a:solidFill>
                  <a:schemeClr val="dk1"/>
                </a:solidFill>
                <a:latin typeface="Century Gothic"/>
                <a:ea typeface="Century Gothic"/>
                <a:cs typeface="Century Gothic"/>
                <a:sym typeface="Century Gothic"/>
              </a:rPr>
              <a:t>, send to an external phone number through SMS</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p:txBody>
      </p:sp>
      <p:pic>
        <p:nvPicPr>
          <p:cNvPr id="229" name="Google Shape;229;p26"/>
          <p:cNvPicPr preferRelativeResize="0"/>
          <p:nvPr/>
        </p:nvPicPr>
        <p:blipFill rotWithShape="1">
          <a:blip r:embed="rId3">
            <a:alphaModFix/>
          </a:blip>
          <a:srcRect/>
          <a:stretch/>
        </p:blipFill>
        <p:spPr>
          <a:xfrm>
            <a:off x="8377082" y="1574271"/>
            <a:ext cx="3278637" cy="47970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1280890"/>
          </a:xfrm>
        </p:spPr>
        <p:txBody>
          <a:bodyPr>
            <a:normAutofit/>
          </a:bodyPr>
          <a:lstStyle/>
          <a:p>
            <a:r>
              <a:rPr lang="en-US" sz="3000" b="1" dirty="0" smtClean="0"/>
              <a:t>What is a malware app?</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dirty="0" smtClean="0"/>
              <a:t>Malware apps are </a:t>
            </a:r>
            <a:r>
              <a:rPr lang="en-US" sz="2000" dirty="0" smtClean="0">
                <a:solidFill>
                  <a:srgbClr val="FF0000"/>
                </a:solidFill>
              </a:rPr>
              <a:t>seemingly benign apps </a:t>
            </a:r>
            <a:r>
              <a:rPr lang="en-US" sz="2000" dirty="0" smtClean="0"/>
              <a:t>that users install because of the popularity or trusted source like  Google play store</a:t>
            </a:r>
          </a:p>
          <a:p>
            <a:pPr algn="just">
              <a:buFont typeface="Wingdings" pitchFamily="2" charset="2"/>
              <a:buChar char="§"/>
            </a:pPr>
            <a:endParaRPr lang="en-US" sz="2000" dirty="0" smtClean="0"/>
          </a:p>
          <a:p>
            <a:pPr algn="just">
              <a:buFont typeface="Wingdings" pitchFamily="2" charset="2"/>
              <a:buChar char="§"/>
            </a:pPr>
            <a:r>
              <a:rPr lang="en-US" sz="2000" dirty="0" smtClean="0"/>
              <a:t>Once installed in devices, apps may invoke </a:t>
            </a:r>
            <a:r>
              <a:rPr lang="en-US" sz="2000" dirty="0" smtClean="0">
                <a:solidFill>
                  <a:srgbClr val="FF0000"/>
                </a:solidFill>
              </a:rPr>
              <a:t>additional</a:t>
            </a:r>
            <a:r>
              <a:rPr lang="en-US" sz="2000" dirty="0" smtClean="0"/>
              <a:t> and </a:t>
            </a:r>
            <a:r>
              <a:rPr lang="en-US" sz="2000" dirty="0" smtClean="0">
                <a:solidFill>
                  <a:srgbClr val="FF0000"/>
                </a:solidFill>
              </a:rPr>
              <a:t>unwanted</a:t>
            </a:r>
            <a:r>
              <a:rPr lang="en-US" sz="2000" dirty="0" smtClean="0"/>
              <a:t> functionalities without user’s knowledge</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2"/>
          <a:stretch>
            <a:fillRect/>
          </a:stretch>
        </p:blipFill>
        <p:spPr>
          <a:xfrm>
            <a:off x="10884308" y="160338"/>
            <a:ext cx="995081" cy="1186443"/>
          </a:xfrm>
          <a:prstGeom prst="rect">
            <a:avLst/>
          </a:prstGeom>
        </p:spPr>
      </p:pic>
      <p:pic>
        <p:nvPicPr>
          <p:cNvPr id="4" name="Picture 3"/>
          <p:cNvPicPr>
            <a:picLocks noChangeAspect="1"/>
          </p:cNvPicPr>
          <p:nvPr/>
        </p:nvPicPr>
        <p:blipFill>
          <a:blip r:embed="rId3"/>
          <a:stretch>
            <a:fillRect/>
          </a:stretch>
        </p:blipFill>
        <p:spPr>
          <a:xfrm>
            <a:off x="6414094" y="1556494"/>
            <a:ext cx="5571429" cy="4371429"/>
          </a:xfrm>
          <a:prstGeom prst="rect">
            <a:avLst/>
          </a:prstGeom>
        </p:spPr>
      </p:pic>
    </p:spTree>
    <p:extLst>
      <p:ext uri="{BB962C8B-B14F-4D97-AF65-F5344CB8AC3E}">
        <p14:creationId xmlns:p14="http://schemas.microsoft.com/office/powerpoint/2010/main" val="64565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938441"/>
          </a:xfrm>
        </p:spPr>
        <p:txBody>
          <a:bodyPr>
            <a:normAutofit/>
          </a:bodyPr>
          <a:lstStyle/>
          <a:p>
            <a:r>
              <a:rPr lang="en-US" sz="3000" b="1" dirty="0" smtClean="0"/>
              <a:t>Example of real-world Android malware</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i="1" dirty="0" err="1"/>
              <a:t>MMarketPay</a:t>
            </a:r>
            <a:r>
              <a:rPr lang="en-US" sz="2000" i="1" dirty="0"/>
              <a:t> </a:t>
            </a:r>
            <a:r>
              <a:rPr lang="en-US" sz="2000" dirty="0" smtClean="0"/>
              <a:t>malware </a:t>
            </a:r>
            <a:r>
              <a:rPr lang="en-US" sz="2000" dirty="0"/>
              <a:t>affected more than 100,000 Android devices in China </a:t>
            </a:r>
            <a:endParaRPr lang="en-US" sz="2000" dirty="0" smtClean="0"/>
          </a:p>
          <a:p>
            <a:pPr algn="just">
              <a:buFont typeface="Wingdings" pitchFamily="2" charset="2"/>
              <a:buChar char="§"/>
            </a:pPr>
            <a:endParaRPr lang="en-US" sz="2000" dirty="0" smtClean="0"/>
          </a:p>
          <a:p>
            <a:pPr algn="just">
              <a:buFont typeface="Wingdings" pitchFamily="2" charset="2"/>
              <a:buChar char="§"/>
            </a:pPr>
            <a:r>
              <a:rPr lang="en-US" sz="2000" dirty="0" smtClean="0"/>
              <a:t>Application designed </a:t>
            </a:r>
            <a:r>
              <a:rPr lang="en-US" sz="2000" dirty="0"/>
              <a:t>to purchase </a:t>
            </a:r>
            <a:r>
              <a:rPr lang="en-US" sz="2000" dirty="0" smtClean="0"/>
              <a:t>contents</a:t>
            </a:r>
          </a:p>
          <a:p>
            <a:pPr algn="just">
              <a:buFont typeface="Wingdings" pitchFamily="2" charset="2"/>
              <a:buChar char="§"/>
            </a:pPr>
            <a:endParaRPr lang="en-US" sz="2000" dirty="0" smtClean="0"/>
          </a:p>
          <a:p>
            <a:pPr algn="just">
              <a:buFont typeface="Wingdings" pitchFamily="2" charset="2"/>
              <a:buChar char="§"/>
            </a:pPr>
            <a:r>
              <a:rPr lang="en-US" sz="2000" dirty="0" smtClean="0"/>
              <a:t>Victims not aware of, eventually saw high phone bills</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2"/>
          <a:stretch>
            <a:fillRect/>
          </a:stretch>
        </p:blipFill>
        <p:spPr>
          <a:xfrm>
            <a:off x="10884308" y="160338"/>
            <a:ext cx="995081" cy="1186443"/>
          </a:xfrm>
          <a:prstGeom prst="rect">
            <a:avLst/>
          </a:prstGeo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6756" y="1689230"/>
            <a:ext cx="5852634" cy="4118052"/>
          </a:xfrm>
          <a:prstGeom prst="rect">
            <a:avLst/>
          </a:prstGeom>
        </p:spPr>
      </p:pic>
    </p:spTree>
    <p:extLst>
      <p:ext uri="{BB962C8B-B14F-4D97-AF65-F5344CB8AC3E}">
        <p14:creationId xmlns:p14="http://schemas.microsoft.com/office/powerpoint/2010/main" val="1072163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rgbClr val="000000"/>
      </a:dk1>
      <a:lt1>
        <a:srgbClr val="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3054</Words>
  <Application>Microsoft Office PowerPoint</Application>
  <PresentationFormat>Widescreen</PresentationFormat>
  <Paragraphs>590</Paragraphs>
  <Slides>62</Slides>
  <Notes>50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62</vt:i4>
      </vt:variant>
    </vt:vector>
  </HeadingPairs>
  <TitlesOfParts>
    <vt:vector size="74" baseType="lpstr">
      <vt:lpstr>Verdana</vt:lpstr>
      <vt:lpstr>Times New Roman</vt:lpstr>
      <vt:lpstr>Helvetica Neue</vt:lpstr>
      <vt:lpstr>Courier New</vt:lpstr>
      <vt:lpstr>Noto Sans Symbols</vt:lpstr>
      <vt:lpstr>PT Sans</vt:lpstr>
      <vt:lpstr>Arial</vt:lpstr>
      <vt:lpstr>Times</vt:lpstr>
      <vt:lpstr>Century Gothic</vt:lpstr>
      <vt:lpstr>Wingdings</vt:lpstr>
      <vt:lpstr>SimSun</vt:lpstr>
      <vt:lpstr>Wisp</vt:lpstr>
      <vt:lpstr>Mobile Malware: Static and Dynamic Analysis</vt:lpstr>
      <vt:lpstr>Background</vt:lpstr>
      <vt:lpstr>Number of apps available for download as of 2018</vt:lpstr>
      <vt:lpstr>Organization of this talk</vt:lpstr>
      <vt:lpstr>Tip calculator app</vt:lpstr>
      <vt:lpstr>Beware: tip app is a malware</vt:lpstr>
      <vt:lpstr>Beware: this tip app is a malware</vt:lpstr>
      <vt:lpstr>What is a malware app?</vt:lpstr>
      <vt:lpstr>Example of real-world Android malware</vt:lpstr>
      <vt:lpstr>Example of real-world Android malware</vt:lpstr>
      <vt:lpstr>Types of activities malware may do</vt:lpstr>
      <vt:lpstr>Malware family</vt:lpstr>
      <vt:lpstr>Malgenome project: key findings</vt:lpstr>
      <vt:lpstr>Where malware are coming from?</vt:lpstr>
      <vt:lpstr>Spyware</vt:lpstr>
      <vt:lpstr>Spyware example - Keylogger</vt:lpstr>
      <vt:lpstr>Top 10 Spyware 2018</vt:lpstr>
      <vt:lpstr>Default security features of Android</vt:lpstr>
      <vt:lpstr>Android Security Features (1)</vt:lpstr>
      <vt:lpstr>Android Security Features (1)</vt:lpstr>
      <vt:lpstr>Android Security Features (2)</vt:lpstr>
      <vt:lpstr>More feature – app signing</vt:lpstr>
      <vt:lpstr>Malware apps are repackaged apps</vt:lpstr>
      <vt:lpstr>Steps for creating repackaged app</vt:lpstr>
      <vt:lpstr>Malware apps are repackaged apps</vt:lpstr>
      <vt:lpstr>Mitigation Approaches</vt:lpstr>
      <vt:lpstr>Static Analysis </vt:lpstr>
      <vt:lpstr>Static Analysis (2)</vt:lpstr>
      <vt:lpstr>Dynamic analysis or Sandboxing</vt:lpstr>
      <vt:lpstr>Dynamic analysis(2)</vt:lpstr>
      <vt:lpstr>Some examples of analysis tools</vt:lpstr>
      <vt:lpstr>Some examples of analysis tools</vt:lpstr>
      <vt:lpstr>Some examples of analysis tools</vt:lpstr>
      <vt:lpstr>Dynamic analysis by MobSF</vt:lpstr>
      <vt:lpstr>Dynamic analysis report by MobSF</vt:lpstr>
      <vt:lpstr>Dynamic analysis event triggering by MobSF</vt:lpstr>
      <vt:lpstr>Static analysis report by MobSF  </vt:lpstr>
      <vt:lpstr>Static analysis by MobSF</vt:lpstr>
      <vt:lpstr>Flowdroid- Tainted data flow analysis</vt:lpstr>
      <vt:lpstr>FlowDroid 2.6.1 - Taint analysis</vt:lpstr>
      <vt:lpstr>Flowdroid 2.6.1 Taint analysis</vt:lpstr>
      <vt:lpstr>FlowDroid 2.6.1 Taint analysis </vt:lpstr>
      <vt:lpstr>Some other mitigation approaches</vt:lpstr>
      <vt:lpstr>Machine Learning (1)</vt:lpstr>
      <vt:lpstr>Machine Learning (2)</vt:lpstr>
      <vt:lpstr>Permission Analysis (1)</vt:lpstr>
      <vt:lpstr>Permission Analysis (2)</vt:lpstr>
      <vt:lpstr>Why Permission Display at install time Fails to prevent users installing malware? </vt:lpstr>
      <vt:lpstr>Why Permission Display at install time Fails to prevent users installing malware? </vt:lpstr>
      <vt:lpstr>Why Permission Display at install time Fails to prevent users installing malware? </vt:lpstr>
      <vt:lpstr>Information-Theoretic Approach</vt:lpstr>
      <vt:lpstr>Kullback-Leibler Divergence (KLD)</vt:lpstr>
      <vt:lpstr>Information-Theoretic Approach (cont.)</vt:lpstr>
      <vt:lpstr>Information-Theoretic Approach (cont.)</vt:lpstr>
      <vt:lpstr>KLD-based Malware Detection – SMS  (Result)</vt:lpstr>
      <vt:lpstr>KLD-based Malware Detection – SMS (Result)</vt:lpstr>
      <vt:lpstr>KLD-based Malware Detection – SMS (Result)</vt:lpstr>
      <vt:lpstr>Anti-virus tool</vt:lpstr>
      <vt:lpstr>Some best practices to protect ourselves</vt:lpstr>
      <vt:lpstr>How do we protect ourselves?</vt:lpstr>
      <vt:lpstr>Conclusions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Towards Development of Secure Mobile Software</dc:title>
  <dc:creator>Hossain Shahriar</dc:creator>
  <cp:lastModifiedBy>Hossain Shahriar</cp:lastModifiedBy>
  <cp:revision>23</cp:revision>
  <dcterms:modified xsi:type="dcterms:W3CDTF">2019-07-01T18:18:09Z</dcterms:modified>
</cp:coreProperties>
</file>