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205" y="29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79" cy="19431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5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2920" y="310895"/>
            <a:ext cx="9052559" cy="12435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2920" y="1787652"/>
            <a:ext cx="9052559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7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42048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arstechnica.com/security/2015/08/how-bittorrent-could-let-lone-ddos-attackers-bring-down-big-sites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ns.org/dosstep/roadmap.php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ns.org/dosstep/roadmap.ph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example.com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0" y="6019800"/>
            <a:ext cx="609600" cy="609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153400" y="6813042"/>
            <a:ext cx="1219200" cy="42595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709108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IT 4823</a:t>
                      </a:r>
                      <a:endParaRPr sz="3600" dirty="0">
                        <a:latin typeface="Arial Narrow"/>
                        <a:cs typeface="Arial Narrow"/>
                      </a:endParaRP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Information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Security</a:t>
                      </a:r>
                      <a:r>
                        <a:rPr sz="3600" b="1" spc="-114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Administration</a:t>
                      </a:r>
                      <a:endParaRPr sz="3600" dirty="0">
                        <a:latin typeface="Arial Narrow"/>
                        <a:cs typeface="Arial Narrow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19"/>
                        </a:spcBef>
                      </a:pPr>
                      <a:endParaRPr sz="1000" dirty="0"/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000" dirty="0">
                          <a:solidFill>
                            <a:srgbClr val="585858"/>
                          </a:solidFill>
                          <a:latin typeface="Times New Roman"/>
                          <a:cs typeface="Times New Roman"/>
                        </a:rPr>
                        <a:t>Denial of Service</a:t>
                      </a:r>
                      <a:r>
                        <a:rPr sz="3000" spc="-150" dirty="0">
                          <a:solidFill>
                            <a:srgbClr val="58585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solidFill>
                            <a:srgbClr val="585858"/>
                          </a:solidFill>
                          <a:latin typeface="Times New Roman"/>
                          <a:cs typeface="Times New Roman"/>
                        </a:rPr>
                        <a:t>Attacks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950"/>
                        </a:lnSpc>
                        <a:spcBef>
                          <a:spcPts val="39"/>
                        </a:spcBef>
                      </a:pPr>
                      <a:endParaRPr sz="95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 marL="916940">
                        <a:lnSpc>
                          <a:spcPct val="100000"/>
                        </a:lnSpc>
                        <a:tabLst>
                          <a:tab pos="4117340" algn="l"/>
                        </a:tabLst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L="5322570"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52600" y="2069591"/>
            <a:ext cx="6755130" cy="45430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30501" y="2047494"/>
            <a:ext cx="6799326" cy="4588002"/>
          </a:xfrm>
          <a:custGeom>
            <a:avLst/>
            <a:gdLst/>
            <a:ahLst/>
            <a:cxnLst/>
            <a:rect l="l" t="t" r="r" b="b"/>
            <a:pathLst>
              <a:path w="6799326" h="4588002">
                <a:moveTo>
                  <a:pt x="6799326" y="4588002"/>
                </a:moveTo>
                <a:lnTo>
                  <a:pt x="6799326" y="0"/>
                </a:lnTo>
                <a:lnTo>
                  <a:pt x="0" y="0"/>
                </a:lnTo>
                <a:lnTo>
                  <a:pt x="0" y="4588002"/>
                </a:lnTo>
                <a:lnTo>
                  <a:pt x="11430" y="4588002"/>
                </a:lnTo>
                <a:lnTo>
                  <a:pt x="11430" y="22097"/>
                </a:lnTo>
                <a:lnTo>
                  <a:pt x="22098" y="11429"/>
                </a:lnTo>
                <a:lnTo>
                  <a:pt x="22098" y="22097"/>
                </a:lnTo>
                <a:lnTo>
                  <a:pt x="6777228" y="22097"/>
                </a:lnTo>
                <a:lnTo>
                  <a:pt x="6777228" y="11429"/>
                </a:lnTo>
                <a:lnTo>
                  <a:pt x="6788658" y="22097"/>
                </a:lnTo>
                <a:lnTo>
                  <a:pt x="6788658" y="4588002"/>
                </a:lnTo>
                <a:lnTo>
                  <a:pt x="6799326" y="4588002"/>
                </a:lnTo>
                <a:close/>
              </a:path>
              <a:path w="6799326" h="4588002">
                <a:moveTo>
                  <a:pt x="22098" y="22097"/>
                </a:moveTo>
                <a:lnTo>
                  <a:pt x="22098" y="11429"/>
                </a:lnTo>
                <a:lnTo>
                  <a:pt x="11430" y="22097"/>
                </a:lnTo>
                <a:lnTo>
                  <a:pt x="22098" y="22097"/>
                </a:lnTo>
                <a:close/>
              </a:path>
              <a:path w="6799326" h="4588002">
                <a:moveTo>
                  <a:pt x="22098" y="4565141"/>
                </a:moveTo>
                <a:lnTo>
                  <a:pt x="22098" y="22097"/>
                </a:lnTo>
                <a:lnTo>
                  <a:pt x="11430" y="22097"/>
                </a:lnTo>
                <a:lnTo>
                  <a:pt x="11430" y="4565141"/>
                </a:lnTo>
                <a:lnTo>
                  <a:pt x="22098" y="4565141"/>
                </a:lnTo>
                <a:close/>
              </a:path>
              <a:path w="6799326" h="4588002">
                <a:moveTo>
                  <a:pt x="6788658" y="4565141"/>
                </a:moveTo>
                <a:lnTo>
                  <a:pt x="11430" y="4565141"/>
                </a:lnTo>
                <a:lnTo>
                  <a:pt x="22098" y="4576572"/>
                </a:lnTo>
                <a:lnTo>
                  <a:pt x="22098" y="4588002"/>
                </a:lnTo>
                <a:lnTo>
                  <a:pt x="6777228" y="4588002"/>
                </a:lnTo>
                <a:lnTo>
                  <a:pt x="6777228" y="4576572"/>
                </a:lnTo>
                <a:lnTo>
                  <a:pt x="6788658" y="4565141"/>
                </a:lnTo>
                <a:close/>
              </a:path>
              <a:path w="6799326" h="4588002">
                <a:moveTo>
                  <a:pt x="22098" y="4588002"/>
                </a:moveTo>
                <a:lnTo>
                  <a:pt x="22098" y="4576572"/>
                </a:lnTo>
                <a:lnTo>
                  <a:pt x="11430" y="4565141"/>
                </a:lnTo>
                <a:lnTo>
                  <a:pt x="11430" y="4588002"/>
                </a:lnTo>
                <a:lnTo>
                  <a:pt x="22098" y="4588002"/>
                </a:lnTo>
                <a:close/>
              </a:path>
              <a:path w="6799326" h="4588002">
                <a:moveTo>
                  <a:pt x="6788658" y="22097"/>
                </a:moveTo>
                <a:lnTo>
                  <a:pt x="6777228" y="11429"/>
                </a:lnTo>
                <a:lnTo>
                  <a:pt x="6777228" y="22097"/>
                </a:lnTo>
                <a:lnTo>
                  <a:pt x="6788658" y="22097"/>
                </a:lnTo>
                <a:close/>
              </a:path>
              <a:path w="6799326" h="4588002">
                <a:moveTo>
                  <a:pt x="6788658" y="4565141"/>
                </a:moveTo>
                <a:lnTo>
                  <a:pt x="6788658" y="22097"/>
                </a:lnTo>
                <a:lnTo>
                  <a:pt x="6777228" y="22097"/>
                </a:lnTo>
                <a:lnTo>
                  <a:pt x="6777228" y="4565141"/>
                </a:lnTo>
                <a:lnTo>
                  <a:pt x="6788658" y="4565141"/>
                </a:lnTo>
                <a:close/>
              </a:path>
              <a:path w="6799326" h="4588002">
                <a:moveTo>
                  <a:pt x="6788658" y="4588002"/>
                </a:moveTo>
                <a:lnTo>
                  <a:pt x="6788658" y="4565141"/>
                </a:lnTo>
                <a:lnTo>
                  <a:pt x="6777228" y="4576572"/>
                </a:lnTo>
                <a:lnTo>
                  <a:pt x="6777228" y="4588002"/>
                </a:lnTo>
                <a:lnTo>
                  <a:pt x="6788658" y="45880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SSL</a:t>
                      </a:r>
                      <a:r>
                        <a:rPr sz="3600" b="1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Keepalive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L="5599430">
                        <a:lnSpc>
                          <a:spcPct val="100000"/>
                        </a:lnSpc>
                      </a:pPr>
                      <a:r>
                        <a:rPr sz="2000" u="heavy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https:</a:t>
                      </a:r>
                      <a:r>
                        <a:rPr sz="2000" u="heavy" spc="-1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2000" u="heavy" spc="-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2000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xkcd.com/1354/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76400" y="1981199"/>
            <a:ext cx="6812280" cy="46253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54301" y="1959101"/>
            <a:ext cx="6856476" cy="4670298"/>
          </a:xfrm>
          <a:custGeom>
            <a:avLst/>
            <a:gdLst/>
            <a:ahLst/>
            <a:cxnLst/>
            <a:rect l="l" t="t" r="r" b="b"/>
            <a:pathLst>
              <a:path w="6856476" h="4670298">
                <a:moveTo>
                  <a:pt x="6856476" y="4670298"/>
                </a:moveTo>
                <a:lnTo>
                  <a:pt x="6856476" y="0"/>
                </a:lnTo>
                <a:lnTo>
                  <a:pt x="0" y="0"/>
                </a:lnTo>
                <a:lnTo>
                  <a:pt x="0" y="4670298"/>
                </a:lnTo>
                <a:lnTo>
                  <a:pt x="11430" y="4670298"/>
                </a:lnTo>
                <a:lnTo>
                  <a:pt x="11430" y="22098"/>
                </a:lnTo>
                <a:lnTo>
                  <a:pt x="22098" y="11430"/>
                </a:lnTo>
                <a:lnTo>
                  <a:pt x="22098" y="22098"/>
                </a:lnTo>
                <a:lnTo>
                  <a:pt x="6834378" y="22097"/>
                </a:lnTo>
                <a:lnTo>
                  <a:pt x="6834378" y="11429"/>
                </a:lnTo>
                <a:lnTo>
                  <a:pt x="6845808" y="22097"/>
                </a:lnTo>
                <a:lnTo>
                  <a:pt x="6845808" y="4670298"/>
                </a:lnTo>
                <a:lnTo>
                  <a:pt x="6856476" y="4670298"/>
                </a:lnTo>
                <a:close/>
              </a:path>
              <a:path w="6856476" h="4670298">
                <a:moveTo>
                  <a:pt x="22098" y="22098"/>
                </a:moveTo>
                <a:lnTo>
                  <a:pt x="22098" y="11430"/>
                </a:lnTo>
                <a:lnTo>
                  <a:pt x="11430" y="22098"/>
                </a:lnTo>
                <a:lnTo>
                  <a:pt x="22098" y="22098"/>
                </a:lnTo>
                <a:close/>
              </a:path>
              <a:path w="6856476" h="4670298">
                <a:moveTo>
                  <a:pt x="22098" y="4647438"/>
                </a:moveTo>
                <a:lnTo>
                  <a:pt x="22098" y="22098"/>
                </a:lnTo>
                <a:lnTo>
                  <a:pt x="11430" y="22098"/>
                </a:lnTo>
                <a:lnTo>
                  <a:pt x="11430" y="4647438"/>
                </a:lnTo>
                <a:lnTo>
                  <a:pt x="22098" y="4647438"/>
                </a:lnTo>
                <a:close/>
              </a:path>
              <a:path w="6856476" h="4670298">
                <a:moveTo>
                  <a:pt x="6845808" y="4647438"/>
                </a:moveTo>
                <a:lnTo>
                  <a:pt x="11430" y="4647438"/>
                </a:lnTo>
                <a:lnTo>
                  <a:pt x="22098" y="4658868"/>
                </a:lnTo>
                <a:lnTo>
                  <a:pt x="22098" y="4670298"/>
                </a:lnTo>
                <a:lnTo>
                  <a:pt x="6834378" y="4670298"/>
                </a:lnTo>
                <a:lnTo>
                  <a:pt x="6834378" y="4658868"/>
                </a:lnTo>
                <a:lnTo>
                  <a:pt x="6845808" y="4647438"/>
                </a:lnTo>
                <a:close/>
              </a:path>
              <a:path w="6856476" h="4670298">
                <a:moveTo>
                  <a:pt x="22098" y="4670298"/>
                </a:moveTo>
                <a:lnTo>
                  <a:pt x="22098" y="4658868"/>
                </a:lnTo>
                <a:lnTo>
                  <a:pt x="11430" y="4647438"/>
                </a:lnTo>
                <a:lnTo>
                  <a:pt x="11430" y="4670298"/>
                </a:lnTo>
                <a:lnTo>
                  <a:pt x="22098" y="4670298"/>
                </a:lnTo>
                <a:close/>
              </a:path>
              <a:path w="6856476" h="4670298">
                <a:moveTo>
                  <a:pt x="6845808" y="22097"/>
                </a:moveTo>
                <a:lnTo>
                  <a:pt x="6834378" y="11429"/>
                </a:lnTo>
                <a:lnTo>
                  <a:pt x="6834378" y="22097"/>
                </a:lnTo>
                <a:lnTo>
                  <a:pt x="6845808" y="22097"/>
                </a:lnTo>
                <a:close/>
              </a:path>
              <a:path w="6856476" h="4670298">
                <a:moveTo>
                  <a:pt x="6845808" y="4647438"/>
                </a:moveTo>
                <a:lnTo>
                  <a:pt x="6845808" y="22097"/>
                </a:lnTo>
                <a:lnTo>
                  <a:pt x="6834378" y="22097"/>
                </a:lnTo>
                <a:lnTo>
                  <a:pt x="6834378" y="4647438"/>
                </a:lnTo>
                <a:lnTo>
                  <a:pt x="6845808" y="4647438"/>
                </a:lnTo>
                <a:close/>
              </a:path>
              <a:path w="6856476" h="4670298">
                <a:moveTo>
                  <a:pt x="6845808" y="4670298"/>
                </a:moveTo>
                <a:lnTo>
                  <a:pt x="6845808" y="4647438"/>
                </a:lnTo>
                <a:lnTo>
                  <a:pt x="6834378" y="4658868"/>
                </a:lnTo>
                <a:lnTo>
                  <a:pt x="6834378" y="4670298"/>
                </a:lnTo>
                <a:lnTo>
                  <a:pt x="6845808" y="467029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2034539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Th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e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Heartblee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d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V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u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lnerability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L="5427980">
                        <a:lnSpc>
                          <a:spcPct val="100000"/>
                        </a:lnSpc>
                      </a:pPr>
                      <a:r>
                        <a:rPr sz="2000" u="heavy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https:</a:t>
                      </a:r>
                      <a:r>
                        <a:rPr sz="2000" u="heavy" spc="-1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2000" u="heavy" spc="-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2000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xkcd.com/1354/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49275" algn="r">
                        <a:lnSpc>
                          <a:spcPct val="100000"/>
                        </a:lnSpc>
                      </a:pPr>
                      <a:r>
                        <a:rPr sz="1400" spc="-100" dirty="0">
                          <a:latin typeface="Arial"/>
                          <a:cs typeface="Arial"/>
                        </a:rPr>
                        <a:t>11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5" cy="68452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825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56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47320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Defending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Against</a:t>
                      </a:r>
                      <a:r>
                        <a:rPr sz="3600" b="1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Poison</a:t>
                      </a:r>
                      <a:r>
                        <a:rPr sz="3600" b="1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Packets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tc>
                  <a:txBody>
                    <a:bodyPr/>
                    <a:lstStyle/>
                    <a:p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1715">
                <a:tc gridSpan="2"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Keep software up to date.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8367">
                <a:tc gridSpan="2"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Do not run unneeded services.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4793">
                <a:tc gridSpan="2"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Keep abreast of security news: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2214">
                <a:tc gridSpan="2">
                  <a:txBody>
                    <a:bodyPr/>
                    <a:lstStyle/>
                    <a:p>
                      <a:pPr marL="878840">
                        <a:lnSpc>
                          <a:spcPct val="100000"/>
                        </a:lnSpc>
                      </a:pPr>
                      <a:r>
                        <a:rPr sz="3600" u="heavy" spc="-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https://isc.sans.edu/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8367">
                <a:tc gridSpan="2"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Run anti-malware software.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4793">
                <a:tc gridSpan="2"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Practice good computer security in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44146">
                <a:tc gridSpan="2">
                  <a:txBody>
                    <a:bodyPr/>
                    <a:lstStyle/>
                    <a:p>
                      <a:pPr marL="878840">
                        <a:lnSpc>
                          <a:spcPct val="100000"/>
                        </a:lnSpc>
                      </a:pPr>
                      <a:r>
                        <a:rPr sz="3600" dirty="0">
                          <a:latin typeface="Times New Roman"/>
                          <a:cs typeface="Times New Roman"/>
                        </a:rPr>
                        <a:t>general.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2932">
                <a:tc gridSpan="2"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26504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Source</a:t>
                      </a:r>
                      <a:r>
                        <a:rPr sz="3600" b="1" spc="-1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Address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Spoofing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Uses fo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ged source addresses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Need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su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icien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rivileg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creat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“ra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sockets”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Eas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create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especiall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operatin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systems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Attacker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generates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la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 volumes of packets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Directe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ta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114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ith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di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ferent,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random,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source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ddresses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Causes the same congestion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59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Responses are scattered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across Internet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6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Real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source is much harder to identify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SYN</a:t>
                      </a:r>
                      <a:r>
                        <a:rPr sz="3600" b="1" spc="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Flooding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71945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Attacks ability of a server to respond to future connection requests by overflowing tables used to manage them.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850"/>
                        </a:lnSpc>
                        <a:spcBef>
                          <a:spcPts val="13"/>
                        </a:spcBef>
                        <a:buFont typeface="Arial"/>
                        <a:buChar char="•"/>
                      </a:pPr>
                      <a:endParaRPr sz="850"/>
                    </a:p>
                    <a:p>
                      <a:pPr marL="878840" marR="86042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Hence, an attack on an operating system 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resource.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32532" y="2089403"/>
            <a:ext cx="4737353" cy="45399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054225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TC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</a:t>
                      </a:r>
                      <a:r>
                        <a:rPr sz="3600" b="1" spc="-5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Connectio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n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Handshake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371344" y="2149602"/>
            <a:ext cx="5316473" cy="45156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343400" y="1981200"/>
            <a:ext cx="1219200" cy="707898"/>
          </a:xfrm>
          <a:custGeom>
            <a:avLst/>
            <a:gdLst/>
            <a:ahLst/>
            <a:cxnLst/>
            <a:rect l="l" t="t" r="r" b="b"/>
            <a:pathLst>
              <a:path w="1219200" h="707898">
                <a:moveTo>
                  <a:pt x="0" y="0"/>
                </a:moveTo>
                <a:lnTo>
                  <a:pt x="0" y="707897"/>
                </a:lnTo>
                <a:lnTo>
                  <a:pt x="1219200" y="707897"/>
                </a:lnTo>
                <a:lnTo>
                  <a:pt x="12192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971800" y="2266950"/>
            <a:ext cx="1219200" cy="400050"/>
          </a:xfrm>
          <a:custGeom>
            <a:avLst/>
            <a:gdLst/>
            <a:ahLst/>
            <a:cxnLst/>
            <a:rect l="l" t="t" r="r" b="b"/>
            <a:pathLst>
              <a:path w="1219200" h="400050">
                <a:moveTo>
                  <a:pt x="0" y="0"/>
                </a:moveTo>
                <a:lnTo>
                  <a:pt x="0" y="400049"/>
                </a:lnTo>
                <a:lnTo>
                  <a:pt x="1219200" y="400049"/>
                </a:lnTo>
                <a:lnTo>
                  <a:pt x="12192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715000" y="1986533"/>
            <a:ext cx="1219200" cy="707898"/>
          </a:xfrm>
          <a:custGeom>
            <a:avLst/>
            <a:gdLst/>
            <a:ahLst/>
            <a:cxnLst/>
            <a:rect l="l" t="t" r="r" b="b"/>
            <a:pathLst>
              <a:path w="1219200" h="707898">
                <a:moveTo>
                  <a:pt x="0" y="0"/>
                </a:moveTo>
                <a:lnTo>
                  <a:pt x="0" y="707898"/>
                </a:lnTo>
                <a:lnTo>
                  <a:pt x="1219200" y="707898"/>
                </a:lnTo>
                <a:lnTo>
                  <a:pt x="12192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456819" y="456819"/>
          <a:ext cx="9131045" cy="70342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35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2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12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17903">
                <a:tc gridSpan="3">
                  <a:txBody>
                    <a:bodyPr/>
                    <a:lstStyle/>
                    <a:p>
                      <a:pPr marL="271145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SYN</a:t>
                      </a:r>
                      <a:r>
                        <a:rPr sz="3600" b="1" spc="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Flooding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580">
                <a:tc>
                  <a:txBody>
                    <a:bodyPr/>
                    <a:lstStyle/>
                    <a:p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3558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 Narrow"/>
                          <a:cs typeface="Arial Narrow"/>
                        </a:rPr>
                        <a:t>Server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33464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 Narrow"/>
                          <a:cs typeface="Arial Narrow"/>
                        </a:rPr>
                        <a:t>Random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4819">
                <a:tc>
                  <a:txBody>
                    <a:bodyPr/>
                    <a:lstStyle/>
                    <a:p>
                      <a:pPr marR="235585" algn="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 Narrow"/>
                          <a:cs typeface="Arial Narrow"/>
                        </a:rPr>
                        <a:t>Attacker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3558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 Narrow"/>
                          <a:cs typeface="Arial Narrow"/>
                        </a:rPr>
                        <a:t>(</a:t>
                      </a:r>
                      <a:r>
                        <a:rPr sz="2000" spc="-35" dirty="0">
                          <a:latin typeface="Arial Narrow"/>
                          <a:cs typeface="Arial Narrow"/>
                        </a:rPr>
                        <a:t>V</a:t>
                      </a:r>
                      <a:r>
                        <a:rPr sz="2000" spc="0" dirty="0">
                          <a:latin typeface="Arial Narrow"/>
                          <a:cs typeface="Arial Narrow"/>
                        </a:rPr>
                        <a:t>ictim)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33464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 Narrow"/>
                          <a:cs typeface="Arial Narrow"/>
                        </a:rPr>
                        <a:t>Client(s)</a:t>
                      </a:r>
                      <a:endParaRPr sz="20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2932">
                <a:tc gridSpan="4"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71145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SYN</a:t>
                      </a:r>
                      <a:r>
                        <a:rPr sz="3600" b="1" spc="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Flooding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978025" indent="-342900" algn="just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Attacker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often uses either random source addresses or that of an overloaded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server to block return of (most) reset packets.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Needs much lower 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 volume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>
                        <a:lnSpc>
                          <a:spcPct val="100000"/>
                        </a:lnSpc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attacker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can be on a much lower capacity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link.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684020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Othe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r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215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y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pe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o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Floodin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g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Classified based on network protocol used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5" dirty="0">
                          <a:latin typeface="Times New Roman"/>
                          <a:cs typeface="Times New Roman"/>
                        </a:rPr>
                        <a:t>ICM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3000" spc="-1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Flood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Use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ICM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10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packets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sz="28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echo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request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(ping.)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74739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ICM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packet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typicall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allowe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throug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well-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managed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routers;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some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are required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for proper network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operation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2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5" dirty="0">
                          <a:latin typeface="Times New Roman"/>
                          <a:cs typeface="Times New Roman"/>
                        </a:rPr>
                        <a:t>UD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3000" spc="-1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Flood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Use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UD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packet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som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port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28397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Distributed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Denial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Service</a:t>
                      </a:r>
                      <a:r>
                        <a:rPr sz="3600" b="1" spc="-114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9131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Denial of service attacks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have limited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volume if single source used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87693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Multiple systems allow much higher 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 volumes to form a Distributed Denial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Service (DDoS)</a:t>
                      </a:r>
                      <a:r>
                        <a:rPr sz="3000" spc="-1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ttack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Often compromised PC</a:t>
                      </a:r>
                      <a:r>
                        <a:rPr sz="3000" spc="-165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 / workstations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zombie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wit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backdoo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program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installed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forming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 botnet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marR="127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Denial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Service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6337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b="1" dirty="0">
                          <a:latin typeface="Times New Roman"/>
                          <a:cs typeface="Times New Roman"/>
                        </a:rPr>
                        <a:t>Denial of service</a:t>
                      </a:r>
                      <a:r>
                        <a:rPr sz="3000" b="1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(DoS) is an action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that prevents or impairs the authorized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use of networks, systems, or applications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by exhausting resources.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Attacks can be against: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bandwidth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system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resources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(CPU, disk,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tc.)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applicatio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resources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Not ne</a:t>
                      </a:r>
                      <a:r>
                        <a:rPr sz="3000" spc="-20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, although methods may change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600945" y="6705600"/>
            <a:ext cx="253" cy="609600"/>
          </a:xfrm>
          <a:custGeom>
            <a:avLst/>
            <a:gdLst/>
            <a:ahLst/>
            <a:cxnLst/>
            <a:rect l="l" t="t" r="r" b="b"/>
            <a:pathLst>
              <a:path w="253" h="609600">
                <a:moveTo>
                  <a:pt x="0" y="0"/>
                </a:moveTo>
                <a:lnTo>
                  <a:pt x="0" y="609600"/>
                </a:lnTo>
                <a:lnTo>
                  <a:pt x="253" y="609600"/>
                </a:lnTo>
                <a:lnTo>
                  <a:pt x="253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05495" y="6705600"/>
            <a:ext cx="1270" cy="609600"/>
          </a:xfrm>
          <a:custGeom>
            <a:avLst/>
            <a:gdLst/>
            <a:ahLst/>
            <a:cxnLst/>
            <a:rect l="l" t="t" r="r" b="b"/>
            <a:pathLst>
              <a:path w="1270" h="609600">
                <a:moveTo>
                  <a:pt x="0" y="0"/>
                </a:moveTo>
                <a:lnTo>
                  <a:pt x="0" y="609600"/>
                </a:lnTo>
                <a:lnTo>
                  <a:pt x="1270" y="609600"/>
                </a:lnTo>
                <a:lnTo>
                  <a:pt x="127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600945" y="457200"/>
            <a:ext cx="253" cy="1524000"/>
          </a:xfrm>
          <a:custGeom>
            <a:avLst/>
            <a:gdLst/>
            <a:ahLst/>
            <a:cxnLst/>
            <a:rect l="l" t="t" r="r" b="b"/>
            <a:pathLst>
              <a:path w="253" h="1524000">
                <a:moveTo>
                  <a:pt x="0" y="0"/>
                </a:moveTo>
                <a:lnTo>
                  <a:pt x="0" y="1524000"/>
                </a:lnTo>
                <a:lnTo>
                  <a:pt x="253" y="1524000"/>
                </a:lnTo>
                <a:lnTo>
                  <a:pt x="25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57200" y="1019555"/>
            <a:ext cx="7448550" cy="62960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26970">
              <a:lnSpc>
                <a:spcPct val="100000"/>
              </a:lnSpc>
            </a:pPr>
            <a:r>
              <a:rPr sz="3600" b="1" dirty="0">
                <a:latin typeface="Arial Narrow"/>
                <a:cs typeface="Arial Narrow"/>
              </a:rPr>
              <a:t>DDoS</a:t>
            </a:r>
            <a:r>
              <a:rPr sz="3600" b="1" spc="-10" dirty="0">
                <a:latin typeface="Arial Narrow"/>
                <a:cs typeface="Arial Narrow"/>
              </a:rPr>
              <a:t> </a:t>
            </a:r>
            <a:r>
              <a:rPr sz="3600" b="1" spc="-5" dirty="0">
                <a:latin typeface="Arial Narrow"/>
                <a:cs typeface="Arial Narrow"/>
              </a:rPr>
              <a:t>C</a:t>
            </a:r>
            <a:r>
              <a:rPr sz="3600" b="1" spc="0" dirty="0">
                <a:latin typeface="Arial Narrow"/>
                <a:cs typeface="Arial Narrow"/>
              </a:rPr>
              <a:t>ontrol</a:t>
            </a:r>
            <a:r>
              <a:rPr sz="3600" b="1" spc="-10" dirty="0">
                <a:latin typeface="Arial Narrow"/>
                <a:cs typeface="Arial Narrow"/>
              </a:rPr>
              <a:t> </a:t>
            </a:r>
            <a:r>
              <a:rPr sz="3600" b="1" spc="0" dirty="0">
                <a:latin typeface="Arial Narrow"/>
                <a:cs typeface="Arial Narrow"/>
              </a:rPr>
              <a:t>Hierarchy</a:t>
            </a:r>
            <a:endParaRPr sz="36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906766" y="6884416"/>
            <a:ext cx="1694180" cy="4311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46150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20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905495" y="457200"/>
            <a:ext cx="1270" cy="1524000"/>
          </a:xfrm>
          <a:custGeom>
            <a:avLst/>
            <a:gdLst/>
            <a:ahLst/>
            <a:cxnLst/>
            <a:rect l="l" t="t" r="r" b="b"/>
            <a:pathLst>
              <a:path w="1270" h="1524000">
                <a:moveTo>
                  <a:pt x="0" y="0"/>
                </a:moveTo>
                <a:lnTo>
                  <a:pt x="0" y="1524000"/>
                </a:lnTo>
                <a:lnTo>
                  <a:pt x="1270" y="1524000"/>
                </a:lnTo>
                <a:lnTo>
                  <a:pt x="127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389888" y="2112264"/>
            <a:ext cx="7296911" cy="453770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56946" y="457200"/>
            <a:ext cx="508" cy="6858000"/>
          </a:xfrm>
          <a:custGeom>
            <a:avLst/>
            <a:gdLst/>
            <a:ahLst/>
            <a:cxnLst/>
            <a:rect l="l" t="t" r="r" b="b"/>
            <a:pathLst>
              <a:path w="508" h="6858000">
                <a:moveTo>
                  <a:pt x="0" y="0"/>
                </a:moveTo>
                <a:lnTo>
                  <a:pt x="0" y="6858000"/>
                </a:lnTo>
                <a:lnTo>
                  <a:pt x="508" y="6858000"/>
                </a:lnTo>
                <a:lnTo>
                  <a:pt x="50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906131" y="476250"/>
            <a:ext cx="0" cy="6838950"/>
          </a:xfrm>
          <a:custGeom>
            <a:avLst/>
            <a:gdLst/>
            <a:ahLst/>
            <a:cxnLst/>
            <a:rect l="l" t="t" r="r" b="b"/>
            <a:pathLst>
              <a:path h="6838950">
                <a:moveTo>
                  <a:pt x="0" y="0"/>
                </a:moveTo>
                <a:lnTo>
                  <a:pt x="0" y="6838950"/>
                </a:lnTo>
              </a:path>
            </a:pathLst>
          </a:custGeom>
          <a:ln w="3175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454" y="457200"/>
            <a:ext cx="7448550" cy="6858000"/>
          </a:xfrm>
          <a:custGeom>
            <a:avLst/>
            <a:gdLst/>
            <a:ahLst/>
            <a:cxnLst/>
            <a:rect l="l" t="t" r="r" b="b"/>
            <a:pathLst>
              <a:path w="7448550" h="6858000">
                <a:moveTo>
                  <a:pt x="0" y="0"/>
                </a:moveTo>
                <a:lnTo>
                  <a:pt x="0" y="6858000"/>
                </a:lnTo>
                <a:lnTo>
                  <a:pt x="7448550" y="6858000"/>
                </a:lnTo>
                <a:lnTo>
                  <a:pt x="744855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906004" y="457200"/>
            <a:ext cx="1695450" cy="6858000"/>
          </a:xfrm>
          <a:custGeom>
            <a:avLst/>
            <a:gdLst/>
            <a:ahLst/>
            <a:cxnLst/>
            <a:rect l="l" t="t" r="r" b="b"/>
            <a:pathLst>
              <a:path w="1695450" h="6858000">
                <a:moveTo>
                  <a:pt x="0" y="0"/>
                </a:moveTo>
                <a:lnTo>
                  <a:pt x="0" y="6858000"/>
                </a:lnTo>
                <a:lnTo>
                  <a:pt x="1695450" y="6858000"/>
                </a:lnTo>
                <a:lnTo>
                  <a:pt x="169545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906511" y="457962"/>
            <a:ext cx="1524" cy="1524"/>
          </a:xfrm>
          <a:custGeom>
            <a:avLst/>
            <a:gdLst/>
            <a:ahLst/>
            <a:cxnLst/>
            <a:rect l="l" t="t" r="r" b="b"/>
            <a:pathLst>
              <a:path w="1524" h="1524">
                <a:moveTo>
                  <a:pt x="762" y="762"/>
                </a:moveTo>
                <a:lnTo>
                  <a:pt x="0" y="0"/>
                </a:lnTo>
                <a:lnTo>
                  <a:pt x="0" y="762"/>
                </a:lnTo>
                <a:lnTo>
                  <a:pt x="762" y="762"/>
                </a:lnTo>
                <a:close/>
              </a:path>
              <a:path w="1524" h="1524">
                <a:moveTo>
                  <a:pt x="1524" y="1524"/>
                </a:moveTo>
                <a:lnTo>
                  <a:pt x="1524" y="762"/>
                </a:lnTo>
                <a:lnTo>
                  <a:pt x="762" y="762"/>
                </a:lnTo>
                <a:lnTo>
                  <a:pt x="1524" y="1524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889747" y="466344"/>
            <a:ext cx="18469" cy="9905"/>
          </a:xfrm>
          <a:custGeom>
            <a:avLst/>
            <a:gdLst/>
            <a:ahLst/>
            <a:cxnLst/>
            <a:rect l="l" t="t" r="r" b="b"/>
            <a:pathLst>
              <a:path w="18469" h="9905">
                <a:moveTo>
                  <a:pt x="1524" y="2285"/>
                </a:moveTo>
                <a:lnTo>
                  <a:pt x="0" y="0"/>
                </a:lnTo>
                <a:lnTo>
                  <a:pt x="762" y="1523"/>
                </a:lnTo>
                <a:lnTo>
                  <a:pt x="1524" y="2285"/>
                </a:lnTo>
                <a:close/>
              </a:path>
              <a:path w="18469" h="9905">
                <a:moveTo>
                  <a:pt x="18469" y="-9143"/>
                </a:moveTo>
                <a:lnTo>
                  <a:pt x="9023" y="-9143"/>
                </a:lnTo>
                <a:lnTo>
                  <a:pt x="2286" y="3047"/>
                </a:lnTo>
                <a:lnTo>
                  <a:pt x="762" y="761"/>
                </a:lnTo>
                <a:lnTo>
                  <a:pt x="1524" y="2285"/>
                </a:lnTo>
                <a:lnTo>
                  <a:pt x="2540" y="3809"/>
                </a:lnTo>
                <a:lnTo>
                  <a:pt x="3048" y="3809"/>
                </a:lnTo>
                <a:lnTo>
                  <a:pt x="3048" y="4571"/>
                </a:lnTo>
                <a:lnTo>
                  <a:pt x="3810" y="5333"/>
                </a:lnTo>
                <a:lnTo>
                  <a:pt x="7842" y="8022"/>
                </a:lnTo>
                <a:lnTo>
                  <a:pt x="18469" y="-9143"/>
                </a:lnTo>
                <a:close/>
              </a:path>
              <a:path w="18469" h="9905">
                <a:moveTo>
                  <a:pt x="2286" y="3809"/>
                </a:moveTo>
                <a:lnTo>
                  <a:pt x="762" y="1523"/>
                </a:lnTo>
                <a:lnTo>
                  <a:pt x="1524" y="3047"/>
                </a:lnTo>
                <a:lnTo>
                  <a:pt x="2286" y="3809"/>
                </a:lnTo>
                <a:close/>
              </a:path>
              <a:path w="18469" h="9905">
                <a:moveTo>
                  <a:pt x="3048" y="4571"/>
                </a:moveTo>
                <a:lnTo>
                  <a:pt x="2540" y="3809"/>
                </a:lnTo>
                <a:lnTo>
                  <a:pt x="2286" y="3809"/>
                </a:lnTo>
                <a:lnTo>
                  <a:pt x="3048" y="4571"/>
                </a:lnTo>
                <a:close/>
              </a:path>
              <a:path w="18469" h="9905">
                <a:moveTo>
                  <a:pt x="3048" y="4571"/>
                </a:moveTo>
                <a:lnTo>
                  <a:pt x="3048" y="3809"/>
                </a:lnTo>
                <a:lnTo>
                  <a:pt x="2540" y="3809"/>
                </a:lnTo>
                <a:lnTo>
                  <a:pt x="3048" y="4571"/>
                </a:lnTo>
                <a:close/>
              </a:path>
              <a:path w="18469" h="9905">
                <a:moveTo>
                  <a:pt x="10668" y="9905"/>
                </a:moveTo>
                <a:lnTo>
                  <a:pt x="7842" y="8022"/>
                </a:lnTo>
                <a:lnTo>
                  <a:pt x="7620" y="8381"/>
                </a:lnTo>
                <a:lnTo>
                  <a:pt x="8382" y="9143"/>
                </a:lnTo>
                <a:lnTo>
                  <a:pt x="9906" y="9905"/>
                </a:lnTo>
                <a:lnTo>
                  <a:pt x="10668" y="990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733375" y="4135373"/>
            <a:ext cx="40978" cy="38100"/>
          </a:xfrm>
          <a:custGeom>
            <a:avLst/>
            <a:gdLst/>
            <a:ahLst/>
            <a:cxnLst/>
            <a:rect l="l" t="t" r="r" b="b"/>
            <a:pathLst>
              <a:path w="40978" h="38100">
                <a:moveTo>
                  <a:pt x="40978" y="17243"/>
                </a:moveTo>
                <a:lnTo>
                  <a:pt x="34640" y="4949"/>
                </a:lnTo>
                <a:lnTo>
                  <a:pt x="22016" y="0"/>
                </a:lnTo>
                <a:lnTo>
                  <a:pt x="15766" y="259"/>
                </a:lnTo>
                <a:lnTo>
                  <a:pt x="4445" y="6923"/>
                </a:lnTo>
                <a:lnTo>
                  <a:pt x="0" y="20856"/>
                </a:lnTo>
                <a:lnTo>
                  <a:pt x="6044" y="33150"/>
                </a:lnTo>
                <a:lnTo>
                  <a:pt x="18968" y="38100"/>
                </a:lnTo>
                <a:lnTo>
                  <a:pt x="25035" y="37839"/>
                </a:lnTo>
                <a:lnTo>
                  <a:pt x="36287" y="31174"/>
                </a:lnTo>
                <a:lnTo>
                  <a:pt x="40978" y="17243"/>
                </a:lnTo>
                <a:close/>
              </a:path>
              <a:path w="40978" h="38100">
                <a:moveTo>
                  <a:pt x="22016" y="0"/>
                </a:moveTo>
                <a:lnTo>
                  <a:pt x="18968" y="0"/>
                </a:lnTo>
                <a:lnTo>
                  <a:pt x="22016" y="0"/>
                </a:lnTo>
                <a:close/>
              </a:path>
              <a:path w="40978" h="38100">
                <a:moveTo>
                  <a:pt x="18968" y="38100"/>
                </a:moveTo>
                <a:close/>
              </a:path>
              <a:path w="40978" h="38100">
                <a:moveTo>
                  <a:pt x="22016" y="38100"/>
                </a:moveTo>
                <a:lnTo>
                  <a:pt x="22016" y="37969"/>
                </a:lnTo>
                <a:lnTo>
                  <a:pt x="18968" y="38100"/>
                </a:lnTo>
                <a:lnTo>
                  <a:pt x="22016" y="3810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63295" y="463295"/>
            <a:ext cx="9131046" cy="6845046"/>
          </a:xfrm>
          <a:custGeom>
            <a:avLst/>
            <a:gdLst/>
            <a:ahLst/>
            <a:cxnLst/>
            <a:rect l="l" t="t" r="r" b="b"/>
            <a:pathLst>
              <a:path w="9131046" h="6845046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SIP</a:t>
                      </a:r>
                      <a:r>
                        <a:rPr sz="3600" b="1" spc="-3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Flood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60198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The Session Initiation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Protocol (SIP)</a:t>
                      </a:r>
                      <a:r>
                        <a:rPr sz="30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is a standard protocol for</a:t>
                      </a:r>
                      <a:r>
                        <a:rPr sz="3000" spc="-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385" dirty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oIP</a:t>
                      </a:r>
                      <a:r>
                        <a:rPr sz="3000" spc="-1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telephon</a:t>
                      </a:r>
                      <a:r>
                        <a:rPr sz="3000" spc="-20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60401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000" spc="-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single SIP</a:t>
                      </a:r>
                      <a:r>
                        <a:rPr sz="3000" spc="-1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INVIT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1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transaction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consumes a relatively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la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 amount of resources.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So, even a modest number of spoofed SIP</a:t>
                      </a:r>
                      <a:r>
                        <a:rPr sz="3000" spc="-1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INVITE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878840">
                        <a:lnSpc>
                          <a:spcPct val="100000"/>
                        </a:lnSpc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requests can cause denial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service.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HTTP</a:t>
                      </a:r>
                      <a:r>
                        <a:rPr sz="3600" b="1" spc="-16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41160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Similar to others; consume resources of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24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eb servers.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Can use botnets, etc. for distributed attacks.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7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878840" marR="121285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“Slowloris” can bog down a</a:t>
                      </a:r>
                      <a:r>
                        <a:rPr sz="3000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24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eb server using only one or a few attacker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machines: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1229360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Attacker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sends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partial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set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 headers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–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server waits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for the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rest.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9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Attacker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uses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numerous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threads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send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requests.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278890" marR="1876425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Eventuall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serve</a:t>
                      </a:r>
                      <a:r>
                        <a:rPr sz="2800" spc="10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155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connectio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poo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is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exhausted.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92989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Reflection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836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83640" algn="l"/>
                          <a:tab pos="554799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Use the normal behavior of	the network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183640" marR="83566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11836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The attacker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sends packet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with spoofed source address being that of ta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to a server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183640" indent="-342900">
                        <a:lnSpc>
                          <a:spcPct val="100000"/>
                        </a:lnSpc>
                        <a:spcBef>
                          <a:spcPts val="190"/>
                        </a:spcBef>
                        <a:buFont typeface="Arial"/>
                        <a:buChar char="•"/>
                        <a:tabLst>
                          <a:tab pos="11836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Server response is directed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at ta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183640" marR="93980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11836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If there are many requests to multiple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servers, responses can flood ta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183640" indent="-342900">
                        <a:lnSpc>
                          <a:spcPct val="100000"/>
                        </a:lnSpc>
                        <a:spcBef>
                          <a:spcPts val="190"/>
                        </a:spcBef>
                        <a:buFont typeface="Arial"/>
                        <a:buChar char="•"/>
                        <a:tabLst>
                          <a:tab pos="1183640" algn="l"/>
                        </a:tabLst>
                      </a:pPr>
                      <a:r>
                        <a:rPr sz="3000" spc="-335" dirty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arious protocols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i="1" spc="0" dirty="0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sz="3000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UD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3000" spc="-1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-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TCP/SYN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183640" marR="37782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11836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Ideall</a:t>
                      </a:r>
                      <a:r>
                        <a:rPr sz="3000" spc="-20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the attacker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ant response la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ger than the request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183640" indent="-342900">
                        <a:lnSpc>
                          <a:spcPct val="100000"/>
                        </a:lnSpc>
                        <a:spcBef>
                          <a:spcPts val="190"/>
                        </a:spcBef>
                        <a:buFont typeface="Arial"/>
                        <a:buChar char="•"/>
                        <a:tabLst>
                          <a:tab pos="11836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Prevented by blocking source spoofing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3841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9400" y="3437382"/>
            <a:ext cx="3714750" cy="254584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31046" cy="68858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92989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Reflection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07440" marR="9836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Further variation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creates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 self-contained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loop between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intermediary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and ta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Fairly easy to filter and block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100"/>
                        </a:lnSpc>
                        <a:spcBef>
                          <a:spcPts val="45"/>
                        </a:spcBef>
                      </a:pPr>
                      <a:endParaRPr sz="1100"/>
                    </a:p>
                    <a:p>
                      <a:pPr marL="840740" marR="864235">
                        <a:lnSpc>
                          <a:spcPct val="100000"/>
                        </a:lnSpc>
                        <a:tabLst>
                          <a:tab pos="1755139" algn="l"/>
                        </a:tabLst>
                      </a:pPr>
                      <a:r>
                        <a:rPr sz="2200" dirty="0">
                          <a:latin typeface="Times New Roman"/>
                          <a:cs typeface="Times New Roman"/>
                        </a:rPr>
                        <a:t>See:	CE</a:t>
                      </a:r>
                      <a:r>
                        <a:rPr sz="2200" spc="-13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200" spc="-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Advisory</a:t>
                      </a:r>
                      <a:r>
                        <a:rPr sz="22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CA-1996-01</a:t>
                      </a:r>
                      <a:r>
                        <a:rPr sz="22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UDP</a:t>
                      </a:r>
                      <a:r>
                        <a:rPr sz="2200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Port Denial-of-Service Attack. </a:t>
                      </a:r>
                      <a:r>
                        <a:rPr sz="2200" spc="-1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ttacker</a:t>
                      </a:r>
                      <a:r>
                        <a:rPr sz="2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connected</a:t>
                      </a:r>
                      <a:r>
                        <a:rPr sz="22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sz="2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50" spc="0" dirty="0">
                          <a:latin typeface="Times New Roman"/>
                          <a:cs typeface="Times New Roman"/>
                        </a:rPr>
                        <a:t>CHARGEN</a:t>
                      </a:r>
                      <a:r>
                        <a:rPr sz="1750" spc="1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port of one</a:t>
                      </a:r>
                      <a:r>
                        <a:rPr sz="2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achine</a:t>
                      </a:r>
                      <a:r>
                        <a:rPr sz="2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to the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50" spc="0" dirty="0">
                          <a:latin typeface="Times New Roman"/>
                          <a:cs typeface="Times New Roman"/>
                        </a:rPr>
                        <a:t>ECHO</a:t>
                      </a:r>
                      <a:r>
                        <a:rPr sz="1750" spc="1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port of anothe</a:t>
                      </a:r>
                      <a:r>
                        <a:rPr sz="2200" spc="-12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.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24000" y="1905000"/>
            <a:ext cx="7486650" cy="473125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296989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Bit</a:t>
                      </a:r>
                      <a:r>
                        <a:rPr sz="3600" b="1" spc="-215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orrent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DRDoS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L="926465">
                        <a:lnSpc>
                          <a:spcPct val="100000"/>
                        </a:lnSpc>
                      </a:pPr>
                      <a:r>
                        <a:rPr sz="1400" u="sng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4"/>
                        </a:rPr>
                        <a:t>http://arstechnica.co</a:t>
                      </a:r>
                      <a:r>
                        <a:rPr sz="1400" u="sng" spc="-1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4"/>
                        </a:rPr>
                        <a:t>m</a:t>
                      </a:r>
                      <a:r>
                        <a:rPr sz="1400" u="sng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4"/>
                        </a:rPr>
                        <a:t>/security/2015/08/how-bittorrent-could-l</a:t>
                      </a:r>
                      <a:r>
                        <a:rPr sz="1400" u="sng" spc="-1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4"/>
                        </a:rPr>
                        <a:t>e</a:t>
                      </a:r>
                      <a:r>
                        <a:rPr sz="1400" u="sng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4"/>
                        </a:rPr>
                        <a:t>t-</a:t>
                      </a:r>
                      <a:r>
                        <a:rPr sz="1400" u="sng" spc="-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4"/>
                        </a:rPr>
                        <a:t>l</a:t>
                      </a:r>
                      <a:r>
                        <a:rPr sz="1400" u="sng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4"/>
                        </a:rPr>
                        <a:t>one-ddos-attackers-bring-down-big-sites/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Prevention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69532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  <a:tab pos="2392680" algn="l"/>
                        </a:tabLst>
                      </a:pPr>
                      <a:r>
                        <a:rPr sz="3000" spc="-335" dirty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erify Reverse Path:</a:t>
                      </a:r>
                      <a:r>
                        <a:rPr sz="3000" spc="-1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000" spc="-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feature of Cisco and other routers, packets that do not have a route </a:t>
                      </a:r>
                      <a:r>
                        <a:rPr sz="3000" i="1" spc="0" dirty="0">
                          <a:latin typeface="Times New Roman"/>
                          <a:cs typeface="Times New Roman"/>
                        </a:rPr>
                        <a:t>back</a:t>
                      </a:r>
                      <a:r>
                        <a:rPr sz="3000" i="1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to the source address on the incoming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interface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are dropped.	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lso called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everse Path Forward, or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RP</a:t>
                      </a:r>
                      <a:r>
                        <a:rPr sz="3000" spc="-24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Block RFC-1918 source addresses.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69596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Block own-network addresses in and o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f-network addresses out (source spoofing.)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Rate-limit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ICMP</a:t>
                      </a: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packets.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Prevention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Block UDP</a:t>
                      </a: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ports not needed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for regular operation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>
                        <a:lnSpc>
                          <a:spcPct val="100000"/>
                        </a:lnSpc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sz="3000" i="1" dirty="0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sz="3000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CHARGEN</a:t>
                      </a:r>
                      <a:r>
                        <a:rPr sz="2400" spc="1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sz="3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ECHO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.)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Disable unused/unneeded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UDP</a:t>
                      </a: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services on hosts.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28800" y="3312414"/>
            <a:ext cx="6658356" cy="33329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DNS Reflection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07440" marR="998219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Attacker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sets up a loop between a DNS server and the “echo”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port on the attacked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machine.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Prevention: Firewall rules.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20789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DNS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Amplification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893444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Uses DNS requests with spoofed source address being the ta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49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878840" marR="88455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  <a:tab pos="590232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Exploit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normal DNS behavior: a small request produces much la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ger response;	60 byte request to 512 – 4,000 byte response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0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1761489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Attacker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sends requests to multiple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well- connected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servers, which flood ta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get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with responses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2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need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only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moderate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flow of request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packets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6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DNS servers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ill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also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be loaded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14400" y="2133600"/>
            <a:ext cx="3429000" cy="2133600"/>
          </a:xfrm>
          <a:custGeom>
            <a:avLst/>
            <a:gdLst/>
            <a:ahLst/>
            <a:cxnLst/>
            <a:rect l="l" t="t" r="r" b="b"/>
            <a:pathLst>
              <a:path w="3429000" h="2133600">
                <a:moveTo>
                  <a:pt x="3429000" y="1778508"/>
                </a:moveTo>
                <a:lnTo>
                  <a:pt x="3429000" y="355854"/>
                </a:lnTo>
                <a:lnTo>
                  <a:pt x="3427826" y="326659"/>
                </a:lnTo>
                <a:lnTo>
                  <a:pt x="3418707" y="270317"/>
                </a:lnTo>
                <a:lnTo>
                  <a:pt x="3401163" y="217312"/>
                </a:lnTo>
                <a:lnTo>
                  <a:pt x="3375914" y="168377"/>
                </a:lnTo>
                <a:lnTo>
                  <a:pt x="3343684" y="124242"/>
                </a:lnTo>
                <a:lnTo>
                  <a:pt x="3305195" y="85639"/>
                </a:lnTo>
                <a:lnTo>
                  <a:pt x="3261170" y="53299"/>
                </a:lnTo>
                <a:lnTo>
                  <a:pt x="3212330" y="27955"/>
                </a:lnTo>
                <a:lnTo>
                  <a:pt x="3159398" y="10338"/>
                </a:lnTo>
                <a:lnTo>
                  <a:pt x="3103096" y="1179"/>
                </a:lnTo>
                <a:lnTo>
                  <a:pt x="3073908" y="0"/>
                </a:lnTo>
                <a:lnTo>
                  <a:pt x="355854" y="0"/>
                </a:lnTo>
                <a:lnTo>
                  <a:pt x="298117" y="4655"/>
                </a:lnTo>
                <a:lnTo>
                  <a:pt x="243352" y="18135"/>
                </a:lnTo>
                <a:lnTo>
                  <a:pt x="192290" y="39707"/>
                </a:lnTo>
                <a:lnTo>
                  <a:pt x="145663" y="68640"/>
                </a:lnTo>
                <a:lnTo>
                  <a:pt x="104203" y="104203"/>
                </a:lnTo>
                <a:lnTo>
                  <a:pt x="68640" y="145663"/>
                </a:lnTo>
                <a:lnTo>
                  <a:pt x="39707" y="192290"/>
                </a:lnTo>
                <a:lnTo>
                  <a:pt x="18135" y="243352"/>
                </a:lnTo>
                <a:lnTo>
                  <a:pt x="4655" y="298117"/>
                </a:lnTo>
                <a:lnTo>
                  <a:pt x="0" y="355854"/>
                </a:lnTo>
                <a:lnTo>
                  <a:pt x="0" y="1778508"/>
                </a:lnTo>
                <a:lnTo>
                  <a:pt x="4655" y="1836223"/>
                </a:lnTo>
                <a:lnTo>
                  <a:pt x="18135" y="1890930"/>
                </a:lnTo>
                <a:lnTo>
                  <a:pt x="39707" y="1941906"/>
                </a:lnTo>
                <a:lnTo>
                  <a:pt x="68640" y="1988429"/>
                </a:lnTo>
                <a:lnTo>
                  <a:pt x="104203" y="2029777"/>
                </a:lnTo>
                <a:lnTo>
                  <a:pt x="145663" y="2065227"/>
                </a:lnTo>
                <a:lnTo>
                  <a:pt x="192290" y="2094056"/>
                </a:lnTo>
                <a:lnTo>
                  <a:pt x="243352" y="2115543"/>
                </a:lnTo>
                <a:lnTo>
                  <a:pt x="298117" y="2128965"/>
                </a:lnTo>
                <a:lnTo>
                  <a:pt x="355854" y="2133600"/>
                </a:lnTo>
                <a:lnTo>
                  <a:pt x="3073908" y="2133600"/>
                </a:lnTo>
                <a:lnTo>
                  <a:pt x="3131623" y="2128965"/>
                </a:lnTo>
                <a:lnTo>
                  <a:pt x="3186330" y="2115543"/>
                </a:lnTo>
                <a:lnTo>
                  <a:pt x="3237306" y="2094056"/>
                </a:lnTo>
                <a:lnTo>
                  <a:pt x="3283829" y="2065227"/>
                </a:lnTo>
                <a:lnTo>
                  <a:pt x="3325177" y="2029777"/>
                </a:lnTo>
                <a:lnTo>
                  <a:pt x="3360627" y="1988429"/>
                </a:lnTo>
                <a:lnTo>
                  <a:pt x="3389456" y="1941906"/>
                </a:lnTo>
                <a:lnTo>
                  <a:pt x="3410943" y="1890930"/>
                </a:lnTo>
                <a:lnTo>
                  <a:pt x="3424365" y="1836223"/>
                </a:lnTo>
                <a:lnTo>
                  <a:pt x="3429000" y="17785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09827" y="2129027"/>
            <a:ext cx="3438905" cy="2143505"/>
          </a:xfrm>
          <a:custGeom>
            <a:avLst/>
            <a:gdLst/>
            <a:ahLst/>
            <a:cxnLst/>
            <a:rect l="l" t="t" r="r" b="b"/>
            <a:pathLst>
              <a:path w="3438905" h="2143505">
                <a:moveTo>
                  <a:pt x="3438905" y="1783079"/>
                </a:moveTo>
                <a:lnTo>
                  <a:pt x="3438905" y="360425"/>
                </a:lnTo>
                <a:lnTo>
                  <a:pt x="3438144" y="342137"/>
                </a:lnTo>
                <a:lnTo>
                  <a:pt x="3433042" y="297652"/>
                </a:lnTo>
                <a:lnTo>
                  <a:pt x="3420445" y="247274"/>
                </a:lnTo>
                <a:lnTo>
                  <a:pt x="3401063" y="200040"/>
                </a:lnTo>
                <a:lnTo>
                  <a:pt x="3375464" y="156492"/>
                </a:lnTo>
                <a:lnTo>
                  <a:pt x="3344218" y="117173"/>
                </a:lnTo>
                <a:lnTo>
                  <a:pt x="3307890" y="82626"/>
                </a:lnTo>
                <a:lnTo>
                  <a:pt x="3267050" y="53393"/>
                </a:lnTo>
                <a:lnTo>
                  <a:pt x="3222264" y="30016"/>
                </a:lnTo>
                <a:lnTo>
                  <a:pt x="3174102" y="13040"/>
                </a:lnTo>
                <a:lnTo>
                  <a:pt x="3123130" y="3006"/>
                </a:lnTo>
                <a:lnTo>
                  <a:pt x="3078480" y="0"/>
                </a:lnTo>
                <a:lnTo>
                  <a:pt x="360426" y="0"/>
                </a:lnTo>
                <a:lnTo>
                  <a:pt x="308036" y="3918"/>
                </a:lnTo>
                <a:lnTo>
                  <a:pt x="257779" y="15077"/>
                </a:lnTo>
                <a:lnTo>
                  <a:pt x="210255" y="32982"/>
                </a:lnTo>
                <a:lnTo>
                  <a:pt x="165919" y="57236"/>
                </a:lnTo>
                <a:lnTo>
                  <a:pt x="125810" y="87044"/>
                </a:lnTo>
                <a:lnTo>
                  <a:pt x="90090" y="122211"/>
                </a:lnTo>
                <a:lnTo>
                  <a:pt x="59489" y="162169"/>
                </a:lnTo>
                <a:lnTo>
                  <a:pt x="34658" y="206341"/>
                </a:lnTo>
                <a:lnTo>
                  <a:pt x="16146" y="254312"/>
                </a:lnTo>
                <a:lnTo>
                  <a:pt x="4571" y="305561"/>
                </a:lnTo>
                <a:lnTo>
                  <a:pt x="0" y="360425"/>
                </a:lnTo>
                <a:lnTo>
                  <a:pt x="0" y="1783079"/>
                </a:lnTo>
                <a:lnTo>
                  <a:pt x="4572" y="1837944"/>
                </a:lnTo>
                <a:lnTo>
                  <a:pt x="9906" y="1865965"/>
                </a:lnTo>
                <a:lnTo>
                  <a:pt x="9905" y="342137"/>
                </a:lnTo>
                <a:lnTo>
                  <a:pt x="11429" y="324611"/>
                </a:lnTo>
                <a:lnTo>
                  <a:pt x="20066" y="275136"/>
                </a:lnTo>
                <a:lnTo>
                  <a:pt x="31565" y="238159"/>
                </a:lnTo>
                <a:lnTo>
                  <a:pt x="47048" y="202642"/>
                </a:lnTo>
                <a:lnTo>
                  <a:pt x="66324" y="169036"/>
                </a:lnTo>
                <a:lnTo>
                  <a:pt x="89199" y="137791"/>
                </a:lnTo>
                <a:lnTo>
                  <a:pt x="115482" y="109358"/>
                </a:lnTo>
                <a:lnTo>
                  <a:pt x="155404" y="75911"/>
                </a:lnTo>
                <a:lnTo>
                  <a:pt x="187828" y="55101"/>
                </a:lnTo>
                <a:lnTo>
                  <a:pt x="222479" y="37917"/>
                </a:lnTo>
                <a:lnTo>
                  <a:pt x="258889" y="24584"/>
                </a:lnTo>
                <a:lnTo>
                  <a:pt x="296504" y="15375"/>
                </a:lnTo>
                <a:lnTo>
                  <a:pt x="334791" y="10554"/>
                </a:lnTo>
                <a:lnTo>
                  <a:pt x="3096768" y="9905"/>
                </a:lnTo>
                <a:lnTo>
                  <a:pt x="3114294" y="11429"/>
                </a:lnTo>
                <a:lnTo>
                  <a:pt x="3164607" y="20236"/>
                </a:lnTo>
                <a:lnTo>
                  <a:pt x="3212143" y="35968"/>
                </a:lnTo>
                <a:lnTo>
                  <a:pt x="3256372" y="58057"/>
                </a:lnTo>
                <a:lnTo>
                  <a:pt x="3296766" y="85933"/>
                </a:lnTo>
                <a:lnTo>
                  <a:pt x="3332797" y="119029"/>
                </a:lnTo>
                <a:lnTo>
                  <a:pt x="3363936" y="156775"/>
                </a:lnTo>
                <a:lnTo>
                  <a:pt x="3389654" y="198604"/>
                </a:lnTo>
                <a:lnTo>
                  <a:pt x="3409423" y="243947"/>
                </a:lnTo>
                <a:lnTo>
                  <a:pt x="3422714" y="292235"/>
                </a:lnTo>
                <a:lnTo>
                  <a:pt x="3429000" y="342899"/>
                </a:lnTo>
                <a:lnTo>
                  <a:pt x="3429000" y="1864914"/>
                </a:lnTo>
                <a:lnTo>
                  <a:pt x="3431664" y="1853631"/>
                </a:lnTo>
                <a:lnTo>
                  <a:pt x="3435829" y="1827788"/>
                </a:lnTo>
                <a:lnTo>
                  <a:pt x="3438144" y="1801367"/>
                </a:lnTo>
                <a:lnTo>
                  <a:pt x="3438905" y="1783079"/>
                </a:lnTo>
                <a:close/>
              </a:path>
              <a:path w="3438905" h="2143505">
                <a:moveTo>
                  <a:pt x="3429000" y="1864914"/>
                </a:moveTo>
                <a:lnTo>
                  <a:pt x="3429000" y="1801367"/>
                </a:lnTo>
                <a:lnTo>
                  <a:pt x="3427476" y="1818893"/>
                </a:lnTo>
                <a:lnTo>
                  <a:pt x="3423955" y="1844301"/>
                </a:lnTo>
                <a:lnTo>
                  <a:pt x="3411566" y="1893255"/>
                </a:lnTo>
                <a:lnTo>
                  <a:pt x="3392571" y="1939145"/>
                </a:lnTo>
                <a:lnTo>
                  <a:pt x="3367496" y="1981543"/>
                </a:lnTo>
                <a:lnTo>
                  <a:pt x="3336926" y="2019869"/>
                </a:lnTo>
                <a:lnTo>
                  <a:pt x="3301429" y="2053579"/>
                </a:lnTo>
                <a:lnTo>
                  <a:pt x="3261575" y="2082131"/>
                </a:lnTo>
                <a:lnTo>
                  <a:pt x="3217935" y="2104981"/>
                </a:lnTo>
                <a:lnTo>
                  <a:pt x="3171078" y="2121587"/>
                </a:lnTo>
                <a:lnTo>
                  <a:pt x="3121573" y="2131405"/>
                </a:lnTo>
                <a:lnTo>
                  <a:pt x="360426" y="2133600"/>
                </a:lnTo>
                <a:lnTo>
                  <a:pt x="334791" y="2132784"/>
                </a:lnTo>
                <a:lnTo>
                  <a:pt x="284775" y="2125619"/>
                </a:lnTo>
                <a:lnTo>
                  <a:pt x="237138" y="2111511"/>
                </a:lnTo>
                <a:lnTo>
                  <a:pt x="192425" y="2090975"/>
                </a:lnTo>
                <a:lnTo>
                  <a:pt x="151225" y="2064526"/>
                </a:lnTo>
                <a:lnTo>
                  <a:pt x="114125" y="2032681"/>
                </a:lnTo>
                <a:lnTo>
                  <a:pt x="81716" y="1995955"/>
                </a:lnTo>
                <a:lnTo>
                  <a:pt x="54585" y="1954863"/>
                </a:lnTo>
                <a:lnTo>
                  <a:pt x="33322" y="1909921"/>
                </a:lnTo>
                <a:lnTo>
                  <a:pt x="18514" y="1861646"/>
                </a:lnTo>
                <a:lnTo>
                  <a:pt x="11430" y="1818894"/>
                </a:lnTo>
                <a:lnTo>
                  <a:pt x="9906" y="1800606"/>
                </a:lnTo>
                <a:lnTo>
                  <a:pt x="9906" y="1865965"/>
                </a:lnTo>
                <a:lnTo>
                  <a:pt x="24116" y="1912503"/>
                </a:lnTo>
                <a:lnTo>
                  <a:pt x="39963" y="1947799"/>
                </a:lnTo>
                <a:lnTo>
                  <a:pt x="59519" y="1981194"/>
                </a:lnTo>
                <a:lnTo>
                  <a:pt x="82524" y="2012342"/>
                </a:lnTo>
                <a:lnTo>
                  <a:pt x="108716" y="2040897"/>
                </a:lnTo>
                <a:lnTo>
                  <a:pt x="154467" y="2078765"/>
                </a:lnTo>
                <a:lnTo>
                  <a:pt x="187828" y="2099303"/>
                </a:lnTo>
                <a:lnTo>
                  <a:pt x="222479" y="2115872"/>
                </a:lnTo>
                <a:lnTo>
                  <a:pt x="270547" y="2131831"/>
                </a:lnTo>
                <a:lnTo>
                  <a:pt x="308166" y="2139338"/>
                </a:lnTo>
                <a:lnTo>
                  <a:pt x="347132" y="2143082"/>
                </a:lnTo>
                <a:lnTo>
                  <a:pt x="360426" y="2143506"/>
                </a:lnTo>
                <a:lnTo>
                  <a:pt x="3078480" y="2143505"/>
                </a:lnTo>
                <a:lnTo>
                  <a:pt x="3141311" y="2137606"/>
                </a:lnTo>
                <a:lnTo>
                  <a:pt x="3191748" y="2124975"/>
                </a:lnTo>
                <a:lnTo>
                  <a:pt x="3238981" y="2105602"/>
                </a:lnTo>
                <a:lnTo>
                  <a:pt x="3282485" y="2080041"/>
                </a:lnTo>
                <a:lnTo>
                  <a:pt x="3321736" y="2048847"/>
                </a:lnTo>
                <a:lnTo>
                  <a:pt x="3356209" y="2012574"/>
                </a:lnTo>
                <a:lnTo>
                  <a:pt x="3385379" y="1971777"/>
                </a:lnTo>
                <a:lnTo>
                  <a:pt x="3408723" y="1927011"/>
                </a:lnTo>
                <a:lnTo>
                  <a:pt x="3425714" y="1878829"/>
                </a:lnTo>
                <a:lnTo>
                  <a:pt x="3429000" y="18649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181600" y="2133600"/>
            <a:ext cx="3429000" cy="2133600"/>
          </a:xfrm>
          <a:custGeom>
            <a:avLst/>
            <a:gdLst/>
            <a:ahLst/>
            <a:cxnLst/>
            <a:rect l="l" t="t" r="r" b="b"/>
            <a:pathLst>
              <a:path w="3429000" h="2133600">
                <a:moveTo>
                  <a:pt x="3429000" y="1778508"/>
                </a:moveTo>
                <a:lnTo>
                  <a:pt x="3429000" y="355854"/>
                </a:lnTo>
                <a:lnTo>
                  <a:pt x="3427826" y="326659"/>
                </a:lnTo>
                <a:lnTo>
                  <a:pt x="3418707" y="270317"/>
                </a:lnTo>
                <a:lnTo>
                  <a:pt x="3401163" y="217312"/>
                </a:lnTo>
                <a:lnTo>
                  <a:pt x="3375914" y="168377"/>
                </a:lnTo>
                <a:lnTo>
                  <a:pt x="3343684" y="124242"/>
                </a:lnTo>
                <a:lnTo>
                  <a:pt x="3305195" y="85639"/>
                </a:lnTo>
                <a:lnTo>
                  <a:pt x="3261170" y="53299"/>
                </a:lnTo>
                <a:lnTo>
                  <a:pt x="3212330" y="27955"/>
                </a:lnTo>
                <a:lnTo>
                  <a:pt x="3159398" y="10338"/>
                </a:lnTo>
                <a:lnTo>
                  <a:pt x="3103096" y="1179"/>
                </a:lnTo>
                <a:lnTo>
                  <a:pt x="3073908" y="0"/>
                </a:lnTo>
                <a:lnTo>
                  <a:pt x="355854" y="0"/>
                </a:lnTo>
                <a:lnTo>
                  <a:pt x="298117" y="4655"/>
                </a:lnTo>
                <a:lnTo>
                  <a:pt x="243352" y="18135"/>
                </a:lnTo>
                <a:lnTo>
                  <a:pt x="192290" y="39707"/>
                </a:lnTo>
                <a:lnTo>
                  <a:pt x="145663" y="68640"/>
                </a:lnTo>
                <a:lnTo>
                  <a:pt x="104203" y="104203"/>
                </a:lnTo>
                <a:lnTo>
                  <a:pt x="68640" y="145663"/>
                </a:lnTo>
                <a:lnTo>
                  <a:pt x="39707" y="192290"/>
                </a:lnTo>
                <a:lnTo>
                  <a:pt x="18135" y="243352"/>
                </a:lnTo>
                <a:lnTo>
                  <a:pt x="4655" y="298117"/>
                </a:lnTo>
                <a:lnTo>
                  <a:pt x="0" y="355854"/>
                </a:lnTo>
                <a:lnTo>
                  <a:pt x="0" y="1778508"/>
                </a:lnTo>
                <a:lnTo>
                  <a:pt x="4655" y="1836223"/>
                </a:lnTo>
                <a:lnTo>
                  <a:pt x="18135" y="1890930"/>
                </a:lnTo>
                <a:lnTo>
                  <a:pt x="39707" y="1941906"/>
                </a:lnTo>
                <a:lnTo>
                  <a:pt x="68640" y="1988429"/>
                </a:lnTo>
                <a:lnTo>
                  <a:pt x="104203" y="2029777"/>
                </a:lnTo>
                <a:lnTo>
                  <a:pt x="145663" y="2065227"/>
                </a:lnTo>
                <a:lnTo>
                  <a:pt x="192290" y="2094056"/>
                </a:lnTo>
                <a:lnTo>
                  <a:pt x="243352" y="2115543"/>
                </a:lnTo>
                <a:lnTo>
                  <a:pt x="298117" y="2128965"/>
                </a:lnTo>
                <a:lnTo>
                  <a:pt x="355854" y="2133600"/>
                </a:lnTo>
                <a:lnTo>
                  <a:pt x="3073908" y="2133600"/>
                </a:lnTo>
                <a:lnTo>
                  <a:pt x="3131623" y="2128965"/>
                </a:lnTo>
                <a:lnTo>
                  <a:pt x="3186330" y="2115543"/>
                </a:lnTo>
                <a:lnTo>
                  <a:pt x="3237306" y="2094056"/>
                </a:lnTo>
                <a:lnTo>
                  <a:pt x="3283829" y="2065227"/>
                </a:lnTo>
                <a:lnTo>
                  <a:pt x="3325177" y="2029777"/>
                </a:lnTo>
                <a:lnTo>
                  <a:pt x="3360627" y="1988429"/>
                </a:lnTo>
                <a:lnTo>
                  <a:pt x="3389456" y="1941906"/>
                </a:lnTo>
                <a:lnTo>
                  <a:pt x="3410943" y="1890930"/>
                </a:lnTo>
                <a:lnTo>
                  <a:pt x="3424365" y="1836223"/>
                </a:lnTo>
                <a:lnTo>
                  <a:pt x="3429000" y="17785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77028" y="2129027"/>
            <a:ext cx="3438905" cy="2143505"/>
          </a:xfrm>
          <a:custGeom>
            <a:avLst/>
            <a:gdLst/>
            <a:ahLst/>
            <a:cxnLst/>
            <a:rect l="l" t="t" r="r" b="b"/>
            <a:pathLst>
              <a:path w="3438905" h="2143505">
                <a:moveTo>
                  <a:pt x="3438905" y="1783079"/>
                </a:moveTo>
                <a:lnTo>
                  <a:pt x="3438905" y="360425"/>
                </a:lnTo>
                <a:lnTo>
                  <a:pt x="3438144" y="342137"/>
                </a:lnTo>
                <a:lnTo>
                  <a:pt x="3433042" y="297652"/>
                </a:lnTo>
                <a:lnTo>
                  <a:pt x="3420445" y="247274"/>
                </a:lnTo>
                <a:lnTo>
                  <a:pt x="3401063" y="200040"/>
                </a:lnTo>
                <a:lnTo>
                  <a:pt x="3375464" y="156492"/>
                </a:lnTo>
                <a:lnTo>
                  <a:pt x="3344218" y="117173"/>
                </a:lnTo>
                <a:lnTo>
                  <a:pt x="3307890" y="82626"/>
                </a:lnTo>
                <a:lnTo>
                  <a:pt x="3267050" y="53393"/>
                </a:lnTo>
                <a:lnTo>
                  <a:pt x="3222264" y="30016"/>
                </a:lnTo>
                <a:lnTo>
                  <a:pt x="3174102" y="13040"/>
                </a:lnTo>
                <a:lnTo>
                  <a:pt x="3123130" y="3006"/>
                </a:lnTo>
                <a:lnTo>
                  <a:pt x="3078480" y="0"/>
                </a:lnTo>
                <a:lnTo>
                  <a:pt x="360426" y="0"/>
                </a:lnTo>
                <a:lnTo>
                  <a:pt x="308033" y="3918"/>
                </a:lnTo>
                <a:lnTo>
                  <a:pt x="257774" y="15077"/>
                </a:lnTo>
                <a:lnTo>
                  <a:pt x="210249" y="32982"/>
                </a:lnTo>
                <a:lnTo>
                  <a:pt x="165919" y="57233"/>
                </a:lnTo>
                <a:lnTo>
                  <a:pt x="125806" y="87044"/>
                </a:lnTo>
                <a:lnTo>
                  <a:pt x="90087" y="122211"/>
                </a:lnTo>
                <a:lnTo>
                  <a:pt x="59489" y="162165"/>
                </a:lnTo>
                <a:lnTo>
                  <a:pt x="34656" y="206341"/>
                </a:lnTo>
                <a:lnTo>
                  <a:pt x="16146" y="254312"/>
                </a:lnTo>
                <a:lnTo>
                  <a:pt x="4571" y="305561"/>
                </a:lnTo>
                <a:lnTo>
                  <a:pt x="0" y="360425"/>
                </a:lnTo>
                <a:lnTo>
                  <a:pt x="0" y="1783079"/>
                </a:lnTo>
                <a:lnTo>
                  <a:pt x="4572" y="1837944"/>
                </a:lnTo>
                <a:lnTo>
                  <a:pt x="9906" y="1865966"/>
                </a:lnTo>
                <a:lnTo>
                  <a:pt x="9905" y="342137"/>
                </a:lnTo>
                <a:lnTo>
                  <a:pt x="11429" y="324611"/>
                </a:lnTo>
                <a:lnTo>
                  <a:pt x="20066" y="275136"/>
                </a:lnTo>
                <a:lnTo>
                  <a:pt x="31565" y="238159"/>
                </a:lnTo>
                <a:lnTo>
                  <a:pt x="47048" y="202642"/>
                </a:lnTo>
                <a:lnTo>
                  <a:pt x="66324" y="169036"/>
                </a:lnTo>
                <a:lnTo>
                  <a:pt x="89199" y="137791"/>
                </a:lnTo>
                <a:lnTo>
                  <a:pt x="115482" y="109358"/>
                </a:lnTo>
                <a:lnTo>
                  <a:pt x="155404" y="75911"/>
                </a:lnTo>
                <a:lnTo>
                  <a:pt x="187828" y="55101"/>
                </a:lnTo>
                <a:lnTo>
                  <a:pt x="222479" y="37917"/>
                </a:lnTo>
                <a:lnTo>
                  <a:pt x="258889" y="24584"/>
                </a:lnTo>
                <a:lnTo>
                  <a:pt x="296504" y="15375"/>
                </a:lnTo>
                <a:lnTo>
                  <a:pt x="334791" y="10554"/>
                </a:lnTo>
                <a:lnTo>
                  <a:pt x="3096768" y="9905"/>
                </a:lnTo>
                <a:lnTo>
                  <a:pt x="3114294" y="11429"/>
                </a:lnTo>
                <a:lnTo>
                  <a:pt x="3164607" y="20236"/>
                </a:lnTo>
                <a:lnTo>
                  <a:pt x="3212143" y="35968"/>
                </a:lnTo>
                <a:lnTo>
                  <a:pt x="3256372" y="58057"/>
                </a:lnTo>
                <a:lnTo>
                  <a:pt x="3296766" y="85933"/>
                </a:lnTo>
                <a:lnTo>
                  <a:pt x="3332797" y="119029"/>
                </a:lnTo>
                <a:lnTo>
                  <a:pt x="3363936" y="156775"/>
                </a:lnTo>
                <a:lnTo>
                  <a:pt x="3389654" y="198604"/>
                </a:lnTo>
                <a:lnTo>
                  <a:pt x="3409423" y="243947"/>
                </a:lnTo>
                <a:lnTo>
                  <a:pt x="3422714" y="292235"/>
                </a:lnTo>
                <a:lnTo>
                  <a:pt x="3429000" y="342899"/>
                </a:lnTo>
                <a:lnTo>
                  <a:pt x="3429000" y="1864914"/>
                </a:lnTo>
                <a:lnTo>
                  <a:pt x="3431664" y="1853631"/>
                </a:lnTo>
                <a:lnTo>
                  <a:pt x="3435829" y="1827788"/>
                </a:lnTo>
                <a:lnTo>
                  <a:pt x="3438144" y="1801367"/>
                </a:lnTo>
                <a:lnTo>
                  <a:pt x="3438905" y="1783079"/>
                </a:lnTo>
                <a:close/>
              </a:path>
              <a:path w="3438905" h="2143505">
                <a:moveTo>
                  <a:pt x="3429000" y="1864914"/>
                </a:moveTo>
                <a:lnTo>
                  <a:pt x="3429000" y="1801367"/>
                </a:lnTo>
                <a:lnTo>
                  <a:pt x="3427476" y="1818893"/>
                </a:lnTo>
                <a:lnTo>
                  <a:pt x="3423955" y="1844301"/>
                </a:lnTo>
                <a:lnTo>
                  <a:pt x="3411566" y="1893255"/>
                </a:lnTo>
                <a:lnTo>
                  <a:pt x="3392571" y="1939145"/>
                </a:lnTo>
                <a:lnTo>
                  <a:pt x="3367496" y="1981543"/>
                </a:lnTo>
                <a:lnTo>
                  <a:pt x="3336926" y="2019869"/>
                </a:lnTo>
                <a:lnTo>
                  <a:pt x="3301429" y="2053579"/>
                </a:lnTo>
                <a:lnTo>
                  <a:pt x="3261575" y="2082131"/>
                </a:lnTo>
                <a:lnTo>
                  <a:pt x="3217935" y="2104981"/>
                </a:lnTo>
                <a:lnTo>
                  <a:pt x="3171078" y="2121587"/>
                </a:lnTo>
                <a:lnTo>
                  <a:pt x="3121573" y="2131405"/>
                </a:lnTo>
                <a:lnTo>
                  <a:pt x="360426" y="2133600"/>
                </a:lnTo>
                <a:lnTo>
                  <a:pt x="334791" y="2132784"/>
                </a:lnTo>
                <a:lnTo>
                  <a:pt x="284775" y="2125619"/>
                </a:lnTo>
                <a:lnTo>
                  <a:pt x="237138" y="2111511"/>
                </a:lnTo>
                <a:lnTo>
                  <a:pt x="192425" y="2090975"/>
                </a:lnTo>
                <a:lnTo>
                  <a:pt x="151225" y="2064526"/>
                </a:lnTo>
                <a:lnTo>
                  <a:pt x="114125" y="2032681"/>
                </a:lnTo>
                <a:lnTo>
                  <a:pt x="81716" y="1995955"/>
                </a:lnTo>
                <a:lnTo>
                  <a:pt x="54585" y="1954863"/>
                </a:lnTo>
                <a:lnTo>
                  <a:pt x="33322" y="1909921"/>
                </a:lnTo>
                <a:lnTo>
                  <a:pt x="18514" y="1861646"/>
                </a:lnTo>
                <a:lnTo>
                  <a:pt x="11430" y="1818894"/>
                </a:lnTo>
                <a:lnTo>
                  <a:pt x="9906" y="1800606"/>
                </a:lnTo>
                <a:lnTo>
                  <a:pt x="9906" y="1865966"/>
                </a:lnTo>
                <a:lnTo>
                  <a:pt x="24116" y="1912508"/>
                </a:lnTo>
                <a:lnTo>
                  <a:pt x="39963" y="1947805"/>
                </a:lnTo>
                <a:lnTo>
                  <a:pt x="59519" y="1981198"/>
                </a:lnTo>
                <a:lnTo>
                  <a:pt x="82524" y="2012343"/>
                </a:lnTo>
                <a:lnTo>
                  <a:pt x="108716" y="2040897"/>
                </a:lnTo>
                <a:lnTo>
                  <a:pt x="154467" y="2078765"/>
                </a:lnTo>
                <a:lnTo>
                  <a:pt x="187828" y="2099303"/>
                </a:lnTo>
                <a:lnTo>
                  <a:pt x="222479" y="2115872"/>
                </a:lnTo>
                <a:lnTo>
                  <a:pt x="270547" y="2131831"/>
                </a:lnTo>
                <a:lnTo>
                  <a:pt x="308166" y="2139338"/>
                </a:lnTo>
                <a:lnTo>
                  <a:pt x="347132" y="2143082"/>
                </a:lnTo>
                <a:lnTo>
                  <a:pt x="360426" y="2143506"/>
                </a:lnTo>
                <a:lnTo>
                  <a:pt x="3078480" y="2143505"/>
                </a:lnTo>
                <a:lnTo>
                  <a:pt x="3141311" y="2137606"/>
                </a:lnTo>
                <a:lnTo>
                  <a:pt x="3191748" y="2124975"/>
                </a:lnTo>
                <a:lnTo>
                  <a:pt x="3238981" y="2105602"/>
                </a:lnTo>
                <a:lnTo>
                  <a:pt x="3282485" y="2080041"/>
                </a:lnTo>
                <a:lnTo>
                  <a:pt x="3321736" y="2048847"/>
                </a:lnTo>
                <a:lnTo>
                  <a:pt x="3356209" y="2012574"/>
                </a:lnTo>
                <a:lnTo>
                  <a:pt x="3385379" y="1971777"/>
                </a:lnTo>
                <a:lnTo>
                  <a:pt x="3408723" y="1927011"/>
                </a:lnTo>
                <a:lnTo>
                  <a:pt x="3425714" y="1878829"/>
                </a:lnTo>
                <a:lnTo>
                  <a:pt x="3429000" y="18649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200400" y="4495800"/>
            <a:ext cx="3429000" cy="2133600"/>
          </a:xfrm>
          <a:custGeom>
            <a:avLst/>
            <a:gdLst/>
            <a:ahLst/>
            <a:cxnLst/>
            <a:rect l="l" t="t" r="r" b="b"/>
            <a:pathLst>
              <a:path w="3429000" h="2133600">
                <a:moveTo>
                  <a:pt x="3429000" y="1778508"/>
                </a:moveTo>
                <a:lnTo>
                  <a:pt x="3429000" y="355854"/>
                </a:lnTo>
                <a:lnTo>
                  <a:pt x="3427826" y="326659"/>
                </a:lnTo>
                <a:lnTo>
                  <a:pt x="3418707" y="270317"/>
                </a:lnTo>
                <a:lnTo>
                  <a:pt x="3401163" y="217312"/>
                </a:lnTo>
                <a:lnTo>
                  <a:pt x="3375914" y="168377"/>
                </a:lnTo>
                <a:lnTo>
                  <a:pt x="3343684" y="124242"/>
                </a:lnTo>
                <a:lnTo>
                  <a:pt x="3305195" y="85639"/>
                </a:lnTo>
                <a:lnTo>
                  <a:pt x="3261170" y="53299"/>
                </a:lnTo>
                <a:lnTo>
                  <a:pt x="3212330" y="27955"/>
                </a:lnTo>
                <a:lnTo>
                  <a:pt x="3159398" y="10338"/>
                </a:lnTo>
                <a:lnTo>
                  <a:pt x="3103096" y="1179"/>
                </a:lnTo>
                <a:lnTo>
                  <a:pt x="3073908" y="0"/>
                </a:lnTo>
                <a:lnTo>
                  <a:pt x="355854" y="0"/>
                </a:lnTo>
                <a:lnTo>
                  <a:pt x="298117" y="4655"/>
                </a:lnTo>
                <a:lnTo>
                  <a:pt x="243352" y="18135"/>
                </a:lnTo>
                <a:lnTo>
                  <a:pt x="192290" y="39707"/>
                </a:lnTo>
                <a:lnTo>
                  <a:pt x="145663" y="68640"/>
                </a:lnTo>
                <a:lnTo>
                  <a:pt x="104203" y="104203"/>
                </a:lnTo>
                <a:lnTo>
                  <a:pt x="68640" y="145663"/>
                </a:lnTo>
                <a:lnTo>
                  <a:pt x="39707" y="192290"/>
                </a:lnTo>
                <a:lnTo>
                  <a:pt x="18135" y="243352"/>
                </a:lnTo>
                <a:lnTo>
                  <a:pt x="4655" y="298117"/>
                </a:lnTo>
                <a:lnTo>
                  <a:pt x="0" y="355854"/>
                </a:lnTo>
                <a:lnTo>
                  <a:pt x="0" y="1778508"/>
                </a:lnTo>
                <a:lnTo>
                  <a:pt x="4655" y="1836223"/>
                </a:lnTo>
                <a:lnTo>
                  <a:pt x="18135" y="1890930"/>
                </a:lnTo>
                <a:lnTo>
                  <a:pt x="39707" y="1941906"/>
                </a:lnTo>
                <a:lnTo>
                  <a:pt x="68640" y="1988429"/>
                </a:lnTo>
                <a:lnTo>
                  <a:pt x="104203" y="2029777"/>
                </a:lnTo>
                <a:lnTo>
                  <a:pt x="145663" y="2065227"/>
                </a:lnTo>
                <a:lnTo>
                  <a:pt x="192290" y="2094056"/>
                </a:lnTo>
                <a:lnTo>
                  <a:pt x="243352" y="2115543"/>
                </a:lnTo>
                <a:lnTo>
                  <a:pt x="298117" y="2128965"/>
                </a:lnTo>
                <a:lnTo>
                  <a:pt x="355854" y="2133600"/>
                </a:lnTo>
                <a:lnTo>
                  <a:pt x="3073908" y="2133600"/>
                </a:lnTo>
                <a:lnTo>
                  <a:pt x="3131623" y="2128965"/>
                </a:lnTo>
                <a:lnTo>
                  <a:pt x="3186330" y="2115543"/>
                </a:lnTo>
                <a:lnTo>
                  <a:pt x="3237306" y="2094056"/>
                </a:lnTo>
                <a:lnTo>
                  <a:pt x="3283829" y="2065227"/>
                </a:lnTo>
                <a:lnTo>
                  <a:pt x="3325177" y="2029777"/>
                </a:lnTo>
                <a:lnTo>
                  <a:pt x="3360627" y="1988429"/>
                </a:lnTo>
                <a:lnTo>
                  <a:pt x="3389456" y="1941906"/>
                </a:lnTo>
                <a:lnTo>
                  <a:pt x="3410943" y="1890930"/>
                </a:lnTo>
                <a:lnTo>
                  <a:pt x="3424365" y="1836223"/>
                </a:lnTo>
                <a:lnTo>
                  <a:pt x="3429000" y="17785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195827" y="4491228"/>
            <a:ext cx="3438905" cy="2143506"/>
          </a:xfrm>
          <a:custGeom>
            <a:avLst/>
            <a:gdLst/>
            <a:ahLst/>
            <a:cxnLst/>
            <a:rect l="l" t="t" r="r" b="b"/>
            <a:pathLst>
              <a:path w="3438905" h="2143505">
                <a:moveTo>
                  <a:pt x="3438905" y="1783079"/>
                </a:moveTo>
                <a:lnTo>
                  <a:pt x="3438905" y="360425"/>
                </a:lnTo>
                <a:lnTo>
                  <a:pt x="3438144" y="342137"/>
                </a:lnTo>
                <a:lnTo>
                  <a:pt x="3433042" y="297652"/>
                </a:lnTo>
                <a:lnTo>
                  <a:pt x="3420445" y="247275"/>
                </a:lnTo>
                <a:lnTo>
                  <a:pt x="3401063" y="200042"/>
                </a:lnTo>
                <a:lnTo>
                  <a:pt x="3375464" y="156495"/>
                </a:lnTo>
                <a:lnTo>
                  <a:pt x="3344218" y="117177"/>
                </a:lnTo>
                <a:lnTo>
                  <a:pt x="3307890" y="82631"/>
                </a:lnTo>
                <a:lnTo>
                  <a:pt x="3267050" y="53398"/>
                </a:lnTo>
                <a:lnTo>
                  <a:pt x="3222264" y="30022"/>
                </a:lnTo>
                <a:lnTo>
                  <a:pt x="3174102" y="13044"/>
                </a:lnTo>
                <a:lnTo>
                  <a:pt x="3123130" y="3007"/>
                </a:lnTo>
                <a:lnTo>
                  <a:pt x="3078480" y="0"/>
                </a:lnTo>
                <a:lnTo>
                  <a:pt x="360426" y="0"/>
                </a:lnTo>
                <a:lnTo>
                  <a:pt x="308036" y="3918"/>
                </a:lnTo>
                <a:lnTo>
                  <a:pt x="257780" y="15077"/>
                </a:lnTo>
                <a:lnTo>
                  <a:pt x="210257" y="32982"/>
                </a:lnTo>
                <a:lnTo>
                  <a:pt x="165919" y="57239"/>
                </a:lnTo>
                <a:lnTo>
                  <a:pt x="125815" y="87044"/>
                </a:lnTo>
                <a:lnTo>
                  <a:pt x="90096" y="122211"/>
                </a:lnTo>
                <a:lnTo>
                  <a:pt x="59489" y="162178"/>
                </a:lnTo>
                <a:lnTo>
                  <a:pt x="34663" y="206341"/>
                </a:lnTo>
                <a:lnTo>
                  <a:pt x="16149" y="254312"/>
                </a:lnTo>
                <a:lnTo>
                  <a:pt x="4571" y="305561"/>
                </a:lnTo>
                <a:lnTo>
                  <a:pt x="0" y="360425"/>
                </a:lnTo>
                <a:lnTo>
                  <a:pt x="0" y="1783079"/>
                </a:lnTo>
                <a:lnTo>
                  <a:pt x="4572" y="1837944"/>
                </a:lnTo>
                <a:lnTo>
                  <a:pt x="9906" y="1865965"/>
                </a:lnTo>
                <a:lnTo>
                  <a:pt x="9905" y="342137"/>
                </a:lnTo>
                <a:lnTo>
                  <a:pt x="11429" y="324611"/>
                </a:lnTo>
                <a:lnTo>
                  <a:pt x="20066" y="275136"/>
                </a:lnTo>
                <a:lnTo>
                  <a:pt x="31565" y="238159"/>
                </a:lnTo>
                <a:lnTo>
                  <a:pt x="47048" y="202642"/>
                </a:lnTo>
                <a:lnTo>
                  <a:pt x="66324" y="169036"/>
                </a:lnTo>
                <a:lnTo>
                  <a:pt x="89199" y="137791"/>
                </a:lnTo>
                <a:lnTo>
                  <a:pt x="115482" y="109358"/>
                </a:lnTo>
                <a:lnTo>
                  <a:pt x="155404" y="75911"/>
                </a:lnTo>
                <a:lnTo>
                  <a:pt x="187828" y="55101"/>
                </a:lnTo>
                <a:lnTo>
                  <a:pt x="222479" y="37917"/>
                </a:lnTo>
                <a:lnTo>
                  <a:pt x="258889" y="24584"/>
                </a:lnTo>
                <a:lnTo>
                  <a:pt x="296504" y="15375"/>
                </a:lnTo>
                <a:lnTo>
                  <a:pt x="334791" y="10554"/>
                </a:lnTo>
                <a:lnTo>
                  <a:pt x="3096768" y="9905"/>
                </a:lnTo>
                <a:lnTo>
                  <a:pt x="3114294" y="11429"/>
                </a:lnTo>
                <a:lnTo>
                  <a:pt x="3164607" y="20236"/>
                </a:lnTo>
                <a:lnTo>
                  <a:pt x="3212143" y="35968"/>
                </a:lnTo>
                <a:lnTo>
                  <a:pt x="3256372" y="58057"/>
                </a:lnTo>
                <a:lnTo>
                  <a:pt x="3296766" y="85933"/>
                </a:lnTo>
                <a:lnTo>
                  <a:pt x="3332797" y="119029"/>
                </a:lnTo>
                <a:lnTo>
                  <a:pt x="3363936" y="156775"/>
                </a:lnTo>
                <a:lnTo>
                  <a:pt x="3389654" y="198604"/>
                </a:lnTo>
                <a:lnTo>
                  <a:pt x="3409423" y="243947"/>
                </a:lnTo>
                <a:lnTo>
                  <a:pt x="3422714" y="292235"/>
                </a:lnTo>
                <a:lnTo>
                  <a:pt x="3429000" y="342899"/>
                </a:lnTo>
                <a:lnTo>
                  <a:pt x="3429000" y="1864914"/>
                </a:lnTo>
                <a:lnTo>
                  <a:pt x="3431664" y="1853631"/>
                </a:lnTo>
                <a:lnTo>
                  <a:pt x="3435829" y="1827788"/>
                </a:lnTo>
                <a:lnTo>
                  <a:pt x="3438144" y="1801367"/>
                </a:lnTo>
                <a:lnTo>
                  <a:pt x="3438905" y="1783079"/>
                </a:lnTo>
                <a:close/>
              </a:path>
              <a:path w="3438905" h="2143505">
                <a:moveTo>
                  <a:pt x="3429000" y="1864914"/>
                </a:moveTo>
                <a:lnTo>
                  <a:pt x="3429000" y="1801367"/>
                </a:lnTo>
                <a:lnTo>
                  <a:pt x="3427476" y="1818893"/>
                </a:lnTo>
                <a:lnTo>
                  <a:pt x="3423955" y="1844301"/>
                </a:lnTo>
                <a:lnTo>
                  <a:pt x="3411566" y="1893255"/>
                </a:lnTo>
                <a:lnTo>
                  <a:pt x="3392571" y="1939145"/>
                </a:lnTo>
                <a:lnTo>
                  <a:pt x="3367496" y="1981543"/>
                </a:lnTo>
                <a:lnTo>
                  <a:pt x="3336926" y="2019869"/>
                </a:lnTo>
                <a:lnTo>
                  <a:pt x="3301429" y="2053579"/>
                </a:lnTo>
                <a:lnTo>
                  <a:pt x="3261575" y="2082131"/>
                </a:lnTo>
                <a:lnTo>
                  <a:pt x="3217935" y="2104981"/>
                </a:lnTo>
                <a:lnTo>
                  <a:pt x="3171078" y="2121587"/>
                </a:lnTo>
                <a:lnTo>
                  <a:pt x="3121573" y="2131405"/>
                </a:lnTo>
                <a:lnTo>
                  <a:pt x="360426" y="2133600"/>
                </a:lnTo>
                <a:lnTo>
                  <a:pt x="334791" y="2132784"/>
                </a:lnTo>
                <a:lnTo>
                  <a:pt x="284775" y="2125619"/>
                </a:lnTo>
                <a:lnTo>
                  <a:pt x="237138" y="2111511"/>
                </a:lnTo>
                <a:lnTo>
                  <a:pt x="192425" y="2090975"/>
                </a:lnTo>
                <a:lnTo>
                  <a:pt x="151225" y="2064526"/>
                </a:lnTo>
                <a:lnTo>
                  <a:pt x="114125" y="2032681"/>
                </a:lnTo>
                <a:lnTo>
                  <a:pt x="81716" y="1995955"/>
                </a:lnTo>
                <a:lnTo>
                  <a:pt x="54585" y="1954863"/>
                </a:lnTo>
                <a:lnTo>
                  <a:pt x="33322" y="1909921"/>
                </a:lnTo>
                <a:lnTo>
                  <a:pt x="18514" y="1861646"/>
                </a:lnTo>
                <a:lnTo>
                  <a:pt x="11430" y="1818894"/>
                </a:lnTo>
                <a:lnTo>
                  <a:pt x="9906" y="1800606"/>
                </a:lnTo>
                <a:lnTo>
                  <a:pt x="9906" y="1865965"/>
                </a:lnTo>
                <a:lnTo>
                  <a:pt x="24116" y="1912505"/>
                </a:lnTo>
                <a:lnTo>
                  <a:pt x="39963" y="1947804"/>
                </a:lnTo>
                <a:lnTo>
                  <a:pt x="59519" y="1981200"/>
                </a:lnTo>
                <a:lnTo>
                  <a:pt x="82524" y="2012347"/>
                </a:lnTo>
                <a:lnTo>
                  <a:pt x="108716" y="2040899"/>
                </a:lnTo>
                <a:lnTo>
                  <a:pt x="154467" y="2078765"/>
                </a:lnTo>
                <a:lnTo>
                  <a:pt x="187828" y="2099303"/>
                </a:lnTo>
                <a:lnTo>
                  <a:pt x="222479" y="2115872"/>
                </a:lnTo>
                <a:lnTo>
                  <a:pt x="270547" y="2131831"/>
                </a:lnTo>
                <a:lnTo>
                  <a:pt x="308166" y="2139338"/>
                </a:lnTo>
                <a:lnTo>
                  <a:pt x="347132" y="2143082"/>
                </a:lnTo>
                <a:lnTo>
                  <a:pt x="360426" y="2143506"/>
                </a:lnTo>
                <a:lnTo>
                  <a:pt x="3078480" y="2143505"/>
                </a:lnTo>
                <a:lnTo>
                  <a:pt x="3141311" y="2137606"/>
                </a:lnTo>
                <a:lnTo>
                  <a:pt x="3191748" y="2124975"/>
                </a:lnTo>
                <a:lnTo>
                  <a:pt x="3238981" y="2105602"/>
                </a:lnTo>
                <a:lnTo>
                  <a:pt x="3282485" y="2080041"/>
                </a:lnTo>
                <a:lnTo>
                  <a:pt x="3321736" y="2048847"/>
                </a:lnTo>
                <a:lnTo>
                  <a:pt x="3356209" y="2012574"/>
                </a:lnTo>
                <a:lnTo>
                  <a:pt x="3385379" y="1971777"/>
                </a:lnTo>
                <a:lnTo>
                  <a:pt x="3408723" y="1927011"/>
                </a:lnTo>
                <a:lnTo>
                  <a:pt x="3425714" y="1878829"/>
                </a:lnTo>
                <a:lnTo>
                  <a:pt x="3429000" y="18649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2765425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Resource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Attacked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R="553720" algn="ctr">
                        <a:lnSpc>
                          <a:spcPct val="100000"/>
                        </a:lnSpc>
                        <a:tabLst>
                          <a:tab pos="4410710" algn="l"/>
                        </a:tabLst>
                      </a:pPr>
                      <a:r>
                        <a:rPr sz="2800" spc="-5" dirty="0">
                          <a:latin typeface="Arial Narrow"/>
                          <a:cs typeface="Arial Narrow"/>
                        </a:rPr>
                        <a:t>Networ</a:t>
                      </a:r>
                      <a:r>
                        <a:rPr sz="2800" spc="0" dirty="0">
                          <a:latin typeface="Arial Narrow"/>
                          <a:cs typeface="Arial Narrow"/>
                        </a:rPr>
                        <a:t>k </a:t>
                      </a:r>
                      <a:r>
                        <a:rPr sz="2800" spc="-5" dirty="0">
                          <a:latin typeface="Arial Narrow"/>
                          <a:cs typeface="Arial Narrow"/>
                        </a:rPr>
                        <a:t>bandwidt</a:t>
                      </a:r>
                      <a:r>
                        <a:rPr sz="2800" spc="0" dirty="0">
                          <a:latin typeface="Arial Narrow"/>
                          <a:cs typeface="Arial Narrow"/>
                        </a:rPr>
                        <a:t>h	System</a:t>
                      </a:r>
                      <a:r>
                        <a:rPr sz="2800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800" spc="0" dirty="0">
                          <a:latin typeface="Arial Narrow"/>
                          <a:cs typeface="Arial Narrow"/>
                        </a:rPr>
                        <a:t>Resources</a:t>
                      </a:r>
                      <a:endParaRPr sz="2800">
                        <a:latin typeface="Arial Narrow"/>
                        <a:cs typeface="Arial Narrow"/>
                      </a:endParaRPr>
                    </a:p>
                    <a:p>
                      <a:pPr marL="737235">
                        <a:lnSpc>
                          <a:spcPts val="2010"/>
                        </a:lnSpc>
                        <a:tabLst>
                          <a:tab pos="5003800" algn="l"/>
                        </a:tabLst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Relates to the capacity of the	</a:t>
                      </a:r>
                      <a:r>
                        <a:rPr sz="3000" baseline="-11111" dirty="0">
                          <a:latin typeface="Times New Roman"/>
                          <a:cs typeface="Times New Roman"/>
                        </a:rPr>
                        <a:t>Aims</a:t>
                      </a:r>
                      <a:r>
                        <a:rPr sz="3000" spc="-15" baseline="-1111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baseline="-11111" dirty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3000" spc="-15" baseline="-1111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baseline="-11111" dirty="0">
                          <a:latin typeface="Times New Roman"/>
                          <a:cs typeface="Times New Roman"/>
                        </a:rPr>
                        <a:t>overload or</a:t>
                      </a:r>
                      <a:r>
                        <a:rPr sz="3000" spc="-30" baseline="-1111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baseline="-11111" dirty="0">
                          <a:latin typeface="Times New Roman"/>
                          <a:cs typeface="Times New Roman"/>
                        </a:rPr>
                        <a:t>crash</a:t>
                      </a:r>
                      <a:endParaRPr sz="3000" baseline="-11111">
                        <a:latin typeface="Times New Roman"/>
                        <a:cs typeface="Times New Roman"/>
                      </a:endParaRPr>
                    </a:p>
                    <a:p>
                      <a:pPr marL="737235">
                        <a:lnSpc>
                          <a:spcPts val="1920"/>
                        </a:lnSpc>
                        <a:tabLst>
                          <a:tab pos="5003800" algn="l"/>
                        </a:tabLst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sz="16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links connecting</a:t>
                      </a:r>
                      <a:r>
                        <a:rPr sz="16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a	</a:t>
                      </a:r>
                      <a:r>
                        <a:rPr sz="3000" spc="0" baseline="-23611" dirty="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sz="3000" spc="-15" baseline="-2361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baseline="-23611" dirty="0"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sz="3000" spc="-15" baseline="-2361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baseline="-23611" dirty="0">
                          <a:latin typeface="Times New Roman"/>
                          <a:cs typeface="Times New Roman"/>
                        </a:rPr>
                        <a:t>handling</a:t>
                      </a:r>
                      <a:endParaRPr sz="3000" baseline="-23611">
                        <a:latin typeface="Times New Roman"/>
                        <a:cs typeface="Times New Roman"/>
                      </a:endParaRPr>
                    </a:p>
                    <a:p>
                      <a:pPr marL="737235">
                        <a:lnSpc>
                          <a:spcPts val="1550"/>
                        </a:lnSpc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server to the Internet. For most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737235">
                        <a:lnSpc>
                          <a:spcPts val="1714"/>
                        </a:lnSpc>
                        <a:tabLst>
                          <a:tab pos="5003800" algn="l"/>
                        </a:tabLst>
                      </a:pPr>
                      <a:r>
                        <a:rPr sz="2400" baseline="-20833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44" baseline="-20833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0" baseline="-20833" dirty="0">
                          <a:latin typeface="Times New Roman"/>
                          <a:cs typeface="Times New Roman"/>
                        </a:rPr>
                        <a:t>ganizations this is their	</a:t>
                      </a:r>
                      <a:r>
                        <a:rPr sz="2000" spc="0" dirty="0">
                          <a:latin typeface="Times New Roman"/>
                          <a:cs typeface="Times New Roman"/>
                        </a:rPr>
                        <a:t>software, operating</a:t>
                      </a:r>
                      <a:r>
                        <a:rPr sz="20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0" dirty="0">
                          <a:latin typeface="Times New Roman"/>
                          <a:cs typeface="Times New Roman"/>
                        </a:rPr>
                        <a:t>system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737235">
                        <a:lnSpc>
                          <a:spcPct val="100000"/>
                        </a:lnSpc>
                        <a:spcBef>
                          <a:spcPts val="95"/>
                        </a:spcBef>
                        <a:tabLst>
                          <a:tab pos="5003800" algn="l"/>
                        </a:tabLst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connection</a:t>
                      </a:r>
                      <a:r>
                        <a:rPr sz="16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to their Internet	</a:t>
                      </a:r>
                      <a:r>
                        <a:rPr sz="3000" spc="0" baseline="2777" dirty="0">
                          <a:latin typeface="Times New Roman"/>
                          <a:cs typeface="Times New Roman"/>
                        </a:rPr>
                        <a:t>resources,</a:t>
                      </a:r>
                      <a:r>
                        <a:rPr sz="3000" spc="-22" baseline="2777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baseline="2777" dirty="0">
                          <a:latin typeface="Times New Roman"/>
                          <a:cs typeface="Times New Roman"/>
                        </a:rPr>
                        <a:t>disk</a:t>
                      </a:r>
                      <a:r>
                        <a:rPr sz="3000" spc="-30" baseline="2777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baseline="2777" dirty="0">
                          <a:latin typeface="Times New Roman"/>
                          <a:cs typeface="Times New Roman"/>
                        </a:rPr>
                        <a:t>space, or</a:t>
                      </a:r>
                      <a:endParaRPr sz="3000" baseline="2777">
                        <a:latin typeface="Times New Roman"/>
                        <a:cs typeface="Times New Roman"/>
                      </a:endParaRPr>
                    </a:p>
                    <a:p>
                      <a:pPr marL="737235">
                        <a:lnSpc>
                          <a:spcPts val="1920"/>
                        </a:lnSpc>
                        <a:tabLst>
                          <a:tab pos="5003800" algn="l"/>
                        </a:tabLst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Service Provider (ISP)	</a:t>
                      </a:r>
                      <a:r>
                        <a:rPr sz="3000" baseline="-11111" dirty="0">
                          <a:latin typeface="Times New Roman"/>
                          <a:cs typeface="Times New Roman"/>
                        </a:rPr>
                        <a:t>other</a:t>
                      </a:r>
                      <a:r>
                        <a:rPr sz="3000" spc="-22" baseline="-1111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baseline="-11111" dirty="0">
                          <a:latin typeface="Times New Roman"/>
                          <a:cs typeface="Times New Roman"/>
                        </a:rPr>
                        <a:t>resource</a:t>
                      </a:r>
                      <a:endParaRPr sz="3000" baseline="-11111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100"/>
                        </a:lnSpc>
                        <a:spcBef>
                          <a:spcPts val="40"/>
                        </a:spcBef>
                      </a:pPr>
                      <a:endParaRPr sz="1100"/>
                    </a:p>
                    <a:p>
                      <a:pPr marL="2821940" marR="3222625" indent="170180">
                        <a:lnSpc>
                          <a:spcPct val="100000"/>
                        </a:lnSpc>
                      </a:pPr>
                      <a:r>
                        <a:rPr sz="2800" dirty="0">
                          <a:latin typeface="Arial Narrow"/>
                          <a:cs typeface="Arial Narrow"/>
                        </a:rPr>
                        <a:t>Application</a:t>
                      </a:r>
                      <a:r>
                        <a:rPr sz="2800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800" spc="0" dirty="0">
                          <a:latin typeface="Arial Narrow"/>
                          <a:cs typeface="Arial Narrow"/>
                        </a:rPr>
                        <a:t>Resources </a:t>
                      </a:r>
                      <a:r>
                        <a:rPr sz="1800" spc="-13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ypically</a:t>
                      </a:r>
                      <a:r>
                        <a:rPr sz="18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nvolves a number of valid requests which consume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significan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18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resources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limitin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18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the abilit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18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th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serve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respon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to 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requests from other users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38200" y="1981200"/>
            <a:ext cx="8399526" cy="37513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64858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Amplification</a:t>
                      </a:r>
                      <a:r>
                        <a:rPr sz="3600" b="1" spc="-1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2440940">
                        <a:lnSpc>
                          <a:spcPct val="100000"/>
                        </a:lnSpc>
                      </a:pPr>
                      <a:r>
                        <a:rPr sz="1800" dirty="0">
                          <a:latin typeface="Arial Narrow"/>
                          <a:cs typeface="Arial Narrow"/>
                        </a:rPr>
                        <a:t>Packets</a:t>
                      </a:r>
                      <a:r>
                        <a:rPr sz="1800" spc="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800" spc="0" dirty="0">
                          <a:latin typeface="Arial Narrow"/>
                          <a:cs typeface="Arial Narrow"/>
                        </a:rPr>
                        <a:t>directed</a:t>
                      </a:r>
                      <a:endParaRPr sz="1800">
                        <a:latin typeface="Arial Narrow"/>
                        <a:cs typeface="Arial Narrow"/>
                      </a:endParaRPr>
                    </a:p>
                    <a:p>
                      <a:pPr marL="2440940">
                        <a:lnSpc>
                          <a:spcPts val="2140"/>
                        </a:lnSpc>
                      </a:pPr>
                      <a:r>
                        <a:rPr sz="1800" dirty="0">
                          <a:latin typeface="Arial Narrow"/>
                          <a:cs typeface="Arial Narrow"/>
                        </a:rPr>
                        <a:t>to</a:t>
                      </a:r>
                      <a:r>
                        <a:rPr sz="1800" spc="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800" spc="0" dirty="0">
                          <a:latin typeface="Arial Narrow"/>
                          <a:cs typeface="Arial Narrow"/>
                        </a:rPr>
                        <a:t>broadcast</a:t>
                      </a:r>
                      <a:r>
                        <a:rPr sz="1800" spc="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800" spc="0" dirty="0">
                          <a:latin typeface="Arial Narrow"/>
                          <a:cs typeface="Arial Narrow"/>
                        </a:rPr>
                        <a:t>address</a:t>
                      </a:r>
                      <a:endParaRPr sz="1800">
                        <a:latin typeface="Arial Narrow"/>
                        <a:cs typeface="Arial Narrow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300"/>
                        </a:lnSpc>
                        <a:spcBef>
                          <a:spcPts val="17"/>
                        </a:spcBef>
                      </a:pPr>
                      <a:endParaRPr sz="1300"/>
                    </a:p>
                    <a:p>
                      <a:pPr marL="840740" marR="1320800">
                        <a:lnSpc>
                          <a:spcPct val="100000"/>
                        </a:lnSpc>
                        <a:tabLst>
                          <a:tab pos="2068195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Example: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end “ping” to the broadcast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address of a la</a:t>
                      </a:r>
                      <a:r>
                        <a:rPr sz="2400" spc="-4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ge network.	Spoof the source address of the ta</a:t>
                      </a:r>
                      <a:r>
                        <a:rPr sz="2400" spc="-4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get.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042160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Thinkin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g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Abou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Do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9550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High 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 volumes may be legitimate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3550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3550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result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 high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publicit</a:t>
                      </a:r>
                      <a:r>
                        <a:rPr sz="2800" spc="-185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sz="28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“slash-dotted”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3550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3550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ver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popula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sz="28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Olympic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etc.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955040" indent="-34290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Or legitimate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 created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by an attacker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955040" indent="-342900">
                        <a:lnSpc>
                          <a:spcPct val="100000"/>
                        </a:lnSpc>
                        <a:spcBef>
                          <a:spcPts val="359"/>
                        </a:spcBef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Three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lines of defense against (D)DoS: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3550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3550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Attack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prevention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preemption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3550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3550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Attac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etectio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filtering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3550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3550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Attac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ourc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tracebac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identificatio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(?)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96481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Attack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Prevention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02640" indent="-342900">
                        <a:lnSpc>
                          <a:spcPts val="3535"/>
                        </a:lnSpc>
                        <a:buFont typeface="Arial"/>
                        <a:buChar char="•"/>
                        <a:tabLst>
                          <a:tab pos="8026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Block spoofed source addresses</a:t>
                      </a:r>
                      <a:r>
                        <a:rPr sz="3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i="1" spc="0" dirty="0">
                          <a:latin typeface="Times New Roman"/>
                          <a:cs typeface="Times New Roman"/>
                        </a:rPr>
                        <a:t>at</a:t>
                      </a:r>
                      <a:r>
                        <a:rPr sz="3000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i="1" spc="0" dirty="0">
                          <a:latin typeface="Times New Roman"/>
                          <a:cs typeface="Times New Roman"/>
                        </a:rPr>
                        <a:t>output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02690" lvl="1" indent="-285750">
                        <a:lnSpc>
                          <a:spcPts val="2690"/>
                        </a:lnSpc>
                        <a:buFont typeface="Arial"/>
                        <a:buChar char="•"/>
                        <a:tabLst>
                          <a:tab pos="12026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router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clos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sourc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possible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916940">
                        <a:lnSpc>
                          <a:spcPts val="2690"/>
                        </a:lnSpc>
                        <a:tabLst>
                          <a:tab pos="1202690" algn="l"/>
                        </a:tabLst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•	</a:t>
                      </a:r>
                      <a:r>
                        <a:rPr sz="2800" u="heavy" spc="-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BCP</a:t>
                      </a:r>
                      <a:r>
                        <a:rPr sz="2800" u="heavy" spc="-98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u="heavy" spc="-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38</a:t>
                      </a:r>
                      <a:r>
                        <a:rPr sz="2800" u="heavy" spc="-88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u="heavy" spc="-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(RFC</a:t>
                      </a:r>
                      <a:r>
                        <a:rPr sz="2800" u="heavy" spc="-88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u="heavy" spc="-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2827)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02690" lvl="1" indent="-285750">
                        <a:lnSpc>
                          <a:spcPts val="2680"/>
                        </a:lnSpc>
                        <a:buFont typeface="Arial"/>
                        <a:buChar char="•"/>
                        <a:tabLst>
                          <a:tab pos="12026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Stil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rarel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mplemented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02640" indent="-342900">
                        <a:lnSpc>
                          <a:spcPts val="2950"/>
                        </a:lnSpc>
                        <a:buFont typeface="Arial"/>
                        <a:buChar char="•"/>
                        <a:tabLst>
                          <a:tab pos="8026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Example: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9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202690" marR="1808480" lvl="1" indent="-286385">
                        <a:lnSpc>
                          <a:spcPct val="80000"/>
                        </a:lnSpc>
                        <a:buSzPct val="107692"/>
                        <a:buFont typeface="Arial"/>
                        <a:buChar char="•"/>
                        <a:tabLst>
                          <a:tab pos="1202690" algn="l"/>
                        </a:tabLst>
                      </a:pPr>
                      <a:r>
                        <a:rPr sz="2600" dirty="0">
                          <a:latin typeface="Times New Roman"/>
                          <a:cs typeface="Times New Roman"/>
                        </a:rPr>
                        <a:t>I operate network 12.232.184.0, with 254 host addresses.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0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202690" marR="560070" lvl="1" indent="-286385">
                        <a:lnSpc>
                          <a:spcPct val="80000"/>
                        </a:lnSpc>
                        <a:buSzPct val="107692"/>
                        <a:buFont typeface="Arial"/>
                        <a:buChar char="•"/>
                        <a:tabLst>
                          <a:tab pos="1202690" algn="l"/>
                        </a:tabLst>
                      </a:pPr>
                      <a:r>
                        <a:rPr sz="2600" dirty="0">
                          <a:latin typeface="Times New Roman"/>
                          <a:cs typeface="Times New Roman"/>
                        </a:rPr>
                        <a:t>My own edge router should block (drop)</a:t>
                      </a:r>
                      <a:r>
                        <a:rPr sz="26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ny outbound packets with source addresses</a:t>
                      </a:r>
                      <a:r>
                        <a:rPr sz="26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i="1" spc="0" dirty="0">
                          <a:latin typeface="Times New Roman"/>
                          <a:cs typeface="Times New Roman"/>
                        </a:rPr>
                        <a:t>not</a:t>
                      </a:r>
                      <a:r>
                        <a:rPr sz="2600" i="1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in 12.232.184.0–255.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0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202690" marR="456565" lvl="1" indent="-286385">
                        <a:lnSpc>
                          <a:spcPct val="80000"/>
                        </a:lnSpc>
                        <a:buSzPct val="107692"/>
                        <a:buFont typeface="Arial"/>
                        <a:buChar char="•"/>
                        <a:tabLst>
                          <a:tab pos="1202690" algn="l"/>
                        </a:tabLst>
                      </a:pPr>
                      <a:r>
                        <a:rPr sz="2600" dirty="0">
                          <a:latin typeface="Times New Roman"/>
                          <a:cs typeface="Times New Roman"/>
                        </a:rPr>
                        <a:t>If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so,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my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can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never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be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source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attacks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based on address</a:t>
                      </a:r>
                      <a:r>
                        <a:rPr sz="26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spoofing.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802640" indent="-342900">
                        <a:lnSpc>
                          <a:spcPts val="2870"/>
                        </a:lnSpc>
                        <a:buFont typeface="Arial"/>
                        <a:buChar char="•"/>
                        <a:tabLst>
                          <a:tab pos="802640" algn="l"/>
                        </a:tabLst>
                      </a:pPr>
                      <a:r>
                        <a:rPr sz="3000" b="1" i="1" dirty="0">
                          <a:latin typeface="Times New Roman"/>
                          <a:cs typeface="Times New Roman"/>
                        </a:rPr>
                        <a:t>Other</a:t>
                      </a:r>
                      <a:r>
                        <a:rPr sz="3000" b="1" i="1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b="1" i="1" spc="0" dirty="0">
                          <a:latin typeface="Times New Roman"/>
                          <a:cs typeface="Times New Roman"/>
                        </a:rPr>
                        <a:t>networks</a:t>
                      </a:r>
                      <a:r>
                        <a:rPr sz="3000" b="1" i="1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prevent the attack.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270253" y="2644139"/>
            <a:ext cx="9143" cy="38100"/>
          </a:xfrm>
          <a:custGeom>
            <a:avLst/>
            <a:gdLst/>
            <a:ahLst/>
            <a:cxnLst/>
            <a:rect l="l" t="t" r="r" b="b"/>
            <a:pathLst>
              <a:path w="9143" h="38100">
                <a:moveTo>
                  <a:pt x="4571" y="0"/>
                </a:moveTo>
                <a:lnTo>
                  <a:pt x="4571" y="38100"/>
                </a:lnTo>
              </a:path>
            </a:pathLst>
          </a:custGeom>
          <a:ln w="10413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60429" y="2644139"/>
            <a:ext cx="40223" cy="38100"/>
          </a:xfrm>
          <a:custGeom>
            <a:avLst/>
            <a:gdLst/>
            <a:ahLst/>
            <a:cxnLst/>
            <a:rect l="l" t="t" r="r" b="b"/>
            <a:pathLst>
              <a:path w="40223" h="38100">
                <a:moveTo>
                  <a:pt x="40223" y="17243"/>
                </a:moveTo>
                <a:lnTo>
                  <a:pt x="34179" y="4949"/>
                </a:lnTo>
                <a:lnTo>
                  <a:pt x="21254" y="0"/>
                </a:lnTo>
                <a:lnTo>
                  <a:pt x="15766" y="259"/>
                </a:lnTo>
                <a:lnTo>
                  <a:pt x="4445" y="6923"/>
                </a:lnTo>
                <a:lnTo>
                  <a:pt x="0" y="20856"/>
                </a:lnTo>
                <a:lnTo>
                  <a:pt x="6044" y="33150"/>
                </a:lnTo>
                <a:lnTo>
                  <a:pt x="18968" y="38100"/>
                </a:lnTo>
                <a:lnTo>
                  <a:pt x="24457" y="37840"/>
                </a:lnTo>
                <a:lnTo>
                  <a:pt x="35778" y="31176"/>
                </a:lnTo>
                <a:lnTo>
                  <a:pt x="40223" y="17243"/>
                </a:lnTo>
                <a:close/>
              </a:path>
              <a:path w="40223" h="38100">
                <a:moveTo>
                  <a:pt x="21254" y="0"/>
                </a:moveTo>
                <a:lnTo>
                  <a:pt x="18969" y="0"/>
                </a:lnTo>
                <a:lnTo>
                  <a:pt x="21254" y="0"/>
                </a:lnTo>
                <a:close/>
              </a:path>
              <a:path w="40223" h="38100">
                <a:moveTo>
                  <a:pt x="21254" y="38100"/>
                </a:moveTo>
                <a:lnTo>
                  <a:pt x="18969" y="38099"/>
                </a:lnTo>
                <a:lnTo>
                  <a:pt x="21254" y="3810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96481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Attack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Prevention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Rate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limiting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 upstream distribution nets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7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278890" marR="913130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specifi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packet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types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sz="28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ICM</a:t>
                      </a:r>
                      <a:r>
                        <a:rPr sz="2800" spc="-31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som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UD</a:t>
                      </a:r>
                      <a:r>
                        <a:rPr sz="2800" spc="-31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TCP/SYN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0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Use modified</a:t>
                      </a:r>
                      <a:r>
                        <a:rPr sz="30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CP</a:t>
                      </a: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connection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handling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Use SYN cookies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hen table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full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Selectiv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rando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whe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tabl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ull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Shortened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time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for connection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setup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96481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Attack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Prevention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9550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Block IP</a:t>
                      </a: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directed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broadcast packets;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no</a:t>
                      </a:r>
                      <a:r>
                        <a:rPr sz="3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i="1" spc="0" dirty="0">
                          <a:latin typeface="Times New Roman"/>
                          <a:cs typeface="Times New Roman"/>
                        </a:rPr>
                        <a:t>incoming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955040">
                        <a:lnSpc>
                          <a:spcPct val="100000"/>
                        </a:lnSpc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packets to broadcast addresses.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</a:pPr>
                      <a:endParaRPr sz="700"/>
                    </a:p>
                    <a:p>
                      <a:pPr marL="9550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Block suspicious services and combinations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955040" marR="59372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Manage application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attacks with “puzzles”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to (try to) distinguish legitimate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human requests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9550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Good general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system security practices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955040" marR="89725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Use mirrored and replicated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servers when high- performance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and reliability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are required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65176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Legitimate</a:t>
                      </a:r>
                      <a:r>
                        <a:rPr sz="3600" b="1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Overloads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52336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24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e’ve talked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about a</a:t>
                      </a:r>
                      <a:r>
                        <a:rPr sz="3000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24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eb site that has been “slash-dotted?”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40589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What other kinds of events can cause similar spikes in 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fic?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Operato</a:t>
                      </a:r>
                      <a:r>
                        <a:rPr sz="3000" spc="114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-165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 dilemma: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Prepare for such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vents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(costly)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Ride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through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them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(also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costly!)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Us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clou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ervices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maybe…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Detection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5575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How can one tell whether an “overload”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condition is an attack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or a legitimate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increase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 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fic?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94678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  <a:tab pos="294513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Some 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fic, in volume, is always an indication of an attack.	Example: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SYN floods, “Martian”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DN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 responses.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Other 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 may be harder to analyze.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525395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Respondin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g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Need a good incident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response plan…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114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rearrange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contact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ISP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Needed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impose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fic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filtering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upstream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Detail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respons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roces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mus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be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planned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Have standard filters in place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81343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Ideally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have network monitors and IDS to detect and notify of abnormal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 patterns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525395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Respondin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g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Identify type of attack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6385">
                        <a:lnSpc>
                          <a:spcPct val="100000"/>
                        </a:lnSpc>
                        <a:spcBef>
                          <a:spcPts val="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captur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analyz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packet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sz="28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with</a:t>
                      </a:r>
                      <a:r>
                        <a:rPr sz="2800" spc="-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TCPDUMP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1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1492885" lvl="1" indent="-285750">
                        <a:lnSpc>
                          <a:spcPct val="8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Hav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10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instal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filter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bloc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attac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ra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ic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upstream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identif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correc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ystem/applicatio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bug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38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1166495" indent="-342900">
                        <a:lnSpc>
                          <a:spcPts val="288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Consider having ISP</a:t>
                      </a:r>
                      <a:r>
                        <a:rPr sz="3000" spc="-1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trace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packet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flow back to source: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b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di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ficul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tim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consuming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necessar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lega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actio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contemplated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ts val="359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Implement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contingency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plan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Update incident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response plan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00200" y="2219705"/>
            <a:ext cx="6448805" cy="15140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301625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Filtering: Where?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074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Some attacks can be filtered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at the edge route</a:t>
                      </a:r>
                      <a:r>
                        <a:rPr sz="3000" spc="-16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107440" marR="77279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  <a:tab pos="277368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Attacks that consume bandwidth can </a:t>
                      </a:r>
                      <a:r>
                        <a:rPr sz="3000" i="1" dirty="0">
                          <a:latin typeface="Times New Roman"/>
                          <a:cs typeface="Times New Roman"/>
                        </a:rPr>
                        <a:t>only</a:t>
                      </a:r>
                      <a:r>
                        <a:rPr sz="3000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be filtered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fectively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at the ISP</a:t>
                      </a:r>
                      <a:r>
                        <a:rPr sz="3000" spc="-165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30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customer route</a:t>
                      </a:r>
                      <a:r>
                        <a:rPr sz="3000" spc="-12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, or before.	Why?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629410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Thinkin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g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Abou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Denia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l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Service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56959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Not all service-denial</a:t>
                      </a:r>
                      <a:r>
                        <a:rPr sz="36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vents are attacks. (What does it mean to be “slash-dotted?”)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850"/>
                        </a:lnSpc>
                        <a:spcBef>
                          <a:spcPts val="13"/>
                        </a:spcBef>
                        <a:buFont typeface="Arial"/>
                        <a:buChar char="•"/>
                      </a:pPr>
                      <a:endParaRPr sz="850"/>
                    </a:p>
                    <a:p>
                      <a:pPr marL="878840" marR="988694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  <a:tab pos="2516505" algn="l"/>
                        </a:tabLst>
                      </a:pPr>
                      <a:r>
                        <a:rPr sz="3600" spc="-5" dirty="0">
                          <a:latin typeface="Times New Roman"/>
                          <a:cs typeface="Times New Roman"/>
                        </a:rPr>
                        <a:t>No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 al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 Do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S 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attack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 succee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36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 denying 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service.	(How will you identify these?)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850"/>
                        </a:lnSpc>
                        <a:spcBef>
                          <a:spcPts val="14"/>
                        </a:spcBef>
                        <a:buFont typeface="Arial"/>
                        <a:buChar char="•"/>
                      </a:pPr>
                      <a:endParaRPr sz="85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First reports usually describe symptoms,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 marL="878840">
                        <a:lnSpc>
                          <a:spcPct val="100000"/>
                        </a:lnSpc>
                      </a:pPr>
                      <a:r>
                        <a:rPr sz="3600" i="1" spc="-5" dirty="0">
                          <a:latin typeface="Times New Roman"/>
                          <a:cs typeface="Times New Roman"/>
                        </a:rPr>
                        <a:t>e.g</a:t>
                      </a:r>
                      <a:r>
                        <a:rPr sz="3600" i="1" spc="0" dirty="0">
                          <a:latin typeface="Times New Roman"/>
                          <a:cs typeface="Times New Roman"/>
                        </a:rPr>
                        <a:t>. 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“The Internet is slo</a:t>
                      </a:r>
                      <a:r>
                        <a:rPr sz="3600" spc="-24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.”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Mitigation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72402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Reduce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Maximum Segment Life (MSL) to mitigate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SY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1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floods.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27317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Drop (instead of sending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RST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)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TCP</a:t>
                      </a:r>
                      <a:r>
                        <a:rPr sz="3000" spc="-10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packets to closed ports.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Drop UDP</a:t>
                      </a: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packets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to closed ports.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3011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Rate-limit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outgoing ICMP</a:t>
                      </a: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“unreachable”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and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TC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3000" spc="-1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RS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10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packets.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62191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Being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Good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Netizen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Be alert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for malicious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software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13106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Keep patches up to date (on routers and other network gear as well as operating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systems.)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129667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Deny outbound malicious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 at your edge router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sz="3000" i="1" spc="0" dirty="0">
                          <a:latin typeface="Times New Roman"/>
                          <a:cs typeface="Times New Roman"/>
                        </a:rPr>
                        <a:t>example:</a:t>
                      </a:r>
                      <a:r>
                        <a:rPr sz="3000" i="1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filtering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spoofed addresses.)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88836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Disable and also block unused services (defense in depth.)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20434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Supply training for systems and network administrators.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51015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Longer-</a:t>
                      </a:r>
                      <a:r>
                        <a:rPr sz="3600" b="1" spc="-215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erm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Solutions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  <a:tab pos="3938904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Adoption of IPsec.	(Included in IPv6)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58305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  <a:tab pos="442404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Adoption of DNSSec.	(DNSSec</a:t>
                      </a:r>
                      <a:r>
                        <a:rPr sz="3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root zones deployed July 15, 2010)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1106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Load and volume monitoring by ISPs</a:t>
                      </a:r>
                      <a:r>
                        <a:rPr sz="30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for early warning.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Further research in intrusion detection.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2"/>
                        </a:spcBef>
                      </a:pPr>
                      <a:endParaRPr sz="6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 marL="3431540">
                        <a:lnSpc>
                          <a:spcPct val="100000"/>
                        </a:lnSpc>
                      </a:pPr>
                      <a:r>
                        <a:rPr sz="2400" i="1" u="heavy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http://ww</a:t>
                      </a:r>
                      <a:r>
                        <a:rPr sz="2400" i="1" u="heavy" spc="-18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w</a:t>
                      </a:r>
                      <a:r>
                        <a:rPr sz="2400" i="1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.sans.o</a:t>
                      </a:r>
                      <a:r>
                        <a:rPr sz="2400" i="1" u="heavy" spc="-9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r</a:t>
                      </a:r>
                      <a:r>
                        <a:rPr sz="2400" i="1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g/dosstep/</a:t>
                      </a:r>
                      <a:r>
                        <a:rPr sz="2400" i="1" u="heavy" spc="-9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r</a:t>
                      </a:r>
                      <a:r>
                        <a:rPr sz="2400" i="1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oadmap.php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36779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Postscript: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Thinking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About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Security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916940" marR="1324610">
                        <a:lnSpc>
                          <a:spcPct val="100000"/>
                        </a:lnSpc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[Do not fall into] the classic</a:t>
                      </a:r>
                      <a:r>
                        <a:rPr sz="32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security misapprehension error: the idea that either you’re “secure”</a:t>
                      </a:r>
                      <a:r>
                        <a:rPr sz="32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or you’re not.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800"/>
                        </a:lnSpc>
                        <a:spcBef>
                          <a:spcPts val="39"/>
                        </a:spcBef>
                      </a:pPr>
                      <a:endParaRPr sz="8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 marL="916940" marR="897890" indent="0">
                        <a:lnSpc>
                          <a:spcPct val="100000"/>
                        </a:lnSpc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The real question, as we all kno</a:t>
                      </a:r>
                      <a:r>
                        <a:rPr sz="3200" spc="-21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, should be, “against what sort of attacks am I vulnerable?”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marR="1146810" algn="r">
                        <a:lnSpc>
                          <a:spcPts val="2075"/>
                        </a:lnSpc>
                      </a:pPr>
                      <a:r>
                        <a:rPr sz="2400" i="1" dirty="0">
                          <a:latin typeface="Times New Roman"/>
                          <a:cs typeface="Times New Roman"/>
                        </a:rPr>
                        <a:t>–Curt</a:t>
                      </a:r>
                      <a:r>
                        <a:rPr sz="2400" i="1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i="1" spc="0" dirty="0">
                          <a:latin typeface="Times New Roman"/>
                          <a:cs typeface="Times New Roman"/>
                        </a:rPr>
                        <a:t>Sampson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90465" y="2563367"/>
            <a:ext cx="858012" cy="835152"/>
          </a:xfrm>
          <a:custGeom>
            <a:avLst/>
            <a:gdLst/>
            <a:ahLst/>
            <a:cxnLst/>
            <a:rect l="l" t="t" r="r" b="b"/>
            <a:pathLst>
              <a:path w="858012" h="835152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012" h="835152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43984" y="3443478"/>
            <a:ext cx="595121" cy="1226820"/>
          </a:xfrm>
          <a:custGeom>
            <a:avLst/>
            <a:gdLst/>
            <a:ahLst/>
            <a:cxnLst/>
            <a:rect l="l" t="t" r="r" b="b"/>
            <a:pathLst>
              <a:path w="595121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121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19471" y="3483102"/>
            <a:ext cx="660653" cy="1104138"/>
          </a:xfrm>
          <a:custGeom>
            <a:avLst/>
            <a:gdLst/>
            <a:ahLst/>
            <a:cxnLst/>
            <a:rect l="l" t="t" r="r" b="b"/>
            <a:pathLst>
              <a:path w="660653" h="1104138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0653" h="1104138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0653" h="1104138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136135" y="4456938"/>
            <a:ext cx="595883" cy="1383030"/>
          </a:xfrm>
          <a:custGeom>
            <a:avLst/>
            <a:gdLst/>
            <a:ahLst/>
            <a:cxnLst/>
            <a:rect l="l" t="t" r="r" b="b"/>
            <a:pathLst>
              <a:path w="595883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5883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5883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17085" y="2420111"/>
            <a:ext cx="978408" cy="1233677"/>
          </a:xfrm>
          <a:custGeom>
            <a:avLst/>
            <a:gdLst/>
            <a:ahLst/>
            <a:cxnLst/>
            <a:rect l="l" t="t" r="r" b="b"/>
            <a:pathLst>
              <a:path w="978408" h="1233677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408" h="1233677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408" h="1233677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413112" y="2475823"/>
            <a:ext cx="67953" cy="65221"/>
          </a:xfrm>
          <a:custGeom>
            <a:avLst/>
            <a:gdLst/>
            <a:ahLst/>
            <a:cxnLst/>
            <a:rect l="l" t="t" r="r" b="b"/>
            <a:pathLst>
              <a:path w="67953" h="65221">
                <a:moveTo>
                  <a:pt x="67953" y="33442"/>
                </a:moveTo>
                <a:lnTo>
                  <a:pt x="65545" y="21213"/>
                </a:lnTo>
                <a:lnTo>
                  <a:pt x="58031" y="10198"/>
                </a:lnTo>
                <a:lnTo>
                  <a:pt x="46287" y="2720"/>
                </a:lnTo>
                <a:lnTo>
                  <a:pt x="31204" y="0"/>
                </a:lnTo>
                <a:lnTo>
                  <a:pt x="18699" y="3436"/>
                </a:lnTo>
                <a:lnTo>
                  <a:pt x="8670" y="11548"/>
                </a:lnTo>
                <a:lnTo>
                  <a:pt x="2107" y="23868"/>
                </a:lnTo>
                <a:lnTo>
                  <a:pt x="0" y="39927"/>
                </a:lnTo>
                <a:lnTo>
                  <a:pt x="4581" y="50734"/>
                </a:lnTo>
                <a:lnTo>
                  <a:pt x="13591" y="59053"/>
                </a:lnTo>
                <a:lnTo>
                  <a:pt x="27012" y="64133"/>
                </a:lnTo>
                <a:lnTo>
                  <a:pt x="44828" y="65221"/>
                </a:lnTo>
                <a:lnTo>
                  <a:pt x="56826" y="58391"/>
                </a:lnTo>
                <a:lnTo>
                  <a:pt x="64959" y="47430"/>
                </a:lnTo>
                <a:lnTo>
                  <a:pt x="67953" y="3344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Questions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61734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Classic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Denial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Service</a:t>
                      </a:r>
                      <a:r>
                        <a:rPr sz="3600" b="1" spc="-114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707390" indent="-342900" algn="just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An attacker can use simple ping flooding from higher capacity link to one of lower capacit</a:t>
                      </a:r>
                      <a:r>
                        <a:rPr sz="3600" spc="-235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, causing loss of tra</a:t>
                      </a:r>
                      <a:r>
                        <a:rPr sz="3600" spc="-6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fic.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850"/>
                        </a:lnSpc>
                        <a:spcBef>
                          <a:spcPts val="13"/>
                        </a:spcBef>
                        <a:buFont typeface="Arial"/>
                        <a:buChar char="•"/>
                      </a:pPr>
                      <a:endParaRPr sz="850"/>
                    </a:p>
                    <a:p>
                      <a:pPr marL="878840" marR="182054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600" spc="0" dirty="0">
                          <a:latin typeface="Times New Roman"/>
                          <a:cs typeface="Times New Roman"/>
                        </a:rPr>
                        <a:t>The source of flood tra</a:t>
                      </a:r>
                      <a:r>
                        <a:rPr sz="3600" spc="-6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fic is easily identified when the mode is ping floodin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33600" y="2065782"/>
            <a:ext cx="6047232" cy="45666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61734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Classic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Denial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Service</a:t>
                      </a:r>
                      <a:r>
                        <a:rPr sz="3600" b="1" spc="-114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Problems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693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6931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Malformed packets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buFont typeface="Arial"/>
                        <a:buChar char="•"/>
                      </a:pPr>
                      <a:endParaRPr sz="600"/>
                    </a:p>
                    <a:p>
                      <a:pPr marL="8693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6931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Source address spoofing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buFont typeface="Arial"/>
                        <a:buChar char="•"/>
                      </a:pPr>
                      <a:endParaRPr sz="600"/>
                    </a:p>
                    <a:p>
                      <a:pPr marL="8693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6931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Flooding attacks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buFont typeface="Arial"/>
                        <a:buChar char="•"/>
                      </a:pPr>
                      <a:endParaRPr sz="600"/>
                    </a:p>
                    <a:p>
                      <a:pPr marL="8693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6931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Distributed denial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service attacks (DDoS)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buFont typeface="Arial"/>
                        <a:buChar char="•"/>
                      </a:pPr>
                      <a:endParaRPr sz="600"/>
                    </a:p>
                    <a:p>
                      <a:pPr marL="8693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6931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Reflection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attacks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buFont typeface="Arial"/>
                        <a:buChar char="•"/>
                      </a:pPr>
                      <a:endParaRPr sz="600"/>
                    </a:p>
                    <a:p>
                      <a:pPr marL="8693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6931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Amplification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attacks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buFont typeface="Arial"/>
                        <a:buChar char="•"/>
                      </a:pPr>
                      <a:endParaRPr sz="600"/>
                    </a:p>
                    <a:p>
                      <a:pPr marL="8693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6931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Lack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appropriate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response to attacks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buFont typeface="Arial"/>
                        <a:buChar char="•"/>
                      </a:pPr>
                      <a:endParaRPr sz="600"/>
                    </a:p>
                    <a:p>
                      <a:pPr marL="8693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6931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Unprotected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computers as attack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platforms.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7"/>
                        </a:spcBef>
                      </a:pPr>
                      <a:endParaRPr sz="650"/>
                    </a:p>
                    <a:p>
                      <a:pPr marL="3431540">
                        <a:lnSpc>
                          <a:spcPct val="100000"/>
                        </a:lnSpc>
                      </a:pPr>
                      <a:r>
                        <a:rPr sz="2400" i="1" u="heavy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http://ww</a:t>
                      </a:r>
                      <a:r>
                        <a:rPr sz="2400" i="1" u="heavy" spc="-18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w</a:t>
                      </a:r>
                      <a:r>
                        <a:rPr sz="2400" i="1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.sans.o</a:t>
                      </a:r>
                      <a:r>
                        <a:rPr sz="2400" i="1" u="heavy" spc="-9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r</a:t>
                      </a:r>
                      <a:r>
                        <a:rPr sz="2400" i="1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g/dosstep/</a:t>
                      </a:r>
                      <a:r>
                        <a:rPr sz="2400" i="1" u="heavy" spc="-9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r</a:t>
                      </a:r>
                      <a:r>
                        <a:rPr sz="2400" i="1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oadmap.php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84988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Malformed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Packets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Also called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poison packets, magic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strings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596900" indent="-342900">
                        <a:lnSpc>
                          <a:spcPts val="3240"/>
                        </a:lnSpc>
                        <a:spcBef>
                          <a:spcPts val="4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000" spc="-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single, specially-crafted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packet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triggers an error in in operating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system or application. Consequences: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ts val="2985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Crash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ts val="3025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Arbitrary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code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xecution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ts val="3229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Examples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ts val="3030"/>
                        </a:lnSpc>
                        <a:buFont typeface="Arial"/>
                        <a:buChar char="•"/>
                        <a:tabLst>
                          <a:tab pos="1278890" algn="l"/>
                          <a:tab pos="3016885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Shellshock	(Linux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systems,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2014)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ts val="3025"/>
                        </a:lnSpc>
                        <a:buFont typeface="Arial"/>
                        <a:buChar char="•"/>
                        <a:tabLst>
                          <a:tab pos="1278890" algn="l"/>
                          <a:tab pos="301625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Heartbleed	(SSL, 2014)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ts val="3025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Ping of death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(TC</a:t>
                      </a:r>
                      <a:r>
                        <a:rPr sz="2800" spc="-31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114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indows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95)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ts val="3025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Back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ttack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(Apache,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1999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or so)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013585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Th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e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Shellshoc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k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V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u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lnerability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An error in the bash shell (widely used in Linux)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Can allow execution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arbitrary shell commands,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>
                        <a:lnSpc>
                          <a:spcPct val="100000"/>
                        </a:lnSpc>
                        <a:tabLst>
                          <a:tab pos="2805430" algn="l"/>
                        </a:tabLst>
                      </a:pPr>
                      <a:r>
                        <a:rPr sz="3000" i="1" dirty="0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sz="3000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‘rm –rf	</a:t>
                      </a:r>
                      <a:r>
                        <a:rPr sz="3000" b="1" spc="0" dirty="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’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This ejects the CD/DVD drive: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>
                        <a:lnSpc>
                          <a:spcPts val="2265"/>
                        </a:lnSpc>
                      </a:pPr>
                      <a:r>
                        <a:rPr sz="2000" b="1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curl -H "User-Agent: () { :; }; /bin/eject"</a:t>
                      </a:r>
                      <a:endParaRPr sz="2000">
                        <a:latin typeface="Courier New"/>
                        <a:cs typeface="Courier New"/>
                      </a:endParaRPr>
                    </a:p>
                    <a:p>
                      <a:pPr marL="878840">
                        <a:lnSpc>
                          <a:spcPct val="100000"/>
                        </a:lnSpc>
                      </a:pPr>
                      <a:r>
                        <a:rPr sz="2000" b="1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  <a:hlinkClick r:id="rId3"/>
                        </a:rPr>
                        <a:t>http://example.com/</a:t>
                      </a:r>
                      <a:endParaRPr sz="2000">
                        <a:latin typeface="Courier New"/>
                        <a:cs typeface="Courier New"/>
                      </a:endParaRPr>
                    </a:p>
                    <a:p>
                      <a:pPr>
                        <a:lnSpc>
                          <a:spcPts val="850"/>
                        </a:lnSpc>
                        <a:spcBef>
                          <a:spcPts val="4"/>
                        </a:spcBef>
                      </a:pPr>
                      <a:endParaRPr sz="850"/>
                    </a:p>
                    <a:p>
                      <a:pPr marL="878840" marR="80010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The bash shell incorrectly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interprets what should be a function, executes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unintended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commands.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333C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1476</Words>
  <Application>Microsoft Office PowerPoint</Application>
  <PresentationFormat>Custom</PresentationFormat>
  <Paragraphs>432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0" baseType="lpstr">
      <vt:lpstr>Arial</vt:lpstr>
      <vt:lpstr>Arial Narrow</vt:lpstr>
      <vt:lpstr>Calibri</vt:lpstr>
      <vt:lpstr>Courier New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- 4823_12_denial_service.pptx</dc:title>
  <dc:creator>bbrown</dc:creator>
  <cp:lastModifiedBy>Hossain Shahriar</cp:lastModifiedBy>
  <cp:revision>1</cp:revision>
  <dcterms:created xsi:type="dcterms:W3CDTF">2019-06-19T22:41:38Z</dcterms:created>
  <dcterms:modified xsi:type="dcterms:W3CDTF">2019-06-20T02:45:01Z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LastSaved">
    <vt:filetime>2019-06-20T00:00:00Z</vt:filetime>
  </property>
</Properties>
</file>