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2037841"/>
            <a:ext cx="3046729" cy="412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55137" y="1006855"/>
            <a:ext cx="354812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0915" y="2117089"/>
            <a:ext cx="8116569" cy="4140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42414" y="4363466"/>
            <a:ext cx="5737225" cy="1790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8285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Physical and Infrastructure</a:t>
            </a:r>
            <a:r>
              <a:rPr sz="3000" spc="-9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850" dirty="0">
              <a:latin typeface="Times New Roman"/>
              <a:cs typeface="Times New Roman"/>
            </a:endParaRPr>
          </a:p>
          <a:p>
            <a:pPr marL="169545" marR="2853055" indent="-157480">
              <a:lnSpc>
                <a:spcPct val="100000"/>
              </a:lnSpc>
              <a:spcBef>
                <a:spcPts val="5"/>
              </a:spcBef>
            </a:pPr>
            <a:endParaRPr sz="24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662431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 marR="5080" indent="-7429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Environmental</a:t>
            </a:r>
            <a:r>
              <a:rPr spc="-1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67"/>
            <a:ext cx="7887334" cy="408241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Inappropriate temperature and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humidity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environmental control equipment,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power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</a:t>
            </a:r>
            <a:r>
              <a:rPr sz="2700" dirty="0">
                <a:latin typeface="Times New Roman"/>
                <a:cs typeface="Times New Roman"/>
              </a:rPr>
              <a:t>and</a:t>
            </a:r>
            <a:r>
              <a:rPr sz="2700" spc="-5" dirty="0">
                <a:latin typeface="Times New Roman"/>
                <a:cs typeface="Times New Roman"/>
              </a:rPr>
              <a:t> smoke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alarms, preventive measures, fire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mitigation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smoke detectors, no-smoking </a:t>
            </a:r>
            <a:r>
              <a:rPr sz="2300" spc="-25" dirty="0">
                <a:latin typeface="Times New Roman"/>
                <a:cs typeface="Times New Roman"/>
              </a:rPr>
              <a:t>policy,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housekeeping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45" dirty="0">
                <a:latin typeface="Times New Roman"/>
                <a:cs typeface="Times New Roman"/>
              </a:rPr>
              <a:t>Water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manage lines, equipment location, </a:t>
            </a:r>
            <a:r>
              <a:rPr sz="2300" spc="-10" dirty="0">
                <a:latin typeface="Times New Roman"/>
                <a:cs typeface="Times New Roman"/>
              </a:rPr>
              <a:t>cutoff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sensors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Other </a:t>
            </a:r>
            <a:r>
              <a:rPr sz="2700" dirty="0">
                <a:latin typeface="Times New Roman"/>
                <a:cs typeface="Times New Roman"/>
              </a:rPr>
              <a:t>threats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248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appropriate technical counter-measures, limit dust </a:t>
            </a:r>
            <a:r>
              <a:rPr sz="2300" spc="-30" dirty="0">
                <a:latin typeface="Times New Roman"/>
                <a:cs typeface="Times New Roman"/>
              </a:rPr>
              <a:t>entry, </a:t>
            </a:r>
            <a:r>
              <a:rPr sz="2300" spc="-5" dirty="0">
                <a:latin typeface="Times New Roman"/>
                <a:cs typeface="Times New Roman"/>
              </a:rPr>
              <a:t>pest  control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785114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8480" marR="5080" indent="-5257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</a:t>
            </a:r>
            <a:r>
              <a:rPr spc="-30" dirty="0"/>
              <a:t>Technical</a:t>
            </a:r>
            <a:r>
              <a:rPr spc="-25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6615430" cy="317309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 power for critical equipment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Uninterruptible </a:t>
            </a:r>
            <a:r>
              <a:rPr sz="2800" dirty="0">
                <a:latin typeface="Times New Roman"/>
                <a:cs typeface="Times New Roman"/>
              </a:rPr>
              <a:t>power </a:t>
            </a:r>
            <a:r>
              <a:rPr sz="2800" spc="-5" dirty="0">
                <a:latin typeface="Times New Roman"/>
                <a:cs typeface="Times New Roman"/>
              </a:rPr>
              <a:t>supply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(UPS)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Emergency </a:t>
            </a:r>
            <a:r>
              <a:rPr sz="2800" dirty="0">
                <a:latin typeface="Times New Roman"/>
                <a:cs typeface="Times New Roman"/>
              </a:rPr>
              <a:t>power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generator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Electromagnetic interference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(EMI)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Filters and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shielding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Dedicated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circuits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863600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 marR="5080" indent="-317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Human-Caused</a:t>
            </a:r>
            <a:r>
              <a:rPr spc="-60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8155305" cy="39763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access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endParaRPr sz="3000">
              <a:latin typeface="Times New Roman"/>
              <a:cs typeface="Times New Roman"/>
            </a:endParaRPr>
          </a:p>
          <a:p>
            <a:pPr marL="755650" marR="69659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</a:t>
            </a:r>
            <a:r>
              <a:rPr sz="2800" dirty="0">
                <a:latin typeface="Times New Roman"/>
                <a:cs typeface="Times New Roman"/>
              </a:rPr>
              <a:t>equipment, wiring, </a:t>
            </a:r>
            <a:r>
              <a:rPr sz="2800" spc="-25" dirty="0">
                <a:latin typeface="Times New Roman"/>
                <a:cs typeface="Times New Roman"/>
              </a:rPr>
              <a:t>power,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communications,  media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Several areas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consider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restrict building </a:t>
            </a:r>
            <a:r>
              <a:rPr sz="2800" dirty="0">
                <a:latin typeface="Times New Roman"/>
                <a:cs typeface="Times New Roman"/>
              </a:rPr>
              <a:t>access, locked </a:t>
            </a:r>
            <a:r>
              <a:rPr sz="2800" spc="-5" dirty="0">
                <a:latin typeface="Times New Roman"/>
                <a:cs typeface="Times New Roman"/>
              </a:rPr>
              <a:t>area, secured, power  switch secured, tracking devices for portable  </a:t>
            </a:r>
            <a:r>
              <a:rPr sz="2800" dirty="0">
                <a:latin typeface="Times New Roman"/>
                <a:cs typeface="Times New Roman"/>
              </a:rPr>
              <a:t>equipment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Intruder sensors /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08858" y="1006855"/>
            <a:ext cx="34404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Management</a:t>
            </a:r>
            <a:r>
              <a:rPr spc="-80" dirty="0"/>
              <a:t> </a:t>
            </a:r>
            <a:r>
              <a:rPr spc="-5" dirty="0"/>
              <a:t>Roles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74139" y="2027936"/>
            <a:ext cx="7451725" cy="426847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298450" marR="1036319" indent="-285750">
              <a:lnSpc>
                <a:spcPts val="3460"/>
              </a:lnSpc>
              <a:spcBef>
                <a:spcPts val="53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General management: responsible for  facility </a:t>
            </a:r>
            <a:r>
              <a:rPr sz="3200" spc="-10" dirty="0">
                <a:latin typeface="Times New Roman"/>
                <a:cs typeface="Times New Roman"/>
              </a:rPr>
              <a:t>security</a:t>
            </a:r>
            <a:endParaRPr sz="3200">
              <a:latin typeface="Times New Roman"/>
              <a:cs typeface="Times New Roman"/>
            </a:endParaRPr>
          </a:p>
          <a:p>
            <a:pPr marL="298450" marR="436880" indent="-285750">
              <a:lnSpc>
                <a:spcPts val="3460"/>
              </a:lnSpc>
              <a:spcBef>
                <a:spcPts val="95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IT management and professionals:  responsible for environmental and access  </a:t>
            </a:r>
            <a:r>
              <a:rPr sz="3200" spc="-10" dirty="0">
                <a:latin typeface="Times New Roman"/>
                <a:cs typeface="Times New Roman"/>
              </a:rPr>
              <a:t>security</a:t>
            </a:r>
            <a:endParaRPr sz="3200">
              <a:latin typeface="Times New Roman"/>
              <a:cs typeface="Times New Roman"/>
            </a:endParaRPr>
          </a:p>
          <a:p>
            <a:pPr marL="298450" marR="5080" indent="-285750">
              <a:lnSpc>
                <a:spcPts val="3460"/>
              </a:lnSpc>
              <a:spcBef>
                <a:spcPts val="95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Information security management and  professionals: perform risk assessments and  implementation reviews; implement  technical controls.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2023" y="1006855"/>
            <a:ext cx="4594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Access</a:t>
            </a:r>
            <a:r>
              <a:rPr spc="-135" dirty="0"/>
              <a:t> </a:t>
            </a:r>
            <a:r>
              <a:rPr spc="-10"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3665"/>
            <a:ext cx="7480300" cy="3797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i="1" spc="-5" dirty="0">
                <a:latin typeface="Times New Roman"/>
                <a:cs typeface="Times New Roman"/>
              </a:rPr>
              <a:t>Secure </a:t>
            </a:r>
            <a:r>
              <a:rPr sz="3000" b="1" i="1" dirty="0">
                <a:latin typeface="Times New Roman"/>
                <a:cs typeface="Times New Roman"/>
              </a:rPr>
              <a:t>facility: </a:t>
            </a:r>
            <a:r>
              <a:rPr sz="3000" dirty="0">
                <a:latin typeface="Times New Roman"/>
                <a:cs typeface="Times New Roman"/>
              </a:rPr>
              <a:t>a physical location engineered  with controls designed to minimize risk from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marR="47625" indent="-34290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secure facility can take advantage of</a:t>
            </a:r>
            <a:r>
              <a:rPr sz="3000" spc="-2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natural  terrain,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spc="-40" dirty="0">
                <a:latin typeface="Times New Roman"/>
                <a:cs typeface="Times New Roman"/>
              </a:rPr>
              <a:t>flow, </a:t>
            </a:r>
            <a:r>
              <a:rPr sz="3000" dirty="0">
                <a:latin typeface="Times New Roman"/>
                <a:cs typeface="Times New Roman"/>
              </a:rPr>
              <a:t>and degree of urban  development; can complement these </a:t>
            </a:r>
            <a:r>
              <a:rPr sz="3000" spc="-5" dirty="0">
                <a:latin typeface="Times New Roman"/>
                <a:cs typeface="Times New Roman"/>
              </a:rPr>
              <a:t>with  </a:t>
            </a:r>
            <a:r>
              <a:rPr sz="3000" dirty="0">
                <a:latin typeface="Times New Roman"/>
                <a:cs typeface="Times New Roman"/>
              </a:rPr>
              <a:t>protection mechanisms (fences, gates, </a:t>
            </a:r>
            <a:r>
              <a:rPr sz="3000" spc="-5" dirty="0">
                <a:latin typeface="Times New Roman"/>
                <a:cs typeface="Times New Roman"/>
              </a:rPr>
              <a:t>walls,  </a:t>
            </a:r>
            <a:r>
              <a:rPr sz="3000" dirty="0">
                <a:latin typeface="Times New Roman"/>
                <a:cs typeface="Times New Roman"/>
              </a:rPr>
              <a:t>guards,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28698" y="1006855"/>
            <a:ext cx="59994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Computer Rooms, </a:t>
            </a:r>
            <a:r>
              <a:rPr spc="-5" dirty="0"/>
              <a:t>Wiring</a:t>
            </a:r>
            <a:r>
              <a:rPr spc="-114" dirty="0"/>
              <a:t> </a:t>
            </a:r>
            <a:r>
              <a:rPr dirty="0"/>
              <a:t>Closets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05304"/>
            <a:ext cx="7477759" cy="3195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397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Require special attention to ensure  </a:t>
            </a:r>
            <a:r>
              <a:rPr sz="3200" spc="-15" dirty="0">
                <a:latin typeface="Times New Roman"/>
                <a:cs typeface="Times New Roman"/>
              </a:rPr>
              <a:t>confidentiality, </a:t>
            </a:r>
            <a:r>
              <a:rPr sz="3200" spc="-25" dirty="0">
                <a:latin typeface="Times New Roman"/>
                <a:cs typeface="Times New Roman"/>
              </a:rPr>
              <a:t>integrity, </a:t>
            </a:r>
            <a:r>
              <a:rPr sz="3200" spc="-5" dirty="0">
                <a:latin typeface="Times New Roman"/>
                <a:cs typeface="Times New Roman"/>
              </a:rPr>
              <a:t>and availability of  information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Many logical controls are easily defeated if  attacker gains physical access to computing  equipment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9217" y="1006855"/>
            <a:ext cx="52990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Protecting the Secure</a:t>
            </a:r>
            <a:r>
              <a:rPr spc="-130" dirty="0"/>
              <a:t> </a:t>
            </a:r>
            <a:r>
              <a:rPr dirty="0"/>
              <a:t>Facility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9339" y="1948593"/>
            <a:ext cx="3628390" cy="3822065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Physical</a:t>
            </a:r>
            <a:r>
              <a:rPr sz="2700" b="1" spc="-15" dirty="0">
                <a:latin typeface="Times New Roman"/>
                <a:cs typeface="Times New Roman"/>
              </a:rPr>
              <a:t> </a:t>
            </a:r>
            <a:r>
              <a:rPr sz="2700" b="1" dirty="0">
                <a:latin typeface="Times New Roman"/>
                <a:cs typeface="Times New Roman"/>
              </a:rPr>
              <a:t>Barriers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Exterior </a:t>
            </a:r>
            <a:r>
              <a:rPr sz="2400" spc="-5" dirty="0">
                <a:latin typeface="Times New Roman"/>
                <a:cs typeface="Times New Roman"/>
              </a:rPr>
              <a:t>walls,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fencing, 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gates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Locks 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keys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Interior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walls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spc="-5" dirty="0">
                <a:latin typeface="Times New Roman"/>
                <a:cs typeface="Times New Roman"/>
              </a:rPr>
              <a:t>Identification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ID Cards and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badges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31740" y="1995836"/>
            <a:ext cx="3435985" cy="35248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54965" marR="276860" indent="-354965">
              <a:lnSpc>
                <a:spcPct val="119000"/>
              </a:lnSpc>
              <a:spcBef>
                <a:spcPts val="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Monitoring  </a:t>
            </a:r>
            <a:r>
              <a:rPr sz="2400" dirty="0">
                <a:latin typeface="Times New Roman"/>
                <a:cs typeface="Times New Roman"/>
              </a:rPr>
              <a:t>Electronic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monitoring  Alarm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Human </a:t>
            </a:r>
            <a:r>
              <a:rPr sz="2700" b="1" spc="-5" dirty="0">
                <a:latin typeface="Times New Roman"/>
                <a:cs typeface="Times New Roman"/>
              </a:rPr>
              <a:t>(and</a:t>
            </a:r>
            <a:r>
              <a:rPr sz="2700" b="1" spc="-100" dirty="0">
                <a:latin typeface="Times New Roman"/>
                <a:cs typeface="Times New Roman"/>
              </a:rPr>
              <a:t> </a:t>
            </a:r>
            <a:r>
              <a:rPr sz="2700" b="1" spc="-5" dirty="0">
                <a:latin typeface="Times New Roman"/>
                <a:cs typeface="Times New Roman"/>
              </a:rPr>
              <a:t>animal)  </a:t>
            </a:r>
            <a:r>
              <a:rPr sz="2700" b="1" dirty="0">
                <a:latin typeface="Times New Roman"/>
                <a:cs typeface="Times New Roman"/>
              </a:rPr>
              <a:t>Barriers</a:t>
            </a:r>
            <a:endParaRPr sz="2700">
              <a:latin typeface="Times New Roman"/>
              <a:cs typeface="Times New Roman"/>
            </a:endParaRPr>
          </a:p>
          <a:p>
            <a:pPr marL="469900" marR="2077720">
              <a:lnSpc>
                <a:spcPct val="15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Guards  </a:t>
            </a:r>
            <a:r>
              <a:rPr sz="2400" spc="-5" dirty="0">
                <a:latin typeface="Times New Roman"/>
                <a:cs typeface="Times New Roman"/>
              </a:rPr>
              <a:t>Dogs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32073" y="1006855"/>
            <a:ext cx="37953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ID </a:t>
            </a:r>
            <a:r>
              <a:rPr spc="-5" dirty="0"/>
              <a:t>Cards and</a:t>
            </a:r>
            <a:r>
              <a:rPr spc="-55" dirty="0"/>
              <a:t> </a:t>
            </a:r>
            <a:r>
              <a:rPr spc="-5" dirty="0"/>
              <a:t>Badges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2324"/>
            <a:ext cx="8034020" cy="432308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Times New Roman"/>
                <a:cs typeface="Times New Roman"/>
              </a:rPr>
              <a:t>Ties </a:t>
            </a:r>
            <a:r>
              <a:rPr sz="2800" spc="-5" dirty="0">
                <a:latin typeface="Times New Roman"/>
                <a:cs typeface="Times New Roman"/>
              </a:rPr>
              <a:t>physical </a:t>
            </a:r>
            <a:r>
              <a:rPr sz="2800" dirty="0">
                <a:latin typeface="Times New Roman"/>
                <a:cs typeface="Times New Roman"/>
              </a:rPr>
              <a:t>security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information access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ID card is typically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concealed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Name badge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visible</a:t>
            </a:r>
            <a:endParaRPr sz="2800">
              <a:latin typeface="Times New Roman"/>
              <a:cs typeface="Times New Roman"/>
            </a:endParaRPr>
          </a:p>
          <a:p>
            <a:pPr marL="355600" marR="169100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Serve </a:t>
            </a:r>
            <a:r>
              <a:rPr sz="280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simple form of biometrics (facial  recognition)</a:t>
            </a:r>
            <a:endParaRPr sz="2800">
              <a:latin typeface="Times New Roman"/>
              <a:cs typeface="Times New Roman"/>
            </a:endParaRPr>
          </a:p>
          <a:p>
            <a:pPr marL="355600" marR="2667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not be only means of control as cards can</a:t>
            </a:r>
            <a:r>
              <a:rPr sz="2800" spc="-1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 easily </a:t>
            </a:r>
            <a:r>
              <a:rPr sz="2800" spc="-5" dirty="0">
                <a:latin typeface="Times New Roman"/>
                <a:cs typeface="Times New Roman"/>
              </a:rPr>
              <a:t>duplicated, stolen,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modified</a:t>
            </a:r>
            <a:endParaRPr sz="2800">
              <a:latin typeface="Times New Roman"/>
              <a:cs typeface="Times New Roman"/>
            </a:endParaRPr>
          </a:p>
          <a:p>
            <a:pPr marL="355600" marR="88646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Times New Roman"/>
                <a:cs typeface="Times New Roman"/>
              </a:rPr>
              <a:t>Tailgating </a:t>
            </a:r>
            <a:r>
              <a:rPr sz="2800" spc="-5" dirty="0">
                <a:latin typeface="Times New Roman"/>
                <a:cs typeface="Times New Roman"/>
              </a:rPr>
              <a:t>occurs when unauthorized individual  </a:t>
            </a:r>
            <a:r>
              <a:rPr sz="2800" dirty="0">
                <a:latin typeface="Times New Roman"/>
                <a:cs typeface="Times New Roman"/>
              </a:rPr>
              <a:t>follows authorized </a:t>
            </a:r>
            <a:r>
              <a:rPr sz="2800" spc="-5" dirty="0">
                <a:latin typeface="Times New Roman"/>
                <a:cs typeface="Times New Roman"/>
              </a:rPr>
              <a:t>user </a:t>
            </a:r>
            <a:r>
              <a:rPr sz="2800" dirty="0">
                <a:latin typeface="Times New Roman"/>
                <a:cs typeface="Times New Roman"/>
              </a:rPr>
              <a:t>through the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0035" y="1006855"/>
            <a:ext cx="2878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Locks and</a:t>
            </a:r>
            <a:r>
              <a:rPr spc="-65" dirty="0"/>
              <a:t> </a:t>
            </a:r>
            <a:r>
              <a:rPr spc="-5" dirty="0"/>
              <a:t>Keys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7841"/>
            <a:ext cx="7609840" cy="41586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2323465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5" dirty="0">
                <a:latin typeface="Times New Roman"/>
                <a:cs typeface="Times New Roman"/>
              </a:rPr>
              <a:t>Two </a:t>
            </a:r>
            <a:r>
              <a:rPr sz="2700" dirty="0">
                <a:latin typeface="Times New Roman"/>
                <a:cs typeface="Times New Roman"/>
              </a:rPr>
              <a:t>types of locks: mechanical and  electromechanical</a:t>
            </a:r>
            <a:endParaRPr sz="2700">
              <a:latin typeface="Times New Roman"/>
              <a:cs typeface="Times New Roman"/>
            </a:endParaRPr>
          </a:p>
          <a:p>
            <a:pPr marL="355600" marR="833119" indent="-342900">
              <a:lnSpc>
                <a:spcPts val="2920"/>
              </a:lnSpc>
              <a:spcBef>
                <a:spcPts val="5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can also be divided into four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categories:  manual, programmable, electronic,</a:t>
            </a:r>
            <a:r>
              <a:rPr sz="2700" spc="-5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biometric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5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can fail; alternative procedures for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controlling  access must be put in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place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2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fail in one of two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ways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Fail-safe (open)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lock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Fail-secure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lock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Fail-secure locks may </a:t>
            </a:r>
            <a:r>
              <a:rPr sz="2800" dirty="0">
                <a:latin typeface="Times New Roman"/>
                <a:cs typeface="Times New Roman"/>
              </a:rPr>
              <a:t>violate fire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7877" y="1006855"/>
            <a:ext cx="3883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Electronic</a:t>
            </a:r>
            <a:r>
              <a:rPr spc="-10" dirty="0"/>
              <a:t> </a:t>
            </a:r>
            <a:r>
              <a:rPr spc="-5" dirty="0"/>
              <a:t>Monitoring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883"/>
            <a:ext cx="8035290" cy="44367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Records events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other types of physical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controls  </a:t>
            </a:r>
            <a:r>
              <a:rPr sz="2800" spc="-5" dirty="0">
                <a:latin typeface="Times New Roman"/>
                <a:cs typeface="Times New Roman"/>
              </a:rPr>
              <a:t>are impractical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incomplete</a:t>
            </a:r>
            <a:endParaRPr sz="2800">
              <a:latin typeface="Times New Roman"/>
              <a:cs typeface="Times New Roman"/>
            </a:endParaRPr>
          </a:p>
          <a:p>
            <a:pPr marL="355600" marR="824865" indent="-342900">
              <a:lnSpc>
                <a:spcPct val="8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use </a:t>
            </a:r>
            <a:r>
              <a:rPr sz="2800" dirty="0">
                <a:latin typeface="Times New Roman"/>
                <a:cs typeface="Times New Roman"/>
              </a:rPr>
              <a:t>cameras </a:t>
            </a:r>
            <a:r>
              <a:rPr sz="2800" spc="-5" dirty="0">
                <a:latin typeface="Times New Roman"/>
                <a:cs typeface="Times New Roman"/>
              </a:rPr>
              <a:t>with video </a:t>
            </a:r>
            <a:r>
              <a:rPr sz="2800" dirty="0">
                <a:latin typeface="Times New Roman"/>
                <a:cs typeface="Times New Roman"/>
              </a:rPr>
              <a:t>recorders;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includes  </a:t>
            </a:r>
            <a:r>
              <a:rPr sz="2800" dirty="0">
                <a:latin typeface="Times New Roman"/>
                <a:cs typeface="Times New Roman"/>
              </a:rPr>
              <a:t>closed-circuit television </a:t>
            </a:r>
            <a:r>
              <a:rPr sz="2800" spc="-5" dirty="0">
                <a:latin typeface="Times New Roman"/>
                <a:cs typeface="Times New Roman"/>
              </a:rPr>
              <a:t>(CCT)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0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Drawbacks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500" dirty="0">
                <a:latin typeface="Times New Roman"/>
                <a:cs typeface="Times New Roman"/>
              </a:rPr>
              <a:t>Reactive; do not prevent access or prohibited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activity</a:t>
            </a:r>
            <a:endParaRPr sz="2500">
              <a:latin typeface="Times New Roman"/>
              <a:cs typeface="Times New Roman"/>
            </a:endParaRPr>
          </a:p>
          <a:p>
            <a:pPr marL="755650" marR="517525" lvl="1" indent="-285750">
              <a:lnSpc>
                <a:spcPct val="80000"/>
              </a:lnSpc>
              <a:spcBef>
                <a:spcPts val="15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500" dirty="0">
                <a:latin typeface="Times New Roman"/>
                <a:cs typeface="Times New Roman"/>
              </a:rPr>
              <a:t>Recordings often not monitored in real time; </a:t>
            </a:r>
            <a:r>
              <a:rPr sz="2500" spc="-5" dirty="0">
                <a:latin typeface="Times New Roman"/>
                <a:cs typeface="Times New Roman"/>
              </a:rPr>
              <a:t>must </a:t>
            </a:r>
            <a:r>
              <a:rPr sz="2500" dirty="0">
                <a:latin typeface="Times New Roman"/>
                <a:cs typeface="Times New Roman"/>
              </a:rPr>
              <a:t>be  reviewed to have any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value</a:t>
            </a:r>
            <a:endParaRPr sz="2500">
              <a:latin typeface="Times New Roman"/>
              <a:cs typeface="Times New Roman"/>
            </a:endParaRPr>
          </a:p>
          <a:p>
            <a:pPr marL="355600" marR="410209" indent="-342900">
              <a:lnSpc>
                <a:spcPct val="80000"/>
              </a:lnSpc>
              <a:spcBef>
                <a:spcPts val="1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dirty="0">
                <a:latin typeface="Times New Roman"/>
                <a:cs typeface="Times New Roman"/>
              </a:rPr>
              <a:t>monitors can call attention to changes in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real  </a:t>
            </a:r>
            <a:r>
              <a:rPr sz="2800" dirty="0">
                <a:latin typeface="Times New Roman"/>
                <a:cs typeface="Times New Roman"/>
              </a:rPr>
              <a:t>time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63544" y="1006855"/>
            <a:ext cx="3132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748270" cy="2891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 security addresses design, implementation,  and maintenance of countermeasures that protect  physical resources of an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organization.</a:t>
            </a:r>
            <a:endParaRPr sz="2800">
              <a:latin typeface="Times New Roman"/>
              <a:cs typeface="Times New Roman"/>
            </a:endParaRPr>
          </a:p>
          <a:p>
            <a:pPr marL="355600" marR="44958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Most controls can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circumvented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an attacker  gains physical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 security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as important as logical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security.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95626" y="1006855"/>
            <a:ext cx="48666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Alarms and Alarm</a:t>
            </a:r>
            <a:r>
              <a:rPr spc="-12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990"/>
            <a:ext cx="7494905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210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Alarm systems </a:t>
            </a:r>
            <a:r>
              <a:rPr sz="2700" dirty="0">
                <a:latin typeface="Times New Roman"/>
                <a:cs typeface="Times New Roman"/>
              </a:rPr>
              <a:t>notify monitoring </a:t>
            </a:r>
            <a:r>
              <a:rPr sz="2700" spc="-5" dirty="0">
                <a:latin typeface="Times New Roman"/>
                <a:cs typeface="Times New Roman"/>
              </a:rPr>
              <a:t>station when </a:t>
            </a:r>
            <a:r>
              <a:rPr sz="2700" dirty="0">
                <a:latin typeface="Times New Roman"/>
                <a:cs typeface="Times New Roman"/>
              </a:rPr>
              <a:t>an  event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occurs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Detect </a:t>
            </a:r>
            <a:r>
              <a:rPr sz="2700" dirty="0">
                <a:latin typeface="Times New Roman"/>
                <a:cs typeface="Times New Roman"/>
              </a:rPr>
              <a:t>fire, intrusion, environmental disturbance,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or  an interruption in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services</a:t>
            </a:r>
            <a:endParaRPr sz="2700">
              <a:latin typeface="Times New Roman"/>
              <a:cs typeface="Times New Roman"/>
            </a:endParaRPr>
          </a:p>
          <a:p>
            <a:pPr marL="355600" marR="2540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Rely on </a:t>
            </a:r>
            <a:r>
              <a:rPr sz="2700" spc="-5" dirty="0">
                <a:latin typeface="Times New Roman"/>
                <a:cs typeface="Times New Roman"/>
              </a:rPr>
              <a:t>sensors </a:t>
            </a:r>
            <a:r>
              <a:rPr sz="2700" dirty="0">
                <a:latin typeface="Times New Roman"/>
                <a:cs typeface="Times New Roman"/>
              </a:rPr>
              <a:t>that detect event; </a:t>
            </a:r>
            <a:r>
              <a:rPr sz="2700" i="1" spc="-5" dirty="0">
                <a:latin typeface="Times New Roman"/>
                <a:cs typeface="Times New Roman"/>
              </a:rPr>
              <a:t>e.g</a:t>
            </a:r>
            <a:r>
              <a:rPr sz="2700" spc="-5" dirty="0">
                <a:latin typeface="Times New Roman"/>
                <a:cs typeface="Times New Roman"/>
              </a:rPr>
              <a:t>., </a:t>
            </a:r>
            <a:r>
              <a:rPr sz="2700" dirty="0">
                <a:latin typeface="Times New Roman"/>
                <a:cs typeface="Times New Roman"/>
              </a:rPr>
              <a:t>motion  detectors, </a:t>
            </a:r>
            <a:r>
              <a:rPr sz="2700" spc="-5" dirty="0">
                <a:latin typeface="Times New Roman"/>
                <a:cs typeface="Times New Roman"/>
              </a:rPr>
              <a:t>smoke </a:t>
            </a:r>
            <a:r>
              <a:rPr sz="2700" dirty="0">
                <a:latin typeface="Times New Roman"/>
                <a:cs typeface="Times New Roman"/>
              </a:rPr>
              <a:t>detectors, thermal detectors, glass  breakage detectors, </a:t>
            </a:r>
            <a:r>
              <a:rPr sz="2700" spc="-5" dirty="0">
                <a:latin typeface="Times New Roman"/>
                <a:cs typeface="Times New Roman"/>
              </a:rPr>
              <a:t>weight sensors, </a:t>
            </a:r>
            <a:r>
              <a:rPr sz="2700" dirty="0">
                <a:latin typeface="Times New Roman"/>
                <a:cs typeface="Times New Roman"/>
              </a:rPr>
              <a:t>contact </a:t>
            </a:r>
            <a:r>
              <a:rPr sz="2700" spc="-5" dirty="0">
                <a:latin typeface="Times New Roman"/>
                <a:cs typeface="Times New Roman"/>
              </a:rPr>
              <a:t>sensors,  </a:t>
            </a:r>
            <a:r>
              <a:rPr sz="2700" dirty="0">
                <a:latin typeface="Times New Roman"/>
                <a:cs typeface="Times New Roman"/>
              </a:rPr>
              <a:t>vibration</a:t>
            </a:r>
            <a:r>
              <a:rPr sz="2700" spc="-5" dirty="0">
                <a:latin typeface="Times New Roman"/>
                <a:cs typeface="Times New Roman"/>
              </a:rPr>
              <a:t> sensors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63544" y="1006855"/>
            <a:ext cx="31305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Alarm</a:t>
            </a:r>
            <a:r>
              <a:rPr spc="-25" dirty="0"/>
              <a:t> </a:t>
            </a:r>
            <a:r>
              <a:rPr spc="-5" dirty="0"/>
              <a:t>Monitoring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27340" cy="418084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Audible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Rely on </a:t>
            </a:r>
            <a:r>
              <a:rPr sz="2800" spc="-10" dirty="0">
                <a:latin typeface="Times New Roman"/>
                <a:cs typeface="Times New Roman"/>
              </a:rPr>
              <a:t>“whoever’s </a:t>
            </a:r>
            <a:r>
              <a:rPr sz="2800" dirty="0">
                <a:latin typeface="Times New Roman"/>
                <a:cs typeface="Times New Roman"/>
              </a:rPr>
              <a:t>close </a:t>
            </a:r>
            <a:r>
              <a:rPr sz="2800" spc="-5" dirty="0">
                <a:latin typeface="Times New Roman"/>
                <a:cs typeface="Times New Roman"/>
              </a:rPr>
              <a:t>by” </a:t>
            </a:r>
            <a:r>
              <a:rPr sz="2800" dirty="0">
                <a:latin typeface="Times New Roman"/>
                <a:cs typeface="Times New Roman"/>
              </a:rPr>
              <a:t>to take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action</a:t>
            </a:r>
            <a:endParaRPr sz="2800">
              <a:latin typeface="Times New Roman"/>
              <a:cs typeface="Times New Roman"/>
            </a:endParaRPr>
          </a:p>
          <a:p>
            <a:pPr marL="755650" marR="68580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have </a:t>
            </a:r>
            <a:r>
              <a:rPr sz="2800" dirty="0">
                <a:latin typeface="Times New Roman"/>
                <a:cs typeface="Times New Roman"/>
              </a:rPr>
              <a:t>deterrent value </a:t>
            </a: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spc="-10" dirty="0">
                <a:latin typeface="Times New Roman"/>
                <a:cs typeface="Times New Roman"/>
              </a:rPr>
              <a:t>burglar/intrusion  </a:t>
            </a:r>
            <a:r>
              <a:rPr sz="2800" dirty="0">
                <a:latin typeface="Times New Roman"/>
                <a:cs typeface="Times New Roman"/>
              </a:rPr>
              <a:t>alarms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Auto-dialers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Call one or more numbers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pre-programmed 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Direct police/fire </a:t>
            </a:r>
            <a:r>
              <a:rPr sz="2800" dirty="0">
                <a:latin typeface="Times New Roman"/>
                <a:cs typeface="Times New Roman"/>
              </a:rPr>
              <a:t>calls generally </a:t>
            </a:r>
            <a:r>
              <a:rPr sz="2800" spc="-5" dirty="0">
                <a:latin typeface="Times New Roman"/>
                <a:cs typeface="Times New Roman"/>
              </a:rPr>
              <a:t>not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permitted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Remote monitoring (service or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in-house)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5467" y="1006855"/>
            <a:ext cx="4346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Interior </a:t>
            </a:r>
            <a:r>
              <a:rPr spc="-25" dirty="0"/>
              <a:t>Walls </a:t>
            </a:r>
            <a:r>
              <a:rPr spc="-5" dirty="0"/>
              <a:t>and</a:t>
            </a:r>
            <a:r>
              <a:rPr spc="5" dirty="0"/>
              <a:t> </a:t>
            </a:r>
            <a:r>
              <a:rPr spc="-5" dirty="0"/>
              <a:t>Doors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605155" marR="76835" indent="-34226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Information asset security are sometimes compromised by  construction of facility </a:t>
            </a:r>
            <a:r>
              <a:rPr spc="-5" dirty="0"/>
              <a:t>walls </a:t>
            </a:r>
            <a:r>
              <a:rPr dirty="0"/>
              <a:t>and</a:t>
            </a:r>
            <a:r>
              <a:rPr spc="10" dirty="0"/>
              <a:t> </a:t>
            </a:r>
            <a:r>
              <a:rPr dirty="0"/>
              <a:t>doors</a:t>
            </a:r>
          </a:p>
          <a:p>
            <a:pPr marL="605155" marR="5080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Facility walls typically either standard interior wall or fire-  rated</a:t>
            </a:r>
            <a:r>
              <a:rPr spc="-5" dirty="0"/>
              <a:t> </a:t>
            </a:r>
            <a:r>
              <a:rPr dirty="0"/>
              <a:t>wall</a:t>
            </a:r>
          </a:p>
          <a:p>
            <a:pPr marL="605155" marR="12255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spc="-5" dirty="0"/>
              <a:t>High-security </a:t>
            </a:r>
            <a:r>
              <a:rPr dirty="0"/>
              <a:t>areas </a:t>
            </a:r>
            <a:r>
              <a:rPr spc="-5" dirty="0"/>
              <a:t>must </a:t>
            </a:r>
            <a:r>
              <a:rPr dirty="0"/>
              <a:t>have firewall-grade or masonry  walls to provide physical security from potential intruders  and improve resistance to</a:t>
            </a:r>
            <a:r>
              <a:rPr spc="10" dirty="0"/>
              <a:t> </a:t>
            </a:r>
            <a:r>
              <a:rPr dirty="0"/>
              <a:t>fires</a:t>
            </a:r>
          </a:p>
          <a:p>
            <a:pPr marL="605155" marR="40195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Doors allowing access to high security rooms should</a:t>
            </a:r>
            <a:r>
              <a:rPr spc="-75" dirty="0"/>
              <a:t> </a:t>
            </a:r>
            <a:r>
              <a:rPr dirty="0"/>
              <a:t>be  evaluated</a:t>
            </a:r>
          </a:p>
          <a:p>
            <a:pPr marL="605155" marR="71564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Recommended that push or crash bars be installed on  computer rooms and</a:t>
            </a:r>
            <a:r>
              <a:rPr spc="-10" dirty="0"/>
              <a:t> </a:t>
            </a:r>
            <a:r>
              <a:rPr dirty="0"/>
              <a:t>closets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9851" y="1006855"/>
            <a:ext cx="4298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 Security and</a:t>
            </a:r>
            <a:r>
              <a:rPr spc="-20" dirty="0"/>
              <a:t> </a:t>
            </a:r>
            <a:r>
              <a:rPr spc="-5" dirty="0"/>
              <a:t>Safety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1640" cy="3378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187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serious threat to </a:t>
            </a:r>
            <a:r>
              <a:rPr sz="3000" spc="-5" dirty="0">
                <a:latin typeface="Times New Roman"/>
                <a:cs typeface="Times New Roman"/>
              </a:rPr>
              <a:t>safety </a:t>
            </a:r>
            <a:r>
              <a:rPr sz="3000" dirty="0">
                <a:latin typeface="Times New Roman"/>
                <a:cs typeface="Times New Roman"/>
              </a:rPr>
              <a:t>of people </a:t>
            </a:r>
            <a:r>
              <a:rPr sz="3000" spc="-5" dirty="0">
                <a:latin typeface="Times New Roman"/>
                <a:cs typeface="Times New Roman"/>
              </a:rPr>
              <a:t>who work </a:t>
            </a:r>
            <a:r>
              <a:rPr sz="3000" dirty="0">
                <a:latin typeface="Times New Roman"/>
                <a:cs typeface="Times New Roman"/>
              </a:rPr>
              <a:t>in  an </a:t>
            </a:r>
            <a:r>
              <a:rPr sz="3000" spc="-5" dirty="0">
                <a:latin typeface="Times New Roman"/>
                <a:cs typeface="Times New Roman"/>
              </a:rPr>
              <a:t>organization </a:t>
            </a:r>
            <a:r>
              <a:rPr sz="3000" dirty="0">
                <a:latin typeface="Times New Roman"/>
                <a:cs typeface="Times New Roman"/>
              </a:rPr>
              <a:t>is possibility of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fire.</a:t>
            </a:r>
            <a:endParaRPr sz="3000">
              <a:latin typeface="Times New Roman"/>
              <a:cs typeface="Times New Roman"/>
            </a:endParaRPr>
          </a:p>
          <a:p>
            <a:pPr marL="355600" marR="60388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Fires account for </a:t>
            </a:r>
            <a:r>
              <a:rPr sz="3000" spc="-5" dirty="0">
                <a:latin typeface="Times New Roman"/>
                <a:cs typeface="Times New Roman"/>
              </a:rPr>
              <a:t>substantial </a:t>
            </a:r>
            <a:r>
              <a:rPr sz="3000" dirty="0">
                <a:latin typeface="Times New Roman"/>
                <a:cs typeface="Times New Roman"/>
              </a:rPr>
              <a:t>property damage,  personal </a:t>
            </a:r>
            <a:r>
              <a:rPr sz="3000" spc="-30" dirty="0">
                <a:latin typeface="Times New Roman"/>
                <a:cs typeface="Times New Roman"/>
              </a:rPr>
              <a:t>injury, </a:t>
            </a:r>
            <a:r>
              <a:rPr sz="3000" dirty="0">
                <a:latin typeface="Times New Roman"/>
                <a:cs typeface="Times New Roman"/>
              </a:rPr>
              <a:t>and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death.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Imperative that physical security plans examine  and implement strong measures to prevent, detect,  and respond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fires.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0996" y="1006855"/>
            <a:ext cx="27578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30" dirty="0"/>
              <a:t> </a:t>
            </a:r>
            <a:r>
              <a:rPr spc="-5" dirty="0"/>
              <a:t>Prevention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547609" cy="26771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Smoking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housekeeping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on portable electric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heaters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Equipment maintenance, especially of portable  equipment.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4844" y="1006855"/>
            <a:ext cx="5189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 Detection and</a:t>
            </a:r>
            <a:r>
              <a:rPr spc="-25" dirty="0"/>
              <a:t> </a:t>
            </a:r>
            <a:r>
              <a:rPr spc="-10" dirty="0"/>
              <a:t>Response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990"/>
            <a:ext cx="6835775" cy="366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suppression systems: </a:t>
            </a:r>
            <a:r>
              <a:rPr sz="2700" dirty="0">
                <a:latin typeface="Times New Roman"/>
                <a:cs typeface="Times New Roman"/>
              </a:rPr>
              <a:t>devices installed and  maintained to detect and respond to a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fire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Deny </a:t>
            </a:r>
            <a:r>
              <a:rPr sz="2700" dirty="0">
                <a:latin typeface="Times New Roman"/>
                <a:cs typeface="Times New Roman"/>
              </a:rPr>
              <a:t>an environment of heat, fuel, or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oxygen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water </a:t>
            </a:r>
            <a:r>
              <a:rPr sz="2400" dirty="0">
                <a:latin typeface="Times New Roman"/>
                <a:cs typeface="Times New Roman"/>
              </a:rPr>
              <a:t>mist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Carbon dioxide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Soda </a:t>
            </a:r>
            <a:r>
              <a:rPr sz="2400" dirty="0">
                <a:latin typeface="Times New Roman"/>
                <a:cs typeface="Times New Roman"/>
              </a:rPr>
              <a:t>acid</a:t>
            </a:r>
            <a:r>
              <a:rPr sz="2400" spc="-5" dirty="0">
                <a:latin typeface="Times New Roman"/>
                <a:cs typeface="Times New Roman"/>
              </a:rPr>
              <a:t> 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Gas-based </a:t>
            </a:r>
            <a:r>
              <a:rPr sz="2400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66058" y="1006855"/>
            <a:ext cx="2527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35" dirty="0"/>
              <a:t> </a:t>
            </a:r>
            <a:r>
              <a:rPr spc="-5" dirty="0"/>
              <a:t>Detection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990"/>
            <a:ext cx="7588250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004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</a:t>
            </a:r>
            <a:r>
              <a:rPr sz="2700" dirty="0">
                <a:latin typeface="Times New Roman"/>
                <a:cs typeface="Times New Roman"/>
              </a:rPr>
              <a:t>detection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fall into two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general  categories: manual and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automatic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12509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Part </a:t>
            </a:r>
            <a:r>
              <a:rPr sz="2700" dirty="0">
                <a:latin typeface="Times New Roman"/>
                <a:cs typeface="Times New Roman"/>
              </a:rPr>
              <a:t>of a complete fire </a:t>
            </a:r>
            <a:r>
              <a:rPr sz="2700" spc="-5" dirty="0">
                <a:latin typeface="Times New Roman"/>
                <a:cs typeface="Times New Roman"/>
              </a:rPr>
              <a:t>safety </a:t>
            </a:r>
            <a:r>
              <a:rPr sz="2700" dirty="0">
                <a:latin typeface="Times New Roman"/>
                <a:cs typeface="Times New Roman"/>
              </a:rPr>
              <a:t>program includes  individuals </a:t>
            </a:r>
            <a:r>
              <a:rPr sz="2700" spc="-5" dirty="0">
                <a:latin typeface="Times New Roman"/>
                <a:cs typeface="Times New Roman"/>
              </a:rPr>
              <a:t>who </a:t>
            </a:r>
            <a:r>
              <a:rPr sz="2700" dirty="0">
                <a:latin typeface="Times New Roman"/>
                <a:cs typeface="Times New Roman"/>
              </a:rPr>
              <a:t>monitor chaos of fire evacuation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to  prevent an attacker accessing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offices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There are three basic types of fire detection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systems:  </a:t>
            </a:r>
            <a:r>
              <a:rPr sz="2700" dirty="0">
                <a:latin typeface="Times New Roman"/>
                <a:cs typeface="Times New Roman"/>
              </a:rPr>
              <a:t>thermal detection, </a:t>
            </a:r>
            <a:r>
              <a:rPr sz="2700" spc="-5" dirty="0">
                <a:latin typeface="Times New Roman"/>
                <a:cs typeface="Times New Roman"/>
              </a:rPr>
              <a:t>smoke </a:t>
            </a:r>
            <a:r>
              <a:rPr sz="2700" dirty="0">
                <a:latin typeface="Times New Roman"/>
                <a:cs typeface="Times New Roman"/>
              </a:rPr>
              <a:t>detection, flame</a:t>
            </a:r>
            <a:r>
              <a:rPr sz="2700" spc="-7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detection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4879" y="1006855"/>
            <a:ext cx="3089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25" dirty="0"/>
              <a:t> </a:t>
            </a:r>
            <a:r>
              <a:rPr spc="-5" dirty="0"/>
              <a:t>Suppression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5190"/>
            <a:ext cx="7388225" cy="2905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835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consist of portable, manual, or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automatic  apparatus</a:t>
            </a:r>
            <a:endParaRPr sz="2700">
              <a:latin typeface="Times New Roman"/>
              <a:cs typeface="Times New Roman"/>
            </a:endParaRPr>
          </a:p>
          <a:p>
            <a:pPr marL="355600" marR="51435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Portable </a:t>
            </a:r>
            <a:r>
              <a:rPr sz="2700" dirty="0">
                <a:latin typeface="Times New Roman"/>
                <a:cs typeface="Times New Roman"/>
              </a:rPr>
              <a:t>extinguishers are rated by the type of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fire:  </a:t>
            </a:r>
            <a:r>
              <a:rPr sz="2700" spc="-5" dirty="0">
                <a:latin typeface="Times New Roman"/>
                <a:cs typeface="Times New Roman"/>
              </a:rPr>
              <a:t>Class A, Class B, Class C, Class</a:t>
            </a:r>
            <a:r>
              <a:rPr sz="2700" spc="-1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Installed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apply </a:t>
            </a:r>
            <a:r>
              <a:rPr sz="2700" spc="-5" dirty="0">
                <a:latin typeface="Times New Roman"/>
                <a:cs typeface="Times New Roman"/>
              </a:rPr>
              <a:t>suppressive </a:t>
            </a:r>
            <a:r>
              <a:rPr sz="2700" dirty="0">
                <a:latin typeface="Times New Roman"/>
                <a:cs typeface="Times New Roman"/>
              </a:rPr>
              <a:t>agents; usually  either </a:t>
            </a:r>
            <a:r>
              <a:rPr sz="2700" spc="-5" dirty="0">
                <a:latin typeface="Times New Roman"/>
                <a:cs typeface="Times New Roman"/>
              </a:rPr>
              <a:t>sprinkler </a:t>
            </a:r>
            <a:r>
              <a:rPr sz="2700" dirty="0">
                <a:latin typeface="Times New Roman"/>
                <a:cs typeface="Times New Roman"/>
              </a:rPr>
              <a:t>or gas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52242" y="1006855"/>
            <a:ext cx="4153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Gas </a:t>
            </a:r>
            <a:r>
              <a:rPr dirty="0"/>
              <a:t>Emission</a:t>
            </a:r>
            <a:r>
              <a:rPr spc="-85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155189"/>
            <a:ext cx="7333615" cy="4185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652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Until </a:t>
            </a:r>
            <a:r>
              <a:rPr sz="2600" spc="-20" dirty="0">
                <a:latin typeface="Times New Roman"/>
                <a:cs typeface="Times New Roman"/>
              </a:rPr>
              <a:t>recently, </a:t>
            </a:r>
            <a:r>
              <a:rPr sz="2600" spc="-5" dirty="0">
                <a:latin typeface="Times New Roman"/>
                <a:cs typeface="Times New Roman"/>
              </a:rPr>
              <a:t>two types of </a:t>
            </a:r>
            <a:r>
              <a:rPr sz="2600" spc="-10" dirty="0">
                <a:latin typeface="Times New Roman"/>
                <a:cs typeface="Times New Roman"/>
              </a:rPr>
              <a:t>systems: </a:t>
            </a:r>
            <a:r>
              <a:rPr sz="2600" spc="-5" dirty="0">
                <a:latin typeface="Times New Roman"/>
                <a:cs typeface="Times New Roman"/>
              </a:rPr>
              <a:t>carbon dioxide  and </a:t>
            </a:r>
            <a:r>
              <a:rPr sz="2600" spc="-10" dirty="0">
                <a:latin typeface="Times New Roman"/>
                <a:cs typeface="Times New Roman"/>
              </a:rPr>
              <a:t>Halon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Carbon dioxide robs a fire of oxygen </a:t>
            </a:r>
            <a:r>
              <a:rPr sz="2600" spc="-10" dirty="0">
                <a:latin typeface="Times New Roman"/>
                <a:cs typeface="Times New Roman"/>
              </a:rPr>
              <a:t>supply </a:t>
            </a:r>
            <a:r>
              <a:rPr sz="2600" spc="-5" dirty="0">
                <a:latin typeface="Times New Roman"/>
                <a:cs typeface="Times New Roman"/>
              </a:rPr>
              <a:t>(but is  dangerous as h … well, </a:t>
            </a:r>
            <a:r>
              <a:rPr sz="2600" spc="-40" dirty="0">
                <a:latin typeface="Times New Roman"/>
                <a:cs typeface="Times New Roman"/>
              </a:rPr>
              <a:t>it’s </a:t>
            </a:r>
            <a:r>
              <a:rPr sz="2600" spc="-5" dirty="0">
                <a:latin typeface="Times New Roman"/>
                <a:cs typeface="Times New Roman"/>
              </a:rPr>
              <a:t>dangerous because it can  </a:t>
            </a:r>
            <a:r>
              <a:rPr sz="2600" spc="-10" dirty="0">
                <a:latin typeface="Times New Roman"/>
                <a:cs typeface="Times New Roman"/>
              </a:rPr>
              <a:t>silently </a:t>
            </a:r>
            <a:r>
              <a:rPr sz="2600" spc="-5" dirty="0">
                <a:latin typeface="Times New Roman"/>
                <a:cs typeface="Times New Roman"/>
              </a:rPr>
              <a:t>kill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people!)</a:t>
            </a:r>
            <a:endParaRPr sz="2600">
              <a:latin typeface="Times New Roman"/>
              <a:cs typeface="Times New Roman"/>
            </a:endParaRPr>
          </a:p>
          <a:p>
            <a:pPr marL="355600" marR="47625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Halon is clean but has been classified as ozone-  depleting </a:t>
            </a:r>
            <a:r>
              <a:rPr sz="2600" spc="-10" dirty="0">
                <a:latin typeface="Times New Roman"/>
                <a:cs typeface="Times New Roman"/>
              </a:rPr>
              <a:t>substance; </a:t>
            </a:r>
            <a:r>
              <a:rPr sz="2600" spc="-5" dirty="0">
                <a:latin typeface="Times New Roman"/>
                <a:cs typeface="Times New Roman"/>
              </a:rPr>
              <a:t>new installations are</a:t>
            </a:r>
            <a:r>
              <a:rPr sz="2600" spc="1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prohibited</a:t>
            </a:r>
            <a:endParaRPr sz="2600">
              <a:latin typeface="Times New Roman"/>
              <a:cs typeface="Times New Roman"/>
            </a:endParaRPr>
          </a:p>
          <a:p>
            <a:pPr marL="355600" marR="20320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Alternative </a:t>
            </a:r>
            <a:r>
              <a:rPr sz="2600" spc="-5" dirty="0">
                <a:latin typeface="Times New Roman"/>
                <a:cs typeface="Times New Roman"/>
              </a:rPr>
              <a:t>“clean” agents include </a:t>
            </a:r>
            <a:r>
              <a:rPr sz="2600" spc="-10" dirty="0">
                <a:latin typeface="Times New Roman"/>
                <a:cs typeface="Times New Roman"/>
              </a:rPr>
              <a:t>FM-200, Inergen,  </a:t>
            </a:r>
            <a:r>
              <a:rPr sz="2600" spc="-5" dirty="0">
                <a:latin typeface="Times New Roman"/>
                <a:cs typeface="Times New Roman"/>
              </a:rPr>
              <a:t>FE-13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(trifluromethane)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9144" y="1037335"/>
            <a:ext cx="53403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Failure Of </a:t>
            </a:r>
            <a:r>
              <a:rPr dirty="0"/>
              <a:t>Supporting</a:t>
            </a:r>
            <a:r>
              <a:rPr spc="-60" dirty="0"/>
              <a:t> </a:t>
            </a:r>
            <a:r>
              <a:rPr dirty="0"/>
              <a:t>Utilities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001265"/>
            <a:ext cx="7165340" cy="345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14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Supporting </a:t>
            </a:r>
            <a:r>
              <a:rPr sz="3000" dirty="0">
                <a:latin typeface="Times New Roman"/>
                <a:cs typeface="Times New Roman"/>
              </a:rPr>
              <a:t>utilities (heating, ventilation and  air conditioning; power; water; and others)  have significant impact on continued safe  operation of a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facility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utility must be properly managed to  prevent potential damage to information and  information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3735" y="1006855"/>
            <a:ext cx="46310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Security</a:t>
            </a:r>
            <a:r>
              <a:rPr spc="5" dirty="0"/>
              <a:t> </a:t>
            </a:r>
            <a:r>
              <a:rPr spc="-5" dirty="0"/>
              <a:t>Context</a:t>
            </a:r>
          </a:p>
        </p:txBody>
      </p:sp>
      <p:sp>
        <p:nvSpPr>
          <p:cNvPr id="5" name="object 5"/>
          <p:cNvSpPr/>
          <p:nvPr/>
        </p:nvSpPr>
        <p:spPr>
          <a:xfrm>
            <a:off x="1943326" y="2501918"/>
            <a:ext cx="6518621" cy="3289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38320" y="1006855"/>
            <a:ext cx="1381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Utilities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6016625" cy="379349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Heating, </a:t>
            </a:r>
            <a:r>
              <a:rPr sz="3000" dirty="0">
                <a:latin typeface="Times New Roman"/>
                <a:cs typeface="Times New Roman"/>
              </a:rPr>
              <a:t>ventilation, air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conditioning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Computer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Remainder of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building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Water </a:t>
            </a:r>
            <a:r>
              <a:rPr sz="3000" dirty="0">
                <a:latin typeface="Times New Roman"/>
                <a:cs typeface="Times New Roman"/>
              </a:rPr>
              <a:t>and sewer</a:t>
            </a:r>
            <a:r>
              <a:rPr sz="3000" spc="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service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Natural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gas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Transportation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24610" y="1006855"/>
            <a:ext cx="74110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Heating, </a:t>
            </a:r>
            <a:r>
              <a:rPr spc="-15" dirty="0"/>
              <a:t>Ventilation, </a:t>
            </a:r>
            <a:r>
              <a:rPr spc="-5" dirty="0"/>
              <a:t>and Air</a:t>
            </a:r>
            <a:r>
              <a:rPr spc="-60" dirty="0"/>
              <a:t> </a:t>
            </a:r>
            <a:r>
              <a:rPr spc="-5" dirty="0"/>
              <a:t>Conditioning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766332"/>
            <a:ext cx="5314315" cy="2680970"/>
          </a:xfrm>
          <a:prstGeom prst="rect">
            <a:avLst/>
          </a:prstGeom>
        </p:spPr>
        <p:txBody>
          <a:bodyPr vert="horz" wrap="square" lIns="0" tIns="257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30"/>
              </a:spcBef>
            </a:pPr>
            <a:r>
              <a:rPr sz="3200" spc="-110" dirty="0">
                <a:latin typeface="Times New Roman"/>
                <a:cs typeface="Times New Roman"/>
              </a:rPr>
              <a:t>HVAC </a:t>
            </a:r>
            <a:r>
              <a:rPr sz="3200" spc="-10" dirty="0">
                <a:latin typeface="Times New Roman"/>
                <a:cs typeface="Times New Roman"/>
              </a:rPr>
              <a:t>systems</a:t>
            </a:r>
            <a:r>
              <a:rPr sz="3200" spc="1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control:</a:t>
            </a:r>
            <a:endParaRPr sz="32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Temperature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Filtration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Humidity (and static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electricity)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99358" y="1006855"/>
            <a:ext cx="3060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Specifying</a:t>
            </a:r>
            <a:r>
              <a:rPr spc="-50" dirty="0"/>
              <a:t> </a:t>
            </a:r>
            <a:r>
              <a:rPr spc="-60" dirty="0"/>
              <a:t>HVAC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8002270" cy="36830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Multiple smaller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units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N+1 </a:t>
            </a:r>
            <a:r>
              <a:rPr sz="3000" spc="-20" dirty="0">
                <a:latin typeface="Times New Roman"/>
                <a:cs typeface="Times New Roman"/>
              </a:rPr>
              <a:t>redundancy, </a:t>
            </a:r>
            <a:r>
              <a:rPr sz="3000" dirty="0">
                <a:latin typeface="Times New Roman"/>
                <a:cs typeface="Times New Roman"/>
              </a:rPr>
              <a:t>at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least</a:t>
            </a:r>
            <a:endParaRPr sz="3000">
              <a:latin typeface="Times New Roman"/>
              <a:cs typeface="Times New Roman"/>
            </a:endParaRPr>
          </a:p>
          <a:p>
            <a:pPr marL="355600" marR="15303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Size for extreme ambient temperatures (both low 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high)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the increasing density of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cold climates, consider “economizing”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Don’t </a:t>
            </a:r>
            <a:r>
              <a:rPr sz="3000" spc="-10" dirty="0">
                <a:latin typeface="Times New Roman"/>
                <a:cs typeface="Times New Roman"/>
              </a:rPr>
              <a:t>forget emergency </a:t>
            </a:r>
            <a:r>
              <a:rPr sz="3000" dirty="0">
                <a:latin typeface="Times New Roman"/>
                <a:cs typeface="Times New Roman"/>
              </a:rPr>
              <a:t>power for the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HVAC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221216" y="6854497"/>
            <a:ext cx="2235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45"/>
              </a:lnSpc>
            </a:pPr>
            <a:r>
              <a:rPr sz="1400" b="1" spc="-5" dirty="0">
                <a:latin typeface="Arial"/>
                <a:cs typeface="Arial"/>
              </a:rPr>
              <a:t>32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2208" y="1006855"/>
            <a:ext cx="3175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Ventilation</a:t>
            </a:r>
            <a:r>
              <a:rPr spc="-45" dirty="0"/>
              <a:t> </a:t>
            </a:r>
            <a:r>
              <a:rPr dirty="0"/>
              <a:t>Shafts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96530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While ductwork is </a:t>
            </a:r>
            <a:r>
              <a:rPr sz="3000" spc="-5" dirty="0">
                <a:latin typeface="Times New Roman"/>
                <a:cs typeface="Times New Roman"/>
              </a:rPr>
              <a:t>small </a:t>
            </a:r>
            <a:r>
              <a:rPr sz="3000" dirty="0">
                <a:latin typeface="Times New Roman"/>
                <a:cs typeface="Times New Roman"/>
              </a:rPr>
              <a:t>in residential buildings,  in </a:t>
            </a:r>
            <a:r>
              <a:rPr sz="3000" spc="-15" dirty="0">
                <a:latin typeface="Times New Roman"/>
                <a:cs typeface="Times New Roman"/>
              </a:rPr>
              <a:t>large </a:t>
            </a:r>
            <a:r>
              <a:rPr sz="3000" dirty="0">
                <a:latin typeface="Times New Roman"/>
                <a:cs typeface="Times New Roman"/>
              </a:rPr>
              <a:t>commercial buildings it can be </a:t>
            </a:r>
            <a:r>
              <a:rPr sz="3000" spc="-15" dirty="0">
                <a:latin typeface="Times New Roman"/>
                <a:cs typeface="Times New Roman"/>
              </a:rPr>
              <a:t>large  </a:t>
            </a:r>
            <a:r>
              <a:rPr sz="3000" dirty="0">
                <a:latin typeface="Times New Roman"/>
                <a:cs typeface="Times New Roman"/>
              </a:rPr>
              <a:t>enough for individual to climb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though</a:t>
            </a:r>
            <a:endParaRPr sz="3000">
              <a:latin typeface="Times New Roman"/>
              <a:cs typeface="Times New Roman"/>
            </a:endParaRPr>
          </a:p>
          <a:p>
            <a:pPr marL="355600" marR="742315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vents are </a:t>
            </a:r>
            <a:r>
              <a:rPr sz="3000" spc="-10" dirty="0">
                <a:latin typeface="Times New Roman"/>
                <a:cs typeface="Times New Roman"/>
              </a:rPr>
              <a:t>large, </a:t>
            </a:r>
            <a:r>
              <a:rPr sz="3000" dirty="0">
                <a:latin typeface="Times New Roman"/>
                <a:cs typeface="Times New Roman"/>
              </a:rPr>
              <a:t>install wire mesh grids at  various points to compartmentalize the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5370" y="1006855"/>
            <a:ext cx="2867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Water</a:t>
            </a:r>
            <a:r>
              <a:rPr spc="-80" dirty="0"/>
              <a:t> </a:t>
            </a:r>
            <a:r>
              <a:rPr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111755"/>
            <a:ext cx="7727950" cy="4116704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Lack </a:t>
            </a:r>
            <a:r>
              <a:rPr sz="2800" spc="-5" dirty="0">
                <a:latin typeface="Times New Roman"/>
                <a:cs typeface="Times New Roman"/>
              </a:rPr>
              <a:t>of water poses problem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systems, including  functionality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fire suppression systems and </a:t>
            </a:r>
            <a:r>
              <a:rPr sz="2800" dirty="0">
                <a:latin typeface="Times New Roman"/>
                <a:cs typeface="Times New Roman"/>
              </a:rPr>
              <a:t>ability  </a:t>
            </a:r>
            <a:r>
              <a:rPr sz="2800" spc="-5" dirty="0">
                <a:latin typeface="Times New Roman"/>
                <a:cs typeface="Times New Roman"/>
              </a:rPr>
              <a:t>of water </a:t>
            </a:r>
            <a:r>
              <a:rPr sz="2800" dirty="0">
                <a:latin typeface="Times New Roman"/>
                <a:cs typeface="Times New Roman"/>
              </a:rPr>
              <a:t>chillers to </a:t>
            </a:r>
            <a:r>
              <a:rPr sz="2800" spc="-5" dirty="0">
                <a:latin typeface="Times New Roman"/>
                <a:cs typeface="Times New Roman"/>
              </a:rPr>
              <a:t>provide air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conditioning</a:t>
            </a:r>
            <a:endParaRPr sz="2800">
              <a:latin typeface="Times New Roman"/>
              <a:cs typeface="Times New Roman"/>
            </a:endParaRPr>
          </a:p>
          <a:p>
            <a:pPr marL="355600" marR="568325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Surplus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25" dirty="0">
                <a:latin typeface="Times New Roman"/>
                <a:cs typeface="Times New Roman"/>
              </a:rPr>
              <a:t>water,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water </a:t>
            </a:r>
            <a:r>
              <a:rPr sz="2800" dirty="0">
                <a:latin typeface="Times New Roman"/>
                <a:cs typeface="Times New Roman"/>
              </a:rPr>
              <a:t>pressure, poses a real  threat (flooding;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leaks)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No </a:t>
            </a:r>
            <a:r>
              <a:rPr sz="2400" dirty="0">
                <a:latin typeface="Times New Roman"/>
                <a:cs typeface="Times New Roman"/>
              </a:rPr>
              <a:t>pipes (except </a:t>
            </a:r>
            <a:r>
              <a:rPr sz="2400" spc="-5" dirty="0">
                <a:latin typeface="Times New Roman"/>
                <a:cs typeface="Times New Roman"/>
              </a:rPr>
              <a:t>sprinklers) within </a:t>
            </a:r>
            <a:r>
              <a:rPr sz="2400" dirty="0">
                <a:latin typeface="Times New Roman"/>
                <a:cs typeface="Times New Roman"/>
              </a:rPr>
              <a:t>computer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rooms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10" dirty="0">
                <a:latin typeface="Times New Roman"/>
                <a:cs typeface="Times New Roman"/>
              </a:rPr>
              <a:t>Under-floor </a:t>
            </a:r>
            <a:r>
              <a:rPr sz="2400" spc="-5" dirty="0">
                <a:latin typeface="Times New Roman"/>
                <a:cs typeface="Times New Roman"/>
              </a:rPr>
              <a:t>water detection</a:t>
            </a:r>
            <a:endParaRPr sz="2400">
              <a:latin typeface="Times New Roman"/>
              <a:cs typeface="Times New Roman"/>
            </a:endParaRPr>
          </a:p>
          <a:p>
            <a:pPr marL="355600" marR="45085" indent="-342900">
              <a:lnSpc>
                <a:spcPts val="302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85" dirty="0">
                <a:latin typeface="Times New Roman"/>
                <a:cs typeface="Times New Roman"/>
              </a:rPr>
              <a:t>Very </a:t>
            </a:r>
            <a:r>
              <a:rPr sz="2800" dirty="0">
                <a:latin typeface="Times New Roman"/>
                <a:cs typeface="Times New Roman"/>
              </a:rPr>
              <a:t>important to integrate </a:t>
            </a:r>
            <a:r>
              <a:rPr sz="2800" spc="-5" dirty="0">
                <a:latin typeface="Times New Roman"/>
                <a:cs typeface="Times New Roman"/>
              </a:rPr>
              <a:t>water detection systems  </a:t>
            </a:r>
            <a:r>
              <a:rPr sz="2800" dirty="0">
                <a:latin typeface="Times New Roman"/>
                <a:cs typeface="Times New Roman"/>
              </a:rPr>
              <a:t>into </a:t>
            </a:r>
            <a:r>
              <a:rPr sz="2800" spc="-5" dirty="0">
                <a:latin typeface="Times New Roman"/>
                <a:cs typeface="Times New Roman"/>
              </a:rPr>
              <a:t>alarm systems that regulate overall facilities  operations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6665" y="1006855"/>
            <a:ext cx="34651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Structural Collapse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7841"/>
            <a:ext cx="7485380" cy="418147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431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  <a:tab pos="3202305" algn="l"/>
              </a:tabLst>
            </a:pPr>
            <a:r>
              <a:rPr sz="2700" spc="-5" dirty="0">
                <a:latin typeface="Times New Roman"/>
                <a:cs typeface="Times New Roman"/>
              </a:rPr>
              <a:t>Unavoidable</a:t>
            </a:r>
            <a:r>
              <a:rPr sz="2700" dirty="0">
                <a:latin typeface="Times New Roman"/>
                <a:cs typeface="Times New Roman"/>
              </a:rPr>
              <a:t> forces	(earthquake, explosion,  physical attack) can cause failures of </a:t>
            </a:r>
            <a:r>
              <a:rPr sz="2700" spc="-5" dirty="0">
                <a:latin typeface="Times New Roman"/>
                <a:cs typeface="Times New Roman"/>
              </a:rPr>
              <a:t>structures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that  house</a:t>
            </a:r>
            <a:r>
              <a:rPr sz="2700" spc="-5" dirty="0">
                <a:latin typeface="Times New Roman"/>
                <a:cs typeface="Times New Roman"/>
              </a:rPr>
              <a:t> organization</a:t>
            </a:r>
            <a:endParaRPr sz="2700">
              <a:latin typeface="Times New Roman"/>
              <a:cs typeface="Times New Roman"/>
            </a:endParaRPr>
          </a:p>
          <a:p>
            <a:pPr marL="355600" marR="53340" indent="-342900">
              <a:lnSpc>
                <a:spcPts val="2920"/>
              </a:lnSpc>
              <a:spcBef>
                <a:spcPts val="1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Structures </a:t>
            </a:r>
            <a:r>
              <a:rPr sz="2700" dirty="0">
                <a:latin typeface="Times New Roman"/>
                <a:cs typeface="Times New Roman"/>
              </a:rPr>
              <a:t>are designed and constructed </a:t>
            </a:r>
            <a:r>
              <a:rPr sz="2700" spc="-5" dirty="0">
                <a:latin typeface="Times New Roman"/>
                <a:cs typeface="Times New Roman"/>
              </a:rPr>
              <a:t>with  specific </a:t>
            </a:r>
            <a:r>
              <a:rPr sz="2700" dirty="0">
                <a:latin typeface="Times New Roman"/>
                <a:cs typeface="Times New Roman"/>
              </a:rPr>
              <a:t>load limits; overloading these limits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results  in </a:t>
            </a:r>
            <a:r>
              <a:rPr sz="2700" spc="-5" dirty="0">
                <a:latin typeface="Times New Roman"/>
                <a:cs typeface="Times New Roman"/>
              </a:rPr>
              <a:t>structural </a:t>
            </a:r>
            <a:r>
              <a:rPr sz="2700" dirty="0">
                <a:latin typeface="Times New Roman"/>
                <a:cs typeface="Times New Roman"/>
              </a:rPr>
              <a:t>failure and potential injury or loss of  life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16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Periodic </a:t>
            </a:r>
            <a:r>
              <a:rPr sz="2700" dirty="0">
                <a:latin typeface="Times New Roman"/>
                <a:cs typeface="Times New Roman"/>
              </a:rPr>
              <a:t>inspections by qualified civil engineers  assist in identifying potentially dangerous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structural  </a:t>
            </a:r>
            <a:r>
              <a:rPr sz="2700" dirty="0">
                <a:latin typeface="Times New Roman"/>
                <a:cs typeface="Times New Roman"/>
              </a:rPr>
              <a:t>conditions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Interception of</a:t>
            </a:r>
            <a:r>
              <a:rPr spc="-3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72393"/>
            <a:ext cx="7395845" cy="3935729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Three methods of data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interception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Direct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observation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Interception of data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transmission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Electromagnetic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interception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U.S. </a:t>
            </a:r>
            <a:r>
              <a:rPr sz="2700" dirty="0">
                <a:latin typeface="Times New Roman"/>
                <a:cs typeface="Times New Roman"/>
              </a:rPr>
              <a:t>government developed TEMPEST program</a:t>
            </a:r>
            <a:r>
              <a:rPr sz="2700" spc="-2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to  reduce risk of electromagnetic radiation (EMR)  monitoring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1222" y="1006855"/>
            <a:ext cx="5235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Mobile and Portable 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14041"/>
            <a:ext cx="7510780" cy="422275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50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30" dirty="0">
                <a:latin typeface="Times New Roman"/>
                <a:cs typeface="Times New Roman"/>
              </a:rPr>
              <a:t>With </a:t>
            </a:r>
            <a:r>
              <a:rPr sz="2700" dirty="0">
                <a:latin typeface="Times New Roman"/>
                <a:cs typeface="Times New Roman"/>
              </a:rPr>
              <a:t>the increased threat to information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for  laptops, tablets, and </a:t>
            </a:r>
            <a:r>
              <a:rPr sz="2700" spc="-5" dirty="0">
                <a:latin typeface="Times New Roman"/>
                <a:cs typeface="Times New Roman"/>
              </a:rPr>
              <a:t>smart </a:t>
            </a:r>
            <a:r>
              <a:rPr sz="2700" dirty="0">
                <a:latin typeface="Times New Roman"/>
                <a:cs typeface="Times New Roman"/>
              </a:rPr>
              <a:t>phones, mobile  computing requires more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than average in-  house</a:t>
            </a:r>
            <a:r>
              <a:rPr sz="2700" spc="-5" dirty="0">
                <a:latin typeface="Times New Roman"/>
                <a:cs typeface="Times New Roman"/>
              </a:rPr>
              <a:t> system.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468630" indent="-342900">
              <a:lnSpc>
                <a:spcPts val="292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Many </a:t>
            </a:r>
            <a:r>
              <a:rPr sz="2700" dirty="0">
                <a:latin typeface="Times New Roman"/>
                <a:cs typeface="Times New Roman"/>
              </a:rPr>
              <a:t>mobile computing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have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corporate  information </a:t>
            </a:r>
            <a:r>
              <a:rPr sz="2700" spc="-5" dirty="0">
                <a:latin typeface="Times New Roman"/>
                <a:cs typeface="Times New Roman"/>
              </a:rPr>
              <a:t>stored within </a:t>
            </a:r>
            <a:r>
              <a:rPr sz="2700" dirty="0">
                <a:latin typeface="Times New Roman"/>
                <a:cs typeface="Times New Roman"/>
              </a:rPr>
              <a:t>them; </a:t>
            </a:r>
            <a:r>
              <a:rPr sz="2700" spc="-5" dirty="0">
                <a:latin typeface="Times New Roman"/>
                <a:cs typeface="Times New Roman"/>
              </a:rPr>
              <a:t>some </a:t>
            </a:r>
            <a:r>
              <a:rPr sz="2700" dirty="0">
                <a:latin typeface="Times New Roman"/>
                <a:cs typeface="Times New Roman"/>
              </a:rPr>
              <a:t>are  configured to facilitate </a:t>
            </a:r>
            <a:r>
              <a:rPr sz="2700" spc="-10" dirty="0">
                <a:latin typeface="Times New Roman"/>
                <a:cs typeface="Times New Roman"/>
              </a:rPr>
              <a:t>user’s </a:t>
            </a:r>
            <a:r>
              <a:rPr sz="2700" dirty="0">
                <a:latin typeface="Times New Roman"/>
                <a:cs typeface="Times New Roman"/>
              </a:rPr>
              <a:t>access into  </a:t>
            </a:r>
            <a:r>
              <a:rPr sz="2700" spc="-15" dirty="0">
                <a:latin typeface="Times New Roman"/>
                <a:cs typeface="Times New Roman"/>
              </a:rPr>
              <a:t>organization’s </a:t>
            </a:r>
            <a:r>
              <a:rPr sz="2700" spc="-5" dirty="0">
                <a:latin typeface="Times New Roman"/>
                <a:cs typeface="Times New Roman"/>
              </a:rPr>
              <a:t>secure </a:t>
            </a:r>
            <a:r>
              <a:rPr sz="2700" dirty="0">
                <a:latin typeface="Times New Roman"/>
                <a:cs typeface="Times New Roman"/>
              </a:rPr>
              <a:t>computing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facilities.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Theft of laptops, phones, etc. is a major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risk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95804" y="1006855"/>
            <a:ext cx="5066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Remote Computing</a:t>
            </a:r>
            <a:r>
              <a:rPr spc="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78989"/>
            <a:ext cx="7547609" cy="440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802005" indent="-3422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dirty="0">
                <a:latin typeface="Times New Roman"/>
                <a:cs typeface="Times New Roman"/>
              </a:rPr>
              <a:t>Remote site computing: away from </a:t>
            </a:r>
            <a:r>
              <a:rPr sz="2500" spc="-5" dirty="0">
                <a:latin typeface="Times New Roman"/>
                <a:cs typeface="Times New Roman"/>
              </a:rPr>
              <a:t>organizational  </a:t>
            </a:r>
            <a:r>
              <a:rPr sz="2500" dirty="0">
                <a:latin typeface="Times New Roman"/>
                <a:cs typeface="Times New Roman"/>
              </a:rPr>
              <a:t>facility</a:t>
            </a:r>
            <a:endParaRPr sz="2500">
              <a:latin typeface="Times New Roman"/>
              <a:cs typeface="Times New Roman"/>
            </a:endParaRPr>
          </a:p>
          <a:p>
            <a:pPr marL="354965" marR="508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5" dirty="0">
                <a:latin typeface="Times New Roman"/>
                <a:cs typeface="Times New Roman"/>
              </a:rPr>
              <a:t>Telecommuting: </a:t>
            </a:r>
            <a:r>
              <a:rPr sz="2500" dirty="0">
                <a:latin typeface="Times New Roman"/>
                <a:cs typeface="Times New Roman"/>
              </a:rPr>
              <a:t>computing using telecommunications  including Internet, dial-up, or leased point-to-point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links</a:t>
            </a:r>
            <a:endParaRPr sz="2500">
              <a:latin typeface="Times New Roman"/>
              <a:cs typeface="Times New Roman"/>
            </a:endParaRPr>
          </a:p>
          <a:p>
            <a:pPr marL="354965" marR="8382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dirty="0">
                <a:latin typeface="Times New Roman"/>
                <a:cs typeface="Times New Roman"/>
              </a:rPr>
              <a:t>Employees may need to access networks on business  trips; telecommuters need access from home </a:t>
            </a:r>
            <a:r>
              <a:rPr sz="2500" spc="-5" dirty="0">
                <a:latin typeface="Times New Roman"/>
                <a:cs typeface="Times New Roman"/>
              </a:rPr>
              <a:t>systems </a:t>
            </a:r>
            <a:r>
              <a:rPr sz="2500" dirty="0">
                <a:latin typeface="Times New Roman"/>
                <a:cs typeface="Times New Roman"/>
              </a:rPr>
              <a:t>or  </a:t>
            </a:r>
            <a:r>
              <a:rPr sz="2500" spc="-5" dirty="0">
                <a:latin typeface="Times New Roman"/>
                <a:cs typeface="Times New Roman"/>
              </a:rPr>
              <a:t>satellite</a:t>
            </a:r>
            <a:r>
              <a:rPr sz="2500" spc="20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Times New Roman"/>
                <a:cs typeface="Times New Roman"/>
              </a:rPr>
              <a:t>offices</a:t>
            </a:r>
            <a:endParaRPr sz="2500">
              <a:latin typeface="Times New Roman"/>
              <a:cs typeface="Times New Roman"/>
            </a:endParaRPr>
          </a:p>
          <a:p>
            <a:pPr marL="354965" marR="13081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90" dirty="0">
                <a:latin typeface="Times New Roman"/>
                <a:cs typeface="Times New Roman"/>
              </a:rPr>
              <a:t>To </a:t>
            </a:r>
            <a:r>
              <a:rPr sz="2500" dirty="0">
                <a:latin typeface="Times New Roman"/>
                <a:cs typeface="Times New Roman"/>
              </a:rPr>
              <a:t>provide secure extension of </a:t>
            </a:r>
            <a:r>
              <a:rPr sz="2500" spc="-15" dirty="0">
                <a:latin typeface="Times New Roman"/>
                <a:cs typeface="Times New Roman"/>
              </a:rPr>
              <a:t>organization’s </a:t>
            </a:r>
            <a:r>
              <a:rPr sz="2500" dirty="0">
                <a:latin typeface="Times New Roman"/>
                <a:cs typeface="Times New Roman"/>
              </a:rPr>
              <a:t>internal  networks, all external connections and systems must be  </a:t>
            </a:r>
            <a:r>
              <a:rPr sz="2500" spc="-5" dirty="0">
                <a:latin typeface="Times New Roman"/>
                <a:cs typeface="Times New Roman"/>
              </a:rPr>
              <a:t>secured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7670" y="961135"/>
            <a:ext cx="4542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In-House or</a:t>
            </a:r>
            <a:r>
              <a:rPr spc="-50" dirty="0"/>
              <a:t> </a:t>
            </a:r>
            <a:r>
              <a:rPr spc="-10" dirty="0"/>
              <a:t>Outsourced?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882704"/>
            <a:ext cx="7534909" cy="322580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qualified and professional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agencies</a:t>
            </a:r>
            <a:endParaRPr sz="2800">
              <a:latin typeface="Times New Roman"/>
              <a:cs typeface="Times New Roman"/>
            </a:endParaRPr>
          </a:p>
          <a:p>
            <a:pPr marL="355600" marR="154622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Benefit of outsourcing includes gaining  </a:t>
            </a:r>
            <a:r>
              <a:rPr sz="2800" dirty="0">
                <a:latin typeface="Times New Roman"/>
                <a:cs typeface="Times New Roman"/>
              </a:rPr>
              <a:t>experience </a:t>
            </a:r>
            <a:r>
              <a:rPr sz="2800" spc="-5" dirty="0">
                <a:latin typeface="Times New Roman"/>
                <a:cs typeface="Times New Roman"/>
              </a:rPr>
              <a:t>and knowledge of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agencies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Downside </a:t>
            </a:r>
            <a:r>
              <a:rPr sz="2800" dirty="0">
                <a:latin typeface="Times New Roman"/>
                <a:cs typeface="Times New Roman"/>
              </a:rPr>
              <a:t>includes high expense, loss of control  over individual components,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level of trust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that  must be </a:t>
            </a:r>
            <a:r>
              <a:rPr sz="2800" spc="-5" dirty="0">
                <a:latin typeface="Times New Roman"/>
                <a:cs typeface="Times New Roman"/>
              </a:rPr>
              <a:t>placed </a:t>
            </a:r>
            <a:r>
              <a:rPr sz="2800" dirty="0">
                <a:latin typeface="Times New Roman"/>
                <a:cs typeface="Times New Roman"/>
              </a:rPr>
              <a:t>in another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company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83433" y="1045717"/>
            <a:ext cx="489204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/>
              <a:t>Major Sources of Physical</a:t>
            </a:r>
            <a:r>
              <a:rPr sz="3100" spc="-100" dirty="0"/>
              <a:t> </a:t>
            </a:r>
            <a:r>
              <a:rPr sz="3100" dirty="0"/>
              <a:t>Loss</a:t>
            </a:r>
            <a:endParaRPr sz="3100"/>
          </a:p>
        </p:txBody>
      </p:sp>
      <p:sp>
        <p:nvSpPr>
          <p:cNvPr id="5" name="object 5"/>
          <p:cNvSpPr txBox="1"/>
          <p:nvPr/>
        </p:nvSpPr>
        <p:spPr>
          <a:xfrm>
            <a:off x="1221739" y="2043645"/>
            <a:ext cx="3465195" cy="44450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People </a:t>
            </a:r>
            <a:r>
              <a:rPr sz="2900" spc="-5" dirty="0">
                <a:latin typeface="Times New Roman"/>
                <a:cs typeface="Times New Roman"/>
              </a:rPr>
              <a:t>(!)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Extreme</a:t>
            </a:r>
            <a:r>
              <a:rPr sz="2900" spc="-30" dirty="0">
                <a:latin typeface="Times New Roman"/>
                <a:cs typeface="Times New Roman"/>
              </a:rPr>
              <a:t> </a:t>
            </a:r>
            <a:r>
              <a:rPr sz="2900" spc="-5" dirty="0">
                <a:latin typeface="Times New Roman"/>
                <a:cs typeface="Times New Roman"/>
              </a:rPr>
              <a:t>temperature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Gases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Liquids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Living</a:t>
            </a:r>
            <a:r>
              <a:rPr sz="2900" spc="-10" dirty="0">
                <a:latin typeface="Times New Roman"/>
                <a:cs typeface="Times New Roman"/>
              </a:rPr>
              <a:t> organisms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Projectiles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Movement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5" dirty="0">
                <a:latin typeface="Times New Roman"/>
                <a:cs typeface="Times New Roman"/>
              </a:rPr>
              <a:t>Energy</a:t>
            </a:r>
            <a:r>
              <a:rPr sz="2900" spc="-10" dirty="0">
                <a:latin typeface="Times New Roman"/>
                <a:cs typeface="Times New Roman"/>
              </a:rPr>
              <a:t> </a:t>
            </a:r>
            <a:r>
              <a:rPr sz="2900" spc="-5" dirty="0">
                <a:latin typeface="Times New Roman"/>
                <a:cs typeface="Times New Roman"/>
              </a:rPr>
              <a:t>anomalies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98818" y="6349998"/>
            <a:ext cx="20370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20" dirty="0">
                <a:latin typeface="Times New Roman"/>
                <a:cs typeface="Times New Roman"/>
              </a:rPr>
              <a:t>From </a:t>
            </a:r>
            <a:r>
              <a:rPr sz="1800" i="1" dirty="0">
                <a:latin typeface="Times New Roman"/>
                <a:cs typeface="Times New Roman"/>
              </a:rPr>
              <a:t>Donn B.</a:t>
            </a:r>
            <a:r>
              <a:rPr sz="1800" i="1" spc="-3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Parker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5101" y="1006855"/>
            <a:ext cx="41046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Inventory</a:t>
            </a:r>
            <a:r>
              <a:rPr spc="-60" dirty="0"/>
              <a:t> </a:t>
            </a:r>
            <a:r>
              <a:rPr spc="-10"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990"/>
            <a:ext cx="7978775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9725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Computing equipment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inventoried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and  inspected on a regular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basis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25844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Classified information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also be inventoried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and  managed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Physical security </a:t>
            </a:r>
            <a:r>
              <a:rPr sz="2700" dirty="0">
                <a:latin typeface="Times New Roman"/>
                <a:cs typeface="Times New Roman"/>
              </a:rPr>
              <a:t>of computing equipment, data </a:t>
            </a:r>
            <a:r>
              <a:rPr sz="2700" spc="-5" dirty="0">
                <a:latin typeface="Times New Roman"/>
                <a:cs typeface="Times New Roman"/>
              </a:rPr>
              <a:t>storage  </a:t>
            </a:r>
            <a:r>
              <a:rPr sz="2700" dirty="0">
                <a:latin typeface="Times New Roman"/>
                <a:cs typeface="Times New Roman"/>
              </a:rPr>
              <a:t>media and classified documents varies for each  </a:t>
            </a:r>
            <a:r>
              <a:rPr sz="2700" spc="-5" dirty="0">
                <a:latin typeface="Times New Roman"/>
                <a:cs typeface="Times New Roman"/>
              </a:rPr>
              <a:t>organization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91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Security</a:t>
            </a:r>
            <a:r>
              <a:rPr spc="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63080" cy="31343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group these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threats:</a:t>
            </a:r>
            <a:endParaRPr sz="3000">
              <a:latin typeface="Times New Roman"/>
              <a:cs typeface="Times New Roman"/>
            </a:endParaRPr>
          </a:p>
          <a:p>
            <a:pPr marL="355600" marR="2978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Environmental threats (including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natural  disasters)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Technical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Human-caused threats, both malicious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accidental.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6790" y="1006855"/>
            <a:ext cx="3002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Forces of</a:t>
            </a:r>
            <a:r>
              <a:rPr spc="-75" dirty="0"/>
              <a:t> </a:t>
            </a:r>
            <a:r>
              <a:rPr spc="-10" dirty="0"/>
              <a:t>Nature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601345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30" dirty="0"/>
              <a:t>Wind</a:t>
            </a:r>
            <a:r>
              <a:rPr spc="-90" dirty="0"/>
              <a:t> </a:t>
            </a:r>
            <a:r>
              <a:rPr dirty="0"/>
              <a:t>(tornado,  hurricane)</a:t>
            </a:r>
          </a:p>
          <a:p>
            <a:pPr marL="755650" lvl="1" indent="-28575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Construction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Flood</a:t>
            </a: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Electrical</a:t>
            </a:r>
            <a:r>
              <a:rPr spc="-20" dirty="0"/>
              <a:t> </a:t>
            </a:r>
            <a:r>
              <a:rPr dirty="0"/>
              <a:t>storms</a:t>
            </a: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Power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redundancy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Construction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84140" y="1995836"/>
            <a:ext cx="3379470" cy="37979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54965" marR="454025" indent="-354965">
              <a:lnSpc>
                <a:spcPct val="109500"/>
              </a:lnSpc>
              <a:spcBef>
                <a:spcPts val="1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Ice </a:t>
            </a:r>
            <a:r>
              <a:rPr sz="2700" spc="-5" dirty="0">
                <a:latin typeface="Times New Roman"/>
                <a:cs typeface="Times New Roman"/>
              </a:rPr>
              <a:t>storm,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blizzard  </a:t>
            </a:r>
            <a:r>
              <a:rPr sz="2400" dirty="0">
                <a:latin typeface="Times New Roman"/>
                <a:cs typeface="Times New Roman"/>
              </a:rPr>
              <a:t>Location  Construction</a:t>
            </a:r>
            <a:endParaRPr sz="2400">
              <a:latin typeface="Times New Roman"/>
              <a:cs typeface="Times New Roman"/>
            </a:endParaRPr>
          </a:p>
          <a:p>
            <a:pPr marL="354965" marR="1326515" indent="-354965">
              <a:lnSpc>
                <a:spcPct val="1095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Earthquake  </a:t>
            </a:r>
            <a:r>
              <a:rPr sz="2400" dirty="0">
                <a:latin typeface="Times New Roman"/>
                <a:cs typeface="Times New Roman"/>
              </a:rPr>
              <a:t>Location  Construction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Extremes of heat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</a:t>
            </a:r>
            <a:r>
              <a:rPr sz="2800" dirty="0">
                <a:latin typeface="Times New Roman"/>
                <a:cs typeface="Times New Roman"/>
              </a:rPr>
              <a:t>cold</a:t>
            </a:r>
            <a:endParaRPr sz="28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260"/>
              </a:spcBef>
            </a:pPr>
            <a:r>
              <a:rPr sz="2400" spc="-80" dirty="0">
                <a:latin typeface="Times New Roman"/>
                <a:cs typeface="Times New Roman"/>
              </a:rPr>
              <a:t>HVAC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5007" y="1006855"/>
            <a:ext cx="40900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Environmental</a:t>
            </a:r>
            <a:r>
              <a:rPr spc="-1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26884" cy="331724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Inappropriate temperature and humidity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Fire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smoke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Water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Chemical, radiological, biological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hazards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Dust </a:t>
            </a:r>
            <a:r>
              <a:rPr sz="3000" dirty="0">
                <a:latin typeface="Times New Roman"/>
                <a:cs typeface="Times New Roman"/>
              </a:rPr>
              <a:t>(especially paper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dust)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Infestation (mold, insects,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vermin)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36873" y="1006855"/>
            <a:ext cx="3183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Technical</a:t>
            </a:r>
            <a:r>
              <a:rPr spc="-8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2060395"/>
            <a:ext cx="8035925" cy="4155440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 power is essential to run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power utility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problems:</a:t>
            </a:r>
            <a:endParaRPr sz="26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under-voltage </a:t>
            </a:r>
            <a:r>
              <a:rPr sz="2200" dirty="0">
                <a:latin typeface="Times New Roman"/>
                <a:cs typeface="Times New Roman"/>
              </a:rPr>
              <a:t>- dips/brownouts/outages, interrupt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service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over-voltage </a:t>
            </a:r>
            <a:r>
              <a:rPr sz="2200" dirty="0">
                <a:latin typeface="Times New Roman"/>
                <a:cs typeface="Times New Roman"/>
              </a:rPr>
              <a:t>- </a:t>
            </a:r>
            <a:r>
              <a:rPr sz="2200" spc="-5" dirty="0">
                <a:latin typeface="Times New Roman"/>
                <a:cs typeface="Times New Roman"/>
              </a:rPr>
              <a:t>surges/faults/lightening, </a:t>
            </a:r>
            <a:r>
              <a:rPr sz="2200" dirty="0">
                <a:latin typeface="Times New Roman"/>
                <a:cs typeface="Times New Roman"/>
              </a:rPr>
              <a:t>can destroy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chips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dirty="0">
                <a:latin typeface="Times New Roman"/>
                <a:cs typeface="Times New Roman"/>
              </a:rPr>
              <a:t>noise - on power lines, may interfere </a:t>
            </a:r>
            <a:r>
              <a:rPr sz="2200" spc="-5" dirty="0">
                <a:latin typeface="Times New Roman"/>
                <a:cs typeface="Times New Roman"/>
              </a:rPr>
              <a:t>with </a:t>
            </a:r>
            <a:r>
              <a:rPr sz="2200" dirty="0">
                <a:latin typeface="Times New Roman"/>
                <a:cs typeface="Times New Roman"/>
              </a:rPr>
              <a:t>device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operation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Electromagnetic interference</a:t>
            </a:r>
            <a:r>
              <a:rPr sz="3000" spc="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(EMI)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from line noise, motors, fans, heavy equipment, other  computers, nearby radio </a:t>
            </a:r>
            <a:r>
              <a:rPr sz="2600" spc="-10" dirty="0">
                <a:latin typeface="Times New Roman"/>
                <a:cs typeface="Times New Roman"/>
              </a:rPr>
              <a:t>stations </a:t>
            </a:r>
            <a:r>
              <a:rPr sz="2600" spc="-5" dirty="0">
                <a:latin typeface="Times New Roman"/>
                <a:cs typeface="Times New Roman"/>
              </a:rPr>
              <a:t>and microwave</a:t>
            </a:r>
            <a:r>
              <a:rPr sz="2600" spc="1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relays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can cause intermittent problems with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computers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4142" y="1006855"/>
            <a:ext cx="4231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Human-Caused</a:t>
            </a:r>
            <a:r>
              <a:rPr spc="-55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69859" cy="396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Less predictable, may be </a:t>
            </a:r>
            <a:r>
              <a:rPr sz="3000" spc="-10" dirty="0">
                <a:latin typeface="Times New Roman"/>
                <a:cs typeface="Times New Roman"/>
              </a:rPr>
              <a:t>targeted, </a:t>
            </a:r>
            <a:r>
              <a:rPr sz="3000" dirty="0">
                <a:latin typeface="Times New Roman"/>
                <a:cs typeface="Times New Roman"/>
              </a:rPr>
              <a:t>harder to deal 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5638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unauthorized physical </a:t>
            </a:r>
            <a:r>
              <a:rPr sz="2800" dirty="0">
                <a:latin typeface="Times New Roman"/>
                <a:cs typeface="Times New Roman"/>
              </a:rPr>
              <a:t>access leading to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other  </a:t>
            </a:r>
            <a:r>
              <a:rPr sz="2800" dirty="0">
                <a:latin typeface="Times New Roman"/>
                <a:cs typeface="Times New Roman"/>
              </a:rPr>
              <a:t>threats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theft of equipment /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vandalism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equipment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misuse 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1715</Words>
  <Application>Microsoft Office PowerPoint</Application>
  <PresentationFormat>Custom</PresentationFormat>
  <Paragraphs>280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Narrow</vt:lpstr>
      <vt:lpstr>Calibri</vt:lpstr>
      <vt:lpstr>Comic Sans MS</vt:lpstr>
      <vt:lpstr>Times New Roman</vt:lpstr>
      <vt:lpstr>Office Theme</vt:lpstr>
      <vt:lpstr>IT 4823 Information Security Administration</vt:lpstr>
      <vt:lpstr>Physical Security</vt:lpstr>
      <vt:lpstr>Physical Security Context</vt:lpstr>
      <vt:lpstr>Major Sources of Physical Loss</vt:lpstr>
      <vt:lpstr>Physical Security Threats</vt:lpstr>
      <vt:lpstr>Forces of Nature</vt:lpstr>
      <vt:lpstr>Environmental Threats</vt:lpstr>
      <vt:lpstr>Technical Threats</vt:lpstr>
      <vt:lpstr>Human-Caused Threats</vt:lpstr>
      <vt:lpstr>Mitigation Measures for  Environmental Threats</vt:lpstr>
      <vt:lpstr>Mitigation Measures for  Technical Threats</vt:lpstr>
      <vt:lpstr>Mitigation Measures for  Human-Caused Threats</vt:lpstr>
      <vt:lpstr>Management Roles</vt:lpstr>
      <vt:lpstr>Physical Access Controls</vt:lpstr>
      <vt:lpstr>Computer Rooms, Wiring Closets</vt:lpstr>
      <vt:lpstr>Protecting the Secure Facility</vt:lpstr>
      <vt:lpstr>ID Cards and Badges</vt:lpstr>
      <vt:lpstr>Locks and Keys</vt:lpstr>
      <vt:lpstr>Electronic Monitoring</vt:lpstr>
      <vt:lpstr>Alarms and Alarm Systems</vt:lpstr>
      <vt:lpstr>Alarm Monitoring</vt:lpstr>
      <vt:lpstr>Interior Walls and Doors</vt:lpstr>
      <vt:lpstr>Fire Security and Safety</vt:lpstr>
      <vt:lpstr>Fire Prevention</vt:lpstr>
      <vt:lpstr>Fire Detection and Response</vt:lpstr>
      <vt:lpstr>Fire Detection</vt:lpstr>
      <vt:lpstr>Fire Suppression</vt:lpstr>
      <vt:lpstr>Gas Emission Systems</vt:lpstr>
      <vt:lpstr>Failure Of Supporting Utilities</vt:lpstr>
      <vt:lpstr>Utilities</vt:lpstr>
      <vt:lpstr>Heating, Ventilation, and Air Conditioning</vt:lpstr>
      <vt:lpstr>Specifying HVAC</vt:lpstr>
      <vt:lpstr>Ventilation Shafts</vt:lpstr>
      <vt:lpstr>Water Problems</vt:lpstr>
      <vt:lpstr>Structural Collapse</vt:lpstr>
      <vt:lpstr>Interception of Data</vt:lpstr>
      <vt:lpstr>Mobile and Portable Systems</vt:lpstr>
      <vt:lpstr>Remote Computing Security</vt:lpstr>
      <vt:lpstr>In-House or Outsourced?</vt:lpstr>
      <vt:lpstr>Inventory Management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- 4823_20_physical_security.pptm</dc:title>
  <dc:creator>bbrown</dc:creator>
  <cp:lastModifiedBy>Hossain Shahriar</cp:lastModifiedBy>
  <cp:revision>1</cp:revision>
  <dcterms:created xsi:type="dcterms:W3CDTF">2019-06-20T18:07:36Z</dcterms:created>
  <dcterms:modified xsi:type="dcterms:W3CDTF">2019-06-20T18:07:53Z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