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350" r:id="rId3"/>
    <p:sldId id="402" r:id="rId4"/>
    <p:sldId id="404" r:id="rId5"/>
    <p:sldId id="401" r:id="rId6"/>
    <p:sldId id="359" r:id="rId7"/>
    <p:sldId id="354" r:id="rId8"/>
    <p:sldId id="417" r:id="rId9"/>
    <p:sldId id="405" r:id="rId10"/>
    <p:sldId id="358" r:id="rId11"/>
    <p:sldId id="356" r:id="rId12"/>
    <p:sldId id="360" r:id="rId13"/>
    <p:sldId id="406" r:id="rId14"/>
    <p:sldId id="407" r:id="rId15"/>
    <p:sldId id="408" r:id="rId16"/>
    <p:sldId id="409" r:id="rId17"/>
    <p:sldId id="410" r:id="rId18"/>
    <p:sldId id="412" r:id="rId19"/>
    <p:sldId id="413" r:id="rId20"/>
    <p:sldId id="416" r:id="rId21"/>
    <p:sldId id="419" r:id="rId22"/>
    <p:sldId id="361" r:id="rId23"/>
    <p:sldId id="287" r:id="rId24"/>
    <p:sldId id="341" r:id="rId25"/>
    <p:sldId id="288" r:id="rId26"/>
    <p:sldId id="391" r:id="rId27"/>
    <p:sldId id="392" r:id="rId28"/>
    <p:sldId id="362" r:id="rId29"/>
    <p:sldId id="363" r:id="rId30"/>
    <p:sldId id="365" r:id="rId31"/>
    <p:sldId id="369" r:id="rId32"/>
    <p:sldId id="366" r:id="rId33"/>
    <p:sldId id="367" r:id="rId34"/>
    <p:sldId id="368" r:id="rId35"/>
    <p:sldId id="364" r:id="rId36"/>
    <p:sldId id="316" r:id="rId37"/>
    <p:sldId id="317" r:id="rId38"/>
    <p:sldId id="304" r:id="rId39"/>
    <p:sldId id="306" r:id="rId40"/>
    <p:sldId id="307" r:id="rId41"/>
    <p:sldId id="309" r:id="rId42"/>
    <p:sldId id="313" r:id="rId43"/>
    <p:sldId id="314" r:id="rId44"/>
    <p:sldId id="370" r:id="rId45"/>
    <p:sldId id="371" r:id="rId46"/>
    <p:sldId id="372" r:id="rId47"/>
    <p:sldId id="423" r:id="rId48"/>
    <p:sldId id="333" r:id="rId49"/>
    <p:sldId id="334" r:id="rId50"/>
    <p:sldId id="385" r:id="rId51"/>
    <p:sldId id="373" r:id="rId52"/>
    <p:sldId id="420" r:id="rId53"/>
    <p:sldId id="390" r:id="rId54"/>
    <p:sldId id="387" r:id="rId55"/>
    <p:sldId id="422" r:id="rId56"/>
    <p:sldId id="421" r:id="rId57"/>
    <p:sldId id="388" r:id="rId58"/>
    <p:sldId id="389" r:id="rId59"/>
    <p:sldId id="376" r:id="rId60"/>
    <p:sldId id="378" r:id="rId61"/>
    <p:sldId id="424" r:id="rId62"/>
    <p:sldId id="382" r:id="rId63"/>
    <p:sldId id="336" r:id="rId64"/>
    <p:sldId id="347" r:id="rId65"/>
    <p:sldId id="426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9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7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20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1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97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9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6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7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6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cs.kennesaw.edu/~hshahria/mobileapp/contentprovider.html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://www.jssec.org/dl/android_securecoding_en.pdf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etaintelli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962" y="415343"/>
            <a:ext cx="11838038" cy="29718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Mobile Application Security: Overview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46893" y="4578724"/>
            <a:ext cx="396880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Hossain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Shahriar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hshahria@kennesaw.edu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8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990" y="1641749"/>
            <a:ext cx="8911687" cy="1280890"/>
          </a:xfrm>
        </p:spPr>
        <p:txBody>
          <a:bodyPr/>
          <a:lstStyle/>
          <a:p>
            <a:r>
              <a:rPr lang="en-US" dirty="0" smtClean="0"/>
              <a:t>Part1: Android, Malware, Mitigation</a:t>
            </a:r>
            <a:endParaRPr lang="en-US" dirty="0"/>
          </a:p>
        </p:txBody>
      </p:sp>
      <p:pic>
        <p:nvPicPr>
          <p:cNvPr id="3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2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9838431" cy="1280890"/>
          </a:xfrm>
        </p:spPr>
        <p:txBody>
          <a:bodyPr/>
          <a:lstStyle/>
          <a:p>
            <a:r>
              <a:rPr lang="en-US" dirty="0"/>
              <a:t>Dining </a:t>
            </a:r>
            <a:r>
              <a:rPr lang="en-US" dirty="0" smtClean="0"/>
              <a:t>out: Introducing tip calculator app</a:t>
            </a:r>
            <a:endParaRPr lang="en-US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://www.royal-olympic-cruises.com/pictures/cruise-restaurant-di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78" y="2454367"/>
            <a:ext cx="3737999" cy="25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838" y="2454367"/>
            <a:ext cx="5076825" cy="21907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28838" y="5009818"/>
            <a:ext cx="3623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How much tip we should give?</a:t>
            </a:r>
          </a:p>
          <a:p>
            <a:endParaRPr lang="en-US" dirty="0" smtClean="0"/>
          </a:p>
          <a:p>
            <a:r>
              <a:rPr lang="en-US" dirty="0" smtClean="0"/>
              <a:t>Is there a mobile app?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0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6852" y="375158"/>
            <a:ext cx="10391658" cy="1280890"/>
          </a:xfrm>
        </p:spPr>
        <p:txBody>
          <a:bodyPr/>
          <a:lstStyle/>
          <a:p>
            <a:r>
              <a:rPr lang="en-US" dirty="0" smtClean="0"/>
              <a:t>Download and launch the tip calculator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500" y="1720645"/>
            <a:ext cx="9513579" cy="377762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http://cs.kennesaw.edu/~hshahria/mobileapp/tipapp.html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90" y="1338297"/>
            <a:ext cx="3135453" cy="5070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81" y="2487100"/>
            <a:ext cx="7328084" cy="239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6"/>
            <a:ext cx="5589638" cy="242365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If you select 10</a:t>
            </a:r>
            <a:r>
              <a:rPr lang="en-US" dirty="0">
                <a:solidFill>
                  <a:schemeClr val="tx1"/>
                </a:solidFill>
              </a:rPr>
              <a:t>% </a:t>
            </a:r>
            <a:r>
              <a:rPr lang="en-US" dirty="0" smtClean="0">
                <a:solidFill>
                  <a:schemeClr val="tx1"/>
                </a:solidFill>
              </a:rPr>
              <a:t>tip option, the app </a:t>
            </a:r>
            <a:r>
              <a:rPr lang="en-US" dirty="0">
                <a:solidFill>
                  <a:schemeClr val="tx1"/>
                </a:solidFill>
              </a:rPr>
              <a:t>will </a:t>
            </a:r>
            <a:r>
              <a:rPr lang="en-US" dirty="0">
                <a:solidFill>
                  <a:srgbClr val="FF0000"/>
                </a:solidFill>
              </a:rPr>
              <a:t>send SMS with food </a:t>
            </a:r>
            <a:r>
              <a:rPr lang="en-US" dirty="0" smtClean="0">
                <a:solidFill>
                  <a:srgbClr val="FF0000"/>
                </a:solidFill>
              </a:rPr>
              <a:t>amount </a:t>
            </a:r>
            <a:r>
              <a:rPr lang="en-US" dirty="0">
                <a:solidFill>
                  <a:schemeClr val="tx1"/>
                </a:solidFill>
              </a:rPr>
              <a:t>you </a:t>
            </a:r>
            <a:r>
              <a:rPr lang="en-US" dirty="0" smtClean="0">
                <a:solidFill>
                  <a:schemeClr val="tx1"/>
                </a:solidFill>
              </a:rPr>
              <a:t>typed </a:t>
            </a:r>
            <a:r>
              <a:rPr lang="en-US" dirty="0">
                <a:solidFill>
                  <a:schemeClr val="tx1"/>
                </a:solidFill>
              </a:rPr>
              <a:t>to a phone number </a:t>
            </a:r>
            <a:r>
              <a:rPr lang="en-US" dirty="0" smtClean="0">
                <a:solidFill>
                  <a:schemeClr val="tx1"/>
                </a:solidFill>
              </a:rPr>
              <a:t>you do not know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This is an example of </a:t>
            </a:r>
            <a:r>
              <a:rPr lang="en-US" dirty="0" err="1" smtClean="0">
                <a:solidFill>
                  <a:srgbClr val="FF0000"/>
                </a:solidFill>
              </a:rPr>
              <a:t>keylogging</a:t>
            </a:r>
            <a:r>
              <a:rPr lang="en-US" dirty="0" smtClean="0">
                <a:solidFill>
                  <a:srgbClr val="FF0000"/>
                </a:solidFill>
              </a:rPr>
              <a:t> activity </a:t>
            </a:r>
            <a:r>
              <a:rPr lang="en-US" dirty="0" smtClean="0">
                <a:solidFill>
                  <a:schemeClr val="tx1"/>
                </a:solidFill>
              </a:rPr>
              <a:t>and it is happening </a:t>
            </a:r>
            <a:r>
              <a:rPr lang="en-US" dirty="0" smtClean="0">
                <a:solidFill>
                  <a:srgbClr val="FF0000"/>
                </a:solidFill>
              </a:rPr>
              <a:t>without your knowledge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4" y="1705897"/>
            <a:ext cx="3127529" cy="476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81" y="1548581"/>
            <a:ext cx="5486399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15% tip option: start a </a:t>
            </a:r>
            <a:r>
              <a:rPr lang="en-US" dirty="0" smtClean="0">
                <a:solidFill>
                  <a:srgbClr val="FF0000"/>
                </a:solidFill>
              </a:rPr>
              <a:t>phone call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44" y="1579096"/>
            <a:ext cx="3219336" cy="4485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760" y="1769595"/>
            <a:ext cx="3090664" cy="41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7"/>
            <a:ext cx="6268064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20% tip option: </a:t>
            </a:r>
            <a:r>
              <a:rPr lang="en-US" dirty="0" smtClean="0">
                <a:solidFill>
                  <a:srgbClr val="FF0000"/>
                </a:solidFill>
              </a:rPr>
              <a:t>read all contact </a:t>
            </a:r>
            <a:r>
              <a:rPr lang="en-US" dirty="0" smtClean="0">
                <a:solidFill>
                  <a:schemeClr val="tx1"/>
                </a:solidFill>
              </a:rPr>
              <a:t>from </a:t>
            </a:r>
            <a:r>
              <a:rPr lang="en-US" dirty="0" smtClean="0">
                <a:solidFill>
                  <a:srgbClr val="FF0000"/>
                </a:solidFill>
              </a:rPr>
              <a:t>address book</a:t>
            </a:r>
            <a:r>
              <a:rPr lang="en-US" dirty="0" smtClean="0">
                <a:solidFill>
                  <a:schemeClr val="tx1"/>
                </a:solidFill>
              </a:rPr>
              <a:t>, send to an external phone number through SMS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All these additional actions barely match with our </a:t>
            </a:r>
            <a:r>
              <a:rPr lang="en-US" dirty="0" smtClean="0">
                <a:solidFill>
                  <a:srgbClr val="FF0000"/>
                </a:solidFill>
              </a:rPr>
              <a:t>perception </a:t>
            </a:r>
            <a:r>
              <a:rPr lang="en-US" dirty="0" smtClean="0">
                <a:solidFill>
                  <a:schemeClr val="tx1"/>
                </a:solidFill>
              </a:rPr>
              <a:t>of what a tip calculator app should be doing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2" y="1574271"/>
            <a:ext cx="3278637" cy="479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725" y="40834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What is a malware app?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60155" y="1689230"/>
            <a:ext cx="5135961" cy="44927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Malware apps are </a:t>
            </a:r>
            <a:r>
              <a:rPr lang="en-US" sz="2000" dirty="0" smtClean="0">
                <a:solidFill>
                  <a:srgbClr val="FF0000"/>
                </a:solidFill>
              </a:rPr>
              <a:t>seemingly benign apps </a:t>
            </a:r>
            <a:r>
              <a:rPr lang="en-US" sz="2000" dirty="0" smtClean="0"/>
              <a:t>that users install because of the popularity or trusted source like  Google play store</a:t>
            </a:r>
          </a:p>
          <a:p>
            <a:pPr algn="just">
              <a:buFont typeface="Wingdings" pitchFamily="2" charset="2"/>
              <a:buChar char="§"/>
            </a:pPr>
            <a:endParaRPr lang="en-US" sz="20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Once installed in devices, apps may invoke </a:t>
            </a:r>
            <a:r>
              <a:rPr lang="en-US" sz="2000" dirty="0" smtClean="0">
                <a:solidFill>
                  <a:srgbClr val="FF0000"/>
                </a:solidFill>
              </a:rPr>
              <a:t>additional</a:t>
            </a:r>
            <a:r>
              <a:rPr lang="en-US" sz="2000" dirty="0" smtClean="0"/>
              <a:t> and </a:t>
            </a:r>
            <a:r>
              <a:rPr lang="en-US" sz="2000" dirty="0" smtClean="0">
                <a:solidFill>
                  <a:srgbClr val="FF0000"/>
                </a:solidFill>
              </a:rPr>
              <a:t>unwanted</a:t>
            </a:r>
            <a:r>
              <a:rPr lang="en-US" sz="2000" dirty="0" smtClean="0"/>
              <a:t> functionalities without user’s knowledge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308" y="160338"/>
            <a:ext cx="995081" cy="11864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094" y="1556494"/>
            <a:ext cx="5571429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/>
              <a:t>Types of </a:t>
            </a:r>
            <a:r>
              <a:rPr lang="en-US" sz="3000" b="1" dirty="0" smtClean="0"/>
              <a:t>activities malware may do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2" y="1905000"/>
            <a:ext cx="9787205" cy="3977185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Premium Services</a:t>
            </a:r>
            <a:r>
              <a:rPr lang="en-US" sz="2200" dirty="0"/>
              <a:t> – </a:t>
            </a:r>
            <a:r>
              <a:rPr lang="en-US" sz="2200" dirty="0" smtClean="0"/>
              <a:t>calling 900 series numbers, sending SMS messages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Spyware</a:t>
            </a:r>
            <a:r>
              <a:rPr lang="en-US" sz="2200" dirty="0" smtClean="0"/>
              <a:t> </a:t>
            </a:r>
            <a:r>
              <a:rPr lang="en-US" sz="2200" dirty="0"/>
              <a:t>– secretly </a:t>
            </a:r>
            <a:r>
              <a:rPr lang="en-US" sz="2200" dirty="0" smtClean="0"/>
              <a:t>log activities like key pressed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Adware/Spam</a:t>
            </a:r>
            <a:r>
              <a:rPr lang="en-US" sz="2200" dirty="0"/>
              <a:t> – embedded advertisements within application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Ransom </a:t>
            </a:r>
            <a:r>
              <a:rPr lang="en-US" sz="2200" dirty="0"/>
              <a:t>– </a:t>
            </a:r>
            <a:r>
              <a:rPr lang="en-US" sz="2200" dirty="0" smtClean="0"/>
              <a:t>disable </a:t>
            </a:r>
            <a:r>
              <a:rPr lang="en-US" sz="2200" dirty="0" err="1" smtClean="0"/>
              <a:t>keyguard</a:t>
            </a:r>
            <a:r>
              <a:rPr lang="en-US" sz="2200" dirty="0" smtClean="0"/>
              <a:t> of infected device for </a:t>
            </a:r>
            <a:r>
              <a:rPr lang="en-US" sz="2200" dirty="0"/>
              <a:t>financial </a:t>
            </a:r>
            <a:r>
              <a:rPr lang="en-US" sz="2200" dirty="0" smtClean="0"/>
              <a:t>gain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Desktop </a:t>
            </a:r>
            <a:r>
              <a:rPr lang="en-US" sz="2200" b="1" dirty="0" smtClean="0"/>
              <a:t>setup change </a:t>
            </a:r>
            <a:r>
              <a:rPr lang="en-US" sz="2200" b="1" dirty="0"/>
              <a:t>– </a:t>
            </a:r>
            <a:r>
              <a:rPr lang="en-US" sz="2200" dirty="0"/>
              <a:t>change of wallpaper</a:t>
            </a:r>
          </a:p>
          <a:p>
            <a:pPr algn="just">
              <a:buFont typeface="Wingdings" pitchFamily="2" charset="2"/>
              <a:buChar char="§"/>
            </a:pP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200" dirty="0" smtClean="0"/>
              <a:t>Source: Porter et al. “A Survey of Mobile Malware in The Wild” ACM CCS Workshop 2011.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431" y="231639"/>
            <a:ext cx="1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102" y="249677"/>
            <a:ext cx="8911687" cy="801752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Malware signature: Sending </a:t>
            </a: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SMS Message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 Box 25"/>
          <p:cNvSpPr txBox="1">
            <a:spLocks/>
          </p:cNvSpPr>
          <p:nvPr/>
        </p:nvSpPr>
        <p:spPr bwMode="auto">
          <a:xfrm>
            <a:off x="1229102" y="1386349"/>
            <a:ext cx="7451260" cy="2104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//Retrieve the default SMS engine</a:t>
            </a:r>
          </a:p>
          <a:p>
            <a:pPr hangingPunct="0"/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SmsManager.getDefault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();   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//Send a text message using desired text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sms.sendTextMessage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1-900-222-3333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 malware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null);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229102" y="3491300"/>
            <a:ext cx="74512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1229103" y="4717311"/>
            <a:ext cx="7451260" cy="9537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&lt;uses-permission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android:name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android.permission.SEND_SMS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"/&gt;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105437" y="5736050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Permission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 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237" y="1140768"/>
            <a:ext cx="2593013" cy="38966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12526" y="3698345"/>
            <a:ext cx="1803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Implementation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07378" y="6000385"/>
            <a:ext cx="1696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Permission list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160338"/>
            <a:ext cx="8911687" cy="830581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Premium </a:t>
            </a: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Phone Calls </a:t>
            </a:r>
            <a:endParaRPr lang="en-US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821482" y="1696291"/>
            <a:ext cx="7349542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//Initiate a phone call using desired phone number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String number =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1-937-777-8888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Intent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new Intent(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Intent.ACTION_CALL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Uri.parse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(number));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startActivity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19697" y="4239539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example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make phone call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without dialing number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41" y="990919"/>
            <a:ext cx="3028571" cy="4571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130" y="2116428"/>
            <a:ext cx="2826392" cy="42462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9224" y="5889353"/>
            <a:ext cx="646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31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285" y="211496"/>
            <a:ext cx="8911687" cy="1280890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286" y="996760"/>
            <a:ext cx="9631567" cy="12483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Android</a:t>
            </a:r>
            <a:r>
              <a:rPr lang="en-US" dirty="0"/>
              <a:t> is a popular platform </a:t>
            </a:r>
            <a:r>
              <a:rPr lang="en-US" dirty="0" smtClean="0"/>
              <a:t>among users and running mobile </a:t>
            </a:r>
            <a:r>
              <a:rPr lang="en-US" dirty="0"/>
              <a:t>applications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Android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>
                <a:solidFill>
                  <a:schemeClr val="tx1"/>
                </a:solidFill>
              </a:rPr>
              <a:t>dominates </a:t>
            </a:r>
            <a:r>
              <a:rPr lang="en-US" dirty="0">
                <a:solidFill>
                  <a:schemeClr val="tx1"/>
                </a:solidFill>
              </a:rPr>
              <a:t>the market with a 76.6% </a:t>
            </a:r>
            <a:r>
              <a:rPr lang="en-US" dirty="0" smtClean="0">
                <a:solidFill>
                  <a:schemeClr val="tx1"/>
                </a:solidFill>
              </a:rPr>
              <a:t>share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Much </a:t>
            </a:r>
            <a:r>
              <a:rPr lang="en-US" dirty="0" smtClean="0">
                <a:solidFill>
                  <a:schemeClr val="tx1"/>
                </a:solidFill>
              </a:rPr>
              <a:t>ahead of competitors like Apple (iOS), Windows (iPhone), RIM (BlackBerry)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2050" name="Picture 2" descr="IDC: Smartphone OS Market Share 2014, 2013, 2012, and 2011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452" y="2462981"/>
            <a:ext cx="6024204" cy="361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44286" y="6202329"/>
            <a:ext cx="1073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Source: International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Data Corporation, http://www.idc.com/prodserv/smartphone-os-market-share.jsp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1148706"/>
          </a:xfrm>
        </p:spPr>
        <p:txBody>
          <a:bodyPr>
            <a:normAutofit/>
          </a:bodyPr>
          <a:lstStyle/>
          <a:p>
            <a:r>
              <a:rPr lang="en-US" dirty="0" smtClean="0"/>
              <a:t>Examples of malware from real world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036" y="2691685"/>
            <a:ext cx="1648513" cy="2044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61376" y="5023545"/>
            <a:ext cx="7364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Zhou and Xiang, “Dissecting </a:t>
            </a:r>
            <a:r>
              <a:rPr lang="en-US" dirty="0"/>
              <a:t>Android Malware: Characterization and </a:t>
            </a:r>
            <a:r>
              <a:rPr lang="en-US" dirty="0" smtClean="0"/>
              <a:t>Evolution,” IEEE Symposium on Security &amp; Privacy, 2012.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48185" y="5907647"/>
            <a:ext cx="5990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 </a:t>
            </a:r>
            <a:r>
              <a:rPr lang="en-US" dirty="0" err="1" smtClean="0">
                <a:solidFill>
                  <a:srgbClr val="FF0000"/>
                </a:solidFill>
              </a:rPr>
              <a:t>malgenome</a:t>
            </a:r>
            <a:r>
              <a:rPr lang="en-US" dirty="0" smtClean="0"/>
              <a:t>, http</a:t>
            </a:r>
            <a:r>
              <a:rPr lang="en-US" dirty="0"/>
              <a:t>://malgenomeproject.org/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377" y="1326524"/>
            <a:ext cx="7777592" cy="1365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376" y="2691685"/>
            <a:ext cx="7777592" cy="161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err="1" smtClean="0"/>
              <a:t>Malgenome</a:t>
            </a:r>
            <a:r>
              <a:rPr lang="en-US" dirty="0" smtClean="0"/>
              <a:t> project: key findings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Examined 1260 </a:t>
            </a:r>
            <a:r>
              <a:rPr lang="en-US" sz="2000" dirty="0"/>
              <a:t>malware </a:t>
            </a:r>
            <a:r>
              <a:rPr lang="en-US" sz="2000" dirty="0" smtClean="0"/>
              <a:t>samples collected from 2010- 2011</a:t>
            </a:r>
          </a:p>
          <a:p>
            <a:endParaRPr lang="en-US" sz="2000" dirty="0" smtClean="0"/>
          </a:p>
          <a:p>
            <a:r>
              <a:rPr lang="en-US" sz="2000" dirty="0" smtClean="0"/>
              <a:t>1083 (</a:t>
            </a:r>
            <a:r>
              <a:rPr lang="en-US" sz="2000" dirty="0"/>
              <a:t>or 86.0%) are </a:t>
            </a:r>
            <a:r>
              <a:rPr lang="en-US" sz="2000" dirty="0">
                <a:solidFill>
                  <a:srgbClr val="FF0000"/>
                </a:solidFill>
              </a:rPr>
              <a:t>repackaged</a:t>
            </a:r>
            <a:r>
              <a:rPr lang="en-US" sz="2000" dirty="0"/>
              <a:t> versions </a:t>
            </a:r>
            <a:r>
              <a:rPr lang="en-US" sz="2000" dirty="0" smtClean="0"/>
              <a:t>of </a:t>
            </a:r>
            <a:r>
              <a:rPr lang="en-US" sz="2000" dirty="0"/>
              <a:t>legitimate </a:t>
            </a:r>
            <a:r>
              <a:rPr lang="en-US" sz="2000" dirty="0" smtClean="0"/>
              <a:t>applications</a:t>
            </a:r>
          </a:p>
          <a:p>
            <a:endParaRPr lang="en-US" sz="2000" dirty="0" smtClean="0"/>
          </a:p>
          <a:p>
            <a:r>
              <a:rPr lang="en-US" sz="2000" dirty="0"/>
              <a:t>Among 49 malware families</a:t>
            </a:r>
          </a:p>
          <a:p>
            <a:pPr lvl="1"/>
            <a:r>
              <a:rPr lang="en-US" sz="1800" dirty="0"/>
              <a:t>28 of them send out </a:t>
            </a:r>
            <a:r>
              <a:rPr lang="en-US" sz="1800" dirty="0">
                <a:solidFill>
                  <a:srgbClr val="FF0000"/>
                </a:solidFill>
              </a:rPr>
              <a:t>background short messages </a:t>
            </a:r>
            <a:r>
              <a:rPr lang="en-US" sz="1800" dirty="0"/>
              <a:t>(to premium-rate numbers) or </a:t>
            </a:r>
            <a:r>
              <a:rPr lang="en-US" sz="1800" dirty="0">
                <a:solidFill>
                  <a:srgbClr val="FF0000"/>
                </a:solidFill>
              </a:rPr>
              <a:t>making phone calls </a:t>
            </a:r>
            <a:r>
              <a:rPr lang="en-US" sz="1800" dirty="0"/>
              <a:t>without user awareness</a:t>
            </a:r>
          </a:p>
          <a:p>
            <a:pPr lvl="1"/>
            <a:r>
              <a:rPr lang="en-US" sz="1800" dirty="0"/>
              <a:t>27 malware families </a:t>
            </a:r>
            <a:r>
              <a:rPr lang="en-US" sz="1800" dirty="0" smtClean="0"/>
              <a:t>(51.1</a:t>
            </a:r>
            <a:r>
              <a:rPr lang="en-US" sz="1800" dirty="0"/>
              <a:t>% samples) </a:t>
            </a:r>
            <a:r>
              <a:rPr lang="en-US" sz="1800" dirty="0" smtClean="0">
                <a:solidFill>
                  <a:srgbClr val="FF0000"/>
                </a:solidFill>
              </a:rPr>
              <a:t>collect user </a:t>
            </a:r>
            <a:r>
              <a:rPr lang="en-US" sz="1800" dirty="0">
                <a:solidFill>
                  <a:srgbClr val="FF0000"/>
                </a:solidFill>
              </a:rPr>
              <a:t>information </a:t>
            </a:r>
            <a:r>
              <a:rPr lang="en-US" sz="1800" dirty="0"/>
              <a:t>including user accounts and short messages stored on the phones</a:t>
            </a:r>
          </a:p>
          <a:p>
            <a:endParaRPr lang="en-US" sz="2000" dirty="0" smtClean="0"/>
          </a:p>
          <a:p>
            <a:r>
              <a:rPr lang="en-US" sz="2000" dirty="0" smtClean="0"/>
              <a:t>More </a:t>
            </a:r>
            <a:r>
              <a:rPr lang="en-US" sz="2000" dirty="0"/>
              <a:t>than 90% turn the compromised phones into a botnet controlled through network or short </a:t>
            </a:r>
            <a:r>
              <a:rPr lang="en-US" sz="2000" dirty="0" smtClean="0"/>
              <a:t>messages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08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Why we may be at risk of using a malware 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561" y="2109020"/>
            <a:ext cx="9587322" cy="4244654"/>
          </a:xfrm>
        </p:spPr>
        <p:txBody>
          <a:bodyPr>
            <a:normAutofit/>
          </a:bodyPr>
          <a:lstStyle/>
          <a:p>
            <a:r>
              <a:rPr lang="en-US" dirty="0" smtClean="0"/>
              <a:t>We look at first device specific security features and developer specific recommendation from vendors</a:t>
            </a:r>
          </a:p>
          <a:p>
            <a:endParaRPr lang="en-US" dirty="0"/>
          </a:p>
          <a:p>
            <a:r>
              <a:rPr lang="en-US" dirty="0" smtClean="0"/>
              <a:t>We find a sense of </a:t>
            </a:r>
            <a:r>
              <a:rPr lang="en-US" dirty="0" smtClean="0">
                <a:solidFill>
                  <a:srgbClr val="FF0000"/>
                </a:solidFill>
              </a:rPr>
              <a:t>gap between the two</a:t>
            </a:r>
            <a:r>
              <a:rPr lang="en-US" dirty="0" smtClean="0"/>
              <a:t>, and see security notions are motivated based on operating system security rather than application specific security needs, critical security precautions are </a:t>
            </a:r>
            <a:r>
              <a:rPr lang="en-US" dirty="0" smtClean="0">
                <a:solidFill>
                  <a:srgbClr val="FF0000"/>
                </a:solidFill>
              </a:rPr>
              <a:t>delegated </a:t>
            </a:r>
            <a:r>
              <a:rPr lang="en-US" dirty="0" smtClean="0"/>
              <a:t>to end users discretion</a:t>
            </a:r>
          </a:p>
          <a:p>
            <a:endParaRPr lang="en-US" dirty="0" smtClean="0"/>
          </a:p>
          <a:p>
            <a:r>
              <a:rPr lang="en-US" dirty="0" smtClean="0"/>
              <a:t>We will see it is so easy to engineer a malware</a:t>
            </a:r>
          </a:p>
          <a:p>
            <a:endParaRPr lang="en-US" dirty="0"/>
          </a:p>
          <a:p>
            <a:r>
              <a:rPr lang="en-US" dirty="0" smtClean="0"/>
              <a:t>We will see state of the art literature works act as defense in-depth, but </a:t>
            </a:r>
            <a:r>
              <a:rPr lang="en-US" dirty="0" smtClean="0">
                <a:solidFill>
                  <a:srgbClr val="FF0000"/>
                </a:solidFill>
              </a:rPr>
              <a:t>awareness </a:t>
            </a:r>
            <a:r>
              <a:rPr lang="en-US" dirty="0" smtClean="0"/>
              <a:t>is essential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435" y="191498"/>
            <a:ext cx="8911687" cy="818436"/>
          </a:xfrm>
        </p:spPr>
        <p:txBody>
          <a:bodyPr/>
          <a:lstStyle/>
          <a:p>
            <a:r>
              <a:rPr lang="en-US" dirty="0" smtClean="0"/>
              <a:t>Android Security </a:t>
            </a:r>
            <a:r>
              <a:rPr lang="en-US" dirty="0"/>
              <a:t>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1" y="1023582"/>
            <a:ext cx="8943823" cy="13647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Sandbox</a:t>
            </a:r>
            <a:r>
              <a:rPr lang="en-US" sz="2400" dirty="0"/>
              <a:t> – Android prevents one application to access </a:t>
            </a:r>
            <a:r>
              <a:rPr lang="en-US" sz="2400" dirty="0">
                <a:solidFill>
                  <a:srgbClr val="FF0000"/>
                </a:solidFill>
              </a:rPr>
              <a:t>data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memory</a:t>
            </a:r>
            <a:r>
              <a:rPr lang="en-US" sz="2400" dirty="0"/>
              <a:t> contents from another and runs each of the applications in a </a:t>
            </a:r>
            <a:r>
              <a:rPr lang="en-US" sz="2400" dirty="0" smtClean="0"/>
              <a:t>sandbox</a:t>
            </a:r>
            <a:endParaRPr lang="en-US" sz="2400" dirty="0"/>
          </a:p>
          <a:p>
            <a:pPr algn="just"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Diagram: Two Android applications, each on its own basic sandbox or process (with different user ID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82" y="2388358"/>
            <a:ext cx="5486400" cy="380772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1975" y="6334499"/>
            <a:ext cx="8656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http://www.ibm.com/developerworks/library/x-androidsecurity/</a:t>
            </a:r>
          </a:p>
        </p:txBody>
      </p:sp>
    </p:spTree>
    <p:extLst>
      <p:ext uri="{BB962C8B-B14F-4D97-AF65-F5344CB8AC3E}">
        <p14:creationId xmlns:p14="http://schemas.microsoft.com/office/powerpoint/2010/main" val="29530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975" y="212949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19368" y="913707"/>
            <a:ext cx="10556322" cy="1795271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b="1" dirty="0" smtClean="0"/>
              <a:t>Permission-based </a:t>
            </a:r>
            <a:r>
              <a:rPr lang="en-US" sz="2000" b="1" dirty="0"/>
              <a:t>access control </a:t>
            </a:r>
            <a:r>
              <a:rPr lang="en-US" sz="2000" dirty="0"/>
              <a:t>– </a:t>
            </a:r>
            <a:r>
              <a:rPr lang="en-US" sz="2000" dirty="0" smtClean="0"/>
              <a:t>User grants </a:t>
            </a:r>
            <a:r>
              <a:rPr lang="en-US" sz="2000" dirty="0"/>
              <a:t>permissions </a:t>
            </a:r>
            <a:r>
              <a:rPr lang="en-US" sz="2000" dirty="0" smtClean="0">
                <a:solidFill>
                  <a:srgbClr val="FF0000"/>
                </a:solidFill>
              </a:rPr>
              <a:t>during installation of an app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Either you grant all permission or do not install at all (a flavor that falls somewhere between DAC and MAC from OS)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Most users see similar types of permission for both good app and malware app, leaving them very confused and eventually they grant all permissions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b2b.cbsimg.net/blogs/advert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13" y="2708978"/>
            <a:ext cx="3043451" cy="380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160338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4715" y="1417366"/>
            <a:ext cx="10507235" cy="405488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Safe memory management </a:t>
            </a:r>
            <a:r>
              <a:rPr lang="en-US" sz="2400" dirty="0"/>
              <a:t>– Each Android application runs in a separate process within its own </a:t>
            </a:r>
            <a:r>
              <a:rPr lang="en-US" sz="2400" dirty="0" err="1"/>
              <a:t>Dalvik</a:t>
            </a:r>
            <a:r>
              <a:rPr lang="en-US" sz="2400" dirty="0"/>
              <a:t> instance. 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200" dirty="0"/>
              <a:t>No </a:t>
            </a:r>
            <a:r>
              <a:rPr lang="en-US" sz="2200" dirty="0">
                <a:solidFill>
                  <a:srgbClr val="FF0000"/>
                </a:solidFill>
              </a:rPr>
              <a:t>buffer overflow</a:t>
            </a:r>
            <a:r>
              <a:rPr lang="en-US" sz="2200" dirty="0"/>
              <a:t>, support for </a:t>
            </a:r>
            <a:r>
              <a:rPr lang="en-US" sz="2200" dirty="0" smtClean="0"/>
              <a:t>a</a:t>
            </a:r>
            <a:r>
              <a:rPr lang="en-US" sz="2200" dirty="0" smtClean="0">
                <a:solidFill>
                  <a:srgbClr val="FF0000"/>
                </a:solidFill>
              </a:rPr>
              <a:t>ddress </a:t>
            </a:r>
            <a:r>
              <a:rPr lang="en-US" sz="2200" dirty="0">
                <a:solidFill>
                  <a:srgbClr val="FF0000"/>
                </a:solidFill>
              </a:rPr>
              <a:t>space layout randomization</a:t>
            </a:r>
            <a:r>
              <a:rPr lang="en-US" sz="2200" dirty="0"/>
              <a:t>, </a:t>
            </a:r>
            <a:r>
              <a:rPr lang="en-US" sz="2200" dirty="0" smtClean="0"/>
              <a:t>to </a:t>
            </a:r>
            <a:r>
              <a:rPr lang="en-US" sz="2200" dirty="0"/>
              <a:t>avoid arbitrary injected code execution</a:t>
            </a:r>
          </a:p>
          <a:p>
            <a:pPr algn="just">
              <a:buFont typeface="Wingdings" pitchFamily="2" charset="2"/>
              <a:buChar char="§"/>
            </a:pPr>
            <a:endParaRPr lang="en-US" sz="2400" b="1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400" b="1" dirty="0" smtClean="0"/>
              <a:t>Data </a:t>
            </a:r>
            <a:r>
              <a:rPr lang="en-US" sz="2400" b="1" dirty="0"/>
              <a:t>encryption </a:t>
            </a:r>
            <a:r>
              <a:rPr lang="en-US" sz="2400" dirty="0"/>
              <a:t>- Android </a:t>
            </a:r>
            <a:r>
              <a:rPr lang="en-US" sz="2400" dirty="0" smtClean="0"/>
              <a:t>supports a range of algorithm implementation to encrypt disk data (AES128, SHA256)</a:t>
            </a: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298" name="Picture 2" descr="http://icons.iconarchive.com/icons/visualpharm/icons8-metro-style/512/Data-Data-encryption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5826" y="4824551"/>
            <a:ext cx="1295401" cy="129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03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5" y="141668"/>
            <a:ext cx="9390666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223493"/>
            <a:ext cx="6813755" cy="51911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Source code review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Lint tool </a:t>
            </a:r>
            <a:r>
              <a:rPr lang="en-US" dirty="0" smtClean="0"/>
              <a:t>is suggested to find problems in source code </a:t>
            </a:r>
          </a:p>
          <a:p>
            <a:pPr lvl="1"/>
            <a:r>
              <a:rPr lang="en-US" dirty="0" smtClean="0"/>
              <a:t>http</a:t>
            </a:r>
            <a:r>
              <a:rPr lang="en-US" dirty="0"/>
              <a:t>://tools.android.com/download</a:t>
            </a:r>
          </a:p>
          <a:p>
            <a:r>
              <a:rPr lang="en-US" dirty="0" smtClean="0"/>
              <a:t>Example problems Lint can identify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Layout </a:t>
            </a:r>
            <a:r>
              <a:rPr lang="en-US" dirty="0">
                <a:solidFill>
                  <a:srgbClr val="FF0000"/>
                </a:solidFill>
              </a:rPr>
              <a:t>performance </a:t>
            </a:r>
            <a:r>
              <a:rPr lang="en-US" dirty="0" smtClean="0"/>
              <a:t>problems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Usability</a:t>
            </a:r>
            <a:r>
              <a:rPr lang="en-US" dirty="0" smtClean="0"/>
              <a:t> </a:t>
            </a:r>
            <a:r>
              <a:rPr lang="en-US" dirty="0"/>
              <a:t>problems </a:t>
            </a:r>
            <a:r>
              <a:rPr lang="en-US" dirty="0" smtClean="0"/>
              <a:t>(not </a:t>
            </a:r>
            <a:r>
              <a:rPr lang="en-US" dirty="0"/>
              <a:t>specifying </a:t>
            </a:r>
            <a:r>
              <a:rPr lang="en-US" dirty="0" smtClean="0"/>
              <a:t>input </a:t>
            </a:r>
            <a:r>
              <a:rPr lang="en-US" dirty="0"/>
              <a:t>type </a:t>
            </a:r>
            <a:r>
              <a:rPr lang="en-US" dirty="0" smtClean="0"/>
              <a:t>of </a:t>
            </a:r>
            <a:r>
              <a:rPr lang="en-US" dirty="0"/>
              <a:t>a text field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Manifest</a:t>
            </a:r>
            <a:r>
              <a:rPr lang="en-US" dirty="0"/>
              <a:t> errors</a:t>
            </a:r>
          </a:p>
          <a:p>
            <a:r>
              <a:rPr lang="en-US" dirty="0" smtClean="0"/>
              <a:t>So little focus on security bugs</a:t>
            </a:r>
          </a:p>
          <a:p>
            <a:pPr lvl="1"/>
            <a:r>
              <a:rPr lang="en-US" dirty="0" smtClean="0"/>
              <a:t>At most, a warning is for an </a:t>
            </a:r>
            <a:r>
              <a:rPr lang="en-US" dirty="0" smtClean="0">
                <a:solidFill>
                  <a:srgbClr val="FF0000"/>
                </a:solidFill>
              </a:rPr>
              <a:t>exported service</a:t>
            </a:r>
          </a:p>
          <a:p>
            <a:pPr lvl="1"/>
            <a:r>
              <a:rPr lang="en-US" dirty="0" smtClean="0"/>
              <a:t>A malware app may be designed </a:t>
            </a:r>
            <a:r>
              <a:rPr lang="en-US" dirty="0" smtClean="0">
                <a:solidFill>
                  <a:srgbClr val="FF0000"/>
                </a:solidFill>
              </a:rPr>
              <a:t>without exporting service</a:t>
            </a:r>
            <a:r>
              <a:rPr lang="en-US" dirty="0" smtClean="0"/>
              <a:t>, and pass Lint checking with flying color</a:t>
            </a:r>
          </a:p>
          <a:p>
            <a:pPr lvl="1"/>
            <a:r>
              <a:rPr lang="en-US" dirty="0" smtClean="0"/>
              <a:t>No capability on identifying </a:t>
            </a:r>
            <a:r>
              <a:rPr lang="en-US" dirty="0" smtClean="0">
                <a:solidFill>
                  <a:srgbClr val="FF0000"/>
                </a:solidFill>
              </a:rPr>
              <a:t>content provider leakage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223494"/>
            <a:ext cx="4449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141668"/>
            <a:ext cx="8660211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87" y="1352283"/>
            <a:ext cx="6426558" cy="47333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Signing applications</a:t>
            </a:r>
          </a:p>
          <a:p>
            <a:endParaRPr lang="en-US" dirty="0" smtClean="0"/>
          </a:p>
          <a:p>
            <a:r>
              <a:rPr lang="en-US" dirty="0" smtClean="0"/>
              <a:t>Generate signature based on </a:t>
            </a:r>
            <a:r>
              <a:rPr lang="en-US" dirty="0" err="1" smtClean="0"/>
              <a:t>apk</a:t>
            </a:r>
            <a:r>
              <a:rPr lang="en-US" dirty="0" smtClean="0"/>
              <a:t> file with a user chosen random key</a:t>
            </a:r>
          </a:p>
          <a:p>
            <a:endParaRPr lang="en-US" dirty="0" smtClean="0"/>
          </a:p>
          <a:p>
            <a:r>
              <a:rPr lang="en-US" dirty="0" smtClean="0"/>
              <a:t>Signature is recomputed and matched during updating of application from same source/developer having publicly accessible key</a:t>
            </a:r>
          </a:p>
          <a:p>
            <a:endParaRPr lang="en-US" dirty="0" smtClean="0"/>
          </a:p>
          <a:p>
            <a:r>
              <a:rPr lang="en-US" dirty="0" smtClean="0"/>
              <a:t>However, it is open for all, anyone can sign an application with a key and stick with the same key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Repackaged malware </a:t>
            </a:r>
            <a:r>
              <a:rPr lang="en-US" dirty="0" smtClean="0"/>
              <a:t>apps are all </a:t>
            </a:r>
            <a:r>
              <a:rPr lang="en-US" dirty="0" smtClean="0">
                <a:solidFill>
                  <a:srgbClr val="FF0000"/>
                </a:solidFill>
              </a:rPr>
              <a:t>signed apps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72" y="1662236"/>
            <a:ext cx="3262648" cy="25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>
            <a:normAutofit/>
          </a:bodyPr>
          <a:lstStyle/>
          <a:p>
            <a:r>
              <a:rPr lang="en-US" dirty="0" smtClean="0"/>
              <a:t>Where malware are coming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136" y="1484671"/>
            <a:ext cx="6872748" cy="3777622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>
                <a:solidFill>
                  <a:srgbClr val="FF0000"/>
                </a:solidFill>
              </a:rPr>
              <a:t>Official </a:t>
            </a:r>
            <a:r>
              <a:rPr lang="en-US" dirty="0">
                <a:solidFill>
                  <a:srgbClr val="FF0000"/>
                </a:solidFill>
              </a:rPr>
              <a:t>Google Play app</a:t>
            </a:r>
            <a:r>
              <a:rPr lang="en-US" dirty="0"/>
              <a:t> and media store's apps section, only </a:t>
            </a:r>
            <a:r>
              <a:rPr lang="en-US" dirty="0">
                <a:solidFill>
                  <a:srgbClr val="FF0000"/>
                </a:solidFill>
              </a:rPr>
              <a:t>1 in 1,000 apps </a:t>
            </a:r>
            <a:r>
              <a:rPr lang="en-US" dirty="0" smtClean="0"/>
              <a:t>would be found as malware </a:t>
            </a:r>
          </a:p>
          <a:p>
            <a:endParaRPr lang="en-US" dirty="0" smtClean="0"/>
          </a:p>
          <a:p>
            <a:r>
              <a:rPr lang="en-US" dirty="0" smtClean="0"/>
              <a:t>Slightly </a:t>
            </a:r>
            <a:r>
              <a:rPr lang="en-US" dirty="0"/>
              <a:t>higher than </a:t>
            </a:r>
            <a:r>
              <a:rPr lang="en-US" dirty="0" smtClean="0"/>
              <a:t>iPhone app store </a:t>
            </a:r>
            <a:r>
              <a:rPr lang="en-US" dirty="0"/>
              <a:t>and </a:t>
            </a:r>
            <a:r>
              <a:rPr lang="en-US" dirty="0" smtClean="0"/>
              <a:t>iOS app store</a:t>
            </a:r>
          </a:p>
          <a:p>
            <a:endParaRPr lang="en-US" dirty="0"/>
          </a:p>
          <a:p>
            <a:r>
              <a:rPr lang="en-US" dirty="0" smtClean="0"/>
              <a:t>Most malware are developed and hosted outside USA</a:t>
            </a:r>
          </a:p>
          <a:p>
            <a:pPr lvl="1"/>
            <a:r>
              <a:rPr lang="en-US" dirty="0" smtClean="0"/>
              <a:t>China</a:t>
            </a:r>
          </a:p>
          <a:p>
            <a:pPr lvl="1"/>
            <a:r>
              <a:rPr lang="en-US" dirty="0" smtClean="0"/>
              <a:t>Middle Eastern countries</a:t>
            </a:r>
          </a:p>
          <a:p>
            <a:endParaRPr lang="en-US" dirty="0"/>
          </a:p>
        </p:txBody>
      </p:sp>
      <p:pic>
        <p:nvPicPr>
          <p:cNvPr id="3074" name="Picture 2" descr="F-Secure Android malw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897" y="1341673"/>
            <a:ext cx="4155106" cy="37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9703" y="5483089"/>
            <a:ext cx="10373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http://www.dailytech.com/Android+has+97+Percent+of+Mobile+Malware+But+Nearly+None+in+the+US/article34595.htm</a:t>
            </a:r>
          </a:p>
        </p:txBody>
      </p:sp>
    </p:spTree>
    <p:extLst>
      <p:ext uri="{BB962C8B-B14F-4D97-AF65-F5344CB8AC3E}">
        <p14:creationId xmlns:p14="http://schemas.microsoft.com/office/powerpoint/2010/main" val="36670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/>
          <a:lstStyle/>
          <a:p>
            <a:r>
              <a:rPr lang="en-US" dirty="0"/>
              <a:t>Where malware are coming from?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392456"/>
            <a:ext cx="7978878" cy="475389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Baidu.com</a:t>
            </a:r>
            <a:r>
              <a:rPr lang="en-US" dirty="0">
                <a:solidFill>
                  <a:srgbClr val="FF0000"/>
                </a:solidFill>
              </a:rPr>
              <a:t>, Inc. (ETR:B1C) app portal</a:t>
            </a:r>
            <a:r>
              <a:rPr lang="en-US" dirty="0"/>
              <a:t> -- one of the most used third party app stores in China </a:t>
            </a:r>
            <a:endParaRPr lang="en-US" dirty="0" smtClean="0"/>
          </a:p>
          <a:p>
            <a:pPr lvl="1"/>
            <a:r>
              <a:rPr lang="en-US" sz="1800" dirty="0" smtClean="0"/>
              <a:t>1 </a:t>
            </a:r>
            <a:r>
              <a:rPr lang="en-US" sz="1800" dirty="0"/>
              <a:t>in every 13 </a:t>
            </a:r>
            <a:r>
              <a:rPr lang="en-US" sz="1800" dirty="0" smtClean="0"/>
              <a:t>apps is </a:t>
            </a:r>
            <a:r>
              <a:rPr lang="en-US" sz="1800" dirty="0"/>
              <a:t>malicious </a:t>
            </a:r>
            <a:r>
              <a:rPr lang="en-US" sz="1800" dirty="0" smtClean="0"/>
              <a:t>or dangerous (8%)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Android159</a:t>
            </a:r>
            <a:r>
              <a:rPr lang="en-US" dirty="0"/>
              <a:t> </a:t>
            </a:r>
            <a:r>
              <a:rPr lang="en-US" dirty="0" smtClean="0"/>
              <a:t>is a third-party </a:t>
            </a:r>
            <a:r>
              <a:rPr lang="en-US" dirty="0"/>
              <a:t>app store </a:t>
            </a:r>
            <a:endParaRPr lang="en-US" dirty="0" smtClean="0"/>
          </a:p>
          <a:p>
            <a:pPr lvl="1"/>
            <a:r>
              <a:rPr lang="en-US" sz="1800" dirty="0" smtClean="0"/>
              <a:t>33.3</a:t>
            </a:r>
            <a:r>
              <a:rPr lang="en-US" sz="1800" dirty="0"/>
              <a:t>% </a:t>
            </a:r>
            <a:r>
              <a:rPr lang="en-US" sz="1800" dirty="0" smtClean="0"/>
              <a:t>apps </a:t>
            </a:r>
            <a:r>
              <a:rPr lang="en-US" sz="1800" dirty="0"/>
              <a:t>are </a:t>
            </a:r>
            <a:r>
              <a:rPr lang="en-US" sz="1800" dirty="0" smtClean="0"/>
              <a:t>repackaged copies </a:t>
            </a:r>
            <a:r>
              <a:rPr lang="en-US" sz="1800" dirty="0"/>
              <a:t>of Google </a:t>
            </a:r>
            <a:r>
              <a:rPr lang="en-US" sz="1800" dirty="0" smtClean="0"/>
              <a:t>Play apps, having malware activities</a:t>
            </a:r>
            <a:endParaRPr lang="en-US" sz="1800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47" y="1849656"/>
            <a:ext cx="3416753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697" y="43939"/>
            <a:ext cx="10163192" cy="1280890"/>
          </a:xfrm>
        </p:spPr>
        <p:txBody>
          <a:bodyPr/>
          <a:lstStyle/>
          <a:p>
            <a:pPr algn="ctr"/>
            <a:r>
              <a:rPr lang="en-US" dirty="0" smtClean="0"/>
              <a:t>Trends: From Handsets to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5677" y="460086"/>
            <a:ext cx="1196323" cy="1196323"/>
          </a:xfrm>
          <a:prstGeom prst="rect">
            <a:avLst/>
          </a:prstGeom>
          <a:noFill/>
        </p:spPr>
      </p:pic>
      <p:pic>
        <p:nvPicPr>
          <p:cNvPr id="6" name="Picture 2" descr="Value is migrating from handsets to ap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02" y="1058248"/>
            <a:ext cx="8007182" cy="478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00443" y="6277013"/>
            <a:ext cx="6970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Helvetica Neue"/>
              </a:rPr>
              <a:t>Source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:</a:t>
            </a:r>
            <a:r>
              <a:rPr lang="en-US" dirty="0" smtClean="0">
                <a:solidFill>
                  <a:srgbClr val="666666"/>
                </a:solidFill>
                <a:latin typeface="Helvetica Neue"/>
              </a:rPr>
              <a:t> </a:t>
            </a:r>
            <a:r>
              <a:rPr lang="en-US" dirty="0">
                <a:solidFill>
                  <a:srgbClr val="666666"/>
                </a:solidFill>
                <a:latin typeface="Helvetica Neue"/>
              </a:rPr>
              <a:t> 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App </a:t>
            </a:r>
            <a:r>
              <a:rPr lang="en-US" dirty="0">
                <a:solidFill>
                  <a:srgbClr val="FF0000"/>
                </a:solidFill>
                <a:latin typeface="Helvetica Neue"/>
              </a:rPr>
              <a:t>Economy Forecasts 2013-2016 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report, </a:t>
            </a:r>
            <a:r>
              <a:rPr lang="en-US" dirty="0" err="1">
                <a:solidFill>
                  <a:srgbClr val="FF0000"/>
                </a:solidFill>
              </a:rPr>
              <a:t>VisionMobile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29" y="1749490"/>
            <a:ext cx="6164826" cy="4161732"/>
          </a:xfrm>
        </p:spPr>
        <p:txBody>
          <a:bodyPr>
            <a:normAutofit/>
          </a:bodyPr>
          <a:lstStyle/>
          <a:p>
            <a:r>
              <a:rPr lang="en-US" dirty="0" smtClean="0"/>
              <a:t>Reverse engineering tools are available to engineer malware apps </a:t>
            </a:r>
          </a:p>
          <a:p>
            <a:endParaRPr lang="en-US" dirty="0" smtClean="0"/>
          </a:p>
          <a:p>
            <a:r>
              <a:rPr lang="en-US" dirty="0" smtClean="0"/>
              <a:t>A popular tool is </a:t>
            </a:r>
            <a:r>
              <a:rPr lang="en-US" dirty="0" smtClean="0">
                <a:solidFill>
                  <a:srgbClr val="FF0000"/>
                </a:solidFill>
              </a:rPr>
              <a:t>android-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http://code.google.com/p/android-apktool</a:t>
            </a:r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39" y="1631503"/>
            <a:ext cx="4999213" cy="427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995" y="1404650"/>
            <a:ext cx="8857977" cy="43472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827" y="6347745"/>
            <a:ext cx="5718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</a:t>
            </a:r>
            <a:r>
              <a:rPr lang="en-US" dirty="0" smtClean="0"/>
              <a:t>ulsrl.org/repackaged-applications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665" y="198843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035" y="1259705"/>
            <a:ext cx="4752304" cy="4161732"/>
          </a:xfrm>
        </p:spPr>
        <p:txBody>
          <a:bodyPr>
            <a:normAutofit/>
          </a:bodyPr>
          <a:lstStyle/>
          <a:p>
            <a:r>
              <a:rPr lang="en-US" b="1" u="sng" dirty="0"/>
              <a:t>Step 1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/>
              <a:t>a malicious application </a:t>
            </a:r>
            <a:r>
              <a:rPr lang="en-US" dirty="0" smtClean="0"/>
              <a:t>using a suitable IDE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Get the </a:t>
            </a:r>
            <a:r>
              <a:rPr lang="en-US" dirty="0" err="1" smtClean="0"/>
              <a:t>apk</a:t>
            </a:r>
            <a:r>
              <a:rPr lang="en-US" dirty="0" smtClean="0"/>
              <a:t> file copy from project folder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75700"/>
              </p:ext>
            </p:extLst>
          </p:nvPr>
        </p:nvGraphicFramePr>
        <p:xfrm>
          <a:off x="5801593" y="1057361"/>
          <a:ext cx="5740487" cy="25298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40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1229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 smtClean="0">
                          <a:effectLst/>
                        </a:rPr>
                        <a:t>MalActivity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extends Activity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public void </a:t>
                      </a:r>
                      <a:r>
                        <a:rPr lang="en-US" sz="1200" dirty="0" err="1" smtClean="0">
                          <a:effectLst/>
                        </a:rPr>
                        <a:t>onCreate</a:t>
                      </a:r>
                      <a:r>
                        <a:rPr lang="en-US" sz="1200" dirty="0" smtClean="0">
                          <a:effectLst/>
                        </a:rPr>
                        <a:t>(Bundle 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effectLst/>
                        </a:rPr>
                        <a:t>super.onCreate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         </a:t>
                      </a:r>
                      <a:r>
                        <a:rPr lang="en-US" sz="1200" dirty="0" err="1" smtClean="0">
                          <a:effectLst/>
                        </a:rPr>
                        <a:t>SmsManager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smsManager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SmsManager.getDefault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String phone = “1-900-222-3333”;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smsManager.sendTextMessage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(phone, null, "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", null, null);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}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51201" y="6165502"/>
            <a:ext cx="481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http://ulsrl.org/repackaged-applications/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1" y="3265143"/>
            <a:ext cx="2203808" cy="3401289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932496">
            <a:off x="4734263" y="390856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161" y="4153848"/>
            <a:ext cx="2078388" cy="1267589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7628929" y="454584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228" y="1493270"/>
            <a:ext cx="5894362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2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apktool</a:t>
            </a:r>
            <a:r>
              <a:rPr lang="en-US" dirty="0" smtClean="0"/>
              <a:t> </a:t>
            </a:r>
            <a:r>
              <a:rPr lang="en-US" dirty="0"/>
              <a:t>to disassemble the malicious </a:t>
            </a:r>
            <a:r>
              <a:rPr lang="en-US" dirty="0" smtClean="0"/>
              <a:t>application </a:t>
            </a:r>
            <a:r>
              <a:rPr lang="en-US" dirty="0"/>
              <a:t>and extract </a:t>
            </a:r>
            <a:r>
              <a:rPr lang="en-US" dirty="0" smtClean="0"/>
              <a:t>class file from </a:t>
            </a:r>
            <a:r>
              <a:rPr lang="en-US" dirty="0" err="1" smtClean="0"/>
              <a:t>smali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Smali</a:t>
            </a:r>
            <a:r>
              <a:rPr lang="en-US" dirty="0" smtClean="0"/>
              <a:t> folder contains all classes in DEX format (opcode level representation)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 example opcode for sending SMS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81526"/>
              </p:ext>
            </p:extLst>
          </p:nvPr>
        </p:nvGraphicFramePr>
        <p:xfrm>
          <a:off x="6576812" y="3313134"/>
          <a:ext cx="5615188" cy="336493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15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4935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 … …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invoke-virtual {p0},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Lcom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/android/telephony/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getDefault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()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/content/Context;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v1, "1-900-222-3333"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v2,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v3, "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v4,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v5,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invoke-static {v1, v2, v3, v4, v5}, 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/telephony/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sendTextMessage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();.end method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799" y="1362269"/>
            <a:ext cx="2549251" cy="165735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/>
            </a:solidFill>
          </a:ln>
        </p:spPr>
      </p:pic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flipV="1">
            <a:off x="6087132" y="2143769"/>
            <a:ext cx="1650175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V="1">
            <a:off x="5320462" y="4318435"/>
            <a:ext cx="1156426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039" y="1749490"/>
            <a:ext cx="10126573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3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a suitable legitimate </a:t>
            </a:r>
            <a:r>
              <a:rPr lang="en-US" dirty="0" smtClean="0"/>
              <a:t>application to insert the class file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disassembled the legitimate app and copy class file from malware app to the </a:t>
            </a:r>
            <a:r>
              <a:rPr lang="en-US" dirty="0" err="1" smtClean="0"/>
              <a:t>smali</a:t>
            </a:r>
            <a:r>
              <a:rPr lang="en-US" dirty="0" smtClean="0"/>
              <a:t> folder of the legitimate app</a:t>
            </a:r>
          </a:p>
          <a:p>
            <a:r>
              <a:rPr lang="en-US" dirty="0" smtClean="0"/>
              <a:t>Add needed permission in manifest (</a:t>
            </a:r>
            <a:r>
              <a:rPr lang="en-US" i="1" dirty="0"/>
              <a:t>AndroidManifest.xml</a:t>
            </a:r>
            <a:r>
              <a:rPr lang="en-US" dirty="0"/>
              <a:t>) </a:t>
            </a:r>
            <a:r>
              <a:rPr lang="en-US" dirty="0" smtClean="0"/>
              <a:t>of legitimate app</a:t>
            </a:r>
          </a:p>
          <a:p>
            <a:endParaRPr lang="en-US" dirty="0"/>
          </a:p>
          <a:p>
            <a:r>
              <a:rPr lang="en-US" b="1" u="sng" dirty="0"/>
              <a:t>Step 4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 </a:t>
            </a:r>
            <a:r>
              <a:rPr lang="en-US" dirty="0" smtClean="0"/>
              <a:t>the modified legitimate application with </a:t>
            </a:r>
            <a:r>
              <a:rPr lang="en-US" dirty="0" err="1" smtClean="0"/>
              <a:t>apk</a:t>
            </a:r>
            <a:r>
              <a:rPr lang="en-US" dirty="0" smtClean="0"/>
              <a:t>-tool again </a:t>
            </a:r>
          </a:p>
          <a:p>
            <a:r>
              <a:rPr lang="en-US" dirty="0" smtClean="0"/>
              <a:t>Sign with your key, start distributing</a:t>
            </a:r>
          </a:p>
        </p:txBody>
      </p:sp>
      <p:pic>
        <p:nvPicPr>
          <p:cNvPr id="6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09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1631" y="624110"/>
            <a:ext cx="9552982" cy="1280890"/>
          </a:xfrm>
        </p:spPr>
        <p:txBody>
          <a:bodyPr/>
          <a:lstStyle/>
          <a:p>
            <a:r>
              <a:rPr lang="en-US" dirty="0" smtClean="0"/>
              <a:t>Malware mitigation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958" y="1610436"/>
            <a:ext cx="10030654" cy="4300786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Static code analysis </a:t>
            </a:r>
            <a:r>
              <a:rPr lang="en-US" sz="2000" dirty="0" smtClean="0"/>
              <a:t>tool</a:t>
            </a:r>
          </a:p>
          <a:p>
            <a:pPr lvl="1"/>
            <a:r>
              <a:rPr lang="en-US" sz="2000" dirty="0" smtClean="0"/>
              <a:t>Sandboxing approach</a:t>
            </a:r>
            <a:endParaRPr lang="en-US" sz="2000" dirty="0"/>
          </a:p>
          <a:p>
            <a:pPr lvl="1"/>
            <a:r>
              <a:rPr lang="en-US" sz="2000" dirty="0" smtClean="0"/>
              <a:t>Machine learning</a:t>
            </a:r>
          </a:p>
          <a:p>
            <a:pPr lvl="1"/>
            <a:r>
              <a:rPr lang="en-US" sz="2000" dirty="0" smtClean="0"/>
              <a:t>Permission analysis</a:t>
            </a:r>
            <a:endParaRPr lang="en-US" sz="2000" dirty="0"/>
          </a:p>
          <a:p>
            <a:pPr lvl="1"/>
            <a:r>
              <a:rPr lang="en-US" sz="2000" dirty="0" smtClean="0"/>
              <a:t>Anti-malware tool</a:t>
            </a:r>
          </a:p>
          <a:p>
            <a:pPr lvl="1"/>
            <a:r>
              <a:rPr lang="en-US" sz="2000" dirty="0" smtClean="0"/>
              <a:t>Best practices</a:t>
            </a:r>
            <a:endParaRPr lang="en-US" sz="2000" dirty="0"/>
          </a:p>
          <a:p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613" y="1905000"/>
            <a:ext cx="2933333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31975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63258" y="1527048"/>
            <a:ext cx="6944042" cy="494995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The structural analysis </a:t>
            </a:r>
            <a:r>
              <a:rPr lang="en-US" sz="2400" dirty="0" smtClean="0"/>
              <a:t>of program sources </a:t>
            </a:r>
            <a:r>
              <a:rPr lang="en-US" sz="2400" dirty="0" smtClean="0">
                <a:solidFill>
                  <a:srgbClr val="FF0000"/>
                </a:solidFill>
              </a:rPr>
              <a:t>without executing </a:t>
            </a:r>
            <a:r>
              <a:rPr lang="en-US" sz="2400" dirty="0" smtClean="0"/>
              <a:t>them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err="1" smtClean="0"/>
              <a:t>Apk</a:t>
            </a:r>
            <a:r>
              <a:rPr lang="en-US" sz="2400" dirty="0" smtClean="0"/>
              <a:t> files are decompressed and converted back to Java source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FF0000"/>
                </a:solidFill>
              </a:rPr>
              <a:t>Dex2jar</a:t>
            </a:r>
            <a:r>
              <a:rPr lang="en-US" sz="2200" dirty="0" smtClean="0"/>
              <a:t> (http://</a:t>
            </a:r>
            <a:r>
              <a:rPr lang="en-US" sz="2200" i="1" dirty="0" smtClean="0"/>
              <a:t>code.google.com/p/dex2jar</a:t>
            </a:r>
            <a:r>
              <a:rPr lang="en-US" sz="2200" dirty="0" smtClean="0"/>
              <a:t>)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Examine the presence of APIs that bear signatures of malware activities like SMS message sending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Complex analysis can be performed based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control flow graph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data flow graph </a:t>
            </a:r>
          </a:p>
        </p:txBody>
      </p:sp>
      <p:pic>
        <p:nvPicPr>
          <p:cNvPr id="5122" name="Picture 2" descr="http://sseblog.ec-spride.de/wp-content/uploads/2013/05/aliasF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1264555"/>
            <a:ext cx="4140200" cy="265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30604" y="1527048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Does </a:t>
            </a:r>
            <a:r>
              <a:rPr lang="en-US" sz="2000" dirty="0"/>
              <a:t>not require installing and executing apps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Can be scaled up easily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/>
              <a:t>Good </a:t>
            </a:r>
            <a:r>
              <a:rPr lang="en-US" sz="2000" dirty="0" smtClean="0"/>
              <a:t>apps may </a:t>
            </a:r>
            <a:r>
              <a:rPr lang="en-US" sz="2000" dirty="0"/>
              <a:t>use bad coding </a:t>
            </a:r>
            <a:r>
              <a:rPr lang="en-US" sz="2000" dirty="0" smtClean="0"/>
              <a:t>practices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Generate </a:t>
            </a:r>
            <a:r>
              <a:rPr lang="en-US" sz="2000" dirty="0"/>
              <a:t>false positive </a:t>
            </a:r>
            <a:r>
              <a:rPr lang="en-US" sz="2000" dirty="0" smtClean="0"/>
              <a:t>warnings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API </a:t>
            </a:r>
            <a:r>
              <a:rPr lang="en-US" sz="2000" dirty="0"/>
              <a:t>may not get invoked at all during runtime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91497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716" y="309690"/>
            <a:ext cx="8911687" cy="1280890"/>
          </a:xfrm>
        </p:spPr>
        <p:txBody>
          <a:bodyPr/>
          <a:lstStyle/>
          <a:p>
            <a:r>
              <a:rPr lang="en-US" dirty="0" smtClean="0"/>
              <a:t>Dynamic analysis or Sandboxing </a:t>
            </a:r>
            <a:r>
              <a:rPr lang="en-US" dirty="0"/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79206" y="1451060"/>
            <a:ext cx="590099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Run a suspected app (</a:t>
            </a:r>
            <a:r>
              <a:rPr lang="en-US" sz="2400" dirty="0" err="1" smtClean="0"/>
              <a:t>Apk</a:t>
            </a:r>
            <a:r>
              <a:rPr lang="en-US" sz="2400" dirty="0" smtClean="0"/>
              <a:t>) in an actual emulator capable of containing damages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Emulator can </a:t>
            </a:r>
            <a:r>
              <a:rPr lang="en-US" sz="2400" dirty="0" smtClean="0">
                <a:solidFill>
                  <a:srgbClr val="FF0000"/>
                </a:solidFill>
              </a:rPr>
              <a:t>log specific system level API </a:t>
            </a:r>
            <a:r>
              <a:rPr lang="en-US" sz="2400" dirty="0" smtClean="0"/>
              <a:t>calls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Analyze the log can reveal presence of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Reading file </a:t>
            </a:r>
            <a:r>
              <a:rPr lang="en-US" sz="2000" dirty="0" smtClean="0"/>
              <a:t>from storage</a:t>
            </a:r>
          </a:p>
          <a:p>
            <a:pPr marL="971550" lvl="1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Opening network</a:t>
            </a:r>
            <a:r>
              <a:rPr lang="en-US" sz="2000" dirty="0" smtClean="0"/>
              <a:t> connection</a:t>
            </a:r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309" y="1451060"/>
            <a:ext cx="5148755" cy="39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Sandboxing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More accurate than static analysis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/>
              <a:t>implementation of a </a:t>
            </a:r>
            <a:r>
              <a:rPr lang="en-US" sz="2400" dirty="0">
                <a:solidFill>
                  <a:srgbClr val="FF0000"/>
                </a:solidFill>
              </a:rPr>
              <a:t>loadable kernel module </a:t>
            </a:r>
            <a:r>
              <a:rPr lang="en-US" sz="2400" dirty="0"/>
              <a:t>(LKM) is a daunting and </a:t>
            </a:r>
            <a:r>
              <a:rPr lang="en-US" sz="2400" dirty="0">
                <a:solidFill>
                  <a:srgbClr val="FF0000"/>
                </a:solidFill>
              </a:rPr>
              <a:t>error prone </a:t>
            </a:r>
            <a:r>
              <a:rPr lang="en-US" sz="2400" dirty="0"/>
              <a:t>task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 smtClean="0"/>
              <a:t>emulator are very </a:t>
            </a:r>
            <a:r>
              <a:rPr lang="en-US" sz="2400" dirty="0" smtClean="0">
                <a:solidFill>
                  <a:srgbClr val="FF0000"/>
                </a:solidFill>
              </a:rPr>
              <a:t>unstable</a:t>
            </a:r>
            <a:r>
              <a:rPr lang="en-US" sz="2400" dirty="0" smtClean="0"/>
              <a:t> and not supported well</a:t>
            </a:r>
            <a:endParaRPr lang="en-US" sz="2400" dirty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53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0443" y="356202"/>
            <a:ext cx="8911687" cy="1280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8060" y="1365735"/>
            <a:ext cx="9395894" cy="3869941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One </a:t>
            </a:r>
            <a:r>
              <a:rPr lang="en-US" sz="2000" dirty="0">
                <a:solidFill>
                  <a:srgbClr val="FF0000"/>
                </a:solidFill>
              </a:rPr>
              <a:t>in eight </a:t>
            </a:r>
            <a:r>
              <a:rPr lang="en-US" sz="2000" dirty="0" smtClean="0"/>
              <a:t>developers </a:t>
            </a:r>
            <a:r>
              <a:rPr lang="en-US" sz="2000" dirty="0"/>
              <a:t>currently implement mobile applications.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Revenue from </a:t>
            </a:r>
            <a:r>
              <a:rPr lang="en-US" sz="2000" dirty="0"/>
              <a:t>mobile </a:t>
            </a:r>
            <a:r>
              <a:rPr lang="en-US" sz="2000" dirty="0" smtClean="0"/>
              <a:t>apps is </a:t>
            </a:r>
            <a:r>
              <a:rPr lang="en-US" sz="2000" dirty="0"/>
              <a:t>expected to rise </a:t>
            </a:r>
            <a:r>
              <a:rPr lang="en-US" sz="2000" dirty="0" smtClean="0"/>
              <a:t>from </a:t>
            </a:r>
            <a:r>
              <a:rPr lang="en-US" sz="2000" dirty="0"/>
              <a:t>$68 Billons in 2013 to $143 Billions in </a:t>
            </a:r>
            <a:r>
              <a:rPr lang="en-US" sz="2000" dirty="0" smtClean="0"/>
              <a:t>2016</a:t>
            </a:r>
          </a:p>
          <a:p>
            <a:endParaRPr lang="en-US" sz="2000" dirty="0"/>
          </a:p>
          <a:p>
            <a:r>
              <a:rPr lang="en-US" sz="2000" dirty="0" smtClean="0">
                <a:solidFill>
                  <a:srgbClr val="FF0000"/>
                </a:solidFill>
              </a:rPr>
              <a:t>How </a:t>
            </a:r>
            <a:r>
              <a:rPr lang="en-US" sz="2000" dirty="0">
                <a:solidFill>
                  <a:srgbClr val="FF0000"/>
                </a:solidFill>
              </a:rPr>
              <a:t>many mobile apps are available for download?</a:t>
            </a: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6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Learning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4837" y="1400409"/>
            <a:ext cx="7763963" cy="50993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Define features from good and malware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permission list, API signatures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Learn chosen classifier(s)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Bayesian classifier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Decision tree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The classifier can be used to detect new app types - malware or benign</a:t>
            </a: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3076" name="Picture 4" descr="http://upload.wikimedia.org/wikipedia/commons/0/01/Machine_Learning_Technique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1178298"/>
            <a:ext cx="3760615" cy="282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Automated</a:t>
            </a:r>
            <a:r>
              <a:rPr lang="en-US" sz="2000" dirty="0" smtClean="0"/>
              <a:t> </a:t>
            </a:r>
            <a:r>
              <a:rPr lang="en-US" sz="2000" dirty="0"/>
              <a:t>and can </a:t>
            </a:r>
            <a:r>
              <a:rPr lang="en-US" sz="2000" dirty="0" smtClean="0"/>
              <a:t>be </a:t>
            </a:r>
            <a:r>
              <a:rPr lang="en-US" sz="2000" dirty="0" smtClean="0">
                <a:solidFill>
                  <a:srgbClr val="FF0000"/>
                </a:solidFill>
              </a:rPr>
              <a:t>scaled</a:t>
            </a:r>
            <a:r>
              <a:rPr lang="en-US" sz="2000" dirty="0" smtClean="0"/>
              <a:t> </a:t>
            </a:r>
            <a:r>
              <a:rPr lang="en-US" sz="2000" dirty="0"/>
              <a:t>up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Depending on the type of </a:t>
            </a:r>
            <a:r>
              <a:rPr lang="en-US" sz="2000" dirty="0">
                <a:solidFill>
                  <a:srgbClr val="FF0000"/>
                </a:solidFill>
              </a:rPr>
              <a:t>classification algorithms</a:t>
            </a:r>
            <a:r>
              <a:rPr lang="en-US" sz="2000" dirty="0"/>
              <a:t>, performance </a:t>
            </a:r>
            <a:r>
              <a:rPr lang="en-US" sz="2000" dirty="0" smtClean="0"/>
              <a:t>vary </a:t>
            </a:r>
            <a:endParaRPr lang="en-US" sz="20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Performance depends on </a:t>
            </a:r>
            <a:r>
              <a:rPr lang="en-US" sz="2000" dirty="0" smtClean="0">
                <a:solidFill>
                  <a:srgbClr val="FF0000"/>
                </a:solidFill>
              </a:rPr>
              <a:t>initial </a:t>
            </a:r>
            <a:r>
              <a:rPr lang="en-US" sz="2000" dirty="0">
                <a:solidFill>
                  <a:srgbClr val="FF0000"/>
                </a:solidFill>
              </a:rPr>
              <a:t>dataset </a:t>
            </a:r>
            <a:r>
              <a:rPr lang="en-US" sz="2000" dirty="0" smtClean="0"/>
              <a:t>selection representing </a:t>
            </a:r>
            <a:r>
              <a:rPr lang="en-US" sz="2000" dirty="0"/>
              <a:t>all types of </a:t>
            </a:r>
            <a:r>
              <a:rPr lang="en-US" sz="2000" dirty="0" smtClean="0"/>
              <a:t>applications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16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</a:t>
            </a:r>
            <a:r>
              <a:rPr lang="en-US" dirty="0" smtClean="0"/>
              <a:t>(1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5405" y="1676400"/>
            <a:ext cx="6017343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Identify </a:t>
            </a:r>
            <a:r>
              <a:rPr lang="en-US" sz="2400" dirty="0" smtClean="0">
                <a:solidFill>
                  <a:srgbClr val="FF0000"/>
                </a:solidFill>
              </a:rPr>
              <a:t>privileged permissions </a:t>
            </a:r>
            <a:r>
              <a:rPr lang="en-US" sz="2400" dirty="0" smtClean="0"/>
              <a:t>that likely represent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Accounts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GPS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Net </a:t>
            </a:r>
            <a:r>
              <a:rPr lang="en-US" sz="2000" dirty="0" smtClean="0"/>
              <a:t>Access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and Write Contacts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Browser </a:t>
            </a:r>
            <a:r>
              <a:rPr lang="en-US" sz="2000" dirty="0" smtClean="0"/>
              <a:t>History, Bookmarks</a:t>
            </a:r>
          </a:p>
        </p:txBody>
      </p:sp>
      <p:pic>
        <p:nvPicPr>
          <p:cNvPr id="2052" name="Picture 4" descr="http://i.stack.imgur.com/Opcj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02" y="1676400"/>
            <a:ext cx="3877865" cy="420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66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Permission list can reveal early the </a:t>
            </a:r>
            <a:r>
              <a:rPr lang="en-US" sz="2000" dirty="0" smtClean="0">
                <a:solidFill>
                  <a:srgbClr val="FF0000"/>
                </a:solidFill>
              </a:rPr>
              <a:t>mismatch</a:t>
            </a:r>
            <a:r>
              <a:rPr lang="en-US" sz="2000" dirty="0" smtClean="0"/>
              <a:t> of mobile </a:t>
            </a:r>
            <a:r>
              <a:rPr lang="en-US" sz="2000" dirty="0"/>
              <a:t>application’s </a:t>
            </a:r>
            <a:r>
              <a:rPr lang="en-US" sz="2000" dirty="0" smtClean="0"/>
              <a:t>purpose and potential activities that could be performed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Most users find it </a:t>
            </a:r>
            <a:r>
              <a:rPr lang="en-US" sz="2000" dirty="0">
                <a:solidFill>
                  <a:srgbClr val="FF0000"/>
                </a:solidFill>
              </a:rPr>
              <a:t>burdening to read all permissions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Users have </a:t>
            </a:r>
            <a:r>
              <a:rPr lang="en-US" sz="2000" dirty="0" smtClean="0">
                <a:solidFill>
                  <a:srgbClr val="FF0000"/>
                </a:solidFill>
              </a:rPr>
              <a:t>limited knowledge </a:t>
            </a:r>
            <a:r>
              <a:rPr lang="en-US" sz="2000" dirty="0" smtClean="0"/>
              <a:t>of what it means by privileged permission vs. general 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Permissions </a:t>
            </a:r>
            <a:r>
              <a:rPr lang="en-US" sz="2000" dirty="0"/>
              <a:t>may be </a:t>
            </a:r>
            <a:r>
              <a:rPr lang="en-US" sz="2000" dirty="0">
                <a:solidFill>
                  <a:srgbClr val="FF0000"/>
                </a:solidFill>
              </a:rPr>
              <a:t>maliciously inserted </a:t>
            </a:r>
            <a:r>
              <a:rPr lang="en-US" sz="2000" dirty="0"/>
              <a:t>into an AndroidManifest.xml file after </a:t>
            </a:r>
            <a:r>
              <a:rPr lang="en-US" sz="2000" dirty="0" smtClean="0"/>
              <a:t>a popular app is repackaged</a:t>
            </a:r>
            <a:endParaRPr lang="en-US" sz="20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55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427702"/>
            <a:ext cx="9678860" cy="1315065"/>
          </a:xfrm>
        </p:spPr>
        <p:txBody>
          <a:bodyPr>
            <a:normAutofit/>
          </a:bodyPr>
          <a:lstStyle/>
          <a:p>
            <a:r>
              <a:rPr lang="en-US" dirty="0" smtClean="0"/>
              <a:t>Why Permission Display at install time Fails to prevent users installing malware?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7546" y="2010131"/>
            <a:ext cx="8902126" cy="44668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Research </a:t>
            </a:r>
            <a:r>
              <a:rPr lang="en-US" sz="2400" dirty="0"/>
              <a:t>by Kevin et al. 2013 (Indiana University</a:t>
            </a:r>
            <a:r>
              <a:rPr lang="en-US" sz="2400" dirty="0" smtClean="0"/>
              <a:t>) shows that permission disclosing are ineffective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Even </a:t>
            </a:r>
            <a:r>
              <a:rPr lang="en-US" sz="2000" dirty="0" smtClean="0">
                <a:solidFill>
                  <a:srgbClr val="FF0000"/>
                </a:solidFill>
              </a:rPr>
              <a:t>addition </a:t>
            </a:r>
            <a:r>
              <a:rPr lang="en-US" sz="2000" dirty="0">
                <a:solidFill>
                  <a:srgbClr val="FF0000"/>
                </a:solidFill>
              </a:rPr>
              <a:t>of </a:t>
            </a:r>
            <a:r>
              <a:rPr lang="en-US" sz="2000" dirty="0" smtClean="0">
                <a:solidFill>
                  <a:srgbClr val="FF0000"/>
                </a:solidFill>
              </a:rPr>
              <a:t>text warning </a:t>
            </a:r>
            <a:r>
              <a:rPr lang="en-US" sz="2000" dirty="0" smtClean="0"/>
              <a:t>does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make any </a:t>
            </a:r>
            <a:r>
              <a:rPr lang="en-US" sz="2000" dirty="0" smtClean="0">
                <a:solidFill>
                  <a:srgbClr val="FF0000"/>
                </a:solidFill>
              </a:rPr>
              <a:t>difference</a:t>
            </a:r>
            <a:r>
              <a:rPr lang="en-US" sz="2000" dirty="0" smtClean="0"/>
              <a:t> to deter user from </a:t>
            </a:r>
            <a:r>
              <a:rPr lang="en-US" sz="2000" dirty="0" smtClean="0">
                <a:solidFill>
                  <a:srgbClr val="FF0000"/>
                </a:solidFill>
              </a:rPr>
              <a:t>installing dangerous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App </a:t>
            </a:r>
            <a:r>
              <a:rPr lang="en-US" sz="2000" dirty="0" smtClean="0">
                <a:solidFill>
                  <a:srgbClr val="FF0000"/>
                </a:solidFill>
              </a:rPr>
              <a:t>download count </a:t>
            </a:r>
            <a:r>
              <a:rPr lang="en-US" sz="2000" dirty="0" smtClean="0"/>
              <a:t>has a direct relationship with </a:t>
            </a:r>
            <a:r>
              <a:rPr lang="en-US" sz="2000" dirty="0" smtClean="0">
                <a:solidFill>
                  <a:srgbClr val="FF0000"/>
                </a:solidFill>
              </a:rPr>
              <a:t>app installation habit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dirty="0" smtClean="0"/>
              <a:t>* </a:t>
            </a:r>
            <a:r>
              <a:rPr lang="en-US" sz="2000" dirty="0" smtClean="0"/>
              <a:t>Kevin </a:t>
            </a:r>
            <a:r>
              <a:rPr lang="en-US" sz="2000" dirty="0"/>
              <a:t>et al. </a:t>
            </a:r>
            <a:r>
              <a:rPr lang="en-US" sz="2000" dirty="0" smtClean="0"/>
              <a:t>2013, Studying </a:t>
            </a:r>
            <a:r>
              <a:rPr lang="en-US" sz="2000" dirty="0"/>
              <a:t>the Effectiveness of Android Application Permissions </a:t>
            </a:r>
            <a:r>
              <a:rPr lang="en-US" sz="2000" dirty="0" smtClean="0"/>
              <a:t>Requests, </a:t>
            </a:r>
            <a:r>
              <a:rPr lang="en-US" sz="2000" dirty="0"/>
              <a:t>Fifth International Workshop on </a:t>
            </a:r>
            <a:r>
              <a:rPr lang="en-US" sz="2000" dirty="0" err="1"/>
              <a:t>SECurity</a:t>
            </a:r>
            <a:r>
              <a:rPr lang="en-US" sz="2000" dirty="0"/>
              <a:t> and </a:t>
            </a:r>
            <a:r>
              <a:rPr lang="en-US" sz="2000" dirty="0" err="1"/>
              <a:t>SOCial</a:t>
            </a:r>
            <a:r>
              <a:rPr lang="en-US" sz="2000" dirty="0"/>
              <a:t> Networking 2013, San Diego (18 March 2013)</a:t>
            </a:r>
          </a:p>
        </p:txBody>
      </p:sp>
    </p:spTree>
    <p:extLst>
      <p:ext uri="{BB962C8B-B14F-4D97-AF65-F5344CB8AC3E}">
        <p14:creationId xmlns:p14="http://schemas.microsoft.com/office/powerpoint/2010/main" val="41393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0594" y="160338"/>
            <a:ext cx="10220631" cy="128089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6632" y="1527048"/>
            <a:ext cx="9253040" cy="4949951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97858" y="1822229"/>
            <a:ext cx="9031814" cy="503577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err="1"/>
              <a:t>Proter</a:t>
            </a:r>
            <a:r>
              <a:rPr lang="en-US" sz="2000" dirty="0"/>
              <a:t> et al. 2011 (UC </a:t>
            </a:r>
            <a:r>
              <a:rPr lang="en-US" sz="2000" dirty="0" smtClean="0"/>
              <a:t>Berkeley &amp; Google) examined 956 apps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100 paid, 856 free, taken from market place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Normal</a:t>
            </a:r>
            <a:r>
              <a:rPr lang="en-US" dirty="0" smtClean="0"/>
              <a:t> permission: no harmful effect like network access check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Dangerous</a:t>
            </a:r>
            <a:r>
              <a:rPr lang="en-US" dirty="0" smtClean="0"/>
              <a:t> permission: costs user money or access private data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93</a:t>
            </a:r>
            <a:r>
              <a:rPr lang="en-US" sz="2000" dirty="0"/>
              <a:t>% of free and 82% of paid </a:t>
            </a:r>
            <a:r>
              <a:rPr lang="en-US" sz="2000" dirty="0" smtClean="0"/>
              <a:t>apps have </a:t>
            </a:r>
            <a:r>
              <a:rPr lang="en-US" sz="2000" dirty="0">
                <a:solidFill>
                  <a:srgbClr val="FF0000"/>
                </a:solidFill>
              </a:rPr>
              <a:t>at least one </a:t>
            </a:r>
            <a:r>
              <a:rPr lang="en-US" sz="2000" dirty="0" smtClean="0">
                <a:solidFill>
                  <a:srgbClr val="FF0000"/>
                </a:solidFill>
              </a:rPr>
              <a:t>dangerous </a:t>
            </a:r>
            <a:r>
              <a:rPr lang="en-US" sz="2000" dirty="0" smtClean="0"/>
              <a:t>permission</a:t>
            </a:r>
            <a:endParaRPr lang="en-US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INTERNET </a:t>
            </a:r>
            <a:r>
              <a:rPr lang="en-US" dirty="0">
                <a:solidFill>
                  <a:srgbClr val="FF0000"/>
                </a:solidFill>
              </a:rPr>
              <a:t>permission </a:t>
            </a:r>
            <a:r>
              <a:rPr lang="en-US" dirty="0"/>
              <a:t>is heavily </a:t>
            </a:r>
            <a:r>
              <a:rPr lang="en-US" dirty="0" smtClean="0"/>
              <a:t>used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Barrera </a:t>
            </a:r>
            <a:r>
              <a:rPr lang="en-US" dirty="0"/>
              <a:t>et al. </a:t>
            </a:r>
            <a:r>
              <a:rPr lang="en-US" dirty="0" smtClean="0"/>
              <a:t>2011 (Carleton University, Ottawa) had similar findings in their study done around the same time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They argued that INTERNET </a:t>
            </a:r>
            <a:r>
              <a:rPr lang="en-US" dirty="0"/>
              <a:t>permission </a:t>
            </a:r>
            <a:r>
              <a:rPr lang="en-US" dirty="0" smtClean="0"/>
              <a:t>had to be used to </a:t>
            </a:r>
            <a:r>
              <a:rPr lang="en-US" dirty="0" smtClean="0">
                <a:solidFill>
                  <a:srgbClr val="FF0000"/>
                </a:solidFill>
              </a:rPr>
              <a:t>load </a:t>
            </a:r>
            <a:r>
              <a:rPr lang="en-US" dirty="0">
                <a:solidFill>
                  <a:srgbClr val="FF0000"/>
                </a:solidFill>
              </a:rPr>
              <a:t>advertisements </a:t>
            </a:r>
            <a:r>
              <a:rPr lang="en-US" dirty="0" smtClean="0">
                <a:solidFill>
                  <a:srgbClr val="FF0000"/>
                </a:solidFill>
              </a:rPr>
              <a:t>by free apps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555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357278"/>
            <a:ext cx="9476599" cy="128089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35817" y="1723988"/>
            <a:ext cx="1054814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1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97</a:t>
            </a:r>
            <a:r>
              <a:rPr lang="en-US" sz="2400" dirty="0"/>
              <a:t>% of </a:t>
            </a:r>
            <a:r>
              <a:rPr lang="en-US" sz="2400" dirty="0" smtClean="0"/>
              <a:t>applications </a:t>
            </a:r>
            <a:r>
              <a:rPr lang="en-US" sz="2400" dirty="0"/>
              <a:t>that ask for </a:t>
            </a:r>
            <a:r>
              <a:rPr lang="en-US" sz="2400" dirty="0">
                <a:solidFill>
                  <a:srgbClr val="FF0000"/>
                </a:solidFill>
              </a:rPr>
              <a:t>ACCESS FINE LOCATION </a:t>
            </a:r>
            <a:r>
              <a:rPr lang="en-US" sz="2400" dirty="0" smtClean="0">
                <a:solidFill>
                  <a:srgbClr val="FF0000"/>
                </a:solidFill>
              </a:rPr>
              <a:t>(GPS)</a:t>
            </a:r>
            <a:r>
              <a:rPr lang="en-US" sz="2400" dirty="0" smtClean="0"/>
              <a:t> also </a:t>
            </a:r>
            <a:r>
              <a:rPr lang="en-US" sz="2400" dirty="0"/>
              <a:t>request the </a:t>
            </a:r>
            <a:r>
              <a:rPr lang="en-US" sz="2400" dirty="0">
                <a:solidFill>
                  <a:srgbClr val="FF0000"/>
                </a:solidFill>
              </a:rPr>
              <a:t>INTERNET </a:t>
            </a:r>
            <a:r>
              <a:rPr lang="en-US" sz="2400" dirty="0" smtClean="0">
                <a:solidFill>
                  <a:srgbClr val="FF0000"/>
                </a:solidFill>
              </a:rPr>
              <a:t>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94</a:t>
            </a:r>
            <a:r>
              <a:rPr lang="en-US" sz="2400" dirty="0"/>
              <a:t>% and 78% of the respective applications </a:t>
            </a:r>
            <a:r>
              <a:rPr lang="en-US" sz="2400" dirty="0" smtClean="0"/>
              <a:t>that request </a:t>
            </a:r>
            <a:r>
              <a:rPr lang="en-US" sz="2400" dirty="0">
                <a:solidFill>
                  <a:srgbClr val="FF0000"/>
                </a:solidFill>
              </a:rPr>
              <a:t>READ CONTACTS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FF0000"/>
                </a:solidFill>
              </a:rPr>
              <a:t>READ CALENDAR </a:t>
            </a:r>
            <a:r>
              <a:rPr lang="en-US" sz="2400" dirty="0"/>
              <a:t>also have </a:t>
            </a:r>
            <a:r>
              <a:rPr lang="en-US" sz="2400" dirty="0" smtClean="0"/>
              <a:t>asked for the </a:t>
            </a:r>
            <a:r>
              <a:rPr lang="en-US" sz="2400" dirty="0">
                <a:solidFill>
                  <a:srgbClr val="FF0000"/>
                </a:solidFill>
              </a:rPr>
              <a:t>INTERNET permission</a:t>
            </a:r>
            <a:r>
              <a:rPr lang="en-US" sz="2400" dirty="0" smtClean="0"/>
              <a:t>.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Free apps request </a:t>
            </a:r>
            <a:r>
              <a:rPr lang="en-US" sz="2400" dirty="0" smtClean="0">
                <a:solidFill>
                  <a:srgbClr val="FF0000"/>
                </a:solidFill>
              </a:rPr>
              <a:t>more Internet </a:t>
            </a:r>
            <a:r>
              <a:rPr lang="en-US" sz="2400" dirty="0">
                <a:solidFill>
                  <a:srgbClr val="FF0000"/>
                </a:solidFill>
              </a:rPr>
              <a:t>access and location </a:t>
            </a:r>
            <a:r>
              <a:rPr lang="en-US" sz="2400" dirty="0" smtClean="0">
                <a:solidFill>
                  <a:srgbClr val="FF0000"/>
                </a:solidFill>
              </a:rPr>
              <a:t>data </a:t>
            </a:r>
            <a:r>
              <a:rPr lang="en-US" sz="2400" dirty="0" smtClean="0"/>
              <a:t>compared to paid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Possible indication of leakage </a:t>
            </a:r>
            <a:r>
              <a:rPr lang="en-US" sz="2000" dirty="0"/>
              <a:t>of location information to </a:t>
            </a:r>
            <a:r>
              <a:rPr lang="en-US" sz="2000" dirty="0" smtClean="0"/>
              <a:t>advertisers</a:t>
            </a:r>
            <a:endParaRPr lang="en-US" sz="36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20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smtClean="0"/>
              <a:t>Anti-virus tool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Four representative tools mobile </a:t>
            </a:r>
            <a:r>
              <a:rPr lang="en-US" sz="2000" dirty="0"/>
              <a:t>anti-virus </a:t>
            </a:r>
            <a:r>
              <a:rPr lang="en-US" sz="2000" dirty="0" smtClean="0"/>
              <a:t>software</a:t>
            </a:r>
          </a:p>
          <a:p>
            <a:pPr lvl="1"/>
            <a:r>
              <a:rPr lang="en-US" dirty="0" smtClean="0"/>
              <a:t>AVG </a:t>
            </a:r>
            <a:r>
              <a:rPr lang="en-US" dirty="0"/>
              <a:t>Antivirus </a:t>
            </a:r>
            <a:r>
              <a:rPr lang="en-US" dirty="0" smtClean="0"/>
              <a:t>Free</a:t>
            </a:r>
          </a:p>
          <a:p>
            <a:pPr lvl="1"/>
            <a:r>
              <a:rPr lang="en-US" dirty="0" smtClean="0"/>
              <a:t>Lookout </a:t>
            </a:r>
            <a:r>
              <a:rPr lang="en-US" dirty="0"/>
              <a:t>Security &amp; </a:t>
            </a:r>
            <a:r>
              <a:rPr lang="en-US" dirty="0" smtClean="0"/>
              <a:t>Antivirus</a:t>
            </a:r>
          </a:p>
          <a:p>
            <a:pPr lvl="1"/>
            <a:r>
              <a:rPr lang="en-US" dirty="0" smtClean="0"/>
              <a:t>Norton </a:t>
            </a:r>
            <a:r>
              <a:rPr lang="en-US" dirty="0"/>
              <a:t>Mobile Security </a:t>
            </a:r>
            <a:r>
              <a:rPr lang="en-US" dirty="0" smtClean="0"/>
              <a:t>Lite</a:t>
            </a:r>
          </a:p>
          <a:p>
            <a:pPr lvl="1"/>
            <a:r>
              <a:rPr lang="en-US" dirty="0" smtClean="0"/>
              <a:t>Trend </a:t>
            </a:r>
            <a:r>
              <a:rPr lang="en-US" dirty="0"/>
              <a:t>Micro Mobile Security Personal </a:t>
            </a:r>
            <a:r>
              <a:rPr lang="en-US" dirty="0" smtClean="0"/>
              <a:t>Edition</a:t>
            </a:r>
          </a:p>
          <a:p>
            <a:endParaRPr lang="en-US" dirty="0"/>
          </a:p>
          <a:p>
            <a:r>
              <a:rPr lang="en-US" dirty="0" smtClean="0"/>
              <a:t>Zhou and Xiang (IEEE S&amp;P 2012) showed that these tools have limited capability to detect advanced malware signatures as they tested effectiveness with their benchmark from </a:t>
            </a:r>
            <a:r>
              <a:rPr lang="en-US" dirty="0" err="1" smtClean="0"/>
              <a:t>Malgenome</a:t>
            </a:r>
            <a:r>
              <a:rPr lang="en-US" dirty="0" smtClean="0"/>
              <a:t> project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best detection </a:t>
            </a:r>
            <a:r>
              <a:rPr lang="en-US" dirty="0" smtClean="0"/>
              <a:t>rate was 79.6% (</a:t>
            </a:r>
            <a:r>
              <a:rPr lang="en-US" dirty="0"/>
              <a:t>1, </a:t>
            </a:r>
            <a:r>
              <a:rPr lang="en-US" dirty="0" smtClean="0"/>
              <a:t>003 samples) from </a:t>
            </a:r>
            <a:r>
              <a:rPr lang="en-US" dirty="0" smtClean="0">
                <a:solidFill>
                  <a:srgbClr val="FF0000"/>
                </a:solidFill>
              </a:rPr>
              <a:t>TrendMicro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worst </a:t>
            </a:r>
            <a:r>
              <a:rPr lang="en-US" dirty="0">
                <a:solidFill>
                  <a:srgbClr val="FF0000"/>
                </a:solidFill>
              </a:rPr>
              <a:t>detection </a:t>
            </a:r>
            <a:r>
              <a:rPr lang="en-US" dirty="0"/>
              <a:t>rate </a:t>
            </a:r>
            <a:r>
              <a:rPr lang="en-US" dirty="0" smtClean="0"/>
              <a:t>was </a:t>
            </a:r>
            <a:r>
              <a:rPr lang="en-US" dirty="0"/>
              <a:t>20.2% (254 samples) </a:t>
            </a:r>
            <a:r>
              <a:rPr lang="en-US" dirty="0" smtClean="0"/>
              <a:t>by </a:t>
            </a:r>
            <a:r>
              <a:rPr lang="en-US" dirty="0" smtClean="0">
                <a:solidFill>
                  <a:srgbClr val="FF0000"/>
                </a:solidFill>
              </a:rPr>
              <a:t>Norton Mobile Security Lite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329" y="624110"/>
            <a:ext cx="9941283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Some best practices to protect ourselves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4879848" cy="4797552"/>
          </a:xfrm>
        </p:spPr>
        <p:txBody>
          <a:bodyPr>
            <a:normAutofit/>
          </a:bodyPr>
          <a:lstStyle/>
          <a:p>
            <a:pPr marL="57150" indent="0">
              <a:buNone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Keep devices </a:t>
            </a:r>
            <a:r>
              <a:rPr lang="en-US" sz="2000" dirty="0">
                <a:solidFill>
                  <a:srgbClr val="FF0000"/>
                </a:solidFill>
              </a:rPr>
              <a:t>updated </a:t>
            </a:r>
            <a:r>
              <a:rPr lang="en-US" sz="2000" dirty="0"/>
              <a:t>with the </a:t>
            </a:r>
            <a:r>
              <a:rPr lang="en-US" sz="2000" dirty="0">
                <a:solidFill>
                  <a:srgbClr val="FF0000"/>
                </a:solidFill>
              </a:rPr>
              <a:t>latest OS </a:t>
            </a:r>
            <a:r>
              <a:rPr lang="en-US" sz="2000" dirty="0"/>
              <a:t>version and </a:t>
            </a:r>
            <a:r>
              <a:rPr lang="en-US" sz="2000" dirty="0">
                <a:solidFill>
                  <a:srgbClr val="FF0000"/>
                </a:solidFill>
              </a:rPr>
              <a:t>app versions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Don’t </a:t>
            </a:r>
            <a:r>
              <a:rPr lang="en-US" sz="2000" dirty="0" smtClean="0"/>
              <a:t>store sensitive </a:t>
            </a:r>
            <a:r>
              <a:rPr lang="en-US" sz="2000" dirty="0"/>
              <a:t>data on your handheld devices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Use common sense about suspicious links, messages, applications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6" name="Picture 2" descr="http://blog.check-and-secure.com/wp-content/uploads/2013/11/Protect-Android-From-Malw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057400"/>
            <a:ext cx="34290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66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 we protect ourselves?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38799" y="1527048"/>
            <a:ext cx="6145161" cy="4797552"/>
          </a:xfrm>
        </p:spPr>
        <p:txBody>
          <a:bodyPr>
            <a:normAutofit/>
          </a:bodyPr>
          <a:lstStyle/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Lock your devices with a </a:t>
            </a:r>
            <a:r>
              <a:rPr lang="en-US" sz="2000" dirty="0">
                <a:solidFill>
                  <a:srgbClr val="FF0000"/>
                </a:solidFill>
              </a:rPr>
              <a:t>strong pin</a:t>
            </a:r>
            <a:r>
              <a:rPr lang="en-US" sz="2000" dirty="0"/>
              <a:t>, passcode, or password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Download apps </a:t>
            </a:r>
            <a:r>
              <a:rPr lang="en-US" sz="2000" dirty="0" smtClean="0"/>
              <a:t>from </a:t>
            </a:r>
            <a:r>
              <a:rPr lang="en-US" sz="2000" dirty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official market source </a:t>
            </a:r>
            <a:r>
              <a:rPr lang="en-US" sz="2000" dirty="0" smtClean="0"/>
              <a:t>like Google </a:t>
            </a:r>
            <a:r>
              <a:rPr lang="en-US" sz="2000" dirty="0"/>
              <a:t>Play Store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list </a:t>
            </a:r>
            <a:r>
              <a:rPr lang="en-US" sz="2000" dirty="0"/>
              <a:t>of app permissions before </a:t>
            </a:r>
            <a:r>
              <a:rPr lang="en-US" sz="2000" dirty="0" smtClean="0"/>
              <a:t>agreeing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Think if your app should be needing all permissions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Seek opinions from experts and others who may have used an app already</a:t>
            </a:r>
            <a:endParaRPr lang="en-US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5682" y="41780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Number </a:t>
            </a:r>
            <a:r>
              <a:rPr lang="en-US" dirty="0"/>
              <a:t>of apps available for download in leading app </a:t>
            </a:r>
            <a:r>
              <a:rPr lang="en-US" dirty="0" smtClean="0"/>
              <a:t>stores as of July 2014…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003889" y="6230882"/>
            <a:ext cx="3908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Source: http</a:t>
            </a:r>
            <a:r>
              <a:rPr lang="en-US" dirty="0">
                <a:solidFill>
                  <a:srgbClr val="FF0000"/>
                </a:solidFill>
              </a:rPr>
              <a:t>://www.statista.com/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682" y="1698693"/>
            <a:ext cx="8300201" cy="40285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01850" y="1786050"/>
            <a:ext cx="456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Q: What </a:t>
            </a:r>
            <a:r>
              <a:rPr lang="en-US" dirty="0">
                <a:solidFill>
                  <a:srgbClr val="FF0000"/>
                </a:solidFill>
              </a:rPr>
              <a:t>type of apps are widely used?</a:t>
            </a:r>
          </a:p>
        </p:txBody>
      </p:sp>
    </p:spTree>
    <p:extLst>
      <p:ext uri="{BB962C8B-B14F-4D97-AF65-F5344CB8AC3E}">
        <p14:creationId xmlns:p14="http://schemas.microsoft.com/office/powerpoint/2010/main" val="126536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Part2: Content Provider Data Leakage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529" y="213576"/>
            <a:ext cx="8911687" cy="934384"/>
          </a:xfrm>
        </p:spPr>
        <p:txBody>
          <a:bodyPr/>
          <a:lstStyle/>
          <a:p>
            <a:r>
              <a:rPr lang="en-US" dirty="0" smtClean="0"/>
              <a:t>Content Provider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74" y="1541496"/>
            <a:ext cx="4272692" cy="4425820"/>
          </a:xfrm>
        </p:spPr>
        <p:txBody>
          <a:bodyPr>
            <a:normAutofit/>
          </a:bodyPr>
          <a:lstStyle/>
          <a:p>
            <a:r>
              <a:rPr lang="en-US" dirty="0"/>
              <a:t>A content provider presents </a:t>
            </a:r>
            <a:r>
              <a:rPr lang="en-US" dirty="0">
                <a:solidFill>
                  <a:srgbClr val="FF0000"/>
                </a:solidFill>
              </a:rPr>
              <a:t>data to external applications </a:t>
            </a:r>
            <a:r>
              <a:rPr lang="en-US" dirty="0"/>
              <a:t>as one or more tables </a:t>
            </a:r>
            <a:r>
              <a:rPr lang="en-US" dirty="0" smtClean="0"/>
              <a:t>similar </a:t>
            </a:r>
            <a:r>
              <a:rPr lang="en-US" dirty="0"/>
              <a:t>to </a:t>
            </a:r>
            <a:r>
              <a:rPr lang="en-US" dirty="0" smtClean="0"/>
              <a:t>tables </a:t>
            </a:r>
            <a:r>
              <a:rPr lang="en-US" dirty="0"/>
              <a:t>found in </a:t>
            </a:r>
            <a:r>
              <a:rPr lang="en-US" dirty="0" smtClean="0"/>
              <a:t>relational </a:t>
            </a:r>
            <a:r>
              <a:rPr lang="en-US" dirty="0"/>
              <a:t>database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Content </a:t>
            </a:r>
            <a:r>
              <a:rPr lang="en-US" dirty="0"/>
              <a:t>provider </a:t>
            </a:r>
            <a:r>
              <a:rPr lang="en-US" dirty="0" smtClean="0"/>
              <a:t>is needed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offer </a:t>
            </a:r>
            <a:r>
              <a:rPr lang="en-US" dirty="0" smtClean="0"/>
              <a:t>data </a:t>
            </a:r>
            <a:r>
              <a:rPr lang="en-US" dirty="0"/>
              <a:t>or files to other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/>
              <a:t>to allow users to copy </a:t>
            </a:r>
            <a:r>
              <a:rPr lang="en-US" dirty="0" smtClean="0"/>
              <a:t>data </a:t>
            </a:r>
            <a:r>
              <a:rPr lang="en-US" dirty="0"/>
              <a:t>from your app into other </a:t>
            </a:r>
            <a:r>
              <a:rPr lang="en-US" dirty="0" smtClean="0"/>
              <a:t>apps</a:t>
            </a:r>
          </a:p>
          <a:p>
            <a:endParaRPr lang="en-US" dirty="0" smtClean="0"/>
          </a:p>
        </p:txBody>
      </p:sp>
      <p:pic>
        <p:nvPicPr>
          <p:cNvPr id="1026" name="Picture 2" descr="http://3.bp.blogspot.com/-yPOqDn6OFwo/UqSelwb6R8I/AAAAAAAAAhw/P42bDFaffjg/s1600/c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06" y="1449259"/>
            <a:ext cx="6610350" cy="4162426"/>
          </a:xfrm>
          <a:prstGeom prst="rect">
            <a:avLst/>
          </a:prstGeom>
          <a:noFill/>
          <a:ln w="158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54509" y="5611685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20944" y="438266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ContentResolver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610739" y="3601616"/>
            <a:ext cx="13996" cy="84908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27846" y="4762599"/>
            <a:ext cx="3047999" cy="103375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0310" y="266074"/>
            <a:ext cx="9291482" cy="1280890"/>
          </a:xfrm>
        </p:spPr>
        <p:txBody>
          <a:bodyPr/>
          <a:lstStyle/>
          <a:p>
            <a:r>
              <a:rPr lang="en-US" dirty="0" smtClean="0"/>
              <a:t>Content Provider Leakage Vulnerability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098" y="1576873"/>
            <a:ext cx="9412847" cy="4244197"/>
          </a:xfrm>
        </p:spPr>
        <p:txBody>
          <a:bodyPr>
            <a:normAutofit/>
          </a:bodyPr>
          <a:lstStyle/>
          <a:p>
            <a:r>
              <a:rPr lang="en-US" dirty="0" smtClean="0"/>
              <a:t>Leakage </a:t>
            </a:r>
            <a:r>
              <a:rPr lang="en-US" dirty="0"/>
              <a:t>of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/>
              <a:t>, managed by a vulnerable </a:t>
            </a:r>
            <a:r>
              <a:rPr lang="en-US" dirty="0" smtClean="0"/>
              <a:t>provider application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to other applications </a:t>
            </a:r>
            <a:r>
              <a:rPr lang="en-US" dirty="0"/>
              <a:t>(including malware) running on </a:t>
            </a:r>
            <a:r>
              <a:rPr lang="en-US" dirty="0" smtClean="0"/>
              <a:t>Android 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application may require providing data to </a:t>
            </a:r>
            <a:r>
              <a:rPr lang="en-US" dirty="0" smtClean="0"/>
              <a:t>other application</a:t>
            </a:r>
          </a:p>
          <a:p>
            <a:pPr lvl="1"/>
            <a:r>
              <a:rPr lang="en-US" dirty="0" smtClean="0"/>
              <a:t>E.g., application </a:t>
            </a:r>
            <a:r>
              <a:rPr lang="en-US" dirty="0"/>
              <a:t>managing </a:t>
            </a:r>
            <a:r>
              <a:rPr lang="en-US" dirty="0" smtClean="0"/>
              <a:t>phone </a:t>
            </a:r>
            <a:r>
              <a:rPr lang="en-US" dirty="0"/>
              <a:t>contacts may allow other applications to query </a:t>
            </a:r>
            <a:r>
              <a:rPr lang="en-US" dirty="0" smtClean="0"/>
              <a:t>details </a:t>
            </a:r>
            <a:r>
              <a:rPr lang="en-US" dirty="0"/>
              <a:t>of an individual </a:t>
            </a:r>
            <a:r>
              <a:rPr lang="en-US" dirty="0" smtClean="0"/>
              <a:t>contact for good reason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vulnerability arises when the meaning </a:t>
            </a:r>
            <a:r>
              <a:rPr lang="en-US" dirty="0" smtClean="0"/>
              <a:t>of intended operations for data retrieval get change </a:t>
            </a:r>
          </a:p>
          <a:p>
            <a:pPr lvl="1"/>
            <a:r>
              <a:rPr lang="en-US" dirty="0" smtClean="0"/>
              <a:t>E.g., Querying </a:t>
            </a:r>
            <a:r>
              <a:rPr lang="en-US" dirty="0" smtClean="0">
                <a:solidFill>
                  <a:srgbClr val="FF0000"/>
                </a:solidFill>
              </a:rPr>
              <a:t>different data provider </a:t>
            </a:r>
            <a:r>
              <a:rPr lang="en-US" dirty="0" smtClean="0"/>
              <a:t>such </a:t>
            </a:r>
            <a:r>
              <a:rPr lang="en-US" dirty="0"/>
              <a:t>as calendar </a:t>
            </a:r>
            <a:r>
              <a:rPr lang="en-US" dirty="0" smtClean="0"/>
              <a:t>rather than phone </a:t>
            </a:r>
            <a:r>
              <a:rPr lang="en-US" dirty="0"/>
              <a:t>contact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E.g., </a:t>
            </a:r>
            <a:r>
              <a:rPr lang="en-US" dirty="0" smtClean="0">
                <a:solidFill>
                  <a:srgbClr val="FF0000"/>
                </a:solidFill>
              </a:rPr>
              <a:t>Inserting data </a:t>
            </a:r>
            <a:r>
              <a:rPr lang="en-US" dirty="0" smtClean="0"/>
              <a:t>values rather </a:t>
            </a:r>
            <a:r>
              <a:rPr lang="en-US" dirty="0"/>
              <a:t>than retrieving of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4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1793" y="139849"/>
            <a:ext cx="10378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3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demo of content provider leakage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4671"/>
            <a:ext cx="9720057" cy="377762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Access the page and follow the instructions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://cs.kennesaw.edu/~</a:t>
            </a:r>
            <a:r>
              <a:rPr lang="en-US" sz="2000" dirty="0" smtClean="0">
                <a:hlinkClick r:id="rId2"/>
              </a:rPr>
              <a:t>hshahria/mobileapp/contentprovider.html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2529586"/>
            <a:ext cx="10235624" cy="35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Entering data in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308718"/>
            <a:ext cx="3499515" cy="530793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338916" y="5884606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2989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Uri of the provider (table)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098800" y="3263900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Retrieving data from content provider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Output data (id=6, name=x, grade=y)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18" y="917857"/>
            <a:ext cx="3740312" cy="551144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170506" y="5884605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8206" y="3495777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Probing a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4" y="1564557"/>
            <a:ext cx="2500020" cy="4556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3" y="1564557"/>
            <a:ext cx="2666469" cy="4575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971" y="1564557"/>
            <a:ext cx="2917190" cy="45561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94" y="1543181"/>
            <a:ext cx="2666506" cy="461846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0406" y="3394176"/>
            <a:ext cx="2043094" cy="479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4674"/>
            <a:ext cx="10464800" cy="1280890"/>
          </a:xfrm>
        </p:spPr>
        <p:txBody>
          <a:bodyPr/>
          <a:lstStyle/>
          <a:p>
            <a:pPr algn="ctr"/>
            <a:r>
              <a:rPr lang="en-US" dirty="0" smtClean="0"/>
              <a:t>Tautology attack (SQL Injection) on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755" y="2000864"/>
            <a:ext cx="3109690" cy="42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393" y="284897"/>
            <a:ext cx="9784323" cy="1280890"/>
          </a:xfrm>
        </p:spPr>
        <p:txBody>
          <a:bodyPr/>
          <a:lstStyle/>
          <a:p>
            <a:r>
              <a:rPr lang="en-US" dirty="0" smtClean="0"/>
              <a:t>Outcome of tautology attack on content provider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" y="1940642"/>
            <a:ext cx="2216848" cy="3773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5" y="1940643"/>
            <a:ext cx="2081079" cy="37733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1" y="1905000"/>
            <a:ext cx="2131877" cy="3809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1905001"/>
            <a:ext cx="2120258" cy="3809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958" y="1940642"/>
            <a:ext cx="2458999" cy="37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033" y="457200"/>
            <a:ext cx="9330579" cy="1447800"/>
          </a:xfrm>
        </p:spPr>
        <p:txBody>
          <a:bodyPr/>
          <a:lstStyle/>
          <a:p>
            <a:r>
              <a:rPr lang="en-US" dirty="0"/>
              <a:t>Content Provider Leakage </a:t>
            </a:r>
            <a:r>
              <a:rPr lang="en-US" dirty="0" smtClean="0"/>
              <a:t>Vulnerability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396" y="1838131"/>
            <a:ext cx="9433216" cy="4073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vulnerabilities </a:t>
            </a:r>
            <a:r>
              <a:rPr lang="en-US" dirty="0"/>
              <a:t>can be exploited by developing </a:t>
            </a:r>
            <a:r>
              <a:rPr lang="en-US" dirty="0" smtClean="0">
                <a:solidFill>
                  <a:srgbClr val="FF0000"/>
                </a:solidFill>
              </a:rPr>
              <a:t>malware</a:t>
            </a:r>
            <a:endParaRPr lang="en-US" dirty="0" smtClean="0"/>
          </a:p>
          <a:p>
            <a:pPr lvl="1"/>
            <a:r>
              <a:rPr lang="en-US" dirty="0" smtClean="0"/>
              <a:t>retrieve passwords </a:t>
            </a:r>
            <a:r>
              <a:rPr lang="en-US" dirty="0"/>
              <a:t>of instant messaging accounts (</a:t>
            </a:r>
            <a:r>
              <a:rPr lang="en-US" i="1" dirty="0" err="1"/>
              <a:t>SocialHub</a:t>
            </a:r>
            <a:r>
              <a:rPr lang="en-US" dirty="0"/>
              <a:t> app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read </a:t>
            </a:r>
            <a:r>
              <a:rPr lang="en-US" dirty="0"/>
              <a:t>or delete notes entries (</a:t>
            </a:r>
            <a:r>
              <a:rPr lang="en-US" i="1" dirty="0"/>
              <a:t>Memo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pPr lvl="1"/>
            <a:r>
              <a:rPr lang="en-US" dirty="0" smtClean="0"/>
              <a:t>view </a:t>
            </a:r>
            <a:r>
              <a:rPr lang="en-US" dirty="0"/>
              <a:t>photos and locations (</a:t>
            </a:r>
            <a:r>
              <a:rPr lang="en-US" i="1" dirty="0" err="1"/>
              <a:t>MiniDiary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attacker </a:t>
            </a:r>
            <a:r>
              <a:rPr lang="en-US" dirty="0" smtClean="0"/>
              <a:t>needs </a:t>
            </a:r>
            <a:r>
              <a:rPr lang="en-US" dirty="0"/>
              <a:t>to know the </a:t>
            </a:r>
            <a:r>
              <a:rPr lang="en-US" dirty="0">
                <a:solidFill>
                  <a:srgbClr val="FF0000"/>
                </a:solidFill>
              </a:rPr>
              <a:t>provider class name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specific </a:t>
            </a:r>
            <a:r>
              <a:rPr lang="en-US" i="1" dirty="0">
                <a:solidFill>
                  <a:srgbClr val="FF0000"/>
                </a:solidFill>
              </a:rPr>
              <a:t>Uri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which represents the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 smtClean="0">
                <a:solidFill>
                  <a:srgbClr val="FF0000"/>
                </a:solidFill>
              </a:rPr>
              <a:t>storage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E.g., accessing </a:t>
            </a:r>
            <a:r>
              <a:rPr lang="en-US" dirty="0" err="1" smtClean="0"/>
              <a:t>userid</a:t>
            </a:r>
            <a:r>
              <a:rPr lang="en-US" dirty="0" smtClean="0"/>
              <a:t> </a:t>
            </a:r>
            <a:r>
              <a:rPr lang="en-US" dirty="0"/>
              <a:t>and password of a device would require </a:t>
            </a:r>
            <a:endParaRPr lang="en-US" dirty="0" smtClean="0"/>
          </a:p>
          <a:p>
            <a:pPr lvl="1"/>
            <a:r>
              <a:rPr lang="en-US" dirty="0" smtClean="0"/>
              <a:t>querying </a:t>
            </a:r>
            <a:r>
              <a:rPr lang="en-US" i="1" dirty="0" err="1" smtClean="0">
                <a:solidFill>
                  <a:srgbClr val="FF0000"/>
                </a:solidFill>
              </a:rPr>
              <a:t>com.android.providers.settings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selecting </a:t>
            </a:r>
            <a:r>
              <a:rPr lang="en-US" dirty="0"/>
              <a:t>all </a:t>
            </a:r>
            <a:r>
              <a:rPr lang="en-US" dirty="0" smtClean="0"/>
              <a:t>data </a:t>
            </a:r>
            <a:r>
              <a:rPr lang="en-US" dirty="0"/>
              <a:t>for </a:t>
            </a:r>
            <a:r>
              <a:rPr lang="en-US" i="1" dirty="0">
                <a:solidFill>
                  <a:srgbClr val="FF0000"/>
                </a:solidFill>
              </a:rPr>
              <a:t>Uri: content://</a:t>
            </a:r>
            <a:r>
              <a:rPr lang="en-US" i="1" dirty="0" smtClean="0">
                <a:solidFill>
                  <a:srgbClr val="FF0000"/>
                </a:solidFill>
              </a:rPr>
              <a:t>settings/secure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51517" y="6018646"/>
            <a:ext cx="10307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https://labs.mwrinfosecurity.com/advisories/2012/09/07/multiple-samsung-android-application-vulnerabilities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7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090" y="204716"/>
            <a:ext cx="9893710" cy="901413"/>
          </a:xfrm>
        </p:spPr>
        <p:txBody>
          <a:bodyPr/>
          <a:lstStyle/>
          <a:p>
            <a:r>
              <a:rPr lang="en-US" dirty="0" smtClean="0"/>
              <a:t>Mobile application usage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04771" y="1587200"/>
            <a:ext cx="4535295" cy="47452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App type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Messaging &amp; social apps, +203</a:t>
            </a:r>
            <a:r>
              <a:rPr lang="en-US" sz="1800" dirty="0">
                <a:solidFill>
                  <a:srgbClr val="FF0000"/>
                </a:solidFill>
              </a:rPr>
              <a:t>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utilities &amp; productivity, +149%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Games, +66% </a:t>
            </a:r>
          </a:p>
          <a:p>
            <a:pPr lvl="1"/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Source: https</a:t>
            </a:r>
            <a:r>
              <a:rPr lang="en-US" dirty="0"/>
              <a:t>://software.intel.com/en-us/blogs/2014/01/13/mobile-app-growth-continues-to-rise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85" y="1305012"/>
            <a:ext cx="6490886" cy="5027442"/>
          </a:xfrm>
          <a:prstGeom prst="rect">
            <a:avLst/>
          </a:prstGeom>
        </p:spPr>
      </p:pic>
      <p:pic>
        <p:nvPicPr>
          <p:cNvPr id="6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3" y="1090726"/>
            <a:ext cx="1971429" cy="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13" y="278877"/>
            <a:ext cx="8911687" cy="1280890"/>
          </a:xfrm>
        </p:spPr>
        <p:txBody>
          <a:bodyPr/>
          <a:lstStyle/>
          <a:p>
            <a:r>
              <a:rPr lang="en-US" dirty="0" smtClean="0"/>
              <a:t>More example: Piggybacked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4016" y="1146527"/>
            <a:ext cx="8915400" cy="1266422"/>
          </a:xfrm>
        </p:spPr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smtClean="0"/>
              <a:t>that data </a:t>
            </a:r>
            <a:r>
              <a:rPr lang="en-US" dirty="0"/>
              <a:t>provider contains Table 1</a:t>
            </a:r>
          </a:p>
          <a:p>
            <a:r>
              <a:rPr lang="en-US" dirty="0" smtClean="0"/>
              <a:t>Consider four arguments: </a:t>
            </a:r>
            <a:r>
              <a:rPr lang="en-US" i="1" dirty="0" smtClean="0"/>
              <a:t>projection</a:t>
            </a:r>
            <a:r>
              <a:rPr lang="en-US" dirty="0"/>
              <a:t>, </a:t>
            </a:r>
            <a:r>
              <a:rPr lang="en-US" i="1" dirty="0"/>
              <a:t>selection</a:t>
            </a:r>
            <a:r>
              <a:rPr lang="en-US" dirty="0"/>
              <a:t>, </a:t>
            </a:r>
            <a:r>
              <a:rPr lang="en-US" i="1" dirty="0" err="1"/>
              <a:t>selectionArgs</a:t>
            </a:r>
            <a:r>
              <a:rPr lang="en-US" dirty="0"/>
              <a:t>, </a:t>
            </a:r>
            <a:r>
              <a:rPr lang="en-US" i="1" dirty="0" err="1" smtClean="0"/>
              <a:t>sortOrder</a:t>
            </a:r>
            <a:r>
              <a:rPr lang="en-US" dirty="0" smtClean="0"/>
              <a:t> </a:t>
            </a:r>
            <a:r>
              <a:rPr lang="en-US" dirty="0"/>
              <a:t>and their values in Table </a:t>
            </a:r>
            <a:r>
              <a:rPr lang="en-US" dirty="0" smtClean="0"/>
              <a:t>2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3" y="2528143"/>
            <a:ext cx="4333875" cy="325755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811358" y="4655976"/>
            <a:ext cx="933062" cy="24259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65161" y="457045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Benign input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811358" y="5246914"/>
            <a:ext cx="933062" cy="242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9569" y="5127179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Malicious input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937500" y="2528143"/>
            <a:ext cx="40234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public </a:t>
            </a:r>
            <a:r>
              <a:rPr lang="en-US" dirty="0"/>
              <a:t>Cursor </a:t>
            </a:r>
            <a:r>
              <a:rPr lang="en-US" dirty="0">
                <a:solidFill>
                  <a:srgbClr val="FF0000"/>
                </a:solidFill>
              </a:rPr>
              <a:t>query </a:t>
            </a:r>
            <a:r>
              <a:rPr lang="en-US" dirty="0"/>
              <a:t>(Uri </a:t>
            </a:r>
            <a:r>
              <a:rPr lang="en-US" dirty="0" err="1"/>
              <a:t>uri</a:t>
            </a:r>
            <a:r>
              <a:rPr lang="en-US" dirty="0"/>
              <a:t>, </a:t>
            </a:r>
            <a:r>
              <a:rPr lang="en-US" dirty="0" smtClean="0"/>
              <a:t>String</a:t>
            </a:r>
            <a:r>
              <a:rPr lang="en-US" dirty="0"/>
              <a:t>[] </a:t>
            </a:r>
            <a:r>
              <a:rPr lang="en-US" dirty="0">
                <a:solidFill>
                  <a:srgbClr val="FF0000"/>
                </a:solidFill>
              </a:rPr>
              <a:t>projection</a:t>
            </a:r>
            <a:r>
              <a:rPr lang="en-US" dirty="0"/>
              <a:t>, String </a:t>
            </a:r>
            <a:r>
              <a:rPr lang="en-US" dirty="0">
                <a:solidFill>
                  <a:srgbClr val="FF0000"/>
                </a:solidFill>
              </a:rPr>
              <a:t>selection</a:t>
            </a:r>
            <a:r>
              <a:rPr lang="en-US" dirty="0"/>
              <a:t>, String[] </a:t>
            </a:r>
            <a:r>
              <a:rPr lang="en-US" dirty="0" err="1">
                <a:solidFill>
                  <a:srgbClr val="FF0000"/>
                </a:solidFill>
              </a:rPr>
              <a:t>selectionArgs</a:t>
            </a:r>
            <a:r>
              <a:rPr lang="en-US" dirty="0"/>
              <a:t>, String </a:t>
            </a:r>
            <a:r>
              <a:rPr lang="en-US" dirty="0" err="1">
                <a:solidFill>
                  <a:srgbClr val="FF0000"/>
                </a:solidFill>
              </a:rPr>
              <a:t>sortOrder</a:t>
            </a:r>
            <a:r>
              <a:rPr lang="en-US" dirty="0"/>
              <a:t>) </a:t>
            </a:r>
            <a:r>
              <a:rPr lang="en-US" dirty="0" smtClean="0"/>
              <a:t>{ 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39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066" y="116614"/>
            <a:ext cx="9573175" cy="984398"/>
          </a:xfrm>
        </p:spPr>
        <p:txBody>
          <a:bodyPr/>
          <a:lstStyle/>
          <a:p>
            <a:r>
              <a:rPr lang="en-US" dirty="0" smtClean="0"/>
              <a:t>Code level issues in content provider class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360181"/>
          <a:ext cx="5772538" cy="4968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77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22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>
                          <a:effectLst/>
                        </a:rPr>
                        <a:t>XYZProvider</a:t>
                      </a:r>
                      <a:r>
                        <a:rPr lang="en-US" sz="1200" dirty="0">
                          <a:effectLst/>
                        </a:rPr>
                        <a:t> extends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ContentProvider</a:t>
                      </a:r>
                      <a:r>
                        <a:rPr lang="en-US" sz="1200" dirty="0">
                          <a:effectLst/>
                        </a:rPr>
                        <a:t>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String AUTHORITY = “ </a:t>
                      </a:r>
                      <a:r>
                        <a:rPr lang="en-US" sz="1200" dirty="0" err="1">
                          <a:effectLst/>
                        </a:rPr>
                        <a:t>com.example.app.xyzprovider</a:t>
                      </a:r>
                      <a:r>
                        <a:rPr lang="en-US" sz="1200" dirty="0">
                          <a:effectLst/>
                        </a:rPr>
                        <a:t> “;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UriMatcher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static </a:t>
                      </a:r>
                      <a:r>
                        <a:rPr lang="en-US" sz="1200" dirty="0">
                          <a:effectLst/>
                        </a:rPr>
                        <a:t>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.addUR</a:t>
                      </a:r>
                      <a:r>
                        <a:rPr lang="en-US" sz="1200" dirty="0" err="1">
                          <a:effectLst/>
                        </a:rPr>
                        <a:t>I</a:t>
                      </a:r>
                      <a:r>
                        <a:rPr lang="en-US" sz="1200" dirty="0">
                          <a:effectLst/>
                        </a:rPr>
                        <a:t>(AUTHORITY, “table1”, 1);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… 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Cursor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query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String[] projection, String selection, String[] </a:t>
                      </a:r>
                      <a:r>
                        <a:rPr lang="en-US" sz="1200" dirty="0" err="1"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String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if (</a:t>
                      </a:r>
                      <a:r>
                        <a:rPr lang="en-US" sz="1200" dirty="0" err="1" smtClean="0">
                          <a:solidFill>
                            <a:srgbClr val="FFFF00"/>
                          </a:solidFill>
                          <a:effectLst/>
                        </a:rPr>
                        <a:t>sURIMatcher.match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 == 1){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Cursor </a:t>
                      </a:r>
                      <a:r>
                        <a:rPr lang="en-US" sz="1200" dirty="0" err="1">
                          <a:effectLst/>
                        </a:rPr>
                        <a:t>cursor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db.query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projection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selection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null, null,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return cursor;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else{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throw new </a:t>
                      </a:r>
                      <a:r>
                        <a:rPr lang="en-US" sz="1200" dirty="0" err="1">
                          <a:effectLst/>
                        </a:rPr>
                        <a:t>IllegalArgumentException</a:t>
                      </a:r>
                      <a:r>
                        <a:rPr lang="en-US" sz="1200" dirty="0">
                          <a:effectLst/>
                        </a:rPr>
                        <a:t>("Unknown URI: " +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Uri 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insert</a:t>
                      </a:r>
                      <a:r>
                        <a:rPr lang="en-US" sz="1200" dirty="0" smtClean="0">
                          <a:effectLst/>
                        </a:rPr>
                        <a:t> (</a:t>
                      </a:r>
                      <a:r>
                        <a:rPr lang="en-US" sz="1200" dirty="0">
                          <a:effectLst/>
                        </a:rPr>
                        <a:t>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ContentValues</a:t>
                      </a:r>
                      <a:r>
                        <a:rPr lang="en-US" sz="1200" dirty="0">
                          <a:effectLst/>
                        </a:rPr>
                        <a:t> values)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long </a:t>
                      </a:r>
                      <a:r>
                        <a:rPr lang="en-US" sz="1200" dirty="0" err="1">
                          <a:effectLst/>
                        </a:rPr>
                        <a:t>int</a:t>
                      </a:r>
                      <a:r>
                        <a:rPr lang="en-US" sz="1200" dirty="0">
                          <a:effectLst/>
                        </a:rPr>
                        <a:t> id = </a:t>
                      </a:r>
                      <a:r>
                        <a:rPr lang="en-US" sz="1200" dirty="0" err="1">
                          <a:effectLst/>
                        </a:rPr>
                        <a:t>db.insert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null, values);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19460" y="1397504"/>
            <a:ext cx="5626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UriMatcher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provides </a:t>
            </a:r>
            <a:r>
              <a:rPr lang="en-US" dirty="0"/>
              <a:t>the facility to match with the supplied Uri with </a:t>
            </a:r>
            <a:r>
              <a:rPr lang="en-US" dirty="0" smtClean="0"/>
              <a:t>known </a:t>
            </a:r>
            <a:r>
              <a:rPr lang="en-US" dirty="0"/>
              <a:t>data provider </a:t>
            </a:r>
            <a:r>
              <a:rPr lang="en-US" dirty="0" smtClean="0"/>
              <a:t>Uris </a:t>
            </a:r>
          </a:p>
          <a:p>
            <a:endParaRPr lang="en-US" dirty="0" smtClean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match() </a:t>
            </a:r>
            <a:r>
              <a:rPr lang="en-US" dirty="0"/>
              <a:t>method </a:t>
            </a:r>
            <a:r>
              <a:rPr lang="en-US" dirty="0" smtClean="0"/>
              <a:t>returns </a:t>
            </a:r>
            <a:r>
              <a:rPr lang="en-US" dirty="0"/>
              <a:t>a number </a:t>
            </a:r>
            <a:r>
              <a:rPr lang="en-US" dirty="0" smtClean="0"/>
              <a:t>to </a:t>
            </a:r>
            <a:r>
              <a:rPr lang="en-US" dirty="0"/>
              <a:t>perform specific actions </a:t>
            </a:r>
            <a:r>
              <a:rPr lang="en-US" dirty="0" smtClean="0"/>
              <a:t>query</a:t>
            </a:r>
            <a:r>
              <a:rPr lang="en-US" dirty="0"/>
              <a:t>(), insert(), update(), delete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query() </a:t>
            </a:r>
            <a:r>
              <a:rPr lang="en-US" dirty="0" smtClean="0"/>
              <a:t>does </a:t>
            </a:r>
            <a:r>
              <a:rPr lang="en-US" dirty="0"/>
              <a:t>not </a:t>
            </a:r>
            <a:r>
              <a:rPr lang="en-US" dirty="0">
                <a:solidFill>
                  <a:srgbClr val="FF0000"/>
                </a:solidFill>
              </a:rPr>
              <a:t>validate </a:t>
            </a:r>
            <a:r>
              <a:rPr lang="en-US" dirty="0"/>
              <a:t>the </a:t>
            </a:r>
            <a:r>
              <a:rPr lang="en-US" dirty="0" smtClean="0"/>
              <a:t>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projections</a:t>
            </a:r>
            <a:r>
              <a:rPr lang="en-US" dirty="0" smtClean="0"/>
              <a:t> (columns </a:t>
            </a:r>
            <a:r>
              <a:rPr lang="en-US" dirty="0"/>
              <a:t>of a </a:t>
            </a:r>
            <a:r>
              <a:rPr lang="en-US" dirty="0" smtClean="0"/>
              <a:t>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selection</a:t>
            </a:r>
            <a:r>
              <a:rPr lang="en-US" dirty="0" smtClean="0"/>
              <a:t> (where condition)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selectionArgs</a:t>
            </a:r>
            <a:r>
              <a:rPr lang="en-US" dirty="0" smtClean="0"/>
              <a:t> </a:t>
            </a:r>
            <a:r>
              <a:rPr lang="en-US" dirty="0"/>
              <a:t>(replace ? </a:t>
            </a:r>
            <a:r>
              <a:rPr lang="en-US" dirty="0" smtClean="0"/>
              <a:t>placeholders)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SQL </a:t>
            </a:r>
            <a:r>
              <a:rPr lang="en-US" dirty="0">
                <a:solidFill>
                  <a:srgbClr val="FF0000"/>
                </a:solidFill>
              </a:rPr>
              <a:t>Injection </a:t>
            </a:r>
            <a:r>
              <a:rPr lang="en-US" dirty="0"/>
              <a:t>attack inputs </a:t>
            </a:r>
            <a:r>
              <a:rPr lang="en-US" dirty="0" smtClean="0"/>
              <a:t>can </a:t>
            </a:r>
            <a:r>
              <a:rPr lang="en-US" dirty="0"/>
              <a:t>be supplied to change the semantics of the select </a:t>
            </a:r>
            <a:r>
              <a:rPr lang="en-US" dirty="0" smtClean="0"/>
              <a:t>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100" y="157579"/>
            <a:ext cx="9134377" cy="128089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Suggested practices to avoid leakage of content provider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3445" y="1365867"/>
            <a:ext cx="9507861" cy="4405395"/>
          </a:xfrm>
        </p:spPr>
        <p:txBody>
          <a:bodyPr>
            <a:normAutofit/>
          </a:bodyPr>
          <a:lstStyle/>
          <a:p>
            <a:r>
              <a:rPr lang="en-US" dirty="0" smtClean="0"/>
              <a:t>Three principles </a:t>
            </a:r>
            <a:r>
              <a:rPr lang="en-US" dirty="0"/>
              <a:t>(</a:t>
            </a:r>
            <a:r>
              <a:rPr lang="en-US" i="1" dirty="0"/>
              <a:t>P1</a:t>
            </a:r>
            <a:r>
              <a:rPr lang="en-US" dirty="0"/>
              <a:t>-</a:t>
            </a:r>
            <a:r>
              <a:rPr lang="en-US" i="1" dirty="0"/>
              <a:t>P3</a:t>
            </a:r>
            <a:r>
              <a:rPr lang="en-US" dirty="0"/>
              <a:t>) </a:t>
            </a:r>
            <a:r>
              <a:rPr lang="en-US" dirty="0" smtClean="0"/>
              <a:t>for secure implementation</a:t>
            </a:r>
          </a:p>
          <a:p>
            <a:pPr lvl="1"/>
            <a:r>
              <a:rPr lang="en-US" dirty="0" smtClean="0"/>
              <a:t>Based on Japan </a:t>
            </a:r>
            <a:r>
              <a:rPr lang="en-US" dirty="0"/>
              <a:t>Smartphone Security </a:t>
            </a:r>
            <a:r>
              <a:rPr lang="en-US" dirty="0" smtClean="0"/>
              <a:t>Association guidelines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www.jssec.org/dl/android_securecoding_en.pdf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the </a:t>
            </a:r>
            <a:r>
              <a:rPr lang="en-US" dirty="0"/>
              <a:t>presence of </a:t>
            </a:r>
            <a:r>
              <a:rPr lang="en-US" dirty="0">
                <a:solidFill>
                  <a:srgbClr val="FF0000"/>
                </a:solidFill>
              </a:rPr>
              <a:t>malicious </a:t>
            </a:r>
            <a:r>
              <a:rPr lang="en-US" dirty="0" smtClean="0">
                <a:solidFill>
                  <a:srgbClr val="FF0000"/>
                </a:solidFill>
              </a:rPr>
              <a:t>inputs </a:t>
            </a:r>
            <a:r>
              <a:rPr lang="en-US" dirty="0" smtClean="0"/>
              <a:t>for </a:t>
            </a:r>
            <a:r>
              <a:rPr lang="en-US" dirty="0"/>
              <a:t>SQL Injection </a:t>
            </a:r>
            <a:r>
              <a:rPr lang="en-US" dirty="0" smtClean="0"/>
              <a:t>attacks</a:t>
            </a:r>
            <a:endParaRPr lang="en-US" dirty="0"/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P2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both </a:t>
            </a:r>
            <a:r>
              <a:rPr lang="en-US" dirty="0" smtClean="0">
                <a:solidFill>
                  <a:srgbClr val="FF0000"/>
                </a:solidFill>
              </a:rPr>
              <a:t>protocol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repository</a:t>
            </a:r>
            <a:r>
              <a:rPr lang="en-US" dirty="0"/>
              <a:t> represented by the supplied </a:t>
            </a:r>
            <a:r>
              <a:rPr lang="en-US" i="1" dirty="0"/>
              <a:t>Uri</a:t>
            </a:r>
            <a:r>
              <a:rPr lang="en-US" dirty="0"/>
              <a:t> to avoid </a:t>
            </a:r>
            <a:r>
              <a:rPr lang="en-US" dirty="0" smtClean="0"/>
              <a:t>accessing </a:t>
            </a:r>
            <a:r>
              <a:rPr lang="en-US" dirty="0" smtClean="0">
                <a:solidFill>
                  <a:srgbClr val="FF0000"/>
                </a:solidFill>
              </a:rPr>
              <a:t>arbitrary </a:t>
            </a:r>
            <a:r>
              <a:rPr lang="en-US" i="1" dirty="0">
                <a:solidFill>
                  <a:srgbClr val="FF0000"/>
                </a:solidFill>
              </a:rPr>
              <a:t>Uris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 smtClean="0">
                <a:solidFill>
                  <a:srgbClr val="FF0000"/>
                </a:solidFill>
              </a:rPr>
              <a:t>missing handle exceptions</a:t>
            </a:r>
            <a:endParaRPr lang="en-US" dirty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P3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content provider permissions for accessing, modifying, and creating data in a </a:t>
            </a:r>
            <a:r>
              <a:rPr lang="en-US" dirty="0">
                <a:solidFill>
                  <a:srgbClr val="FF0000"/>
                </a:solidFill>
              </a:rPr>
              <a:t>conservative manner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Avoid high </a:t>
            </a:r>
            <a:r>
              <a:rPr lang="en-US" dirty="0"/>
              <a:t>privilege permission when not </a:t>
            </a:r>
            <a:r>
              <a:rPr lang="en-US" dirty="0" smtClean="0"/>
              <a:t>needed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84" y="1365867"/>
            <a:ext cx="2200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/>
              <a:t>Malware apps can invoke actions resulting in </a:t>
            </a:r>
            <a:r>
              <a:rPr lang="en-US" sz="2400" dirty="0" smtClean="0"/>
              <a:t>leakage of personal data or financial losses </a:t>
            </a:r>
            <a:r>
              <a:rPr lang="en-US" sz="2400" dirty="0"/>
              <a:t>to the end users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Both good and bad (malware) apps have overlapping permissions and API signatures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It is challenging to differentiate between good and bad apps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Android built-in features, recommended development practices, permission display are not sufficient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Burden is on user and developers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Mitigation approaches vary in performance, can only provide a defense in-depth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731" y="225904"/>
            <a:ext cx="9129902" cy="128089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589" y="1179871"/>
            <a:ext cx="9838044" cy="433314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 smtClean="0"/>
              <a:t> and V. </a:t>
            </a:r>
            <a:r>
              <a:rPr lang="en-US" dirty="0" err="1" smtClean="0"/>
              <a:t>Clincy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i="1" dirty="0"/>
              <a:t>Detection of Repackaged Android Malware</a:t>
            </a:r>
            <a:r>
              <a:rPr lang="en-US" dirty="0"/>
              <a:t> (pp. 350-355). </a:t>
            </a:r>
            <a:r>
              <a:rPr lang="en-US" dirty="0" smtClean="0"/>
              <a:t>Proc. of The </a:t>
            </a:r>
            <a:r>
              <a:rPr lang="en-US" dirty="0"/>
              <a:t>9th </a:t>
            </a:r>
            <a:r>
              <a:rPr lang="en-US" dirty="0" smtClean="0"/>
              <a:t>IEEE International </a:t>
            </a:r>
            <a:r>
              <a:rPr lang="en-US" dirty="0"/>
              <a:t>Conference for Internet Technology and Secured Transactions (ICITST-2014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/>
              <a:t>, </a:t>
            </a:r>
            <a:r>
              <a:rPr lang="en-US" dirty="0" smtClean="0"/>
              <a:t>H. Haddad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dirty="0" smtClean="0"/>
              <a:t>“Content </a:t>
            </a:r>
            <a:r>
              <a:rPr lang="en-US" dirty="0"/>
              <a:t>Provider Leakage Vulnerability Detection in Android </a:t>
            </a:r>
            <a:r>
              <a:rPr lang="en-US" dirty="0" smtClean="0"/>
              <a:t>Applications,” </a:t>
            </a:r>
            <a:r>
              <a:rPr lang="en-US" dirty="0"/>
              <a:t>(pp. 359-366). </a:t>
            </a:r>
            <a:r>
              <a:rPr lang="en-US" dirty="0" smtClean="0"/>
              <a:t>Proc</a:t>
            </a:r>
            <a:r>
              <a:rPr lang="en-US" dirty="0"/>
              <a:t>. of 7th ACM/SIGSAC International Conference on Security of Information and Networks (SIN</a:t>
            </a:r>
            <a:r>
              <a:rPr lang="en-US" dirty="0" smtClean="0"/>
              <a:t>), ACM.</a:t>
            </a:r>
          </a:p>
          <a:p>
            <a:r>
              <a:rPr lang="en-US" dirty="0"/>
              <a:t>Cooper, V., </a:t>
            </a:r>
            <a:r>
              <a:rPr lang="en-US" dirty="0" err="1"/>
              <a:t>Shahriar</a:t>
            </a:r>
            <a:r>
              <a:rPr lang="en-US" dirty="0"/>
              <a:t>, H., Haddad, H. (2014). A Survey of Android Malware Characteristics and Mitigation Techniques (pp. 327-332). </a:t>
            </a:r>
            <a:r>
              <a:rPr lang="en-US" dirty="0" smtClean="0"/>
              <a:t>Proc</a:t>
            </a:r>
            <a:r>
              <a:rPr lang="en-US" dirty="0"/>
              <a:t>. 11th IEEE International Conference on Information Technology: New Generations (ITNG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A. Porter </a:t>
            </a:r>
            <a:r>
              <a:rPr lang="en-US" dirty="0"/>
              <a:t>Felt, </a:t>
            </a:r>
            <a:r>
              <a:rPr lang="en-US" dirty="0" smtClean="0"/>
              <a:t>M. </a:t>
            </a:r>
            <a:r>
              <a:rPr lang="en-US" dirty="0" err="1" smtClean="0"/>
              <a:t>Finifter</a:t>
            </a:r>
            <a:r>
              <a:rPr lang="en-US" dirty="0"/>
              <a:t>, </a:t>
            </a:r>
            <a:r>
              <a:rPr lang="en-US" dirty="0" smtClean="0"/>
              <a:t>E. Chin</a:t>
            </a:r>
            <a:r>
              <a:rPr lang="en-US" dirty="0"/>
              <a:t>, </a:t>
            </a:r>
            <a:r>
              <a:rPr lang="en-US" dirty="0" smtClean="0"/>
              <a:t>S. Hanna</a:t>
            </a:r>
            <a:r>
              <a:rPr lang="en-US" dirty="0"/>
              <a:t>, and </a:t>
            </a:r>
            <a:r>
              <a:rPr lang="en-US" dirty="0" smtClean="0"/>
              <a:t>D. Wagner</a:t>
            </a:r>
            <a:r>
              <a:rPr lang="en-US" dirty="0"/>
              <a:t>, “A Survey of Mobile Malware in the Wild ,” </a:t>
            </a:r>
            <a:r>
              <a:rPr lang="en-US" dirty="0" smtClean="0"/>
              <a:t>Proc. of 2011 </a:t>
            </a:r>
            <a:r>
              <a:rPr lang="en-US" cap="small" dirty="0"/>
              <a:t>ACM CCS Workshop on Security and Privacy in Smartphones and Mobile Devices (SPSM</a:t>
            </a:r>
            <a:r>
              <a:rPr lang="en-US" cap="small" dirty="0" smtClean="0"/>
              <a:t>)</a:t>
            </a:r>
            <a:r>
              <a:rPr lang="en-US" b="1" cap="small" dirty="0" smtClean="0"/>
              <a:t>, </a:t>
            </a:r>
            <a:r>
              <a:rPr lang="en-US" dirty="0" smtClean="0"/>
              <a:t>Chicago</a:t>
            </a:r>
            <a:r>
              <a:rPr lang="en-US" dirty="0"/>
              <a:t>, </a:t>
            </a:r>
            <a:r>
              <a:rPr lang="en-US" dirty="0" smtClean="0"/>
              <a:t>USA.</a:t>
            </a:r>
          </a:p>
          <a:p>
            <a:r>
              <a:rPr lang="en-US" dirty="0" smtClean="0"/>
              <a:t>Y. Zhou, Z. Xiang, “</a:t>
            </a:r>
            <a:r>
              <a:rPr lang="en-US" dirty="0"/>
              <a:t>Dissecting Android Malware: Characterization and </a:t>
            </a:r>
            <a:r>
              <a:rPr lang="en-US" dirty="0" smtClean="0"/>
              <a:t>Evolution</a:t>
            </a:r>
            <a:r>
              <a:rPr lang="en-US" b="1" dirty="0" smtClean="0"/>
              <a:t>,</a:t>
            </a:r>
            <a:r>
              <a:rPr lang="en-US" dirty="0" smtClean="0"/>
              <a:t>” </a:t>
            </a:r>
            <a:r>
              <a:rPr lang="en-US" dirty="0"/>
              <a:t>2012 IEEE Symposium on </a:t>
            </a:r>
            <a:r>
              <a:rPr lang="en-US" dirty="0" smtClean="0"/>
              <a:t>Security </a:t>
            </a:r>
            <a:r>
              <a:rPr lang="en-US" dirty="0"/>
              <a:t>and Privacy (SP), </a:t>
            </a:r>
            <a:r>
              <a:rPr lang="en-US" dirty="0" smtClean="0"/>
              <a:t>Oakland, CA, May 2012, pp. </a:t>
            </a:r>
            <a:r>
              <a:rPr lang="en-US" dirty="0"/>
              <a:t>95 </a:t>
            </a:r>
            <a:r>
              <a:rPr lang="en-US" dirty="0" smtClean="0"/>
              <a:t>– 109.</a:t>
            </a:r>
          </a:p>
          <a:p>
            <a:r>
              <a:rPr lang="en-US" sz="2000" dirty="0" smtClean="0"/>
              <a:t>Felt </a:t>
            </a:r>
            <a:r>
              <a:rPr lang="en-US" sz="2000" dirty="0"/>
              <a:t>et al. 2011, The Effectiveness of Application Permissions, Proceedings of the 2nd USENIX conf. on Web application development, USENIX Association Berkeley, </a:t>
            </a:r>
            <a:r>
              <a:rPr lang="en-US" sz="2000" dirty="0" smtClean="0"/>
              <a:t>CA.</a:t>
            </a:r>
          </a:p>
          <a:p>
            <a:r>
              <a:rPr lang="en-US" dirty="0" smtClean="0"/>
              <a:t>BARRERA</a:t>
            </a:r>
            <a:r>
              <a:rPr lang="en-US" dirty="0"/>
              <a:t>, D., KAYACIK, H. G., VAN OORSCHOT, P. C., AND SOMAYAJI, A. A Methodology for Empirical Analysis of Permission-Based Security Models and its Application to Android. In ACM CCS (2010)</a:t>
            </a:r>
            <a:endParaRPr lang="en-US" sz="5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Dilbert and Smart phone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9" y="1464972"/>
            <a:ext cx="762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945601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63" y="1528263"/>
            <a:ext cx="9838044" cy="428260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Mobile </a:t>
            </a:r>
            <a:r>
              <a:rPr lang="en-US" sz="2000" dirty="0"/>
              <a:t>applications </a:t>
            </a:r>
            <a:r>
              <a:rPr lang="en-US" sz="2000" dirty="0" smtClean="0"/>
              <a:t>may </a:t>
            </a:r>
          </a:p>
          <a:p>
            <a:pPr lvl="1"/>
            <a:r>
              <a:rPr lang="en-US" sz="1900" dirty="0" smtClean="0"/>
              <a:t>include </a:t>
            </a:r>
            <a:r>
              <a:rPr lang="en-US" sz="1900" dirty="0" smtClean="0">
                <a:solidFill>
                  <a:srgbClr val="FF0000"/>
                </a:solidFill>
              </a:rPr>
              <a:t>functionalities</a:t>
            </a:r>
            <a:r>
              <a:rPr lang="en-US" sz="1900" dirty="0" smtClean="0"/>
              <a:t> related to </a:t>
            </a:r>
            <a:r>
              <a:rPr lang="en-US" sz="1900" dirty="0" smtClean="0">
                <a:solidFill>
                  <a:srgbClr val="FF0000"/>
                </a:solidFill>
              </a:rPr>
              <a:t>security/privacy breaches</a:t>
            </a:r>
          </a:p>
          <a:p>
            <a:pPr lvl="1"/>
            <a:r>
              <a:rPr lang="en-US" sz="1900" dirty="0"/>
              <a:t>contain </a:t>
            </a:r>
            <a:r>
              <a:rPr lang="en-US" sz="1900" dirty="0" smtClean="0">
                <a:solidFill>
                  <a:srgbClr val="FF0000"/>
                </a:solidFill>
              </a:rPr>
              <a:t>vulnerabilities</a:t>
            </a:r>
            <a:r>
              <a:rPr lang="en-US" sz="1900" dirty="0" smtClean="0"/>
              <a:t> leading to </a:t>
            </a:r>
            <a:r>
              <a:rPr lang="en-US" sz="1900" dirty="0" smtClean="0">
                <a:solidFill>
                  <a:srgbClr val="FF0000"/>
                </a:solidFill>
              </a:rPr>
              <a:t>data exposure/alteration </a:t>
            </a:r>
            <a:r>
              <a:rPr lang="en-US" sz="1900" dirty="0" smtClean="0"/>
              <a:t>unexpectedly</a:t>
            </a:r>
          </a:p>
          <a:p>
            <a:endParaRPr lang="en-US" sz="2000" dirty="0" smtClean="0"/>
          </a:p>
          <a:p>
            <a:r>
              <a:rPr lang="en-US" sz="2000" dirty="0" smtClean="0"/>
              <a:t>A recent study by </a:t>
            </a:r>
            <a:r>
              <a:rPr lang="en-US" sz="2000" dirty="0" err="1"/>
              <a:t>MetaIntell</a:t>
            </a:r>
            <a:r>
              <a:rPr lang="en-US" sz="2000" dirty="0"/>
              <a:t> (</a:t>
            </a:r>
            <a:r>
              <a:rPr lang="en-US" sz="2000" dirty="0">
                <a:hlinkClick r:id="rId2"/>
              </a:rPr>
              <a:t>http://metaintelli.com</a:t>
            </a:r>
            <a:r>
              <a:rPr lang="en-US" sz="2000" dirty="0" smtClean="0"/>
              <a:t>) examined </a:t>
            </a:r>
            <a:r>
              <a:rPr lang="en-US" sz="2000" dirty="0"/>
              <a:t>500 top popular mobile applications </a:t>
            </a:r>
            <a:r>
              <a:rPr lang="en-US" sz="2000" dirty="0" smtClean="0"/>
              <a:t>from several sources including Google paly store</a:t>
            </a:r>
          </a:p>
          <a:p>
            <a:endParaRPr lang="en-US" sz="2000" dirty="0" smtClean="0"/>
          </a:p>
          <a:p>
            <a:r>
              <a:rPr lang="en-US" sz="2000" dirty="0" smtClean="0"/>
              <a:t>460 out of 500 apps were found to contain security risk and vulnerabilities</a:t>
            </a:r>
          </a:p>
          <a:p>
            <a:pPr lvl="1"/>
            <a:r>
              <a:rPr lang="en-US" sz="1800" dirty="0" smtClean="0"/>
              <a:t>92</a:t>
            </a:r>
            <a:r>
              <a:rPr lang="en-US" sz="1800" dirty="0"/>
              <a:t>% </a:t>
            </a:r>
            <a:r>
              <a:rPr lang="en-US" sz="1800" dirty="0" smtClean="0"/>
              <a:t>applications </a:t>
            </a:r>
            <a:r>
              <a:rPr lang="en-US" sz="1800" dirty="0"/>
              <a:t>used </a:t>
            </a:r>
            <a:r>
              <a:rPr lang="en-US" sz="1800" dirty="0">
                <a:solidFill>
                  <a:srgbClr val="FF0000"/>
                </a:solidFill>
              </a:rPr>
              <a:t>non-secure communication </a:t>
            </a:r>
            <a:r>
              <a:rPr lang="en-US" sz="1800" dirty="0" smtClean="0"/>
              <a:t>protocols</a:t>
            </a:r>
          </a:p>
          <a:p>
            <a:pPr lvl="1"/>
            <a:r>
              <a:rPr lang="en-US" sz="1800" dirty="0"/>
              <a:t>60% applications communicate with </a:t>
            </a:r>
            <a:r>
              <a:rPr lang="en-US" sz="1800" dirty="0">
                <a:solidFill>
                  <a:srgbClr val="FF0000"/>
                </a:solidFill>
              </a:rPr>
              <a:t>blacklisted domains </a:t>
            </a:r>
            <a:r>
              <a:rPr lang="en-US" sz="1800" dirty="0"/>
              <a:t> </a:t>
            </a:r>
            <a:endParaRPr lang="en-US" sz="1800" dirty="0" smtClean="0"/>
          </a:p>
          <a:p>
            <a:pPr lvl="1"/>
            <a:r>
              <a:rPr lang="en-US" sz="1800" dirty="0" smtClean="0"/>
              <a:t>20</a:t>
            </a:r>
            <a:r>
              <a:rPr lang="en-US" sz="1800" dirty="0"/>
              <a:t>% applications </a:t>
            </a:r>
            <a:r>
              <a:rPr lang="en-US" sz="1800" dirty="0" smtClean="0"/>
              <a:t>had ability </a:t>
            </a:r>
            <a:r>
              <a:rPr lang="en-US" sz="1800" dirty="0"/>
              <a:t>to </a:t>
            </a:r>
            <a:r>
              <a:rPr lang="en-US" sz="1800" dirty="0">
                <a:solidFill>
                  <a:srgbClr val="FF0000"/>
                </a:solidFill>
              </a:rPr>
              <a:t>load external applications </a:t>
            </a:r>
            <a:r>
              <a:rPr lang="en-US" sz="1800" dirty="0" smtClean="0"/>
              <a:t>locally</a:t>
            </a:r>
          </a:p>
          <a:p>
            <a:pPr lvl="1"/>
            <a:r>
              <a:rPr lang="en-US" sz="1800" dirty="0" smtClean="0"/>
              <a:t>Apps may access other app’s content provider and </a:t>
            </a:r>
            <a:r>
              <a:rPr lang="en-US" sz="1800" dirty="0" smtClean="0">
                <a:solidFill>
                  <a:srgbClr val="FF0000"/>
                </a:solidFill>
              </a:rPr>
              <a:t>alter data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902542" y="6139511"/>
            <a:ext cx="6870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://www.net-security.org/secworld.php?id=16248</a:t>
            </a:r>
          </a:p>
        </p:txBody>
      </p:sp>
    </p:spTree>
    <p:extLst>
      <p:ext uri="{BB962C8B-B14F-4D97-AF65-F5344CB8AC3E}">
        <p14:creationId xmlns:p14="http://schemas.microsoft.com/office/powerpoint/2010/main" val="319136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812865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568" y="1283109"/>
            <a:ext cx="9838044" cy="4856401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Two major reasons can be blamed </a:t>
            </a:r>
          </a:p>
          <a:p>
            <a:pPr lvl="1"/>
            <a:r>
              <a:rPr lang="en-US" sz="1800" dirty="0" smtClean="0"/>
              <a:t>Users do not have </a:t>
            </a:r>
            <a:r>
              <a:rPr lang="en-US" sz="1800" dirty="0" smtClean="0">
                <a:solidFill>
                  <a:srgbClr val="FF0000"/>
                </a:solidFill>
              </a:rPr>
              <a:t>enough awareness </a:t>
            </a:r>
            <a:r>
              <a:rPr lang="en-US" sz="1800" dirty="0" smtClean="0"/>
              <a:t>of what an app is capable of doing</a:t>
            </a:r>
          </a:p>
          <a:p>
            <a:pPr lvl="1"/>
            <a:r>
              <a:rPr lang="en-US" sz="1800" dirty="0" smtClean="0"/>
              <a:t>Developers are not </a:t>
            </a:r>
            <a:r>
              <a:rPr lang="en-US" sz="1800" dirty="0" smtClean="0">
                <a:solidFill>
                  <a:srgbClr val="FF0000"/>
                </a:solidFill>
              </a:rPr>
              <a:t>aware of vulnerabilities </a:t>
            </a:r>
            <a:r>
              <a:rPr lang="en-US" sz="1800" dirty="0" smtClean="0"/>
              <a:t>during development</a:t>
            </a:r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316" y="624110"/>
            <a:ext cx="9823297" cy="1280890"/>
          </a:xfrm>
        </p:spPr>
        <p:txBody>
          <a:bodyPr/>
          <a:lstStyle/>
          <a:p>
            <a:r>
              <a:rPr lang="en-US" dirty="0" smtClean="0"/>
              <a:t>Organization of this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084" y="1474839"/>
            <a:ext cx="10192006" cy="461336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Part 1</a:t>
            </a:r>
          </a:p>
          <a:p>
            <a:pPr lvl="1"/>
            <a:r>
              <a:rPr lang="en-US" dirty="0" smtClean="0"/>
              <a:t>Android malware, example characteristics </a:t>
            </a:r>
          </a:p>
          <a:p>
            <a:pPr lvl="1"/>
            <a:r>
              <a:rPr lang="en-US" dirty="0" smtClean="0"/>
              <a:t>Device features, sources of malware, engineering</a:t>
            </a:r>
          </a:p>
          <a:p>
            <a:pPr lvl="1"/>
            <a:r>
              <a:rPr lang="en-US" dirty="0" smtClean="0"/>
              <a:t>Some mitigation approaches</a:t>
            </a:r>
          </a:p>
          <a:p>
            <a:endParaRPr lang="en-US" sz="2000" dirty="0" smtClean="0"/>
          </a:p>
          <a:p>
            <a:r>
              <a:rPr lang="en-US" sz="2000" dirty="0" smtClean="0"/>
              <a:t>Part 2</a:t>
            </a:r>
            <a:endParaRPr lang="en-US" sz="2000" dirty="0"/>
          </a:p>
          <a:p>
            <a:pPr lvl="1"/>
            <a:r>
              <a:rPr lang="en-US" dirty="0" smtClean="0"/>
              <a:t>Content provider leakage</a:t>
            </a:r>
          </a:p>
          <a:p>
            <a:pPr lvl="1"/>
            <a:r>
              <a:rPr lang="en-US" dirty="0" smtClean="0"/>
              <a:t>Example of leakage</a:t>
            </a:r>
          </a:p>
          <a:p>
            <a:pPr lvl="1"/>
            <a:r>
              <a:rPr lang="en-US" dirty="0" smtClean="0"/>
              <a:t>Best practices to avoid leakage</a:t>
            </a:r>
          </a:p>
          <a:p>
            <a:endParaRPr lang="en-US" sz="2000" dirty="0" smtClean="0"/>
          </a:p>
          <a:p>
            <a:r>
              <a:rPr lang="en-US" sz="2000" dirty="0" smtClean="0"/>
              <a:t>Conclusions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279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1229</TotalTime>
  <Words>3059</Words>
  <Application>Microsoft Office PowerPoint</Application>
  <PresentationFormat>Widescreen</PresentationFormat>
  <Paragraphs>501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6" baseType="lpstr">
      <vt:lpstr>SimSun</vt:lpstr>
      <vt:lpstr>Arial</vt:lpstr>
      <vt:lpstr>Century Gothic</vt:lpstr>
      <vt:lpstr>Courier New</vt:lpstr>
      <vt:lpstr>Helvetica</vt:lpstr>
      <vt:lpstr>Helvetica Neue</vt:lpstr>
      <vt:lpstr>Times New Roman</vt:lpstr>
      <vt:lpstr>Wingdings</vt:lpstr>
      <vt:lpstr>Wingdings 2</vt:lpstr>
      <vt:lpstr>Wingdings 3</vt:lpstr>
      <vt:lpstr>Wisp</vt:lpstr>
      <vt:lpstr>Mobile Application Security: Overview</vt:lpstr>
      <vt:lpstr>Background</vt:lpstr>
      <vt:lpstr>Trends: From Handsets to Apps</vt:lpstr>
      <vt:lpstr>Background</vt:lpstr>
      <vt:lpstr>Number of apps available for download in leading app stores as of July 2014…</vt:lpstr>
      <vt:lpstr>Mobile application usage growth</vt:lpstr>
      <vt:lpstr>Security issues in mobile app</vt:lpstr>
      <vt:lpstr>Security issues in mobile app</vt:lpstr>
      <vt:lpstr>Organization of this talk</vt:lpstr>
      <vt:lpstr>Part1: Android, Malware, Mitigation</vt:lpstr>
      <vt:lpstr>Dining out: Introducing tip calculator app</vt:lpstr>
      <vt:lpstr>Download and launch the tip calculator app</vt:lpstr>
      <vt:lpstr>Beware: this tip app is a malware</vt:lpstr>
      <vt:lpstr>Beware: this tip app is a malware</vt:lpstr>
      <vt:lpstr>Beware: this tip app is a malware</vt:lpstr>
      <vt:lpstr>What is a malware app?</vt:lpstr>
      <vt:lpstr>Types of activities malware may do</vt:lpstr>
      <vt:lpstr>Malware signature: Sending SMS Message</vt:lpstr>
      <vt:lpstr>Premium Phone Calls </vt:lpstr>
      <vt:lpstr>Examples of malware from real world</vt:lpstr>
      <vt:lpstr>Malgenome project: key findings</vt:lpstr>
      <vt:lpstr>Why we may be at risk of using a malware app?</vt:lpstr>
      <vt:lpstr>Android Security Features (1)</vt:lpstr>
      <vt:lpstr>Android Security Features (1)</vt:lpstr>
      <vt:lpstr>Android Security Features (2)</vt:lpstr>
      <vt:lpstr>Recommendation from vendor</vt:lpstr>
      <vt:lpstr>Recommendation from vendor</vt:lpstr>
      <vt:lpstr>Where malware are coming from?</vt:lpstr>
      <vt:lpstr>Where malware are coming from?</vt:lpstr>
      <vt:lpstr>Malware apps are repackaged apps</vt:lpstr>
      <vt:lpstr>Malware apps are repackaged apps</vt:lpstr>
      <vt:lpstr>Steps for creating repackaged app</vt:lpstr>
      <vt:lpstr>Steps for creating repackaged app</vt:lpstr>
      <vt:lpstr>Steps for creating repackaged app</vt:lpstr>
      <vt:lpstr>Malware mitigation research</vt:lpstr>
      <vt:lpstr>Static Analysis (1)</vt:lpstr>
      <vt:lpstr>Static Analysis (2)</vt:lpstr>
      <vt:lpstr>Dynamic analysis or Sandboxing (1)</vt:lpstr>
      <vt:lpstr>Sandboxing (2)</vt:lpstr>
      <vt:lpstr>Machine Learning (1)</vt:lpstr>
      <vt:lpstr>Machine Learning (2)</vt:lpstr>
      <vt:lpstr>Permission Analysis (1)</vt:lpstr>
      <vt:lpstr>Permission Analysis (2)</vt:lpstr>
      <vt:lpstr>Why Permission Display at install time Fails to prevent users installing malware? </vt:lpstr>
      <vt:lpstr>Why Permission Display at install time Fails to prevent users installing malware? </vt:lpstr>
      <vt:lpstr>Why Permission Display at install time Fails to prevent users installing malware? </vt:lpstr>
      <vt:lpstr>Anti-virus tool</vt:lpstr>
      <vt:lpstr>Some best practices to protect ourselves</vt:lpstr>
      <vt:lpstr>How do we protect ourselves?</vt:lpstr>
      <vt:lpstr>Part2: Content Provider Data Leakage</vt:lpstr>
      <vt:lpstr>Content Provider Basics</vt:lpstr>
      <vt:lpstr>Content Provider Leakage Vulnerability</vt:lpstr>
      <vt:lpstr>A demo of content provider leakage </vt:lpstr>
      <vt:lpstr>Entering data in content provider</vt:lpstr>
      <vt:lpstr>Retrieving data from content provider</vt:lpstr>
      <vt:lpstr>Probing a content provider</vt:lpstr>
      <vt:lpstr>Tautology attack (SQL Injection) on content provider</vt:lpstr>
      <vt:lpstr>Outcome of tautology attack on content provider</vt:lpstr>
      <vt:lpstr>Content Provider Leakage Vulnerability (cont.)</vt:lpstr>
      <vt:lpstr>More example: Piggybacked query</vt:lpstr>
      <vt:lpstr>Code level issues in content provider class</vt:lpstr>
      <vt:lpstr>Suggested practices to avoid leakage of content provider</vt:lpstr>
      <vt:lpstr>Conclusions</vt:lpstr>
      <vt:lpstr>References</vt:lpstr>
      <vt:lpstr>Dilbert and Smart phone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Enan-2</dc:creator>
  <cp:lastModifiedBy>Hossain Shahriar</cp:lastModifiedBy>
  <cp:revision>390</cp:revision>
  <dcterms:created xsi:type="dcterms:W3CDTF">2014-09-06T16:47:20Z</dcterms:created>
  <dcterms:modified xsi:type="dcterms:W3CDTF">2019-07-01T16:34:26Z</dcterms:modified>
</cp:coreProperties>
</file>