
<file path=[Content_Types].xml><?xml version="1.0" encoding="utf-8"?>
<Types xmlns="http://schemas.openxmlformats.org/package/2006/content-types">
  <Default Extension="png" ContentType="image/png"/>
  <Default Extension="tmp"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38"/>
  </p:notesMasterIdLst>
  <p:sldIdLst>
    <p:sldId id="256" r:id="rId2"/>
    <p:sldId id="303" r:id="rId3"/>
    <p:sldId id="304" r:id="rId4"/>
    <p:sldId id="305" r:id="rId5"/>
    <p:sldId id="306" r:id="rId6"/>
    <p:sldId id="307" r:id="rId7"/>
    <p:sldId id="315" r:id="rId8"/>
    <p:sldId id="308" r:id="rId9"/>
    <p:sldId id="309" r:id="rId10"/>
    <p:sldId id="310" r:id="rId11"/>
    <p:sldId id="311" r:id="rId12"/>
    <p:sldId id="313" r:id="rId13"/>
    <p:sldId id="312" r:id="rId14"/>
    <p:sldId id="314" r:id="rId15"/>
    <p:sldId id="316" r:id="rId16"/>
    <p:sldId id="317" r:id="rId17"/>
    <p:sldId id="318" r:id="rId18"/>
    <p:sldId id="319" r:id="rId19"/>
    <p:sldId id="321" r:id="rId20"/>
    <p:sldId id="331" r:id="rId21"/>
    <p:sldId id="332" r:id="rId22"/>
    <p:sldId id="322" r:id="rId23"/>
    <p:sldId id="324" r:id="rId24"/>
    <p:sldId id="325" r:id="rId25"/>
    <p:sldId id="326" r:id="rId26"/>
    <p:sldId id="327" r:id="rId27"/>
    <p:sldId id="328" r:id="rId28"/>
    <p:sldId id="329" r:id="rId29"/>
    <p:sldId id="330" r:id="rId30"/>
    <p:sldId id="335" r:id="rId31"/>
    <p:sldId id="333" r:id="rId32"/>
    <p:sldId id="334" r:id="rId33"/>
    <p:sldId id="336" r:id="rId34"/>
    <p:sldId id="337" r:id="rId35"/>
    <p:sldId id="338" r:id="rId36"/>
    <p:sldId id="320" r:id="rId37"/>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973" autoAdjust="0"/>
    <p:restoredTop sz="90437" autoAdjust="0"/>
  </p:normalViewPr>
  <p:slideViewPr>
    <p:cSldViewPr snapToGrid="0" snapToObjects="1">
      <p:cViewPr varScale="1">
        <p:scale>
          <a:sx n="69" d="100"/>
          <a:sy n="69" d="100"/>
        </p:scale>
        <p:origin x="200" y="5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CD208448-EA90-48C3-9EBA-9752339ACEF4}" type="datetimeFigureOut">
              <a:rPr lang="en-US"/>
              <a:pPr>
                <a:defRPr/>
              </a:pPr>
              <a:t>8/20/18</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ABC2C3F8-920C-4239-9891-79F2271E803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a:t>
            </a:fld>
            <a:endParaRPr lang="en-U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a:t>
            </a:fld>
            <a:endParaRPr lang="en-US">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5</a:t>
            </a:fld>
            <a:endParaRPr lang="en-US"/>
          </a:p>
        </p:txBody>
      </p:sp>
    </p:spTree>
    <p:extLst>
      <p:ext uri="{BB962C8B-B14F-4D97-AF65-F5344CB8AC3E}">
        <p14:creationId xmlns:p14="http://schemas.microsoft.com/office/powerpoint/2010/main" val="2159979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96" r:id="rId1"/>
    <p:sldLayoutId id="2147483689" r:id="rId2"/>
    <p:sldLayoutId id="2147483690" r:id="rId3"/>
    <p:sldLayoutId id="2147483691" r:id="rId4"/>
    <p:sldLayoutId id="2147483692" r:id="rId5"/>
    <p:sldLayoutId id="2147483693" r:id="rId6"/>
    <p:sldLayoutId id="2147483694" r:id="rId7"/>
    <p:sldLayoutId id="2147483695" r:id="rId8"/>
    <p:sldLayoutId id="2147483697"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br>
              <a:rPr sz="3300" dirty="0"/>
            </a:br>
            <a:br>
              <a:rPr sz="3300" dirty="0"/>
            </a:br>
            <a:r>
              <a:rPr lang="en-US" sz="3300" dirty="0"/>
              <a:t>OWASP Top Ten/Web Application Scanning</a:t>
            </a:r>
            <a:endParaRPr dirty="0"/>
          </a:p>
        </p:txBody>
      </p:sp>
      <p:sp>
        <p:nvSpPr>
          <p:cNvPr id="12290" name="Subtitle 2"/>
          <p:cNvSpPr>
            <a:spLocks noGrp="1"/>
          </p:cNvSpPr>
          <p:nvPr>
            <p:ph type="body" sz="quarter" idx="13"/>
          </p:nvPr>
        </p:nvSpPr>
        <p:spPr>
          <a:xfrm>
            <a:off x="2630488" y="4999038"/>
            <a:ext cx="4219575" cy="277812"/>
          </a:xfrm>
        </p:spPr>
        <p:txBody>
          <a:bodyPr/>
          <a:lstStyle/>
          <a:p>
            <a:pPr eaLnBrk="1" hangingPunct="1"/>
            <a:r>
              <a:rPr lang="en-US" sz="2000" b="1" dirty="0">
                <a:solidFill>
                  <a:srgbClr val="2F5597"/>
                </a:solidFill>
              </a:rPr>
              <a:t>Software Exploitation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54357-C8DC-41CB-9568-A01A5C20DBC7}"/>
              </a:ext>
            </a:extLst>
          </p:cNvPr>
          <p:cNvSpPr>
            <a:spLocks noGrp="1"/>
          </p:cNvSpPr>
          <p:nvPr>
            <p:ph type="title"/>
          </p:nvPr>
        </p:nvSpPr>
        <p:spPr/>
        <p:txBody>
          <a:bodyPr/>
          <a:lstStyle/>
          <a:p>
            <a:r>
              <a:rPr lang="en-US" dirty="0"/>
              <a:t>02 – Broken Authentication Overview</a:t>
            </a:r>
          </a:p>
        </p:txBody>
      </p:sp>
      <p:sp>
        <p:nvSpPr>
          <p:cNvPr id="3" name="Content Placeholder 2">
            <a:extLst>
              <a:ext uri="{FF2B5EF4-FFF2-40B4-BE49-F238E27FC236}">
                <a16:creationId xmlns:a16="http://schemas.microsoft.com/office/drawing/2014/main" id="{5B2BCAAC-391A-49BA-91B8-82311A137B64}"/>
              </a:ext>
            </a:extLst>
          </p:cNvPr>
          <p:cNvSpPr>
            <a:spLocks noGrp="1"/>
          </p:cNvSpPr>
          <p:nvPr>
            <p:ph idx="1"/>
          </p:nvPr>
        </p:nvSpPr>
        <p:spPr/>
        <p:txBody>
          <a:bodyPr/>
          <a:lstStyle/>
          <a:p>
            <a:r>
              <a:rPr lang="en-US" i="1" dirty="0"/>
              <a:t>“Application functions related to authentication and session management are often implemented incorrectly, allowing attackers to compromise passwords, keys, or session tokens, or to exploit other implementation flaws to assume other users’ identities temporarily or permanently.” </a:t>
            </a:r>
            <a:r>
              <a:rPr lang="en-US" dirty="0"/>
              <a:t>–Description of injection attacks taken from page 6 of the OWASP Top Ten 2017 report</a:t>
            </a:r>
          </a:p>
          <a:p>
            <a:r>
              <a:rPr lang="en-US" dirty="0"/>
              <a:t>Authentication is the first step for applications to protect resources, or to section them off to different users to access.</a:t>
            </a:r>
          </a:p>
          <a:p>
            <a:r>
              <a:rPr lang="en-US" dirty="0"/>
              <a:t>Broken authentication is a broad security risk that can affect any app that isn’t set up properly, and the consequence could be handing over </a:t>
            </a:r>
            <a:r>
              <a:rPr lang="en-US" dirty="0" err="1"/>
              <a:t>elvevated</a:t>
            </a:r>
            <a:r>
              <a:rPr lang="en-US" dirty="0"/>
              <a:t> permissions to an attacker.</a:t>
            </a:r>
          </a:p>
        </p:txBody>
      </p:sp>
    </p:spTree>
    <p:extLst>
      <p:ext uri="{BB962C8B-B14F-4D97-AF65-F5344CB8AC3E}">
        <p14:creationId xmlns:p14="http://schemas.microsoft.com/office/powerpoint/2010/main" val="4090681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19B9B-7483-420E-871E-283FE29D94B3}"/>
              </a:ext>
            </a:extLst>
          </p:cNvPr>
          <p:cNvSpPr>
            <a:spLocks noGrp="1"/>
          </p:cNvSpPr>
          <p:nvPr>
            <p:ph type="title"/>
          </p:nvPr>
        </p:nvSpPr>
        <p:spPr/>
        <p:txBody>
          <a:bodyPr/>
          <a:lstStyle/>
          <a:p>
            <a:r>
              <a:rPr lang="en-US" dirty="0"/>
              <a:t>02 – Broken Authentication Examples</a:t>
            </a:r>
          </a:p>
        </p:txBody>
      </p:sp>
      <p:sp>
        <p:nvSpPr>
          <p:cNvPr id="3" name="Content Placeholder 2">
            <a:extLst>
              <a:ext uri="{FF2B5EF4-FFF2-40B4-BE49-F238E27FC236}">
                <a16:creationId xmlns:a16="http://schemas.microsoft.com/office/drawing/2014/main" id="{33EB6CF0-362D-4B14-8E9C-1962BB33E988}"/>
              </a:ext>
            </a:extLst>
          </p:cNvPr>
          <p:cNvSpPr>
            <a:spLocks noGrp="1"/>
          </p:cNvSpPr>
          <p:nvPr>
            <p:ph idx="1"/>
          </p:nvPr>
        </p:nvSpPr>
        <p:spPr/>
        <p:txBody>
          <a:bodyPr/>
          <a:lstStyle/>
          <a:p>
            <a:r>
              <a:rPr lang="en-US" dirty="0"/>
              <a:t>Massive lists of valid usernames and passwords from data breaches are becoming increasingly common and easier to obtain</a:t>
            </a:r>
          </a:p>
          <a:p>
            <a:r>
              <a:rPr lang="en-US" dirty="0"/>
              <a:t>Since users are often unaware that their credentials were even stolen and it’s common for them to use the same password for many of their accounts, breaching an account is easier than ever</a:t>
            </a:r>
          </a:p>
          <a:p>
            <a:r>
              <a:rPr lang="en-US" dirty="0"/>
              <a:t>Utilizing these lists, attackers can use something like Burp Suite to attack an application that does not have protection against such attacks</a:t>
            </a:r>
          </a:p>
          <a:p>
            <a:r>
              <a:rPr lang="en-US" dirty="0"/>
              <a:t>Such attacks can be used to gain access to an account, or to find valid usernames if the application gives a more verbose response than it should</a:t>
            </a:r>
          </a:p>
        </p:txBody>
      </p:sp>
    </p:spTree>
    <p:extLst>
      <p:ext uri="{BB962C8B-B14F-4D97-AF65-F5344CB8AC3E}">
        <p14:creationId xmlns:p14="http://schemas.microsoft.com/office/powerpoint/2010/main" val="3757504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6D9F1-1E1D-4AEB-BB18-D6DE538DBDEC}"/>
              </a:ext>
            </a:extLst>
          </p:cNvPr>
          <p:cNvSpPr>
            <a:spLocks noGrp="1"/>
          </p:cNvSpPr>
          <p:nvPr>
            <p:ph type="title"/>
          </p:nvPr>
        </p:nvSpPr>
        <p:spPr/>
        <p:txBody>
          <a:bodyPr/>
          <a:lstStyle/>
          <a:p>
            <a:r>
              <a:rPr lang="en-US" dirty="0"/>
              <a:t>02 – Broken Authentication Credential Enumeration Example</a:t>
            </a:r>
          </a:p>
        </p:txBody>
      </p:sp>
      <p:sp>
        <p:nvSpPr>
          <p:cNvPr id="3" name="Content Placeholder 2">
            <a:extLst>
              <a:ext uri="{FF2B5EF4-FFF2-40B4-BE49-F238E27FC236}">
                <a16:creationId xmlns:a16="http://schemas.microsoft.com/office/drawing/2014/main" id="{F9CA196C-8EF5-480D-911D-D0184494048E}"/>
              </a:ext>
            </a:extLst>
          </p:cNvPr>
          <p:cNvSpPr>
            <a:spLocks noGrp="1"/>
          </p:cNvSpPr>
          <p:nvPr>
            <p:ph idx="1"/>
          </p:nvPr>
        </p:nvSpPr>
        <p:spPr>
          <a:xfrm>
            <a:off x="628650" y="1825625"/>
            <a:ext cx="2871068" cy="3116973"/>
          </a:xfrm>
        </p:spPr>
        <p:txBody>
          <a:bodyPr/>
          <a:lstStyle/>
          <a:p>
            <a:r>
              <a:rPr lang="en-US" dirty="0"/>
              <a:t>On top is an example of a verbose output when the username is not valid:</a:t>
            </a:r>
          </a:p>
          <a:p>
            <a:pPr marL="0" indent="0">
              <a:buNone/>
            </a:pPr>
            <a:endParaRPr lang="en-US" dirty="0"/>
          </a:p>
          <a:p>
            <a:r>
              <a:rPr lang="en-US" dirty="0"/>
              <a:t>On the bottom is an example of a verbose output when the password for a correct username is not valid:</a:t>
            </a:r>
          </a:p>
          <a:p>
            <a:endParaRPr lang="en-US" dirty="0"/>
          </a:p>
          <a:p>
            <a:endParaRPr lang="en-US" dirty="0"/>
          </a:p>
          <a:p>
            <a:endParaRPr lang="en-US" dirty="0"/>
          </a:p>
        </p:txBody>
      </p:sp>
      <p:pic>
        <p:nvPicPr>
          <p:cNvPr id="4" name="Picture 3" descr="Screenshot of a web application failing to authenticate and gives a &quot;user is not recognized&quot; error">
            <a:extLst>
              <a:ext uri="{FF2B5EF4-FFF2-40B4-BE49-F238E27FC236}">
                <a16:creationId xmlns:a16="http://schemas.microsoft.com/office/drawing/2014/main" id="{C83505F0-1746-4C0F-BE2E-2E0B535A3ED4}"/>
              </a:ext>
            </a:extLst>
          </p:cNvPr>
          <p:cNvPicPr>
            <a:picLocks noChangeAspect="1"/>
          </p:cNvPicPr>
          <p:nvPr/>
        </p:nvPicPr>
        <p:blipFill rotWithShape="1">
          <a:blip r:embed="rId2"/>
          <a:srcRect r="22052" b="12618"/>
          <a:stretch/>
        </p:blipFill>
        <p:spPr>
          <a:xfrm>
            <a:off x="3499718" y="1825625"/>
            <a:ext cx="3772029" cy="1513598"/>
          </a:xfrm>
          <a:prstGeom prst="rect">
            <a:avLst/>
          </a:prstGeom>
          <a:ln>
            <a:solidFill>
              <a:schemeClr val="tx1"/>
            </a:solidFill>
          </a:ln>
        </p:spPr>
      </p:pic>
      <p:pic>
        <p:nvPicPr>
          <p:cNvPr id="5" name="Picture 4" descr="Screenshot of a web application failing to authenticate and gives a &quot;Password is incorrect&quot; error">
            <a:extLst>
              <a:ext uri="{FF2B5EF4-FFF2-40B4-BE49-F238E27FC236}">
                <a16:creationId xmlns:a16="http://schemas.microsoft.com/office/drawing/2014/main" id="{556E7D2B-CBC8-4903-910C-0B4AE93679B9}"/>
              </a:ext>
            </a:extLst>
          </p:cNvPr>
          <p:cNvPicPr/>
          <p:nvPr/>
        </p:nvPicPr>
        <p:blipFill rotWithShape="1">
          <a:blip r:embed="rId3">
            <a:extLst>
              <a:ext uri="{28A0092B-C50C-407E-A947-70E740481C1C}">
                <a14:useLocalDpi xmlns:a14="http://schemas.microsoft.com/office/drawing/2010/main" val="0"/>
              </a:ext>
            </a:extLst>
          </a:blip>
          <a:srcRect r="23879" b="10625"/>
          <a:stretch/>
        </p:blipFill>
        <p:spPr>
          <a:xfrm>
            <a:off x="3499717" y="3429000"/>
            <a:ext cx="3772029" cy="1513598"/>
          </a:xfrm>
          <a:prstGeom prst="rect">
            <a:avLst/>
          </a:prstGeom>
          <a:ln>
            <a:solidFill>
              <a:schemeClr val="tx1"/>
            </a:solidFill>
          </a:ln>
        </p:spPr>
      </p:pic>
      <p:sp>
        <p:nvSpPr>
          <p:cNvPr id="7" name="TextBox 6">
            <a:extLst>
              <a:ext uri="{FF2B5EF4-FFF2-40B4-BE49-F238E27FC236}">
                <a16:creationId xmlns:a16="http://schemas.microsoft.com/office/drawing/2014/main" id="{E6366ED8-42C6-43B2-BD6E-E7B390719210}"/>
              </a:ext>
            </a:extLst>
          </p:cNvPr>
          <p:cNvSpPr txBox="1"/>
          <p:nvPr/>
        </p:nvSpPr>
        <p:spPr>
          <a:xfrm>
            <a:off x="628651" y="5032376"/>
            <a:ext cx="6643096" cy="964880"/>
          </a:xfrm>
          <a:prstGeom prst="rect">
            <a:avLst/>
          </a:prstGeom>
          <a:noFill/>
        </p:spPr>
        <p:txBody>
          <a:bodyPr wrap="square" rtlCol="0">
            <a:spAutoFit/>
          </a:bodyPr>
          <a:lstStyle/>
          <a:p>
            <a:pPr marL="171450" lvl="0" indent="-171450" defTabSz="685800" eaLnBrk="0" hangingPunct="0">
              <a:lnSpc>
                <a:spcPct val="90000"/>
              </a:lnSpc>
              <a:spcBef>
                <a:spcPts val="750"/>
              </a:spcBef>
              <a:buFont typeface="Arial" charset="0"/>
              <a:buChar char="•"/>
            </a:pPr>
            <a:r>
              <a:rPr lang="en-US" sz="2100" dirty="0">
                <a:solidFill>
                  <a:prstClr val="black"/>
                </a:solidFill>
                <a:latin typeface="Calibri"/>
                <a:cs typeface="+mn-cs"/>
              </a:rPr>
              <a:t>Both of these allow for username and password enumeration.  The app should only say that the credentials are incorrect.</a:t>
            </a:r>
          </a:p>
        </p:txBody>
      </p:sp>
    </p:spTree>
    <p:extLst>
      <p:ext uri="{BB962C8B-B14F-4D97-AF65-F5344CB8AC3E}">
        <p14:creationId xmlns:p14="http://schemas.microsoft.com/office/powerpoint/2010/main" val="18219236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0065B-5EDB-4201-A603-189A236BADEE}"/>
              </a:ext>
            </a:extLst>
          </p:cNvPr>
          <p:cNvSpPr>
            <a:spLocks noGrp="1"/>
          </p:cNvSpPr>
          <p:nvPr>
            <p:ph type="title"/>
          </p:nvPr>
        </p:nvSpPr>
        <p:spPr/>
        <p:txBody>
          <a:bodyPr/>
          <a:lstStyle/>
          <a:p>
            <a:r>
              <a:rPr lang="en-US" dirty="0"/>
              <a:t>02 – Broken Authentication Weak Session ID Example</a:t>
            </a:r>
          </a:p>
        </p:txBody>
      </p:sp>
      <p:sp>
        <p:nvSpPr>
          <p:cNvPr id="3" name="Content Placeholder 2">
            <a:extLst>
              <a:ext uri="{FF2B5EF4-FFF2-40B4-BE49-F238E27FC236}">
                <a16:creationId xmlns:a16="http://schemas.microsoft.com/office/drawing/2014/main" id="{CC658AF2-26C4-4BD5-86B6-6D96AD9F11AF}"/>
              </a:ext>
            </a:extLst>
          </p:cNvPr>
          <p:cNvSpPr>
            <a:spLocks noGrp="1"/>
          </p:cNvSpPr>
          <p:nvPr>
            <p:ph idx="1"/>
          </p:nvPr>
        </p:nvSpPr>
        <p:spPr/>
        <p:txBody>
          <a:bodyPr/>
          <a:lstStyle/>
          <a:p>
            <a:r>
              <a:rPr lang="en-US" dirty="0"/>
              <a:t>Session IDs can also be a point of authentication failure if timeouts aren’t set up properly.</a:t>
            </a:r>
          </a:p>
          <a:p>
            <a:r>
              <a:rPr lang="en-US" dirty="0"/>
              <a:t>Often, a user won’t select “Log Out” but will instead just close the browser window, leaving their session active unless properly terminated with a timeout function.</a:t>
            </a:r>
          </a:p>
          <a:p>
            <a:r>
              <a:rPr lang="en-US" dirty="0"/>
              <a:t>Below is a capture with Burp Suite of an incredibly vulnerable app where the session ID is simply the username “</a:t>
            </a:r>
            <a:r>
              <a:rPr lang="en-US" dirty="0" err="1"/>
              <a:t>difalu</a:t>
            </a:r>
            <a:r>
              <a:rPr lang="en-US" dirty="0"/>
              <a:t>”:</a:t>
            </a:r>
          </a:p>
          <a:p>
            <a:endParaRPr lang="en-US" dirty="0"/>
          </a:p>
        </p:txBody>
      </p:sp>
      <p:pic>
        <p:nvPicPr>
          <p:cNvPr id="4" name="Picture 3" descr="Screenshot where the Session ID for login authentication is just the username in plain text">
            <a:extLst>
              <a:ext uri="{FF2B5EF4-FFF2-40B4-BE49-F238E27FC236}">
                <a16:creationId xmlns:a16="http://schemas.microsoft.com/office/drawing/2014/main" id="{2B1E4F36-DDD8-40E7-B03C-7C1F88FD9FF1}"/>
              </a:ext>
            </a:extLst>
          </p:cNvPr>
          <p:cNvPicPr/>
          <p:nvPr/>
        </p:nvPicPr>
        <p:blipFill>
          <a:blip r:embed="rId2">
            <a:extLst>
              <a:ext uri="{28A0092B-C50C-407E-A947-70E740481C1C}">
                <a14:useLocalDpi xmlns:a14="http://schemas.microsoft.com/office/drawing/2010/main" val="0"/>
              </a:ext>
            </a:extLst>
          </a:blip>
          <a:stretch>
            <a:fillRect/>
          </a:stretch>
        </p:blipFill>
        <p:spPr>
          <a:xfrm>
            <a:off x="1685925" y="4321091"/>
            <a:ext cx="5772150" cy="333375"/>
          </a:xfrm>
          <a:prstGeom prst="rect">
            <a:avLst/>
          </a:prstGeom>
          <a:ln>
            <a:solidFill>
              <a:schemeClr val="tx1"/>
            </a:solidFill>
          </a:ln>
        </p:spPr>
      </p:pic>
    </p:spTree>
    <p:extLst>
      <p:ext uri="{BB962C8B-B14F-4D97-AF65-F5344CB8AC3E}">
        <p14:creationId xmlns:p14="http://schemas.microsoft.com/office/powerpoint/2010/main" val="3349923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48415-2157-4903-BBCB-A709B53B03A5}"/>
              </a:ext>
            </a:extLst>
          </p:cNvPr>
          <p:cNvSpPr>
            <a:spLocks noGrp="1"/>
          </p:cNvSpPr>
          <p:nvPr>
            <p:ph type="title"/>
          </p:nvPr>
        </p:nvSpPr>
        <p:spPr/>
        <p:txBody>
          <a:bodyPr/>
          <a:lstStyle/>
          <a:p>
            <a:r>
              <a:rPr lang="en-US" dirty="0"/>
              <a:t>02 – Broken Authentication Session Hijacking Example</a:t>
            </a:r>
          </a:p>
        </p:txBody>
      </p:sp>
      <p:sp>
        <p:nvSpPr>
          <p:cNvPr id="3" name="Content Placeholder 2">
            <a:extLst>
              <a:ext uri="{FF2B5EF4-FFF2-40B4-BE49-F238E27FC236}">
                <a16:creationId xmlns:a16="http://schemas.microsoft.com/office/drawing/2014/main" id="{9D25EE5A-81AE-4B95-9522-E387684F396F}"/>
              </a:ext>
            </a:extLst>
          </p:cNvPr>
          <p:cNvSpPr>
            <a:spLocks noGrp="1"/>
          </p:cNvSpPr>
          <p:nvPr>
            <p:ph idx="1"/>
          </p:nvPr>
        </p:nvSpPr>
        <p:spPr/>
        <p:txBody>
          <a:bodyPr/>
          <a:lstStyle/>
          <a:p>
            <a:r>
              <a:rPr lang="en-US" dirty="0"/>
              <a:t>Not all session tokens are weak like in the previous slide</a:t>
            </a:r>
          </a:p>
          <a:p>
            <a:r>
              <a:rPr lang="en-US" dirty="0"/>
              <a:t>If the session ID can be stolen then an attacker can still log in without knowing the credentials</a:t>
            </a:r>
          </a:p>
          <a:p>
            <a:r>
              <a:rPr lang="en-US" dirty="0"/>
              <a:t>Below it can be seen that the session ID is passed through a GET request that can be easily intercepted by an attacker if, for example, the access point is compromised:</a:t>
            </a:r>
          </a:p>
          <a:p>
            <a:endParaRPr lang="en-US" dirty="0"/>
          </a:p>
          <a:p>
            <a:endParaRPr lang="en-US" dirty="0"/>
          </a:p>
          <a:p>
            <a:endParaRPr lang="en-US" dirty="0"/>
          </a:p>
          <a:p>
            <a:endParaRPr lang="en-US" dirty="0"/>
          </a:p>
          <a:p>
            <a:r>
              <a:rPr lang="en-US" dirty="0"/>
              <a:t>The attacker can modify the session ID on their login attempt to access the account associated with that session</a:t>
            </a:r>
          </a:p>
          <a:p>
            <a:endParaRPr lang="en-US" dirty="0"/>
          </a:p>
        </p:txBody>
      </p:sp>
      <p:pic>
        <p:nvPicPr>
          <p:cNvPr id="4" name="Picture 3" descr="Broken Authentication example screenshot with burp suite">
            <a:extLst>
              <a:ext uri="{FF2B5EF4-FFF2-40B4-BE49-F238E27FC236}">
                <a16:creationId xmlns:a16="http://schemas.microsoft.com/office/drawing/2014/main" id="{1A5DFAA3-FB98-4B6B-BA44-17AAE762EB5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871537" y="3768440"/>
            <a:ext cx="7400925" cy="1693897"/>
          </a:xfrm>
          <a:prstGeom prst="rect">
            <a:avLst/>
          </a:prstGeom>
          <a:ln>
            <a:solidFill>
              <a:schemeClr val="tx1"/>
            </a:solidFill>
          </a:ln>
        </p:spPr>
      </p:pic>
    </p:spTree>
    <p:extLst>
      <p:ext uri="{BB962C8B-B14F-4D97-AF65-F5344CB8AC3E}">
        <p14:creationId xmlns:p14="http://schemas.microsoft.com/office/powerpoint/2010/main" val="1973336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21D47-1F9D-4A72-87A9-62D44EDB5557}"/>
              </a:ext>
            </a:extLst>
          </p:cNvPr>
          <p:cNvSpPr>
            <a:spLocks noGrp="1"/>
          </p:cNvSpPr>
          <p:nvPr>
            <p:ph type="title"/>
          </p:nvPr>
        </p:nvSpPr>
        <p:spPr/>
        <p:txBody>
          <a:bodyPr/>
          <a:lstStyle/>
          <a:p>
            <a:r>
              <a:rPr lang="en-US" dirty="0"/>
              <a:t>02 – Broken Authentication Prevention</a:t>
            </a:r>
          </a:p>
        </p:txBody>
      </p:sp>
      <p:sp>
        <p:nvSpPr>
          <p:cNvPr id="3" name="Content Placeholder 2">
            <a:extLst>
              <a:ext uri="{FF2B5EF4-FFF2-40B4-BE49-F238E27FC236}">
                <a16:creationId xmlns:a16="http://schemas.microsoft.com/office/drawing/2014/main" id="{5C06B4C7-ED4E-4D4F-9AC5-BFCE8D292059}"/>
              </a:ext>
            </a:extLst>
          </p:cNvPr>
          <p:cNvSpPr>
            <a:spLocks noGrp="1"/>
          </p:cNvSpPr>
          <p:nvPr>
            <p:ph idx="1"/>
          </p:nvPr>
        </p:nvSpPr>
        <p:spPr/>
        <p:txBody>
          <a:bodyPr/>
          <a:lstStyle/>
          <a:p>
            <a:r>
              <a:rPr lang="en-US" dirty="0"/>
              <a:t>The application is vulnerable if it does not have a feature to prevent attacks that use brute-forcing/automated techniques.  This can be as simple as a server side attempt lockout.</a:t>
            </a:r>
          </a:p>
          <a:p>
            <a:r>
              <a:rPr lang="en-US" dirty="0"/>
              <a:t>Making an account on a web app can often give some clues as to how passwords are structured.  For example, some will allow a password like, “password123” while other would not allow the use of common words like “password” and require the use of uppercase, lowercase, numbers, and special characters as well as a length requirement.</a:t>
            </a:r>
          </a:p>
          <a:p>
            <a:r>
              <a:rPr lang="en-US" dirty="0"/>
              <a:t>Even with strong passwords, if they are stored in plaintext or other weak methods, an attacker has a way in.  No sensitive data should be passed in a URL and session IDs should be protected with a timeout, token rotation, and good token encryption.</a:t>
            </a:r>
          </a:p>
        </p:txBody>
      </p:sp>
    </p:spTree>
    <p:extLst>
      <p:ext uri="{BB962C8B-B14F-4D97-AF65-F5344CB8AC3E}">
        <p14:creationId xmlns:p14="http://schemas.microsoft.com/office/powerpoint/2010/main" val="2050598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84DFA-3BDD-4BA2-8CC1-3DDD3CD2FBCA}"/>
              </a:ext>
            </a:extLst>
          </p:cNvPr>
          <p:cNvSpPr>
            <a:spLocks noGrp="1"/>
          </p:cNvSpPr>
          <p:nvPr>
            <p:ph type="title"/>
          </p:nvPr>
        </p:nvSpPr>
        <p:spPr/>
        <p:txBody>
          <a:bodyPr/>
          <a:lstStyle/>
          <a:p>
            <a:r>
              <a:rPr lang="en-US" dirty="0"/>
              <a:t>03 – Sensitive Data Exposure Overview</a:t>
            </a:r>
          </a:p>
        </p:txBody>
      </p:sp>
      <p:sp>
        <p:nvSpPr>
          <p:cNvPr id="3" name="Content Placeholder 2">
            <a:extLst>
              <a:ext uri="{FF2B5EF4-FFF2-40B4-BE49-F238E27FC236}">
                <a16:creationId xmlns:a16="http://schemas.microsoft.com/office/drawing/2014/main" id="{2ABBE391-1AE5-49FF-9735-82947DEA55D2}"/>
              </a:ext>
            </a:extLst>
          </p:cNvPr>
          <p:cNvSpPr>
            <a:spLocks noGrp="1"/>
          </p:cNvSpPr>
          <p:nvPr>
            <p:ph idx="1"/>
          </p:nvPr>
        </p:nvSpPr>
        <p:spPr/>
        <p:txBody>
          <a:bodyPr/>
          <a:lstStyle/>
          <a:p>
            <a:r>
              <a:rPr lang="en-US" dirty="0"/>
              <a:t>The name almost says it all.  If sensitive data is not stored and transmitted in a secure and encrypted manner, then it can be stolen.</a:t>
            </a:r>
          </a:p>
          <a:p>
            <a:r>
              <a:rPr lang="en-US" dirty="0"/>
              <a:t>This data can be anything from Username/Password credentials to identity compromising information</a:t>
            </a:r>
          </a:p>
          <a:p>
            <a:r>
              <a:rPr lang="en-US" dirty="0"/>
              <a:t>Financial information, such as credit card data, storage and transmission must comply with standards such as the PCI Data Security Standard (PCI DSS) but other sensitive information doesn’t necessarily need to meet specific standards</a:t>
            </a:r>
          </a:p>
          <a:p>
            <a:r>
              <a:rPr lang="en-US" dirty="0"/>
              <a:t>The most common culprit of sensitive data exposure is weak or no encryption for data at rest or in transit</a:t>
            </a:r>
          </a:p>
        </p:txBody>
      </p:sp>
    </p:spTree>
    <p:extLst>
      <p:ext uri="{BB962C8B-B14F-4D97-AF65-F5344CB8AC3E}">
        <p14:creationId xmlns:p14="http://schemas.microsoft.com/office/powerpoint/2010/main" val="18820618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8CB30-667F-4DE8-9711-9925124696A9}"/>
              </a:ext>
            </a:extLst>
          </p:cNvPr>
          <p:cNvSpPr>
            <a:spLocks noGrp="1"/>
          </p:cNvSpPr>
          <p:nvPr>
            <p:ph type="title"/>
          </p:nvPr>
        </p:nvSpPr>
        <p:spPr/>
        <p:txBody>
          <a:bodyPr/>
          <a:lstStyle/>
          <a:p>
            <a:r>
              <a:rPr lang="en-US" dirty="0"/>
              <a:t>03 – Sensitive Data Exposure Examples</a:t>
            </a:r>
          </a:p>
        </p:txBody>
      </p:sp>
      <p:sp>
        <p:nvSpPr>
          <p:cNvPr id="3" name="Content Placeholder 2">
            <a:extLst>
              <a:ext uri="{FF2B5EF4-FFF2-40B4-BE49-F238E27FC236}">
                <a16:creationId xmlns:a16="http://schemas.microsoft.com/office/drawing/2014/main" id="{7BE64B8E-7657-46CF-B029-94E6E25503A0}"/>
              </a:ext>
            </a:extLst>
          </p:cNvPr>
          <p:cNvSpPr>
            <a:spLocks noGrp="1"/>
          </p:cNvSpPr>
          <p:nvPr>
            <p:ph idx="1"/>
          </p:nvPr>
        </p:nvSpPr>
        <p:spPr/>
        <p:txBody>
          <a:bodyPr/>
          <a:lstStyle/>
          <a:p>
            <a:r>
              <a:rPr lang="en-US" dirty="0"/>
              <a:t>The transmission or storage of data in plaintext, which is a concern if protocols such as HTTP, SMTP, and FTP are used</a:t>
            </a:r>
          </a:p>
          <a:p>
            <a:r>
              <a:rPr lang="en-US" dirty="0"/>
              <a:t>The use of insecure or weak crypto algorithms such as MD5 or trying to create one will leave data vulnerable</a:t>
            </a:r>
          </a:p>
          <a:p>
            <a:r>
              <a:rPr lang="en-US" dirty="0"/>
              <a:t>Default keys, weak key generation/rotation, or the reuse of keys</a:t>
            </a:r>
          </a:p>
          <a:p>
            <a:r>
              <a:rPr lang="en-US" dirty="0"/>
              <a:t>Not verifying certificates</a:t>
            </a:r>
          </a:p>
          <a:p>
            <a:r>
              <a:rPr lang="en-US" dirty="0"/>
              <a:t>Not enforcing encryption at all times</a:t>
            </a:r>
          </a:p>
        </p:txBody>
      </p:sp>
    </p:spTree>
    <p:extLst>
      <p:ext uri="{BB962C8B-B14F-4D97-AF65-F5344CB8AC3E}">
        <p14:creationId xmlns:p14="http://schemas.microsoft.com/office/powerpoint/2010/main" val="3235158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6CAA4-2578-4E07-88B4-820512362599}"/>
              </a:ext>
            </a:extLst>
          </p:cNvPr>
          <p:cNvSpPr>
            <a:spLocks noGrp="1"/>
          </p:cNvSpPr>
          <p:nvPr>
            <p:ph type="title"/>
          </p:nvPr>
        </p:nvSpPr>
        <p:spPr/>
        <p:txBody>
          <a:bodyPr/>
          <a:lstStyle/>
          <a:p>
            <a:r>
              <a:rPr lang="en-US" dirty="0"/>
              <a:t>OWASP Top 4-10</a:t>
            </a:r>
          </a:p>
        </p:txBody>
      </p:sp>
      <p:sp>
        <p:nvSpPr>
          <p:cNvPr id="3" name="Content Placeholder 2">
            <a:extLst>
              <a:ext uri="{FF2B5EF4-FFF2-40B4-BE49-F238E27FC236}">
                <a16:creationId xmlns:a16="http://schemas.microsoft.com/office/drawing/2014/main" id="{CC309EFB-B3ED-4EA6-88EF-1CAC509E20B6}"/>
              </a:ext>
            </a:extLst>
          </p:cNvPr>
          <p:cNvSpPr>
            <a:spLocks noGrp="1"/>
          </p:cNvSpPr>
          <p:nvPr>
            <p:ph idx="1"/>
          </p:nvPr>
        </p:nvSpPr>
        <p:spPr/>
        <p:txBody>
          <a:bodyPr/>
          <a:lstStyle/>
          <a:p>
            <a:r>
              <a:rPr lang="en-US" dirty="0"/>
              <a:t>Going through all security risks would make this lesson far too long, so below is a list of the rest.  The report outlines them in detail if more information is desired.</a:t>
            </a:r>
          </a:p>
          <a:p>
            <a:pPr lvl="1"/>
            <a:r>
              <a:rPr lang="en-US" dirty="0"/>
              <a:t>XML External Entities (XXE)</a:t>
            </a:r>
          </a:p>
          <a:p>
            <a:pPr lvl="1"/>
            <a:r>
              <a:rPr lang="en-US" dirty="0"/>
              <a:t>Broken Access Control</a:t>
            </a:r>
          </a:p>
          <a:p>
            <a:pPr lvl="1"/>
            <a:r>
              <a:rPr lang="en-US" dirty="0"/>
              <a:t>Security Misconfiguration</a:t>
            </a:r>
          </a:p>
          <a:p>
            <a:pPr lvl="1"/>
            <a:r>
              <a:rPr lang="en-US" dirty="0"/>
              <a:t>Cross-Site Scripting (XSS)</a:t>
            </a:r>
          </a:p>
          <a:p>
            <a:pPr lvl="1"/>
            <a:r>
              <a:rPr lang="en-US" dirty="0"/>
              <a:t>Insecure Deserialization</a:t>
            </a:r>
          </a:p>
          <a:p>
            <a:pPr lvl="1"/>
            <a:r>
              <a:rPr lang="en-US" dirty="0"/>
              <a:t>Using Components with Known Vulnerabilities</a:t>
            </a:r>
          </a:p>
          <a:p>
            <a:pPr lvl="1"/>
            <a:r>
              <a:rPr lang="en-US" dirty="0"/>
              <a:t>Insufficient Logging and Monitoring</a:t>
            </a:r>
          </a:p>
        </p:txBody>
      </p:sp>
    </p:spTree>
    <p:extLst>
      <p:ext uri="{BB962C8B-B14F-4D97-AF65-F5344CB8AC3E}">
        <p14:creationId xmlns:p14="http://schemas.microsoft.com/office/powerpoint/2010/main" val="12444196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D9301-207A-4184-AD1D-506C883D3F4C}"/>
              </a:ext>
            </a:extLst>
          </p:cNvPr>
          <p:cNvSpPr>
            <a:spLocks noGrp="1"/>
          </p:cNvSpPr>
          <p:nvPr>
            <p:ph type="title"/>
          </p:nvPr>
        </p:nvSpPr>
        <p:spPr/>
        <p:txBody>
          <a:bodyPr/>
          <a:lstStyle/>
          <a:p>
            <a:r>
              <a:rPr lang="en-US" dirty="0"/>
              <a:t>Web Application Scanners</a:t>
            </a:r>
          </a:p>
        </p:txBody>
      </p:sp>
      <p:sp>
        <p:nvSpPr>
          <p:cNvPr id="3" name="Content Placeholder 2">
            <a:extLst>
              <a:ext uri="{FF2B5EF4-FFF2-40B4-BE49-F238E27FC236}">
                <a16:creationId xmlns:a16="http://schemas.microsoft.com/office/drawing/2014/main" id="{01974F11-2F9D-4F27-A241-4CE33EC40F4C}"/>
              </a:ext>
            </a:extLst>
          </p:cNvPr>
          <p:cNvSpPr>
            <a:spLocks noGrp="1"/>
          </p:cNvSpPr>
          <p:nvPr>
            <p:ph idx="1"/>
          </p:nvPr>
        </p:nvSpPr>
        <p:spPr/>
        <p:txBody>
          <a:bodyPr/>
          <a:lstStyle/>
          <a:p>
            <a:r>
              <a:rPr lang="en-US" dirty="0"/>
              <a:t>Web Application Scanners reside between the browser and the web application.  They send input to the application and find vulnerabilities in the responses.</a:t>
            </a:r>
          </a:p>
          <a:p>
            <a:r>
              <a:rPr lang="en-US" dirty="0"/>
              <a:t>There are several flavors of web application scanners, each tool has its own uses and benefits</a:t>
            </a:r>
          </a:p>
          <a:p>
            <a:r>
              <a:rPr lang="en-US" dirty="0"/>
              <a:t>A few of these tools will be covered in the following slides, this is not a comprehensive list but should give a good understanding of the types of tools available</a:t>
            </a:r>
          </a:p>
        </p:txBody>
      </p:sp>
    </p:spTree>
    <p:extLst>
      <p:ext uri="{BB962C8B-B14F-4D97-AF65-F5344CB8AC3E}">
        <p14:creationId xmlns:p14="http://schemas.microsoft.com/office/powerpoint/2010/main" val="3045121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eaLnBrk="1" hangingPunct="1"/>
            <a:r>
              <a:rPr lang="en-US" dirty="0"/>
              <a:t>Use scanning tools to uncover vulnerabilities and understand the results</a:t>
            </a:r>
          </a:p>
          <a:p>
            <a:pPr eaLnBrk="1" hangingPunct="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fade">
                                      <p:cBhvr>
                                        <p:cTn id="12" dur="500"/>
                                        <p:tgtEl>
                                          <p:spTgt spid="143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1494F-23E8-4C9A-A8B7-66ACA051C7AC}"/>
              </a:ext>
            </a:extLst>
          </p:cNvPr>
          <p:cNvSpPr>
            <a:spLocks noGrp="1"/>
          </p:cNvSpPr>
          <p:nvPr>
            <p:ph type="title"/>
          </p:nvPr>
        </p:nvSpPr>
        <p:spPr/>
        <p:txBody>
          <a:bodyPr/>
          <a:lstStyle/>
          <a:p>
            <a:r>
              <a:rPr lang="en-US" dirty="0"/>
              <a:t>3 Types of Vulnerabilities</a:t>
            </a:r>
          </a:p>
        </p:txBody>
      </p:sp>
      <p:sp>
        <p:nvSpPr>
          <p:cNvPr id="3" name="Content Placeholder 2">
            <a:extLst>
              <a:ext uri="{FF2B5EF4-FFF2-40B4-BE49-F238E27FC236}">
                <a16:creationId xmlns:a16="http://schemas.microsoft.com/office/drawing/2014/main" id="{C40EBFE5-9B0D-409B-B66E-72150281F002}"/>
              </a:ext>
            </a:extLst>
          </p:cNvPr>
          <p:cNvSpPr>
            <a:spLocks noGrp="1"/>
          </p:cNvSpPr>
          <p:nvPr>
            <p:ph idx="1"/>
          </p:nvPr>
        </p:nvSpPr>
        <p:spPr/>
        <p:txBody>
          <a:bodyPr/>
          <a:lstStyle/>
          <a:p>
            <a:pPr marL="457200" lvl="0" indent="-457200">
              <a:buFont typeface="+mj-lt"/>
              <a:buAutoNum type="arabicPeriod"/>
            </a:pPr>
            <a:r>
              <a:rPr lang="en-US" b="1" dirty="0"/>
              <a:t>Input based with target on the server side: </a:t>
            </a:r>
          </a:p>
          <a:p>
            <a:pPr lvl="1"/>
            <a:r>
              <a:rPr lang="en-US" dirty="0"/>
              <a:t>SQL injection and operating system injection</a:t>
            </a:r>
          </a:p>
          <a:p>
            <a:pPr marL="457200" lvl="0" indent="-457200">
              <a:buFont typeface="+mj-lt"/>
              <a:buAutoNum type="arabicPeriod"/>
            </a:pPr>
            <a:r>
              <a:rPr lang="en-US" b="1" dirty="0"/>
              <a:t>Input based with target on the client side:</a:t>
            </a:r>
          </a:p>
          <a:p>
            <a:pPr lvl="1"/>
            <a:r>
              <a:rPr lang="en-US" dirty="0"/>
              <a:t>When finding Cross-site Scripting (XXS) vulnerabilities, the scanner will send input then immediately see if the input given is the same as the output given back by the application.  Better scanners will go further to verify that the vulnerability exists.</a:t>
            </a:r>
          </a:p>
          <a:p>
            <a:pPr lvl="1"/>
            <a:r>
              <a:rPr lang="en-US" dirty="0"/>
              <a:t>These types can be identified very easily because the client-side code is accessible.</a:t>
            </a:r>
          </a:p>
          <a:p>
            <a:pPr marL="457200" lvl="0" indent="-457200">
              <a:buFont typeface="+mj-lt"/>
              <a:buAutoNum type="arabicPeriod"/>
            </a:pPr>
            <a:r>
              <a:rPr lang="en-US" b="1" dirty="0"/>
              <a:t>Identified by analyzing the request and response cycle</a:t>
            </a:r>
          </a:p>
          <a:p>
            <a:pPr lvl="1"/>
            <a:r>
              <a:rPr lang="en-US" dirty="0"/>
              <a:t>Insecure Cookies</a:t>
            </a:r>
          </a:p>
          <a:p>
            <a:pPr lvl="1"/>
            <a:r>
              <a:rPr lang="en-US" dirty="0"/>
              <a:t>Unencrypted password transmission</a:t>
            </a:r>
          </a:p>
          <a:p>
            <a:pPr lvl="1"/>
            <a:r>
              <a:rPr lang="en-US" dirty="0"/>
              <a:t>These are used to attack both the application and the user</a:t>
            </a:r>
          </a:p>
          <a:p>
            <a:pPr lvl="1"/>
            <a:r>
              <a:rPr lang="en-US" dirty="0"/>
              <a:t>For most scanners, this is the best vulnerability to find</a:t>
            </a:r>
          </a:p>
          <a:p>
            <a:endParaRPr lang="en-US" dirty="0"/>
          </a:p>
        </p:txBody>
      </p:sp>
    </p:spTree>
    <p:extLst>
      <p:ext uri="{BB962C8B-B14F-4D97-AF65-F5344CB8AC3E}">
        <p14:creationId xmlns:p14="http://schemas.microsoft.com/office/powerpoint/2010/main" val="21849081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CF500-F078-457C-8861-B89B3A9A3E62}"/>
              </a:ext>
            </a:extLst>
          </p:cNvPr>
          <p:cNvSpPr>
            <a:spLocks noGrp="1"/>
          </p:cNvSpPr>
          <p:nvPr>
            <p:ph type="title"/>
          </p:nvPr>
        </p:nvSpPr>
        <p:spPr/>
        <p:txBody>
          <a:bodyPr/>
          <a:lstStyle/>
          <a:p>
            <a:r>
              <a:rPr lang="en-US" dirty="0"/>
              <a:t>What Scanners Can’t Find</a:t>
            </a:r>
          </a:p>
        </p:txBody>
      </p:sp>
      <p:sp>
        <p:nvSpPr>
          <p:cNvPr id="3" name="Content Placeholder 2">
            <a:extLst>
              <a:ext uri="{FF2B5EF4-FFF2-40B4-BE49-F238E27FC236}">
                <a16:creationId xmlns:a16="http://schemas.microsoft.com/office/drawing/2014/main" id="{8498F67D-F513-4D7E-821C-B1F2B8D4D8F2}"/>
              </a:ext>
            </a:extLst>
          </p:cNvPr>
          <p:cNvSpPr>
            <a:spLocks noGrp="1"/>
          </p:cNvSpPr>
          <p:nvPr>
            <p:ph idx="1"/>
          </p:nvPr>
        </p:nvSpPr>
        <p:spPr/>
        <p:txBody>
          <a:bodyPr/>
          <a:lstStyle/>
          <a:p>
            <a:pPr lvl="0"/>
            <a:r>
              <a:rPr lang="en-US" dirty="0"/>
              <a:t>Weak passwords</a:t>
            </a:r>
          </a:p>
          <a:p>
            <a:pPr lvl="0"/>
            <a:r>
              <a:rPr lang="en-US" dirty="0"/>
              <a:t>Meaningful parameter names</a:t>
            </a:r>
          </a:p>
          <a:p>
            <a:pPr lvl="0"/>
            <a:r>
              <a:rPr lang="en-US" dirty="0"/>
              <a:t>Stored SQL injection</a:t>
            </a:r>
          </a:p>
          <a:p>
            <a:pPr lvl="0"/>
            <a:r>
              <a:rPr lang="en-US" dirty="0"/>
              <a:t>Broken access control</a:t>
            </a:r>
          </a:p>
          <a:p>
            <a:pPr lvl="0"/>
            <a:r>
              <a:rPr lang="en-US" dirty="0"/>
              <a:t>Multi-step XXS</a:t>
            </a:r>
          </a:p>
          <a:p>
            <a:pPr lvl="0"/>
            <a:r>
              <a:rPr lang="en-US" dirty="0"/>
              <a:t>Forceful browsing (brute forcing files and directories)</a:t>
            </a:r>
          </a:p>
          <a:p>
            <a:pPr lvl="0"/>
            <a:r>
              <a:rPr lang="en-US" dirty="0"/>
              <a:t>Session attacks</a:t>
            </a:r>
          </a:p>
          <a:p>
            <a:pPr lvl="0"/>
            <a:r>
              <a:rPr lang="en-US" dirty="0"/>
              <a:t>Logic flaws</a:t>
            </a:r>
          </a:p>
          <a:p>
            <a:endParaRPr lang="en-US" dirty="0"/>
          </a:p>
        </p:txBody>
      </p:sp>
    </p:spTree>
    <p:extLst>
      <p:ext uri="{BB962C8B-B14F-4D97-AF65-F5344CB8AC3E}">
        <p14:creationId xmlns:p14="http://schemas.microsoft.com/office/powerpoint/2010/main" val="29457532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765B6-DC34-49FF-B2FE-07563C35D5CA}"/>
              </a:ext>
            </a:extLst>
          </p:cNvPr>
          <p:cNvSpPr>
            <a:spLocks noGrp="1"/>
          </p:cNvSpPr>
          <p:nvPr>
            <p:ph type="title"/>
          </p:nvPr>
        </p:nvSpPr>
        <p:spPr/>
        <p:txBody>
          <a:bodyPr/>
          <a:lstStyle/>
          <a:p>
            <a:r>
              <a:rPr lang="en-US" dirty="0"/>
              <a:t>Port Scanning</a:t>
            </a:r>
          </a:p>
        </p:txBody>
      </p:sp>
      <p:sp>
        <p:nvSpPr>
          <p:cNvPr id="3" name="Content Placeholder 2">
            <a:extLst>
              <a:ext uri="{FF2B5EF4-FFF2-40B4-BE49-F238E27FC236}">
                <a16:creationId xmlns:a16="http://schemas.microsoft.com/office/drawing/2014/main" id="{9F8FC134-F3C4-4C4C-A007-B1EE7D19BA7E}"/>
              </a:ext>
            </a:extLst>
          </p:cNvPr>
          <p:cNvSpPr>
            <a:spLocks noGrp="1"/>
          </p:cNvSpPr>
          <p:nvPr>
            <p:ph idx="1"/>
          </p:nvPr>
        </p:nvSpPr>
        <p:spPr/>
        <p:txBody>
          <a:bodyPr/>
          <a:lstStyle/>
          <a:p>
            <a:r>
              <a:rPr lang="en-US" dirty="0"/>
              <a:t>Scanning ports allows us to see what processes are running and what ports are open</a:t>
            </a:r>
          </a:p>
          <a:p>
            <a:r>
              <a:rPr lang="en-US" dirty="0"/>
              <a:t>There are 65,536 ports in a computer with either a TCP or UDP type</a:t>
            </a:r>
          </a:p>
          <a:p>
            <a:r>
              <a:rPr lang="en-US" dirty="0"/>
              <a:t>A tool called Nmap can be used to do this</a:t>
            </a:r>
          </a:p>
          <a:p>
            <a:r>
              <a:rPr lang="en-US" dirty="0"/>
              <a:t>Nmap is a Linux command line tool that can be enhanced using its built in Nmap Scripting Engine (NSE) for further automation</a:t>
            </a:r>
          </a:p>
          <a:p>
            <a:r>
              <a:rPr lang="en-US" dirty="0"/>
              <a:t>On Kali Linux, Nmap is installed by default, just typing ‘</a:t>
            </a:r>
            <a:r>
              <a:rPr lang="en-US" dirty="0" err="1"/>
              <a:t>nmap</a:t>
            </a:r>
            <a:r>
              <a:rPr lang="en-US" dirty="0"/>
              <a:t>’ from any directory will display an information page</a:t>
            </a:r>
          </a:p>
          <a:p>
            <a:endParaRPr lang="en-US" dirty="0"/>
          </a:p>
        </p:txBody>
      </p:sp>
    </p:spTree>
    <p:extLst>
      <p:ext uri="{BB962C8B-B14F-4D97-AF65-F5344CB8AC3E}">
        <p14:creationId xmlns:p14="http://schemas.microsoft.com/office/powerpoint/2010/main" val="16587630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C22A4-65CA-4B8D-AF69-DED145654B8B}"/>
              </a:ext>
            </a:extLst>
          </p:cNvPr>
          <p:cNvSpPr>
            <a:spLocks noGrp="1"/>
          </p:cNvSpPr>
          <p:nvPr>
            <p:ph type="title"/>
          </p:nvPr>
        </p:nvSpPr>
        <p:spPr>
          <a:xfrm>
            <a:off x="628650" y="365127"/>
            <a:ext cx="7886700" cy="1017172"/>
          </a:xfrm>
        </p:spPr>
        <p:txBody>
          <a:bodyPr/>
          <a:lstStyle/>
          <a:p>
            <a:r>
              <a:rPr lang="en-US" dirty="0"/>
              <a:t>Nmap Basic Scan</a:t>
            </a:r>
          </a:p>
        </p:txBody>
      </p:sp>
      <p:sp>
        <p:nvSpPr>
          <p:cNvPr id="3" name="Content Placeholder 2">
            <a:extLst>
              <a:ext uri="{FF2B5EF4-FFF2-40B4-BE49-F238E27FC236}">
                <a16:creationId xmlns:a16="http://schemas.microsoft.com/office/drawing/2014/main" id="{4F8920BF-3B75-47CC-A660-D13441D4B083}"/>
              </a:ext>
            </a:extLst>
          </p:cNvPr>
          <p:cNvSpPr>
            <a:spLocks noGrp="1"/>
          </p:cNvSpPr>
          <p:nvPr>
            <p:ph idx="1"/>
          </p:nvPr>
        </p:nvSpPr>
        <p:spPr>
          <a:xfrm>
            <a:off x="628650" y="1339819"/>
            <a:ext cx="7977034" cy="4837144"/>
          </a:xfrm>
        </p:spPr>
        <p:txBody>
          <a:bodyPr/>
          <a:lstStyle/>
          <a:p>
            <a:r>
              <a:rPr lang="en-US" dirty="0"/>
              <a:t>The below screenshot is the out put received by executing the following command: </a:t>
            </a:r>
            <a:r>
              <a:rPr lang="en-US" sz="2000" dirty="0" err="1">
                <a:latin typeface="Consolas" panose="020B0609020204030204" pitchFamily="49" charset="0"/>
              </a:rPr>
              <a:t>nmap</a:t>
            </a:r>
            <a:r>
              <a:rPr lang="en-US" sz="2000" dirty="0">
                <a:latin typeface="Consolas" panose="020B0609020204030204" pitchFamily="49" charset="0"/>
              </a:rPr>
              <a:t> 127.0.0.1 -</a:t>
            </a:r>
            <a:r>
              <a:rPr lang="en-US" sz="2000" dirty="0" err="1">
                <a:latin typeface="Consolas" panose="020B0609020204030204" pitchFamily="49" charset="0"/>
              </a:rPr>
              <a:t>sV</a:t>
            </a:r>
            <a:r>
              <a:rPr lang="en-US" sz="2000" dirty="0">
                <a:latin typeface="Consolas" panose="020B0609020204030204" pitchFamily="49" charset="0"/>
              </a:rPr>
              <a:t> -O -p-</a:t>
            </a:r>
            <a:r>
              <a:rPr lang="en-US" dirty="0"/>
              <a:t>  </a:t>
            </a:r>
          </a:p>
          <a:p>
            <a:r>
              <a:rPr lang="en-US" dirty="0"/>
              <a:t>The -</a:t>
            </a:r>
            <a:r>
              <a:rPr lang="en-US" dirty="0" err="1"/>
              <a:t>sV</a:t>
            </a:r>
            <a:r>
              <a:rPr lang="en-US" dirty="0"/>
              <a:t> flag will display the system version, the -O flag will display the operating system, and -p- will scan all ports.</a:t>
            </a:r>
          </a:p>
          <a:p>
            <a:endParaRPr lang="en-US" dirty="0"/>
          </a:p>
          <a:p>
            <a:endParaRPr lang="en-US" dirty="0"/>
          </a:p>
          <a:p>
            <a:endParaRPr lang="en-US" dirty="0"/>
          </a:p>
          <a:p>
            <a:endParaRPr lang="en-US" dirty="0"/>
          </a:p>
          <a:p>
            <a:endParaRPr lang="en-US" dirty="0"/>
          </a:p>
          <a:p>
            <a:endParaRPr lang="en-US" dirty="0"/>
          </a:p>
          <a:p>
            <a:endParaRPr lang="en-US" dirty="0"/>
          </a:p>
          <a:p>
            <a:r>
              <a:rPr lang="en-US" dirty="0"/>
              <a:t>As seen, the Nmap version is 7.01, and the operating system is Linux 3.X.  Also, ports 80 and 3306 are open, the services and their versions are shown because of the flags used.</a:t>
            </a:r>
          </a:p>
          <a:p>
            <a:endParaRPr lang="en-US" dirty="0"/>
          </a:p>
        </p:txBody>
      </p:sp>
      <p:pic>
        <p:nvPicPr>
          <p:cNvPr id="1026" name="Picture 2" descr="Screenshot of Nmap command results">
            <a:extLst>
              <a:ext uri="{FF2B5EF4-FFF2-40B4-BE49-F238E27FC236}">
                <a16:creationId xmlns:a16="http://schemas.microsoft.com/office/drawing/2014/main" id="{787D0040-010B-4DBF-975D-0338E50CB7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3628" y="2665382"/>
            <a:ext cx="4916744" cy="281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60421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133C7-C3DF-496C-B561-D76E3E24BD3B}"/>
              </a:ext>
            </a:extLst>
          </p:cNvPr>
          <p:cNvSpPr>
            <a:spLocks noGrp="1"/>
          </p:cNvSpPr>
          <p:nvPr>
            <p:ph type="title"/>
          </p:nvPr>
        </p:nvSpPr>
        <p:spPr>
          <a:xfrm>
            <a:off x="628650" y="365126"/>
            <a:ext cx="7886700" cy="969603"/>
          </a:xfrm>
        </p:spPr>
        <p:txBody>
          <a:bodyPr/>
          <a:lstStyle/>
          <a:p>
            <a:r>
              <a:rPr lang="en-US" dirty="0"/>
              <a:t>NSE http-</a:t>
            </a:r>
            <a:r>
              <a:rPr lang="en-US" dirty="0" err="1"/>
              <a:t>enum</a:t>
            </a:r>
            <a:endParaRPr lang="en-US" dirty="0"/>
          </a:p>
        </p:txBody>
      </p:sp>
      <p:sp>
        <p:nvSpPr>
          <p:cNvPr id="3" name="Content Placeholder 2">
            <a:extLst>
              <a:ext uri="{FF2B5EF4-FFF2-40B4-BE49-F238E27FC236}">
                <a16:creationId xmlns:a16="http://schemas.microsoft.com/office/drawing/2014/main" id="{37BAE91C-926A-43BD-B9E3-BB597E03E528}"/>
              </a:ext>
            </a:extLst>
          </p:cNvPr>
          <p:cNvSpPr>
            <a:spLocks noGrp="1"/>
          </p:cNvSpPr>
          <p:nvPr>
            <p:ph idx="1"/>
          </p:nvPr>
        </p:nvSpPr>
        <p:spPr>
          <a:xfrm>
            <a:off x="628650" y="1260987"/>
            <a:ext cx="7886700" cy="5346290"/>
          </a:xfrm>
        </p:spPr>
        <p:txBody>
          <a:bodyPr/>
          <a:lstStyle/>
          <a:p>
            <a:r>
              <a:rPr lang="en-US" dirty="0"/>
              <a:t>The Nmap Scripting Engine (NSE) can be used to execute scripts for more advanced scans</a:t>
            </a:r>
          </a:p>
          <a:p>
            <a:endParaRPr lang="en-US" dirty="0"/>
          </a:p>
          <a:p>
            <a:endParaRPr lang="en-US" dirty="0"/>
          </a:p>
          <a:p>
            <a:endParaRPr lang="en-US" dirty="0"/>
          </a:p>
          <a:p>
            <a:endParaRPr lang="en-US" dirty="0"/>
          </a:p>
          <a:p>
            <a:pPr marL="0" indent="0">
              <a:buNone/>
            </a:pPr>
            <a:endParaRPr lang="en-US" dirty="0"/>
          </a:p>
          <a:p>
            <a:endParaRPr lang="en-US" dirty="0"/>
          </a:p>
          <a:p>
            <a:endParaRPr lang="en-US" dirty="0"/>
          </a:p>
          <a:p>
            <a:endParaRPr lang="en-US" dirty="0"/>
          </a:p>
          <a:p>
            <a:endParaRPr lang="en-US" dirty="0"/>
          </a:p>
          <a:p>
            <a:r>
              <a:rPr lang="en-US" dirty="0"/>
              <a:t>The http-</a:t>
            </a:r>
            <a:r>
              <a:rPr lang="en-US" dirty="0" err="1"/>
              <a:t>enum</a:t>
            </a:r>
            <a:r>
              <a:rPr lang="en-US" dirty="0"/>
              <a:t> script is used to enumerate directories used by popular web apps.  This time it found several interesting directories that should be investigated</a:t>
            </a:r>
          </a:p>
        </p:txBody>
      </p:sp>
      <p:pic>
        <p:nvPicPr>
          <p:cNvPr id="2050" name="Picture 2" descr="Nmap http-enum result screenshot">
            <a:extLst>
              <a:ext uri="{FF2B5EF4-FFF2-40B4-BE49-F238E27FC236}">
                <a16:creationId xmlns:a16="http://schemas.microsoft.com/office/drawing/2014/main" id="{452E0CD0-F704-487F-AE40-B72492258B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5301" y="1961383"/>
            <a:ext cx="4853398" cy="348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142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FBF18-9877-4185-87F2-3BF19BA63308}"/>
              </a:ext>
            </a:extLst>
          </p:cNvPr>
          <p:cNvSpPr>
            <a:spLocks noGrp="1"/>
          </p:cNvSpPr>
          <p:nvPr>
            <p:ph type="title"/>
          </p:nvPr>
        </p:nvSpPr>
        <p:spPr/>
        <p:txBody>
          <a:bodyPr/>
          <a:lstStyle/>
          <a:p>
            <a:r>
              <a:rPr lang="en-US" dirty="0"/>
              <a:t>NSE http-frontpage-login</a:t>
            </a:r>
          </a:p>
        </p:txBody>
      </p:sp>
      <p:sp>
        <p:nvSpPr>
          <p:cNvPr id="3" name="Content Placeholder 2">
            <a:extLst>
              <a:ext uri="{FF2B5EF4-FFF2-40B4-BE49-F238E27FC236}">
                <a16:creationId xmlns:a16="http://schemas.microsoft.com/office/drawing/2014/main" id="{43675710-4EFA-4255-93D2-B2987C835843}"/>
              </a:ext>
            </a:extLst>
          </p:cNvPr>
          <p:cNvSpPr>
            <a:spLocks noGrp="1"/>
          </p:cNvSpPr>
          <p:nvPr>
            <p:ph idx="1"/>
          </p:nvPr>
        </p:nvSpPr>
        <p:spPr/>
        <p:txBody>
          <a:bodyPr/>
          <a:lstStyle/>
          <a:p>
            <a:r>
              <a:rPr lang="en-US" dirty="0"/>
              <a:t>The http-frontpage-login script checks if the target machine is vulnerable to an anonymous login</a:t>
            </a:r>
          </a:p>
          <a:p>
            <a:endParaRPr lang="en-US" dirty="0"/>
          </a:p>
        </p:txBody>
      </p:sp>
      <p:pic>
        <p:nvPicPr>
          <p:cNvPr id="3074" name="Picture 2" descr="Nmap http-frontpage-login result screenshot">
            <a:extLst>
              <a:ext uri="{FF2B5EF4-FFF2-40B4-BE49-F238E27FC236}">
                <a16:creationId xmlns:a16="http://schemas.microsoft.com/office/drawing/2014/main" id="{B22CFCBA-86C5-42BD-ADBD-919303B135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339" y="2547937"/>
            <a:ext cx="7201322" cy="352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20099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801A6-FE2E-4781-86E7-ABD5626D3232}"/>
              </a:ext>
            </a:extLst>
          </p:cNvPr>
          <p:cNvSpPr>
            <a:spLocks noGrp="1"/>
          </p:cNvSpPr>
          <p:nvPr>
            <p:ph type="title"/>
          </p:nvPr>
        </p:nvSpPr>
        <p:spPr/>
        <p:txBody>
          <a:bodyPr/>
          <a:lstStyle/>
          <a:p>
            <a:r>
              <a:rPr lang="en-US" dirty="0"/>
              <a:t>NSE http-passwd</a:t>
            </a:r>
          </a:p>
        </p:txBody>
      </p:sp>
      <p:sp>
        <p:nvSpPr>
          <p:cNvPr id="3" name="Content Placeholder 2">
            <a:extLst>
              <a:ext uri="{FF2B5EF4-FFF2-40B4-BE49-F238E27FC236}">
                <a16:creationId xmlns:a16="http://schemas.microsoft.com/office/drawing/2014/main" id="{AD2AD333-F6A5-4199-A4F1-4D352160A949}"/>
              </a:ext>
            </a:extLst>
          </p:cNvPr>
          <p:cNvSpPr>
            <a:spLocks noGrp="1"/>
          </p:cNvSpPr>
          <p:nvPr>
            <p:ph idx="1"/>
          </p:nvPr>
        </p:nvSpPr>
        <p:spPr/>
        <p:txBody>
          <a:bodyPr/>
          <a:lstStyle/>
          <a:p>
            <a:r>
              <a:rPr lang="en-US" dirty="0"/>
              <a:t>The http-passwd script checks if the web server is vulnerable to directory traversal by trying to retrieve /</a:t>
            </a:r>
            <a:r>
              <a:rPr lang="en-US" dirty="0" err="1"/>
              <a:t>etc</a:t>
            </a:r>
            <a:r>
              <a:rPr lang="en-US" dirty="0"/>
              <a:t>/passwd on Linux or boot.ini on Windows</a:t>
            </a:r>
          </a:p>
          <a:p>
            <a:endParaRPr lang="en-US" dirty="0"/>
          </a:p>
        </p:txBody>
      </p:sp>
      <p:pic>
        <p:nvPicPr>
          <p:cNvPr id="4098" name="Picture 2" descr="Nmap http-passwd result screenshot">
            <a:extLst>
              <a:ext uri="{FF2B5EF4-FFF2-40B4-BE49-F238E27FC236}">
                <a16:creationId xmlns:a16="http://schemas.microsoft.com/office/drawing/2014/main" id="{63037B86-6CFE-4532-BE50-B7EF79418E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062" y="2797969"/>
            <a:ext cx="7531876" cy="3049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3627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5B170-0248-4139-B5E7-2F8A566ACD75}"/>
              </a:ext>
            </a:extLst>
          </p:cNvPr>
          <p:cNvSpPr>
            <a:spLocks noGrp="1"/>
          </p:cNvSpPr>
          <p:nvPr>
            <p:ph type="title"/>
          </p:nvPr>
        </p:nvSpPr>
        <p:spPr/>
        <p:txBody>
          <a:bodyPr/>
          <a:lstStyle/>
          <a:p>
            <a:r>
              <a:rPr lang="en-US" dirty="0" err="1"/>
              <a:t>Nikto</a:t>
            </a:r>
            <a:r>
              <a:rPr lang="en-US" dirty="0"/>
              <a:t> Open Source Scanner</a:t>
            </a:r>
          </a:p>
        </p:txBody>
      </p:sp>
      <p:sp>
        <p:nvSpPr>
          <p:cNvPr id="3" name="Content Placeholder 2">
            <a:extLst>
              <a:ext uri="{FF2B5EF4-FFF2-40B4-BE49-F238E27FC236}">
                <a16:creationId xmlns:a16="http://schemas.microsoft.com/office/drawing/2014/main" id="{4BD54DA9-5B06-43AE-B269-C30C5FD319CC}"/>
              </a:ext>
            </a:extLst>
          </p:cNvPr>
          <p:cNvSpPr>
            <a:spLocks noGrp="1"/>
          </p:cNvSpPr>
          <p:nvPr>
            <p:ph idx="1"/>
          </p:nvPr>
        </p:nvSpPr>
        <p:spPr>
          <a:xfrm>
            <a:off x="628650" y="1825625"/>
            <a:ext cx="7886700" cy="4351338"/>
          </a:xfrm>
        </p:spPr>
        <p:txBody>
          <a:bodyPr/>
          <a:lstStyle/>
          <a:p>
            <a:r>
              <a:rPr lang="en-US" dirty="0" err="1"/>
              <a:t>Nikto</a:t>
            </a:r>
            <a:r>
              <a:rPr lang="en-US" dirty="0"/>
              <a:t> is an open source vulnerability scanner that provides specific scanning to web servers.</a:t>
            </a:r>
          </a:p>
          <a:p>
            <a:r>
              <a:rPr lang="en-US" dirty="0"/>
              <a:t>It can be used to scan a range of ports:</a:t>
            </a:r>
          </a:p>
          <a:p>
            <a:endParaRPr lang="en-US" dirty="0"/>
          </a:p>
        </p:txBody>
      </p:sp>
      <p:pic>
        <p:nvPicPr>
          <p:cNvPr id="5122" name="Picture 2" descr="Nikto example scan screenshot">
            <a:extLst>
              <a:ext uri="{FF2B5EF4-FFF2-40B4-BE49-F238E27FC236}">
                <a16:creationId xmlns:a16="http://schemas.microsoft.com/office/drawing/2014/main" id="{0E8CCC0A-1693-46B0-B366-E841A2DA91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573" y="2888456"/>
            <a:ext cx="7736854" cy="290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6549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8970E-582B-43A6-BAFF-A96D27A3750A}"/>
              </a:ext>
            </a:extLst>
          </p:cNvPr>
          <p:cNvSpPr>
            <a:spLocks noGrp="1"/>
          </p:cNvSpPr>
          <p:nvPr>
            <p:ph type="title"/>
          </p:nvPr>
        </p:nvSpPr>
        <p:spPr/>
        <p:txBody>
          <a:bodyPr/>
          <a:lstStyle/>
          <a:p>
            <a:r>
              <a:rPr lang="en-US" dirty="0" err="1"/>
              <a:t>Nikto</a:t>
            </a:r>
            <a:r>
              <a:rPr lang="en-US" dirty="0"/>
              <a:t> Scan Example</a:t>
            </a:r>
          </a:p>
        </p:txBody>
      </p:sp>
      <p:sp>
        <p:nvSpPr>
          <p:cNvPr id="3" name="Content Placeholder 2">
            <a:extLst>
              <a:ext uri="{FF2B5EF4-FFF2-40B4-BE49-F238E27FC236}">
                <a16:creationId xmlns:a16="http://schemas.microsoft.com/office/drawing/2014/main" id="{69C90374-9E18-45A9-9B09-B28B7FE7C451}"/>
              </a:ext>
            </a:extLst>
          </p:cNvPr>
          <p:cNvSpPr>
            <a:spLocks noGrp="1"/>
          </p:cNvSpPr>
          <p:nvPr>
            <p:ph idx="1"/>
          </p:nvPr>
        </p:nvSpPr>
        <p:spPr>
          <a:xfrm>
            <a:off x="628650" y="1825625"/>
            <a:ext cx="7886700" cy="4351338"/>
          </a:xfrm>
        </p:spPr>
        <p:txBody>
          <a:bodyPr/>
          <a:lstStyle/>
          <a:p>
            <a:r>
              <a:rPr lang="en-US" dirty="0"/>
              <a:t>When a host is found it will do an automatic vulnerability scan:</a:t>
            </a:r>
          </a:p>
          <a:p>
            <a:endParaRPr lang="en-US" dirty="0"/>
          </a:p>
        </p:txBody>
      </p:sp>
      <p:pic>
        <p:nvPicPr>
          <p:cNvPr id="6146" name="Picture 2" descr="Nikto vulnerability scan output">
            <a:extLst>
              <a:ext uri="{FF2B5EF4-FFF2-40B4-BE49-F238E27FC236}">
                <a16:creationId xmlns:a16="http://schemas.microsoft.com/office/drawing/2014/main" id="{F7BD88AE-9E3E-494C-9301-2AC8A04892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3375" y="2219273"/>
            <a:ext cx="5937250" cy="417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8269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D469-7CC8-4DD4-9A1A-69B4B68D8C24}"/>
              </a:ext>
            </a:extLst>
          </p:cNvPr>
          <p:cNvSpPr>
            <a:spLocks noGrp="1"/>
          </p:cNvSpPr>
          <p:nvPr>
            <p:ph type="title"/>
          </p:nvPr>
        </p:nvSpPr>
        <p:spPr>
          <a:xfrm>
            <a:off x="628650" y="365126"/>
            <a:ext cx="7886700" cy="895861"/>
          </a:xfrm>
        </p:spPr>
        <p:txBody>
          <a:bodyPr/>
          <a:lstStyle/>
          <a:p>
            <a:r>
              <a:rPr lang="en-US" dirty="0"/>
              <a:t>Nessus Scanner</a:t>
            </a:r>
          </a:p>
        </p:txBody>
      </p:sp>
      <p:sp>
        <p:nvSpPr>
          <p:cNvPr id="3" name="Content Placeholder 2">
            <a:extLst>
              <a:ext uri="{FF2B5EF4-FFF2-40B4-BE49-F238E27FC236}">
                <a16:creationId xmlns:a16="http://schemas.microsoft.com/office/drawing/2014/main" id="{08554372-F5AB-4325-A442-97DF91B1A507}"/>
              </a:ext>
            </a:extLst>
          </p:cNvPr>
          <p:cNvSpPr>
            <a:spLocks noGrp="1"/>
          </p:cNvSpPr>
          <p:nvPr>
            <p:ph idx="1"/>
          </p:nvPr>
        </p:nvSpPr>
        <p:spPr>
          <a:xfrm>
            <a:off x="628650" y="1260987"/>
            <a:ext cx="7886700" cy="4915976"/>
          </a:xfrm>
        </p:spPr>
        <p:txBody>
          <a:bodyPr/>
          <a:lstStyle/>
          <a:p>
            <a:r>
              <a:rPr lang="en-US" dirty="0"/>
              <a:t>Nessus is a vulnerability scanner that is a very common first step taken by most security companies.  It is easy to use and catches many potential vulnerabilities that can be investigated further. </a:t>
            </a:r>
          </a:p>
          <a:p>
            <a:r>
              <a:rPr lang="en-US" dirty="0"/>
              <a:t>Instead of a precise attack like when using Metasploit, Nessus sprays all selected exploits into the target, which is very loud and does not represent what a realistic attack would look like.</a:t>
            </a:r>
          </a:p>
          <a:p>
            <a:endParaRPr lang="en-US" dirty="0"/>
          </a:p>
          <a:p>
            <a:endParaRPr lang="en-US" dirty="0"/>
          </a:p>
        </p:txBody>
      </p:sp>
      <p:pic>
        <p:nvPicPr>
          <p:cNvPr id="4" name="Picture 3" descr="Nessus scanner interface">
            <a:extLst>
              <a:ext uri="{FF2B5EF4-FFF2-40B4-BE49-F238E27FC236}">
                <a16:creationId xmlns:a16="http://schemas.microsoft.com/office/drawing/2014/main" id="{C689AF3E-8AC0-4FF3-ACE6-C50941FA221E}"/>
              </a:ext>
            </a:extLst>
          </p:cNvPr>
          <p:cNvPicPr/>
          <p:nvPr/>
        </p:nvPicPr>
        <p:blipFill>
          <a:blip r:embed="rId2">
            <a:extLst>
              <a:ext uri="{28A0092B-C50C-407E-A947-70E740481C1C}">
                <a14:useLocalDpi xmlns:a14="http://schemas.microsoft.com/office/drawing/2010/main" val="0"/>
              </a:ext>
            </a:extLst>
          </a:blip>
          <a:stretch>
            <a:fillRect/>
          </a:stretch>
        </p:blipFill>
        <p:spPr>
          <a:xfrm>
            <a:off x="2042652" y="3165741"/>
            <a:ext cx="5058696" cy="3212936"/>
          </a:xfrm>
          <a:prstGeom prst="rect">
            <a:avLst/>
          </a:prstGeom>
          <a:ln>
            <a:solidFill>
              <a:schemeClr val="tx1"/>
            </a:solidFill>
          </a:ln>
        </p:spPr>
      </p:pic>
    </p:spTree>
    <p:extLst>
      <p:ext uri="{BB962C8B-B14F-4D97-AF65-F5344CB8AC3E}">
        <p14:creationId xmlns:p14="http://schemas.microsoft.com/office/powerpoint/2010/main" val="2826927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Recommended Prerequisite Knowledge</a:t>
            </a:r>
          </a:p>
        </p:txBody>
      </p:sp>
      <p:sp>
        <p:nvSpPr>
          <p:cNvPr id="3" name="Content Placeholder 2"/>
          <p:cNvSpPr>
            <a:spLocks noGrp="1"/>
          </p:cNvSpPr>
          <p:nvPr>
            <p:ph idx="1"/>
          </p:nvPr>
        </p:nvSpPr>
        <p:spPr/>
        <p:txBody>
          <a:bodyPr/>
          <a:lstStyle/>
          <a:p>
            <a:r>
              <a:rPr lang="en-US" dirty="0"/>
              <a:t>Knowledge of web application security basics and Kali Linux</a:t>
            </a:r>
          </a:p>
        </p:txBody>
      </p:sp>
    </p:spTree>
    <p:extLst>
      <p:ext uri="{BB962C8B-B14F-4D97-AF65-F5344CB8AC3E}">
        <p14:creationId xmlns:p14="http://schemas.microsoft.com/office/powerpoint/2010/main" val="132023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E823C-C337-43C7-9390-66C286DCA807}"/>
              </a:ext>
            </a:extLst>
          </p:cNvPr>
          <p:cNvSpPr>
            <a:spLocks noGrp="1"/>
          </p:cNvSpPr>
          <p:nvPr>
            <p:ph type="title"/>
          </p:nvPr>
        </p:nvSpPr>
        <p:spPr/>
        <p:txBody>
          <a:bodyPr/>
          <a:lstStyle/>
          <a:p>
            <a:r>
              <a:rPr lang="en-US" dirty="0"/>
              <a:t>Burp Suite Scanner</a:t>
            </a:r>
          </a:p>
        </p:txBody>
      </p:sp>
      <p:sp>
        <p:nvSpPr>
          <p:cNvPr id="3" name="Content Placeholder 2">
            <a:extLst>
              <a:ext uri="{FF2B5EF4-FFF2-40B4-BE49-F238E27FC236}">
                <a16:creationId xmlns:a16="http://schemas.microsoft.com/office/drawing/2014/main" id="{EF650F6E-4469-4C20-89C8-16F88E0410BB}"/>
              </a:ext>
            </a:extLst>
          </p:cNvPr>
          <p:cNvSpPr>
            <a:spLocks noGrp="1"/>
          </p:cNvSpPr>
          <p:nvPr>
            <p:ph idx="1"/>
          </p:nvPr>
        </p:nvSpPr>
        <p:spPr/>
        <p:txBody>
          <a:bodyPr/>
          <a:lstStyle/>
          <a:p>
            <a:r>
              <a:rPr lang="en-US" dirty="0"/>
              <a:t>Burp Scanner is only available in the paid Pro version, so no examples will be shown but it is important to mention</a:t>
            </a:r>
          </a:p>
          <a:p>
            <a:r>
              <a:rPr lang="en-US" dirty="0"/>
              <a:t>The scanner can be set to detect only certain vulnerabilities in the Options menu</a:t>
            </a:r>
          </a:p>
          <a:p>
            <a:r>
              <a:rPr lang="en-US" dirty="0"/>
              <a:t>How to run a scan with the Pro version:</a:t>
            </a:r>
          </a:p>
          <a:p>
            <a:pPr marL="800100" lvl="1" indent="-457200">
              <a:buFont typeface="+mj-lt"/>
              <a:buAutoNum type="arabicPeriod"/>
            </a:pPr>
            <a:r>
              <a:rPr lang="en-US" sz="2100" dirty="0"/>
              <a:t>Select the </a:t>
            </a:r>
            <a:r>
              <a:rPr lang="en-US" sz="2100" i="1" dirty="0"/>
              <a:t>Target</a:t>
            </a:r>
            <a:r>
              <a:rPr lang="en-US" sz="2100" dirty="0"/>
              <a:t> tab</a:t>
            </a:r>
          </a:p>
          <a:p>
            <a:pPr marL="800100" lvl="1" indent="-457200">
              <a:buFont typeface="+mj-lt"/>
              <a:buAutoNum type="arabicPeriod"/>
            </a:pPr>
            <a:r>
              <a:rPr lang="en-US" sz="2100" dirty="0"/>
              <a:t>Select the </a:t>
            </a:r>
            <a:r>
              <a:rPr lang="en-US" sz="2100" i="1" dirty="0"/>
              <a:t>Site Map</a:t>
            </a:r>
            <a:r>
              <a:rPr lang="en-US" sz="2100" dirty="0"/>
              <a:t> tab </a:t>
            </a:r>
          </a:p>
          <a:p>
            <a:pPr marL="800100" lvl="1" indent="-457200">
              <a:buFont typeface="+mj-lt"/>
              <a:buAutoNum type="arabicPeriod"/>
            </a:pPr>
            <a:r>
              <a:rPr lang="en-US" sz="2100" dirty="0"/>
              <a:t>Right-click the IP</a:t>
            </a:r>
          </a:p>
          <a:p>
            <a:pPr marL="800100" lvl="1" indent="-457200">
              <a:buFont typeface="+mj-lt"/>
              <a:buAutoNum type="arabicPeriod"/>
            </a:pPr>
            <a:r>
              <a:rPr lang="en-US" sz="2100" dirty="0"/>
              <a:t>Select </a:t>
            </a:r>
            <a:r>
              <a:rPr lang="en-US" sz="2100" i="1" dirty="0"/>
              <a:t>Active Scan</a:t>
            </a:r>
          </a:p>
          <a:p>
            <a:pPr lvl="1"/>
            <a:endParaRPr lang="en-US" dirty="0"/>
          </a:p>
        </p:txBody>
      </p:sp>
    </p:spTree>
    <p:extLst>
      <p:ext uri="{BB962C8B-B14F-4D97-AF65-F5344CB8AC3E}">
        <p14:creationId xmlns:p14="http://schemas.microsoft.com/office/powerpoint/2010/main" val="29784475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4BD49-DB80-41B8-B308-2570E75DCB60}"/>
              </a:ext>
            </a:extLst>
          </p:cNvPr>
          <p:cNvSpPr>
            <a:spLocks noGrp="1"/>
          </p:cNvSpPr>
          <p:nvPr>
            <p:ph type="title"/>
          </p:nvPr>
        </p:nvSpPr>
        <p:spPr/>
        <p:txBody>
          <a:bodyPr/>
          <a:lstStyle/>
          <a:p>
            <a:r>
              <a:rPr lang="en-US" dirty="0"/>
              <a:t>ZAP: Zed Attack Proxy</a:t>
            </a:r>
          </a:p>
        </p:txBody>
      </p:sp>
      <p:sp>
        <p:nvSpPr>
          <p:cNvPr id="3" name="Content Placeholder 2">
            <a:extLst>
              <a:ext uri="{FF2B5EF4-FFF2-40B4-BE49-F238E27FC236}">
                <a16:creationId xmlns:a16="http://schemas.microsoft.com/office/drawing/2014/main" id="{57B9EAFA-771E-4880-88A1-BD91F1C053E6}"/>
              </a:ext>
            </a:extLst>
          </p:cNvPr>
          <p:cNvSpPr>
            <a:spLocks noGrp="1"/>
          </p:cNvSpPr>
          <p:nvPr>
            <p:ph idx="1"/>
          </p:nvPr>
        </p:nvSpPr>
        <p:spPr/>
        <p:txBody>
          <a:bodyPr/>
          <a:lstStyle/>
          <a:p>
            <a:r>
              <a:rPr lang="en-US" dirty="0"/>
              <a:t>ZAP is similar to Burp Suite in that they both have a site map, an intercepting proxy, a spider, and the ability to encode/decode strings</a:t>
            </a:r>
          </a:p>
          <a:p>
            <a:r>
              <a:rPr lang="en-US" dirty="0"/>
              <a:t>However, ZAP has a port scanner (for web server recon), a fuzzing tool for rapidly sending input to the application, and a directory brute forcing tool that guesses common directory names on the server</a:t>
            </a:r>
          </a:p>
          <a:p>
            <a:endParaRPr lang="en-US" dirty="0"/>
          </a:p>
        </p:txBody>
      </p:sp>
    </p:spTree>
    <p:extLst>
      <p:ext uri="{BB962C8B-B14F-4D97-AF65-F5344CB8AC3E}">
        <p14:creationId xmlns:p14="http://schemas.microsoft.com/office/powerpoint/2010/main" val="39494120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907AE-095A-4EA3-A8E5-F6E8421C685A}"/>
              </a:ext>
            </a:extLst>
          </p:cNvPr>
          <p:cNvSpPr>
            <a:spLocks noGrp="1"/>
          </p:cNvSpPr>
          <p:nvPr>
            <p:ph type="title"/>
          </p:nvPr>
        </p:nvSpPr>
        <p:spPr/>
        <p:txBody>
          <a:bodyPr/>
          <a:lstStyle/>
          <a:p>
            <a:r>
              <a:rPr lang="en-US" dirty="0"/>
              <a:t>ZAP Spidering</a:t>
            </a:r>
          </a:p>
        </p:txBody>
      </p:sp>
      <p:sp>
        <p:nvSpPr>
          <p:cNvPr id="3" name="Content Placeholder 2">
            <a:extLst>
              <a:ext uri="{FF2B5EF4-FFF2-40B4-BE49-F238E27FC236}">
                <a16:creationId xmlns:a16="http://schemas.microsoft.com/office/drawing/2014/main" id="{9EE0D04E-1D49-47DF-B142-24600BA3FE3B}"/>
              </a:ext>
            </a:extLst>
          </p:cNvPr>
          <p:cNvSpPr>
            <a:spLocks noGrp="1"/>
          </p:cNvSpPr>
          <p:nvPr>
            <p:ph idx="1"/>
          </p:nvPr>
        </p:nvSpPr>
        <p:spPr/>
        <p:txBody>
          <a:bodyPr/>
          <a:lstStyle/>
          <a:p>
            <a:r>
              <a:rPr lang="en-US" dirty="0"/>
              <a:t>Spidering will find all the resources that will be scanned</a:t>
            </a:r>
          </a:p>
        </p:txBody>
      </p:sp>
      <p:pic>
        <p:nvPicPr>
          <p:cNvPr id="4" name="Picture 3" descr="ZAP Spidering selection screenshot" title="ZAP">
            <a:extLst>
              <a:ext uri="{FF2B5EF4-FFF2-40B4-BE49-F238E27FC236}">
                <a16:creationId xmlns:a16="http://schemas.microsoft.com/office/drawing/2014/main" id="{4A1904F6-9AAB-439E-B8FA-663BC80ED454}"/>
              </a:ext>
            </a:extLst>
          </p:cNvPr>
          <p:cNvPicPr/>
          <p:nvPr/>
        </p:nvPicPr>
        <p:blipFill>
          <a:blip r:embed="rId2"/>
          <a:stretch>
            <a:fillRect/>
          </a:stretch>
        </p:blipFill>
        <p:spPr>
          <a:xfrm>
            <a:off x="1586373" y="2229643"/>
            <a:ext cx="5971253" cy="4082255"/>
          </a:xfrm>
          <a:prstGeom prst="rect">
            <a:avLst/>
          </a:prstGeom>
        </p:spPr>
      </p:pic>
      <p:sp>
        <p:nvSpPr>
          <p:cNvPr id="5" name="Rectangle 4" title="Rectangle">
            <a:extLst>
              <a:ext uri="{FF2B5EF4-FFF2-40B4-BE49-F238E27FC236}">
                <a16:creationId xmlns:a16="http://schemas.microsoft.com/office/drawing/2014/main" id="{DF635997-A62A-4B99-9055-3D9589AB46BE}"/>
              </a:ext>
            </a:extLst>
          </p:cNvPr>
          <p:cNvSpPr/>
          <p:nvPr/>
        </p:nvSpPr>
        <p:spPr>
          <a:xfrm>
            <a:off x="3536540" y="3158459"/>
            <a:ext cx="876300" cy="1428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33790981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C52F0-69C6-49EE-8FD8-2941684D9069}"/>
              </a:ext>
            </a:extLst>
          </p:cNvPr>
          <p:cNvSpPr>
            <a:spLocks noGrp="1"/>
          </p:cNvSpPr>
          <p:nvPr>
            <p:ph type="title"/>
          </p:nvPr>
        </p:nvSpPr>
        <p:spPr/>
        <p:txBody>
          <a:bodyPr/>
          <a:lstStyle/>
          <a:p>
            <a:r>
              <a:rPr lang="en-US" dirty="0"/>
              <a:t>ZAP Active Scan</a:t>
            </a:r>
          </a:p>
        </p:txBody>
      </p:sp>
      <p:sp>
        <p:nvSpPr>
          <p:cNvPr id="3" name="Content Placeholder 2">
            <a:extLst>
              <a:ext uri="{FF2B5EF4-FFF2-40B4-BE49-F238E27FC236}">
                <a16:creationId xmlns:a16="http://schemas.microsoft.com/office/drawing/2014/main" id="{A97924D5-1B05-4AA8-B59F-98EFE6F8099E}"/>
              </a:ext>
            </a:extLst>
          </p:cNvPr>
          <p:cNvSpPr>
            <a:spLocks noGrp="1"/>
          </p:cNvSpPr>
          <p:nvPr>
            <p:ph idx="1"/>
          </p:nvPr>
        </p:nvSpPr>
        <p:spPr/>
        <p:txBody>
          <a:bodyPr/>
          <a:lstStyle/>
          <a:p>
            <a:r>
              <a:rPr lang="en-US" dirty="0"/>
              <a:t>Right clicking on the site will open a menu to start an active scan</a:t>
            </a:r>
          </a:p>
        </p:txBody>
      </p:sp>
      <p:pic>
        <p:nvPicPr>
          <p:cNvPr id="9" name="Picture 8" descr="ZAP active scan menu option screenshot">
            <a:extLst>
              <a:ext uri="{FF2B5EF4-FFF2-40B4-BE49-F238E27FC236}">
                <a16:creationId xmlns:a16="http://schemas.microsoft.com/office/drawing/2014/main" id="{506AB471-BBB6-4E39-A7EF-580DE38DCBDD}"/>
              </a:ext>
            </a:extLst>
          </p:cNvPr>
          <p:cNvPicPr/>
          <p:nvPr/>
        </p:nvPicPr>
        <p:blipFill rotWithShape="1">
          <a:blip r:embed="rId2"/>
          <a:srcRect r="49519" b="40483"/>
          <a:stretch/>
        </p:blipFill>
        <p:spPr bwMode="auto">
          <a:xfrm>
            <a:off x="2348449" y="2354262"/>
            <a:ext cx="4447101" cy="3677827"/>
          </a:xfrm>
          <a:prstGeom prst="rect">
            <a:avLst/>
          </a:prstGeom>
          <a:ln>
            <a:solidFill>
              <a:schemeClr val="tx1"/>
            </a:solidFill>
          </a:ln>
          <a:extLst>
            <a:ext uri="{53640926-AAD7-44D8-BBD7-CCE9431645EC}">
              <a14:shadowObscured xmlns:a14="http://schemas.microsoft.com/office/drawing/2010/main"/>
            </a:ext>
          </a:extLst>
        </p:spPr>
      </p:pic>
      <p:sp>
        <p:nvSpPr>
          <p:cNvPr id="10" name="Rectangle 9" title="Rectangle">
            <a:extLst>
              <a:ext uri="{FF2B5EF4-FFF2-40B4-BE49-F238E27FC236}">
                <a16:creationId xmlns:a16="http://schemas.microsoft.com/office/drawing/2014/main" id="{8B150703-62E8-4F68-B718-890C456EB317}"/>
              </a:ext>
            </a:extLst>
          </p:cNvPr>
          <p:cNvSpPr/>
          <p:nvPr/>
        </p:nvSpPr>
        <p:spPr>
          <a:xfrm>
            <a:off x="5203109" y="4397324"/>
            <a:ext cx="1374672" cy="1428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3056213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2351-F60D-4014-B47E-C8592D707D36}"/>
              </a:ext>
            </a:extLst>
          </p:cNvPr>
          <p:cNvSpPr>
            <a:spLocks noGrp="1"/>
          </p:cNvSpPr>
          <p:nvPr>
            <p:ph type="title"/>
          </p:nvPr>
        </p:nvSpPr>
        <p:spPr/>
        <p:txBody>
          <a:bodyPr/>
          <a:lstStyle/>
          <a:p>
            <a:r>
              <a:rPr lang="en-US" dirty="0"/>
              <a:t>ZAP Scan Results</a:t>
            </a:r>
          </a:p>
        </p:txBody>
      </p:sp>
      <p:sp>
        <p:nvSpPr>
          <p:cNvPr id="3" name="Content Placeholder 2">
            <a:extLst>
              <a:ext uri="{FF2B5EF4-FFF2-40B4-BE49-F238E27FC236}">
                <a16:creationId xmlns:a16="http://schemas.microsoft.com/office/drawing/2014/main" id="{8510D0B8-122A-4F8D-87A5-32E1AFB48C6F}"/>
              </a:ext>
            </a:extLst>
          </p:cNvPr>
          <p:cNvSpPr>
            <a:spLocks noGrp="1"/>
          </p:cNvSpPr>
          <p:nvPr>
            <p:ph idx="1"/>
          </p:nvPr>
        </p:nvSpPr>
        <p:spPr/>
        <p:txBody>
          <a:bodyPr/>
          <a:lstStyle/>
          <a:p>
            <a:r>
              <a:rPr lang="en-US" dirty="0"/>
              <a:t>Review the results in the </a:t>
            </a:r>
            <a:r>
              <a:rPr lang="en-US" i="1" dirty="0"/>
              <a:t>Alerts</a:t>
            </a:r>
            <a:r>
              <a:rPr lang="en-US" dirty="0"/>
              <a:t> tab displayed as a tree diagram</a:t>
            </a:r>
          </a:p>
          <a:p>
            <a:r>
              <a:rPr lang="en-US" dirty="0"/>
              <a:t>Displayed is a brief description of the vulnerability, the page it was found on, and the parameter that uncovered the vulnerability.</a:t>
            </a:r>
          </a:p>
          <a:p>
            <a:endParaRPr lang="en-US" dirty="0"/>
          </a:p>
        </p:txBody>
      </p:sp>
      <p:pic>
        <p:nvPicPr>
          <p:cNvPr id="4" name="Picture 3" descr="An example ZAP scan result screenshot">
            <a:extLst>
              <a:ext uri="{FF2B5EF4-FFF2-40B4-BE49-F238E27FC236}">
                <a16:creationId xmlns:a16="http://schemas.microsoft.com/office/drawing/2014/main" id="{23A9B1C8-FFA1-4D0D-8460-657A04CBFCBA}"/>
              </a:ext>
            </a:extLst>
          </p:cNvPr>
          <p:cNvPicPr/>
          <p:nvPr/>
        </p:nvPicPr>
        <p:blipFill>
          <a:blip r:embed="rId2"/>
          <a:stretch>
            <a:fillRect/>
          </a:stretch>
        </p:blipFill>
        <p:spPr>
          <a:xfrm>
            <a:off x="2109480" y="2890684"/>
            <a:ext cx="4925039" cy="3480208"/>
          </a:xfrm>
          <a:prstGeom prst="rect">
            <a:avLst/>
          </a:prstGeom>
        </p:spPr>
      </p:pic>
      <p:sp>
        <p:nvSpPr>
          <p:cNvPr id="5" name="Rectangle 4" title="Rectangle">
            <a:extLst>
              <a:ext uri="{FF2B5EF4-FFF2-40B4-BE49-F238E27FC236}">
                <a16:creationId xmlns:a16="http://schemas.microsoft.com/office/drawing/2014/main" id="{AF50ECD1-3B47-4DBA-9F8E-F06E0B0C98B7}"/>
              </a:ext>
            </a:extLst>
          </p:cNvPr>
          <p:cNvSpPr/>
          <p:nvPr/>
        </p:nvSpPr>
        <p:spPr>
          <a:xfrm>
            <a:off x="2109480" y="5043948"/>
            <a:ext cx="4925040" cy="132694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11860272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96AD8-FDAD-4163-972C-B4A1998813B0}"/>
              </a:ext>
            </a:extLst>
          </p:cNvPr>
          <p:cNvSpPr>
            <a:spLocks noGrp="1"/>
          </p:cNvSpPr>
          <p:nvPr>
            <p:ph type="title"/>
          </p:nvPr>
        </p:nvSpPr>
        <p:spPr>
          <a:xfrm>
            <a:off x="628650" y="365126"/>
            <a:ext cx="7886700" cy="843113"/>
          </a:xfrm>
        </p:spPr>
        <p:txBody>
          <a:bodyPr/>
          <a:lstStyle/>
          <a:p>
            <a:r>
              <a:rPr lang="en-US" dirty="0"/>
              <a:t>ZAP Brute Forcing</a:t>
            </a:r>
          </a:p>
        </p:txBody>
      </p:sp>
      <p:sp>
        <p:nvSpPr>
          <p:cNvPr id="3" name="Content Placeholder 2">
            <a:extLst>
              <a:ext uri="{FF2B5EF4-FFF2-40B4-BE49-F238E27FC236}">
                <a16:creationId xmlns:a16="http://schemas.microsoft.com/office/drawing/2014/main" id="{AD21766F-7DF6-4238-8133-7C756BB5BA89}"/>
              </a:ext>
            </a:extLst>
          </p:cNvPr>
          <p:cNvSpPr>
            <a:spLocks noGrp="1"/>
          </p:cNvSpPr>
          <p:nvPr>
            <p:ph idx="1"/>
          </p:nvPr>
        </p:nvSpPr>
        <p:spPr>
          <a:xfrm>
            <a:off x="628650" y="1264596"/>
            <a:ext cx="7886700" cy="4912367"/>
          </a:xfrm>
        </p:spPr>
        <p:txBody>
          <a:bodyPr/>
          <a:lstStyle/>
          <a:p>
            <a:r>
              <a:rPr lang="en-US" dirty="0"/>
              <a:t>ZAP is preloaded with a list of common directory names, ZAP will request these directories to see which ones exist.  The list is ordered by decreasing levels of importance.  It will continue to dig deeper through the directories until all the names in the list have been tested. </a:t>
            </a:r>
          </a:p>
        </p:txBody>
      </p:sp>
      <p:pic>
        <p:nvPicPr>
          <p:cNvPr id="4" name="Picture 3" descr="ZAP brute forcing menu selection and results screenshot">
            <a:extLst>
              <a:ext uri="{FF2B5EF4-FFF2-40B4-BE49-F238E27FC236}">
                <a16:creationId xmlns:a16="http://schemas.microsoft.com/office/drawing/2014/main" id="{1C1B03FB-5211-4931-A77B-5F43C36AE7A3}"/>
              </a:ext>
            </a:extLst>
          </p:cNvPr>
          <p:cNvPicPr/>
          <p:nvPr/>
        </p:nvPicPr>
        <p:blipFill>
          <a:blip r:embed="rId2"/>
          <a:stretch>
            <a:fillRect/>
          </a:stretch>
        </p:blipFill>
        <p:spPr>
          <a:xfrm>
            <a:off x="2373549" y="2500009"/>
            <a:ext cx="5306438" cy="3620597"/>
          </a:xfrm>
          <a:prstGeom prst="rect">
            <a:avLst/>
          </a:prstGeom>
        </p:spPr>
      </p:pic>
      <p:sp>
        <p:nvSpPr>
          <p:cNvPr id="5" name="Rectangle 4" title="Rectangle">
            <a:extLst>
              <a:ext uri="{FF2B5EF4-FFF2-40B4-BE49-F238E27FC236}">
                <a16:creationId xmlns:a16="http://schemas.microsoft.com/office/drawing/2014/main" id="{7DF58929-7577-4890-BF7C-D187B27F4CC3}"/>
              </a:ext>
            </a:extLst>
          </p:cNvPr>
          <p:cNvSpPr/>
          <p:nvPr/>
        </p:nvSpPr>
        <p:spPr>
          <a:xfrm>
            <a:off x="4167740" y="3429000"/>
            <a:ext cx="937660" cy="11951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209844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7651C-379D-453C-A2B6-2AC0BA7EC3A8}"/>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100E7CDD-F31C-4E4B-9830-C9BE58279EBB}"/>
              </a:ext>
            </a:extLst>
          </p:cNvPr>
          <p:cNvSpPr>
            <a:spLocks noGrp="1"/>
          </p:cNvSpPr>
          <p:nvPr>
            <p:ph idx="1"/>
          </p:nvPr>
        </p:nvSpPr>
        <p:spPr/>
        <p:txBody>
          <a:bodyPr/>
          <a:lstStyle/>
          <a:p>
            <a:r>
              <a:rPr lang="en-US" dirty="0"/>
              <a:t>The OWASP top 10 outlines vulnerabilities that should be given the highest priority when patches are made to a system</a:t>
            </a:r>
          </a:p>
          <a:p>
            <a:r>
              <a:rPr lang="en-US" dirty="0"/>
              <a:t>There are many ways to automate web application scanning</a:t>
            </a:r>
          </a:p>
          <a:p>
            <a:r>
              <a:rPr lang="en-US" dirty="0"/>
              <a:t>Most tools are free to use and each has their own purpose, no single tool is the best at every task</a:t>
            </a:r>
          </a:p>
          <a:p>
            <a:endParaRPr lang="en-US" dirty="0"/>
          </a:p>
        </p:txBody>
      </p:sp>
    </p:spTree>
    <p:extLst>
      <p:ext uri="{BB962C8B-B14F-4D97-AF65-F5344CB8AC3E}">
        <p14:creationId xmlns:p14="http://schemas.microsoft.com/office/powerpoint/2010/main" val="2964736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OWASP Top Ten Overview</a:t>
            </a:r>
          </a:p>
        </p:txBody>
      </p:sp>
      <p:sp>
        <p:nvSpPr>
          <p:cNvPr id="3" name="Content Placeholder 2"/>
          <p:cNvSpPr>
            <a:spLocks noGrp="1"/>
          </p:cNvSpPr>
          <p:nvPr>
            <p:ph idx="1"/>
          </p:nvPr>
        </p:nvSpPr>
        <p:spPr/>
        <p:txBody>
          <a:bodyPr/>
          <a:lstStyle/>
          <a:p>
            <a:r>
              <a:rPr lang="en-US" dirty="0"/>
              <a:t>As a refresher, OWASP stands for “Open Web Application Security Project”.  They are a non-profit organization. </a:t>
            </a:r>
          </a:p>
          <a:p>
            <a:pPr lvl="1"/>
            <a:r>
              <a:rPr lang="en-US" dirty="0"/>
              <a:t>Their goal is to provide free information to better the security of web applications world wide</a:t>
            </a:r>
          </a:p>
          <a:p>
            <a:r>
              <a:rPr lang="en-US" dirty="0"/>
              <a:t>Their top ten list details what they’ve found to be the most severe web application security risks</a:t>
            </a:r>
          </a:p>
          <a:p>
            <a:r>
              <a:rPr lang="en-US" dirty="0"/>
              <a:t>As of the creation of this lesson, the most recent version was released in 2017.  All quotes in this presentation are taken from the 2017 pdf report unless otherwise specified.</a:t>
            </a:r>
          </a:p>
          <a:p>
            <a:r>
              <a:rPr lang="en-US" dirty="0"/>
              <a:t>The following slides will go through the top 3 vulnerabilities</a:t>
            </a:r>
          </a:p>
        </p:txBody>
      </p:sp>
    </p:spTree>
    <p:extLst>
      <p:ext uri="{BB962C8B-B14F-4D97-AF65-F5344CB8AC3E}">
        <p14:creationId xmlns:p14="http://schemas.microsoft.com/office/powerpoint/2010/main" val="733636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352CD-DFE9-4FAD-83FD-ABBDA3F0DD0A}"/>
              </a:ext>
            </a:extLst>
          </p:cNvPr>
          <p:cNvSpPr>
            <a:spLocks noGrp="1"/>
          </p:cNvSpPr>
          <p:nvPr>
            <p:ph type="title"/>
          </p:nvPr>
        </p:nvSpPr>
        <p:spPr/>
        <p:txBody>
          <a:bodyPr/>
          <a:lstStyle/>
          <a:p>
            <a:r>
              <a:rPr lang="en-US" dirty="0"/>
              <a:t>01 – Injection Overview</a:t>
            </a:r>
          </a:p>
        </p:txBody>
      </p:sp>
      <p:sp>
        <p:nvSpPr>
          <p:cNvPr id="3" name="Content Placeholder 2">
            <a:extLst>
              <a:ext uri="{FF2B5EF4-FFF2-40B4-BE49-F238E27FC236}">
                <a16:creationId xmlns:a16="http://schemas.microsoft.com/office/drawing/2014/main" id="{43135A8B-51C7-482D-98CE-E56A666F7FE2}"/>
              </a:ext>
            </a:extLst>
          </p:cNvPr>
          <p:cNvSpPr>
            <a:spLocks noGrp="1"/>
          </p:cNvSpPr>
          <p:nvPr>
            <p:ph idx="1"/>
          </p:nvPr>
        </p:nvSpPr>
        <p:spPr>
          <a:xfrm>
            <a:off x="628650" y="1413711"/>
            <a:ext cx="7886700" cy="4763252"/>
          </a:xfrm>
        </p:spPr>
        <p:txBody>
          <a:bodyPr/>
          <a:lstStyle/>
          <a:p>
            <a:r>
              <a:rPr lang="en-US" dirty="0"/>
              <a:t>Injection flaws </a:t>
            </a:r>
            <a:r>
              <a:rPr lang="en-US" i="1" dirty="0"/>
              <a:t>“occur when untrusted data is sent to an interpreter as part of a command or query. The attacker’s hostile data can trick the interpreter into executing unintended commands or accessing data without proper authorization.” </a:t>
            </a:r>
            <a:r>
              <a:rPr lang="en-US" dirty="0"/>
              <a:t>–Description of injection attacks taken from page 6 of the OWASP Top Ten 2017 report</a:t>
            </a:r>
          </a:p>
          <a:p>
            <a:r>
              <a:rPr lang="en-US" dirty="0"/>
              <a:t>Essentially there is an injection vulnerability when an attacker can send malicious data to the interpreter</a:t>
            </a:r>
          </a:p>
          <a:p>
            <a:r>
              <a:rPr lang="en-US" dirty="0"/>
              <a:t>Such vulnerabilities can be discovered using tools such as fuzzers and application scanners</a:t>
            </a:r>
          </a:p>
          <a:p>
            <a:r>
              <a:rPr lang="en-US" dirty="0"/>
              <a:t>Injections can be performed on the following:</a:t>
            </a:r>
          </a:p>
          <a:p>
            <a:pPr lvl="1"/>
            <a:r>
              <a:rPr lang="en-US" dirty="0"/>
              <a:t>SQL (Structured Query Language) queries</a:t>
            </a:r>
          </a:p>
          <a:p>
            <a:pPr lvl="1"/>
            <a:r>
              <a:rPr lang="en-US" dirty="0"/>
              <a:t>LDAP (Lightweight Directory Access Protocol) queries</a:t>
            </a:r>
          </a:p>
          <a:p>
            <a:pPr lvl="1"/>
            <a:r>
              <a:rPr lang="en-US" dirty="0"/>
              <a:t>XPATH (XML Path Language) queries</a:t>
            </a:r>
          </a:p>
          <a:p>
            <a:pPr lvl="1"/>
            <a:r>
              <a:rPr lang="en-US" dirty="0"/>
              <a:t>Operating system commands</a:t>
            </a:r>
          </a:p>
        </p:txBody>
      </p:sp>
    </p:spTree>
    <p:extLst>
      <p:ext uri="{BB962C8B-B14F-4D97-AF65-F5344CB8AC3E}">
        <p14:creationId xmlns:p14="http://schemas.microsoft.com/office/powerpoint/2010/main" val="4217797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C55D8-55AC-4E17-B82B-B09BAA65DC53}"/>
              </a:ext>
            </a:extLst>
          </p:cNvPr>
          <p:cNvSpPr>
            <a:spLocks noGrp="1"/>
          </p:cNvSpPr>
          <p:nvPr>
            <p:ph type="title"/>
          </p:nvPr>
        </p:nvSpPr>
        <p:spPr/>
        <p:txBody>
          <a:bodyPr/>
          <a:lstStyle/>
          <a:p>
            <a:r>
              <a:rPr lang="en-US" dirty="0"/>
              <a:t>01 – Injection Vulnerability Example </a:t>
            </a:r>
          </a:p>
        </p:txBody>
      </p:sp>
      <p:sp>
        <p:nvSpPr>
          <p:cNvPr id="3" name="Content Placeholder 2">
            <a:extLst>
              <a:ext uri="{FF2B5EF4-FFF2-40B4-BE49-F238E27FC236}">
                <a16:creationId xmlns:a16="http://schemas.microsoft.com/office/drawing/2014/main" id="{EF74AB7D-C0E0-48D9-AAC0-43FBC2727708}"/>
              </a:ext>
            </a:extLst>
          </p:cNvPr>
          <p:cNvSpPr>
            <a:spLocks noGrp="1"/>
          </p:cNvSpPr>
          <p:nvPr>
            <p:ph idx="1"/>
          </p:nvPr>
        </p:nvSpPr>
        <p:spPr/>
        <p:txBody>
          <a:bodyPr/>
          <a:lstStyle/>
          <a:p>
            <a:r>
              <a:rPr lang="en-US" dirty="0"/>
              <a:t>Take a look at the below SQL query (example is taken from the report):</a:t>
            </a:r>
          </a:p>
          <a:p>
            <a:pPr marL="0" indent="0">
              <a:buNone/>
            </a:pPr>
            <a:r>
              <a:rPr lang="en-US" sz="1800" dirty="0">
                <a:latin typeface="Consolas" panose="020B0609020204030204" pitchFamily="49" charset="0"/>
              </a:rPr>
              <a:t>	String query = "SELECT * FROM accounts WHERE </a:t>
            </a:r>
          </a:p>
          <a:p>
            <a:pPr marL="0" indent="0">
              <a:buNone/>
            </a:pPr>
            <a:r>
              <a:rPr lang="en-US" sz="1800" dirty="0">
                <a:latin typeface="Consolas" panose="020B0609020204030204" pitchFamily="49" charset="0"/>
              </a:rPr>
              <a:t>	</a:t>
            </a:r>
            <a:r>
              <a:rPr lang="en-US" sz="1800" dirty="0" err="1">
                <a:latin typeface="Consolas" panose="020B0609020204030204" pitchFamily="49" charset="0"/>
              </a:rPr>
              <a:t>custID</a:t>
            </a:r>
            <a:r>
              <a:rPr lang="en-US" sz="1800" dirty="0">
                <a:latin typeface="Consolas" panose="020B0609020204030204" pitchFamily="49" charset="0"/>
              </a:rPr>
              <a:t>='" + </a:t>
            </a:r>
            <a:r>
              <a:rPr lang="en-US" sz="1800" dirty="0" err="1">
                <a:latin typeface="Consolas" panose="020B0609020204030204" pitchFamily="49" charset="0"/>
              </a:rPr>
              <a:t>request.getParameter</a:t>
            </a:r>
            <a:r>
              <a:rPr lang="en-US" sz="1800" dirty="0">
                <a:latin typeface="Consolas" panose="020B0609020204030204" pitchFamily="49" charset="0"/>
              </a:rPr>
              <a:t>("id") + “’”;</a:t>
            </a:r>
          </a:p>
          <a:p>
            <a:pPr lvl="0"/>
            <a:r>
              <a:rPr lang="en-US" dirty="0">
                <a:solidFill>
                  <a:prstClr val="black"/>
                </a:solidFill>
              </a:rPr>
              <a:t>The “id” can be controlled by the client.  This is an obvious example where the attacker could essentially create any SQL query desired due to that part of the string allowing any input</a:t>
            </a:r>
          </a:p>
          <a:p>
            <a:pPr lvl="0"/>
            <a:r>
              <a:rPr lang="en-US" dirty="0">
                <a:solidFill>
                  <a:prstClr val="black"/>
                </a:solidFill>
              </a:rPr>
              <a:t>This same idea transfers to other languages as well, the client should never control any part of a query without input validation</a:t>
            </a:r>
          </a:p>
          <a:p>
            <a:pPr marL="0" indent="0">
              <a:buNone/>
            </a:pPr>
            <a:endParaRPr lang="en-US" sz="1800" dirty="0">
              <a:latin typeface="Consolas" panose="020B0609020204030204" pitchFamily="49" charset="0"/>
            </a:endParaRPr>
          </a:p>
        </p:txBody>
      </p:sp>
    </p:spTree>
    <p:extLst>
      <p:ext uri="{BB962C8B-B14F-4D97-AF65-F5344CB8AC3E}">
        <p14:creationId xmlns:p14="http://schemas.microsoft.com/office/powerpoint/2010/main" val="1272481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75A0F-319B-4BB1-B97E-7E1F5BC3C836}"/>
              </a:ext>
            </a:extLst>
          </p:cNvPr>
          <p:cNvSpPr>
            <a:spLocks noGrp="1"/>
          </p:cNvSpPr>
          <p:nvPr>
            <p:ph type="title"/>
          </p:nvPr>
        </p:nvSpPr>
        <p:spPr/>
        <p:txBody>
          <a:bodyPr/>
          <a:lstStyle/>
          <a:p>
            <a:r>
              <a:rPr lang="en-US" dirty="0"/>
              <a:t>01 – Injection Vulnerability: SQL</a:t>
            </a:r>
          </a:p>
        </p:txBody>
      </p:sp>
      <p:sp>
        <p:nvSpPr>
          <p:cNvPr id="3" name="Content Placeholder 2">
            <a:extLst>
              <a:ext uri="{FF2B5EF4-FFF2-40B4-BE49-F238E27FC236}">
                <a16:creationId xmlns:a16="http://schemas.microsoft.com/office/drawing/2014/main" id="{0C061D88-5078-49FB-AC7F-E482B63939EB}"/>
              </a:ext>
            </a:extLst>
          </p:cNvPr>
          <p:cNvSpPr>
            <a:spLocks noGrp="1"/>
          </p:cNvSpPr>
          <p:nvPr>
            <p:ph idx="1"/>
          </p:nvPr>
        </p:nvSpPr>
        <p:spPr/>
        <p:txBody>
          <a:bodyPr/>
          <a:lstStyle/>
          <a:p>
            <a:r>
              <a:rPr lang="en-US" dirty="0"/>
              <a:t>SQL injections are one of the oldest vulnerabilities, yet they are still one of the most common.  These vulnerabilities use an SQL interpreter, which instantly acts on the input.  The entire query is seen by the interpreter as one string variable.  The user-supplied input is taken as a string variable and stored in single quotes.  Queries have 3 parts:</a:t>
            </a:r>
          </a:p>
          <a:p>
            <a:pPr marL="685800" lvl="1" indent="-342900">
              <a:buFont typeface="+mj-lt"/>
              <a:buAutoNum type="arabicPeriod"/>
            </a:pPr>
            <a:r>
              <a:rPr lang="en-US" b="1" dirty="0"/>
              <a:t>SELECT field FROM source WHERE filter=’</a:t>
            </a:r>
            <a:endParaRPr lang="en-US" dirty="0"/>
          </a:p>
          <a:p>
            <a:pPr marL="685800" lvl="1" indent="-342900">
              <a:buFont typeface="+mj-lt"/>
              <a:buAutoNum type="arabicPeriod"/>
            </a:pPr>
            <a:r>
              <a:rPr lang="en-US" b="1" dirty="0"/>
              <a:t>Input</a:t>
            </a:r>
            <a:endParaRPr lang="en-US" dirty="0"/>
          </a:p>
          <a:p>
            <a:pPr marL="685800" lvl="1" indent="-342900">
              <a:buFont typeface="+mj-lt"/>
              <a:buAutoNum type="arabicPeriod"/>
            </a:pPr>
            <a:r>
              <a:rPr lang="en-US" b="1" dirty="0"/>
              <a:t>‘</a:t>
            </a:r>
            <a:endParaRPr lang="en-US" dirty="0"/>
          </a:p>
          <a:p>
            <a:pPr marL="685800" lvl="1" indent="-342900">
              <a:buFont typeface="+mj-lt"/>
              <a:buAutoNum type="arabicPeriod"/>
            </a:pPr>
            <a:endParaRPr lang="en-US" dirty="0"/>
          </a:p>
          <a:p>
            <a:r>
              <a:rPr lang="en-US" dirty="0"/>
              <a:t>The first part is always there, waiting for the user’s input.  The second part is the user’s input, this is what can be manipulated.  The third part is always added to the end of the line to complete the SQL statement.</a:t>
            </a:r>
          </a:p>
          <a:p>
            <a:endParaRPr lang="en-US" dirty="0"/>
          </a:p>
        </p:txBody>
      </p:sp>
    </p:spTree>
    <p:extLst>
      <p:ext uri="{BB962C8B-B14F-4D97-AF65-F5344CB8AC3E}">
        <p14:creationId xmlns:p14="http://schemas.microsoft.com/office/powerpoint/2010/main" val="3446174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1AD20-C72A-46FE-82DD-43F8323942A8}"/>
              </a:ext>
            </a:extLst>
          </p:cNvPr>
          <p:cNvSpPr>
            <a:spLocks noGrp="1"/>
          </p:cNvSpPr>
          <p:nvPr>
            <p:ph type="title"/>
          </p:nvPr>
        </p:nvSpPr>
        <p:spPr/>
        <p:txBody>
          <a:bodyPr/>
          <a:lstStyle/>
          <a:p>
            <a:r>
              <a:rPr lang="en-US" dirty="0"/>
              <a:t>01 – Injection Discovery</a:t>
            </a:r>
          </a:p>
        </p:txBody>
      </p:sp>
      <p:sp>
        <p:nvSpPr>
          <p:cNvPr id="3" name="Content Placeholder 2">
            <a:extLst>
              <a:ext uri="{FF2B5EF4-FFF2-40B4-BE49-F238E27FC236}">
                <a16:creationId xmlns:a16="http://schemas.microsoft.com/office/drawing/2014/main" id="{7F82A961-14E1-4DE2-9C05-ADEF9E1FC68A}"/>
              </a:ext>
            </a:extLst>
          </p:cNvPr>
          <p:cNvSpPr>
            <a:spLocks noGrp="1"/>
          </p:cNvSpPr>
          <p:nvPr>
            <p:ph idx="1"/>
          </p:nvPr>
        </p:nvSpPr>
        <p:spPr/>
        <p:txBody>
          <a:bodyPr/>
          <a:lstStyle/>
          <a:p>
            <a:r>
              <a:rPr lang="en-US" dirty="0"/>
              <a:t>Discovering these vulnerabilities can be as simple as checking how input is validated and the queries’ structures themselves but that can become tedious and missing something is likely</a:t>
            </a:r>
          </a:p>
          <a:p>
            <a:r>
              <a:rPr lang="en-US" dirty="0"/>
              <a:t>Different scanners can be used to uncover errors, such tools are discussed later in this module</a:t>
            </a:r>
          </a:p>
          <a:p>
            <a:r>
              <a:rPr lang="en-US" dirty="0"/>
              <a:t>The application is vulnerable if:</a:t>
            </a:r>
          </a:p>
          <a:p>
            <a:pPr lvl="1"/>
            <a:r>
              <a:rPr lang="en-US" dirty="0"/>
              <a:t>Client controlled data is used directly in queries/commands</a:t>
            </a:r>
          </a:p>
          <a:p>
            <a:pPr lvl="1"/>
            <a:r>
              <a:rPr lang="en-US" dirty="0"/>
              <a:t>The interpreter does not utilize context-aware escaping.  That is, the query is split into sections and rules are applied for what type of content is expected in each.</a:t>
            </a:r>
          </a:p>
          <a:p>
            <a:pPr lvl="1"/>
            <a:r>
              <a:rPr lang="en-US" dirty="0"/>
              <a:t>Client controlled input is used in object-relational mapping (ORM) search parameters</a:t>
            </a:r>
          </a:p>
          <a:p>
            <a:pPr lvl="1"/>
            <a:r>
              <a:rPr lang="en-US" dirty="0"/>
              <a:t>Input is not filtered or validated</a:t>
            </a:r>
          </a:p>
        </p:txBody>
      </p:sp>
    </p:spTree>
    <p:extLst>
      <p:ext uri="{BB962C8B-B14F-4D97-AF65-F5344CB8AC3E}">
        <p14:creationId xmlns:p14="http://schemas.microsoft.com/office/powerpoint/2010/main" val="3322307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48254-EDE9-474B-8BBD-0110A7DE523E}"/>
              </a:ext>
            </a:extLst>
          </p:cNvPr>
          <p:cNvSpPr>
            <a:spLocks noGrp="1"/>
          </p:cNvSpPr>
          <p:nvPr>
            <p:ph type="title"/>
          </p:nvPr>
        </p:nvSpPr>
        <p:spPr/>
        <p:txBody>
          <a:bodyPr/>
          <a:lstStyle/>
          <a:p>
            <a:r>
              <a:rPr lang="en-US" dirty="0"/>
              <a:t>01 – Injection Prevention</a:t>
            </a:r>
          </a:p>
        </p:txBody>
      </p:sp>
      <p:sp>
        <p:nvSpPr>
          <p:cNvPr id="3" name="Content Placeholder 2">
            <a:extLst>
              <a:ext uri="{FF2B5EF4-FFF2-40B4-BE49-F238E27FC236}">
                <a16:creationId xmlns:a16="http://schemas.microsoft.com/office/drawing/2014/main" id="{19C13278-6E23-4BF8-B62E-085B93940474}"/>
              </a:ext>
            </a:extLst>
          </p:cNvPr>
          <p:cNvSpPr>
            <a:spLocks noGrp="1"/>
          </p:cNvSpPr>
          <p:nvPr>
            <p:ph idx="1"/>
          </p:nvPr>
        </p:nvSpPr>
        <p:spPr/>
        <p:txBody>
          <a:bodyPr/>
          <a:lstStyle/>
          <a:p>
            <a:r>
              <a:rPr lang="en-US" dirty="0"/>
              <a:t>Preventing these vulnerabilities can be done by:</a:t>
            </a:r>
          </a:p>
          <a:p>
            <a:pPr lvl="1"/>
            <a:r>
              <a:rPr lang="en-US" dirty="0"/>
              <a:t>Using safe APIs.  Choose an API “which avoids the use of the interpreter entirely or provides a parameterized interface, or migrate to use Object Relational Mapping Tools (ORMs).” are recommended. </a:t>
            </a:r>
          </a:p>
          <a:p>
            <a:pPr lvl="1"/>
            <a:r>
              <a:rPr lang="en-US" dirty="0"/>
              <a:t>Using whitelisting for input validation on the server side.  Input validation is almost never a 100% secure method, but whitelisting is a better practice instead of trying to blacklist every possible unwanted input.</a:t>
            </a:r>
          </a:p>
          <a:p>
            <a:pPr lvl="1"/>
            <a:r>
              <a:rPr lang="en-US" dirty="0"/>
              <a:t>Escape on special characters where possible.  User input should almost never include special characters so removing that ability immediately helps prevent query manipulation</a:t>
            </a:r>
          </a:p>
          <a:p>
            <a:pPr lvl="1"/>
            <a:r>
              <a:rPr lang="en-US" dirty="0"/>
              <a:t>“Use LIMIT and other SQL controls within queries to prevent mass disclosure of records in case of SQL injection.”</a:t>
            </a:r>
          </a:p>
        </p:txBody>
      </p:sp>
    </p:spTree>
    <p:extLst>
      <p:ext uri="{BB962C8B-B14F-4D97-AF65-F5344CB8AC3E}">
        <p14:creationId xmlns:p14="http://schemas.microsoft.com/office/powerpoint/2010/main" val="3717669666"/>
      </p:ext>
    </p:extLst>
  </p:cSld>
  <p:clrMapOvr>
    <a:masterClrMapping/>
  </p:clrMapOvr>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C5 Modules</Template>
  <TotalTime>46680</TotalTime>
  <Words>2443</Words>
  <Application>Microsoft Macintosh PowerPoint</Application>
  <PresentationFormat>On-screen Show (4:3)</PresentationFormat>
  <Paragraphs>193</Paragraphs>
  <Slides>36</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Calibri Light</vt:lpstr>
      <vt:lpstr>Consolas</vt:lpstr>
      <vt:lpstr>PP_C5Modules_CC_License_standard</vt:lpstr>
      <vt:lpstr>  OWASP Top Ten/Web Application Scanning</vt:lpstr>
      <vt:lpstr>Learning Outcomes</vt:lpstr>
      <vt:lpstr>Recommended Prerequisite Knowledge</vt:lpstr>
      <vt:lpstr>OWASP Top Ten Overview</vt:lpstr>
      <vt:lpstr>01 – Injection Overview</vt:lpstr>
      <vt:lpstr>01 – Injection Vulnerability Example </vt:lpstr>
      <vt:lpstr>01 – Injection Vulnerability: SQL</vt:lpstr>
      <vt:lpstr>01 – Injection Discovery</vt:lpstr>
      <vt:lpstr>01 – Injection Prevention</vt:lpstr>
      <vt:lpstr>02 – Broken Authentication Overview</vt:lpstr>
      <vt:lpstr>02 – Broken Authentication Examples</vt:lpstr>
      <vt:lpstr>02 – Broken Authentication Credential Enumeration Example</vt:lpstr>
      <vt:lpstr>02 – Broken Authentication Weak Session ID Example</vt:lpstr>
      <vt:lpstr>02 – Broken Authentication Session Hijacking Example</vt:lpstr>
      <vt:lpstr>02 – Broken Authentication Prevention</vt:lpstr>
      <vt:lpstr>03 – Sensitive Data Exposure Overview</vt:lpstr>
      <vt:lpstr>03 – Sensitive Data Exposure Examples</vt:lpstr>
      <vt:lpstr>OWASP Top 4-10</vt:lpstr>
      <vt:lpstr>Web Application Scanners</vt:lpstr>
      <vt:lpstr>3 Types of Vulnerabilities</vt:lpstr>
      <vt:lpstr>What Scanners Can’t Find</vt:lpstr>
      <vt:lpstr>Port Scanning</vt:lpstr>
      <vt:lpstr>Nmap Basic Scan</vt:lpstr>
      <vt:lpstr>NSE http-enum</vt:lpstr>
      <vt:lpstr>NSE http-frontpage-login</vt:lpstr>
      <vt:lpstr>NSE http-passwd</vt:lpstr>
      <vt:lpstr>Nikto Open Source Scanner</vt:lpstr>
      <vt:lpstr>Nikto Scan Example</vt:lpstr>
      <vt:lpstr>Nessus Scanner</vt:lpstr>
      <vt:lpstr>Burp Suite Scanner</vt:lpstr>
      <vt:lpstr>ZAP: Zed Attack Proxy</vt:lpstr>
      <vt:lpstr>ZAP Spidering</vt:lpstr>
      <vt:lpstr>ZAP Active Scan</vt:lpstr>
      <vt:lpstr>ZAP Scan Results</vt:lpstr>
      <vt:lpstr>ZAP Brute Forcing</vt:lpstr>
      <vt:lpstr>Summary</vt:lpstr>
    </vt:vector>
  </TitlesOfParts>
  <Company>University of California at Davis</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Bishop</dc:creator>
  <cp:lastModifiedBy>Josh Stroschein</cp:lastModifiedBy>
  <cp:revision>344</cp:revision>
  <cp:lastPrinted>2016-07-18T16:40:10Z</cp:lastPrinted>
  <dcterms:created xsi:type="dcterms:W3CDTF">2016-07-03T20:12:42Z</dcterms:created>
  <dcterms:modified xsi:type="dcterms:W3CDTF">2018-08-21T03:52:08Z</dcterms:modified>
</cp:coreProperties>
</file>