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840" r:id="rId1"/>
  </p:sldMasterIdLst>
  <p:notesMasterIdLst>
    <p:notesMasterId r:id="rId21"/>
  </p:notesMasterIdLst>
  <p:sldIdLst>
    <p:sldId id="256" r:id="rId2"/>
    <p:sldId id="259" r:id="rId3"/>
    <p:sldId id="262" r:id="rId4"/>
    <p:sldId id="263" r:id="rId5"/>
    <p:sldId id="265" r:id="rId6"/>
    <p:sldId id="272" r:id="rId7"/>
    <p:sldId id="273" r:id="rId8"/>
    <p:sldId id="274" r:id="rId9"/>
    <p:sldId id="266" r:id="rId10"/>
    <p:sldId id="267" r:id="rId11"/>
    <p:sldId id="268" r:id="rId12"/>
    <p:sldId id="269" r:id="rId13"/>
    <p:sldId id="270" r:id="rId14"/>
    <p:sldId id="271" r:id="rId15"/>
    <p:sldId id="257" r:id="rId16"/>
    <p:sldId id="275" r:id="rId17"/>
    <p:sldId id="276" r:id="rId18"/>
    <p:sldId id="277" r:id="rId19"/>
    <p:sldId id="25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6D6D6D"/>
    <a:srgbClr val="B01600"/>
    <a:srgbClr val="D34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85922" autoAdjust="0"/>
  </p:normalViewPr>
  <p:slideViewPr>
    <p:cSldViewPr snapToGrid="0">
      <p:cViewPr varScale="1">
        <p:scale>
          <a:sx n="85" d="100"/>
          <a:sy n="85" d="100"/>
        </p:scale>
        <p:origin x="595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F4FE8-866D-4DA6-BDAD-DACCB9F811BD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4E7A7-6346-45CD-A30B-628086340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70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61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91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Android: Information</a:t>
            </a:r>
            <a:r>
              <a:rPr lang="en-US" baseline="0" dirty="0"/>
              <a:t> sent to advertisers http://news.techeye.net/mobile/many-android-apps-send-your-private-information-to-advertisers</a:t>
            </a:r>
            <a:endParaRPr lang="en-US" dirty="0"/>
          </a:p>
          <a:p>
            <a:r>
              <a:rPr lang="en-US" dirty="0"/>
              <a:t>Apple: Collected and stored mobile tower data; called</a:t>
            </a:r>
            <a:r>
              <a:rPr lang="en-US" baseline="0" dirty="0"/>
              <a:t> before US Congress to answer questions</a:t>
            </a:r>
          </a:p>
          <a:p>
            <a:r>
              <a:rPr lang="en-US" baseline="0" dirty="0"/>
              <a:t>Audible: Stored URL with password in </a:t>
            </a:r>
            <a:r>
              <a:rPr lang="en-US" baseline="0" dirty="0" err="1"/>
              <a:t>logfile</a:t>
            </a:r>
            <a:r>
              <a:rPr lang="en-US" baseline="0" dirty="0"/>
              <a:t>, also in GET request stored in web server log</a:t>
            </a:r>
            <a:endParaRPr lang="en-US" dirty="0"/>
          </a:p>
          <a:p>
            <a:endParaRPr lang="en-US" dirty="0"/>
          </a:p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M10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incorporating the idea of collecting unnecessary but potentially sensitive or private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04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30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56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7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http://stratigossecurity.com/2012/10/03/security-advisory-ustream-mobile-application/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89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82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37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2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Solid State Drives perform an activity called “wear leveling” to prevent frequently</a:t>
            </a:r>
            <a:r>
              <a:rPr lang="en-US" baseline="0" dirty="0"/>
              <a:t> used storage areas from being destroyed quickly. This process copies data to other parts of the drive </a:t>
            </a:r>
            <a:r>
              <a:rPr lang="en-US" i="1" baseline="0" dirty="0"/>
              <a:t>every time the data sector is read or written</a:t>
            </a:r>
            <a:r>
              <a:rPr lang="en-US" i="0" baseline="0" dirty="0"/>
              <a:t>. Therefore traditional data deletion routines do not work – an important thing to keep in mind. This means that any sensitive information should be strongly protected (encrypted or written to protected storage </a:t>
            </a:r>
            <a:r>
              <a:rPr lang="en-US" i="0" baseline="0"/>
              <a:t>areas), </a:t>
            </a:r>
            <a:r>
              <a:rPr lang="en-US" i="0" baseline="0" dirty="0"/>
              <a:t>rather than relying on secure deletion mechanisms.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30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12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Path: Collected and uploaded</a:t>
            </a:r>
            <a:r>
              <a:rPr lang="en-US" baseline="0" dirty="0"/>
              <a:t> personal information</a:t>
            </a:r>
          </a:p>
          <a:p>
            <a:r>
              <a:rPr lang="en-US" baseline="0" dirty="0"/>
              <a:t>Concur: Stored password in plain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9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Expand to specific risks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0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Google Wallet NFC MITM</a:t>
            </a:r>
          </a:p>
          <a:p>
            <a:r>
              <a:rPr lang="en-US" dirty="0"/>
              <a:t>PayPal failure to validate certificates</a:t>
            </a:r>
          </a:p>
          <a:p>
            <a:r>
              <a:rPr lang="en-US" dirty="0"/>
              <a:t>Apple </a:t>
            </a:r>
            <a:r>
              <a:rPr lang="en-US" dirty="0" err="1"/>
              <a:t>iOS</a:t>
            </a:r>
            <a:r>
              <a:rPr lang="en-US" dirty="0"/>
              <a:t> </a:t>
            </a:r>
            <a:r>
              <a:rPr lang="en-US" dirty="0" err="1"/>
              <a:t>AppStore</a:t>
            </a:r>
            <a:r>
              <a:rPr lang="en-US" dirty="0"/>
              <a:t> MITM</a:t>
            </a:r>
            <a:r>
              <a:rPr lang="en-US" baseline="0" dirty="0"/>
              <a:t> led to circumventing purchases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8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98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Dropbox:</a:t>
            </a:r>
            <a:r>
              <a:rPr lang="en-US" baseline="0" dirty="0"/>
              <a:t> Used only a unique ID to authenticate, no password required; password reset doesn’t protect assets</a:t>
            </a:r>
          </a:p>
          <a:p>
            <a:r>
              <a:rPr lang="en-US" baseline="0" dirty="0"/>
              <a:t>Audible: Used plaintext password to authenticate and used HTTP GET method</a:t>
            </a:r>
          </a:p>
          <a:p>
            <a:r>
              <a:rPr lang="en-US" baseline="0" dirty="0"/>
              <a:t>OOB: Remember, mobile devices can potentially intercept phone calls, SMS and email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3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1BEE1-BC67-46BD-8690-ACA8FDBFBA8A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BFA2D-44A9-43EE-8971-1A051D9C071C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6C1B6-346A-482F-9432-5615B0378FC3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004206" cy="914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5A74D-2ABE-4FF7-BB0D-55E04FCDDF8F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179D-1A1F-4675-8FD5-0E00A2C13B54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152144"/>
            <a:ext cx="4663440" cy="4626864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29" y="1152144"/>
            <a:ext cx="5678677" cy="4613318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EF40F3-37F9-4955-AAF0-B23CF898F69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2144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1875544"/>
            <a:ext cx="4663440" cy="4077940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1153168"/>
            <a:ext cx="5682398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1875544"/>
            <a:ext cx="5682398" cy="4075846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7951-999D-47ED-9EBB-DE7E993AE9FF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4E7DD-6B87-40BD-A7DA-6F9C0500DD0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3B6E4-BE9B-4D12-A0CC-70AFE356F168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48006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83272" y="542282"/>
            <a:ext cx="6261412" cy="580016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9A657-9176-439B-82EA-7CFEDC0089B6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45B5A-0B22-4E6A-8DF1-7E7BAD2340F3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creativecommons.org/licenses/by/3.0/deed.en_US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4624"/>
            <a:ext cx="11013350" cy="4623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5492" y="6412447"/>
            <a:ext cx="39151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bg1"/>
                </a:solidFill>
              </a:defRPr>
            </a:lvl1pPr>
          </a:lstStyle>
          <a:p>
            <a:fld id="{DB896356-4E13-40F9-81C4-413BC3AB60C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492" y="6554697"/>
            <a:ext cx="48295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Picture 2" descr="Creative Commons License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906" y="6476464"/>
            <a:ext cx="838200" cy="29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32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OWASP Mobile Top 10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73" y="5763066"/>
            <a:ext cx="518757" cy="5187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16149" y="5408150"/>
            <a:ext cx="6549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get involved get in touch with the project leader</a:t>
            </a:r>
          </a:p>
          <a:p>
            <a:r>
              <a:rPr lang="en-US" dirty="0"/>
              <a:t>https://www.owasp.org/index.php/OWASP_Mobile_Security_Project</a:t>
            </a:r>
          </a:p>
        </p:txBody>
      </p:sp>
    </p:spTree>
    <p:extLst>
      <p:ext uri="{BB962C8B-B14F-4D97-AF65-F5344CB8AC3E}">
        <p14:creationId xmlns:p14="http://schemas.microsoft.com/office/powerpoint/2010/main" val="4263966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M6 Improper Session Handling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3399273"/>
            <a:ext cx="7182853" cy="237588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Allow revocation of device/password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strong tokens and generation methods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appropriate session length (longer than web)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/>
              <a:t>Reauthenticate</a:t>
            </a:r>
            <a:r>
              <a:rPr lang="en-US" sz="2400" dirty="0"/>
              <a:t> periodically or after focus change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Store and transmit session tokens securely</a:t>
            </a:r>
          </a:p>
        </p:txBody>
      </p:sp>
      <p:sp>
        <p:nvSpPr>
          <p:cNvPr id="6" name="Rectangle 5"/>
          <p:cNvSpPr/>
          <p:nvPr/>
        </p:nvSpPr>
        <p:spPr>
          <a:xfrm>
            <a:off x="6962476" y="339927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101869" y="1154625"/>
            <a:ext cx="3183954" cy="25728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</p:spTree>
    <p:extLst>
      <p:ext uri="{BB962C8B-B14F-4D97-AF65-F5344CB8AC3E}">
        <p14:creationId xmlns:p14="http://schemas.microsoft.com/office/powerpoint/2010/main" val="160307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M7 Security Decisions via Untrusted Inputs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Description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Reliance on files, settings, network resources or other inputs which may be modified.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3399273"/>
            <a:ext cx="7182853" cy="166968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Validate all inputs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Digitally sign decisioning inputs, where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Ensure trusted data sources for security decisions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169965" y="1154626"/>
            <a:ext cx="3517909" cy="29800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Examples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DNS settings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Configuration files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Network 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Mobile malware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URL calls</a:t>
            </a:r>
          </a:p>
        </p:txBody>
      </p:sp>
    </p:spTree>
    <p:extLst>
      <p:ext uri="{BB962C8B-B14F-4D97-AF65-F5344CB8AC3E}">
        <p14:creationId xmlns:p14="http://schemas.microsoft.com/office/powerpoint/2010/main" val="3881015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M8 Side Channel Data Leakage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6" y="1154624"/>
            <a:ext cx="4464304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Side channel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Caches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Keystroke logging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Screenshots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Logs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3502920"/>
            <a:ext cx="6892925" cy="24166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Consider server-side leakage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Reduce client-side logging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mobile-specific private information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platform-specific data capture features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Securely cache data (consider SSD limitations)</a:t>
            </a:r>
          </a:p>
        </p:txBody>
      </p:sp>
      <p:sp>
        <p:nvSpPr>
          <p:cNvPr id="8" name="Rectangle 7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398405" y="1565808"/>
            <a:ext cx="777240" cy="777240"/>
            <a:chOff x="10046072" y="1565808"/>
            <a:chExt cx="777240" cy="777240"/>
          </a:xfrm>
        </p:grpSpPr>
        <p:sp>
          <p:nvSpPr>
            <p:cNvPr id="10" name="Rectangle 9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302255" y="3502920"/>
            <a:ext cx="1267326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2, 3, 6 &amp;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5" t="16258" r="21710" b="16073"/>
          <a:stretch/>
        </p:blipFill>
        <p:spPr>
          <a:xfrm>
            <a:off x="9143580" y="1611528"/>
            <a:ext cx="577215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7" t="16321" r="18499" b="14507"/>
          <a:stretch/>
        </p:blipFill>
        <p:spPr>
          <a:xfrm>
            <a:off x="9792117" y="1611528"/>
            <a:ext cx="60628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99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M9 Broken Cryptography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707277" y="1552057"/>
            <a:ext cx="777240" cy="777240"/>
            <a:chOff x="10046072" y="1565808"/>
            <a:chExt cx="777240" cy="777240"/>
          </a:xfrm>
        </p:grpSpPr>
        <p:sp>
          <p:nvSpPr>
            <p:cNvPr id="7" name="Rectangle 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1154624"/>
            <a:ext cx="3473217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Cryptography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encoding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obfuscation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serialization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best left to the experts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76655" y="3502920"/>
            <a:ext cx="8762978" cy="310413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Understand one-way vs. two-way encryption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platform-provided cryptographic storage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(still 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Protect cryptographic keys fanatically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(seriously - always do this)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358869" y="1151606"/>
            <a:ext cx="3932781" cy="21141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i="1" dirty="0">
                <a:solidFill>
                  <a:schemeClr val="tx1"/>
                </a:solidFill>
              </a:rPr>
              <a:t>“The only way to tell good cryptography from bad cryptography is to have it examined by experts.”</a:t>
            </a:r>
          </a:p>
          <a:p>
            <a:pPr algn="r"/>
            <a:r>
              <a:rPr lang="en-US" sz="2400" b="1" dirty="0">
                <a:solidFill>
                  <a:schemeClr val="tx1"/>
                </a:solidFill>
              </a:rPr>
              <a:t>-Bruce </a:t>
            </a:r>
            <a:r>
              <a:rPr lang="en-US" sz="2400" b="1" dirty="0" err="1">
                <a:solidFill>
                  <a:schemeClr val="tx1"/>
                </a:solidFill>
              </a:rPr>
              <a:t>Schneier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97218" y="350292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3</a:t>
            </a:r>
          </a:p>
        </p:txBody>
      </p:sp>
    </p:spTree>
    <p:extLst>
      <p:ext uri="{BB962C8B-B14F-4D97-AF65-F5344CB8AC3E}">
        <p14:creationId xmlns:p14="http://schemas.microsoft.com/office/powerpoint/2010/main" val="313700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M10 Sensitive Information Disclosure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6655" y="1154623"/>
            <a:ext cx="5277257" cy="253047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Sensitive application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API or encryption keys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Sensitive business logic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Internal company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Debugging or maintenance information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5" y="3832929"/>
            <a:ext cx="6892925" cy="171534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Store sensitive application data server-side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Avoid hardcoding information in the application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platform-specific secure storage areas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355751" y="1154623"/>
            <a:ext cx="3139971" cy="238370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</a:t>
            </a:r>
            <a:r>
              <a:rPr lang="en-US" dirty="0">
                <a:solidFill>
                  <a:schemeClr val="tx1"/>
                </a:solidFill>
              </a:rPr>
              <a:t> deals with customer data</a:t>
            </a: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M10</a:t>
            </a:r>
            <a:r>
              <a:rPr lang="en-US" dirty="0">
                <a:solidFill>
                  <a:schemeClr val="tx1"/>
                </a:solidFill>
              </a:rPr>
              <a:t> deals with application or developer data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96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328270" y="996168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number &amp; passcode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Passcode not used for other systems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contained and accessed sensitive and private information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958883" y="193160"/>
            <a:ext cx="685800" cy="685800"/>
            <a:chOff x="9287659" y="1765469"/>
            <a:chExt cx="685800" cy="685800"/>
          </a:xfrm>
        </p:grpSpPr>
        <p:sp>
          <p:nvSpPr>
            <p:cNvPr id="10" name="Rectangle 9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99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910586" y="106587"/>
            <a:ext cx="777240" cy="777240"/>
            <a:chOff x="10046072" y="1565808"/>
            <a:chExt cx="777240" cy="777240"/>
          </a:xfrm>
        </p:grpSpPr>
        <p:sp>
          <p:nvSpPr>
            <p:cNvPr id="17" name="Rectangle 1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6875"/>
            <a:ext cx="3602598" cy="6868313"/>
          </a:xfrm>
          <a:prstGeom prst="rect">
            <a:avLst/>
          </a:prstGeom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4186990" y="996168"/>
            <a:ext cx="7457694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M5 Poor Authorization &amp; Authentication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and password in plain text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Used HTTP GET method (logged to server)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M8 Side Channel Data Leakage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Logged password to client and server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M9 Broken Cryptography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First attempt to fix issue obfuscated password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Same password used for web application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Stored password securely</a:t>
            </a:r>
          </a:p>
        </p:txBody>
      </p:sp>
    </p:spTree>
    <p:extLst>
      <p:ext uri="{BB962C8B-B14F-4D97-AF65-F5344CB8AC3E}">
        <p14:creationId xmlns:p14="http://schemas.microsoft.com/office/powerpoint/2010/main" val="3471913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30706"/>
              </a:clrFrom>
              <a:clrTo>
                <a:srgbClr val="0307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884" y="150847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461998" cy="68580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328270" y="996168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&amp; password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accessed private information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used in Arab Spring and other protests</a:t>
            </a:r>
          </a:p>
        </p:txBody>
      </p:sp>
    </p:spTree>
    <p:extLst>
      <p:ext uri="{BB962C8B-B14F-4D97-AF65-F5344CB8AC3E}">
        <p14:creationId xmlns:p14="http://schemas.microsoft.com/office/powerpoint/2010/main" val="42914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469575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8746"/>
            <a:ext cx="4695753" cy="486050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225142" y="522514"/>
            <a:ext cx="6419541" cy="580953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DIY Vulnerability Discovery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Explore files on mobile devices and backups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Search for passwords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Sniff network connections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Downgrade SSL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OWASP Resources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WebScarab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GoatDroid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iGoat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MobiSec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iMas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Mobile Testing Guide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47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881383"/>
          </a:xfr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9088972" y="4999542"/>
            <a:ext cx="3103028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Beau Woods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http://beauwoods.com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@</a:t>
            </a:r>
            <a:r>
              <a:rPr lang="en-US" sz="2400" dirty="0" err="1"/>
              <a:t>beauwoods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73" y="5763066"/>
            <a:ext cx="518757" cy="5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7071" y="4936709"/>
            <a:ext cx="8391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We have a long road ahead – your comments and participation are appreciated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7071" y="6013927"/>
            <a:ext cx="6549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get involved get in touch with the project leader</a:t>
            </a:r>
          </a:p>
          <a:p>
            <a:r>
              <a:rPr lang="en-US" dirty="0"/>
              <a:t>https://www.owasp.org/index.php/OWASP_Mobile_Security_Project</a:t>
            </a:r>
          </a:p>
        </p:txBody>
      </p:sp>
    </p:spTree>
    <p:extLst>
      <p:ext uri="{BB962C8B-B14F-4D97-AF65-F5344CB8AC3E}">
        <p14:creationId xmlns:p14="http://schemas.microsoft.com/office/powerpoint/2010/main" val="128857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6994024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Bluetooth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927136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NFC/RFID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60856" y="5238437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Backup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83716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263987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Elements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9326" y="1924759"/>
            <a:ext cx="1829868" cy="914400"/>
          </a:xfrm>
        </p:spPr>
      </p:pic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4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1620" y="2858103"/>
            <a:ext cx="1828799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06" y="2083195"/>
            <a:ext cx="914400" cy="1610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68378" y="3965958"/>
            <a:ext cx="1134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Client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2405" y="3965959"/>
            <a:ext cx="1603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Platform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5275" y="3965958"/>
            <a:ext cx="1796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Hardware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591956" y="2178111"/>
            <a:ext cx="1926718" cy="1572768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3438109" y="1423633"/>
            <a:ext cx="920495" cy="2249522"/>
            <a:chOff x="3438109" y="2053097"/>
            <a:chExt cx="920495" cy="2249522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422" y="3571099"/>
              <a:ext cx="731520" cy="73152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7" t="13619" r="14703" b="15892"/>
            <a:stretch/>
          </p:blipFill>
          <p:spPr>
            <a:xfrm>
              <a:off x="3438109" y="2053097"/>
              <a:ext cx="920495" cy="914400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3077129" y="3965959"/>
            <a:ext cx="1602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Network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4793" y="3965959"/>
            <a:ext cx="12410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63985" y="1552906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849493" y="2083195"/>
            <a:ext cx="1572184" cy="1569517"/>
            <a:chOff x="4626053" y="2477365"/>
            <a:chExt cx="1572184" cy="1569517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3361082"/>
              <a:ext cx="685800" cy="6858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2477365"/>
              <a:ext cx="685800" cy="6858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3358665"/>
              <a:ext cx="685800" cy="68580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2477365"/>
              <a:ext cx="685800" cy="685800"/>
            </a:xfrm>
            <a:prstGeom prst="rect">
              <a:avLst/>
            </a:prstGeom>
          </p:spPr>
        </p:pic>
      </p:grpSp>
      <p:sp>
        <p:nvSpPr>
          <p:cNvPr id="33" name="Rectangle 32"/>
          <p:cNvSpPr/>
          <p:nvPr/>
        </p:nvSpPr>
        <p:spPr>
          <a:xfrm>
            <a:off x="183716" y="1555324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33" y="5476438"/>
            <a:ext cx="685800" cy="685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62" y="5448023"/>
            <a:ext cx="491924" cy="685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28" y="2287937"/>
            <a:ext cx="685800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36" y="5350300"/>
            <a:ext cx="914400" cy="91440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563997" y="6146514"/>
            <a:ext cx="364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Other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52077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977" y="1460808"/>
            <a:ext cx="2238423" cy="1574826"/>
          </a:xfrm>
          <a:solidFill>
            <a:schemeClr val="accent5"/>
          </a:solidFill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on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Omnipresent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56309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Communications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69498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Extensive RF &amp; SSD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Not upgradable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382687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options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Variable security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7826" y="1682111"/>
            <a:ext cx="14442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Mobile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44977" y="3987307"/>
            <a:ext cx="2238423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Frequently off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Disconnected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Location-bound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56309" y="3987306"/>
            <a:ext cx="2240280" cy="157482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  <a:endParaRPr lang="en-US" sz="2000" dirty="0">
              <a:solidFill>
                <a:schemeClr val="tx1"/>
              </a:solidFill>
            </a:endParaRP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Many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documented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969498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RF &amp; HDD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upgradable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382687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Standardized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understood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security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71" y="4236111"/>
            <a:ext cx="19262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Traditional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3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 Mobile Top 10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11013350" cy="5703376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sz="3200" dirty="0"/>
              <a:t>M1 Insecure Data Storage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M2 Weak Server Side Controls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M3 Insufficient Transport Layer Protection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M4 Client Side Injection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M5 Poor Authorization and Authentication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M6 Improper Session Handling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M7 Security Decisions via Untrusted Inputs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M8 Side Channel Data Leakage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M9 Broken Cryptography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M10 Sensitive Information Disclosure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209722" y="1154624"/>
            <a:ext cx="3480284" cy="457059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800" dirty="0">
                <a:solidFill>
                  <a:schemeClr val="tx1"/>
                </a:solidFill>
              </a:rPr>
              <a:t>Alpha Documentation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09722" y="1851907"/>
            <a:ext cx="3480284" cy="2522854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lvl="1" indent="-117475"/>
            <a:r>
              <a:rPr lang="en-US" sz="2800" dirty="0">
                <a:solidFill>
                  <a:schemeClr val="tx1"/>
                </a:solidFill>
              </a:rPr>
              <a:t>Mobile Security </a:t>
            </a:r>
            <a:r>
              <a:rPr lang="en-US" sz="3000" dirty="0">
                <a:solidFill>
                  <a:schemeClr val="tx1"/>
                </a:solidFill>
              </a:rPr>
              <a:t>Project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Risks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Controls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Threat Model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Testing Guide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Secure Development</a:t>
            </a:r>
          </a:p>
        </p:txBody>
      </p:sp>
    </p:spTree>
    <p:extLst>
      <p:ext uri="{BB962C8B-B14F-4D97-AF65-F5344CB8AC3E}">
        <p14:creationId xmlns:p14="http://schemas.microsoft.com/office/powerpoint/2010/main" val="374873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M1 Insecure Data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4464304" cy="2014838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Sensitive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Authentication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Regulated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Business-specific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Private information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6656" y="3348546"/>
            <a:ext cx="8993447" cy="311446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Business must define, classify, assign owner &amp; set requirements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Acquire, transmit, use and store as little sensitive data as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Inform and confirm data definition, collection, use &amp; handling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1400" dirty="0"/>
              <a:t>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dirty="0"/>
              <a:t>Protections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Reduce use and storage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Encrypt or hash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Platform-specific secure storage with restricted permissions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763926" y="3340568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010" y="1611528"/>
            <a:ext cx="666959" cy="6858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136984" y="1623969"/>
            <a:ext cx="685800" cy="685800"/>
            <a:chOff x="9287659" y="1765469"/>
            <a:chExt cx="685800" cy="685800"/>
          </a:xfrm>
        </p:grpSpPr>
        <p:sp>
          <p:nvSpPr>
            <p:cNvPr id="14" name="Rectangle 13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86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en-US" dirty="0"/>
              <a:t>M2 Weak Server Side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9547" y="1154624"/>
            <a:ext cx="5580458" cy="4713516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OWASP Top 10 Web Application Risks 2013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 Injection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A2 Broken Authentication and Session Management</a:t>
            </a:r>
          </a:p>
          <a:p>
            <a:r>
              <a:rPr lang="en-US" sz="2000" dirty="0">
                <a:solidFill>
                  <a:schemeClr val="tx1"/>
                </a:solidFill>
              </a:rPr>
              <a:t>A3 Cross-Site Scripting (XSS)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A4 Insecure Direct Object References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A5 Security Misconfiguration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A6 Sensitive Data Exposure</a:t>
            </a:r>
          </a:p>
          <a:p>
            <a:r>
              <a:rPr lang="en-US" sz="2000" dirty="0">
                <a:solidFill>
                  <a:schemeClr val="tx1"/>
                </a:solidFill>
              </a:rPr>
              <a:t>A7 Missing Function Level Access Control</a:t>
            </a:r>
          </a:p>
          <a:p>
            <a:r>
              <a:rPr lang="en-US" sz="2000" dirty="0">
                <a:solidFill>
                  <a:schemeClr val="tx1"/>
                </a:solidFill>
              </a:rPr>
              <a:t>A8 Cross-Site Request Forgery (CSRF)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A9 Using Components with Known Vulnerabilities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A10 </a:t>
            </a:r>
            <a:r>
              <a:rPr lang="en-US" sz="2000" dirty="0" err="1">
                <a:solidFill>
                  <a:schemeClr val="tx1"/>
                </a:solidFill>
              </a:rPr>
              <a:t>Unvalidated</a:t>
            </a:r>
            <a:r>
              <a:rPr lang="en-US" sz="2000" dirty="0">
                <a:solidFill>
                  <a:schemeClr val="tx1"/>
                </a:solidFill>
              </a:rPr>
              <a:t> Redirects and Forwards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2946" y="1154624"/>
            <a:ext cx="3859108" cy="17572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Mobile App Servers</a:t>
            </a:r>
          </a:p>
          <a:p>
            <a:pPr algn="r"/>
            <a:r>
              <a:rPr lang="en-US" dirty="0" err="1"/>
              <a:t>RESTful</a:t>
            </a:r>
            <a:r>
              <a:rPr lang="en-US" dirty="0"/>
              <a:t> API</a:t>
            </a:r>
          </a:p>
          <a:p>
            <a:pPr algn="r"/>
            <a:r>
              <a:rPr lang="en-US" dirty="0"/>
              <a:t>SOAP</a:t>
            </a:r>
          </a:p>
          <a:p>
            <a:pPr algn="r"/>
            <a:r>
              <a:rPr lang="en-US" dirty="0"/>
              <a:t>Web Service</a:t>
            </a:r>
          </a:p>
          <a:p>
            <a:pPr algn="r"/>
            <a:r>
              <a:rPr lang="en-US" dirty="0"/>
              <a:t>Web XML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1265782" y="1246866"/>
            <a:ext cx="1926718" cy="1572768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6657" y="3152101"/>
            <a:ext cx="5031686" cy="27160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client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servers &amp; services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Understand host &amp; network controls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78305" y="315210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5 &amp; 6</a:t>
            </a:r>
          </a:p>
        </p:txBody>
      </p:sp>
    </p:spTree>
    <p:extLst>
      <p:ext uri="{BB962C8B-B14F-4D97-AF65-F5344CB8AC3E}">
        <p14:creationId xmlns:p14="http://schemas.microsoft.com/office/powerpoint/2010/main" val="338274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M3 Insufficient Transport Layer Protection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417" y="1542948"/>
            <a:ext cx="822960" cy="822960"/>
          </a:xfr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76656" y="1154625"/>
            <a:ext cx="4954123" cy="198962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Expose authentication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Disclosure other </a:t>
            </a:r>
            <a:r>
              <a:rPr lang="en-US" sz="2400" b="1" dirty="0"/>
              <a:t>sensitive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Data tampering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85800" y="3399272"/>
            <a:ext cx="7182853" cy="309778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platform-provided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Force strong methods &amp; valid certificates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Test for certificate errors &amp; warnings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pre-defined certificates, as appropriate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Encrypt sensitive information before sending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All transport, including RFID, NFC, Bluetooth </a:t>
            </a:r>
            <a:r>
              <a:rPr lang="en-US" sz="2400" dirty="0" err="1"/>
              <a:t>Wifi</a:t>
            </a:r>
            <a:r>
              <a:rPr lang="en-US" sz="2400" dirty="0"/>
              <a:t>, Carrier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Avoid HTTP GET method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33" y="1631690"/>
            <a:ext cx="685800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061" y="1609399"/>
            <a:ext cx="685800" cy="6858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962476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83601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M4 Client Side Injection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4"/>
            <a:ext cx="9630397" cy="219015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App or device compromise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Abuse resources or services (SMS, phone, payments, online banking)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Extract or inject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/>
              <a:t>Man-in-the-Browser (MITB)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3585005"/>
            <a:ext cx="5031686" cy="236661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server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clients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02165" y="358500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43733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r>
              <a:rPr lang="en-US" dirty="0"/>
              <a:t>M5 Poor Authorization and Authentication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001" y="1611528"/>
            <a:ext cx="685800" cy="685800"/>
          </a:xfr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85800" y="3399272"/>
            <a:ext cx="7612919" cy="318043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appropriate methods for the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Unique identifiers as additional (not only) factors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Differentiate client-side passcode vs. server authentication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Ensure out-of-band methods are truly OOB (this is hard)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Hardware-independent identifiers (</a:t>
            </a:r>
            <a:r>
              <a:rPr lang="en-US" sz="2400" dirty="0" err="1"/>
              <a:t>ie</a:t>
            </a:r>
            <a:r>
              <a:rPr lang="en-US" sz="2400" dirty="0"/>
              <a:t>. Not IMSI, serial, etc.)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Multi-factor authentication, depending on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Define &amp; enforce password length, strength &amp; uniqueness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503920" y="2666052"/>
            <a:ext cx="3183954" cy="31187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Account name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Password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92542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095897" y="1565808"/>
            <a:ext cx="777240" cy="777240"/>
            <a:chOff x="10046072" y="1565808"/>
            <a:chExt cx="777240" cy="777240"/>
          </a:xfrm>
        </p:grpSpPr>
        <p:sp>
          <p:nvSpPr>
            <p:cNvPr id="15" name="Rectangle 14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221346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rgbClr val="000000"/>
      </a:dk1>
      <a:lt1>
        <a:srgbClr val="FFFFFF"/>
      </a:lt1>
      <a:dk2>
        <a:srgbClr val="303034"/>
      </a:dk2>
      <a:lt2>
        <a:srgbClr val="DFDFE4"/>
      </a:lt2>
      <a:accent1>
        <a:srgbClr val="00AEEF"/>
      </a:accent1>
      <a:accent2>
        <a:srgbClr val="8CC600"/>
      </a:accent2>
      <a:accent3>
        <a:srgbClr val="FFBE00"/>
      </a:accent3>
      <a:accent4>
        <a:srgbClr val="FF0097"/>
      </a:accent4>
      <a:accent5>
        <a:srgbClr val="0071BC"/>
      </a:accent5>
      <a:accent6>
        <a:srgbClr val="FF8600"/>
      </a:accent6>
      <a:hlink>
        <a:srgbClr val="2424F0"/>
      </a:hlink>
      <a:folHlink>
        <a:srgbClr val="808080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9FF7CA0D-8839-4012-B51C-B152F9BD65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2147</TotalTime>
  <Words>1421</Words>
  <Application>Microsoft Office PowerPoint</Application>
  <PresentationFormat>Widescreen</PresentationFormat>
  <Paragraphs>345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Metropolitan</vt:lpstr>
      <vt:lpstr>OWASP Mobile Top 10 </vt:lpstr>
      <vt:lpstr>Mobile Elements</vt:lpstr>
      <vt:lpstr>Mobile Comparison</vt:lpstr>
      <vt:lpstr>OWASP Mobile Top 10 Risks</vt:lpstr>
      <vt:lpstr>M1 Insecure Data Storage</vt:lpstr>
      <vt:lpstr>M2 Weak Server Side Controls</vt:lpstr>
      <vt:lpstr>M3 Insufficient Transport Layer Protection</vt:lpstr>
      <vt:lpstr>M4 Client Side Injection</vt:lpstr>
      <vt:lpstr>M5 Poor Authorization and Authentication</vt:lpstr>
      <vt:lpstr>M6 Improper Session Handling</vt:lpstr>
      <vt:lpstr>M7 Security Decisions via Untrusted Inputs</vt:lpstr>
      <vt:lpstr>M8 Side Channel Data Leakage</vt:lpstr>
      <vt:lpstr>M9 Broken Cryptography</vt:lpstr>
      <vt:lpstr>M10 Sensitive Information Disclosure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Top 10 Mobile Risks</dc:title>
  <dc:creator>Beau</dc:creator>
  <cp:lastModifiedBy>Hossain Shahriar</cp:lastModifiedBy>
  <cp:revision>100</cp:revision>
  <dcterms:created xsi:type="dcterms:W3CDTF">2013-07-09T12:37:46Z</dcterms:created>
  <dcterms:modified xsi:type="dcterms:W3CDTF">2019-07-01T01:58:26Z</dcterms:modified>
</cp:coreProperties>
</file>