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</p:sldIdLst>
  <p:sldSz cx="10058400" cy="7772400"/>
  <p:notesSz cx="10058400" cy="7772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6" d="100"/>
          <a:sy n="96" d="100"/>
        </p:scale>
        <p:origin x="1758" y="9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754380" y="2409444"/>
            <a:ext cx="8549640" cy="16322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508760" y="4352544"/>
            <a:ext cx="7040880" cy="19431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6/20/2019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6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6/20/2019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02920" y="1787652"/>
            <a:ext cx="4375404" cy="51297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180076" y="1787652"/>
            <a:ext cx="4375404" cy="51297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6/20/2019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6/20/2019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6/20/2019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57200" y="6705600"/>
            <a:ext cx="9144000" cy="609600"/>
          </a:xfrm>
          <a:custGeom>
            <a:avLst/>
            <a:gdLst/>
            <a:ahLst/>
            <a:cxnLst/>
            <a:rect l="l" t="t" r="r" b="b"/>
            <a:pathLst>
              <a:path w="9144000" h="609600">
                <a:moveTo>
                  <a:pt x="0" y="0"/>
                </a:moveTo>
                <a:lnTo>
                  <a:pt x="0" y="609600"/>
                </a:lnTo>
                <a:lnTo>
                  <a:pt x="9144000" y="6096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296159" y="1006855"/>
            <a:ext cx="5466080" cy="5740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69339" y="1985708"/>
            <a:ext cx="6563995" cy="428561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6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419856" y="7228332"/>
            <a:ext cx="3218688" cy="3886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02920" y="7228332"/>
            <a:ext cx="2313432" cy="3886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6/20/2019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827516" y="6888788"/>
            <a:ext cx="248920" cy="2241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823704" y="2450846"/>
            <a:ext cx="6410960" cy="1122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35" algn="ctr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IT 4823</a:t>
            </a:r>
          </a:p>
          <a:p>
            <a:pPr algn="ctr">
              <a:lnSpc>
                <a:spcPct val="100000"/>
              </a:lnSpc>
            </a:pPr>
            <a:r>
              <a:rPr dirty="0"/>
              <a:t>Information Security</a:t>
            </a:r>
            <a:r>
              <a:rPr spc="-215" dirty="0"/>
              <a:t> </a:t>
            </a:r>
            <a:r>
              <a:rPr dirty="0"/>
              <a:t>Administration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2941573" y="3677665"/>
            <a:ext cx="4175125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spc="-5" dirty="0">
                <a:solidFill>
                  <a:srgbClr val="585858"/>
                </a:solidFill>
                <a:latin typeface="Times New Roman"/>
                <a:cs typeface="Times New Roman"/>
              </a:rPr>
              <a:t>Human </a:t>
            </a:r>
            <a:r>
              <a:rPr sz="3000" dirty="0">
                <a:solidFill>
                  <a:srgbClr val="585858"/>
                </a:solidFill>
                <a:latin typeface="Times New Roman"/>
                <a:cs typeface="Times New Roman"/>
              </a:rPr>
              <a:t>Resources</a:t>
            </a:r>
            <a:r>
              <a:rPr sz="3000" spc="-85" dirty="0">
                <a:solidFill>
                  <a:srgbClr val="585858"/>
                </a:solidFill>
                <a:latin typeface="Times New Roman"/>
                <a:cs typeface="Times New Roman"/>
              </a:rPr>
              <a:t> </a:t>
            </a:r>
            <a:r>
              <a:rPr sz="3000" dirty="0">
                <a:solidFill>
                  <a:srgbClr val="585858"/>
                </a:solidFill>
                <a:latin typeface="Times New Roman"/>
                <a:cs typeface="Times New Roman"/>
              </a:rPr>
              <a:t>Security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8229600" y="6813042"/>
            <a:ext cx="1219200" cy="42595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712973" y="883411"/>
            <a:ext cx="463169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Personnel Security Policy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069339" y="1959355"/>
            <a:ext cx="7759065" cy="4485640"/>
          </a:xfrm>
          <a:prstGeom prst="rect">
            <a:avLst/>
          </a:prstGeom>
        </p:spPr>
        <p:txBody>
          <a:bodyPr vert="horz" wrap="square" lIns="0" tIns="61594" rIns="0" bIns="0" rtlCol="0">
            <a:spAutoFit/>
          </a:bodyPr>
          <a:lstStyle/>
          <a:p>
            <a:pPr marL="355600" marR="260350" indent="-342900">
              <a:lnSpc>
                <a:spcPts val="3020"/>
              </a:lnSpc>
              <a:spcBef>
                <a:spcPts val="484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dirty="0">
                <a:latin typeface="Times New Roman"/>
                <a:cs typeface="Times New Roman"/>
              </a:rPr>
              <a:t>Every </a:t>
            </a:r>
            <a:r>
              <a:rPr sz="2800" spc="-10" dirty="0">
                <a:latin typeface="Times New Roman"/>
                <a:cs typeface="Times New Roman"/>
              </a:rPr>
              <a:t>organization </a:t>
            </a:r>
            <a:r>
              <a:rPr sz="2800" spc="-5" dirty="0">
                <a:latin typeface="Times New Roman"/>
                <a:cs typeface="Times New Roman"/>
              </a:rPr>
              <a:t>needs </a:t>
            </a:r>
            <a:r>
              <a:rPr sz="2800" dirty="0">
                <a:latin typeface="Times New Roman"/>
                <a:cs typeface="Times New Roman"/>
              </a:rPr>
              <a:t>a </a:t>
            </a:r>
            <a:r>
              <a:rPr sz="2800" spc="-5" dirty="0">
                <a:latin typeface="Times New Roman"/>
                <a:cs typeface="Times New Roman"/>
              </a:rPr>
              <a:t>written security policy  document for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employees…</a:t>
            </a:r>
            <a:endParaRPr sz="2800">
              <a:latin typeface="Times New Roman"/>
              <a:cs typeface="Times New Roman"/>
            </a:endParaRPr>
          </a:p>
          <a:p>
            <a:pPr marL="355600" marR="5080" indent="-342900">
              <a:lnSpc>
                <a:spcPts val="3020"/>
              </a:lnSpc>
              <a:spcBef>
                <a:spcPts val="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…to define acceptable </a:t>
            </a:r>
            <a:r>
              <a:rPr sz="2800" spc="-20" dirty="0">
                <a:latin typeface="Times New Roman"/>
                <a:cs typeface="Times New Roman"/>
              </a:rPr>
              <a:t>behavior, </a:t>
            </a:r>
            <a:r>
              <a:rPr sz="2800" spc="-5" dirty="0">
                <a:latin typeface="Times New Roman"/>
                <a:cs typeface="Times New Roman"/>
              </a:rPr>
              <a:t>expected practices,  and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responsibilities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ts val="2615"/>
              </a:lnSpc>
              <a:buFont typeface="Arial"/>
              <a:buChar char="•"/>
              <a:tabLst>
                <a:tab pos="755015" algn="l"/>
                <a:tab pos="756285" algn="l"/>
              </a:tabLst>
            </a:pPr>
            <a:r>
              <a:rPr sz="2600" spc="-5" dirty="0">
                <a:latin typeface="Times New Roman"/>
                <a:cs typeface="Times New Roman"/>
              </a:rPr>
              <a:t>makes clear what is protected and</a:t>
            </a:r>
            <a:r>
              <a:rPr sz="2600" spc="20" dirty="0">
                <a:latin typeface="Times New Roman"/>
                <a:cs typeface="Times New Roman"/>
              </a:rPr>
              <a:t> </a:t>
            </a:r>
            <a:r>
              <a:rPr sz="2600" spc="-10" dirty="0">
                <a:latin typeface="Times New Roman"/>
                <a:cs typeface="Times New Roman"/>
              </a:rPr>
              <a:t>why</a:t>
            </a:r>
            <a:endParaRPr sz="2600">
              <a:latin typeface="Times New Roman"/>
              <a:cs typeface="Times New Roman"/>
            </a:endParaRPr>
          </a:p>
          <a:p>
            <a:pPr marL="755650" lvl="1" indent="-285750">
              <a:lnSpc>
                <a:spcPts val="2810"/>
              </a:lnSpc>
              <a:buFont typeface="Arial"/>
              <a:buChar char="•"/>
              <a:tabLst>
                <a:tab pos="755015" algn="l"/>
                <a:tab pos="756285" algn="l"/>
              </a:tabLst>
            </a:pPr>
            <a:r>
              <a:rPr sz="2600" spc="-5" dirty="0">
                <a:latin typeface="Times New Roman"/>
                <a:cs typeface="Times New Roman"/>
              </a:rPr>
              <a:t>articulates </a:t>
            </a:r>
            <a:r>
              <a:rPr sz="2600" spc="-10" dirty="0">
                <a:latin typeface="Times New Roman"/>
                <a:cs typeface="Times New Roman"/>
              </a:rPr>
              <a:t>security </a:t>
            </a:r>
            <a:r>
              <a:rPr sz="2600" spc="-5" dirty="0">
                <a:latin typeface="Times New Roman"/>
                <a:cs typeface="Times New Roman"/>
              </a:rPr>
              <a:t>procedures /</a:t>
            </a:r>
            <a:r>
              <a:rPr sz="260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controls</a:t>
            </a:r>
            <a:endParaRPr sz="2600">
              <a:latin typeface="Times New Roman"/>
              <a:cs typeface="Times New Roman"/>
            </a:endParaRPr>
          </a:p>
          <a:p>
            <a:pPr marL="755650" lvl="1" indent="-285750">
              <a:lnSpc>
                <a:spcPts val="2810"/>
              </a:lnSpc>
              <a:buFont typeface="Arial"/>
              <a:buChar char="•"/>
              <a:tabLst>
                <a:tab pos="755015" algn="l"/>
                <a:tab pos="756285" algn="l"/>
              </a:tabLst>
            </a:pPr>
            <a:r>
              <a:rPr sz="2600" spc="-5" dirty="0">
                <a:latin typeface="Times New Roman"/>
                <a:cs typeface="Times New Roman"/>
              </a:rPr>
              <a:t>states responsibility for</a:t>
            </a:r>
            <a:r>
              <a:rPr sz="2600" spc="1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protection</a:t>
            </a:r>
            <a:endParaRPr sz="2600">
              <a:latin typeface="Times New Roman"/>
              <a:cs typeface="Times New Roman"/>
            </a:endParaRPr>
          </a:p>
          <a:p>
            <a:pPr marL="755650" lvl="1" indent="-285750">
              <a:lnSpc>
                <a:spcPts val="2795"/>
              </a:lnSpc>
              <a:buFont typeface="Arial"/>
              <a:buChar char="•"/>
              <a:tabLst>
                <a:tab pos="755015" algn="l"/>
                <a:tab pos="756285" algn="l"/>
              </a:tabLst>
            </a:pPr>
            <a:r>
              <a:rPr sz="2600" spc="-5" dirty="0">
                <a:latin typeface="Times New Roman"/>
                <a:cs typeface="Times New Roman"/>
              </a:rPr>
              <a:t>provides basis to resolve</a:t>
            </a:r>
            <a:r>
              <a:rPr sz="2600" spc="4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conflicts</a:t>
            </a:r>
            <a:endParaRPr sz="2600">
              <a:latin typeface="Times New Roman"/>
              <a:cs typeface="Times New Roman"/>
            </a:endParaRPr>
          </a:p>
          <a:p>
            <a:pPr marL="355600" indent="-342900">
              <a:lnSpc>
                <a:spcPts val="3035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Must </a:t>
            </a:r>
            <a:r>
              <a:rPr sz="2800" dirty="0">
                <a:latin typeface="Times New Roman"/>
                <a:cs typeface="Times New Roman"/>
              </a:rPr>
              <a:t>reflect </a:t>
            </a:r>
            <a:r>
              <a:rPr sz="2800" spc="-5" dirty="0">
                <a:latin typeface="Times New Roman"/>
                <a:cs typeface="Times New Roman"/>
              </a:rPr>
              <a:t>executive security </a:t>
            </a:r>
            <a:r>
              <a:rPr sz="2800" dirty="0">
                <a:latin typeface="Times New Roman"/>
                <a:cs typeface="Times New Roman"/>
              </a:rPr>
              <a:t>decisions</a:t>
            </a:r>
            <a:r>
              <a:rPr sz="2800" spc="-1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to: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ts val="2810"/>
              </a:lnSpc>
              <a:buFont typeface="Arial"/>
              <a:buChar char="•"/>
              <a:tabLst>
                <a:tab pos="755015" algn="l"/>
                <a:tab pos="756285" algn="l"/>
              </a:tabLst>
            </a:pPr>
            <a:r>
              <a:rPr sz="2600" spc="-5" dirty="0">
                <a:latin typeface="Times New Roman"/>
                <a:cs typeface="Times New Roman"/>
              </a:rPr>
              <a:t>protect</a:t>
            </a:r>
            <a:r>
              <a:rPr sz="2600" spc="-1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information</a:t>
            </a:r>
            <a:endParaRPr sz="2600">
              <a:latin typeface="Times New Roman"/>
              <a:cs typeface="Times New Roman"/>
            </a:endParaRPr>
          </a:p>
          <a:p>
            <a:pPr marL="755650" lvl="1" indent="-285750">
              <a:lnSpc>
                <a:spcPts val="2810"/>
              </a:lnSpc>
              <a:buFont typeface="Arial"/>
              <a:buChar char="•"/>
              <a:tabLst>
                <a:tab pos="755015" algn="l"/>
                <a:tab pos="756285" algn="l"/>
              </a:tabLst>
            </a:pPr>
            <a:r>
              <a:rPr sz="2600" spc="-5" dirty="0">
                <a:latin typeface="Times New Roman"/>
                <a:cs typeface="Times New Roman"/>
              </a:rPr>
              <a:t>comply with</a:t>
            </a:r>
            <a:r>
              <a:rPr sz="260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law</a:t>
            </a:r>
            <a:endParaRPr sz="2600">
              <a:latin typeface="Times New Roman"/>
              <a:cs typeface="Times New Roman"/>
            </a:endParaRPr>
          </a:p>
          <a:p>
            <a:pPr marL="755650" lvl="1" indent="-285750">
              <a:lnSpc>
                <a:spcPts val="2965"/>
              </a:lnSpc>
              <a:buFont typeface="Arial"/>
              <a:buChar char="•"/>
              <a:tabLst>
                <a:tab pos="755015" algn="l"/>
                <a:tab pos="756285" algn="l"/>
              </a:tabLst>
            </a:pPr>
            <a:r>
              <a:rPr sz="2600" spc="-5" dirty="0">
                <a:latin typeface="Times New Roman"/>
                <a:cs typeface="Times New Roman"/>
              </a:rPr>
              <a:t>meet organizational</a:t>
            </a:r>
            <a:r>
              <a:rPr sz="260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goals</a:t>
            </a:r>
            <a:endParaRPr sz="26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10</a:t>
            </a:fld>
            <a:endParaRPr spc="-5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816605" y="1006855"/>
            <a:ext cx="442531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Security Policy</a:t>
            </a:r>
            <a:r>
              <a:rPr spc="5" dirty="0"/>
              <a:t> </a:t>
            </a:r>
            <a:r>
              <a:rPr spc="-5" dirty="0"/>
              <a:t>Lifecycle</a:t>
            </a:r>
          </a:p>
        </p:txBody>
      </p:sp>
      <p:sp>
        <p:nvSpPr>
          <p:cNvPr id="5" name="object 5"/>
          <p:cNvSpPr/>
          <p:nvPr/>
        </p:nvSpPr>
        <p:spPr>
          <a:xfrm>
            <a:off x="3019871" y="2353413"/>
            <a:ext cx="4023738" cy="410598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11</a:t>
            </a:fld>
            <a:endParaRPr spc="-5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200910" y="1009141"/>
            <a:ext cx="573341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Policy Document</a:t>
            </a:r>
            <a:r>
              <a:rPr spc="25" dirty="0"/>
              <a:t> </a:t>
            </a:r>
            <a:r>
              <a:rPr spc="-5" dirty="0"/>
              <a:t>Responsibility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86026"/>
            <a:ext cx="6788784" cy="4224020"/>
          </a:xfrm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45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Security policy needs broad</a:t>
            </a:r>
            <a:r>
              <a:rPr sz="3000" spc="-3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support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5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Especially from top</a:t>
            </a:r>
            <a:r>
              <a:rPr sz="3000" spc="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management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ts val="3435"/>
              </a:lnSpc>
              <a:spcBef>
                <a:spcPts val="35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Should </a:t>
            </a:r>
            <a:r>
              <a:rPr sz="3000" dirty="0">
                <a:latin typeface="Times New Roman"/>
                <a:cs typeface="Times New Roman"/>
              </a:rPr>
              <a:t>be developed by a team</a:t>
            </a:r>
            <a:r>
              <a:rPr sz="3000" spc="-6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including: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ts val="3030"/>
              </a:lnSpc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site security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spc="-15" dirty="0">
                <a:latin typeface="Times New Roman"/>
                <a:cs typeface="Times New Roman"/>
              </a:rPr>
              <a:t>administrator,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ts val="3025"/>
              </a:lnSpc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IT </a:t>
            </a:r>
            <a:r>
              <a:rPr sz="2800" dirty="0">
                <a:latin typeface="Times New Roman"/>
                <a:cs typeface="Times New Roman"/>
              </a:rPr>
              <a:t>technical</a:t>
            </a:r>
            <a:r>
              <a:rPr sz="2800" spc="-70" dirty="0">
                <a:latin typeface="Times New Roman"/>
                <a:cs typeface="Times New Roman"/>
              </a:rPr>
              <a:t> </a:t>
            </a:r>
            <a:r>
              <a:rPr sz="2800" spc="-15" dirty="0">
                <a:latin typeface="Times New Roman"/>
                <a:cs typeface="Times New Roman"/>
              </a:rPr>
              <a:t>staff,</a:t>
            </a:r>
            <a:endParaRPr sz="2800">
              <a:latin typeface="Times New Roman"/>
              <a:cs typeface="Times New Roman"/>
            </a:endParaRPr>
          </a:p>
          <a:p>
            <a:pPr marL="755650" marR="7620" lvl="1" indent="-285750">
              <a:lnSpc>
                <a:spcPts val="3020"/>
              </a:lnSpc>
              <a:spcBef>
                <a:spcPts val="21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representatives </a:t>
            </a:r>
            <a:r>
              <a:rPr sz="2800" dirty="0">
                <a:latin typeface="Times New Roman"/>
                <a:cs typeface="Times New Roman"/>
              </a:rPr>
              <a:t>of </a:t>
            </a:r>
            <a:r>
              <a:rPr sz="2800" spc="-5" dirty="0">
                <a:latin typeface="Times New Roman"/>
                <a:cs typeface="Times New Roman"/>
              </a:rPr>
              <a:t>user constituencies </a:t>
            </a:r>
            <a:r>
              <a:rPr sz="2800" dirty="0">
                <a:latin typeface="Times New Roman"/>
                <a:cs typeface="Times New Roman"/>
              </a:rPr>
              <a:t>(</a:t>
            </a:r>
            <a:r>
              <a:rPr sz="2800" i="1" dirty="0">
                <a:latin typeface="Times New Roman"/>
                <a:cs typeface="Times New Roman"/>
              </a:rPr>
              <a:t>e.g.  </a:t>
            </a:r>
            <a:r>
              <a:rPr sz="2800" spc="-5" dirty="0">
                <a:latin typeface="Times New Roman"/>
                <a:cs typeface="Times New Roman"/>
              </a:rPr>
              <a:t>business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divisions)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ts val="2815"/>
              </a:lnSpc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security incident response</a:t>
            </a:r>
            <a:r>
              <a:rPr sz="2800" spc="-7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team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ts val="3025"/>
              </a:lnSpc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responsible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management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ts val="3190"/>
              </a:lnSpc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legal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counsel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12</a:t>
            </a:fld>
            <a:endParaRPr spc="-5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340861" y="959611"/>
            <a:ext cx="337629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Document</a:t>
            </a:r>
            <a:r>
              <a:rPr spc="-95" dirty="0"/>
              <a:t> </a:t>
            </a:r>
            <a:r>
              <a:rPr spc="-5" dirty="0"/>
              <a:t>Content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13763"/>
            <a:ext cx="5759450" cy="4451350"/>
          </a:xfrm>
          <a:prstGeom prst="rect">
            <a:avLst/>
          </a:prstGeom>
        </p:spPr>
        <p:txBody>
          <a:bodyPr vert="horz" wrap="square" lIns="0" tIns="4572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360"/>
              </a:spcBef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2200" dirty="0">
                <a:latin typeface="Times New Roman"/>
                <a:cs typeface="Times New Roman"/>
              </a:rPr>
              <a:t>What is the reason for the</a:t>
            </a:r>
            <a:r>
              <a:rPr sz="2200" spc="-5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policy?</a:t>
            </a:r>
            <a:endParaRPr sz="22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265"/>
              </a:spcBef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2200" dirty="0">
                <a:latin typeface="Times New Roman"/>
                <a:cs typeface="Times New Roman"/>
              </a:rPr>
              <a:t>Who developed the</a:t>
            </a:r>
            <a:r>
              <a:rPr sz="2200" spc="-4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policy?</a:t>
            </a:r>
            <a:endParaRPr sz="22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265"/>
              </a:spcBef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2200" dirty="0">
                <a:latin typeface="Times New Roman"/>
                <a:cs typeface="Times New Roman"/>
              </a:rPr>
              <a:t>Who approved the</a:t>
            </a:r>
            <a:r>
              <a:rPr sz="2200" spc="-4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policy?</a:t>
            </a:r>
            <a:endParaRPr sz="22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265"/>
              </a:spcBef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2200" dirty="0">
                <a:latin typeface="Times New Roman"/>
                <a:cs typeface="Times New Roman"/>
              </a:rPr>
              <a:t>Whose authority </a:t>
            </a:r>
            <a:r>
              <a:rPr sz="2200" spc="-5" dirty="0">
                <a:latin typeface="Times New Roman"/>
                <a:cs typeface="Times New Roman"/>
              </a:rPr>
              <a:t>sustains </a:t>
            </a:r>
            <a:r>
              <a:rPr sz="2200" dirty="0">
                <a:latin typeface="Times New Roman"/>
                <a:cs typeface="Times New Roman"/>
              </a:rPr>
              <a:t>the</a:t>
            </a:r>
            <a:r>
              <a:rPr sz="2200" spc="-5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policy?</a:t>
            </a:r>
            <a:endParaRPr sz="22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265"/>
              </a:spcBef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2200" dirty="0">
                <a:latin typeface="Times New Roman"/>
                <a:cs typeface="Times New Roman"/>
              </a:rPr>
              <a:t>Which laws / regulations is it based</a:t>
            </a:r>
            <a:r>
              <a:rPr sz="2200" spc="-10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on?</a:t>
            </a:r>
            <a:endParaRPr sz="22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260"/>
              </a:spcBef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2200" dirty="0">
                <a:latin typeface="Times New Roman"/>
                <a:cs typeface="Times New Roman"/>
              </a:rPr>
              <a:t>Who </a:t>
            </a:r>
            <a:r>
              <a:rPr sz="2200" spc="-5" dirty="0">
                <a:latin typeface="Times New Roman"/>
                <a:cs typeface="Times New Roman"/>
              </a:rPr>
              <a:t>will </a:t>
            </a:r>
            <a:r>
              <a:rPr sz="2200" dirty="0">
                <a:latin typeface="Times New Roman"/>
                <a:cs typeface="Times New Roman"/>
              </a:rPr>
              <a:t>enforce the</a:t>
            </a:r>
            <a:r>
              <a:rPr sz="2200" spc="-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policy?</a:t>
            </a:r>
            <a:endParaRPr sz="22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265"/>
              </a:spcBef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2200" spc="-5" dirty="0">
                <a:latin typeface="Times New Roman"/>
                <a:cs typeface="Times New Roman"/>
              </a:rPr>
              <a:t>How will </a:t>
            </a:r>
            <a:r>
              <a:rPr sz="2200" dirty="0">
                <a:latin typeface="Times New Roman"/>
                <a:cs typeface="Times New Roman"/>
              </a:rPr>
              <a:t>the </a:t>
            </a:r>
            <a:r>
              <a:rPr sz="2200" spc="-5" dirty="0">
                <a:latin typeface="Times New Roman"/>
                <a:cs typeface="Times New Roman"/>
              </a:rPr>
              <a:t>policy be</a:t>
            </a:r>
            <a:r>
              <a:rPr sz="2200" spc="-15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enforced?</a:t>
            </a:r>
            <a:endParaRPr sz="22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265"/>
              </a:spcBef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2200" dirty="0">
                <a:latin typeface="Times New Roman"/>
                <a:cs typeface="Times New Roman"/>
              </a:rPr>
              <a:t>Whom does the policy</a:t>
            </a:r>
            <a:r>
              <a:rPr sz="2200" spc="-50" dirty="0">
                <a:latin typeface="Times New Roman"/>
                <a:cs typeface="Times New Roman"/>
              </a:rPr>
              <a:t> </a:t>
            </a:r>
            <a:r>
              <a:rPr sz="2200" spc="-10" dirty="0">
                <a:latin typeface="Times New Roman"/>
                <a:cs typeface="Times New Roman"/>
              </a:rPr>
              <a:t>affect?</a:t>
            </a:r>
            <a:endParaRPr sz="22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265"/>
              </a:spcBef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2200" dirty="0">
                <a:latin typeface="Times New Roman"/>
                <a:cs typeface="Times New Roman"/>
              </a:rPr>
              <a:t>What information assets </a:t>
            </a:r>
            <a:r>
              <a:rPr sz="2200" spc="-5" dirty="0">
                <a:latin typeface="Times New Roman"/>
                <a:cs typeface="Times New Roman"/>
              </a:rPr>
              <a:t>must </a:t>
            </a:r>
            <a:r>
              <a:rPr sz="2200" dirty="0">
                <a:latin typeface="Times New Roman"/>
                <a:cs typeface="Times New Roman"/>
              </a:rPr>
              <a:t>be</a:t>
            </a:r>
            <a:r>
              <a:rPr sz="2200" spc="-6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protected?</a:t>
            </a:r>
            <a:endParaRPr sz="22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265"/>
              </a:spcBef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2200" dirty="0">
                <a:latin typeface="Times New Roman"/>
                <a:cs typeface="Times New Roman"/>
              </a:rPr>
              <a:t>What are users actually required to</a:t>
            </a:r>
            <a:r>
              <a:rPr sz="2200" spc="-7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do?</a:t>
            </a:r>
            <a:endParaRPr sz="22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260"/>
              </a:spcBef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2200" spc="-5" dirty="0">
                <a:latin typeface="Times New Roman"/>
                <a:cs typeface="Times New Roman"/>
              </a:rPr>
              <a:t>How </a:t>
            </a:r>
            <a:r>
              <a:rPr sz="2200" dirty="0">
                <a:latin typeface="Times New Roman"/>
                <a:cs typeface="Times New Roman"/>
              </a:rPr>
              <a:t>should security breaches be</a:t>
            </a:r>
            <a:r>
              <a:rPr sz="2200" spc="-10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reported?</a:t>
            </a:r>
            <a:endParaRPr sz="22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265"/>
              </a:spcBef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2200" dirty="0">
                <a:latin typeface="Times New Roman"/>
                <a:cs typeface="Times New Roman"/>
              </a:rPr>
              <a:t>What is the </a:t>
            </a:r>
            <a:r>
              <a:rPr sz="2200" spc="-5" dirty="0">
                <a:latin typeface="Times New Roman"/>
                <a:cs typeface="Times New Roman"/>
              </a:rPr>
              <a:t>effective </a:t>
            </a:r>
            <a:r>
              <a:rPr sz="2200" dirty="0">
                <a:latin typeface="Times New Roman"/>
                <a:cs typeface="Times New Roman"/>
              </a:rPr>
              <a:t>date / expiration date of</a:t>
            </a:r>
            <a:r>
              <a:rPr sz="2200" spc="-8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it?</a:t>
            </a:r>
            <a:endParaRPr sz="22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13</a:t>
            </a:fld>
            <a:endParaRPr spc="-5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028442" y="1006855"/>
            <a:ext cx="400113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Security Policy</a:t>
            </a:r>
            <a:r>
              <a:rPr spc="-15" dirty="0"/>
              <a:t> </a:t>
            </a:r>
            <a:r>
              <a:rPr spc="-40" dirty="0"/>
              <a:t>Topics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20494"/>
            <a:ext cx="5028565" cy="4469765"/>
          </a:xfrm>
          <a:prstGeom prst="rect">
            <a:avLst/>
          </a:prstGeom>
        </p:spPr>
        <p:txBody>
          <a:bodyPr vert="horz" wrap="square" lIns="0" tIns="9461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74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spc="-5" dirty="0">
                <a:latin typeface="Times New Roman"/>
                <a:cs typeface="Times New Roman"/>
              </a:rPr>
              <a:t>Principles</a:t>
            </a:r>
            <a:endParaRPr sz="27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5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spc="-5" dirty="0">
                <a:latin typeface="Times New Roman"/>
                <a:cs typeface="Times New Roman"/>
              </a:rPr>
              <a:t>Organizational </a:t>
            </a:r>
            <a:r>
              <a:rPr sz="2700" dirty="0">
                <a:latin typeface="Times New Roman"/>
                <a:cs typeface="Times New Roman"/>
              </a:rPr>
              <a:t>reporting</a:t>
            </a:r>
            <a:r>
              <a:rPr sz="2700" spc="-75" dirty="0">
                <a:latin typeface="Times New Roman"/>
                <a:cs typeface="Times New Roman"/>
              </a:rPr>
              <a:t> </a:t>
            </a:r>
            <a:r>
              <a:rPr sz="2700" spc="-5" dirty="0">
                <a:latin typeface="Times New Roman"/>
                <a:cs typeface="Times New Roman"/>
              </a:rPr>
              <a:t>structure</a:t>
            </a:r>
            <a:endParaRPr sz="27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4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spc="-5" dirty="0">
                <a:latin typeface="Times New Roman"/>
                <a:cs typeface="Times New Roman"/>
              </a:rPr>
              <a:t>Physical</a:t>
            </a:r>
            <a:r>
              <a:rPr sz="2700" spc="-10" dirty="0">
                <a:latin typeface="Times New Roman"/>
                <a:cs typeface="Times New Roman"/>
              </a:rPr>
              <a:t> </a:t>
            </a:r>
            <a:r>
              <a:rPr sz="2700" spc="-5" dirty="0">
                <a:latin typeface="Times New Roman"/>
                <a:cs typeface="Times New Roman"/>
              </a:rPr>
              <a:t>security</a:t>
            </a:r>
            <a:endParaRPr sz="27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5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spc="-5" dirty="0">
                <a:latin typeface="Times New Roman"/>
                <a:cs typeface="Times New Roman"/>
              </a:rPr>
              <a:t>Hiring, </a:t>
            </a:r>
            <a:r>
              <a:rPr sz="2700" dirty="0">
                <a:latin typeface="Times New Roman"/>
                <a:cs typeface="Times New Roman"/>
              </a:rPr>
              <a:t>management, and</a:t>
            </a:r>
            <a:r>
              <a:rPr sz="2700" spc="-45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firing</a:t>
            </a:r>
            <a:endParaRPr sz="27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5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spc="-5" dirty="0">
                <a:latin typeface="Times New Roman"/>
                <a:cs typeface="Times New Roman"/>
              </a:rPr>
              <a:t>Data </a:t>
            </a:r>
            <a:r>
              <a:rPr sz="2700" dirty="0">
                <a:latin typeface="Times New Roman"/>
                <a:cs typeface="Times New Roman"/>
              </a:rPr>
              <a:t>protection</a:t>
            </a:r>
            <a:endParaRPr sz="27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4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dirty="0">
                <a:latin typeface="Times New Roman"/>
                <a:cs typeface="Times New Roman"/>
              </a:rPr>
              <a:t>Communications</a:t>
            </a:r>
            <a:r>
              <a:rPr sz="2700" spc="-10" dirty="0">
                <a:latin typeface="Times New Roman"/>
                <a:cs typeface="Times New Roman"/>
              </a:rPr>
              <a:t> </a:t>
            </a:r>
            <a:r>
              <a:rPr sz="2700" spc="-5" dirty="0">
                <a:latin typeface="Times New Roman"/>
                <a:cs typeface="Times New Roman"/>
              </a:rPr>
              <a:t>security</a:t>
            </a:r>
            <a:endParaRPr sz="27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5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dirty="0">
                <a:latin typeface="Times New Roman"/>
                <a:cs typeface="Times New Roman"/>
              </a:rPr>
              <a:t>Hardware</a:t>
            </a:r>
            <a:endParaRPr sz="27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4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spc="-5" dirty="0">
                <a:latin typeface="Times New Roman"/>
                <a:cs typeface="Times New Roman"/>
              </a:rPr>
              <a:t>Software</a:t>
            </a:r>
            <a:endParaRPr sz="27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5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spc="-5" dirty="0">
                <a:latin typeface="Times New Roman"/>
                <a:cs typeface="Times New Roman"/>
              </a:rPr>
              <a:t>Operating</a:t>
            </a:r>
            <a:r>
              <a:rPr sz="2700" spc="-10" dirty="0">
                <a:latin typeface="Times New Roman"/>
                <a:cs typeface="Times New Roman"/>
              </a:rPr>
              <a:t> </a:t>
            </a:r>
            <a:r>
              <a:rPr sz="2700" spc="-5" dirty="0">
                <a:latin typeface="Times New Roman"/>
                <a:cs typeface="Times New Roman"/>
              </a:rPr>
              <a:t>systems</a:t>
            </a:r>
            <a:endParaRPr sz="27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14</a:t>
            </a:fld>
            <a:endParaRPr spc="-5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028442" y="883411"/>
            <a:ext cx="400113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Security Policy</a:t>
            </a:r>
            <a:r>
              <a:rPr spc="-15" dirty="0"/>
              <a:t> </a:t>
            </a:r>
            <a:r>
              <a:rPr spc="-40" dirty="0"/>
              <a:t>Topics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2893"/>
            <a:ext cx="3597910" cy="4551680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42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spc="-25" dirty="0">
                <a:latin typeface="Times New Roman"/>
                <a:cs typeface="Times New Roman"/>
              </a:rPr>
              <a:t>Technical</a:t>
            </a:r>
            <a:r>
              <a:rPr sz="2700" spc="-10" dirty="0">
                <a:latin typeface="Times New Roman"/>
                <a:cs typeface="Times New Roman"/>
              </a:rPr>
              <a:t> </a:t>
            </a:r>
            <a:r>
              <a:rPr sz="2700" spc="-5" dirty="0">
                <a:latin typeface="Times New Roman"/>
                <a:cs typeface="Times New Roman"/>
              </a:rPr>
              <a:t>support</a:t>
            </a:r>
            <a:endParaRPr sz="27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dirty="0">
                <a:latin typeface="Times New Roman"/>
                <a:cs typeface="Times New Roman"/>
              </a:rPr>
              <a:t>Privacy</a:t>
            </a:r>
            <a:endParaRPr sz="27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2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dirty="0">
                <a:latin typeface="Times New Roman"/>
                <a:cs typeface="Times New Roman"/>
              </a:rPr>
              <a:t>Access</a:t>
            </a:r>
            <a:endParaRPr sz="27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2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spc="-5" dirty="0">
                <a:latin typeface="Times New Roman"/>
                <a:cs typeface="Times New Roman"/>
              </a:rPr>
              <a:t>Accountability</a:t>
            </a:r>
            <a:endParaRPr sz="27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2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spc="-5" dirty="0">
                <a:latin typeface="Times New Roman"/>
                <a:cs typeface="Times New Roman"/>
              </a:rPr>
              <a:t>Authentication</a:t>
            </a:r>
            <a:endParaRPr sz="27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2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spc="-20" dirty="0">
                <a:latin typeface="Times New Roman"/>
                <a:cs typeface="Times New Roman"/>
              </a:rPr>
              <a:t>Availability</a:t>
            </a:r>
            <a:endParaRPr sz="27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dirty="0">
                <a:latin typeface="Times New Roman"/>
                <a:cs typeface="Times New Roman"/>
              </a:rPr>
              <a:t>Maintenance</a:t>
            </a:r>
            <a:endParaRPr sz="27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2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spc="-20" dirty="0">
                <a:latin typeface="Times New Roman"/>
                <a:cs typeface="Times New Roman"/>
              </a:rPr>
              <a:t>Violation</a:t>
            </a:r>
            <a:r>
              <a:rPr sz="2700" spc="-15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reporting</a:t>
            </a:r>
            <a:endParaRPr sz="27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2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dirty="0">
                <a:latin typeface="Times New Roman"/>
                <a:cs typeface="Times New Roman"/>
              </a:rPr>
              <a:t>Business</a:t>
            </a:r>
            <a:r>
              <a:rPr sz="2700" spc="-15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continuity</a:t>
            </a:r>
            <a:endParaRPr sz="27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2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spc="-5" dirty="0">
                <a:latin typeface="Times New Roman"/>
                <a:cs typeface="Times New Roman"/>
              </a:rPr>
              <a:t>Supporting</a:t>
            </a:r>
            <a:r>
              <a:rPr sz="2700" spc="-85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information</a:t>
            </a:r>
            <a:endParaRPr sz="27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15</a:t>
            </a:fld>
            <a:endParaRPr spc="-5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058665" y="883411"/>
            <a:ext cx="1942464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" dirty="0"/>
              <a:t>Resources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86026"/>
            <a:ext cx="7628890" cy="4359910"/>
          </a:xfrm>
          <a:prstGeom prst="rect">
            <a:avLst/>
          </a:prstGeom>
        </p:spPr>
        <p:txBody>
          <a:bodyPr vert="horz" wrap="square" lIns="0" tIns="104140" rIns="0" bIns="0" rtlCol="0">
            <a:spAutoFit/>
          </a:bodyPr>
          <a:lstStyle/>
          <a:p>
            <a:pPr marL="355600" marR="5080" indent="-342900">
              <a:lnSpc>
                <a:spcPct val="80000"/>
              </a:lnSpc>
              <a:spcBef>
                <a:spcPts val="820"/>
              </a:spcBef>
              <a:buFont typeface="Arial"/>
              <a:buChar char="•"/>
              <a:tabLst>
                <a:tab pos="354965" algn="l"/>
                <a:tab pos="355600" algn="l"/>
                <a:tab pos="7065009" algn="l"/>
              </a:tabLst>
            </a:pPr>
            <a:r>
              <a:rPr sz="3000" spc="-5" dirty="0">
                <a:latin typeface="Times New Roman"/>
                <a:cs typeface="Times New Roman"/>
              </a:rPr>
              <a:t>IS</a:t>
            </a:r>
            <a:r>
              <a:rPr sz="3000" dirty="0">
                <a:latin typeface="Times New Roman"/>
                <a:cs typeface="Times New Roman"/>
              </a:rPr>
              <a:t>O</a:t>
            </a:r>
            <a:r>
              <a:rPr sz="3000" spc="-5" dirty="0">
                <a:latin typeface="Times New Roman"/>
                <a:cs typeface="Times New Roman"/>
              </a:rPr>
              <a:t> 2700</a:t>
            </a:r>
            <a:r>
              <a:rPr sz="3000" dirty="0">
                <a:latin typeface="Times New Roman"/>
                <a:cs typeface="Times New Roman"/>
              </a:rPr>
              <a:t>2</a:t>
            </a:r>
            <a:r>
              <a:rPr sz="3000" spc="-5" dirty="0">
                <a:latin typeface="Times New Roman"/>
                <a:cs typeface="Times New Roman"/>
              </a:rPr>
              <a:t> (Renumbere</a:t>
            </a:r>
            <a:r>
              <a:rPr sz="3000" dirty="0">
                <a:latin typeface="Times New Roman"/>
                <a:cs typeface="Times New Roman"/>
              </a:rPr>
              <a:t>d</a:t>
            </a:r>
            <a:r>
              <a:rPr sz="3000" spc="15" dirty="0">
                <a:latin typeface="Times New Roman"/>
                <a:cs typeface="Times New Roman"/>
              </a:rPr>
              <a:t> </a:t>
            </a:r>
            <a:r>
              <a:rPr sz="3000" spc="-5" dirty="0">
                <a:latin typeface="Times New Roman"/>
                <a:cs typeface="Times New Roman"/>
              </a:rPr>
              <a:t>fro</a:t>
            </a:r>
            <a:r>
              <a:rPr sz="3000" dirty="0">
                <a:latin typeface="Times New Roman"/>
                <a:cs typeface="Times New Roman"/>
              </a:rPr>
              <a:t>m</a:t>
            </a:r>
            <a:r>
              <a:rPr sz="3000" spc="-5" dirty="0">
                <a:latin typeface="Times New Roman"/>
                <a:cs typeface="Times New Roman"/>
              </a:rPr>
              <a:t> IS</a:t>
            </a:r>
            <a:r>
              <a:rPr sz="3000" dirty="0">
                <a:latin typeface="Times New Roman"/>
                <a:cs typeface="Times New Roman"/>
              </a:rPr>
              <a:t>O</a:t>
            </a:r>
            <a:r>
              <a:rPr sz="3000" spc="-5" dirty="0">
                <a:latin typeface="Times New Roman"/>
                <a:cs typeface="Times New Roman"/>
              </a:rPr>
              <a:t> 1779</a:t>
            </a:r>
            <a:r>
              <a:rPr sz="3000" dirty="0">
                <a:latin typeface="Times New Roman"/>
                <a:cs typeface="Times New Roman"/>
              </a:rPr>
              <a:t>9	and  British Standard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7799)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ts val="2360"/>
              </a:lnSpc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15" dirty="0">
                <a:latin typeface="Times New Roman"/>
                <a:cs typeface="Times New Roman"/>
              </a:rPr>
              <a:t>Widely-used </a:t>
            </a:r>
            <a:r>
              <a:rPr sz="2800" spc="-5" dirty="0">
                <a:latin typeface="Times New Roman"/>
                <a:cs typeface="Times New Roman"/>
              </a:rPr>
              <a:t>international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standard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ts val="2690"/>
              </a:lnSpc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35" dirty="0">
                <a:latin typeface="Times New Roman"/>
                <a:cs typeface="Times New Roman"/>
              </a:rPr>
              <a:t>With </a:t>
            </a:r>
            <a:r>
              <a:rPr sz="2800" dirty="0">
                <a:latin typeface="Times New Roman"/>
                <a:cs typeface="Times New Roman"/>
              </a:rPr>
              <a:t>a </a:t>
            </a:r>
            <a:r>
              <a:rPr sz="2800" spc="-5" dirty="0">
                <a:latin typeface="Times New Roman"/>
                <a:cs typeface="Times New Roman"/>
              </a:rPr>
              <a:t>comprehensive set of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controls</a:t>
            </a:r>
            <a:endParaRPr sz="2800">
              <a:latin typeface="Times New Roman"/>
              <a:cs typeface="Times New Roman"/>
            </a:endParaRPr>
          </a:p>
          <a:p>
            <a:pPr marL="755650" marR="596265" lvl="1" indent="-285750">
              <a:lnSpc>
                <a:spcPct val="80000"/>
              </a:lnSpc>
              <a:spcBef>
                <a:spcPts val="33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Provides </a:t>
            </a:r>
            <a:r>
              <a:rPr sz="2800" dirty="0">
                <a:latin typeface="Times New Roman"/>
                <a:cs typeface="Times New Roman"/>
              </a:rPr>
              <a:t>a convenient </a:t>
            </a:r>
            <a:r>
              <a:rPr sz="2800" spc="-5" dirty="0">
                <a:latin typeface="Times New Roman"/>
                <a:cs typeface="Times New Roman"/>
              </a:rPr>
              <a:t>framework for policy  </a:t>
            </a:r>
            <a:r>
              <a:rPr sz="2800" dirty="0">
                <a:latin typeface="Times New Roman"/>
                <a:cs typeface="Times New Roman"/>
              </a:rPr>
              <a:t>authors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ts val="254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COBIT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ts val="2690"/>
              </a:lnSpc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Business-oriented </a:t>
            </a:r>
            <a:r>
              <a:rPr sz="2800" dirty="0">
                <a:latin typeface="Times New Roman"/>
                <a:cs typeface="Times New Roman"/>
              </a:rPr>
              <a:t>set </a:t>
            </a:r>
            <a:r>
              <a:rPr sz="2800" spc="-5" dirty="0">
                <a:latin typeface="Times New Roman"/>
                <a:cs typeface="Times New Roman"/>
              </a:rPr>
              <a:t>of</a:t>
            </a:r>
            <a:r>
              <a:rPr sz="2800" spc="-4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standards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ts val="2660"/>
              </a:lnSpc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Includes IT security and </a:t>
            </a:r>
            <a:r>
              <a:rPr sz="2800" dirty="0">
                <a:latin typeface="Times New Roman"/>
                <a:cs typeface="Times New Roman"/>
              </a:rPr>
              <a:t>control</a:t>
            </a:r>
            <a:r>
              <a:rPr sz="2800" spc="-114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practices</a:t>
            </a:r>
            <a:endParaRPr sz="2800">
              <a:latin typeface="Times New Roman"/>
              <a:cs typeface="Times New Roman"/>
            </a:endParaRPr>
          </a:p>
          <a:p>
            <a:pPr marL="355600" marR="775335" indent="-342900">
              <a:lnSpc>
                <a:spcPts val="2880"/>
              </a:lnSpc>
              <a:spcBef>
                <a:spcPts val="33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Standard </a:t>
            </a:r>
            <a:r>
              <a:rPr sz="3000" dirty="0">
                <a:latin typeface="Times New Roman"/>
                <a:cs typeface="Times New Roman"/>
              </a:rPr>
              <a:t>of </a:t>
            </a:r>
            <a:r>
              <a:rPr sz="3000" spc="-5" dirty="0">
                <a:latin typeface="Times New Roman"/>
                <a:cs typeface="Times New Roman"/>
              </a:rPr>
              <a:t>Good Practice </a:t>
            </a:r>
            <a:r>
              <a:rPr sz="3000" dirty="0">
                <a:latin typeface="Times New Roman"/>
                <a:cs typeface="Times New Roman"/>
              </a:rPr>
              <a:t>for Information  Security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ts val="2905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Other organizations, </a:t>
            </a:r>
            <a:r>
              <a:rPr sz="3000" i="1" dirty="0">
                <a:latin typeface="Times New Roman"/>
                <a:cs typeface="Times New Roman"/>
              </a:rPr>
              <a:t>e.g. </a:t>
            </a:r>
            <a:r>
              <a:rPr sz="3000" spc="-65" dirty="0">
                <a:latin typeface="Times New Roman"/>
                <a:cs typeface="Times New Roman"/>
              </a:rPr>
              <a:t>CERT-CC,</a:t>
            </a:r>
            <a:r>
              <a:rPr sz="3000" spc="20" dirty="0">
                <a:latin typeface="Times New Roman"/>
                <a:cs typeface="Times New Roman"/>
              </a:rPr>
              <a:t> </a:t>
            </a:r>
            <a:r>
              <a:rPr sz="3000" spc="-5" dirty="0">
                <a:latin typeface="Times New Roman"/>
                <a:cs typeface="Times New Roman"/>
              </a:rPr>
              <a:t>CIO.gov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16</a:t>
            </a:fld>
            <a:endParaRPr spc="-5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902205" y="1006855"/>
            <a:ext cx="625475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Personnel Security</a:t>
            </a:r>
            <a:r>
              <a:rPr spc="30" dirty="0"/>
              <a:t> </a:t>
            </a:r>
            <a:r>
              <a:rPr spc="-5" dirty="0"/>
              <a:t>Considerations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86025"/>
            <a:ext cx="4033520" cy="3865879"/>
          </a:xfrm>
          <a:prstGeom prst="rect">
            <a:avLst/>
          </a:prstGeom>
        </p:spPr>
        <p:txBody>
          <a:bodyPr vert="horz" wrap="square" lIns="0" tIns="104139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1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Employment practices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Job</a:t>
            </a:r>
            <a:r>
              <a:rPr sz="3000" spc="-1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descriptions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Background</a:t>
            </a:r>
            <a:r>
              <a:rPr sz="3000" spc="-1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checks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Employment contracts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Orientation </a:t>
            </a:r>
            <a:r>
              <a:rPr sz="3000" dirty="0">
                <a:latin typeface="Times New Roman"/>
                <a:cs typeface="Times New Roman"/>
              </a:rPr>
              <a:t>and</a:t>
            </a:r>
            <a:r>
              <a:rPr sz="3000" spc="-7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training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Performance</a:t>
            </a:r>
            <a:r>
              <a:rPr sz="3000" spc="-7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evaluation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20" dirty="0">
                <a:latin typeface="Times New Roman"/>
                <a:cs typeface="Times New Roman"/>
              </a:rPr>
              <a:t>Termination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17</a:t>
            </a:fld>
            <a:endParaRPr spc="-5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858772" y="1006855"/>
            <a:ext cx="634111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Employment </a:t>
            </a:r>
            <a:r>
              <a:rPr dirty="0"/>
              <a:t>Policies </a:t>
            </a:r>
            <a:r>
              <a:rPr spc="-5" dirty="0"/>
              <a:t>and</a:t>
            </a:r>
            <a:r>
              <a:rPr spc="-45" dirty="0"/>
              <a:t> </a:t>
            </a:r>
            <a:r>
              <a:rPr dirty="0"/>
              <a:t>Practices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221739" y="2078227"/>
            <a:ext cx="7569834" cy="2662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Management should </a:t>
            </a:r>
            <a:r>
              <a:rPr sz="2800" dirty="0">
                <a:latin typeface="Times New Roman"/>
                <a:cs typeface="Times New Roman"/>
              </a:rPr>
              <a:t>integrate information</a:t>
            </a:r>
            <a:r>
              <a:rPr sz="2800" spc="-1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security  concepts into the </a:t>
            </a:r>
            <a:r>
              <a:rPr sz="2800" spc="-20" dirty="0">
                <a:latin typeface="Times New Roman"/>
                <a:cs typeface="Times New Roman"/>
              </a:rPr>
              <a:t>organization’s </a:t>
            </a:r>
            <a:r>
              <a:rPr sz="2800" spc="-5" dirty="0">
                <a:latin typeface="Times New Roman"/>
                <a:cs typeface="Times New Roman"/>
              </a:rPr>
              <a:t>employment  policies and</a:t>
            </a:r>
            <a:r>
              <a:rPr sz="2800" spc="-4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practices</a:t>
            </a:r>
            <a:endParaRPr sz="2800">
              <a:latin typeface="Times New Roman"/>
              <a:cs typeface="Times New Roman"/>
            </a:endParaRPr>
          </a:p>
          <a:p>
            <a:pPr marL="287020" marR="466725" indent="-274320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dirty="0"/>
              <a:t>	</a:t>
            </a:r>
            <a:r>
              <a:rPr sz="2800" dirty="0">
                <a:latin typeface="Times New Roman"/>
                <a:cs typeface="Times New Roman"/>
              </a:rPr>
              <a:t>The </a:t>
            </a:r>
            <a:r>
              <a:rPr sz="2800" spc="-10" dirty="0">
                <a:latin typeface="Times New Roman"/>
                <a:cs typeface="Times New Roman"/>
              </a:rPr>
              <a:t>organization </a:t>
            </a:r>
            <a:r>
              <a:rPr sz="2800" spc="-5" dirty="0">
                <a:latin typeface="Times New Roman"/>
                <a:cs typeface="Times New Roman"/>
              </a:rPr>
              <a:t>should </a:t>
            </a:r>
            <a:r>
              <a:rPr sz="2800" dirty="0">
                <a:latin typeface="Times New Roman"/>
                <a:cs typeface="Times New Roman"/>
              </a:rPr>
              <a:t>make </a:t>
            </a:r>
            <a:r>
              <a:rPr sz="2800" spc="-5" dirty="0">
                <a:latin typeface="Times New Roman"/>
                <a:cs typeface="Times New Roman"/>
              </a:rPr>
              <a:t>information  security </a:t>
            </a:r>
            <a:r>
              <a:rPr sz="2800" dirty="0">
                <a:latin typeface="Times New Roman"/>
                <a:cs typeface="Times New Roman"/>
              </a:rPr>
              <a:t>a </a:t>
            </a:r>
            <a:r>
              <a:rPr sz="2800" spc="-5" dirty="0">
                <a:latin typeface="Times New Roman"/>
                <a:cs typeface="Times New Roman"/>
              </a:rPr>
              <a:t>documented part of </a:t>
            </a:r>
            <a:r>
              <a:rPr sz="2800" dirty="0">
                <a:latin typeface="Times New Roman"/>
                <a:cs typeface="Times New Roman"/>
              </a:rPr>
              <a:t>every </a:t>
            </a:r>
            <a:r>
              <a:rPr sz="2800" spc="-20" dirty="0">
                <a:latin typeface="Times New Roman"/>
                <a:cs typeface="Times New Roman"/>
              </a:rPr>
              <a:t>employee’s  </a:t>
            </a:r>
            <a:r>
              <a:rPr sz="2800" spc="-5" dirty="0">
                <a:latin typeface="Times New Roman"/>
                <a:cs typeface="Times New Roman"/>
              </a:rPr>
              <a:t>job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description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18</a:t>
            </a:fld>
            <a:endParaRPr spc="-5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858772" y="1006855"/>
            <a:ext cx="634111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Employment </a:t>
            </a:r>
            <a:r>
              <a:rPr dirty="0"/>
              <a:t>Policies </a:t>
            </a:r>
            <a:r>
              <a:rPr spc="-5" dirty="0"/>
              <a:t>and</a:t>
            </a:r>
            <a:r>
              <a:rPr spc="-45" dirty="0"/>
              <a:t> </a:t>
            </a:r>
            <a:r>
              <a:rPr dirty="0"/>
              <a:t>Practices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7465"/>
            <a:ext cx="7786370" cy="3225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  <a:tab pos="4435475" algn="l"/>
              </a:tabLst>
            </a:pPr>
            <a:r>
              <a:rPr sz="3000" dirty="0">
                <a:latin typeface="Times New Roman"/>
                <a:cs typeface="Times New Roman"/>
              </a:rPr>
              <a:t>From an information </a:t>
            </a:r>
            <a:r>
              <a:rPr sz="3000" spc="-5" dirty="0">
                <a:latin typeface="Times New Roman"/>
                <a:cs typeface="Times New Roman"/>
              </a:rPr>
              <a:t>security </a:t>
            </a:r>
            <a:r>
              <a:rPr sz="3000" dirty="0">
                <a:latin typeface="Times New Roman"/>
                <a:cs typeface="Times New Roman"/>
              </a:rPr>
              <a:t>perspective, hiring  of employees is a responsibility laden with  potential</a:t>
            </a:r>
            <a:r>
              <a:rPr sz="3000" spc="2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security pitfalls.	</a:t>
            </a:r>
            <a:r>
              <a:rPr sz="3000" spc="-10" dirty="0">
                <a:latin typeface="Times New Roman"/>
                <a:cs typeface="Times New Roman"/>
              </a:rPr>
              <a:t>(Don’t </a:t>
            </a:r>
            <a:r>
              <a:rPr sz="3000" dirty="0">
                <a:latin typeface="Times New Roman"/>
                <a:cs typeface="Times New Roman"/>
              </a:rPr>
              <a:t>hire a</a:t>
            </a:r>
            <a:r>
              <a:rPr sz="3000" spc="-5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crook.)</a:t>
            </a:r>
            <a:endParaRPr sz="3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  <a:buFont typeface="Arial"/>
              <a:buChar char="•"/>
            </a:pPr>
            <a:endParaRPr sz="3100">
              <a:latin typeface="Times New Roman"/>
              <a:cs typeface="Times New Roman"/>
            </a:endParaRPr>
          </a:p>
          <a:p>
            <a:pPr marL="355600" marR="186055" indent="-342900">
              <a:lnSpc>
                <a:spcPct val="1000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CISO and information </a:t>
            </a:r>
            <a:r>
              <a:rPr sz="3000" spc="-5" dirty="0">
                <a:latin typeface="Times New Roman"/>
                <a:cs typeface="Times New Roman"/>
              </a:rPr>
              <a:t>security </a:t>
            </a:r>
            <a:r>
              <a:rPr sz="3000" dirty="0">
                <a:latin typeface="Times New Roman"/>
                <a:cs typeface="Times New Roman"/>
              </a:rPr>
              <a:t>manager should  provide human resources with information  security input to personnel hiring</a:t>
            </a:r>
            <a:r>
              <a:rPr sz="3000" spc="-5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guidelines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19</a:t>
            </a:fld>
            <a:endParaRPr spc="-5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652520" y="1006855"/>
            <a:ext cx="275526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Human</a:t>
            </a:r>
            <a:r>
              <a:rPr spc="-105" dirty="0"/>
              <a:t> </a:t>
            </a:r>
            <a:r>
              <a:rPr dirty="0"/>
              <a:t>Factors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31746"/>
            <a:ext cx="6943725" cy="4338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indent="-342900">
              <a:lnSpc>
                <a:spcPts val="357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An </a:t>
            </a:r>
            <a:r>
              <a:rPr sz="3000" dirty="0">
                <a:latin typeface="Times New Roman"/>
                <a:cs typeface="Times New Roman"/>
              </a:rPr>
              <a:t>important, broad</a:t>
            </a:r>
            <a:r>
              <a:rPr sz="3000" spc="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area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ts val="3554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30" dirty="0">
                <a:latin typeface="Times New Roman"/>
                <a:cs typeface="Times New Roman"/>
              </a:rPr>
              <a:t>With </a:t>
            </a:r>
            <a:r>
              <a:rPr sz="3000" dirty="0">
                <a:latin typeface="Times New Roman"/>
                <a:cs typeface="Times New Roman"/>
              </a:rPr>
              <a:t>a few key</a:t>
            </a:r>
            <a:r>
              <a:rPr sz="3000" spc="1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topics: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ts val="3329"/>
              </a:lnSpc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Security awareness, training, and</a:t>
            </a:r>
            <a:r>
              <a:rPr sz="2800" spc="-9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education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ts val="3325"/>
              </a:lnSpc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10" dirty="0">
                <a:latin typeface="Times New Roman"/>
                <a:cs typeface="Times New Roman"/>
              </a:rPr>
              <a:t>Organizational </a:t>
            </a:r>
            <a:r>
              <a:rPr sz="2800" spc="-5" dirty="0">
                <a:latin typeface="Times New Roman"/>
                <a:cs typeface="Times New Roman"/>
              </a:rPr>
              <a:t>security policy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ts val="3325"/>
              </a:lnSpc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Personnel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security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ts val="3325"/>
              </a:lnSpc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E-mail and </a:t>
            </a:r>
            <a:r>
              <a:rPr sz="2800" spc="-45" dirty="0">
                <a:latin typeface="Times New Roman"/>
                <a:cs typeface="Times New Roman"/>
              </a:rPr>
              <a:t>World </a:t>
            </a:r>
            <a:r>
              <a:rPr sz="2800" spc="-30" dirty="0">
                <a:latin typeface="Times New Roman"/>
                <a:cs typeface="Times New Roman"/>
              </a:rPr>
              <a:t>Wide </a:t>
            </a:r>
            <a:r>
              <a:rPr sz="2800" spc="-75" dirty="0">
                <a:latin typeface="Times New Roman"/>
                <a:cs typeface="Times New Roman"/>
              </a:rPr>
              <a:t>Web </a:t>
            </a:r>
            <a:r>
              <a:rPr sz="2800" spc="-5" dirty="0">
                <a:latin typeface="Times New Roman"/>
                <a:cs typeface="Times New Roman"/>
              </a:rPr>
              <a:t>use</a:t>
            </a:r>
            <a:r>
              <a:rPr sz="2800" spc="-13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policies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ts val="3310"/>
              </a:lnSpc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The jobs of </a:t>
            </a:r>
            <a:r>
              <a:rPr sz="2800" spc="-5" dirty="0">
                <a:latin typeface="Times New Roman"/>
                <a:cs typeface="Times New Roman"/>
              </a:rPr>
              <a:t>security</a:t>
            </a:r>
            <a:r>
              <a:rPr sz="2800" spc="-6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professionals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ts val="355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75" dirty="0">
                <a:latin typeface="Times New Roman"/>
                <a:cs typeface="Times New Roman"/>
              </a:rPr>
              <a:t>Two </a:t>
            </a:r>
            <a:r>
              <a:rPr sz="3000" dirty="0">
                <a:latin typeface="Times New Roman"/>
                <a:cs typeface="Times New Roman"/>
              </a:rPr>
              <a:t>areas to</a:t>
            </a:r>
            <a:r>
              <a:rPr sz="3000" spc="6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consider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ts val="3329"/>
              </a:lnSpc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Human factors </a:t>
            </a:r>
            <a:r>
              <a:rPr sz="2800" dirty="0">
                <a:latin typeface="Times New Roman"/>
                <a:cs typeface="Times New Roman"/>
              </a:rPr>
              <a:t>and the</a:t>
            </a:r>
            <a:r>
              <a:rPr sz="2800" spc="-55" dirty="0">
                <a:latin typeface="Times New Roman"/>
                <a:cs typeface="Times New Roman"/>
              </a:rPr>
              <a:t> </a:t>
            </a:r>
            <a:r>
              <a:rPr sz="2800" spc="-10" dirty="0">
                <a:latin typeface="Times New Roman"/>
                <a:cs typeface="Times New Roman"/>
              </a:rPr>
              <a:t>organization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ts val="3340"/>
              </a:lnSpc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10" dirty="0">
                <a:latin typeface="Times New Roman"/>
                <a:cs typeface="Times New Roman"/>
              </a:rPr>
              <a:t>Staffing </a:t>
            </a:r>
            <a:r>
              <a:rPr sz="2800" dirty="0">
                <a:latin typeface="Times New Roman"/>
                <a:cs typeface="Times New Roman"/>
              </a:rPr>
              <a:t>the information </a:t>
            </a:r>
            <a:r>
              <a:rPr sz="2800" spc="-5" dirty="0">
                <a:latin typeface="Times New Roman"/>
                <a:cs typeface="Times New Roman"/>
              </a:rPr>
              <a:t>security</a:t>
            </a:r>
            <a:r>
              <a:rPr sz="2800" spc="-8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function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2</a:t>
            </a:fld>
            <a:endParaRPr spc="-5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495547" y="1006855"/>
            <a:ext cx="306832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Job</a:t>
            </a:r>
            <a:r>
              <a:rPr spc="-45" dirty="0"/>
              <a:t> </a:t>
            </a:r>
            <a:r>
              <a:rPr spc="-5" dirty="0"/>
              <a:t>Descriptions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221739" y="2077465"/>
            <a:ext cx="7336790" cy="3225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 algn="just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Integrating information </a:t>
            </a:r>
            <a:r>
              <a:rPr sz="3000" spc="-5" dirty="0">
                <a:latin typeface="Times New Roman"/>
                <a:cs typeface="Times New Roman"/>
              </a:rPr>
              <a:t>security </a:t>
            </a:r>
            <a:r>
              <a:rPr sz="3000" dirty="0">
                <a:latin typeface="Times New Roman"/>
                <a:cs typeface="Times New Roman"/>
              </a:rPr>
              <a:t>perspectives  into hiring process begins </a:t>
            </a:r>
            <a:r>
              <a:rPr sz="3000" spc="-5" dirty="0">
                <a:latin typeface="Times New Roman"/>
                <a:cs typeface="Times New Roman"/>
              </a:rPr>
              <a:t>with </a:t>
            </a:r>
            <a:r>
              <a:rPr sz="3000" dirty="0">
                <a:latin typeface="Times New Roman"/>
                <a:cs typeface="Times New Roman"/>
              </a:rPr>
              <a:t>reviewing</a:t>
            </a:r>
            <a:r>
              <a:rPr sz="3000" spc="-9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and  updating all job</a:t>
            </a:r>
            <a:r>
              <a:rPr sz="3000" spc="-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descriptions</a:t>
            </a:r>
            <a:endParaRPr sz="3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  <a:buFont typeface="Arial"/>
              <a:buChar char="•"/>
            </a:pPr>
            <a:endParaRPr sz="3100">
              <a:latin typeface="Times New Roman"/>
              <a:cs typeface="Times New Roman"/>
            </a:endParaRPr>
          </a:p>
          <a:p>
            <a:pPr marL="355600" marR="346710" indent="-342900">
              <a:lnSpc>
                <a:spcPct val="1000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Organization should </a:t>
            </a:r>
            <a:r>
              <a:rPr sz="3000" dirty="0">
                <a:latin typeface="Times New Roman"/>
                <a:cs typeface="Times New Roman"/>
              </a:rPr>
              <a:t>avoid revealing access  privileges to prospective employees </a:t>
            </a:r>
            <a:r>
              <a:rPr sz="3000" spc="-5" dirty="0">
                <a:latin typeface="Times New Roman"/>
                <a:cs typeface="Times New Roman"/>
              </a:rPr>
              <a:t>when  </a:t>
            </a:r>
            <a:r>
              <a:rPr sz="3000" dirty="0">
                <a:latin typeface="Times New Roman"/>
                <a:cs typeface="Times New Roman"/>
              </a:rPr>
              <a:t>advertising open</a:t>
            </a:r>
            <a:r>
              <a:rPr sz="3000" spc="-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positions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20</a:t>
            </a:fld>
            <a:endParaRPr spc="-5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205988" y="1006855"/>
            <a:ext cx="3646804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Background</a:t>
            </a:r>
            <a:r>
              <a:rPr spc="-75" dirty="0"/>
              <a:t> </a:t>
            </a:r>
            <a:r>
              <a:rPr spc="-10" dirty="0"/>
              <a:t>Checks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8227"/>
            <a:ext cx="7920990" cy="42932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Investigation into </a:t>
            </a:r>
            <a:r>
              <a:rPr sz="2800" dirty="0">
                <a:latin typeface="Times New Roman"/>
                <a:cs typeface="Times New Roman"/>
              </a:rPr>
              <a:t>a </a:t>
            </a:r>
            <a:r>
              <a:rPr sz="2800" spc="-20" dirty="0">
                <a:latin typeface="Times New Roman"/>
                <a:cs typeface="Times New Roman"/>
              </a:rPr>
              <a:t>candidate’s</a:t>
            </a:r>
            <a:r>
              <a:rPr sz="2800" spc="-6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past</a:t>
            </a:r>
            <a:endParaRPr sz="2800">
              <a:latin typeface="Times New Roman"/>
              <a:cs typeface="Times New Roman"/>
            </a:endParaRPr>
          </a:p>
          <a:p>
            <a:pPr marL="355600" marR="546735" indent="-342900">
              <a:lnSpc>
                <a:spcPct val="1000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Should be </a:t>
            </a:r>
            <a:r>
              <a:rPr sz="2800" dirty="0">
                <a:latin typeface="Times New Roman"/>
                <a:cs typeface="Times New Roman"/>
              </a:rPr>
              <a:t>conducted before </a:t>
            </a:r>
            <a:r>
              <a:rPr sz="2800" spc="-10" dirty="0">
                <a:latin typeface="Times New Roman"/>
                <a:cs typeface="Times New Roman"/>
              </a:rPr>
              <a:t>organization </a:t>
            </a:r>
            <a:r>
              <a:rPr sz="2800" dirty="0">
                <a:latin typeface="Times New Roman"/>
                <a:cs typeface="Times New Roman"/>
              </a:rPr>
              <a:t>extends  </a:t>
            </a:r>
            <a:r>
              <a:rPr sz="2800" spc="-15" dirty="0">
                <a:latin typeface="Times New Roman"/>
                <a:cs typeface="Times New Roman"/>
              </a:rPr>
              <a:t>offer </a:t>
            </a:r>
            <a:r>
              <a:rPr sz="2800" dirty="0">
                <a:latin typeface="Times New Roman"/>
                <a:cs typeface="Times New Roman"/>
              </a:rPr>
              <a:t>to </a:t>
            </a:r>
            <a:r>
              <a:rPr sz="2800" spc="-5" dirty="0">
                <a:latin typeface="Times New Roman"/>
                <a:cs typeface="Times New Roman"/>
              </a:rPr>
              <a:t>candidate</a:t>
            </a:r>
            <a:endParaRPr sz="28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Background </a:t>
            </a:r>
            <a:r>
              <a:rPr sz="2800" dirty="0">
                <a:latin typeface="Times New Roman"/>
                <a:cs typeface="Times New Roman"/>
              </a:rPr>
              <a:t>checks </a:t>
            </a:r>
            <a:r>
              <a:rPr sz="2800" spc="-10" dirty="0">
                <a:latin typeface="Times New Roman"/>
                <a:cs typeface="Times New Roman"/>
              </a:rPr>
              <a:t>differ </a:t>
            </a:r>
            <a:r>
              <a:rPr sz="2800" dirty="0">
                <a:latin typeface="Times New Roman"/>
                <a:cs typeface="Times New Roman"/>
              </a:rPr>
              <a:t>in level </a:t>
            </a:r>
            <a:r>
              <a:rPr sz="2800" spc="-5" dirty="0">
                <a:latin typeface="Times New Roman"/>
                <a:cs typeface="Times New Roman"/>
              </a:rPr>
              <a:t>of detail </a:t>
            </a:r>
            <a:r>
              <a:rPr sz="2800" dirty="0">
                <a:latin typeface="Times New Roman"/>
                <a:cs typeface="Times New Roman"/>
              </a:rPr>
              <a:t>and </a:t>
            </a:r>
            <a:r>
              <a:rPr sz="2800" spc="-5" dirty="0">
                <a:latin typeface="Times New Roman"/>
                <a:cs typeface="Times New Roman"/>
              </a:rPr>
              <a:t>depth  with which candidate </a:t>
            </a:r>
            <a:r>
              <a:rPr sz="2800" dirty="0">
                <a:latin typeface="Times New Roman"/>
                <a:cs typeface="Times New Roman"/>
              </a:rPr>
              <a:t>is</a:t>
            </a:r>
            <a:r>
              <a:rPr sz="2800" spc="-4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examined</a:t>
            </a:r>
            <a:endParaRPr sz="2800">
              <a:latin typeface="Times New Roman"/>
              <a:cs typeface="Times New Roman"/>
            </a:endParaRPr>
          </a:p>
          <a:p>
            <a:pPr marL="355600" marR="31115" indent="-342900" algn="just">
              <a:lnSpc>
                <a:spcPct val="100000"/>
              </a:lnSpc>
              <a:buFont typeface="Arial"/>
              <a:buChar char="•"/>
              <a:tabLst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May </a:t>
            </a:r>
            <a:r>
              <a:rPr sz="2800" dirty="0">
                <a:latin typeface="Times New Roman"/>
                <a:cs typeface="Times New Roman"/>
              </a:rPr>
              <a:t>include </a:t>
            </a:r>
            <a:r>
              <a:rPr sz="2800" spc="-5" dirty="0">
                <a:latin typeface="Times New Roman"/>
                <a:cs typeface="Times New Roman"/>
              </a:rPr>
              <a:t>identity check, </a:t>
            </a:r>
            <a:r>
              <a:rPr sz="2800" dirty="0">
                <a:latin typeface="Times New Roman"/>
                <a:cs typeface="Times New Roman"/>
              </a:rPr>
              <a:t>education and</a:t>
            </a:r>
            <a:r>
              <a:rPr sz="2800" spc="-13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credential  check, </a:t>
            </a:r>
            <a:r>
              <a:rPr sz="2800" spc="-5" dirty="0">
                <a:latin typeface="Times New Roman"/>
                <a:cs typeface="Times New Roman"/>
              </a:rPr>
              <a:t>previous </a:t>
            </a:r>
            <a:r>
              <a:rPr sz="2800" dirty="0">
                <a:latin typeface="Times New Roman"/>
                <a:cs typeface="Times New Roman"/>
              </a:rPr>
              <a:t>employment </a:t>
            </a:r>
            <a:r>
              <a:rPr sz="2800" spc="-5" dirty="0">
                <a:latin typeface="Times New Roman"/>
                <a:cs typeface="Times New Roman"/>
              </a:rPr>
              <a:t>verification, </a:t>
            </a:r>
            <a:r>
              <a:rPr sz="2800" dirty="0">
                <a:latin typeface="Times New Roman"/>
                <a:cs typeface="Times New Roman"/>
              </a:rPr>
              <a:t>references  check, drug </a:t>
            </a:r>
            <a:r>
              <a:rPr sz="2800" spc="-25" dirty="0">
                <a:latin typeface="Times New Roman"/>
                <a:cs typeface="Times New Roman"/>
              </a:rPr>
              <a:t>history, </a:t>
            </a:r>
            <a:r>
              <a:rPr sz="2800" spc="-5" dirty="0">
                <a:latin typeface="Times New Roman"/>
                <a:cs typeface="Times New Roman"/>
              </a:rPr>
              <a:t>credit </a:t>
            </a:r>
            <a:r>
              <a:rPr sz="2800" spc="-25" dirty="0">
                <a:latin typeface="Times New Roman"/>
                <a:cs typeface="Times New Roman"/>
              </a:rPr>
              <a:t>history, </a:t>
            </a:r>
            <a:r>
              <a:rPr sz="2800" spc="-5" dirty="0">
                <a:latin typeface="Times New Roman"/>
                <a:cs typeface="Times New Roman"/>
              </a:rPr>
              <a:t>and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more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i="1" spc="-5" dirty="0">
                <a:latin typeface="Times New Roman"/>
                <a:cs typeface="Times New Roman"/>
              </a:rPr>
              <a:t>Always </a:t>
            </a:r>
            <a:r>
              <a:rPr sz="2800" spc="-5" dirty="0">
                <a:latin typeface="Times New Roman"/>
                <a:cs typeface="Times New Roman"/>
              </a:rPr>
              <a:t>check</a:t>
            </a:r>
            <a:r>
              <a:rPr sz="2800" spc="-3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references.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Do </a:t>
            </a:r>
            <a:r>
              <a:rPr sz="2800" dirty="0">
                <a:latin typeface="Times New Roman"/>
                <a:cs typeface="Times New Roman"/>
              </a:rPr>
              <a:t>not hire a “bad</a:t>
            </a:r>
            <a:r>
              <a:rPr sz="2800" spc="-5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mouth!”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21</a:t>
            </a:fld>
            <a:endParaRPr spc="-5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964433" y="1006855"/>
            <a:ext cx="413067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Employment</a:t>
            </a:r>
            <a:r>
              <a:rPr spc="-50" dirty="0"/>
              <a:t> </a:t>
            </a:r>
            <a:r>
              <a:rPr dirty="0"/>
              <a:t>Contracts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221739" y="2154427"/>
            <a:ext cx="7395209" cy="42932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Once </a:t>
            </a:r>
            <a:r>
              <a:rPr sz="2800" dirty="0">
                <a:latin typeface="Times New Roman"/>
                <a:cs typeface="Times New Roman"/>
              </a:rPr>
              <a:t>a candidate has accepted the job </a:t>
            </a:r>
            <a:r>
              <a:rPr sz="2800" spc="-30" dirty="0">
                <a:latin typeface="Times New Roman"/>
                <a:cs typeface="Times New Roman"/>
              </a:rPr>
              <a:t>offer,  </a:t>
            </a:r>
            <a:r>
              <a:rPr sz="2800" dirty="0">
                <a:latin typeface="Times New Roman"/>
                <a:cs typeface="Times New Roman"/>
              </a:rPr>
              <a:t>employment </a:t>
            </a:r>
            <a:r>
              <a:rPr sz="2800" spc="-5" dirty="0">
                <a:latin typeface="Times New Roman"/>
                <a:cs typeface="Times New Roman"/>
              </a:rPr>
              <a:t>contract </a:t>
            </a:r>
            <a:r>
              <a:rPr sz="2800" dirty="0">
                <a:latin typeface="Times New Roman"/>
                <a:cs typeface="Times New Roman"/>
              </a:rPr>
              <a:t>becomes important</a:t>
            </a:r>
            <a:r>
              <a:rPr sz="2800" spc="-14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security  instrument</a:t>
            </a:r>
            <a:endParaRPr sz="2800">
              <a:latin typeface="Times New Roman"/>
              <a:cs typeface="Times New Roman"/>
            </a:endParaRPr>
          </a:p>
          <a:p>
            <a:pPr marL="355600" marR="444500" indent="-342900">
              <a:lnSpc>
                <a:spcPct val="100000"/>
              </a:lnSpc>
              <a:spcBef>
                <a:spcPts val="168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Many security policies require an </a:t>
            </a:r>
            <a:r>
              <a:rPr sz="2800" dirty="0">
                <a:latin typeface="Times New Roman"/>
                <a:cs typeface="Times New Roman"/>
              </a:rPr>
              <a:t>employee to  agree in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writing</a:t>
            </a:r>
            <a:endParaRPr sz="2800">
              <a:latin typeface="Times New Roman"/>
              <a:cs typeface="Times New Roman"/>
            </a:endParaRPr>
          </a:p>
          <a:p>
            <a:pPr marL="355600" marR="22225" indent="-342900">
              <a:lnSpc>
                <a:spcPct val="100000"/>
              </a:lnSpc>
              <a:spcBef>
                <a:spcPts val="168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100" dirty="0">
                <a:latin typeface="Times New Roman"/>
                <a:cs typeface="Times New Roman"/>
              </a:rPr>
              <a:t>You </a:t>
            </a:r>
            <a:r>
              <a:rPr sz="2800" dirty="0">
                <a:latin typeface="Times New Roman"/>
                <a:cs typeface="Times New Roman"/>
              </a:rPr>
              <a:t>can </a:t>
            </a:r>
            <a:r>
              <a:rPr sz="2800" spc="-5" dirty="0">
                <a:latin typeface="Times New Roman"/>
                <a:cs typeface="Times New Roman"/>
              </a:rPr>
              <a:t>specify </a:t>
            </a:r>
            <a:r>
              <a:rPr sz="2800" dirty="0">
                <a:latin typeface="Times New Roman"/>
                <a:cs typeface="Times New Roman"/>
              </a:rPr>
              <a:t>“employment contingent </a:t>
            </a:r>
            <a:r>
              <a:rPr sz="2800" spc="-5" dirty="0">
                <a:latin typeface="Times New Roman"/>
                <a:cs typeface="Times New Roman"/>
              </a:rPr>
              <a:t>upon  </a:t>
            </a:r>
            <a:r>
              <a:rPr sz="2800" dirty="0">
                <a:latin typeface="Times New Roman"/>
                <a:cs typeface="Times New Roman"/>
              </a:rPr>
              <a:t>agreement,” </a:t>
            </a:r>
            <a:r>
              <a:rPr sz="2800" spc="-5" dirty="0">
                <a:latin typeface="Times New Roman"/>
                <a:cs typeface="Times New Roman"/>
              </a:rPr>
              <a:t>whereby </a:t>
            </a:r>
            <a:r>
              <a:rPr sz="2800" dirty="0">
                <a:latin typeface="Times New Roman"/>
                <a:cs typeface="Times New Roman"/>
              </a:rPr>
              <a:t>employee is </a:t>
            </a:r>
            <a:r>
              <a:rPr sz="2800" spc="-5" dirty="0">
                <a:latin typeface="Times New Roman"/>
                <a:cs typeface="Times New Roman"/>
              </a:rPr>
              <a:t>not </a:t>
            </a:r>
            <a:r>
              <a:rPr sz="2800" spc="-10" dirty="0">
                <a:latin typeface="Times New Roman"/>
                <a:cs typeface="Times New Roman"/>
              </a:rPr>
              <a:t>offered</a:t>
            </a:r>
            <a:r>
              <a:rPr sz="2800" spc="-1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the  position unless binding </a:t>
            </a:r>
            <a:r>
              <a:rPr sz="2800" spc="-10" dirty="0">
                <a:latin typeface="Times New Roman"/>
                <a:cs typeface="Times New Roman"/>
              </a:rPr>
              <a:t>organizational </a:t>
            </a:r>
            <a:r>
              <a:rPr sz="2800" spc="-5" dirty="0">
                <a:latin typeface="Times New Roman"/>
                <a:cs typeface="Times New Roman"/>
              </a:rPr>
              <a:t>policies  </a:t>
            </a:r>
            <a:r>
              <a:rPr sz="2800" dirty="0">
                <a:latin typeface="Times New Roman"/>
                <a:cs typeface="Times New Roman"/>
              </a:rPr>
              <a:t>are agreed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to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22</a:t>
            </a:fld>
            <a:endParaRPr spc="-5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161029" y="1006855"/>
            <a:ext cx="373634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New </a:t>
            </a:r>
            <a:r>
              <a:rPr dirty="0"/>
              <a:t>Hire</a:t>
            </a:r>
            <a:r>
              <a:rPr spc="-85" dirty="0"/>
              <a:t> </a:t>
            </a:r>
            <a:r>
              <a:rPr dirty="0"/>
              <a:t>Orientation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8227"/>
            <a:ext cx="7994015" cy="38665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New </a:t>
            </a:r>
            <a:r>
              <a:rPr sz="2800" dirty="0">
                <a:latin typeface="Times New Roman"/>
                <a:cs typeface="Times New Roman"/>
              </a:rPr>
              <a:t>employees </a:t>
            </a:r>
            <a:r>
              <a:rPr sz="2800" spc="-5" dirty="0">
                <a:latin typeface="Times New Roman"/>
                <a:cs typeface="Times New Roman"/>
              </a:rPr>
              <a:t>should receive extensive information  security </a:t>
            </a:r>
            <a:r>
              <a:rPr sz="2800" dirty="0">
                <a:latin typeface="Times New Roman"/>
                <a:cs typeface="Times New Roman"/>
              </a:rPr>
              <a:t>briefing on policies, procedures </a:t>
            </a:r>
            <a:r>
              <a:rPr sz="2800" spc="-5" dirty="0">
                <a:latin typeface="Times New Roman"/>
                <a:cs typeface="Times New Roman"/>
              </a:rPr>
              <a:t>and  </a:t>
            </a:r>
            <a:r>
              <a:rPr sz="2800" dirty="0">
                <a:latin typeface="Times New Roman"/>
                <a:cs typeface="Times New Roman"/>
              </a:rPr>
              <a:t>requirements for information</a:t>
            </a:r>
            <a:r>
              <a:rPr sz="2800" spc="-5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security</a:t>
            </a:r>
            <a:endParaRPr sz="2800">
              <a:latin typeface="Times New Roman"/>
              <a:cs typeface="Times New Roman"/>
            </a:endParaRPr>
          </a:p>
          <a:p>
            <a:pPr marL="355600" marR="646430" indent="-342900">
              <a:lnSpc>
                <a:spcPct val="100000"/>
              </a:lnSpc>
              <a:spcBef>
                <a:spcPts val="168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dirty="0">
                <a:latin typeface="Times New Roman"/>
                <a:cs typeface="Times New Roman"/>
              </a:rPr>
              <a:t>Levels </a:t>
            </a:r>
            <a:r>
              <a:rPr sz="2800" spc="-5" dirty="0">
                <a:latin typeface="Times New Roman"/>
                <a:cs typeface="Times New Roman"/>
              </a:rPr>
              <a:t>of </a:t>
            </a:r>
            <a:r>
              <a:rPr sz="2800" dirty="0">
                <a:latin typeface="Times New Roman"/>
                <a:cs typeface="Times New Roman"/>
              </a:rPr>
              <a:t>authorized access are </a:t>
            </a:r>
            <a:r>
              <a:rPr sz="2800" spc="-5" dirty="0">
                <a:latin typeface="Times New Roman"/>
                <a:cs typeface="Times New Roman"/>
              </a:rPr>
              <a:t>outlined;</a:t>
            </a:r>
            <a:r>
              <a:rPr sz="2800" spc="-14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training  </a:t>
            </a:r>
            <a:r>
              <a:rPr sz="2800" dirty="0">
                <a:latin typeface="Times New Roman"/>
                <a:cs typeface="Times New Roman"/>
              </a:rPr>
              <a:t>provided on </a:t>
            </a:r>
            <a:r>
              <a:rPr sz="2800" spc="-5" dirty="0">
                <a:latin typeface="Times New Roman"/>
                <a:cs typeface="Times New Roman"/>
              </a:rPr>
              <a:t>secure use </a:t>
            </a:r>
            <a:r>
              <a:rPr sz="2800" dirty="0">
                <a:latin typeface="Times New Roman"/>
                <a:cs typeface="Times New Roman"/>
              </a:rPr>
              <a:t>of information</a:t>
            </a:r>
            <a:r>
              <a:rPr sz="2800" spc="-1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systems</a:t>
            </a:r>
            <a:endParaRPr sz="2800">
              <a:latin typeface="Times New Roman"/>
              <a:cs typeface="Times New Roman"/>
            </a:endParaRPr>
          </a:p>
          <a:p>
            <a:pPr marL="355600" marR="955040" indent="-342900">
              <a:lnSpc>
                <a:spcPct val="100000"/>
              </a:lnSpc>
              <a:spcBef>
                <a:spcPts val="168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By </a:t>
            </a:r>
            <a:r>
              <a:rPr sz="2800" dirty="0">
                <a:latin typeface="Times New Roman"/>
                <a:cs typeface="Times New Roman"/>
              </a:rPr>
              <a:t>the time employees start, they </a:t>
            </a:r>
            <a:r>
              <a:rPr sz="2800" spc="-5" dirty="0">
                <a:latin typeface="Times New Roman"/>
                <a:cs typeface="Times New Roman"/>
              </a:rPr>
              <a:t>should be  </a:t>
            </a:r>
            <a:r>
              <a:rPr sz="2800" dirty="0">
                <a:latin typeface="Times New Roman"/>
                <a:cs typeface="Times New Roman"/>
              </a:rPr>
              <a:t>thoroughly briefed and ready to perform</a:t>
            </a:r>
            <a:r>
              <a:rPr sz="2800" spc="-1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duties  </a:t>
            </a:r>
            <a:r>
              <a:rPr sz="2800" spc="-5" dirty="0">
                <a:latin typeface="Times New Roman"/>
                <a:cs typeface="Times New Roman"/>
              </a:rPr>
              <a:t>securely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23</a:t>
            </a:fld>
            <a:endParaRPr spc="-5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442464" y="1006855"/>
            <a:ext cx="517271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On-the-Job Security</a:t>
            </a:r>
            <a:r>
              <a:rPr spc="5" dirty="0"/>
              <a:t> </a:t>
            </a:r>
            <a:r>
              <a:rPr spc="-25" dirty="0"/>
              <a:t>Training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221739" y="2078227"/>
            <a:ext cx="7391400" cy="42932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462915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10" dirty="0">
                <a:latin typeface="Times New Roman"/>
                <a:cs typeface="Times New Roman"/>
              </a:rPr>
              <a:t>Organization </a:t>
            </a:r>
            <a:r>
              <a:rPr sz="2800" spc="-5" dirty="0">
                <a:latin typeface="Times New Roman"/>
                <a:cs typeface="Times New Roman"/>
              </a:rPr>
              <a:t>should </a:t>
            </a:r>
            <a:r>
              <a:rPr sz="2800" dirty="0">
                <a:latin typeface="Times New Roman"/>
                <a:cs typeface="Times New Roman"/>
              </a:rPr>
              <a:t>conduct </a:t>
            </a:r>
            <a:r>
              <a:rPr sz="2800" spc="-5" dirty="0">
                <a:latin typeface="Times New Roman"/>
                <a:cs typeface="Times New Roman"/>
              </a:rPr>
              <a:t>periodic </a:t>
            </a:r>
            <a:r>
              <a:rPr sz="2800" dirty="0">
                <a:latin typeface="Times New Roman"/>
                <a:cs typeface="Times New Roman"/>
              </a:rPr>
              <a:t>security  awareness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training</a:t>
            </a:r>
            <a:endParaRPr sz="2800">
              <a:latin typeface="Times New Roman"/>
              <a:cs typeface="Times New Roman"/>
            </a:endParaRPr>
          </a:p>
          <a:p>
            <a:pPr marL="355600" marR="89535" indent="-342900">
              <a:lnSpc>
                <a:spcPct val="100000"/>
              </a:lnSpc>
              <a:spcBef>
                <a:spcPts val="168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Keeping security at </a:t>
            </a:r>
            <a:r>
              <a:rPr sz="2800" dirty="0">
                <a:latin typeface="Times New Roman"/>
                <a:cs typeface="Times New Roman"/>
              </a:rPr>
              <a:t>the </a:t>
            </a:r>
            <a:r>
              <a:rPr sz="2800" spc="-5" dirty="0">
                <a:latin typeface="Times New Roman"/>
                <a:cs typeface="Times New Roman"/>
              </a:rPr>
              <a:t>forefront </a:t>
            </a:r>
            <a:r>
              <a:rPr sz="2800" dirty="0">
                <a:latin typeface="Times New Roman"/>
                <a:cs typeface="Times New Roman"/>
              </a:rPr>
              <a:t>of employees’  minds </a:t>
            </a:r>
            <a:r>
              <a:rPr sz="2800" spc="-5" dirty="0">
                <a:latin typeface="Times New Roman"/>
                <a:cs typeface="Times New Roman"/>
              </a:rPr>
              <a:t>and </a:t>
            </a:r>
            <a:r>
              <a:rPr sz="2800" dirty="0">
                <a:latin typeface="Times New Roman"/>
                <a:cs typeface="Times New Roman"/>
              </a:rPr>
              <a:t>minimizing employee mistakes is  important part </a:t>
            </a:r>
            <a:r>
              <a:rPr sz="2800" spc="-5" dirty="0">
                <a:latin typeface="Times New Roman"/>
                <a:cs typeface="Times New Roman"/>
              </a:rPr>
              <a:t>of </a:t>
            </a:r>
            <a:r>
              <a:rPr sz="2800" dirty="0">
                <a:latin typeface="Times New Roman"/>
                <a:cs typeface="Times New Roman"/>
              </a:rPr>
              <a:t>information </a:t>
            </a:r>
            <a:r>
              <a:rPr sz="2800" spc="-5" dirty="0">
                <a:latin typeface="Times New Roman"/>
                <a:cs typeface="Times New Roman"/>
              </a:rPr>
              <a:t>security</a:t>
            </a:r>
            <a:r>
              <a:rPr sz="2800" spc="-1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awareness  </a:t>
            </a:r>
            <a:r>
              <a:rPr sz="2800" dirty="0">
                <a:latin typeface="Times New Roman"/>
                <a:cs typeface="Times New Roman"/>
              </a:rPr>
              <a:t>mission</a:t>
            </a:r>
            <a:endParaRPr sz="28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168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dirty="0">
                <a:latin typeface="Times New Roman"/>
                <a:cs typeface="Times New Roman"/>
              </a:rPr>
              <a:t>External </a:t>
            </a:r>
            <a:r>
              <a:rPr sz="2800" spc="-5" dirty="0">
                <a:latin typeface="Times New Roman"/>
                <a:cs typeface="Times New Roman"/>
              </a:rPr>
              <a:t>and </a:t>
            </a:r>
            <a:r>
              <a:rPr sz="2800" dirty="0">
                <a:latin typeface="Times New Roman"/>
                <a:cs typeface="Times New Roman"/>
              </a:rPr>
              <a:t>internal seminars also </a:t>
            </a:r>
            <a:r>
              <a:rPr sz="2800" spc="-5" dirty="0">
                <a:latin typeface="Times New Roman"/>
                <a:cs typeface="Times New Roman"/>
              </a:rPr>
              <a:t>increase</a:t>
            </a:r>
            <a:r>
              <a:rPr sz="2800" spc="-17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level  </a:t>
            </a:r>
            <a:r>
              <a:rPr sz="2800" spc="-5" dirty="0">
                <a:latin typeface="Times New Roman"/>
                <a:cs typeface="Times New Roman"/>
              </a:rPr>
              <a:t>of security awareness for </a:t>
            </a:r>
            <a:r>
              <a:rPr sz="2800" dirty="0">
                <a:latin typeface="Times New Roman"/>
                <a:cs typeface="Times New Roman"/>
              </a:rPr>
              <a:t>all employees,  </a:t>
            </a:r>
            <a:r>
              <a:rPr sz="2800" spc="-5" dirty="0">
                <a:latin typeface="Times New Roman"/>
                <a:cs typeface="Times New Roman"/>
              </a:rPr>
              <a:t>particularly </a:t>
            </a:r>
            <a:r>
              <a:rPr sz="2800" dirty="0">
                <a:latin typeface="Times New Roman"/>
                <a:cs typeface="Times New Roman"/>
              </a:rPr>
              <a:t>security</a:t>
            </a:r>
            <a:r>
              <a:rPr sz="2800" spc="-4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employees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24</a:t>
            </a:fld>
            <a:endParaRPr spc="-5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869945" y="1006855"/>
            <a:ext cx="431990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Performance</a:t>
            </a:r>
            <a:r>
              <a:rPr spc="-10" dirty="0"/>
              <a:t> </a:t>
            </a:r>
            <a:r>
              <a:rPr spc="-5" dirty="0"/>
              <a:t>Evaluation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8227"/>
            <a:ext cx="7493634" cy="3226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20574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10" dirty="0">
                <a:latin typeface="Times New Roman"/>
                <a:cs typeface="Times New Roman"/>
              </a:rPr>
              <a:t>Organizations </a:t>
            </a:r>
            <a:r>
              <a:rPr sz="2800" spc="-5" dirty="0">
                <a:latin typeface="Times New Roman"/>
                <a:cs typeface="Times New Roman"/>
              </a:rPr>
              <a:t>should </a:t>
            </a:r>
            <a:r>
              <a:rPr sz="2800" dirty="0">
                <a:latin typeface="Times New Roman"/>
                <a:cs typeface="Times New Roman"/>
              </a:rPr>
              <a:t>incorporate information  </a:t>
            </a:r>
            <a:r>
              <a:rPr sz="2800" spc="-5" dirty="0">
                <a:latin typeface="Times New Roman"/>
                <a:cs typeface="Times New Roman"/>
              </a:rPr>
              <a:t>security components </a:t>
            </a:r>
            <a:r>
              <a:rPr sz="2800" dirty="0">
                <a:latin typeface="Times New Roman"/>
                <a:cs typeface="Times New Roman"/>
              </a:rPr>
              <a:t>into employee</a:t>
            </a:r>
            <a:r>
              <a:rPr sz="2800" spc="-14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performance  evaluations</a:t>
            </a:r>
            <a:endParaRPr sz="28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168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dirty="0">
                <a:latin typeface="Times New Roman"/>
                <a:cs typeface="Times New Roman"/>
              </a:rPr>
              <a:t>Employees pay </a:t>
            </a:r>
            <a:r>
              <a:rPr sz="2800" spc="-5" dirty="0">
                <a:latin typeface="Times New Roman"/>
                <a:cs typeface="Times New Roman"/>
              </a:rPr>
              <a:t>close </a:t>
            </a:r>
            <a:r>
              <a:rPr sz="2800" dirty="0">
                <a:latin typeface="Times New Roman"/>
                <a:cs typeface="Times New Roman"/>
              </a:rPr>
              <a:t>attention to job</a:t>
            </a:r>
            <a:r>
              <a:rPr sz="2800" spc="-13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performance  evaluations; if evaluations include information  security </a:t>
            </a:r>
            <a:r>
              <a:rPr sz="2800" dirty="0">
                <a:latin typeface="Times New Roman"/>
                <a:cs typeface="Times New Roman"/>
              </a:rPr>
              <a:t>tasks, employees are more motivated to  </a:t>
            </a:r>
            <a:r>
              <a:rPr sz="2800" spc="-5" dirty="0">
                <a:latin typeface="Times New Roman"/>
                <a:cs typeface="Times New Roman"/>
              </a:rPr>
              <a:t>perform </a:t>
            </a:r>
            <a:r>
              <a:rPr sz="2800" dirty="0">
                <a:latin typeface="Times New Roman"/>
                <a:cs typeface="Times New Roman"/>
              </a:rPr>
              <a:t>these tasks </a:t>
            </a:r>
            <a:r>
              <a:rPr sz="2800" spc="-5" dirty="0">
                <a:latin typeface="Times New Roman"/>
                <a:cs typeface="Times New Roman"/>
              </a:rPr>
              <a:t>at </a:t>
            </a:r>
            <a:r>
              <a:rPr sz="2800" dirty="0">
                <a:latin typeface="Times New Roman"/>
                <a:cs typeface="Times New Roman"/>
              </a:rPr>
              <a:t>a </a:t>
            </a:r>
            <a:r>
              <a:rPr sz="2800" spc="-5" dirty="0">
                <a:latin typeface="Times New Roman"/>
                <a:cs typeface="Times New Roman"/>
              </a:rPr>
              <a:t>satisfactory</a:t>
            </a:r>
            <a:r>
              <a:rPr sz="2800" spc="-8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level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25</a:t>
            </a:fld>
            <a:endParaRPr spc="-5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956558" y="1006855"/>
            <a:ext cx="214566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215" dirty="0"/>
              <a:t>T</a:t>
            </a:r>
            <a:r>
              <a:rPr spc="-5" dirty="0"/>
              <a:t>ermination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221739" y="2111755"/>
            <a:ext cx="7415530" cy="4399915"/>
          </a:xfrm>
          <a:prstGeom prst="rect">
            <a:avLst/>
          </a:prstGeom>
        </p:spPr>
        <p:txBody>
          <a:bodyPr vert="horz" wrap="square" lIns="0" tIns="61594" rIns="0" bIns="0" rtlCol="0">
            <a:spAutoFit/>
          </a:bodyPr>
          <a:lstStyle/>
          <a:p>
            <a:pPr marL="355600" marR="243840" indent="-342900">
              <a:lnSpc>
                <a:spcPts val="3020"/>
              </a:lnSpc>
              <a:spcBef>
                <a:spcPts val="484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dirty="0">
                <a:latin typeface="Times New Roman"/>
                <a:cs typeface="Times New Roman"/>
              </a:rPr>
              <a:t>When employee leaves </a:t>
            </a:r>
            <a:r>
              <a:rPr sz="2800" spc="-5" dirty="0">
                <a:latin typeface="Times New Roman"/>
                <a:cs typeface="Times New Roman"/>
              </a:rPr>
              <a:t>organization, there are</a:t>
            </a:r>
            <a:r>
              <a:rPr sz="2800" spc="-15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a  </a:t>
            </a:r>
            <a:r>
              <a:rPr sz="2800" spc="-5" dirty="0">
                <a:latin typeface="Times New Roman"/>
                <a:cs typeface="Times New Roman"/>
              </a:rPr>
              <a:t>number of security-related</a:t>
            </a:r>
            <a:r>
              <a:rPr sz="2800" spc="-4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issues</a:t>
            </a:r>
            <a:endParaRPr sz="2800">
              <a:latin typeface="Times New Roman"/>
              <a:cs typeface="Times New Roman"/>
            </a:endParaRPr>
          </a:p>
          <a:p>
            <a:pPr marL="355600" marR="5080" indent="-342900">
              <a:lnSpc>
                <a:spcPts val="3020"/>
              </a:lnSpc>
              <a:spcBef>
                <a:spcPts val="168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Key </a:t>
            </a:r>
            <a:r>
              <a:rPr sz="2800" dirty="0">
                <a:latin typeface="Times New Roman"/>
                <a:cs typeface="Times New Roman"/>
              </a:rPr>
              <a:t>idea is </a:t>
            </a:r>
            <a:r>
              <a:rPr sz="2800" spc="-5" dirty="0">
                <a:latin typeface="Times New Roman"/>
                <a:cs typeface="Times New Roman"/>
              </a:rPr>
              <a:t>protection of </a:t>
            </a:r>
            <a:r>
              <a:rPr sz="2800" dirty="0">
                <a:latin typeface="Times New Roman"/>
                <a:cs typeface="Times New Roman"/>
              </a:rPr>
              <a:t>all information to</a:t>
            </a:r>
            <a:r>
              <a:rPr sz="2800" spc="-1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which  employee had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access: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28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400" spc="-5" dirty="0">
                <a:latin typeface="Times New Roman"/>
                <a:cs typeface="Times New Roman"/>
              </a:rPr>
              <a:t>Keys, </a:t>
            </a:r>
            <a:r>
              <a:rPr sz="2400" dirty="0">
                <a:latin typeface="Times New Roman"/>
                <a:cs typeface="Times New Roman"/>
              </a:rPr>
              <a:t>keycards, badges,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etc.</a:t>
            </a:r>
            <a:endParaRPr sz="24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1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400" dirty="0">
                <a:latin typeface="Times New Roman"/>
                <a:cs typeface="Times New Roman"/>
              </a:rPr>
              <a:t>Access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codes</a:t>
            </a:r>
            <a:endParaRPr sz="24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1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400" dirty="0">
                <a:latin typeface="Times New Roman"/>
                <a:cs typeface="Times New Roman"/>
              </a:rPr>
              <a:t>Removable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media</a:t>
            </a:r>
            <a:endParaRPr sz="2400">
              <a:latin typeface="Times New Roman"/>
              <a:cs typeface="Times New Roman"/>
            </a:endParaRPr>
          </a:p>
          <a:p>
            <a:pPr marL="355600" marR="723900" indent="-342900">
              <a:lnSpc>
                <a:spcPts val="3020"/>
              </a:lnSpc>
              <a:spcBef>
                <a:spcPts val="1714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Many </a:t>
            </a:r>
            <a:r>
              <a:rPr sz="2800" spc="-10" dirty="0">
                <a:latin typeface="Times New Roman"/>
                <a:cs typeface="Times New Roman"/>
              </a:rPr>
              <a:t>organizations </a:t>
            </a:r>
            <a:r>
              <a:rPr sz="2800" spc="-5" dirty="0">
                <a:latin typeface="Times New Roman"/>
                <a:cs typeface="Times New Roman"/>
              </a:rPr>
              <a:t>use the </a:t>
            </a:r>
            <a:r>
              <a:rPr sz="2800" dirty="0">
                <a:latin typeface="Times New Roman"/>
                <a:cs typeface="Times New Roman"/>
              </a:rPr>
              <a:t>exit interview to  </a:t>
            </a:r>
            <a:r>
              <a:rPr sz="2800" spc="-5" dirty="0">
                <a:latin typeface="Times New Roman"/>
                <a:cs typeface="Times New Roman"/>
              </a:rPr>
              <a:t>remind former </a:t>
            </a:r>
            <a:r>
              <a:rPr sz="2800" dirty="0">
                <a:latin typeface="Times New Roman"/>
                <a:cs typeface="Times New Roman"/>
              </a:rPr>
              <a:t>employee </a:t>
            </a:r>
            <a:r>
              <a:rPr sz="2800" spc="-5" dirty="0">
                <a:latin typeface="Times New Roman"/>
                <a:cs typeface="Times New Roman"/>
              </a:rPr>
              <a:t>of </a:t>
            </a:r>
            <a:r>
              <a:rPr sz="2800" dirty="0">
                <a:latin typeface="Times New Roman"/>
                <a:cs typeface="Times New Roman"/>
              </a:rPr>
              <a:t>contractual  </a:t>
            </a:r>
            <a:r>
              <a:rPr sz="2800" spc="-5" dirty="0">
                <a:latin typeface="Times New Roman"/>
                <a:cs typeface="Times New Roman"/>
              </a:rPr>
              <a:t>obligations and </a:t>
            </a:r>
            <a:r>
              <a:rPr sz="2800" dirty="0">
                <a:latin typeface="Times New Roman"/>
                <a:cs typeface="Times New Roman"/>
              </a:rPr>
              <a:t>to </a:t>
            </a:r>
            <a:r>
              <a:rPr sz="2800" spc="-5" dirty="0">
                <a:latin typeface="Times New Roman"/>
                <a:cs typeface="Times New Roman"/>
              </a:rPr>
              <a:t>obtain</a:t>
            </a:r>
            <a:r>
              <a:rPr sz="2800" spc="-6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feedback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26</a:t>
            </a:fld>
            <a:endParaRPr spc="-5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279140" y="1006855"/>
            <a:ext cx="349885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Hostile</a:t>
            </a:r>
            <a:r>
              <a:rPr spc="-65" dirty="0"/>
              <a:t> </a:t>
            </a:r>
            <a:r>
              <a:rPr spc="-20" dirty="0"/>
              <a:t>Termination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8227"/>
            <a:ext cx="7688580" cy="4079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94615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Hostile </a:t>
            </a:r>
            <a:r>
              <a:rPr sz="2800" dirty="0">
                <a:latin typeface="Times New Roman"/>
                <a:cs typeface="Times New Roman"/>
              </a:rPr>
              <a:t>departures include termination </a:t>
            </a:r>
            <a:r>
              <a:rPr sz="2800" spc="-5" dirty="0">
                <a:latin typeface="Times New Roman"/>
                <a:cs typeface="Times New Roman"/>
              </a:rPr>
              <a:t>for </a:t>
            </a:r>
            <a:r>
              <a:rPr sz="2800" dirty="0">
                <a:latin typeface="Times New Roman"/>
                <a:cs typeface="Times New Roman"/>
              </a:rPr>
              <a:t>cause,  permanent downsizing, temporary </a:t>
            </a:r>
            <a:r>
              <a:rPr sz="2800" spc="-5" dirty="0">
                <a:latin typeface="Times New Roman"/>
                <a:cs typeface="Times New Roman"/>
              </a:rPr>
              <a:t>lay-off, </a:t>
            </a:r>
            <a:r>
              <a:rPr sz="2800" dirty="0">
                <a:latin typeface="Times New Roman"/>
                <a:cs typeface="Times New Roman"/>
              </a:rPr>
              <a:t>or</a:t>
            </a:r>
            <a:r>
              <a:rPr sz="2800" spc="-15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some  instances </a:t>
            </a:r>
            <a:r>
              <a:rPr sz="2800" dirty="0">
                <a:latin typeface="Times New Roman"/>
                <a:cs typeface="Times New Roman"/>
              </a:rPr>
              <a:t>of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quitting</a:t>
            </a:r>
            <a:endParaRPr sz="2800">
              <a:latin typeface="Times New Roman"/>
              <a:cs typeface="Times New Roman"/>
            </a:endParaRPr>
          </a:p>
          <a:p>
            <a:pPr marL="355600" marR="220979" indent="-342900">
              <a:lnSpc>
                <a:spcPct val="100000"/>
              </a:lnSpc>
              <a:spcBef>
                <a:spcPts val="168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Before </a:t>
            </a:r>
            <a:r>
              <a:rPr sz="2800" dirty="0">
                <a:latin typeface="Times New Roman"/>
                <a:cs typeface="Times New Roman"/>
              </a:rPr>
              <a:t>employee is aware, all logical </a:t>
            </a:r>
            <a:r>
              <a:rPr sz="2800" spc="-5" dirty="0">
                <a:latin typeface="Times New Roman"/>
                <a:cs typeface="Times New Roman"/>
              </a:rPr>
              <a:t>and</a:t>
            </a:r>
            <a:r>
              <a:rPr sz="2800" spc="-15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keycard  </a:t>
            </a:r>
            <a:r>
              <a:rPr sz="2800" dirty="0">
                <a:latin typeface="Times New Roman"/>
                <a:cs typeface="Times New Roman"/>
              </a:rPr>
              <a:t>access is</a:t>
            </a:r>
            <a:r>
              <a:rPr sz="2800" spc="-3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terminated</a:t>
            </a:r>
            <a:endParaRPr sz="28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168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dirty="0">
                <a:latin typeface="Times New Roman"/>
                <a:cs typeface="Times New Roman"/>
              </a:rPr>
              <a:t>Employee collects all belongings </a:t>
            </a:r>
            <a:r>
              <a:rPr sz="2800" spc="-5" dirty="0">
                <a:latin typeface="Times New Roman"/>
                <a:cs typeface="Times New Roman"/>
              </a:rPr>
              <a:t>and surrenders</a:t>
            </a:r>
            <a:r>
              <a:rPr sz="2800" spc="-16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all  </a:t>
            </a:r>
            <a:r>
              <a:rPr sz="2800" dirty="0">
                <a:latin typeface="Times New Roman"/>
                <a:cs typeface="Times New Roman"/>
              </a:rPr>
              <a:t>keys, keycards, and other company</a:t>
            </a:r>
            <a:r>
              <a:rPr sz="2800" spc="-10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property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168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dirty="0">
                <a:latin typeface="Times New Roman"/>
                <a:cs typeface="Times New Roman"/>
              </a:rPr>
              <a:t>Employee is then escorted out of the</a:t>
            </a:r>
            <a:r>
              <a:rPr sz="2800" spc="-1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building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27</a:t>
            </a:fld>
            <a:endParaRPr spc="-5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175507" y="1006855"/>
            <a:ext cx="370776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Friendly</a:t>
            </a:r>
            <a:r>
              <a:rPr spc="-70" dirty="0"/>
              <a:t> </a:t>
            </a:r>
            <a:r>
              <a:rPr spc="-20" dirty="0"/>
              <a:t>Termination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35555"/>
            <a:ext cx="7670800" cy="4335780"/>
          </a:xfrm>
          <a:prstGeom prst="rect">
            <a:avLst/>
          </a:prstGeom>
        </p:spPr>
        <p:txBody>
          <a:bodyPr vert="horz" wrap="square" lIns="0" tIns="61594" rIns="0" bIns="0" rtlCol="0">
            <a:spAutoFit/>
          </a:bodyPr>
          <a:lstStyle/>
          <a:p>
            <a:pPr marL="355600" marR="5080" indent="-342900">
              <a:lnSpc>
                <a:spcPts val="3020"/>
              </a:lnSpc>
              <a:spcBef>
                <a:spcPts val="484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Friendly departures include </a:t>
            </a:r>
            <a:r>
              <a:rPr sz="2800" dirty="0">
                <a:latin typeface="Times New Roman"/>
                <a:cs typeface="Times New Roman"/>
              </a:rPr>
              <a:t>resignation, retirement,  promotion, or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relocation</a:t>
            </a:r>
            <a:endParaRPr sz="2800">
              <a:latin typeface="Times New Roman"/>
              <a:cs typeface="Times New Roman"/>
            </a:endParaRPr>
          </a:p>
          <a:p>
            <a:pPr marL="355600" marR="845819" indent="-342900">
              <a:lnSpc>
                <a:spcPts val="3020"/>
              </a:lnSpc>
              <a:spcBef>
                <a:spcPts val="844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Employee may be notified well in advance of  departure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date</a:t>
            </a:r>
            <a:endParaRPr sz="2800">
              <a:latin typeface="Times New Roman"/>
              <a:cs typeface="Times New Roman"/>
            </a:endParaRPr>
          </a:p>
          <a:p>
            <a:pPr marL="355600" marR="583565" indent="-342900">
              <a:lnSpc>
                <a:spcPts val="3020"/>
              </a:lnSpc>
              <a:spcBef>
                <a:spcPts val="85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More </a:t>
            </a:r>
            <a:r>
              <a:rPr sz="2800" spc="-10" dirty="0">
                <a:latin typeface="Times New Roman"/>
                <a:cs typeface="Times New Roman"/>
              </a:rPr>
              <a:t>difficult </a:t>
            </a:r>
            <a:r>
              <a:rPr sz="2800" dirty="0">
                <a:latin typeface="Times New Roman"/>
                <a:cs typeface="Times New Roman"/>
              </a:rPr>
              <a:t>to maintain </a:t>
            </a:r>
            <a:r>
              <a:rPr sz="2800" spc="-5" dirty="0">
                <a:latin typeface="Times New Roman"/>
                <a:cs typeface="Times New Roman"/>
              </a:rPr>
              <a:t>positive control over  </a:t>
            </a:r>
            <a:r>
              <a:rPr sz="2800" spc="-20" dirty="0">
                <a:latin typeface="Times New Roman"/>
                <a:cs typeface="Times New Roman"/>
              </a:rPr>
              <a:t>employee’s </a:t>
            </a:r>
            <a:r>
              <a:rPr sz="2800" dirty="0">
                <a:latin typeface="Times New Roman"/>
                <a:cs typeface="Times New Roman"/>
              </a:rPr>
              <a:t>access and information</a:t>
            </a:r>
            <a:r>
              <a:rPr sz="2800" spc="-7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usage</a:t>
            </a:r>
            <a:endParaRPr sz="2800">
              <a:latin typeface="Times New Roman"/>
              <a:cs typeface="Times New Roman"/>
            </a:endParaRPr>
          </a:p>
          <a:p>
            <a:pPr marL="355600" marR="906780" indent="-342900">
              <a:lnSpc>
                <a:spcPts val="3020"/>
              </a:lnSpc>
              <a:spcBef>
                <a:spcPts val="85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Employee access usually continues with new  </a:t>
            </a:r>
            <a:r>
              <a:rPr sz="2800" dirty="0">
                <a:latin typeface="Times New Roman"/>
                <a:cs typeface="Times New Roman"/>
              </a:rPr>
              <a:t>expiration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date</a:t>
            </a:r>
            <a:endParaRPr sz="2800">
              <a:latin typeface="Times New Roman"/>
              <a:cs typeface="Times New Roman"/>
            </a:endParaRPr>
          </a:p>
          <a:p>
            <a:pPr marL="355600" marR="273050" indent="-342900">
              <a:lnSpc>
                <a:spcPts val="3020"/>
              </a:lnSpc>
              <a:spcBef>
                <a:spcPts val="844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dirty="0">
                <a:latin typeface="Times New Roman"/>
                <a:cs typeface="Times New Roman"/>
              </a:rPr>
              <a:t>Employees </a:t>
            </a:r>
            <a:r>
              <a:rPr sz="2800" spc="-5" dirty="0">
                <a:latin typeface="Times New Roman"/>
                <a:cs typeface="Times New Roman"/>
              </a:rPr>
              <a:t>come </a:t>
            </a:r>
            <a:r>
              <a:rPr sz="2800" dirty="0">
                <a:latin typeface="Times New Roman"/>
                <a:cs typeface="Times New Roman"/>
              </a:rPr>
              <a:t>and </a:t>
            </a:r>
            <a:r>
              <a:rPr sz="2800" spc="-5" dirty="0">
                <a:latin typeface="Times New Roman"/>
                <a:cs typeface="Times New Roman"/>
              </a:rPr>
              <a:t>go </a:t>
            </a:r>
            <a:r>
              <a:rPr sz="2800" dirty="0">
                <a:latin typeface="Times New Roman"/>
                <a:cs typeface="Times New Roman"/>
              </a:rPr>
              <a:t>at </a:t>
            </a:r>
            <a:r>
              <a:rPr sz="2800" spc="-5" dirty="0">
                <a:latin typeface="Times New Roman"/>
                <a:cs typeface="Times New Roman"/>
              </a:rPr>
              <a:t>will, </a:t>
            </a:r>
            <a:r>
              <a:rPr sz="2800" dirty="0">
                <a:latin typeface="Times New Roman"/>
                <a:cs typeface="Times New Roman"/>
              </a:rPr>
              <a:t>collect </a:t>
            </a:r>
            <a:r>
              <a:rPr sz="2800" spc="-5" dirty="0">
                <a:latin typeface="Times New Roman"/>
                <a:cs typeface="Times New Roman"/>
              </a:rPr>
              <a:t>their</a:t>
            </a:r>
            <a:r>
              <a:rPr sz="2800" spc="-14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own  belongings, </a:t>
            </a:r>
            <a:r>
              <a:rPr sz="2800" dirty="0">
                <a:latin typeface="Times New Roman"/>
                <a:cs typeface="Times New Roman"/>
              </a:rPr>
              <a:t>and leave </a:t>
            </a:r>
            <a:r>
              <a:rPr sz="2800" spc="-5" dirty="0">
                <a:latin typeface="Times New Roman"/>
                <a:cs typeface="Times New Roman"/>
              </a:rPr>
              <a:t>on </a:t>
            </a:r>
            <a:r>
              <a:rPr sz="2800" dirty="0">
                <a:latin typeface="Times New Roman"/>
                <a:cs typeface="Times New Roman"/>
              </a:rPr>
              <a:t>their</a:t>
            </a:r>
            <a:r>
              <a:rPr sz="2800" spc="-7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own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28</a:t>
            </a:fld>
            <a:endParaRPr spc="-5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540761" y="1006855"/>
            <a:ext cx="497903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Activities Upon</a:t>
            </a:r>
            <a:r>
              <a:rPr spc="15" dirty="0"/>
              <a:t> </a:t>
            </a:r>
            <a:r>
              <a:rPr spc="-25" dirty="0"/>
              <a:t>Termination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145539" y="2115566"/>
            <a:ext cx="7978775" cy="4225290"/>
          </a:xfrm>
          <a:prstGeom prst="rect">
            <a:avLst/>
          </a:prstGeom>
        </p:spPr>
        <p:txBody>
          <a:bodyPr vert="horz" wrap="square" lIns="0" tIns="57150" rIns="0" bIns="0" rtlCol="0">
            <a:spAutoFit/>
          </a:bodyPr>
          <a:lstStyle/>
          <a:p>
            <a:pPr marL="355600" marR="375920" indent="-342900">
              <a:lnSpc>
                <a:spcPts val="2810"/>
              </a:lnSpc>
              <a:spcBef>
                <a:spcPts val="450"/>
              </a:spcBef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2600" spc="-10" dirty="0">
                <a:latin typeface="Times New Roman"/>
                <a:cs typeface="Times New Roman"/>
              </a:rPr>
              <a:t>Offices </a:t>
            </a:r>
            <a:r>
              <a:rPr sz="2600" spc="-5" dirty="0">
                <a:latin typeface="Times New Roman"/>
                <a:cs typeface="Times New Roman"/>
              </a:rPr>
              <a:t>and information used by the employee must be  inventoried; files stored or destroyed; and property  returned to organizational</a:t>
            </a:r>
            <a:r>
              <a:rPr sz="2600" spc="5" dirty="0">
                <a:latin typeface="Times New Roman"/>
                <a:cs typeface="Times New Roman"/>
              </a:rPr>
              <a:t> </a:t>
            </a:r>
            <a:r>
              <a:rPr sz="2600" spc="-10" dirty="0">
                <a:latin typeface="Times New Roman"/>
                <a:cs typeface="Times New Roman"/>
              </a:rPr>
              <a:t>stores</a:t>
            </a:r>
            <a:endParaRPr sz="2600">
              <a:latin typeface="Times New Roman"/>
              <a:cs typeface="Times New Roman"/>
            </a:endParaRPr>
          </a:p>
          <a:p>
            <a:pPr marL="355600" marR="167640" indent="-342900">
              <a:lnSpc>
                <a:spcPts val="2810"/>
              </a:lnSpc>
              <a:spcBef>
                <a:spcPts val="615"/>
              </a:spcBef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2600" spc="-5" dirty="0">
                <a:latin typeface="Times New Roman"/>
                <a:cs typeface="Times New Roman"/>
              </a:rPr>
              <a:t>It is possible that employees foresee departure well in  advance and begin collecting organizational information  for their future</a:t>
            </a:r>
            <a:r>
              <a:rPr sz="2600" spc="1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employment</a:t>
            </a:r>
            <a:endParaRPr sz="2600">
              <a:latin typeface="Times New Roman"/>
              <a:cs typeface="Times New Roman"/>
            </a:endParaRPr>
          </a:p>
          <a:p>
            <a:pPr marL="355600" marR="328295" indent="-342900">
              <a:lnSpc>
                <a:spcPts val="2810"/>
              </a:lnSpc>
              <a:spcBef>
                <a:spcPts val="620"/>
              </a:spcBef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2600" spc="-5" dirty="0">
                <a:latin typeface="Times New Roman"/>
                <a:cs typeface="Times New Roman"/>
              </a:rPr>
              <a:t>Only by </a:t>
            </a:r>
            <a:r>
              <a:rPr sz="2600" spc="-10" dirty="0">
                <a:latin typeface="Times New Roman"/>
                <a:cs typeface="Times New Roman"/>
              </a:rPr>
              <a:t>scrutinizing systems </a:t>
            </a:r>
            <a:r>
              <a:rPr sz="2600" spc="-5" dirty="0">
                <a:latin typeface="Times New Roman"/>
                <a:cs typeface="Times New Roman"/>
              </a:rPr>
              <a:t>logs after employee has  </a:t>
            </a:r>
            <a:r>
              <a:rPr sz="2600" spc="-10" dirty="0">
                <a:latin typeface="Times New Roman"/>
                <a:cs typeface="Times New Roman"/>
              </a:rPr>
              <a:t>departed </a:t>
            </a:r>
            <a:r>
              <a:rPr sz="2600" spc="-5" dirty="0">
                <a:latin typeface="Times New Roman"/>
                <a:cs typeface="Times New Roman"/>
              </a:rPr>
              <a:t>can </a:t>
            </a:r>
            <a:r>
              <a:rPr sz="2600" spc="-10" dirty="0">
                <a:latin typeface="Times New Roman"/>
                <a:cs typeface="Times New Roman"/>
              </a:rPr>
              <a:t>organization determine </a:t>
            </a:r>
            <a:r>
              <a:rPr sz="2600" spc="-5" dirty="0">
                <a:latin typeface="Times New Roman"/>
                <a:cs typeface="Times New Roman"/>
              </a:rPr>
              <a:t>if there has been a  breach of policy or a loss of</a:t>
            </a:r>
            <a:r>
              <a:rPr sz="2600" spc="1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information</a:t>
            </a:r>
            <a:endParaRPr sz="2600">
              <a:latin typeface="Times New Roman"/>
              <a:cs typeface="Times New Roman"/>
            </a:endParaRPr>
          </a:p>
          <a:p>
            <a:pPr marL="355600" marR="5080" indent="-342900">
              <a:lnSpc>
                <a:spcPts val="2810"/>
              </a:lnSpc>
              <a:spcBef>
                <a:spcPts val="615"/>
              </a:spcBef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2600" spc="-5" dirty="0">
                <a:latin typeface="Times New Roman"/>
                <a:cs typeface="Times New Roman"/>
              </a:rPr>
              <a:t>If information has been copied or stolen, action </a:t>
            </a:r>
            <a:r>
              <a:rPr sz="2600" spc="-10" dirty="0">
                <a:latin typeface="Times New Roman"/>
                <a:cs typeface="Times New Roman"/>
              </a:rPr>
              <a:t>should </a:t>
            </a:r>
            <a:r>
              <a:rPr sz="2600" spc="-5" dirty="0">
                <a:latin typeface="Times New Roman"/>
                <a:cs typeface="Times New Roman"/>
              </a:rPr>
              <a:t>be  declared an incident and the appropriate policy</a:t>
            </a:r>
            <a:r>
              <a:rPr sz="2600" spc="10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followed</a:t>
            </a:r>
            <a:endParaRPr sz="26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145016" y="6837678"/>
            <a:ext cx="223520" cy="2387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400" b="1" spc="-5" dirty="0">
                <a:latin typeface="Arial"/>
                <a:cs typeface="Arial"/>
              </a:rPr>
              <a:t>29</a:t>
            </a:r>
            <a:endParaRPr sz="140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016000" y="1214120"/>
            <a:ext cx="802576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Security </a:t>
            </a:r>
            <a:r>
              <a:rPr spc="-10" dirty="0"/>
              <a:t>Awareness, </a:t>
            </a:r>
            <a:r>
              <a:rPr spc="-20" dirty="0"/>
              <a:t>Training, </a:t>
            </a:r>
            <a:r>
              <a:rPr spc="-5" dirty="0"/>
              <a:t>and</a:t>
            </a:r>
            <a:r>
              <a:rPr spc="-75" dirty="0"/>
              <a:t> </a:t>
            </a:r>
            <a:r>
              <a:rPr spc="-5" dirty="0"/>
              <a:t>Education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290825"/>
            <a:ext cx="6946900" cy="3599179"/>
          </a:xfrm>
          <a:prstGeom prst="rect">
            <a:avLst/>
          </a:prstGeom>
        </p:spPr>
        <p:txBody>
          <a:bodyPr vert="horz" wrap="square" lIns="0" tIns="104139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1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A prominent topic in various</a:t>
            </a:r>
            <a:r>
              <a:rPr sz="3000" spc="-21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standards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Can provide benefits</a:t>
            </a:r>
            <a:r>
              <a:rPr sz="3000" spc="-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in: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improving employee</a:t>
            </a:r>
            <a:r>
              <a:rPr sz="2800" spc="-5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behavior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increasing employee</a:t>
            </a:r>
            <a:r>
              <a:rPr sz="2800" spc="-5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accountability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7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mitigating liability </a:t>
            </a:r>
            <a:r>
              <a:rPr sz="2800" spc="-5" dirty="0">
                <a:latin typeface="Times New Roman"/>
                <a:cs typeface="Times New Roman"/>
              </a:rPr>
              <a:t>for </a:t>
            </a:r>
            <a:r>
              <a:rPr sz="2800" dirty="0">
                <a:latin typeface="Times New Roman"/>
                <a:cs typeface="Times New Roman"/>
              </a:rPr>
              <a:t>employee</a:t>
            </a:r>
            <a:r>
              <a:rPr sz="2800" spc="-10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behavior</a:t>
            </a:r>
            <a:endParaRPr sz="2800">
              <a:latin typeface="Times New Roman"/>
              <a:cs typeface="Times New Roman"/>
            </a:endParaRPr>
          </a:p>
          <a:p>
            <a:pPr marL="755650" marR="5080" lvl="1" indent="-28575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complying </a:t>
            </a:r>
            <a:r>
              <a:rPr sz="2800" spc="-5" dirty="0">
                <a:latin typeface="Times New Roman"/>
                <a:cs typeface="Times New Roman"/>
              </a:rPr>
              <a:t>with regulations and</a:t>
            </a:r>
            <a:r>
              <a:rPr sz="2800" spc="-114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contractual  </a:t>
            </a:r>
            <a:r>
              <a:rPr sz="2800" spc="-5" dirty="0">
                <a:latin typeface="Times New Roman"/>
                <a:cs typeface="Times New Roman"/>
              </a:rPr>
              <a:t>obligations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3</a:t>
            </a:fld>
            <a:endParaRPr spc="-5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122680" y="1006855"/>
            <a:ext cx="7814309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Security Considerations For</a:t>
            </a:r>
            <a:r>
              <a:rPr spc="20" dirty="0"/>
              <a:t> </a:t>
            </a:r>
            <a:r>
              <a:rPr spc="-10" dirty="0"/>
              <a:t>Nonemployees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221739" y="2027174"/>
            <a:ext cx="7543165" cy="3226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37592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Individuals not subject </a:t>
            </a:r>
            <a:r>
              <a:rPr sz="2800" dirty="0">
                <a:latin typeface="Times New Roman"/>
                <a:cs typeface="Times New Roman"/>
              </a:rPr>
              <a:t>to </a:t>
            </a:r>
            <a:r>
              <a:rPr sz="2800" spc="-5" dirty="0">
                <a:latin typeface="Times New Roman"/>
                <a:cs typeface="Times New Roman"/>
              </a:rPr>
              <a:t>screening, contractual  obligations, </a:t>
            </a:r>
            <a:r>
              <a:rPr sz="2800" dirty="0">
                <a:latin typeface="Times New Roman"/>
                <a:cs typeface="Times New Roman"/>
              </a:rPr>
              <a:t>and eventual secured termination  </a:t>
            </a:r>
            <a:r>
              <a:rPr sz="2800" spc="-5" dirty="0">
                <a:latin typeface="Times New Roman"/>
                <a:cs typeface="Times New Roman"/>
              </a:rPr>
              <a:t>often have access to sensitive </a:t>
            </a:r>
            <a:r>
              <a:rPr sz="2800" spc="-10" dirty="0">
                <a:latin typeface="Times New Roman"/>
                <a:cs typeface="Times New Roman"/>
              </a:rPr>
              <a:t>organizational  </a:t>
            </a:r>
            <a:r>
              <a:rPr sz="2800" dirty="0">
                <a:latin typeface="Times New Roman"/>
                <a:cs typeface="Times New Roman"/>
              </a:rPr>
              <a:t>information</a:t>
            </a:r>
            <a:endParaRPr sz="28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168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Relationships with </a:t>
            </a:r>
            <a:r>
              <a:rPr sz="2800" dirty="0">
                <a:latin typeface="Times New Roman"/>
                <a:cs typeface="Times New Roman"/>
              </a:rPr>
              <a:t>these </a:t>
            </a:r>
            <a:r>
              <a:rPr sz="2800" spc="-5" dirty="0">
                <a:latin typeface="Times New Roman"/>
                <a:cs typeface="Times New Roman"/>
              </a:rPr>
              <a:t>individuals should be  </a:t>
            </a:r>
            <a:r>
              <a:rPr sz="2800" dirty="0">
                <a:latin typeface="Times New Roman"/>
                <a:cs typeface="Times New Roman"/>
              </a:rPr>
              <a:t>carefully managed to </a:t>
            </a:r>
            <a:r>
              <a:rPr sz="2800" spc="-5" dirty="0">
                <a:latin typeface="Times New Roman"/>
                <a:cs typeface="Times New Roman"/>
              </a:rPr>
              <a:t>prevent possible</a:t>
            </a:r>
            <a:r>
              <a:rPr sz="2800" spc="-14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information  leak or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theft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30</a:t>
            </a:fld>
            <a:endParaRPr spc="-5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020060" y="1006855"/>
            <a:ext cx="401955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25" dirty="0"/>
              <a:t>Temporary</a:t>
            </a:r>
            <a:r>
              <a:rPr spc="-100" dirty="0"/>
              <a:t> </a:t>
            </a:r>
            <a:r>
              <a:rPr dirty="0"/>
              <a:t>Employees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8227"/>
            <a:ext cx="8032750" cy="418655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20320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Hired by </a:t>
            </a:r>
            <a:r>
              <a:rPr sz="2800" spc="-10" dirty="0">
                <a:latin typeface="Times New Roman"/>
                <a:cs typeface="Times New Roman"/>
              </a:rPr>
              <a:t>organization </a:t>
            </a:r>
            <a:r>
              <a:rPr sz="2800" dirty="0">
                <a:latin typeface="Times New Roman"/>
                <a:cs typeface="Times New Roman"/>
              </a:rPr>
              <a:t>to </a:t>
            </a:r>
            <a:r>
              <a:rPr sz="2800" spc="-5" dirty="0">
                <a:latin typeface="Times New Roman"/>
                <a:cs typeface="Times New Roman"/>
              </a:rPr>
              <a:t>serve </a:t>
            </a:r>
            <a:r>
              <a:rPr sz="2800" dirty="0">
                <a:latin typeface="Times New Roman"/>
                <a:cs typeface="Times New Roman"/>
              </a:rPr>
              <a:t>in temporary </a:t>
            </a:r>
            <a:r>
              <a:rPr sz="2800" spc="-5" dirty="0">
                <a:latin typeface="Times New Roman"/>
                <a:cs typeface="Times New Roman"/>
              </a:rPr>
              <a:t>position  or </a:t>
            </a:r>
            <a:r>
              <a:rPr sz="2800" dirty="0">
                <a:latin typeface="Times New Roman"/>
                <a:cs typeface="Times New Roman"/>
              </a:rPr>
              <a:t>to </a:t>
            </a:r>
            <a:r>
              <a:rPr sz="2800" spc="-5" dirty="0">
                <a:latin typeface="Times New Roman"/>
                <a:cs typeface="Times New Roman"/>
              </a:rPr>
              <a:t>supplement </a:t>
            </a:r>
            <a:r>
              <a:rPr sz="2800" dirty="0">
                <a:latin typeface="Times New Roman"/>
                <a:cs typeface="Times New Roman"/>
              </a:rPr>
              <a:t>existing</a:t>
            </a:r>
            <a:r>
              <a:rPr sz="2800" spc="-4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workforce</a:t>
            </a:r>
            <a:endParaRPr sz="28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84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Often not subject </a:t>
            </a:r>
            <a:r>
              <a:rPr sz="2800" dirty="0">
                <a:latin typeface="Times New Roman"/>
                <a:cs typeface="Times New Roman"/>
              </a:rPr>
              <a:t>to </a:t>
            </a:r>
            <a:r>
              <a:rPr sz="2800" spc="-5" dirty="0">
                <a:latin typeface="Times New Roman"/>
                <a:cs typeface="Times New Roman"/>
              </a:rPr>
              <a:t>contractual obligations </a:t>
            </a:r>
            <a:r>
              <a:rPr sz="2800" dirty="0">
                <a:latin typeface="Times New Roman"/>
                <a:cs typeface="Times New Roman"/>
              </a:rPr>
              <a:t>or </a:t>
            </a:r>
            <a:r>
              <a:rPr sz="2800" spc="-5" dirty="0">
                <a:latin typeface="Times New Roman"/>
                <a:cs typeface="Times New Roman"/>
              </a:rPr>
              <a:t>general  policies; if temporary employees breach </a:t>
            </a:r>
            <a:r>
              <a:rPr sz="2800" dirty="0">
                <a:latin typeface="Times New Roman"/>
                <a:cs typeface="Times New Roman"/>
              </a:rPr>
              <a:t>a </a:t>
            </a:r>
            <a:r>
              <a:rPr sz="2800" spc="-5" dirty="0">
                <a:latin typeface="Times New Roman"/>
                <a:cs typeface="Times New Roman"/>
              </a:rPr>
              <a:t>policy or  cause </a:t>
            </a:r>
            <a:r>
              <a:rPr sz="2800" dirty="0">
                <a:latin typeface="Times New Roman"/>
                <a:cs typeface="Times New Roman"/>
              </a:rPr>
              <a:t>a </a:t>
            </a:r>
            <a:r>
              <a:rPr sz="2800" spc="-5" dirty="0">
                <a:latin typeface="Times New Roman"/>
                <a:cs typeface="Times New Roman"/>
              </a:rPr>
              <a:t>problem, possible actions are</a:t>
            </a:r>
            <a:r>
              <a:rPr sz="2800" spc="-9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limited</a:t>
            </a:r>
            <a:endParaRPr sz="2800">
              <a:latin typeface="Times New Roman"/>
              <a:cs typeface="Times New Roman"/>
            </a:endParaRPr>
          </a:p>
          <a:p>
            <a:pPr marL="355600" marR="208915" indent="-342900">
              <a:lnSpc>
                <a:spcPct val="100000"/>
              </a:lnSpc>
              <a:spcBef>
                <a:spcPts val="84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Access </a:t>
            </a:r>
            <a:r>
              <a:rPr sz="2800" dirty="0">
                <a:latin typeface="Times New Roman"/>
                <a:cs typeface="Times New Roman"/>
              </a:rPr>
              <a:t>to information for temporary employees  </a:t>
            </a:r>
            <a:r>
              <a:rPr sz="2800" spc="-5" dirty="0">
                <a:latin typeface="Times New Roman"/>
                <a:cs typeface="Times New Roman"/>
              </a:rPr>
              <a:t>should be </a:t>
            </a:r>
            <a:r>
              <a:rPr sz="2800" dirty="0">
                <a:latin typeface="Times New Roman"/>
                <a:cs typeface="Times New Roman"/>
              </a:rPr>
              <a:t>limited to that </a:t>
            </a:r>
            <a:r>
              <a:rPr sz="2800" spc="-5" dirty="0">
                <a:latin typeface="Times New Roman"/>
                <a:cs typeface="Times New Roman"/>
              </a:rPr>
              <a:t>necessary </a:t>
            </a:r>
            <a:r>
              <a:rPr sz="2800" dirty="0">
                <a:latin typeface="Times New Roman"/>
                <a:cs typeface="Times New Roman"/>
              </a:rPr>
              <a:t>to </a:t>
            </a:r>
            <a:r>
              <a:rPr sz="2800" spc="-5" dirty="0">
                <a:latin typeface="Times New Roman"/>
                <a:cs typeface="Times New Roman"/>
              </a:rPr>
              <a:t>perform</a:t>
            </a:r>
            <a:r>
              <a:rPr sz="2800" spc="-9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duties</a:t>
            </a:r>
            <a:endParaRPr sz="2800">
              <a:latin typeface="Times New Roman"/>
              <a:cs typeface="Times New Roman"/>
            </a:endParaRPr>
          </a:p>
          <a:p>
            <a:pPr marL="355600" marR="459105" indent="-342900">
              <a:lnSpc>
                <a:spcPct val="100000"/>
              </a:lnSpc>
              <a:spcBef>
                <a:spcPts val="84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25" dirty="0">
                <a:latin typeface="Times New Roman"/>
                <a:cs typeface="Times New Roman"/>
              </a:rPr>
              <a:t>Temporary </a:t>
            </a:r>
            <a:r>
              <a:rPr sz="2800" spc="-15" dirty="0">
                <a:latin typeface="Times New Roman"/>
                <a:cs typeface="Times New Roman"/>
              </a:rPr>
              <a:t>employee’s </a:t>
            </a:r>
            <a:r>
              <a:rPr sz="2800" spc="-5" dirty="0">
                <a:latin typeface="Times New Roman"/>
                <a:cs typeface="Times New Roman"/>
              </a:rPr>
              <a:t>supervisor </a:t>
            </a:r>
            <a:r>
              <a:rPr sz="2800" dirty="0">
                <a:latin typeface="Times New Roman"/>
                <a:cs typeface="Times New Roman"/>
              </a:rPr>
              <a:t>must restrict</a:t>
            </a:r>
            <a:r>
              <a:rPr sz="2800" spc="-10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the  information to </a:t>
            </a:r>
            <a:r>
              <a:rPr sz="2800" spc="-5" dirty="0">
                <a:latin typeface="Times New Roman"/>
                <a:cs typeface="Times New Roman"/>
              </a:rPr>
              <a:t>which </a:t>
            </a:r>
            <a:r>
              <a:rPr sz="2800" dirty="0">
                <a:latin typeface="Times New Roman"/>
                <a:cs typeface="Times New Roman"/>
              </a:rPr>
              <a:t>access is</a:t>
            </a:r>
            <a:r>
              <a:rPr sz="2800" spc="-7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possible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31</a:t>
            </a:fld>
            <a:endParaRPr spc="-5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203701" y="1006855"/>
            <a:ext cx="365061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Contract</a:t>
            </a:r>
            <a:r>
              <a:rPr spc="-65" dirty="0"/>
              <a:t> </a:t>
            </a:r>
            <a:r>
              <a:rPr spc="-5" dirty="0"/>
              <a:t>Employees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220977" y="2035555"/>
            <a:ext cx="7933690" cy="4137660"/>
          </a:xfrm>
          <a:prstGeom prst="rect">
            <a:avLst/>
          </a:prstGeom>
        </p:spPr>
        <p:txBody>
          <a:bodyPr vert="horz" wrap="square" lIns="0" tIns="61594" rIns="0" bIns="0" rtlCol="0">
            <a:spAutoFit/>
          </a:bodyPr>
          <a:lstStyle/>
          <a:p>
            <a:pPr marL="355600" marR="887730" indent="-342900">
              <a:lnSpc>
                <a:spcPts val="3020"/>
              </a:lnSpc>
              <a:spcBef>
                <a:spcPts val="484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30" dirty="0">
                <a:latin typeface="Times New Roman"/>
                <a:cs typeface="Times New Roman"/>
              </a:rPr>
              <a:t>Typically </a:t>
            </a:r>
            <a:r>
              <a:rPr sz="2800" dirty="0">
                <a:latin typeface="Times New Roman"/>
                <a:cs typeface="Times New Roman"/>
              </a:rPr>
              <a:t>hired to </a:t>
            </a:r>
            <a:r>
              <a:rPr sz="2800" spc="-5" dirty="0">
                <a:latin typeface="Times New Roman"/>
                <a:cs typeface="Times New Roman"/>
              </a:rPr>
              <a:t>perform specific services for  </a:t>
            </a:r>
            <a:r>
              <a:rPr sz="2800" spc="-10" dirty="0">
                <a:latin typeface="Times New Roman"/>
                <a:cs typeface="Times New Roman"/>
              </a:rPr>
              <a:t>organization</a:t>
            </a:r>
            <a:endParaRPr sz="2800">
              <a:latin typeface="Times New Roman"/>
              <a:cs typeface="Times New Roman"/>
            </a:endParaRPr>
          </a:p>
          <a:p>
            <a:pPr marL="355600" marR="760095" indent="-342900">
              <a:lnSpc>
                <a:spcPts val="3020"/>
              </a:lnSpc>
              <a:spcBef>
                <a:spcPts val="61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Host </a:t>
            </a:r>
            <a:r>
              <a:rPr sz="2800" dirty="0">
                <a:latin typeface="Times New Roman"/>
                <a:cs typeface="Times New Roman"/>
              </a:rPr>
              <a:t>company </a:t>
            </a:r>
            <a:r>
              <a:rPr sz="2800" spc="-5" dirty="0">
                <a:latin typeface="Times New Roman"/>
                <a:cs typeface="Times New Roman"/>
              </a:rPr>
              <a:t>often </a:t>
            </a:r>
            <a:r>
              <a:rPr sz="2800" dirty="0">
                <a:latin typeface="Times New Roman"/>
                <a:cs typeface="Times New Roman"/>
              </a:rPr>
              <a:t>makes contract </a:t>
            </a:r>
            <a:r>
              <a:rPr sz="2800" spc="-5" dirty="0">
                <a:latin typeface="Times New Roman"/>
                <a:cs typeface="Times New Roman"/>
              </a:rPr>
              <a:t>with</a:t>
            </a:r>
            <a:r>
              <a:rPr sz="2800" spc="-1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parent  </a:t>
            </a:r>
            <a:r>
              <a:rPr sz="2800" spc="-10" dirty="0">
                <a:latin typeface="Times New Roman"/>
                <a:cs typeface="Times New Roman"/>
              </a:rPr>
              <a:t>organization </a:t>
            </a:r>
            <a:r>
              <a:rPr sz="2800" spc="-5" dirty="0">
                <a:latin typeface="Times New Roman"/>
                <a:cs typeface="Times New Roman"/>
              </a:rPr>
              <a:t>rather </a:t>
            </a:r>
            <a:r>
              <a:rPr sz="2800" dirty="0">
                <a:latin typeface="Times New Roman"/>
                <a:cs typeface="Times New Roman"/>
              </a:rPr>
              <a:t>than </a:t>
            </a:r>
            <a:r>
              <a:rPr sz="2800" spc="-5" dirty="0">
                <a:latin typeface="Times New Roman"/>
                <a:cs typeface="Times New Roman"/>
              </a:rPr>
              <a:t>with </a:t>
            </a:r>
            <a:r>
              <a:rPr sz="2800" dirty="0">
                <a:latin typeface="Times New Roman"/>
                <a:cs typeface="Times New Roman"/>
              </a:rPr>
              <a:t>individual </a:t>
            </a:r>
            <a:r>
              <a:rPr sz="2800" spc="-5" dirty="0">
                <a:latin typeface="Times New Roman"/>
                <a:cs typeface="Times New Roman"/>
              </a:rPr>
              <a:t>for </a:t>
            </a:r>
            <a:r>
              <a:rPr sz="2800" dirty="0">
                <a:latin typeface="Times New Roman"/>
                <a:cs typeface="Times New Roman"/>
              </a:rPr>
              <a:t>a  </a:t>
            </a:r>
            <a:r>
              <a:rPr sz="2800" spc="-5" dirty="0">
                <a:latin typeface="Times New Roman"/>
                <a:cs typeface="Times New Roman"/>
              </a:rPr>
              <a:t>particular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task</a:t>
            </a:r>
            <a:endParaRPr sz="2800">
              <a:latin typeface="Times New Roman"/>
              <a:cs typeface="Times New Roman"/>
            </a:endParaRPr>
          </a:p>
          <a:p>
            <a:pPr marL="355600" marR="5080" indent="-342900">
              <a:lnSpc>
                <a:spcPts val="3020"/>
              </a:lnSpc>
              <a:spcBef>
                <a:spcPts val="61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In secure </a:t>
            </a:r>
            <a:r>
              <a:rPr sz="2800" spc="-25" dirty="0">
                <a:latin typeface="Times New Roman"/>
                <a:cs typeface="Times New Roman"/>
              </a:rPr>
              <a:t>facility, </a:t>
            </a:r>
            <a:r>
              <a:rPr sz="2800" dirty="0">
                <a:latin typeface="Times New Roman"/>
                <a:cs typeface="Times New Roman"/>
              </a:rPr>
              <a:t>all contract employees </a:t>
            </a:r>
            <a:r>
              <a:rPr sz="2800" spc="-5" dirty="0">
                <a:latin typeface="Times New Roman"/>
                <a:cs typeface="Times New Roman"/>
              </a:rPr>
              <a:t>escorted  from room </a:t>
            </a:r>
            <a:r>
              <a:rPr sz="2800" dirty="0">
                <a:latin typeface="Times New Roman"/>
                <a:cs typeface="Times New Roman"/>
              </a:rPr>
              <a:t>to </a:t>
            </a:r>
            <a:r>
              <a:rPr sz="2800" spc="-5" dirty="0">
                <a:latin typeface="Times New Roman"/>
                <a:cs typeface="Times New Roman"/>
              </a:rPr>
              <a:t>room, </a:t>
            </a:r>
            <a:r>
              <a:rPr sz="2800" dirty="0">
                <a:latin typeface="Times New Roman"/>
                <a:cs typeface="Times New Roman"/>
              </a:rPr>
              <a:t>as </a:t>
            </a:r>
            <a:r>
              <a:rPr sz="2800" spc="-5" dirty="0">
                <a:latin typeface="Times New Roman"/>
                <a:cs typeface="Times New Roman"/>
              </a:rPr>
              <a:t>well </a:t>
            </a:r>
            <a:r>
              <a:rPr sz="2800" dirty="0">
                <a:latin typeface="Times New Roman"/>
                <a:cs typeface="Times New Roman"/>
              </a:rPr>
              <a:t>as into and </a:t>
            </a:r>
            <a:r>
              <a:rPr sz="2800" spc="-5" dirty="0">
                <a:latin typeface="Times New Roman"/>
                <a:cs typeface="Times New Roman"/>
              </a:rPr>
              <a:t>out of</a:t>
            </a:r>
            <a:r>
              <a:rPr sz="2800" spc="-7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facility</a:t>
            </a:r>
            <a:endParaRPr sz="2800">
              <a:latin typeface="Times New Roman"/>
              <a:cs typeface="Times New Roman"/>
            </a:endParaRPr>
          </a:p>
          <a:p>
            <a:pPr marL="355600" marR="365125" indent="-342900" algn="just">
              <a:lnSpc>
                <a:spcPts val="3020"/>
              </a:lnSpc>
              <a:spcBef>
                <a:spcPts val="605"/>
              </a:spcBef>
              <a:buFont typeface="Arial"/>
              <a:buChar char="•"/>
              <a:tabLst>
                <a:tab pos="355600" algn="l"/>
              </a:tabLst>
            </a:pPr>
            <a:r>
              <a:rPr sz="2800" dirty="0">
                <a:latin typeface="Times New Roman"/>
                <a:cs typeface="Times New Roman"/>
              </a:rPr>
              <a:t>There is </a:t>
            </a:r>
            <a:r>
              <a:rPr sz="2800" spc="-5" dirty="0">
                <a:latin typeface="Times New Roman"/>
                <a:cs typeface="Times New Roman"/>
              </a:rPr>
              <a:t>need for restrictions </a:t>
            </a:r>
            <a:r>
              <a:rPr sz="2800" dirty="0">
                <a:latin typeface="Times New Roman"/>
                <a:cs typeface="Times New Roman"/>
              </a:rPr>
              <a:t>or </a:t>
            </a:r>
            <a:r>
              <a:rPr sz="2800" spc="-5" dirty="0">
                <a:latin typeface="Times New Roman"/>
                <a:cs typeface="Times New Roman"/>
              </a:rPr>
              <a:t>requirements </a:t>
            </a:r>
            <a:r>
              <a:rPr sz="2800" dirty="0">
                <a:latin typeface="Times New Roman"/>
                <a:cs typeface="Times New Roman"/>
              </a:rPr>
              <a:t>to </a:t>
            </a:r>
            <a:r>
              <a:rPr sz="2800" spc="-5" dirty="0">
                <a:latin typeface="Times New Roman"/>
                <a:cs typeface="Times New Roman"/>
              </a:rPr>
              <a:t>be  negotiated </a:t>
            </a:r>
            <a:r>
              <a:rPr sz="2800" dirty="0">
                <a:latin typeface="Times New Roman"/>
                <a:cs typeface="Times New Roman"/>
              </a:rPr>
              <a:t>into </a:t>
            </a:r>
            <a:r>
              <a:rPr sz="2800" spc="-5" dirty="0">
                <a:latin typeface="Times New Roman"/>
                <a:cs typeface="Times New Roman"/>
              </a:rPr>
              <a:t>contract agreements when </a:t>
            </a:r>
            <a:r>
              <a:rPr sz="2800" dirty="0">
                <a:latin typeface="Times New Roman"/>
                <a:cs typeface="Times New Roman"/>
              </a:rPr>
              <a:t>they are  </a:t>
            </a:r>
            <a:r>
              <a:rPr sz="2800" spc="-5" dirty="0">
                <a:latin typeface="Times New Roman"/>
                <a:cs typeface="Times New Roman"/>
              </a:rPr>
              <a:t>activated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32</a:t>
            </a:fld>
            <a:endParaRPr spc="-5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932935" y="1006855"/>
            <a:ext cx="219202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Consultants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8227"/>
            <a:ext cx="8044180" cy="42932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Should be handled </a:t>
            </a:r>
            <a:r>
              <a:rPr sz="2800" dirty="0">
                <a:latin typeface="Times New Roman"/>
                <a:cs typeface="Times New Roman"/>
              </a:rPr>
              <a:t>like contract employees, </a:t>
            </a:r>
            <a:r>
              <a:rPr sz="2800" spc="-5" dirty="0">
                <a:latin typeface="Times New Roman"/>
                <a:cs typeface="Times New Roman"/>
              </a:rPr>
              <a:t>with  special </a:t>
            </a:r>
            <a:r>
              <a:rPr sz="2800" dirty="0">
                <a:latin typeface="Times New Roman"/>
                <a:cs typeface="Times New Roman"/>
              </a:rPr>
              <a:t>requirements </a:t>
            </a:r>
            <a:r>
              <a:rPr sz="2800" spc="-5" dirty="0">
                <a:latin typeface="Times New Roman"/>
                <a:cs typeface="Times New Roman"/>
              </a:rPr>
              <a:t>for </a:t>
            </a:r>
            <a:r>
              <a:rPr sz="2800" dirty="0">
                <a:latin typeface="Times New Roman"/>
                <a:cs typeface="Times New Roman"/>
              </a:rPr>
              <a:t>information </a:t>
            </a:r>
            <a:r>
              <a:rPr sz="2800" spc="-5" dirty="0">
                <a:latin typeface="Times New Roman"/>
                <a:cs typeface="Times New Roman"/>
              </a:rPr>
              <a:t>or facility</a:t>
            </a:r>
            <a:r>
              <a:rPr sz="2800" spc="-13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access  integrated into</a:t>
            </a:r>
            <a:r>
              <a:rPr sz="2800" spc="-5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contract</a:t>
            </a:r>
            <a:endParaRPr sz="2800">
              <a:latin typeface="Times New Roman"/>
              <a:cs typeface="Times New Roman"/>
            </a:endParaRPr>
          </a:p>
          <a:p>
            <a:pPr marL="355600" marR="1145540" indent="-342900">
              <a:lnSpc>
                <a:spcPct val="100000"/>
              </a:lnSpc>
              <a:spcBef>
                <a:spcPts val="168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Security and </a:t>
            </a:r>
            <a:r>
              <a:rPr sz="2800" dirty="0">
                <a:latin typeface="Times New Roman"/>
                <a:cs typeface="Times New Roman"/>
              </a:rPr>
              <a:t>technology consultants must be  prescreened, </a:t>
            </a:r>
            <a:r>
              <a:rPr sz="2800" spc="-5" dirty="0">
                <a:latin typeface="Times New Roman"/>
                <a:cs typeface="Times New Roman"/>
              </a:rPr>
              <a:t>escorted, and subjected </a:t>
            </a:r>
            <a:r>
              <a:rPr sz="2800" dirty="0">
                <a:latin typeface="Times New Roman"/>
                <a:cs typeface="Times New Roman"/>
              </a:rPr>
              <a:t>to non-  </a:t>
            </a:r>
            <a:r>
              <a:rPr sz="2800" spc="-5" dirty="0">
                <a:latin typeface="Times New Roman"/>
                <a:cs typeface="Times New Roman"/>
              </a:rPr>
              <a:t>disclosure agreements to protect</a:t>
            </a:r>
            <a:r>
              <a:rPr sz="2800" spc="-60" dirty="0">
                <a:latin typeface="Times New Roman"/>
                <a:cs typeface="Times New Roman"/>
              </a:rPr>
              <a:t> </a:t>
            </a:r>
            <a:r>
              <a:rPr sz="2800" spc="-10" dirty="0">
                <a:latin typeface="Times New Roman"/>
                <a:cs typeface="Times New Roman"/>
              </a:rPr>
              <a:t>organization.</a:t>
            </a:r>
            <a:endParaRPr sz="2800">
              <a:latin typeface="Times New Roman"/>
              <a:cs typeface="Times New Roman"/>
            </a:endParaRPr>
          </a:p>
          <a:p>
            <a:pPr marL="355600" marR="141605" indent="-342900">
              <a:lnSpc>
                <a:spcPct val="100000"/>
              </a:lnSpc>
              <a:spcBef>
                <a:spcPts val="168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Just </a:t>
            </a:r>
            <a:r>
              <a:rPr sz="2800" dirty="0">
                <a:latin typeface="Times New Roman"/>
                <a:cs typeface="Times New Roman"/>
              </a:rPr>
              <a:t>because security </a:t>
            </a:r>
            <a:r>
              <a:rPr sz="2800" spc="-5" dirty="0">
                <a:latin typeface="Times New Roman"/>
                <a:cs typeface="Times New Roman"/>
              </a:rPr>
              <a:t>consultant </a:t>
            </a:r>
            <a:r>
              <a:rPr sz="2800" dirty="0">
                <a:latin typeface="Times New Roman"/>
                <a:cs typeface="Times New Roman"/>
              </a:rPr>
              <a:t>is </a:t>
            </a:r>
            <a:r>
              <a:rPr sz="2800" spc="-5" dirty="0">
                <a:latin typeface="Times New Roman"/>
                <a:cs typeface="Times New Roman"/>
              </a:rPr>
              <a:t>paid </a:t>
            </a:r>
            <a:r>
              <a:rPr sz="2800" spc="-15" dirty="0">
                <a:latin typeface="Times New Roman"/>
                <a:cs typeface="Times New Roman"/>
              </a:rPr>
              <a:t>doesn’t </a:t>
            </a:r>
            <a:r>
              <a:rPr sz="2800" spc="-5" dirty="0">
                <a:latin typeface="Times New Roman"/>
                <a:cs typeface="Times New Roman"/>
              </a:rPr>
              <a:t>make  the protection of </a:t>
            </a:r>
            <a:r>
              <a:rPr sz="2800" spc="-20" dirty="0">
                <a:latin typeface="Times New Roman"/>
                <a:cs typeface="Times New Roman"/>
              </a:rPr>
              <a:t>organization’s </a:t>
            </a:r>
            <a:r>
              <a:rPr sz="2800" spc="-5" dirty="0">
                <a:latin typeface="Times New Roman"/>
                <a:cs typeface="Times New Roman"/>
              </a:rPr>
              <a:t>information the  </a:t>
            </a:r>
            <a:r>
              <a:rPr sz="2800" spc="-15" dirty="0">
                <a:latin typeface="Times New Roman"/>
                <a:cs typeface="Times New Roman"/>
              </a:rPr>
              <a:t>consultant’s </a:t>
            </a:r>
            <a:r>
              <a:rPr sz="2800" dirty="0">
                <a:latin typeface="Times New Roman"/>
                <a:cs typeface="Times New Roman"/>
              </a:rPr>
              <a:t>number one</a:t>
            </a:r>
            <a:r>
              <a:rPr sz="2800" spc="-5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priority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33</a:t>
            </a:fld>
            <a:endParaRPr spc="-5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370579" y="1006855"/>
            <a:ext cx="331787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Business</a:t>
            </a:r>
            <a:r>
              <a:rPr spc="-20" dirty="0"/>
              <a:t> </a:t>
            </a:r>
            <a:r>
              <a:rPr spc="-10" dirty="0"/>
              <a:t>Partners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221739" y="2078227"/>
            <a:ext cx="7444740" cy="42932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208279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Businesses find themselves in strategic alliances  with other organizations, desiring </a:t>
            </a:r>
            <a:r>
              <a:rPr sz="2800" dirty="0">
                <a:latin typeface="Times New Roman"/>
                <a:cs typeface="Times New Roman"/>
              </a:rPr>
              <a:t>to exchange  </a:t>
            </a:r>
            <a:r>
              <a:rPr sz="2800" spc="-5" dirty="0">
                <a:latin typeface="Times New Roman"/>
                <a:cs typeface="Times New Roman"/>
              </a:rPr>
              <a:t>information or integrate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systems</a:t>
            </a:r>
            <a:endParaRPr sz="28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168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There must </a:t>
            </a:r>
            <a:r>
              <a:rPr sz="2800" dirty="0">
                <a:latin typeface="Times New Roman"/>
                <a:cs typeface="Times New Roman"/>
              </a:rPr>
              <a:t>be </a:t>
            </a:r>
            <a:r>
              <a:rPr sz="2800" spc="-5" dirty="0">
                <a:latin typeface="Times New Roman"/>
                <a:cs typeface="Times New Roman"/>
              </a:rPr>
              <a:t>meticulous, deliberate process of  determining what information is to be exchanged,  </a:t>
            </a:r>
            <a:r>
              <a:rPr sz="2800" dirty="0">
                <a:latin typeface="Times New Roman"/>
                <a:cs typeface="Times New Roman"/>
              </a:rPr>
              <a:t>in </a:t>
            </a:r>
            <a:r>
              <a:rPr sz="2800" spc="-5" dirty="0">
                <a:latin typeface="Times New Roman"/>
                <a:cs typeface="Times New Roman"/>
              </a:rPr>
              <a:t>what format, </a:t>
            </a:r>
            <a:r>
              <a:rPr sz="2800" dirty="0">
                <a:latin typeface="Times New Roman"/>
                <a:cs typeface="Times New Roman"/>
              </a:rPr>
              <a:t>and to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whom</a:t>
            </a:r>
            <a:endParaRPr sz="2800">
              <a:latin typeface="Times New Roman"/>
              <a:cs typeface="Times New Roman"/>
            </a:endParaRPr>
          </a:p>
          <a:p>
            <a:pPr marL="355600" marR="918210" indent="-342900" algn="just">
              <a:lnSpc>
                <a:spcPct val="100000"/>
              </a:lnSpc>
              <a:spcBef>
                <a:spcPts val="1680"/>
              </a:spcBef>
              <a:buFont typeface="Arial"/>
              <a:buChar char="•"/>
              <a:tabLst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Non-disclosure agreements and </a:t>
            </a:r>
            <a:r>
              <a:rPr sz="2800" dirty="0">
                <a:latin typeface="Times New Roman"/>
                <a:cs typeface="Times New Roman"/>
              </a:rPr>
              <a:t>the level</a:t>
            </a:r>
            <a:r>
              <a:rPr sz="2800" spc="-13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of  security </a:t>
            </a:r>
            <a:r>
              <a:rPr sz="2800" dirty="0">
                <a:latin typeface="Times New Roman"/>
                <a:cs typeface="Times New Roman"/>
              </a:rPr>
              <a:t>of </a:t>
            </a:r>
            <a:r>
              <a:rPr sz="2800" spc="-5" dirty="0">
                <a:latin typeface="Times New Roman"/>
                <a:cs typeface="Times New Roman"/>
              </a:rPr>
              <a:t>both systems </a:t>
            </a:r>
            <a:r>
              <a:rPr sz="2800" dirty="0">
                <a:latin typeface="Times New Roman"/>
                <a:cs typeface="Times New Roman"/>
              </a:rPr>
              <a:t>must be examined  </a:t>
            </a:r>
            <a:r>
              <a:rPr sz="2800" spc="-5" dirty="0">
                <a:latin typeface="Times New Roman"/>
                <a:cs typeface="Times New Roman"/>
              </a:rPr>
              <a:t>before any physical integration </a:t>
            </a:r>
            <a:r>
              <a:rPr sz="2800" dirty="0">
                <a:latin typeface="Times New Roman"/>
                <a:cs typeface="Times New Roman"/>
              </a:rPr>
              <a:t>takes</a:t>
            </a:r>
            <a:r>
              <a:rPr sz="2800" spc="-1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place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34</a:t>
            </a:fld>
            <a:endParaRPr spc="-5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234944" y="959611"/>
            <a:ext cx="358902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During</a:t>
            </a:r>
            <a:r>
              <a:rPr spc="-100" dirty="0"/>
              <a:t> </a:t>
            </a:r>
            <a:r>
              <a:rPr dirty="0"/>
              <a:t>Employment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86026"/>
            <a:ext cx="7838440" cy="43611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Current employee security</a:t>
            </a:r>
            <a:r>
              <a:rPr sz="3000" spc="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objectives:</a:t>
            </a:r>
            <a:endParaRPr sz="3000">
              <a:latin typeface="Times New Roman"/>
              <a:cs typeface="Times New Roman"/>
            </a:endParaRPr>
          </a:p>
          <a:p>
            <a:pPr marL="1270000" marR="297815" lvl="1" indent="-342900">
              <a:lnSpc>
                <a:spcPts val="2300"/>
              </a:lnSpc>
              <a:spcBef>
                <a:spcPts val="575"/>
              </a:spcBef>
              <a:buFont typeface="Arial"/>
              <a:buChar char="•"/>
              <a:tabLst>
                <a:tab pos="1269365" algn="l"/>
                <a:tab pos="1270000" algn="l"/>
              </a:tabLst>
            </a:pPr>
            <a:r>
              <a:rPr sz="2400" dirty="0">
                <a:latin typeface="Times New Roman"/>
                <a:cs typeface="Times New Roman"/>
              </a:rPr>
              <a:t>ensure employees, contractors, </a:t>
            </a:r>
            <a:r>
              <a:rPr sz="2400" spc="-5" dirty="0">
                <a:latin typeface="Times New Roman"/>
                <a:cs typeface="Times New Roman"/>
              </a:rPr>
              <a:t>third </a:t>
            </a:r>
            <a:r>
              <a:rPr sz="2400" dirty="0">
                <a:latin typeface="Times New Roman"/>
                <a:cs typeface="Times New Roman"/>
              </a:rPr>
              <a:t>party users</a:t>
            </a:r>
            <a:r>
              <a:rPr sz="2400" spc="-114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are  aware of info security </a:t>
            </a:r>
            <a:r>
              <a:rPr sz="2400" spc="-5" dirty="0">
                <a:latin typeface="Times New Roman"/>
                <a:cs typeface="Times New Roman"/>
              </a:rPr>
              <a:t>threats </a:t>
            </a:r>
            <a:r>
              <a:rPr sz="2400" dirty="0">
                <a:latin typeface="Times New Roman"/>
                <a:cs typeface="Times New Roman"/>
              </a:rPr>
              <a:t>&amp;</a:t>
            </a:r>
            <a:r>
              <a:rPr sz="2400" spc="-6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concerns</a:t>
            </a:r>
            <a:endParaRPr sz="2400">
              <a:latin typeface="Times New Roman"/>
              <a:cs typeface="Times New Roman"/>
            </a:endParaRPr>
          </a:p>
          <a:p>
            <a:pPr marL="1270000" lvl="1" indent="-342900">
              <a:lnSpc>
                <a:spcPct val="100000"/>
              </a:lnSpc>
              <a:spcBef>
                <a:spcPts val="25"/>
              </a:spcBef>
              <a:buFont typeface="Arial"/>
              <a:buChar char="•"/>
              <a:tabLst>
                <a:tab pos="1269365" algn="l"/>
                <a:tab pos="1270000" algn="l"/>
              </a:tabLst>
            </a:pPr>
            <a:r>
              <a:rPr sz="2400" spc="-5" dirty="0">
                <a:latin typeface="Times New Roman"/>
                <a:cs typeface="Times New Roman"/>
              </a:rPr>
              <a:t>know their responsibilities and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liabilities</a:t>
            </a:r>
            <a:endParaRPr sz="2400">
              <a:latin typeface="Times New Roman"/>
              <a:cs typeface="Times New Roman"/>
            </a:endParaRPr>
          </a:p>
          <a:p>
            <a:pPr marL="1270000" marR="5080" lvl="1" indent="-342900">
              <a:lnSpc>
                <a:spcPct val="80000"/>
              </a:lnSpc>
              <a:spcBef>
                <a:spcPts val="575"/>
              </a:spcBef>
              <a:buFont typeface="Arial"/>
              <a:buChar char="•"/>
              <a:tabLst>
                <a:tab pos="1269365" algn="l"/>
                <a:tab pos="1270000" algn="l"/>
              </a:tabLst>
            </a:pPr>
            <a:r>
              <a:rPr sz="2400" dirty="0">
                <a:latin typeface="Times New Roman"/>
                <a:cs typeface="Times New Roman"/>
              </a:rPr>
              <a:t>are equipped to </a:t>
            </a:r>
            <a:r>
              <a:rPr sz="2400" spc="-5" dirty="0">
                <a:latin typeface="Times New Roman"/>
                <a:cs typeface="Times New Roman"/>
              </a:rPr>
              <a:t>support organizational security</a:t>
            </a:r>
            <a:r>
              <a:rPr sz="2400" spc="-1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policy  in their </a:t>
            </a:r>
            <a:r>
              <a:rPr sz="2400" spc="-5" dirty="0">
                <a:latin typeface="Times New Roman"/>
                <a:cs typeface="Times New Roman"/>
              </a:rPr>
              <a:t>work, </a:t>
            </a:r>
            <a:r>
              <a:rPr sz="2400" dirty="0">
                <a:latin typeface="Times New Roman"/>
                <a:cs typeface="Times New Roman"/>
              </a:rPr>
              <a:t>and reduce human error</a:t>
            </a:r>
            <a:r>
              <a:rPr sz="2400" spc="-5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risks</a:t>
            </a:r>
            <a:endParaRPr sz="2400">
              <a:latin typeface="Times New Roman"/>
              <a:cs typeface="Times New Roman"/>
            </a:endParaRPr>
          </a:p>
          <a:p>
            <a:pPr marL="355600" indent="-342900">
              <a:lnSpc>
                <a:spcPts val="3579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Need for security policy and</a:t>
            </a:r>
            <a:r>
              <a:rPr sz="3000" spc="-2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training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Security</a:t>
            </a:r>
            <a:r>
              <a:rPr sz="3000" spc="-10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principles: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1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least</a:t>
            </a:r>
            <a:r>
              <a:rPr sz="2800" spc="-1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privilege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separation </a:t>
            </a:r>
            <a:r>
              <a:rPr sz="2800" dirty="0">
                <a:latin typeface="Times New Roman"/>
                <a:cs typeface="Times New Roman"/>
              </a:rPr>
              <a:t>of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duties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limited reliance on key</a:t>
            </a:r>
            <a:r>
              <a:rPr sz="2800" spc="-5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personnel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35</a:t>
            </a:fld>
            <a:endParaRPr spc="-5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902205" y="1006855"/>
            <a:ext cx="625729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Separation of Duties and</a:t>
            </a:r>
            <a:r>
              <a:rPr spc="20" dirty="0"/>
              <a:t> </a:t>
            </a:r>
            <a:r>
              <a:rPr spc="-5" dirty="0"/>
              <a:t>Collusion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145539" y="2078227"/>
            <a:ext cx="7300595" cy="36106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233679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Cornerstone </a:t>
            </a:r>
            <a:r>
              <a:rPr sz="2800" dirty="0">
                <a:latin typeface="Times New Roman"/>
                <a:cs typeface="Times New Roman"/>
              </a:rPr>
              <a:t>in </a:t>
            </a:r>
            <a:r>
              <a:rPr sz="2800" spc="-5" dirty="0">
                <a:latin typeface="Times New Roman"/>
                <a:cs typeface="Times New Roman"/>
              </a:rPr>
              <a:t>protection of </a:t>
            </a:r>
            <a:r>
              <a:rPr sz="2800" dirty="0">
                <a:latin typeface="Times New Roman"/>
                <a:cs typeface="Times New Roman"/>
              </a:rPr>
              <a:t>information assets  </a:t>
            </a:r>
            <a:r>
              <a:rPr sz="2800" spc="-5" dirty="0">
                <a:latin typeface="Times New Roman"/>
                <a:cs typeface="Times New Roman"/>
              </a:rPr>
              <a:t>and against financial</a:t>
            </a:r>
            <a:r>
              <a:rPr sz="2800" spc="-4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loss</a:t>
            </a:r>
            <a:endParaRPr sz="28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Separation </a:t>
            </a:r>
            <a:r>
              <a:rPr sz="2800" dirty="0">
                <a:latin typeface="Times New Roman"/>
                <a:cs typeface="Times New Roman"/>
              </a:rPr>
              <a:t>of </a:t>
            </a:r>
            <a:r>
              <a:rPr sz="2800" spc="-5" dirty="0">
                <a:latin typeface="Times New Roman"/>
                <a:cs typeface="Times New Roman"/>
              </a:rPr>
              <a:t>duties: </a:t>
            </a:r>
            <a:r>
              <a:rPr sz="2800" dirty="0">
                <a:latin typeface="Times New Roman"/>
                <a:cs typeface="Times New Roman"/>
              </a:rPr>
              <a:t>control </a:t>
            </a:r>
            <a:r>
              <a:rPr sz="2800" spc="-5" dirty="0">
                <a:latin typeface="Times New Roman"/>
                <a:cs typeface="Times New Roman"/>
              </a:rPr>
              <a:t>used </a:t>
            </a:r>
            <a:r>
              <a:rPr sz="2800" dirty="0">
                <a:latin typeface="Times New Roman"/>
                <a:cs typeface="Times New Roman"/>
              </a:rPr>
              <a:t>to </a:t>
            </a:r>
            <a:r>
              <a:rPr sz="2800" spc="-5" dirty="0">
                <a:latin typeface="Times New Roman"/>
                <a:cs typeface="Times New Roman"/>
              </a:rPr>
              <a:t>reduce  </a:t>
            </a:r>
            <a:r>
              <a:rPr sz="2800" dirty="0">
                <a:latin typeface="Times New Roman"/>
                <a:cs typeface="Times New Roman"/>
              </a:rPr>
              <a:t>chance of individual violating information  </a:t>
            </a:r>
            <a:r>
              <a:rPr sz="2800" spc="-5" dirty="0">
                <a:latin typeface="Times New Roman"/>
                <a:cs typeface="Times New Roman"/>
              </a:rPr>
              <a:t>security; stipulates that completion of significant  </a:t>
            </a:r>
            <a:r>
              <a:rPr sz="2800" dirty="0">
                <a:latin typeface="Times New Roman"/>
                <a:cs typeface="Times New Roman"/>
              </a:rPr>
              <a:t>task requires at least two</a:t>
            </a:r>
            <a:r>
              <a:rPr sz="2800" spc="-8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people</a:t>
            </a:r>
            <a:endParaRPr sz="2800">
              <a:latin typeface="Times New Roman"/>
              <a:cs typeface="Times New Roman"/>
            </a:endParaRPr>
          </a:p>
          <a:p>
            <a:pPr marL="355600" marR="281940" indent="-342900">
              <a:lnSpc>
                <a:spcPct val="100000"/>
              </a:lnSpc>
              <a:spcBef>
                <a:spcPts val="67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dirty="0">
                <a:latin typeface="Times New Roman"/>
                <a:cs typeface="Times New Roman"/>
              </a:rPr>
              <a:t>Collusion: unscrupulous </a:t>
            </a:r>
            <a:r>
              <a:rPr sz="2800" spc="-5" dirty="0">
                <a:latin typeface="Times New Roman"/>
                <a:cs typeface="Times New Roman"/>
              </a:rPr>
              <a:t>workers </a:t>
            </a:r>
            <a:r>
              <a:rPr sz="2800" dirty="0">
                <a:latin typeface="Times New Roman"/>
                <a:cs typeface="Times New Roman"/>
              </a:rPr>
              <a:t>conspiring</a:t>
            </a:r>
            <a:r>
              <a:rPr sz="2800" spc="-13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to  commit </a:t>
            </a:r>
            <a:r>
              <a:rPr sz="2800" spc="-5" dirty="0">
                <a:latin typeface="Times New Roman"/>
                <a:cs typeface="Times New Roman"/>
              </a:rPr>
              <a:t>unauthorized</a:t>
            </a:r>
            <a:r>
              <a:rPr sz="2800" spc="-4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task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36</a:t>
            </a:fld>
            <a:endParaRPr spc="-5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193033" y="1006855"/>
            <a:ext cx="367347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Separation of</a:t>
            </a:r>
            <a:r>
              <a:rPr spc="-30" dirty="0"/>
              <a:t> </a:t>
            </a:r>
            <a:r>
              <a:rPr spc="-5" dirty="0"/>
              <a:t>Duties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8227"/>
            <a:ext cx="7811134" cy="36106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42925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  <a:tab pos="4888865" algn="l"/>
              </a:tabLst>
            </a:pPr>
            <a:r>
              <a:rPr sz="2800" spc="-5" dirty="0">
                <a:latin typeface="Times New Roman"/>
                <a:cs typeface="Times New Roman"/>
              </a:rPr>
              <a:t>Separation: </a:t>
            </a:r>
            <a:r>
              <a:rPr sz="2800" dirty="0">
                <a:latin typeface="Times New Roman"/>
                <a:cs typeface="Times New Roman"/>
              </a:rPr>
              <a:t>critical tasks </a:t>
            </a:r>
            <a:r>
              <a:rPr sz="2800" spc="-5" dirty="0">
                <a:latin typeface="Times New Roman"/>
                <a:cs typeface="Times New Roman"/>
              </a:rPr>
              <a:t>are split into subtasks  </a:t>
            </a:r>
            <a:r>
              <a:rPr sz="2800" dirty="0">
                <a:latin typeface="Times New Roman"/>
                <a:cs typeface="Times New Roman"/>
              </a:rPr>
              <a:t>performed by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different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people.	</a:t>
            </a:r>
            <a:r>
              <a:rPr sz="2800" i="1" spc="-55" dirty="0">
                <a:latin typeface="Times New Roman"/>
                <a:cs typeface="Times New Roman"/>
              </a:rPr>
              <a:t>“Two </a:t>
            </a:r>
            <a:r>
              <a:rPr sz="2800" i="1" spc="-5" dirty="0">
                <a:latin typeface="Times New Roman"/>
                <a:cs typeface="Times New Roman"/>
              </a:rPr>
              <a:t>people </a:t>
            </a:r>
            <a:r>
              <a:rPr sz="2800" i="1" spc="-40" dirty="0">
                <a:latin typeface="Times New Roman"/>
                <a:cs typeface="Times New Roman"/>
              </a:rPr>
              <a:t>are  </a:t>
            </a:r>
            <a:r>
              <a:rPr sz="2800" i="1" spc="-30" dirty="0">
                <a:latin typeface="Times New Roman"/>
                <a:cs typeface="Times New Roman"/>
              </a:rPr>
              <a:t>required </a:t>
            </a:r>
            <a:r>
              <a:rPr sz="2800" i="1" spc="-5" dirty="0">
                <a:latin typeface="Times New Roman"/>
                <a:cs typeface="Times New Roman"/>
              </a:rPr>
              <a:t>to complete </a:t>
            </a:r>
            <a:r>
              <a:rPr sz="2800" i="1" dirty="0">
                <a:latin typeface="Times New Roman"/>
                <a:cs typeface="Times New Roman"/>
              </a:rPr>
              <a:t>a </a:t>
            </a:r>
            <a:r>
              <a:rPr sz="2800" i="1" spc="-5" dirty="0">
                <a:latin typeface="Times New Roman"/>
                <a:cs typeface="Times New Roman"/>
              </a:rPr>
              <a:t>critical</a:t>
            </a:r>
            <a:r>
              <a:rPr sz="2800" i="1" spc="-60" dirty="0">
                <a:latin typeface="Times New Roman"/>
                <a:cs typeface="Times New Roman"/>
              </a:rPr>
              <a:t> </a:t>
            </a:r>
            <a:r>
              <a:rPr sz="2800" i="1" spc="-5" dirty="0">
                <a:latin typeface="Times New Roman"/>
                <a:cs typeface="Times New Roman"/>
              </a:rPr>
              <a:t>task.”</a:t>
            </a:r>
            <a:endParaRPr sz="2800">
              <a:latin typeface="Times New Roman"/>
              <a:cs typeface="Times New Roman"/>
            </a:endParaRPr>
          </a:p>
          <a:p>
            <a:pPr marL="355600" marR="944244" indent="-34290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30" dirty="0">
                <a:latin typeface="Times New Roman"/>
                <a:cs typeface="Times New Roman"/>
              </a:rPr>
              <a:t>Two-man </a:t>
            </a:r>
            <a:r>
              <a:rPr sz="2800" dirty="0">
                <a:latin typeface="Times New Roman"/>
                <a:cs typeface="Times New Roman"/>
              </a:rPr>
              <a:t>control: </a:t>
            </a:r>
            <a:r>
              <a:rPr sz="2800" spc="-5" dirty="0">
                <a:latin typeface="Times New Roman"/>
                <a:cs typeface="Times New Roman"/>
              </a:rPr>
              <a:t>two </a:t>
            </a:r>
            <a:r>
              <a:rPr sz="2800" dirty="0">
                <a:latin typeface="Times New Roman"/>
                <a:cs typeface="Times New Roman"/>
              </a:rPr>
              <a:t>individuals review</a:t>
            </a:r>
            <a:r>
              <a:rPr sz="2800" spc="-8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and  approve each </a:t>
            </a:r>
            <a:r>
              <a:rPr sz="2800" spc="-10" dirty="0">
                <a:latin typeface="Times New Roman"/>
                <a:cs typeface="Times New Roman"/>
              </a:rPr>
              <a:t>other’s </a:t>
            </a:r>
            <a:r>
              <a:rPr sz="2800" spc="-5" dirty="0">
                <a:latin typeface="Times New Roman"/>
                <a:cs typeface="Times New Roman"/>
              </a:rPr>
              <a:t>work </a:t>
            </a:r>
            <a:r>
              <a:rPr sz="2800" dirty="0">
                <a:latin typeface="Times New Roman"/>
                <a:cs typeface="Times New Roman"/>
              </a:rPr>
              <a:t>before the task is  </a:t>
            </a:r>
            <a:r>
              <a:rPr sz="2800" spc="-5" dirty="0">
                <a:latin typeface="Times New Roman"/>
                <a:cs typeface="Times New Roman"/>
              </a:rPr>
              <a:t>categorized as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finished</a:t>
            </a:r>
            <a:endParaRPr sz="28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67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Job rotation: </a:t>
            </a:r>
            <a:r>
              <a:rPr sz="2800" dirty="0">
                <a:latin typeface="Times New Roman"/>
                <a:cs typeface="Times New Roman"/>
              </a:rPr>
              <a:t>employees </a:t>
            </a:r>
            <a:r>
              <a:rPr sz="2800" spc="-5" dirty="0">
                <a:latin typeface="Times New Roman"/>
                <a:cs typeface="Times New Roman"/>
              </a:rPr>
              <a:t>know </a:t>
            </a:r>
            <a:r>
              <a:rPr sz="2800" dirty="0">
                <a:latin typeface="Times New Roman"/>
                <a:cs typeface="Times New Roman"/>
              </a:rPr>
              <a:t>each </a:t>
            </a:r>
            <a:r>
              <a:rPr sz="2800" spc="-5" dirty="0">
                <a:latin typeface="Times New Roman"/>
                <a:cs typeface="Times New Roman"/>
              </a:rPr>
              <a:t>others’ </a:t>
            </a:r>
            <a:r>
              <a:rPr sz="2800" dirty="0">
                <a:latin typeface="Times New Roman"/>
                <a:cs typeface="Times New Roman"/>
              </a:rPr>
              <a:t>job</a:t>
            </a:r>
            <a:r>
              <a:rPr sz="2800" spc="-3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skills  </a:t>
            </a:r>
            <a:r>
              <a:rPr sz="2800" dirty="0">
                <a:latin typeface="Times New Roman"/>
                <a:cs typeface="Times New Roman"/>
              </a:rPr>
              <a:t>and tasks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rotate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37</a:t>
            </a:fld>
            <a:endParaRPr spc="-5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192783" y="1006855"/>
            <a:ext cx="767270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Privacy and the Security of Personnel</a:t>
            </a:r>
            <a:r>
              <a:rPr spc="65" dirty="0"/>
              <a:t> </a:t>
            </a:r>
            <a:r>
              <a:rPr spc="-5" dirty="0"/>
              <a:t>Data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221739" y="2078227"/>
            <a:ext cx="7447280" cy="3439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10" dirty="0">
                <a:latin typeface="Times New Roman"/>
                <a:cs typeface="Times New Roman"/>
              </a:rPr>
              <a:t>Organizations </a:t>
            </a:r>
            <a:r>
              <a:rPr sz="2800" spc="-5" dirty="0">
                <a:latin typeface="Times New Roman"/>
                <a:cs typeface="Times New Roman"/>
              </a:rPr>
              <a:t>required by law to protect sensitive  or personal </a:t>
            </a:r>
            <a:r>
              <a:rPr sz="2800" dirty="0">
                <a:latin typeface="Times New Roman"/>
                <a:cs typeface="Times New Roman"/>
              </a:rPr>
              <a:t>employee</a:t>
            </a:r>
            <a:r>
              <a:rPr sz="2800" spc="-4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information</a:t>
            </a:r>
            <a:endParaRPr sz="2800">
              <a:latin typeface="Times New Roman"/>
              <a:cs typeface="Times New Roman"/>
            </a:endParaRPr>
          </a:p>
          <a:p>
            <a:pPr marL="355600" marR="167640" indent="-342900">
              <a:lnSpc>
                <a:spcPct val="100000"/>
              </a:lnSpc>
              <a:spcBef>
                <a:spcPts val="168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Includes </a:t>
            </a:r>
            <a:r>
              <a:rPr sz="2800" dirty="0">
                <a:latin typeface="Times New Roman"/>
                <a:cs typeface="Times New Roman"/>
              </a:rPr>
              <a:t>employee addresses, </a:t>
            </a:r>
            <a:r>
              <a:rPr sz="2800" spc="-5" dirty="0">
                <a:latin typeface="Times New Roman"/>
                <a:cs typeface="Times New Roman"/>
              </a:rPr>
              <a:t>phone numbers,  social </a:t>
            </a:r>
            <a:r>
              <a:rPr sz="2800" dirty="0">
                <a:latin typeface="Times New Roman"/>
                <a:cs typeface="Times New Roman"/>
              </a:rPr>
              <a:t>security </a:t>
            </a:r>
            <a:r>
              <a:rPr sz="2800" spc="-5" dirty="0">
                <a:latin typeface="Times New Roman"/>
                <a:cs typeface="Times New Roman"/>
              </a:rPr>
              <a:t>numbers, </a:t>
            </a:r>
            <a:r>
              <a:rPr sz="2800" dirty="0">
                <a:latin typeface="Times New Roman"/>
                <a:cs typeface="Times New Roman"/>
              </a:rPr>
              <a:t>medical conditions,</a:t>
            </a:r>
            <a:r>
              <a:rPr sz="2800" spc="-15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and  family names </a:t>
            </a:r>
            <a:r>
              <a:rPr sz="2800" spc="-5" dirty="0">
                <a:latin typeface="Times New Roman"/>
                <a:cs typeface="Times New Roman"/>
              </a:rPr>
              <a:t>and</a:t>
            </a:r>
            <a:r>
              <a:rPr sz="2800" spc="-7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addresses</a:t>
            </a:r>
            <a:endParaRPr sz="2800">
              <a:latin typeface="Times New Roman"/>
              <a:cs typeface="Times New Roman"/>
            </a:endParaRPr>
          </a:p>
          <a:p>
            <a:pPr marL="355600" marR="607695" indent="-342900">
              <a:lnSpc>
                <a:spcPct val="100000"/>
              </a:lnSpc>
              <a:spcBef>
                <a:spcPts val="168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This responsibility also extends </a:t>
            </a:r>
            <a:r>
              <a:rPr sz="2800" dirty="0">
                <a:latin typeface="Times New Roman"/>
                <a:cs typeface="Times New Roman"/>
              </a:rPr>
              <a:t>to </a:t>
            </a:r>
            <a:r>
              <a:rPr sz="2800" spc="-5" dirty="0">
                <a:latin typeface="Times New Roman"/>
                <a:cs typeface="Times New Roman"/>
              </a:rPr>
              <a:t>customers,  patients, and business</a:t>
            </a:r>
            <a:r>
              <a:rPr sz="2800" spc="-3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relationships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38</a:t>
            </a:fld>
            <a:endParaRPr spc="-5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233676" y="1006855"/>
            <a:ext cx="559117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Email and Internet Use</a:t>
            </a:r>
            <a:r>
              <a:rPr spc="25" dirty="0"/>
              <a:t> </a:t>
            </a:r>
            <a:r>
              <a:rPr spc="-5" dirty="0"/>
              <a:t>Policies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221739" y="2107946"/>
            <a:ext cx="7342505" cy="4190365"/>
          </a:xfrm>
          <a:prstGeom prst="rect">
            <a:avLst/>
          </a:prstGeom>
        </p:spPr>
        <p:txBody>
          <a:bodyPr vert="horz" wrap="square" lIns="0" tIns="64135" rIns="0" bIns="0" rtlCol="0">
            <a:spAutoFit/>
          </a:bodyPr>
          <a:lstStyle/>
          <a:p>
            <a:pPr marL="355600" marR="823594" indent="-342900">
              <a:lnSpc>
                <a:spcPts val="3240"/>
              </a:lnSpc>
              <a:spcBef>
                <a:spcPts val="50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E-mail and </a:t>
            </a:r>
            <a:r>
              <a:rPr sz="3000" spc="-80" dirty="0">
                <a:latin typeface="Times New Roman"/>
                <a:cs typeface="Times New Roman"/>
              </a:rPr>
              <a:t>Web </a:t>
            </a:r>
            <a:r>
              <a:rPr sz="3000" dirty="0">
                <a:latin typeface="Times New Roman"/>
                <a:cs typeface="Times New Roman"/>
              </a:rPr>
              <a:t>access for employees is  common in </a:t>
            </a:r>
            <a:r>
              <a:rPr sz="3000" spc="-10" dirty="0">
                <a:latin typeface="Times New Roman"/>
                <a:cs typeface="Times New Roman"/>
              </a:rPr>
              <a:t>offices </a:t>
            </a:r>
            <a:r>
              <a:rPr sz="3000" dirty="0">
                <a:latin typeface="Times New Roman"/>
                <a:cs typeface="Times New Roman"/>
              </a:rPr>
              <a:t>and some</a:t>
            </a:r>
            <a:r>
              <a:rPr sz="3000" spc="-4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factories</a:t>
            </a:r>
            <a:endParaRPr sz="3000">
              <a:latin typeface="Times New Roman"/>
              <a:cs typeface="Times New Roman"/>
            </a:endParaRPr>
          </a:p>
          <a:p>
            <a:pPr marL="355600" marR="5080" indent="-342900">
              <a:lnSpc>
                <a:spcPts val="324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It is necessary to have e-mail and Internet use  policies in </a:t>
            </a:r>
            <a:r>
              <a:rPr sz="3000" spc="-20" dirty="0">
                <a:latin typeface="Times New Roman"/>
                <a:cs typeface="Times New Roman"/>
              </a:rPr>
              <a:t>organization’s </a:t>
            </a:r>
            <a:r>
              <a:rPr sz="3000" dirty="0">
                <a:latin typeface="Times New Roman"/>
                <a:cs typeface="Times New Roman"/>
              </a:rPr>
              <a:t>security</a:t>
            </a:r>
            <a:r>
              <a:rPr sz="3000" spc="2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policy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1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Due to concerns</a:t>
            </a:r>
            <a:r>
              <a:rPr sz="3000" spc="-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regarding: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4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work </a:t>
            </a:r>
            <a:r>
              <a:rPr sz="2800" dirty="0">
                <a:latin typeface="Times New Roman"/>
                <a:cs typeface="Times New Roman"/>
              </a:rPr>
              <a:t>time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lost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4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computer / </a:t>
            </a:r>
            <a:r>
              <a:rPr sz="2800" spc="-5" dirty="0">
                <a:latin typeface="Times New Roman"/>
                <a:cs typeface="Times New Roman"/>
              </a:rPr>
              <a:t>bandwidth </a:t>
            </a:r>
            <a:r>
              <a:rPr sz="2800" dirty="0">
                <a:latin typeface="Times New Roman"/>
                <a:cs typeface="Times New Roman"/>
              </a:rPr>
              <a:t>resources </a:t>
            </a:r>
            <a:r>
              <a:rPr sz="2800" spc="-5" dirty="0">
                <a:latin typeface="Times New Roman"/>
                <a:cs typeface="Times New Roman"/>
              </a:rPr>
              <a:t>consumed</a:t>
            </a:r>
            <a:r>
              <a:rPr sz="2800" spc="-14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(?)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risk of importing</a:t>
            </a:r>
            <a:r>
              <a:rPr sz="2800" spc="-3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malware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possibility </a:t>
            </a:r>
            <a:r>
              <a:rPr sz="2800" dirty="0">
                <a:latin typeface="Times New Roman"/>
                <a:cs typeface="Times New Roman"/>
              </a:rPr>
              <a:t>of </a:t>
            </a:r>
            <a:r>
              <a:rPr sz="2800" spc="-5" dirty="0">
                <a:latin typeface="Times New Roman"/>
                <a:cs typeface="Times New Roman"/>
              </a:rPr>
              <a:t>harm, harassment, </a:t>
            </a:r>
            <a:r>
              <a:rPr sz="2800" dirty="0">
                <a:latin typeface="Times New Roman"/>
                <a:cs typeface="Times New Roman"/>
              </a:rPr>
              <a:t>bad</a:t>
            </a:r>
            <a:r>
              <a:rPr sz="2800" spc="-9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conduct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39</a:t>
            </a:fld>
            <a:endParaRPr spc="-5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183889" y="1006855"/>
            <a:ext cx="369062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Learning</a:t>
            </a:r>
            <a:r>
              <a:rPr spc="-45" dirty="0"/>
              <a:t> </a:t>
            </a:r>
            <a:r>
              <a:rPr spc="-10" dirty="0"/>
              <a:t>Continuum</a:t>
            </a:r>
          </a:p>
        </p:txBody>
      </p:sp>
      <p:sp>
        <p:nvSpPr>
          <p:cNvPr id="5" name="object 5"/>
          <p:cNvSpPr/>
          <p:nvPr/>
        </p:nvSpPr>
        <p:spPr>
          <a:xfrm>
            <a:off x="3412388" y="2324071"/>
            <a:ext cx="3191027" cy="416337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6082284" y="6062471"/>
            <a:ext cx="623570" cy="439420"/>
          </a:xfrm>
          <a:custGeom>
            <a:avLst/>
            <a:gdLst/>
            <a:ahLst/>
            <a:cxnLst/>
            <a:rect l="l" t="t" r="r" b="b"/>
            <a:pathLst>
              <a:path w="623570" h="439420">
                <a:moveTo>
                  <a:pt x="623316" y="157734"/>
                </a:moveTo>
                <a:lnTo>
                  <a:pt x="541020" y="0"/>
                </a:lnTo>
                <a:lnTo>
                  <a:pt x="0" y="281178"/>
                </a:lnTo>
                <a:lnTo>
                  <a:pt x="82296" y="438912"/>
                </a:lnTo>
                <a:lnTo>
                  <a:pt x="623316" y="15773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5921502" y="6036564"/>
            <a:ext cx="975360" cy="619125"/>
          </a:xfrm>
          <a:custGeom>
            <a:avLst/>
            <a:gdLst/>
            <a:ahLst/>
            <a:cxnLst/>
            <a:rect l="l" t="t" r="r" b="b"/>
            <a:pathLst>
              <a:path w="975359" h="619125">
                <a:moveTo>
                  <a:pt x="166369" y="547877"/>
                </a:moveTo>
                <a:lnTo>
                  <a:pt x="27939" y="416813"/>
                </a:lnTo>
                <a:lnTo>
                  <a:pt x="0" y="432053"/>
                </a:lnTo>
                <a:lnTo>
                  <a:pt x="33019" y="611829"/>
                </a:lnTo>
                <a:lnTo>
                  <a:pt x="33019" y="461771"/>
                </a:lnTo>
                <a:lnTo>
                  <a:pt x="83819" y="511301"/>
                </a:lnTo>
                <a:lnTo>
                  <a:pt x="83819" y="545777"/>
                </a:lnTo>
                <a:lnTo>
                  <a:pt x="106679" y="533399"/>
                </a:lnTo>
                <a:lnTo>
                  <a:pt x="137159" y="563117"/>
                </a:lnTo>
                <a:lnTo>
                  <a:pt x="166369" y="547877"/>
                </a:lnTo>
                <a:close/>
              </a:path>
              <a:path w="975359" h="619125">
                <a:moveTo>
                  <a:pt x="83819" y="545777"/>
                </a:moveTo>
                <a:lnTo>
                  <a:pt x="83819" y="511301"/>
                </a:lnTo>
                <a:lnTo>
                  <a:pt x="46989" y="530351"/>
                </a:lnTo>
                <a:lnTo>
                  <a:pt x="33019" y="461771"/>
                </a:lnTo>
                <a:lnTo>
                  <a:pt x="33019" y="611829"/>
                </a:lnTo>
                <a:lnTo>
                  <a:pt x="34289" y="618743"/>
                </a:lnTo>
                <a:lnTo>
                  <a:pt x="54609" y="608214"/>
                </a:lnTo>
                <a:lnTo>
                  <a:pt x="54609" y="561593"/>
                </a:lnTo>
                <a:lnTo>
                  <a:pt x="83819" y="545777"/>
                </a:lnTo>
                <a:close/>
              </a:path>
              <a:path w="975359" h="619125">
                <a:moveTo>
                  <a:pt x="62229" y="604265"/>
                </a:moveTo>
                <a:lnTo>
                  <a:pt x="54609" y="561593"/>
                </a:lnTo>
                <a:lnTo>
                  <a:pt x="54609" y="608214"/>
                </a:lnTo>
                <a:lnTo>
                  <a:pt x="62229" y="604265"/>
                </a:lnTo>
                <a:close/>
              </a:path>
              <a:path w="975359" h="619125">
                <a:moveTo>
                  <a:pt x="184149" y="521782"/>
                </a:moveTo>
                <a:lnTo>
                  <a:pt x="184149" y="486155"/>
                </a:lnTo>
                <a:lnTo>
                  <a:pt x="125729" y="419861"/>
                </a:lnTo>
                <a:lnTo>
                  <a:pt x="101599" y="433577"/>
                </a:lnTo>
                <a:lnTo>
                  <a:pt x="184149" y="521782"/>
                </a:lnTo>
                <a:close/>
              </a:path>
              <a:path w="975359" h="619125">
                <a:moveTo>
                  <a:pt x="241299" y="490507"/>
                </a:moveTo>
                <a:lnTo>
                  <a:pt x="241299" y="455675"/>
                </a:lnTo>
                <a:lnTo>
                  <a:pt x="184149" y="388619"/>
                </a:lnTo>
                <a:lnTo>
                  <a:pt x="160019" y="401573"/>
                </a:lnTo>
                <a:lnTo>
                  <a:pt x="184149" y="486155"/>
                </a:lnTo>
                <a:lnTo>
                  <a:pt x="184149" y="521782"/>
                </a:lnTo>
                <a:lnTo>
                  <a:pt x="194309" y="532637"/>
                </a:lnTo>
                <a:lnTo>
                  <a:pt x="194309" y="436625"/>
                </a:lnTo>
                <a:lnTo>
                  <a:pt x="241299" y="490507"/>
                </a:lnTo>
                <a:close/>
              </a:path>
              <a:path w="975359" h="619125">
                <a:moveTo>
                  <a:pt x="218439" y="519683"/>
                </a:moveTo>
                <a:lnTo>
                  <a:pt x="194309" y="436625"/>
                </a:lnTo>
                <a:lnTo>
                  <a:pt x="194309" y="532637"/>
                </a:lnTo>
                <a:lnTo>
                  <a:pt x="218439" y="519683"/>
                </a:lnTo>
                <a:close/>
              </a:path>
              <a:path w="975359" h="619125">
                <a:moveTo>
                  <a:pt x="275589" y="489203"/>
                </a:moveTo>
                <a:lnTo>
                  <a:pt x="243839" y="356615"/>
                </a:lnTo>
                <a:lnTo>
                  <a:pt x="218439" y="370331"/>
                </a:lnTo>
                <a:lnTo>
                  <a:pt x="241299" y="455675"/>
                </a:lnTo>
                <a:lnTo>
                  <a:pt x="241299" y="490507"/>
                </a:lnTo>
                <a:lnTo>
                  <a:pt x="251459" y="502157"/>
                </a:lnTo>
                <a:lnTo>
                  <a:pt x="275589" y="489203"/>
                </a:lnTo>
                <a:close/>
              </a:path>
              <a:path w="975359" h="619125">
                <a:moveTo>
                  <a:pt x="401319" y="420623"/>
                </a:moveTo>
                <a:lnTo>
                  <a:pt x="396239" y="416051"/>
                </a:lnTo>
                <a:lnTo>
                  <a:pt x="388619" y="406907"/>
                </a:lnTo>
                <a:lnTo>
                  <a:pt x="384809" y="403097"/>
                </a:lnTo>
                <a:lnTo>
                  <a:pt x="380999" y="395477"/>
                </a:lnTo>
                <a:lnTo>
                  <a:pt x="374649" y="385571"/>
                </a:lnTo>
                <a:lnTo>
                  <a:pt x="355599" y="349757"/>
                </a:lnTo>
                <a:lnTo>
                  <a:pt x="326389" y="317753"/>
                </a:lnTo>
                <a:lnTo>
                  <a:pt x="318769" y="317753"/>
                </a:lnTo>
                <a:lnTo>
                  <a:pt x="276859" y="337089"/>
                </a:lnTo>
                <a:lnTo>
                  <a:pt x="266699" y="355830"/>
                </a:lnTo>
                <a:lnTo>
                  <a:pt x="266699" y="372356"/>
                </a:lnTo>
                <a:lnTo>
                  <a:pt x="269239" y="381761"/>
                </a:lnTo>
                <a:lnTo>
                  <a:pt x="293369" y="374522"/>
                </a:lnTo>
                <a:lnTo>
                  <a:pt x="293369" y="362711"/>
                </a:lnTo>
                <a:lnTo>
                  <a:pt x="294639" y="359663"/>
                </a:lnTo>
                <a:lnTo>
                  <a:pt x="312419" y="347471"/>
                </a:lnTo>
                <a:lnTo>
                  <a:pt x="314959" y="347471"/>
                </a:lnTo>
                <a:lnTo>
                  <a:pt x="317499" y="346709"/>
                </a:lnTo>
                <a:lnTo>
                  <a:pt x="320039" y="347471"/>
                </a:lnTo>
                <a:lnTo>
                  <a:pt x="325119" y="350519"/>
                </a:lnTo>
                <a:lnTo>
                  <a:pt x="327659" y="355091"/>
                </a:lnTo>
                <a:lnTo>
                  <a:pt x="331469" y="361187"/>
                </a:lnTo>
                <a:lnTo>
                  <a:pt x="331469" y="391477"/>
                </a:lnTo>
                <a:lnTo>
                  <a:pt x="339089" y="384047"/>
                </a:lnTo>
                <a:lnTo>
                  <a:pt x="341629" y="380999"/>
                </a:lnTo>
                <a:lnTo>
                  <a:pt x="344169" y="387095"/>
                </a:lnTo>
                <a:lnTo>
                  <a:pt x="350519" y="396239"/>
                </a:lnTo>
                <a:lnTo>
                  <a:pt x="351789" y="402335"/>
                </a:lnTo>
                <a:lnTo>
                  <a:pt x="353059" y="406907"/>
                </a:lnTo>
                <a:lnTo>
                  <a:pt x="353059" y="449833"/>
                </a:lnTo>
                <a:lnTo>
                  <a:pt x="355599" y="447293"/>
                </a:lnTo>
                <a:lnTo>
                  <a:pt x="363219" y="436625"/>
                </a:lnTo>
                <a:lnTo>
                  <a:pt x="365759" y="430529"/>
                </a:lnTo>
                <a:lnTo>
                  <a:pt x="367029" y="422909"/>
                </a:lnTo>
                <a:lnTo>
                  <a:pt x="377189" y="433577"/>
                </a:lnTo>
                <a:lnTo>
                  <a:pt x="401319" y="420623"/>
                </a:lnTo>
                <a:close/>
              </a:path>
              <a:path w="975359" h="619125">
                <a:moveTo>
                  <a:pt x="331469" y="391477"/>
                </a:moveTo>
                <a:lnTo>
                  <a:pt x="331469" y="361187"/>
                </a:lnTo>
                <a:lnTo>
                  <a:pt x="327659" y="365045"/>
                </a:lnTo>
                <a:lnTo>
                  <a:pt x="322579" y="369760"/>
                </a:lnTo>
                <a:lnTo>
                  <a:pt x="317499" y="375332"/>
                </a:lnTo>
                <a:lnTo>
                  <a:pt x="309879" y="381761"/>
                </a:lnTo>
                <a:lnTo>
                  <a:pt x="302259" y="389381"/>
                </a:lnTo>
                <a:lnTo>
                  <a:pt x="297179" y="395477"/>
                </a:lnTo>
                <a:lnTo>
                  <a:pt x="293369" y="400811"/>
                </a:lnTo>
                <a:lnTo>
                  <a:pt x="290829" y="406145"/>
                </a:lnTo>
                <a:lnTo>
                  <a:pt x="289559" y="412241"/>
                </a:lnTo>
                <a:lnTo>
                  <a:pt x="289559" y="418337"/>
                </a:lnTo>
                <a:lnTo>
                  <a:pt x="311149" y="454211"/>
                </a:lnTo>
                <a:lnTo>
                  <a:pt x="316229" y="456602"/>
                </a:lnTo>
                <a:lnTo>
                  <a:pt x="316229" y="413003"/>
                </a:lnTo>
                <a:lnTo>
                  <a:pt x="318769" y="405383"/>
                </a:lnTo>
                <a:lnTo>
                  <a:pt x="322579" y="400049"/>
                </a:lnTo>
                <a:lnTo>
                  <a:pt x="328929" y="393953"/>
                </a:lnTo>
                <a:lnTo>
                  <a:pt x="331469" y="391477"/>
                </a:lnTo>
                <a:close/>
              </a:path>
              <a:path w="975359" h="619125">
                <a:moveTo>
                  <a:pt x="294639" y="374141"/>
                </a:moveTo>
                <a:lnTo>
                  <a:pt x="293369" y="368045"/>
                </a:lnTo>
                <a:lnTo>
                  <a:pt x="293369" y="374522"/>
                </a:lnTo>
                <a:lnTo>
                  <a:pt x="294639" y="374141"/>
                </a:lnTo>
                <a:close/>
              </a:path>
              <a:path w="975359" h="619125">
                <a:moveTo>
                  <a:pt x="353059" y="449833"/>
                </a:moveTo>
                <a:lnTo>
                  <a:pt x="353059" y="410717"/>
                </a:lnTo>
                <a:lnTo>
                  <a:pt x="351789" y="415289"/>
                </a:lnTo>
                <a:lnTo>
                  <a:pt x="350519" y="419099"/>
                </a:lnTo>
                <a:lnTo>
                  <a:pt x="332739" y="431291"/>
                </a:lnTo>
                <a:lnTo>
                  <a:pt x="325119" y="428243"/>
                </a:lnTo>
                <a:lnTo>
                  <a:pt x="321309" y="425195"/>
                </a:lnTo>
                <a:lnTo>
                  <a:pt x="320039" y="420623"/>
                </a:lnTo>
                <a:lnTo>
                  <a:pt x="317499" y="416813"/>
                </a:lnTo>
                <a:lnTo>
                  <a:pt x="316229" y="413003"/>
                </a:lnTo>
                <a:lnTo>
                  <a:pt x="316229" y="456602"/>
                </a:lnTo>
                <a:lnTo>
                  <a:pt x="317499" y="457199"/>
                </a:lnTo>
                <a:lnTo>
                  <a:pt x="325119" y="458759"/>
                </a:lnTo>
                <a:lnTo>
                  <a:pt x="331469" y="458819"/>
                </a:lnTo>
                <a:lnTo>
                  <a:pt x="339089" y="457307"/>
                </a:lnTo>
                <a:lnTo>
                  <a:pt x="345439" y="454151"/>
                </a:lnTo>
                <a:lnTo>
                  <a:pt x="351789" y="451103"/>
                </a:lnTo>
                <a:lnTo>
                  <a:pt x="353059" y="449833"/>
                </a:lnTo>
                <a:close/>
              </a:path>
              <a:path w="975359" h="619125">
                <a:moveTo>
                  <a:pt x="426719" y="295655"/>
                </a:moveTo>
                <a:lnTo>
                  <a:pt x="420369" y="264413"/>
                </a:lnTo>
                <a:lnTo>
                  <a:pt x="412749" y="263651"/>
                </a:lnTo>
                <a:lnTo>
                  <a:pt x="406399" y="264413"/>
                </a:lnTo>
                <a:lnTo>
                  <a:pt x="401319" y="267461"/>
                </a:lnTo>
                <a:lnTo>
                  <a:pt x="396239" y="269747"/>
                </a:lnTo>
                <a:lnTo>
                  <a:pt x="392429" y="277367"/>
                </a:lnTo>
                <a:lnTo>
                  <a:pt x="389889" y="281939"/>
                </a:lnTo>
                <a:lnTo>
                  <a:pt x="389889" y="298703"/>
                </a:lnTo>
                <a:lnTo>
                  <a:pt x="380999" y="281939"/>
                </a:lnTo>
                <a:lnTo>
                  <a:pt x="358139" y="294893"/>
                </a:lnTo>
                <a:lnTo>
                  <a:pt x="403859" y="379989"/>
                </a:lnTo>
                <a:lnTo>
                  <a:pt x="403859" y="310133"/>
                </a:lnTo>
                <a:lnTo>
                  <a:pt x="405129" y="305561"/>
                </a:lnTo>
                <a:lnTo>
                  <a:pt x="407669" y="301751"/>
                </a:lnTo>
                <a:lnTo>
                  <a:pt x="408939" y="298703"/>
                </a:lnTo>
                <a:lnTo>
                  <a:pt x="412749" y="297179"/>
                </a:lnTo>
                <a:lnTo>
                  <a:pt x="416559" y="294893"/>
                </a:lnTo>
                <a:lnTo>
                  <a:pt x="420369" y="294131"/>
                </a:lnTo>
                <a:lnTo>
                  <a:pt x="426719" y="295655"/>
                </a:lnTo>
                <a:close/>
              </a:path>
              <a:path w="975359" h="619125">
                <a:moveTo>
                  <a:pt x="445769" y="397001"/>
                </a:moveTo>
                <a:lnTo>
                  <a:pt x="426719" y="361187"/>
                </a:lnTo>
                <a:lnTo>
                  <a:pt x="419099" y="348484"/>
                </a:lnTo>
                <a:lnTo>
                  <a:pt x="414019" y="337851"/>
                </a:lnTo>
                <a:lnTo>
                  <a:pt x="410209" y="329362"/>
                </a:lnTo>
                <a:lnTo>
                  <a:pt x="407669" y="323087"/>
                </a:lnTo>
                <a:lnTo>
                  <a:pt x="405129" y="315467"/>
                </a:lnTo>
                <a:lnTo>
                  <a:pt x="403859" y="310133"/>
                </a:lnTo>
                <a:lnTo>
                  <a:pt x="403859" y="379989"/>
                </a:lnTo>
                <a:lnTo>
                  <a:pt x="420369" y="410717"/>
                </a:lnTo>
                <a:lnTo>
                  <a:pt x="445769" y="397001"/>
                </a:lnTo>
                <a:close/>
              </a:path>
              <a:path w="975359" h="619125">
                <a:moveTo>
                  <a:pt x="547369" y="278129"/>
                </a:moveTo>
                <a:lnTo>
                  <a:pt x="544829" y="275081"/>
                </a:lnTo>
                <a:lnTo>
                  <a:pt x="535939" y="259496"/>
                </a:lnTo>
                <a:lnTo>
                  <a:pt x="525779" y="246983"/>
                </a:lnTo>
                <a:lnTo>
                  <a:pt x="515619" y="237470"/>
                </a:lnTo>
                <a:lnTo>
                  <a:pt x="504189" y="230885"/>
                </a:lnTo>
                <a:lnTo>
                  <a:pt x="494029" y="228028"/>
                </a:lnTo>
                <a:lnTo>
                  <a:pt x="483869" y="227456"/>
                </a:lnTo>
                <a:lnTo>
                  <a:pt x="474979" y="229171"/>
                </a:lnTo>
                <a:lnTo>
                  <a:pt x="444499" y="254710"/>
                </a:lnTo>
                <a:lnTo>
                  <a:pt x="441959" y="264413"/>
                </a:lnTo>
                <a:lnTo>
                  <a:pt x="441959" y="277153"/>
                </a:lnTo>
                <a:lnTo>
                  <a:pt x="453389" y="318515"/>
                </a:lnTo>
                <a:lnTo>
                  <a:pt x="468629" y="339345"/>
                </a:lnTo>
                <a:lnTo>
                  <a:pt x="468629" y="270509"/>
                </a:lnTo>
                <a:lnTo>
                  <a:pt x="469899" y="263651"/>
                </a:lnTo>
                <a:lnTo>
                  <a:pt x="473709" y="259079"/>
                </a:lnTo>
                <a:lnTo>
                  <a:pt x="483869" y="252983"/>
                </a:lnTo>
                <a:lnTo>
                  <a:pt x="488949" y="252983"/>
                </a:lnTo>
                <a:lnTo>
                  <a:pt x="495299" y="256031"/>
                </a:lnTo>
                <a:lnTo>
                  <a:pt x="501649" y="258317"/>
                </a:lnTo>
                <a:lnTo>
                  <a:pt x="506729" y="264413"/>
                </a:lnTo>
                <a:lnTo>
                  <a:pt x="511809" y="272795"/>
                </a:lnTo>
                <a:lnTo>
                  <a:pt x="511809" y="297332"/>
                </a:lnTo>
                <a:lnTo>
                  <a:pt x="547369" y="278129"/>
                </a:lnTo>
                <a:close/>
              </a:path>
              <a:path w="975359" h="619125">
                <a:moveTo>
                  <a:pt x="511809" y="297332"/>
                </a:moveTo>
                <a:lnTo>
                  <a:pt x="511809" y="272795"/>
                </a:lnTo>
                <a:lnTo>
                  <a:pt x="473709" y="293369"/>
                </a:lnTo>
                <a:lnTo>
                  <a:pt x="469899" y="284987"/>
                </a:lnTo>
                <a:lnTo>
                  <a:pt x="468629" y="277367"/>
                </a:lnTo>
                <a:lnTo>
                  <a:pt x="468629" y="339345"/>
                </a:lnTo>
                <a:lnTo>
                  <a:pt x="471169" y="342423"/>
                </a:lnTo>
                <a:lnTo>
                  <a:pt x="481329" y="350770"/>
                </a:lnTo>
                <a:lnTo>
                  <a:pt x="483869" y="352069"/>
                </a:lnTo>
                <a:lnTo>
                  <a:pt x="483869" y="312419"/>
                </a:lnTo>
                <a:lnTo>
                  <a:pt x="511809" y="297332"/>
                </a:lnTo>
                <a:close/>
              </a:path>
              <a:path w="975359" h="619125">
                <a:moveTo>
                  <a:pt x="528319" y="355233"/>
                </a:moveTo>
                <a:lnTo>
                  <a:pt x="528319" y="320801"/>
                </a:lnTo>
                <a:lnTo>
                  <a:pt x="524509" y="326231"/>
                </a:lnTo>
                <a:lnTo>
                  <a:pt x="519429" y="329945"/>
                </a:lnTo>
                <a:lnTo>
                  <a:pt x="514349" y="332993"/>
                </a:lnTo>
                <a:lnTo>
                  <a:pt x="507999" y="332993"/>
                </a:lnTo>
                <a:lnTo>
                  <a:pt x="501649" y="330707"/>
                </a:lnTo>
                <a:lnTo>
                  <a:pt x="495299" y="327659"/>
                </a:lnTo>
                <a:lnTo>
                  <a:pt x="488949" y="321563"/>
                </a:lnTo>
                <a:lnTo>
                  <a:pt x="483869" y="312419"/>
                </a:lnTo>
                <a:lnTo>
                  <a:pt x="483869" y="352069"/>
                </a:lnTo>
                <a:lnTo>
                  <a:pt x="492759" y="356615"/>
                </a:lnTo>
                <a:lnTo>
                  <a:pt x="501649" y="359461"/>
                </a:lnTo>
                <a:lnTo>
                  <a:pt x="511809" y="359949"/>
                </a:lnTo>
                <a:lnTo>
                  <a:pt x="521969" y="358009"/>
                </a:lnTo>
                <a:lnTo>
                  <a:pt x="528319" y="355233"/>
                </a:lnTo>
                <a:close/>
              </a:path>
              <a:path w="975359" h="619125">
                <a:moveTo>
                  <a:pt x="556259" y="315277"/>
                </a:moveTo>
                <a:lnTo>
                  <a:pt x="556259" y="306276"/>
                </a:lnTo>
                <a:lnTo>
                  <a:pt x="554989" y="296417"/>
                </a:lnTo>
                <a:lnTo>
                  <a:pt x="527049" y="304799"/>
                </a:lnTo>
                <a:lnTo>
                  <a:pt x="528319" y="313658"/>
                </a:lnTo>
                <a:lnTo>
                  <a:pt x="528319" y="355233"/>
                </a:lnTo>
                <a:lnTo>
                  <a:pt x="554989" y="323421"/>
                </a:lnTo>
                <a:lnTo>
                  <a:pt x="556259" y="315277"/>
                </a:lnTo>
                <a:close/>
              </a:path>
              <a:path w="975359" h="619125">
                <a:moveTo>
                  <a:pt x="680719" y="269747"/>
                </a:moveTo>
                <a:lnTo>
                  <a:pt x="641349" y="197357"/>
                </a:lnTo>
                <a:lnTo>
                  <a:pt x="636269" y="189797"/>
                </a:lnTo>
                <a:lnTo>
                  <a:pt x="632459" y="183165"/>
                </a:lnTo>
                <a:lnTo>
                  <a:pt x="599439" y="163067"/>
                </a:lnTo>
                <a:lnTo>
                  <a:pt x="591819" y="164591"/>
                </a:lnTo>
                <a:lnTo>
                  <a:pt x="563879" y="196595"/>
                </a:lnTo>
                <a:lnTo>
                  <a:pt x="563879" y="204977"/>
                </a:lnTo>
                <a:lnTo>
                  <a:pt x="553719" y="188213"/>
                </a:lnTo>
                <a:lnTo>
                  <a:pt x="530859" y="200405"/>
                </a:lnTo>
                <a:lnTo>
                  <a:pt x="576579" y="283799"/>
                </a:lnTo>
                <a:lnTo>
                  <a:pt x="576579" y="211835"/>
                </a:lnTo>
                <a:lnTo>
                  <a:pt x="579119" y="207263"/>
                </a:lnTo>
                <a:lnTo>
                  <a:pt x="580389" y="202691"/>
                </a:lnTo>
                <a:lnTo>
                  <a:pt x="584199" y="198881"/>
                </a:lnTo>
                <a:lnTo>
                  <a:pt x="591819" y="195071"/>
                </a:lnTo>
                <a:lnTo>
                  <a:pt x="595629" y="194309"/>
                </a:lnTo>
                <a:lnTo>
                  <a:pt x="599439" y="195071"/>
                </a:lnTo>
                <a:lnTo>
                  <a:pt x="614679" y="209740"/>
                </a:lnTo>
                <a:lnTo>
                  <a:pt x="618489" y="216169"/>
                </a:lnTo>
                <a:lnTo>
                  <a:pt x="623569" y="224027"/>
                </a:lnTo>
                <a:lnTo>
                  <a:pt x="655319" y="283463"/>
                </a:lnTo>
                <a:lnTo>
                  <a:pt x="680719" y="269747"/>
                </a:lnTo>
                <a:close/>
              </a:path>
              <a:path w="975359" h="619125">
                <a:moveTo>
                  <a:pt x="618489" y="302513"/>
                </a:moveTo>
                <a:lnTo>
                  <a:pt x="585469" y="241244"/>
                </a:lnTo>
                <a:lnTo>
                  <a:pt x="581659" y="233362"/>
                </a:lnTo>
                <a:lnTo>
                  <a:pt x="579119" y="226909"/>
                </a:lnTo>
                <a:lnTo>
                  <a:pt x="576579" y="216407"/>
                </a:lnTo>
                <a:lnTo>
                  <a:pt x="576579" y="283799"/>
                </a:lnTo>
                <a:lnTo>
                  <a:pt x="594359" y="316229"/>
                </a:lnTo>
                <a:lnTo>
                  <a:pt x="618489" y="302513"/>
                </a:lnTo>
                <a:close/>
              </a:path>
              <a:path w="975359" h="619125">
                <a:moveTo>
                  <a:pt x="760729" y="163067"/>
                </a:moveTo>
                <a:lnTo>
                  <a:pt x="739139" y="131540"/>
                </a:lnTo>
                <a:lnTo>
                  <a:pt x="698499" y="111823"/>
                </a:lnTo>
                <a:lnTo>
                  <a:pt x="688339" y="113680"/>
                </a:lnTo>
                <a:lnTo>
                  <a:pt x="659129" y="138898"/>
                </a:lnTo>
                <a:lnTo>
                  <a:pt x="655319" y="161329"/>
                </a:lnTo>
                <a:lnTo>
                  <a:pt x="656589" y="174497"/>
                </a:lnTo>
                <a:lnTo>
                  <a:pt x="660399" y="188237"/>
                </a:lnTo>
                <a:lnTo>
                  <a:pt x="668019" y="202691"/>
                </a:lnTo>
                <a:lnTo>
                  <a:pt x="675639" y="216146"/>
                </a:lnTo>
                <a:lnTo>
                  <a:pt x="681989" y="222858"/>
                </a:lnTo>
                <a:lnTo>
                  <a:pt x="681989" y="161543"/>
                </a:lnTo>
                <a:lnTo>
                  <a:pt x="683259" y="154685"/>
                </a:lnTo>
                <a:lnTo>
                  <a:pt x="683259" y="147827"/>
                </a:lnTo>
                <a:lnTo>
                  <a:pt x="687069" y="143255"/>
                </a:lnTo>
                <a:lnTo>
                  <a:pt x="692149" y="140207"/>
                </a:lnTo>
                <a:lnTo>
                  <a:pt x="697229" y="137921"/>
                </a:lnTo>
                <a:lnTo>
                  <a:pt x="702309" y="137921"/>
                </a:lnTo>
                <a:lnTo>
                  <a:pt x="715009" y="142493"/>
                </a:lnTo>
                <a:lnTo>
                  <a:pt x="720089" y="148589"/>
                </a:lnTo>
                <a:lnTo>
                  <a:pt x="725169" y="157733"/>
                </a:lnTo>
                <a:lnTo>
                  <a:pt x="725169" y="182226"/>
                </a:lnTo>
                <a:lnTo>
                  <a:pt x="760729" y="163067"/>
                </a:lnTo>
                <a:close/>
              </a:path>
              <a:path w="975359" h="619125">
                <a:moveTo>
                  <a:pt x="725169" y="182226"/>
                </a:moveTo>
                <a:lnTo>
                  <a:pt x="725169" y="157733"/>
                </a:lnTo>
                <a:lnTo>
                  <a:pt x="688339" y="177545"/>
                </a:lnTo>
                <a:lnTo>
                  <a:pt x="683259" y="169163"/>
                </a:lnTo>
                <a:lnTo>
                  <a:pt x="681989" y="161543"/>
                </a:lnTo>
                <a:lnTo>
                  <a:pt x="681989" y="222858"/>
                </a:lnTo>
                <a:lnTo>
                  <a:pt x="685799" y="226885"/>
                </a:lnTo>
                <a:lnTo>
                  <a:pt x="694689" y="235053"/>
                </a:lnTo>
                <a:lnTo>
                  <a:pt x="698499" y="236966"/>
                </a:lnTo>
                <a:lnTo>
                  <a:pt x="698499" y="196595"/>
                </a:lnTo>
                <a:lnTo>
                  <a:pt x="725169" y="182226"/>
                </a:lnTo>
                <a:close/>
              </a:path>
              <a:path w="975359" h="619125">
                <a:moveTo>
                  <a:pt x="742949" y="239224"/>
                </a:moveTo>
                <a:lnTo>
                  <a:pt x="742949" y="197846"/>
                </a:lnTo>
                <a:lnTo>
                  <a:pt x="741679" y="205073"/>
                </a:lnTo>
                <a:lnTo>
                  <a:pt x="739139" y="210728"/>
                </a:lnTo>
                <a:lnTo>
                  <a:pt x="734059" y="214883"/>
                </a:lnTo>
                <a:lnTo>
                  <a:pt x="728979" y="217931"/>
                </a:lnTo>
                <a:lnTo>
                  <a:pt x="722629" y="217931"/>
                </a:lnTo>
                <a:lnTo>
                  <a:pt x="708659" y="211835"/>
                </a:lnTo>
                <a:lnTo>
                  <a:pt x="702309" y="205739"/>
                </a:lnTo>
                <a:lnTo>
                  <a:pt x="698499" y="196595"/>
                </a:lnTo>
                <a:lnTo>
                  <a:pt x="698499" y="236966"/>
                </a:lnTo>
                <a:lnTo>
                  <a:pt x="706119" y="240791"/>
                </a:lnTo>
                <a:lnTo>
                  <a:pt x="715009" y="243637"/>
                </a:lnTo>
                <a:lnTo>
                  <a:pt x="725169" y="244125"/>
                </a:lnTo>
                <a:lnTo>
                  <a:pt x="735329" y="242185"/>
                </a:lnTo>
                <a:lnTo>
                  <a:pt x="742949" y="239224"/>
                </a:lnTo>
                <a:close/>
              </a:path>
              <a:path w="975359" h="619125">
                <a:moveTo>
                  <a:pt x="770889" y="199453"/>
                </a:moveTo>
                <a:lnTo>
                  <a:pt x="770889" y="190452"/>
                </a:lnTo>
                <a:lnTo>
                  <a:pt x="769619" y="180593"/>
                </a:lnTo>
                <a:lnTo>
                  <a:pt x="740409" y="188975"/>
                </a:lnTo>
                <a:lnTo>
                  <a:pt x="742949" y="197846"/>
                </a:lnTo>
                <a:lnTo>
                  <a:pt x="742949" y="239224"/>
                </a:lnTo>
                <a:lnTo>
                  <a:pt x="769619" y="207597"/>
                </a:lnTo>
                <a:lnTo>
                  <a:pt x="770889" y="199453"/>
                </a:lnTo>
                <a:close/>
              </a:path>
              <a:path w="975359" h="619125">
                <a:moveTo>
                  <a:pt x="836929" y="71627"/>
                </a:moveTo>
                <a:lnTo>
                  <a:pt x="803909" y="55209"/>
                </a:lnTo>
                <a:lnTo>
                  <a:pt x="796289" y="56292"/>
                </a:lnTo>
                <a:lnTo>
                  <a:pt x="761999" y="75342"/>
                </a:lnTo>
                <a:lnTo>
                  <a:pt x="751839" y="97035"/>
                </a:lnTo>
                <a:lnTo>
                  <a:pt x="751839" y="104774"/>
                </a:lnTo>
                <a:lnTo>
                  <a:pt x="774699" y="137755"/>
                </a:lnTo>
                <a:lnTo>
                  <a:pt x="777239" y="138572"/>
                </a:lnTo>
                <a:lnTo>
                  <a:pt x="777239" y="98297"/>
                </a:lnTo>
                <a:lnTo>
                  <a:pt x="781049" y="92201"/>
                </a:lnTo>
                <a:lnTo>
                  <a:pt x="784859" y="88391"/>
                </a:lnTo>
                <a:lnTo>
                  <a:pt x="789939" y="85343"/>
                </a:lnTo>
                <a:lnTo>
                  <a:pt x="797559" y="82617"/>
                </a:lnTo>
                <a:lnTo>
                  <a:pt x="803909" y="82391"/>
                </a:lnTo>
                <a:lnTo>
                  <a:pt x="810259" y="84593"/>
                </a:lnTo>
                <a:lnTo>
                  <a:pt x="816609" y="89153"/>
                </a:lnTo>
                <a:lnTo>
                  <a:pt x="836929" y="71627"/>
                </a:lnTo>
                <a:close/>
              </a:path>
              <a:path w="975359" h="619125">
                <a:moveTo>
                  <a:pt x="873759" y="146887"/>
                </a:moveTo>
                <a:lnTo>
                  <a:pt x="873759" y="138398"/>
                </a:lnTo>
                <a:lnTo>
                  <a:pt x="868679" y="121919"/>
                </a:lnTo>
                <a:lnTo>
                  <a:pt x="863599" y="115192"/>
                </a:lnTo>
                <a:lnTo>
                  <a:pt x="859789" y="109823"/>
                </a:lnTo>
                <a:lnTo>
                  <a:pt x="854709" y="105739"/>
                </a:lnTo>
                <a:lnTo>
                  <a:pt x="849629" y="102869"/>
                </a:lnTo>
                <a:lnTo>
                  <a:pt x="842009" y="101607"/>
                </a:lnTo>
                <a:lnTo>
                  <a:pt x="833119" y="101345"/>
                </a:lnTo>
                <a:lnTo>
                  <a:pt x="824229" y="102227"/>
                </a:lnTo>
                <a:lnTo>
                  <a:pt x="812799" y="104393"/>
                </a:lnTo>
                <a:lnTo>
                  <a:pt x="802639" y="106382"/>
                </a:lnTo>
                <a:lnTo>
                  <a:pt x="795019" y="107727"/>
                </a:lnTo>
                <a:lnTo>
                  <a:pt x="789939" y="108232"/>
                </a:lnTo>
                <a:lnTo>
                  <a:pt x="787399" y="108281"/>
                </a:lnTo>
                <a:lnTo>
                  <a:pt x="782319" y="108203"/>
                </a:lnTo>
                <a:lnTo>
                  <a:pt x="781049" y="106679"/>
                </a:lnTo>
                <a:lnTo>
                  <a:pt x="778509" y="104393"/>
                </a:lnTo>
                <a:lnTo>
                  <a:pt x="777239" y="101345"/>
                </a:lnTo>
                <a:lnTo>
                  <a:pt x="777239" y="138572"/>
                </a:lnTo>
                <a:lnTo>
                  <a:pt x="782319" y="140207"/>
                </a:lnTo>
                <a:lnTo>
                  <a:pt x="789939" y="141089"/>
                </a:lnTo>
                <a:lnTo>
                  <a:pt x="800099" y="140398"/>
                </a:lnTo>
                <a:lnTo>
                  <a:pt x="814069" y="138279"/>
                </a:lnTo>
                <a:lnTo>
                  <a:pt x="830579" y="134873"/>
                </a:lnTo>
                <a:lnTo>
                  <a:pt x="838199" y="133349"/>
                </a:lnTo>
                <a:lnTo>
                  <a:pt x="842009" y="134873"/>
                </a:lnTo>
                <a:lnTo>
                  <a:pt x="843279" y="136397"/>
                </a:lnTo>
                <a:lnTo>
                  <a:pt x="847089" y="142493"/>
                </a:lnTo>
                <a:lnTo>
                  <a:pt x="847089" y="182783"/>
                </a:lnTo>
                <a:lnTo>
                  <a:pt x="854709" y="177629"/>
                </a:lnTo>
                <a:lnTo>
                  <a:pt x="862329" y="170973"/>
                </a:lnTo>
                <a:lnTo>
                  <a:pt x="868679" y="163603"/>
                </a:lnTo>
                <a:lnTo>
                  <a:pt x="872489" y="155447"/>
                </a:lnTo>
                <a:lnTo>
                  <a:pt x="873759" y="146887"/>
                </a:lnTo>
                <a:close/>
              </a:path>
              <a:path w="975359" h="619125">
                <a:moveTo>
                  <a:pt x="847089" y="182783"/>
                </a:moveTo>
                <a:lnTo>
                  <a:pt x="847089" y="147065"/>
                </a:lnTo>
                <a:lnTo>
                  <a:pt x="845819" y="150875"/>
                </a:lnTo>
                <a:lnTo>
                  <a:pt x="843279" y="154685"/>
                </a:lnTo>
                <a:lnTo>
                  <a:pt x="839469" y="158495"/>
                </a:lnTo>
                <a:lnTo>
                  <a:pt x="834389" y="161543"/>
                </a:lnTo>
                <a:lnTo>
                  <a:pt x="825499" y="164532"/>
                </a:lnTo>
                <a:lnTo>
                  <a:pt x="817879" y="164306"/>
                </a:lnTo>
                <a:lnTo>
                  <a:pt x="810259" y="160793"/>
                </a:lnTo>
                <a:lnTo>
                  <a:pt x="803909" y="153923"/>
                </a:lnTo>
                <a:lnTo>
                  <a:pt x="781049" y="172211"/>
                </a:lnTo>
                <a:lnTo>
                  <a:pt x="819149" y="191357"/>
                </a:lnTo>
                <a:lnTo>
                  <a:pt x="828039" y="190499"/>
                </a:lnTo>
                <a:lnTo>
                  <a:pt x="836929" y="187928"/>
                </a:lnTo>
                <a:lnTo>
                  <a:pt x="845819" y="183641"/>
                </a:lnTo>
                <a:lnTo>
                  <a:pt x="847089" y="182783"/>
                </a:lnTo>
                <a:close/>
              </a:path>
              <a:path w="975359" h="619125">
                <a:moveTo>
                  <a:pt x="938529" y="16001"/>
                </a:moveTo>
                <a:lnTo>
                  <a:pt x="932179" y="9858"/>
                </a:lnTo>
                <a:lnTo>
                  <a:pt x="925829" y="5143"/>
                </a:lnTo>
                <a:lnTo>
                  <a:pt x="919479" y="1857"/>
                </a:lnTo>
                <a:lnTo>
                  <a:pt x="911859" y="0"/>
                </a:lnTo>
                <a:lnTo>
                  <a:pt x="905509" y="23"/>
                </a:lnTo>
                <a:lnTo>
                  <a:pt x="864869" y="19907"/>
                </a:lnTo>
                <a:lnTo>
                  <a:pt x="853439" y="41850"/>
                </a:lnTo>
                <a:lnTo>
                  <a:pt x="853439" y="49625"/>
                </a:lnTo>
                <a:lnTo>
                  <a:pt x="876299" y="82784"/>
                </a:lnTo>
                <a:lnTo>
                  <a:pt x="878839" y="83637"/>
                </a:lnTo>
                <a:lnTo>
                  <a:pt x="878839" y="46481"/>
                </a:lnTo>
                <a:lnTo>
                  <a:pt x="880109" y="43433"/>
                </a:lnTo>
                <a:lnTo>
                  <a:pt x="906779" y="27146"/>
                </a:lnTo>
                <a:lnTo>
                  <a:pt x="911859" y="29396"/>
                </a:lnTo>
                <a:lnTo>
                  <a:pt x="918209" y="34289"/>
                </a:lnTo>
                <a:lnTo>
                  <a:pt x="938529" y="16001"/>
                </a:lnTo>
                <a:close/>
              </a:path>
              <a:path w="975359" h="619125">
                <a:moveTo>
                  <a:pt x="975359" y="92011"/>
                </a:moveTo>
                <a:lnTo>
                  <a:pt x="975359" y="83438"/>
                </a:lnTo>
                <a:lnTo>
                  <a:pt x="974089" y="74866"/>
                </a:lnTo>
                <a:lnTo>
                  <a:pt x="943609" y="46422"/>
                </a:lnTo>
                <a:lnTo>
                  <a:pt x="935989" y="46196"/>
                </a:lnTo>
                <a:lnTo>
                  <a:pt x="925829" y="47255"/>
                </a:lnTo>
                <a:lnTo>
                  <a:pt x="904239" y="51518"/>
                </a:lnTo>
                <a:lnTo>
                  <a:pt x="896619" y="52863"/>
                </a:lnTo>
                <a:lnTo>
                  <a:pt x="892809" y="53337"/>
                </a:lnTo>
                <a:lnTo>
                  <a:pt x="890269" y="53443"/>
                </a:lnTo>
                <a:lnTo>
                  <a:pt x="883919" y="53339"/>
                </a:lnTo>
                <a:lnTo>
                  <a:pt x="881379" y="51815"/>
                </a:lnTo>
                <a:lnTo>
                  <a:pt x="880109" y="48767"/>
                </a:lnTo>
                <a:lnTo>
                  <a:pt x="878839" y="46481"/>
                </a:lnTo>
                <a:lnTo>
                  <a:pt x="878839" y="83637"/>
                </a:lnTo>
                <a:lnTo>
                  <a:pt x="883919" y="85343"/>
                </a:lnTo>
                <a:lnTo>
                  <a:pt x="891539" y="86225"/>
                </a:lnTo>
                <a:lnTo>
                  <a:pt x="901699" y="85534"/>
                </a:lnTo>
                <a:lnTo>
                  <a:pt x="914399" y="83415"/>
                </a:lnTo>
                <a:lnTo>
                  <a:pt x="930909" y="80009"/>
                </a:lnTo>
                <a:lnTo>
                  <a:pt x="935989" y="78485"/>
                </a:lnTo>
                <a:lnTo>
                  <a:pt x="939799" y="78485"/>
                </a:lnTo>
                <a:lnTo>
                  <a:pt x="942339" y="79247"/>
                </a:lnTo>
                <a:lnTo>
                  <a:pt x="946149" y="81533"/>
                </a:lnTo>
                <a:lnTo>
                  <a:pt x="947419" y="83819"/>
                </a:lnTo>
                <a:lnTo>
                  <a:pt x="948689" y="87629"/>
                </a:lnTo>
                <a:lnTo>
                  <a:pt x="948689" y="128777"/>
                </a:lnTo>
                <a:lnTo>
                  <a:pt x="957579" y="122765"/>
                </a:lnTo>
                <a:lnTo>
                  <a:pt x="963929" y="116109"/>
                </a:lnTo>
                <a:lnTo>
                  <a:pt x="970279" y="108739"/>
                </a:lnTo>
                <a:lnTo>
                  <a:pt x="972819" y="100583"/>
                </a:lnTo>
                <a:lnTo>
                  <a:pt x="975359" y="92011"/>
                </a:lnTo>
                <a:close/>
              </a:path>
              <a:path w="975359" h="619125">
                <a:moveTo>
                  <a:pt x="948689" y="128777"/>
                </a:moveTo>
                <a:lnTo>
                  <a:pt x="948689" y="91439"/>
                </a:lnTo>
                <a:lnTo>
                  <a:pt x="946149" y="99059"/>
                </a:lnTo>
                <a:lnTo>
                  <a:pt x="942339" y="102869"/>
                </a:lnTo>
                <a:lnTo>
                  <a:pt x="935989" y="106679"/>
                </a:lnTo>
                <a:lnTo>
                  <a:pt x="927099" y="109561"/>
                </a:lnTo>
                <a:lnTo>
                  <a:pt x="919479" y="109156"/>
                </a:lnTo>
                <a:lnTo>
                  <a:pt x="911859" y="105608"/>
                </a:lnTo>
                <a:lnTo>
                  <a:pt x="905509" y="99059"/>
                </a:lnTo>
                <a:lnTo>
                  <a:pt x="883919" y="117347"/>
                </a:lnTo>
                <a:lnTo>
                  <a:pt x="920749" y="136064"/>
                </a:lnTo>
                <a:lnTo>
                  <a:pt x="929639" y="135064"/>
                </a:lnTo>
                <a:lnTo>
                  <a:pt x="938529" y="132635"/>
                </a:lnTo>
                <a:lnTo>
                  <a:pt x="948689" y="12877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3124200" y="2138172"/>
            <a:ext cx="1947671" cy="141274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4</a:t>
            </a:fld>
            <a:endParaRPr spc="-5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047492" y="1006855"/>
            <a:ext cx="3964304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Policy Considerations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99742"/>
            <a:ext cx="7226934" cy="462153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95"/>
              </a:spcBef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2600" spc="-5" dirty="0">
                <a:latin typeface="Times New Roman"/>
                <a:cs typeface="Times New Roman"/>
              </a:rPr>
              <a:t>Business use only </a:t>
            </a:r>
            <a:r>
              <a:rPr sz="2600" i="1" spc="-5" dirty="0">
                <a:latin typeface="Times New Roman"/>
                <a:cs typeface="Times New Roman"/>
              </a:rPr>
              <a:t>or </a:t>
            </a:r>
            <a:r>
              <a:rPr sz="2600" spc="-5" dirty="0">
                <a:latin typeface="Times New Roman"/>
                <a:cs typeface="Times New Roman"/>
              </a:rPr>
              <a:t>reasonable personal</a:t>
            </a:r>
            <a:r>
              <a:rPr sz="2600" spc="3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use</a:t>
            </a:r>
            <a:endParaRPr sz="26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80000"/>
              </a:lnSpc>
              <a:spcBef>
                <a:spcPts val="625"/>
              </a:spcBef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2600" spc="-5" dirty="0">
                <a:latin typeface="Times New Roman"/>
                <a:cs typeface="Times New Roman"/>
              </a:rPr>
              <a:t>Policy scope (broad: all electronic communications,  </a:t>
            </a:r>
            <a:r>
              <a:rPr sz="2600" spc="-10" dirty="0">
                <a:latin typeface="Times New Roman"/>
                <a:cs typeface="Times New Roman"/>
              </a:rPr>
              <a:t>records thereof)</a:t>
            </a:r>
            <a:endParaRPr sz="2600">
              <a:latin typeface="Times New Roman"/>
              <a:cs typeface="Times New Roman"/>
            </a:endParaRPr>
          </a:p>
          <a:p>
            <a:pPr marL="355600" marR="132080" indent="-342900">
              <a:lnSpc>
                <a:spcPct val="80000"/>
              </a:lnSpc>
              <a:spcBef>
                <a:spcPts val="625"/>
              </a:spcBef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2600" spc="-5" dirty="0">
                <a:latin typeface="Times New Roman"/>
                <a:cs typeface="Times New Roman"/>
              </a:rPr>
              <a:t>Content ownership: electronic communications are  company property</a:t>
            </a:r>
            <a:endParaRPr sz="2600">
              <a:latin typeface="Times New Roman"/>
              <a:cs typeface="Times New Roman"/>
            </a:endParaRPr>
          </a:p>
          <a:p>
            <a:pPr marL="355600" indent="-342900">
              <a:lnSpc>
                <a:spcPts val="3110"/>
              </a:lnSpc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2600" spc="-10" dirty="0">
                <a:latin typeface="Times New Roman"/>
                <a:cs typeface="Times New Roman"/>
              </a:rPr>
              <a:t>Privacy</a:t>
            </a:r>
            <a:r>
              <a:rPr sz="2600" spc="-5" dirty="0"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FF0000"/>
                </a:solidFill>
                <a:latin typeface="Comic Sans MS"/>
                <a:cs typeface="Comic Sans MS"/>
              </a:rPr>
              <a:t>(none)</a:t>
            </a:r>
            <a:endParaRPr sz="2600">
              <a:latin typeface="Comic Sans MS"/>
              <a:cs typeface="Comic Sans MS"/>
            </a:endParaRPr>
          </a:p>
          <a:p>
            <a:pPr marL="355600" indent="-342900">
              <a:lnSpc>
                <a:spcPct val="100000"/>
              </a:lnSpc>
              <a:spcBef>
                <a:spcPts val="10"/>
              </a:spcBef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2600" spc="-5" dirty="0">
                <a:latin typeface="Times New Roman"/>
                <a:cs typeface="Times New Roman"/>
              </a:rPr>
              <a:t>Company rights</a:t>
            </a:r>
            <a:endParaRPr sz="26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2600" spc="-5" dirty="0">
                <a:latin typeface="Times New Roman"/>
                <a:cs typeface="Times New Roman"/>
              </a:rPr>
              <a:t>Standard of</a:t>
            </a:r>
            <a:r>
              <a:rPr sz="260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conduct</a:t>
            </a:r>
            <a:endParaRPr sz="26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2600" spc="-10" dirty="0">
                <a:latin typeface="Times New Roman"/>
                <a:cs typeface="Times New Roman"/>
              </a:rPr>
              <a:t>Unlawful </a:t>
            </a:r>
            <a:r>
              <a:rPr sz="2600" spc="-5" dirty="0">
                <a:latin typeface="Times New Roman"/>
                <a:cs typeface="Times New Roman"/>
              </a:rPr>
              <a:t>activity</a:t>
            </a:r>
            <a:r>
              <a:rPr sz="2600" spc="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prohibited</a:t>
            </a:r>
            <a:endParaRPr sz="26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2600" spc="-5" dirty="0">
                <a:latin typeface="Times New Roman"/>
                <a:cs typeface="Times New Roman"/>
              </a:rPr>
              <a:t>Security policy controls</a:t>
            </a:r>
            <a:r>
              <a:rPr sz="2600" spc="1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use</a:t>
            </a:r>
            <a:endParaRPr sz="26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2600" spc="-5" dirty="0">
                <a:latin typeface="Times New Roman"/>
                <a:cs typeface="Times New Roman"/>
              </a:rPr>
              <a:t>Other company policies also</a:t>
            </a:r>
            <a:r>
              <a:rPr sz="2600" spc="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apply</a:t>
            </a:r>
            <a:endParaRPr sz="26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2600" spc="-10" dirty="0">
                <a:latin typeface="Times New Roman"/>
                <a:cs typeface="Times New Roman"/>
              </a:rPr>
              <a:t>Disciplinary </a:t>
            </a:r>
            <a:r>
              <a:rPr sz="2600" spc="-5" dirty="0">
                <a:latin typeface="Times New Roman"/>
                <a:cs typeface="Times New Roman"/>
              </a:rPr>
              <a:t>action</a:t>
            </a:r>
            <a:endParaRPr sz="26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40</a:t>
            </a:fld>
            <a:endParaRPr spc="-5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353566" y="1038098"/>
            <a:ext cx="7355205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200" spc="-5" dirty="0"/>
              <a:t>Positioning and Staffing the Security</a:t>
            </a:r>
            <a:r>
              <a:rPr sz="3200" spc="70" dirty="0"/>
              <a:t> </a:t>
            </a:r>
            <a:r>
              <a:rPr sz="3200" spc="-5" dirty="0"/>
              <a:t>Function</a:t>
            </a:r>
            <a:endParaRPr sz="3200"/>
          </a:p>
        </p:txBody>
      </p:sp>
      <p:sp>
        <p:nvSpPr>
          <p:cNvPr id="5" name="object 5"/>
          <p:cNvSpPr txBox="1"/>
          <p:nvPr/>
        </p:nvSpPr>
        <p:spPr>
          <a:xfrm>
            <a:off x="1221739" y="1926143"/>
            <a:ext cx="7395845" cy="4719320"/>
          </a:xfrm>
          <a:prstGeom prst="rect">
            <a:avLst/>
          </a:prstGeom>
        </p:spPr>
        <p:txBody>
          <a:bodyPr vert="horz" wrap="square" lIns="0" tIns="11938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94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dirty="0">
                <a:latin typeface="Times New Roman"/>
                <a:cs typeface="Times New Roman"/>
              </a:rPr>
              <a:t>The </a:t>
            </a:r>
            <a:r>
              <a:rPr sz="2800" spc="-5" dirty="0">
                <a:latin typeface="Times New Roman"/>
                <a:cs typeface="Times New Roman"/>
              </a:rPr>
              <a:t>security function </a:t>
            </a:r>
            <a:r>
              <a:rPr sz="2800" dirty="0">
                <a:latin typeface="Times New Roman"/>
                <a:cs typeface="Times New Roman"/>
              </a:rPr>
              <a:t>can </a:t>
            </a:r>
            <a:r>
              <a:rPr sz="2800" spc="-5" dirty="0">
                <a:latin typeface="Times New Roman"/>
                <a:cs typeface="Times New Roman"/>
              </a:rPr>
              <a:t>be placed</a:t>
            </a:r>
            <a:r>
              <a:rPr sz="2800" spc="-8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within: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84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IT</a:t>
            </a:r>
            <a:r>
              <a:rPr sz="2800" spc="-5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function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84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Physical </a:t>
            </a:r>
            <a:r>
              <a:rPr sz="2800" dirty="0">
                <a:latin typeface="Times New Roman"/>
                <a:cs typeface="Times New Roman"/>
              </a:rPr>
              <a:t>security</a:t>
            </a:r>
            <a:r>
              <a:rPr sz="2800" spc="-4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function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84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Administrative services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function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84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Insurance and risk management</a:t>
            </a:r>
            <a:r>
              <a:rPr sz="2800" spc="-9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function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84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Legal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department</a:t>
            </a:r>
            <a:endParaRPr sz="28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168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10" dirty="0">
                <a:latin typeface="Times New Roman"/>
                <a:cs typeface="Times New Roman"/>
              </a:rPr>
              <a:t>Organizations </a:t>
            </a:r>
            <a:r>
              <a:rPr sz="2800" dirty="0">
                <a:latin typeface="Times New Roman"/>
                <a:cs typeface="Times New Roman"/>
              </a:rPr>
              <a:t>balance needs </a:t>
            </a:r>
            <a:r>
              <a:rPr sz="2800" spc="-5" dirty="0">
                <a:latin typeface="Times New Roman"/>
                <a:cs typeface="Times New Roman"/>
              </a:rPr>
              <a:t>of </a:t>
            </a:r>
            <a:r>
              <a:rPr sz="2800" dirty="0">
                <a:latin typeface="Times New Roman"/>
                <a:cs typeface="Times New Roman"/>
              </a:rPr>
              <a:t>enforcement</a:t>
            </a:r>
            <a:r>
              <a:rPr sz="2800" spc="-114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with  </a:t>
            </a:r>
            <a:r>
              <a:rPr sz="2800" dirty="0">
                <a:latin typeface="Times New Roman"/>
                <a:cs typeface="Times New Roman"/>
              </a:rPr>
              <a:t>needs for education, training, </a:t>
            </a:r>
            <a:r>
              <a:rPr sz="2800" spc="-5" dirty="0">
                <a:latin typeface="Times New Roman"/>
                <a:cs typeface="Times New Roman"/>
              </a:rPr>
              <a:t>awareness, and  </a:t>
            </a:r>
            <a:r>
              <a:rPr sz="2800" dirty="0">
                <a:latin typeface="Times New Roman"/>
                <a:cs typeface="Times New Roman"/>
              </a:rPr>
              <a:t>customer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service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902969" y="4939284"/>
            <a:ext cx="40640" cy="38100"/>
          </a:xfrm>
          <a:custGeom>
            <a:avLst/>
            <a:gdLst/>
            <a:ahLst/>
            <a:cxnLst/>
            <a:rect l="l" t="t" r="r" b="b"/>
            <a:pathLst>
              <a:path w="40640" h="38100">
                <a:moveTo>
                  <a:pt x="40386" y="19050"/>
                </a:moveTo>
                <a:lnTo>
                  <a:pt x="38909" y="11572"/>
                </a:lnTo>
                <a:lnTo>
                  <a:pt x="34861" y="5524"/>
                </a:lnTo>
                <a:lnTo>
                  <a:pt x="28813" y="1476"/>
                </a:lnTo>
                <a:lnTo>
                  <a:pt x="21335" y="0"/>
                </a:lnTo>
                <a:lnTo>
                  <a:pt x="19049" y="0"/>
                </a:lnTo>
                <a:lnTo>
                  <a:pt x="11572" y="1476"/>
                </a:lnTo>
                <a:lnTo>
                  <a:pt x="5524" y="5524"/>
                </a:lnTo>
                <a:lnTo>
                  <a:pt x="1476" y="11572"/>
                </a:lnTo>
                <a:lnTo>
                  <a:pt x="0" y="19050"/>
                </a:lnTo>
                <a:lnTo>
                  <a:pt x="1476" y="26527"/>
                </a:lnTo>
                <a:lnTo>
                  <a:pt x="5524" y="32575"/>
                </a:lnTo>
                <a:lnTo>
                  <a:pt x="11572" y="36623"/>
                </a:lnTo>
                <a:lnTo>
                  <a:pt x="19049" y="38099"/>
                </a:lnTo>
                <a:lnTo>
                  <a:pt x="21336" y="38100"/>
                </a:lnTo>
                <a:lnTo>
                  <a:pt x="28813" y="36623"/>
                </a:lnTo>
                <a:lnTo>
                  <a:pt x="34861" y="32575"/>
                </a:lnTo>
                <a:lnTo>
                  <a:pt x="38909" y="26527"/>
                </a:lnTo>
                <a:lnTo>
                  <a:pt x="40386" y="19050"/>
                </a:lnTo>
                <a:close/>
              </a:path>
              <a:path w="40640" h="38100">
                <a:moveTo>
                  <a:pt x="19050" y="38100"/>
                </a:move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41</a:t>
            </a:fld>
            <a:endParaRPr spc="-5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213358" y="1006855"/>
            <a:ext cx="763206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Staffing </a:t>
            </a:r>
            <a:r>
              <a:rPr spc="-5" dirty="0"/>
              <a:t>The </a:t>
            </a:r>
            <a:r>
              <a:rPr dirty="0"/>
              <a:t>Information Security</a:t>
            </a:r>
            <a:r>
              <a:rPr spc="-100" dirty="0"/>
              <a:t> </a:t>
            </a:r>
            <a:r>
              <a:rPr dirty="0"/>
              <a:t>Function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145539" y="2078227"/>
            <a:ext cx="6889750" cy="30130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Selecting personnel </a:t>
            </a:r>
            <a:r>
              <a:rPr sz="2800" dirty="0">
                <a:latin typeface="Times New Roman"/>
                <a:cs typeface="Times New Roman"/>
              </a:rPr>
              <a:t>is </a:t>
            </a:r>
            <a:r>
              <a:rPr sz="2800" spc="-5" dirty="0">
                <a:latin typeface="Times New Roman"/>
                <a:cs typeface="Times New Roman"/>
              </a:rPr>
              <a:t>based on </a:t>
            </a:r>
            <a:r>
              <a:rPr sz="2800" dirty="0">
                <a:latin typeface="Times New Roman"/>
                <a:cs typeface="Times New Roman"/>
              </a:rPr>
              <a:t>many</a:t>
            </a:r>
            <a:r>
              <a:rPr sz="2800" spc="-1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criteria,  including </a:t>
            </a:r>
            <a:r>
              <a:rPr sz="2800" spc="-5" dirty="0">
                <a:latin typeface="Times New Roman"/>
                <a:cs typeface="Times New Roman"/>
              </a:rPr>
              <a:t>supply </a:t>
            </a:r>
            <a:r>
              <a:rPr sz="2800" dirty="0">
                <a:latin typeface="Times New Roman"/>
                <a:cs typeface="Times New Roman"/>
              </a:rPr>
              <a:t>and</a:t>
            </a:r>
            <a:r>
              <a:rPr sz="2800" spc="-5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demand</a:t>
            </a:r>
            <a:endParaRPr sz="2800">
              <a:latin typeface="Times New Roman"/>
              <a:cs typeface="Times New Roman"/>
            </a:endParaRPr>
          </a:p>
          <a:p>
            <a:pPr marL="355600" marR="201295" indent="-342900">
              <a:lnSpc>
                <a:spcPct val="100000"/>
              </a:lnSpc>
              <a:spcBef>
                <a:spcPts val="168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Many </a:t>
            </a:r>
            <a:r>
              <a:rPr sz="2800" dirty="0">
                <a:latin typeface="Times New Roman"/>
                <a:cs typeface="Times New Roman"/>
              </a:rPr>
              <a:t>professionals enter </a:t>
            </a:r>
            <a:r>
              <a:rPr sz="2800" spc="-5" dirty="0">
                <a:latin typeface="Times New Roman"/>
                <a:cs typeface="Times New Roman"/>
              </a:rPr>
              <a:t>security </a:t>
            </a:r>
            <a:r>
              <a:rPr sz="2800" dirty="0">
                <a:latin typeface="Times New Roman"/>
                <a:cs typeface="Times New Roman"/>
              </a:rPr>
              <a:t>market</a:t>
            </a:r>
            <a:r>
              <a:rPr sz="2800" spc="-16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by  </a:t>
            </a:r>
            <a:r>
              <a:rPr sz="2800" spc="-5" dirty="0">
                <a:latin typeface="Times New Roman"/>
                <a:cs typeface="Times New Roman"/>
              </a:rPr>
              <a:t>gaining skills, experience, and</a:t>
            </a:r>
            <a:r>
              <a:rPr sz="2800" spc="-7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credentials</a:t>
            </a:r>
            <a:endParaRPr sz="2800">
              <a:latin typeface="Times New Roman"/>
              <a:cs typeface="Times New Roman"/>
            </a:endParaRPr>
          </a:p>
          <a:p>
            <a:pPr marL="355600" marR="39370" indent="-342900">
              <a:lnSpc>
                <a:spcPct val="100000"/>
              </a:lnSpc>
              <a:spcBef>
                <a:spcPts val="168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At </a:t>
            </a:r>
            <a:r>
              <a:rPr sz="2800" dirty="0">
                <a:latin typeface="Times New Roman"/>
                <a:cs typeface="Times New Roman"/>
              </a:rPr>
              <a:t>present, information </a:t>
            </a:r>
            <a:r>
              <a:rPr sz="2800" spc="-5" dirty="0">
                <a:latin typeface="Times New Roman"/>
                <a:cs typeface="Times New Roman"/>
              </a:rPr>
              <a:t>security </a:t>
            </a:r>
            <a:r>
              <a:rPr sz="2800" dirty="0">
                <a:latin typeface="Times New Roman"/>
                <a:cs typeface="Times New Roman"/>
              </a:rPr>
              <a:t>industry is</a:t>
            </a:r>
            <a:r>
              <a:rPr sz="2800" spc="-13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in  period of high</a:t>
            </a:r>
            <a:r>
              <a:rPr sz="2800" spc="-5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demand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42</a:t>
            </a:fld>
            <a:endParaRPr spc="-5" dirty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089657" y="1006855"/>
            <a:ext cx="587946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Qualifications and</a:t>
            </a:r>
            <a:r>
              <a:rPr spc="20" dirty="0"/>
              <a:t> </a:t>
            </a:r>
            <a:r>
              <a:rPr spc="-5" dirty="0"/>
              <a:t>Requirements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221739" y="2068527"/>
            <a:ext cx="7530465" cy="4083685"/>
          </a:xfrm>
          <a:prstGeom prst="rect">
            <a:avLst/>
          </a:prstGeom>
        </p:spPr>
        <p:txBody>
          <a:bodyPr vert="horz" wrap="square" lIns="0" tIns="5588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44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dirty="0">
                <a:latin typeface="Times New Roman"/>
                <a:cs typeface="Times New Roman"/>
              </a:rPr>
              <a:t>The </a:t>
            </a:r>
            <a:r>
              <a:rPr sz="2800" spc="-5" dirty="0">
                <a:latin typeface="Times New Roman"/>
                <a:cs typeface="Times New Roman"/>
              </a:rPr>
              <a:t>following factors </a:t>
            </a:r>
            <a:r>
              <a:rPr sz="2800" dirty="0">
                <a:latin typeface="Times New Roman"/>
                <a:cs typeface="Times New Roman"/>
              </a:rPr>
              <a:t>must be</a:t>
            </a:r>
            <a:r>
              <a:rPr sz="2800" spc="-7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addressed:</a:t>
            </a:r>
            <a:endParaRPr sz="2800">
              <a:latin typeface="Times New Roman"/>
              <a:cs typeface="Times New Roman"/>
            </a:endParaRPr>
          </a:p>
          <a:p>
            <a:pPr marL="755650" marR="1376680" lvl="1" indent="-285750">
              <a:lnSpc>
                <a:spcPts val="2810"/>
              </a:lnSpc>
              <a:spcBef>
                <a:spcPts val="665"/>
              </a:spcBef>
              <a:buFont typeface="Arial"/>
              <a:buChar char="•"/>
              <a:tabLst>
                <a:tab pos="755015" algn="l"/>
                <a:tab pos="756285" algn="l"/>
              </a:tabLst>
            </a:pPr>
            <a:r>
              <a:rPr sz="2600" spc="-10" dirty="0">
                <a:latin typeface="Times New Roman"/>
                <a:cs typeface="Times New Roman"/>
              </a:rPr>
              <a:t>Management should </a:t>
            </a:r>
            <a:r>
              <a:rPr sz="2600" spc="-5" dirty="0">
                <a:latin typeface="Times New Roman"/>
                <a:cs typeface="Times New Roman"/>
              </a:rPr>
              <a:t>learn about position  requirements and</a:t>
            </a:r>
            <a:r>
              <a:rPr sz="260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qualifications</a:t>
            </a:r>
            <a:endParaRPr sz="2600">
              <a:latin typeface="Times New Roman"/>
              <a:cs typeface="Times New Roman"/>
            </a:endParaRPr>
          </a:p>
          <a:p>
            <a:pPr marL="755650" marR="248285" lvl="1" indent="-285750">
              <a:lnSpc>
                <a:spcPts val="2810"/>
              </a:lnSpc>
              <a:spcBef>
                <a:spcPts val="620"/>
              </a:spcBef>
              <a:buFont typeface="Arial"/>
              <a:buChar char="•"/>
              <a:tabLst>
                <a:tab pos="755015" algn="l"/>
                <a:tab pos="756285" algn="l"/>
              </a:tabLst>
            </a:pPr>
            <a:r>
              <a:rPr sz="2600" spc="-5" dirty="0">
                <a:latin typeface="Times New Roman"/>
                <a:cs typeface="Times New Roman"/>
              </a:rPr>
              <a:t>Upper management </a:t>
            </a:r>
            <a:r>
              <a:rPr sz="2600" spc="-10" dirty="0">
                <a:latin typeface="Times New Roman"/>
                <a:cs typeface="Times New Roman"/>
              </a:rPr>
              <a:t>should </a:t>
            </a:r>
            <a:r>
              <a:rPr sz="2600" spc="-5" dirty="0">
                <a:latin typeface="Times New Roman"/>
                <a:cs typeface="Times New Roman"/>
              </a:rPr>
              <a:t>learn about budgetary  needs of information </a:t>
            </a:r>
            <a:r>
              <a:rPr sz="2600" spc="-10" dirty="0">
                <a:latin typeface="Times New Roman"/>
                <a:cs typeface="Times New Roman"/>
              </a:rPr>
              <a:t>security</a:t>
            </a:r>
            <a:r>
              <a:rPr sz="2600" spc="1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function</a:t>
            </a:r>
            <a:endParaRPr sz="2600">
              <a:latin typeface="Times New Roman"/>
              <a:cs typeface="Times New Roman"/>
            </a:endParaRPr>
          </a:p>
          <a:p>
            <a:pPr marL="755650" marR="5080" lvl="1" indent="-285750">
              <a:lnSpc>
                <a:spcPts val="2810"/>
              </a:lnSpc>
              <a:spcBef>
                <a:spcPts val="620"/>
              </a:spcBef>
              <a:buFont typeface="Arial"/>
              <a:buChar char="•"/>
              <a:tabLst>
                <a:tab pos="755015" algn="l"/>
                <a:tab pos="756285" algn="l"/>
              </a:tabLst>
            </a:pPr>
            <a:r>
              <a:rPr sz="2600" spc="-5" dirty="0">
                <a:latin typeface="Times New Roman"/>
                <a:cs typeface="Times New Roman"/>
              </a:rPr>
              <a:t>IT and management must learn more about level of  influence and prestige the information </a:t>
            </a:r>
            <a:r>
              <a:rPr sz="2600" spc="-10" dirty="0">
                <a:latin typeface="Times New Roman"/>
                <a:cs typeface="Times New Roman"/>
              </a:rPr>
              <a:t>security  </a:t>
            </a:r>
            <a:r>
              <a:rPr sz="2600" spc="-5" dirty="0">
                <a:latin typeface="Times New Roman"/>
                <a:cs typeface="Times New Roman"/>
              </a:rPr>
              <a:t>function </a:t>
            </a:r>
            <a:r>
              <a:rPr sz="2600" spc="-10" dirty="0">
                <a:latin typeface="Times New Roman"/>
                <a:cs typeface="Times New Roman"/>
              </a:rPr>
              <a:t>should </a:t>
            </a:r>
            <a:r>
              <a:rPr sz="2600" spc="-5" dirty="0">
                <a:latin typeface="Times New Roman"/>
                <a:cs typeface="Times New Roman"/>
              </a:rPr>
              <a:t>be given to be</a:t>
            </a:r>
            <a:r>
              <a:rPr sz="2600" spc="35" dirty="0">
                <a:latin typeface="Times New Roman"/>
                <a:cs typeface="Times New Roman"/>
              </a:rPr>
              <a:t> </a:t>
            </a:r>
            <a:r>
              <a:rPr sz="2600" spc="-10" dirty="0">
                <a:latin typeface="Times New Roman"/>
                <a:cs typeface="Times New Roman"/>
              </a:rPr>
              <a:t>effective</a:t>
            </a:r>
            <a:endParaRPr sz="2600">
              <a:latin typeface="Times New Roman"/>
              <a:cs typeface="Times New Roman"/>
            </a:endParaRPr>
          </a:p>
          <a:p>
            <a:pPr marL="355600" marR="975360" indent="-342900">
              <a:lnSpc>
                <a:spcPts val="3020"/>
              </a:lnSpc>
              <a:spcBef>
                <a:spcPts val="67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10" dirty="0">
                <a:latin typeface="Times New Roman"/>
                <a:cs typeface="Times New Roman"/>
              </a:rPr>
              <a:t>Organizations </a:t>
            </a:r>
            <a:r>
              <a:rPr sz="2800" spc="-5" dirty="0">
                <a:latin typeface="Times New Roman"/>
                <a:cs typeface="Times New Roman"/>
              </a:rPr>
              <a:t>typically look for </a:t>
            </a:r>
            <a:r>
              <a:rPr sz="2800" dirty="0">
                <a:latin typeface="Times New Roman"/>
                <a:cs typeface="Times New Roman"/>
              </a:rPr>
              <a:t>technically  </a:t>
            </a:r>
            <a:r>
              <a:rPr sz="2800" spc="-5" dirty="0">
                <a:latin typeface="Times New Roman"/>
                <a:cs typeface="Times New Roman"/>
              </a:rPr>
              <a:t>qualified </a:t>
            </a:r>
            <a:r>
              <a:rPr sz="2800" dirty="0">
                <a:latin typeface="Times New Roman"/>
                <a:cs typeface="Times New Roman"/>
              </a:rPr>
              <a:t>information </a:t>
            </a:r>
            <a:r>
              <a:rPr sz="2800" spc="-5" dirty="0">
                <a:latin typeface="Times New Roman"/>
                <a:cs typeface="Times New Roman"/>
              </a:rPr>
              <a:t>security</a:t>
            </a:r>
            <a:r>
              <a:rPr sz="2800" spc="-5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generalist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43</a:t>
            </a:fld>
            <a:endParaRPr spc="-5" dirty="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089657" y="1006855"/>
            <a:ext cx="587946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Qualifications and</a:t>
            </a:r>
            <a:r>
              <a:rPr spc="20" dirty="0"/>
              <a:t> </a:t>
            </a:r>
            <a:r>
              <a:rPr spc="-5" dirty="0"/>
              <a:t>Requirements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7465"/>
            <a:ext cx="7270750" cy="39281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260985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Organizations </a:t>
            </a:r>
            <a:r>
              <a:rPr sz="3000" dirty="0">
                <a:latin typeface="Times New Roman"/>
                <a:cs typeface="Times New Roman"/>
              </a:rPr>
              <a:t>look for information </a:t>
            </a:r>
            <a:r>
              <a:rPr sz="3000" spc="-5" dirty="0">
                <a:latin typeface="Times New Roman"/>
                <a:cs typeface="Times New Roman"/>
              </a:rPr>
              <a:t>security  </a:t>
            </a:r>
            <a:r>
              <a:rPr sz="3000" dirty="0">
                <a:latin typeface="Times New Roman"/>
                <a:cs typeface="Times New Roman"/>
              </a:rPr>
              <a:t>professionals </a:t>
            </a:r>
            <a:r>
              <a:rPr sz="3000" spc="-5" dirty="0">
                <a:latin typeface="Times New Roman"/>
                <a:cs typeface="Times New Roman"/>
              </a:rPr>
              <a:t>who</a:t>
            </a:r>
            <a:r>
              <a:rPr sz="3000" spc="-1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understand: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168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How an </a:t>
            </a:r>
            <a:r>
              <a:rPr sz="2800" spc="-10" dirty="0">
                <a:latin typeface="Times New Roman"/>
                <a:cs typeface="Times New Roman"/>
              </a:rPr>
              <a:t>organization </a:t>
            </a:r>
            <a:r>
              <a:rPr sz="2800" spc="-5" dirty="0">
                <a:latin typeface="Times New Roman"/>
                <a:cs typeface="Times New Roman"/>
              </a:rPr>
              <a:t>operates at all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levels</a:t>
            </a:r>
            <a:endParaRPr sz="2800">
              <a:latin typeface="Times New Roman"/>
              <a:cs typeface="Times New Roman"/>
            </a:endParaRPr>
          </a:p>
          <a:p>
            <a:pPr marL="755650" marR="5080" lvl="1" indent="-285750">
              <a:lnSpc>
                <a:spcPct val="100000"/>
              </a:lnSpc>
              <a:spcBef>
                <a:spcPts val="1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Information security </a:t>
            </a:r>
            <a:r>
              <a:rPr sz="2800" dirty="0">
                <a:latin typeface="Times New Roman"/>
                <a:cs typeface="Times New Roman"/>
              </a:rPr>
              <a:t>is </a:t>
            </a:r>
            <a:r>
              <a:rPr sz="2800" spc="-5" dirty="0">
                <a:latin typeface="Times New Roman"/>
                <a:cs typeface="Times New Roman"/>
              </a:rPr>
              <a:t>usually </a:t>
            </a:r>
            <a:r>
              <a:rPr sz="2800" dirty="0">
                <a:latin typeface="Times New Roman"/>
                <a:cs typeface="Times New Roman"/>
              </a:rPr>
              <a:t>a management  </a:t>
            </a:r>
            <a:r>
              <a:rPr sz="2800" spc="-5" dirty="0">
                <a:latin typeface="Times New Roman"/>
                <a:cs typeface="Times New Roman"/>
              </a:rPr>
              <a:t>problem, not </a:t>
            </a:r>
            <a:r>
              <a:rPr sz="2800" dirty="0">
                <a:latin typeface="Times New Roman"/>
                <a:cs typeface="Times New Roman"/>
              </a:rPr>
              <a:t>a technical</a:t>
            </a:r>
            <a:r>
              <a:rPr sz="2800" spc="-7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problem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1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Strong </a:t>
            </a:r>
            <a:r>
              <a:rPr sz="2800" dirty="0">
                <a:latin typeface="Times New Roman"/>
                <a:cs typeface="Times New Roman"/>
              </a:rPr>
              <a:t>communications </a:t>
            </a:r>
            <a:r>
              <a:rPr sz="2800" spc="-5" dirty="0">
                <a:latin typeface="Times New Roman"/>
                <a:cs typeface="Times New Roman"/>
              </a:rPr>
              <a:t>and writing</a:t>
            </a:r>
            <a:r>
              <a:rPr sz="2800" spc="-6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skills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1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The role of policy in guiding security</a:t>
            </a:r>
            <a:r>
              <a:rPr sz="2800" spc="-130" dirty="0">
                <a:latin typeface="Times New Roman"/>
                <a:cs typeface="Times New Roman"/>
              </a:rPr>
              <a:t> </a:t>
            </a:r>
            <a:r>
              <a:rPr sz="2800" spc="-10" dirty="0">
                <a:latin typeface="Times New Roman"/>
                <a:cs typeface="Times New Roman"/>
              </a:rPr>
              <a:t>efforts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44</a:t>
            </a:fld>
            <a:endParaRPr spc="-5" dirty="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089657" y="1006855"/>
            <a:ext cx="587946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Qualifications and</a:t>
            </a:r>
            <a:r>
              <a:rPr spc="20" dirty="0"/>
              <a:t> </a:t>
            </a:r>
            <a:r>
              <a:rPr spc="-5" dirty="0"/>
              <a:t>Requirements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221739" y="2069083"/>
            <a:ext cx="7188200" cy="4320540"/>
          </a:xfrm>
          <a:prstGeom prst="rect">
            <a:avLst/>
          </a:prstGeom>
        </p:spPr>
        <p:txBody>
          <a:bodyPr vert="horz" wrap="square" lIns="0" tIns="98425" rIns="0" bIns="0" rtlCol="0">
            <a:spAutoFit/>
          </a:bodyPr>
          <a:lstStyle/>
          <a:p>
            <a:pPr marL="355600" marR="630555" indent="-342900">
              <a:lnSpc>
                <a:spcPct val="80000"/>
              </a:lnSpc>
              <a:spcBef>
                <a:spcPts val="77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10" dirty="0">
                <a:latin typeface="Times New Roman"/>
                <a:cs typeface="Times New Roman"/>
              </a:rPr>
              <a:t>Organizations </a:t>
            </a:r>
            <a:r>
              <a:rPr sz="2800" spc="-5" dirty="0">
                <a:latin typeface="Times New Roman"/>
                <a:cs typeface="Times New Roman"/>
              </a:rPr>
              <a:t>look for </a:t>
            </a:r>
            <a:r>
              <a:rPr sz="2800" dirty="0">
                <a:latin typeface="Times New Roman"/>
                <a:cs typeface="Times New Roman"/>
              </a:rPr>
              <a:t>information </a:t>
            </a:r>
            <a:r>
              <a:rPr sz="2800" spc="-5" dirty="0">
                <a:latin typeface="Times New Roman"/>
                <a:cs typeface="Times New Roman"/>
              </a:rPr>
              <a:t>security  professionals who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understand: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935"/>
              </a:spcBef>
              <a:buFont typeface="Arial"/>
              <a:buChar char="•"/>
              <a:tabLst>
                <a:tab pos="755015" algn="l"/>
                <a:tab pos="756285" algn="l"/>
              </a:tabLst>
            </a:pPr>
            <a:r>
              <a:rPr sz="2600" spc="-5" dirty="0">
                <a:latin typeface="Times New Roman"/>
                <a:cs typeface="Times New Roman"/>
              </a:rPr>
              <a:t>Most mainstream IT</a:t>
            </a:r>
            <a:r>
              <a:rPr sz="2600" spc="-4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technologies</a:t>
            </a:r>
            <a:endParaRPr sz="26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935"/>
              </a:spcBef>
              <a:buFont typeface="Arial"/>
              <a:buChar char="•"/>
              <a:tabLst>
                <a:tab pos="755015" algn="l"/>
                <a:tab pos="756285" algn="l"/>
              </a:tabLst>
            </a:pPr>
            <a:r>
              <a:rPr sz="2600" spc="-5" dirty="0">
                <a:latin typeface="Times New Roman"/>
                <a:cs typeface="Times New Roman"/>
              </a:rPr>
              <a:t>The terminology of IT and information</a:t>
            </a:r>
            <a:r>
              <a:rPr sz="2600" spc="20" dirty="0">
                <a:latin typeface="Times New Roman"/>
                <a:cs typeface="Times New Roman"/>
              </a:rPr>
              <a:t> </a:t>
            </a:r>
            <a:r>
              <a:rPr sz="2600" spc="-10" dirty="0">
                <a:latin typeface="Times New Roman"/>
                <a:cs typeface="Times New Roman"/>
              </a:rPr>
              <a:t>security</a:t>
            </a:r>
            <a:endParaRPr sz="2600">
              <a:latin typeface="Times New Roman"/>
              <a:cs typeface="Times New Roman"/>
            </a:endParaRPr>
          </a:p>
          <a:p>
            <a:pPr marL="755650" marR="5080" lvl="1" indent="-285750">
              <a:lnSpc>
                <a:spcPct val="80000"/>
              </a:lnSpc>
              <a:spcBef>
                <a:spcPts val="1560"/>
              </a:spcBef>
              <a:buFont typeface="Arial"/>
              <a:buChar char="•"/>
              <a:tabLst>
                <a:tab pos="755015" algn="l"/>
                <a:tab pos="756285" algn="l"/>
              </a:tabLst>
            </a:pPr>
            <a:r>
              <a:rPr sz="2600" spc="-5" dirty="0">
                <a:latin typeface="Times New Roman"/>
                <a:cs typeface="Times New Roman"/>
              </a:rPr>
              <a:t>Threats facing an organization and how they can  </a:t>
            </a:r>
            <a:r>
              <a:rPr sz="2600" spc="-10" dirty="0">
                <a:latin typeface="Times New Roman"/>
                <a:cs typeface="Times New Roman"/>
              </a:rPr>
              <a:t>become attacks</a:t>
            </a:r>
            <a:endParaRPr sz="2600">
              <a:latin typeface="Times New Roman"/>
              <a:cs typeface="Times New Roman"/>
            </a:endParaRPr>
          </a:p>
          <a:p>
            <a:pPr marL="755650" marR="919480" lvl="1" indent="-285750">
              <a:lnSpc>
                <a:spcPct val="80000"/>
              </a:lnSpc>
              <a:spcBef>
                <a:spcPts val="1560"/>
              </a:spcBef>
              <a:buFont typeface="Arial"/>
              <a:buChar char="•"/>
              <a:tabLst>
                <a:tab pos="755015" algn="l"/>
                <a:tab pos="756285" algn="l"/>
              </a:tabLst>
            </a:pPr>
            <a:r>
              <a:rPr sz="2600" spc="-5" dirty="0">
                <a:latin typeface="Times New Roman"/>
                <a:cs typeface="Times New Roman"/>
              </a:rPr>
              <a:t>How to protect </a:t>
            </a:r>
            <a:r>
              <a:rPr sz="2600" spc="-15" dirty="0">
                <a:latin typeface="Times New Roman"/>
                <a:cs typeface="Times New Roman"/>
              </a:rPr>
              <a:t>organization’s </a:t>
            </a:r>
            <a:r>
              <a:rPr sz="2600" spc="-5" dirty="0">
                <a:latin typeface="Times New Roman"/>
                <a:cs typeface="Times New Roman"/>
              </a:rPr>
              <a:t>assets from  information </a:t>
            </a:r>
            <a:r>
              <a:rPr sz="2600" spc="-10" dirty="0">
                <a:latin typeface="Times New Roman"/>
                <a:cs typeface="Times New Roman"/>
              </a:rPr>
              <a:t>security</a:t>
            </a:r>
            <a:r>
              <a:rPr sz="260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attacks</a:t>
            </a:r>
            <a:endParaRPr sz="2600">
              <a:latin typeface="Times New Roman"/>
              <a:cs typeface="Times New Roman"/>
            </a:endParaRPr>
          </a:p>
          <a:p>
            <a:pPr marL="755650" marR="197485" lvl="1" indent="-285750">
              <a:lnSpc>
                <a:spcPct val="80000"/>
              </a:lnSpc>
              <a:spcBef>
                <a:spcPts val="1560"/>
              </a:spcBef>
              <a:buFont typeface="Arial"/>
              <a:buChar char="•"/>
              <a:tabLst>
                <a:tab pos="755015" algn="l"/>
                <a:tab pos="756285" algn="l"/>
              </a:tabLst>
            </a:pPr>
            <a:r>
              <a:rPr sz="2600" spc="-5" dirty="0">
                <a:latin typeface="Times New Roman"/>
                <a:cs typeface="Times New Roman"/>
              </a:rPr>
              <a:t>How business </a:t>
            </a:r>
            <a:r>
              <a:rPr sz="2600" spc="-10" dirty="0">
                <a:latin typeface="Times New Roman"/>
                <a:cs typeface="Times New Roman"/>
              </a:rPr>
              <a:t>solutions </a:t>
            </a:r>
            <a:r>
              <a:rPr sz="2600" spc="-5" dirty="0">
                <a:latin typeface="Times New Roman"/>
                <a:cs typeface="Times New Roman"/>
              </a:rPr>
              <a:t>can be applied to </a:t>
            </a:r>
            <a:r>
              <a:rPr sz="2600" spc="-10" dirty="0">
                <a:latin typeface="Times New Roman"/>
                <a:cs typeface="Times New Roman"/>
              </a:rPr>
              <a:t>solve  specific </a:t>
            </a:r>
            <a:r>
              <a:rPr sz="2600" spc="-5" dirty="0">
                <a:latin typeface="Times New Roman"/>
                <a:cs typeface="Times New Roman"/>
              </a:rPr>
              <a:t>information </a:t>
            </a:r>
            <a:r>
              <a:rPr sz="2600" spc="-10" dirty="0">
                <a:latin typeface="Times New Roman"/>
                <a:cs typeface="Times New Roman"/>
              </a:rPr>
              <a:t>security</a:t>
            </a:r>
            <a:r>
              <a:rPr sz="2600" spc="1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problems</a:t>
            </a:r>
            <a:endParaRPr sz="26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45</a:t>
            </a:fld>
            <a:endParaRPr spc="-5" dirty="0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171207" y="732535"/>
            <a:ext cx="5716270" cy="1122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1635760">
              <a:lnSpc>
                <a:spcPct val="100000"/>
              </a:lnSpc>
              <a:spcBef>
                <a:spcPts val="100"/>
              </a:spcBef>
            </a:pPr>
            <a:r>
              <a:rPr dirty="0"/>
              <a:t>Entry into the  Information Security</a:t>
            </a:r>
            <a:r>
              <a:rPr spc="-110" dirty="0"/>
              <a:t> </a:t>
            </a:r>
            <a:r>
              <a:rPr dirty="0"/>
              <a:t>Profession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221739" y="2002027"/>
            <a:ext cx="7571740" cy="4719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112395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Many </a:t>
            </a:r>
            <a:r>
              <a:rPr sz="2800" dirty="0">
                <a:latin typeface="Times New Roman"/>
                <a:cs typeface="Times New Roman"/>
              </a:rPr>
              <a:t>information </a:t>
            </a:r>
            <a:r>
              <a:rPr sz="2800" spc="-5" dirty="0">
                <a:latin typeface="Times New Roman"/>
                <a:cs typeface="Times New Roman"/>
              </a:rPr>
              <a:t>security </a:t>
            </a:r>
            <a:r>
              <a:rPr sz="2800" dirty="0">
                <a:latin typeface="Times New Roman"/>
                <a:cs typeface="Times New Roman"/>
              </a:rPr>
              <a:t>professionals enter</a:t>
            </a:r>
            <a:r>
              <a:rPr sz="2800" spc="-14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the  field through one of two career</a:t>
            </a:r>
            <a:r>
              <a:rPr sz="2800" spc="-9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paths: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84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Law enforcement and</a:t>
            </a:r>
            <a:r>
              <a:rPr sz="2800" spc="-5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military</a:t>
            </a:r>
            <a:endParaRPr sz="2800">
              <a:latin typeface="Times New Roman"/>
              <a:cs typeface="Times New Roman"/>
            </a:endParaRPr>
          </a:p>
          <a:p>
            <a:pPr marL="755650" marR="5080" lvl="1" indent="-285750">
              <a:lnSpc>
                <a:spcPct val="100000"/>
              </a:lnSpc>
              <a:spcBef>
                <a:spcPts val="84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20" dirty="0">
                <a:latin typeface="Times New Roman"/>
                <a:cs typeface="Times New Roman"/>
              </a:rPr>
              <a:t>Technical, </a:t>
            </a:r>
            <a:r>
              <a:rPr sz="2800" dirty="0">
                <a:latin typeface="Times New Roman"/>
                <a:cs typeface="Times New Roman"/>
              </a:rPr>
              <a:t>working on </a:t>
            </a:r>
            <a:r>
              <a:rPr sz="2800" spc="-5" dirty="0">
                <a:latin typeface="Times New Roman"/>
                <a:cs typeface="Times New Roman"/>
              </a:rPr>
              <a:t>security </a:t>
            </a:r>
            <a:r>
              <a:rPr sz="2800" dirty="0">
                <a:latin typeface="Times New Roman"/>
                <a:cs typeface="Times New Roman"/>
              </a:rPr>
              <a:t>applications</a:t>
            </a:r>
            <a:r>
              <a:rPr sz="2800" spc="-1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and  processes</a:t>
            </a:r>
            <a:endParaRPr sz="2800">
              <a:latin typeface="Times New Roman"/>
              <a:cs typeface="Times New Roman"/>
            </a:endParaRPr>
          </a:p>
          <a:p>
            <a:pPr marL="355600" marR="201295" indent="-342900">
              <a:lnSpc>
                <a:spcPct val="100000"/>
              </a:lnSpc>
              <a:spcBef>
                <a:spcPts val="84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65" dirty="0">
                <a:latin typeface="Times New Roman"/>
                <a:cs typeface="Times New Roman"/>
              </a:rPr>
              <a:t>Today, </a:t>
            </a:r>
            <a:r>
              <a:rPr sz="2800" dirty="0">
                <a:latin typeface="Times New Roman"/>
                <a:cs typeface="Times New Roman"/>
              </a:rPr>
              <a:t>students </a:t>
            </a:r>
            <a:r>
              <a:rPr sz="2800" spc="-5" dirty="0">
                <a:latin typeface="Times New Roman"/>
                <a:cs typeface="Times New Roman"/>
              </a:rPr>
              <a:t>select and </a:t>
            </a:r>
            <a:r>
              <a:rPr sz="2800" dirty="0">
                <a:latin typeface="Times New Roman"/>
                <a:cs typeface="Times New Roman"/>
              </a:rPr>
              <a:t>tailor degree</a:t>
            </a:r>
            <a:r>
              <a:rPr sz="2800" spc="-8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programs  to prepare for </a:t>
            </a:r>
            <a:r>
              <a:rPr sz="2800" spc="-5" dirty="0">
                <a:latin typeface="Times New Roman"/>
                <a:cs typeface="Times New Roman"/>
              </a:rPr>
              <a:t>work </a:t>
            </a:r>
            <a:r>
              <a:rPr sz="2800" dirty="0">
                <a:latin typeface="Times New Roman"/>
                <a:cs typeface="Times New Roman"/>
              </a:rPr>
              <a:t>in information</a:t>
            </a:r>
            <a:r>
              <a:rPr sz="2800" spc="-6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security</a:t>
            </a:r>
            <a:endParaRPr sz="2800">
              <a:latin typeface="Times New Roman"/>
              <a:cs typeface="Times New Roman"/>
            </a:endParaRPr>
          </a:p>
          <a:p>
            <a:pPr marL="355600" marR="328295" indent="-342900">
              <a:lnSpc>
                <a:spcPct val="100000"/>
              </a:lnSpc>
              <a:spcBef>
                <a:spcPts val="84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10" dirty="0">
                <a:latin typeface="Times New Roman"/>
                <a:cs typeface="Times New Roman"/>
              </a:rPr>
              <a:t>Organizations </a:t>
            </a:r>
            <a:r>
              <a:rPr sz="2800" spc="-5" dirty="0">
                <a:latin typeface="Times New Roman"/>
                <a:cs typeface="Times New Roman"/>
              </a:rPr>
              <a:t>can foster greater professionalism  by matching candidates to clearly defined  expectations and position</a:t>
            </a:r>
            <a:r>
              <a:rPr sz="2800" spc="-6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descriptions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46</a:t>
            </a:fld>
            <a:endParaRPr spc="-5" dirty="0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Information Security</a:t>
            </a:r>
            <a:r>
              <a:rPr spc="-105" dirty="0"/>
              <a:t> </a:t>
            </a:r>
            <a:r>
              <a:rPr dirty="0"/>
              <a:t>Positions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7465"/>
            <a:ext cx="7815580" cy="3683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Use of standard job descriptions can increase  degree of professionalism and improve the  consistency of roles and responsibilities</a:t>
            </a:r>
            <a:r>
              <a:rPr sz="3000" spc="-10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between  </a:t>
            </a:r>
            <a:r>
              <a:rPr sz="3000" spc="-5" dirty="0">
                <a:latin typeface="Times New Roman"/>
                <a:cs typeface="Times New Roman"/>
              </a:rPr>
              <a:t>organizations</a:t>
            </a:r>
            <a:endParaRPr sz="3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  <a:buFont typeface="Arial"/>
              <a:buChar char="•"/>
            </a:pPr>
            <a:endParaRPr sz="3100">
              <a:latin typeface="Times New Roman"/>
              <a:cs typeface="Times New Roman"/>
            </a:endParaRPr>
          </a:p>
          <a:p>
            <a:pPr marL="355600" marR="276860" indent="-342900">
              <a:lnSpc>
                <a:spcPct val="1000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Charles Cresson </a:t>
            </a:r>
            <a:r>
              <a:rPr sz="3000" spc="-70" dirty="0">
                <a:latin typeface="Times New Roman"/>
                <a:cs typeface="Times New Roman"/>
              </a:rPr>
              <a:t>Wood’s </a:t>
            </a:r>
            <a:r>
              <a:rPr sz="3000" dirty="0">
                <a:latin typeface="Times New Roman"/>
                <a:cs typeface="Times New Roman"/>
              </a:rPr>
              <a:t>book </a:t>
            </a:r>
            <a:r>
              <a:rPr sz="3000" i="1" dirty="0">
                <a:latin typeface="Times New Roman"/>
                <a:cs typeface="Times New Roman"/>
              </a:rPr>
              <a:t>Information  Security Roles and Responsibilities Made</a:t>
            </a:r>
            <a:r>
              <a:rPr sz="3000" i="1" spc="-60" dirty="0">
                <a:latin typeface="Times New Roman"/>
                <a:cs typeface="Times New Roman"/>
              </a:rPr>
              <a:t> </a:t>
            </a:r>
            <a:r>
              <a:rPr sz="3000" i="1" dirty="0">
                <a:latin typeface="Times New Roman"/>
                <a:cs typeface="Times New Roman"/>
              </a:rPr>
              <a:t>Easy  </a:t>
            </a:r>
            <a:r>
              <a:rPr sz="3000" spc="-10" dirty="0">
                <a:latin typeface="Times New Roman"/>
                <a:cs typeface="Times New Roman"/>
              </a:rPr>
              <a:t>offers </a:t>
            </a:r>
            <a:r>
              <a:rPr sz="3000" spc="-5" dirty="0">
                <a:latin typeface="Times New Roman"/>
                <a:cs typeface="Times New Roman"/>
              </a:rPr>
              <a:t>set </a:t>
            </a:r>
            <a:r>
              <a:rPr sz="3000" dirty="0">
                <a:latin typeface="Times New Roman"/>
                <a:cs typeface="Times New Roman"/>
              </a:rPr>
              <a:t>of model job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descriptions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47</a:t>
            </a:fld>
            <a:endParaRPr spc="-5" dirty="0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Information Security</a:t>
            </a:r>
            <a:r>
              <a:rPr spc="-105" dirty="0"/>
              <a:t> </a:t>
            </a:r>
            <a:r>
              <a:rPr dirty="0"/>
              <a:t>Positions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221739" y="2187955"/>
            <a:ext cx="7589520" cy="3994785"/>
          </a:xfrm>
          <a:prstGeom prst="rect">
            <a:avLst/>
          </a:prstGeom>
        </p:spPr>
        <p:txBody>
          <a:bodyPr vert="horz" wrap="square" lIns="0" tIns="61594" rIns="0" bIns="0" rtlCol="0">
            <a:spAutoFit/>
          </a:bodyPr>
          <a:lstStyle/>
          <a:p>
            <a:pPr marL="355600" marR="861694" indent="-342900">
              <a:lnSpc>
                <a:spcPts val="3020"/>
              </a:lnSpc>
              <a:spcBef>
                <a:spcPts val="484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dirty="0">
                <a:latin typeface="Times New Roman"/>
                <a:cs typeface="Times New Roman"/>
              </a:rPr>
              <a:t>Chief Information </a:t>
            </a:r>
            <a:r>
              <a:rPr sz="2800" spc="-5" dirty="0">
                <a:latin typeface="Times New Roman"/>
                <a:cs typeface="Times New Roman"/>
              </a:rPr>
              <a:t>Security </a:t>
            </a:r>
            <a:r>
              <a:rPr sz="2800" spc="-10" dirty="0">
                <a:latin typeface="Times New Roman"/>
                <a:cs typeface="Times New Roman"/>
              </a:rPr>
              <a:t>Officer </a:t>
            </a:r>
            <a:r>
              <a:rPr sz="2800" dirty="0">
                <a:latin typeface="Times New Roman"/>
                <a:cs typeface="Times New Roman"/>
              </a:rPr>
              <a:t>(CISO</a:t>
            </a:r>
            <a:r>
              <a:rPr sz="2800" spc="-9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or  </a:t>
            </a:r>
            <a:r>
              <a:rPr sz="2800" spc="-5" dirty="0">
                <a:latin typeface="Times New Roman"/>
                <a:cs typeface="Times New Roman"/>
              </a:rPr>
              <a:t>CSO)</a:t>
            </a:r>
            <a:endParaRPr sz="2800">
              <a:latin typeface="Times New Roman"/>
              <a:cs typeface="Times New Roman"/>
            </a:endParaRPr>
          </a:p>
          <a:p>
            <a:pPr marL="755650" marR="414655" lvl="1" indent="-285750">
              <a:lnSpc>
                <a:spcPts val="3020"/>
              </a:lnSpc>
              <a:spcBef>
                <a:spcPts val="168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70" dirty="0">
                <a:latin typeface="Times New Roman"/>
                <a:cs typeface="Times New Roman"/>
              </a:rPr>
              <a:t>Top </a:t>
            </a:r>
            <a:r>
              <a:rPr sz="2800" dirty="0">
                <a:latin typeface="Times New Roman"/>
                <a:cs typeface="Times New Roman"/>
              </a:rPr>
              <a:t>information </a:t>
            </a:r>
            <a:r>
              <a:rPr sz="2800" spc="-5" dirty="0">
                <a:latin typeface="Times New Roman"/>
                <a:cs typeface="Times New Roman"/>
              </a:rPr>
              <a:t>security position; frequently  </a:t>
            </a:r>
            <a:r>
              <a:rPr sz="2800" dirty="0">
                <a:latin typeface="Times New Roman"/>
                <a:cs typeface="Times New Roman"/>
              </a:rPr>
              <a:t>reports to Chief Information</a:t>
            </a:r>
            <a:r>
              <a:rPr sz="2800" spc="-75" dirty="0">
                <a:latin typeface="Times New Roman"/>
                <a:cs typeface="Times New Roman"/>
              </a:rPr>
              <a:t> </a:t>
            </a:r>
            <a:r>
              <a:rPr sz="2800" spc="-10" dirty="0">
                <a:latin typeface="Times New Roman"/>
                <a:cs typeface="Times New Roman"/>
              </a:rPr>
              <a:t>Officer</a:t>
            </a:r>
            <a:endParaRPr sz="2800">
              <a:latin typeface="Times New Roman"/>
              <a:cs typeface="Times New Roman"/>
            </a:endParaRPr>
          </a:p>
          <a:p>
            <a:pPr marL="755650" marR="967740" lvl="1" indent="-285750">
              <a:lnSpc>
                <a:spcPts val="3020"/>
              </a:lnSpc>
              <a:spcBef>
                <a:spcPts val="1689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Manages </a:t>
            </a:r>
            <a:r>
              <a:rPr sz="2800" dirty="0">
                <a:latin typeface="Times New Roman"/>
                <a:cs typeface="Times New Roman"/>
              </a:rPr>
              <a:t>the </a:t>
            </a:r>
            <a:r>
              <a:rPr sz="2800" spc="-5" dirty="0">
                <a:latin typeface="Times New Roman"/>
                <a:cs typeface="Times New Roman"/>
              </a:rPr>
              <a:t>overall information security  </a:t>
            </a:r>
            <a:r>
              <a:rPr sz="2800" dirty="0">
                <a:latin typeface="Times New Roman"/>
                <a:cs typeface="Times New Roman"/>
              </a:rPr>
              <a:t>program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130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Drafts </a:t>
            </a:r>
            <a:r>
              <a:rPr sz="2800" dirty="0">
                <a:latin typeface="Times New Roman"/>
                <a:cs typeface="Times New Roman"/>
              </a:rPr>
              <a:t>or approves information </a:t>
            </a:r>
            <a:r>
              <a:rPr sz="2800" spc="-5" dirty="0">
                <a:latin typeface="Times New Roman"/>
                <a:cs typeface="Times New Roman"/>
              </a:rPr>
              <a:t>security</a:t>
            </a:r>
            <a:r>
              <a:rPr sz="2800" spc="-1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policies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134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0" dirty="0">
                <a:latin typeface="Times New Roman"/>
                <a:cs typeface="Times New Roman"/>
              </a:rPr>
              <a:t>Works </a:t>
            </a:r>
            <a:r>
              <a:rPr sz="2800" spc="-5" dirty="0">
                <a:latin typeface="Times New Roman"/>
                <a:cs typeface="Times New Roman"/>
              </a:rPr>
              <a:t>with </a:t>
            </a:r>
            <a:r>
              <a:rPr sz="2800" dirty="0">
                <a:latin typeface="Times New Roman"/>
                <a:cs typeface="Times New Roman"/>
              </a:rPr>
              <a:t>the </a:t>
            </a:r>
            <a:r>
              <a:rPr sz="2800" spc="-5" dirty="0">
                <a:latin typeface="Times New Roman"/>
                <a:cs typeface="Times New Roman"/>
              </a:rPr>
              <a:t>CIO on strategic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plans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48</a:t>
            </a:fld>
            <a:endParaRPr spc="-5" dirty="0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Information Security</a:t>
            </a:r>
            <a:r>
              <a:rPr spc="-105" dirty="0"/>
              <a:t> </a:t>
            </a:r>
            <a:r>
              <a:rPr dirty="0"/>
              <a:t>Positions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069339" y="1992264"/>
            <a:ext cx="7631430" cy="4105275"/>
          </a:xfrm>
          <a:prstGeom prst="rect">
            <a:avLst/>
          </a:prstGeom>
        </p:spPr>
        <p:txBody>
          <a:bodyPr vert="horz" wrap="square" lIns="0" tIns="9842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77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dirty="0">
                <a:latin typeface="Times New Roman"/>
                <a:cs typeface="Times New Roman"/>
              </a:rPr>
              <a:t>Chief Information </a:t>
            </a:r>
            <a:r>
              <a:rPr sz="2800" spc="-5" dirty="0">
                <a:latin typeface="Times New Roman"/>
                <a:cs typeface="Times New Roman"/>
              </a:rPr>
              <a:t>Security </a:t>
            </a:r>
            <a:r>
              <a:rPr sz="2800" spc="-10" dirty="0">
                <a:latin typeface="Times New Roman"/>
                <a:cs typeface="Times New Roman"/>
              </a:rPr>
              <a:t>Officer </a:t>
            </a:r>
            <a:r>
              <a:rPr sz="2800" dirty="0">
                <a:latin typeface="Times New Roman"/>
                <a:cs typeface="Times New Roman"/>
              </a:rPr>
              <a:t>(CISO or</a:t>
            </a:r>
            <a:r>
              <a:rPr sz="2800" spc="-9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CSO)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30"/>
              </a:spcBef>
              <a:buFont typeface="Arial"/>
              <a:buChar char="•"/>
              <a:tabLst>
                <a:tab pos="755015" algn="l"/>
                <a:tab pos="756285" algn="l"/>
              </a:tabLst>
            </a:pPr>
            <a:r>
              <a:rPr sz="2600" spc="-10" dirty="0">
                <a:latin typeface="Times New Roman"/>
                <a:cs typeface="Times New Roman"/>
              </a:rPr>
              <a:t>Develops </a:t>
            </a:r>
            <a:r>
              <a:rPr sz="2600" spc="-5" dirty="0">
                <a:latin typeface="Times New Roman"/>
                <a:cs typeface="Times New Roman"/>
              </a:rPr>
              <a:t>information </a:t>
            </a:r>
            <a:r>
              <a:rPr sz="2600" spc="-10" dirty="0">
                <a:latin typeface="Times New Roman"/>
                <a:cs typeface="Times New Roman"/>
              </a:rPr>
              <a:t>security</a:t>
            </a:r>
            <a:r>
              <a:rPr sz="2600" spc="1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budgets</a:t>
            </a:r>
            <a:endParaRPr sz="2600">
              <a:latin typeface="Times New Roman"/>
              <a:cs typeface="Times New Roman"/>
            </a:endParaRPr>
          </a:p>
          <a:p>
            <a:pPr marL="755650" marR="120014" lvl="1" indent="-285750">
              <a:lnSpc>
                <a:spcPct val="100000"/>
              </a:lnSpc>
              <a:spcBef>
                <a:spcPts val="620"/>
              </a:spcBef>
              <a:buFont typeface="Arial"/>
              <a:buChar char="•"/>
              <a:tabLst>
                <a:tab pos="755015" algn="l"/>
                <a:tab pos="756285" algn="l"/>
              </a:tabLst>
            </a:pPr>
            <a:r>
              <a:rPr sz="2600" spc="-5" dirty="0">
                <a:latin typeface="Times New Roman"/>
                <a:cs typeface="Times New Roman"/>
              </a:rPr>
              <a:t>Sets priorities for information </a:t>
            </a:r>
            <a:r>
              <a:rPr sz="2600" spc="-10" dirty="0">
                <a:latin typeface="Times New Roman"/>
                <a:cs typeface="Times New Roman"/>
              </a:rPr>
              <a:t>security </a:t>
            </a:r>
            <a:r>
              <a:rPr sz="2600" spc="-5" dirty="0">
                <a:latin typeface="Times New Roman"/>
                <a:cs typeface="Times New Roman"/>
              </a:rPr>
              <a:t>projects and  technology</a:t>
            </a:r>
            <a:endParaRPr sz="2600">
              <a:latin typeface="Times New Roman"/>
              <a:cs typeface="Times New Roman"/>
            </a:endParaRPr>
          </a:p>
          <a:p>
            <a:pPr marL="755650" marR="542290" lvl="1" indent="-285750">
              <a:lnSpc>
                <a:spcPct val="100000"/>
              </a:lnSpc>
              <a:spcBef>
                <a:spcPts val="625"/>
              </a:spcBef>
              <a:buFont typeface="Arial"/>
              <a:buChar char="•"/>
              <a:tabLst>
                <a:tab pos="755015" algn="l"/>
                <a:tab pos="756285" algn="l"/>
              </a:tabLst>
            </a:pPr>
            <a:r>
              <a:rPr sz="2600" spc="-10" dirty="0">
                <a:latin typeface="Times New Roman"/>
                <a:cs typeface="Times New Roman"/>
              </a:rPr>
              <a:t>Makes </a:t>
            </a:r>
            <a:r>
              <a:rPr sz="2600" spc="-5" dirty="0">
                <a:latin typeface="Times New Roman"/>
                <a:cs typeface="Times New Roman"/>
              </a:rPr>
              <a:t>recruiting, hiring, and firing decisions or  recommendations</a:t>
            </a:r>
            <a:endParaRPr sz="26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25"/>
              </a:spcBef>
              <a:buFont typeface="Arial"/>
              <a:buChar char="•"/>
              <a:tabLst>
                <a:tab pos="755015" algn="l"/>
                <a:tab pos="756285" algn="l"/>
              </a:tabLst>
            </a:pPr>
            <a:r>
              <a:rPr sz="2600" spc="-5" dirty="0">
                <a:latin typeface="Times New Roman"/>
                <a:cs typeface="Times New Roman"/>
              </a:rPr>
              <a:t>Acts as </a:t>
            </a:r>
            <a:r>
              <a:rPr sz="2600" spc="-10" dirty="0">
                <a:latin typeface="Times New Roman"/>
                <a:cs typeface="Times New Roman"/>
              </a:rPr>
              <a:t>spokesperson </a:t>
            </a:r>
            <a:r>
              <a:rPr sz="2600" spc="-5" dirty="0">
                <a:latin typeface="Times New Roman"/>
                <a:cs typeface="Times New Roman"/>
              </a:rPr>
              <a:t>for information </a:t>
            </a:r>
            <a:r>
              <a:rPr sz="2600" spc="-10" dirty="0">
                <a:latin typeface="Times New Roman"/>
                <a:cs typeface="Times New Roman"/>
              </a:rPr>
              <a:t>security</a:t>
            </a:r>
            <a:r>
              <a:rPr sz="2600" spc="5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team</a:t>
            </a:r>
            <a:endParaRPr sz="2600">
              <a:latin typeface="Times New Roman"/>
              <a:cs typeface="Times New Roman"/>
            </a:endParaRPr>
          </a:p>
          <a:p>
            <a:pPr marL="755650" marR="813435" lvl="1" indent="-285750">
              <a:lnSpc>
                <a:spcPct val="100000"/>
              </a:lnSpc>
              <a:spcBef>
                <a:spcPts val="625"/>
              </a:spcBef>
              <a:buFont typeface="Arial"/>
              <a:buChar char="•"/>
              <a:tabLst>
                <a:tab pos="755015" algn="l"/>
                <a:tab pos="756285" algn="l"/>
              </a:tabLst>
            </a:pPr>
            <a:r>
              <a:rPr sz="2600" spc="-30" dirty="0">
                <a:latin typeface="Times New Roman"/>
                <a:cs typeface="Times New Roman"/>
              </a:rPr>
              <a:t>Typical </a:t>
            </a:r>
            <a:r>
              <a:rPr sz="2600" spc="-5" dirty="0">
                <a:latin typeface="Times New Roman"/>
                <a:cs typeface="Times New Roman"/>
              </a:rPr>
              <a:t>qualifications: accreditation; graduate  </a:t>
            </a:r>
            <a:r>
              <a:rPr sz="2600" spc="-10" dirty="0">
                <a:latin typeface="Times New Roman"/>
                <a:cs typeface="Times New Roman"/>
              </a:rPr>
              <a:t>degree; </a:t>
            </a:r>
            <a:r>
              <a:rPr sz="2600" spc="-5" dirty="0">
                <a:latin typeface="Times New Roman"/>
                <a:cs typeface="Times New Roman"/>
              </a:rPr>
              <a:t>experience</a:t>
            </a:r>
            <a:endParaRPr sz="26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49</a:t>
            </a:fld>
            <a:endParaRPr spc="-5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030471" y="1006855"/>
            <a:ext cx="199771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5" dirty="0"/>
              <a:t>Awareness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7465"/>
            <a:ext cx="8070850" cy="40125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Seeks to inform and focus an </a:t>
            </a:r>
            <a:r>
              <a:rPr sz="3000" spc="-20" dirty="0">
                <a:latin typeface="Times New Roman"/>
                <a:cs typeface="Times New Roman"/>
              </a:rPr>
              <a:t>employee’s </a:t>
            </a:r>
            <a:r>
              <a:rPr sz="3000" dirty="0">
                <a:latin typeface="Times New Roman"/>
                <a:cs typeface="Times New Roman"/>
              </a:rPr>
              <a:t>attention  on </a:t>
            </a:r>
            <a:r>
              <a:rPr sz="3000" spc="-5" dirty="0">
                <a:latin typeface="Times New Roman"/>
                <a:cs typeface="Times New Roman"/>
              </a:rPr>
              <a:t>security </a:t>
            </a:r>
            <a:r>
              <a:rPr sz="3000" dirty="0">
                <a:latin typeface="Times New Roman"/>
                <a:cs typeface="Times New Roman"/>
              </a:rPr>
              <a:t>issues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threats, vulnerabilities, impacts,</a:t>
            </a:r>
            <a:r>
              <a:rPr sz="2800" spc="-7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responsibility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1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Must </a:t>
            </a:r>
            <a:r>
              <a:rPr sz="3000" dirty="0">
                <a:latin typeface="Times New Roman"/>
                <a:cs typeface="Times New Roman"/>
              </a:rPr>
              <a:t>be tailored to </a:t>
            </a:r>
            <a:r>
              <a:rPr sz="3000" spc="-20" dirty="0">
                <a:latin typeface="Times New Roman"/>
                <a:cs typeface="Times New Roman"/>
              </a:rPr>
              <a:t>organization’s</a:t>
            </a:r>
            <a:r>
              <a:rPr sz="3000" spc="2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needs…</a:t>
            </a:r>
            <a:endParaRPr sz="3000">
              <a:latin typeface="Times New Roman"/>
              <a:cs typeface="Times New Roman"/>
            </a:endParaRPr>
          </a:p>
          <a:p>
            <a:pPr marL="355600" marR="1232535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…using a variety of means: events,</a:t>
            </a:r>
            <a:r>
              <a:rPr sz="3000" spc="-8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promo  materials, briefings, policy</a:t>
            </a:r>
            <a:r>
              <a:rPr sz="3000" spc="-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documents</a:t>
            </a:r>
            <a:endParaRPr sz="3000">
              <a:latin typeface="Times New Roman"/>
              <a:cs typeface="Times New Roman"/>
            </a:endParaRPr>
          </a:p>
          <a:p>
            <a:pPr marL="355600" marR="838835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Every </a:t>
            </a:r>
            <a:r>
              <a:rPr sz="3000" spc="-5" dirty="0">
                <a:latin typeface="Times New Roman"/>
                <a:cs typeface="Times New Roman"/>
              </a:rPr>
              <a:t>organization should </a:t>
            </a:r>
            <a:r>
              <a:rPr sz="3000" dirty="0">
                <a:latin typeface="Times New Roman"/>
                <a:cs typeface="Times New Roman"/>
              </a:rPr>
              <a:t>have an employee  </a:t>
            </a:r>
            <a:r>
              <a:rPr sz="3000" spc="-5" dirty="0">
                <a:latin typeface="Times New Roman"/>
                <a:cs typeface="Times New Roman"/>
              </a:rPr>
              <a:t>security </a:t>
            </a:r>
            <a:r>
              <a:rPr sz="3000" dirty="0">
                <a:latin typeface="Times New Roman"/>
                <a:cs typeface="Times New Roman"/>
              </a:rPr>
              <a:t>policy</a:t>
            </a:r>
            <a:r>
              <a:rPr sz="3000" spc="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document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5</a:t>
            </a:fld>
            <a:endParaRPr spc="-5" dirty="0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453638" y="1006855"/>
            <a:ext cx="315150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Security</a:t>
            </a:r>
            <a:r>
              <a:rPr spc="-30" dirty="0"/>
              <a:t> </a:t>
            </a:r>
            <a:r>
              <a:rPr spc="-5" dirty="0"/>
              <a:t>Manager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7465"/>
            <a:ext cx="7586345" cy="414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1057275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Accountable </a:t>
            </a:r>
            <a:r>
              <a:rPr sz="3000" dirty="0">
                <a:latin typeface="Times New Roman"/>
                <a:cs typeface="Times New Roman"/>
              </a:rPr>
              <a:t>for day-to-day operation of  information </a:t>
            </a:r>
            <a:r>
              <a:rPr sz="3000" spc="-5" dirty="0">
                <a:latin typeface="Times New Roman"/>
                <a:cs typeface="Times New Roman"/>
              </a:rPr>
              <a:t>security</a:t>
            </a:r>
            <a:r>
              <a:rPr sz="3000" spc="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program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18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Accomplish </a:t>
            </a:r>
            <a:r>
              <a:rPr sz="3000" dirty="0">
                <a:latin typeface="Times New Roman"/>
                <a:cs typeface="Times New Roman"/>
              </a:rPr>
              <a:t>objectives as identified by</a:t>
            </a:r>
            <a:r>
              <a:rPr sz="3000" spc="-1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CISO</a:t>
            </a:r>
            <a:endParaRPr sz="30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18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35" dirty="0">
                <a:latin typeface="Times New Roman"/>
                <a:cs typeface="Times New Roman"/>
              </a:rPr>
              <a:t>Typical </a:t>
            </a:r>
            <a:r>
              <a:rPr sz="3000" dirty="0">
                <a:latin typeface="Times New Roman"/>
                <a:cs typeface="Times New Roman"/>
              </a:rPr>
              <a:t>qualifications: not uncommon to have  accreditation; ability to draft middle and lower  level policies, </a:t>
            </a:r>
            <a:r>
              <a:rPr sz="3000" spc="-5" dirty="0">
                <a:latin typeface="Times New Roman"/>
                <a:cs typeface="Times New Roman"/>
              </a:rPr>
              <a:t>standards </a:t>
            </a:r>
            <a:r>
              <a:rPr sz="3000" dirty="0">
                <a:latin typeface="Times New Roman"/>
                <a:cs typeface="Times New Roman"/>
              </a:rPr>
              <a:t>and guidelines;  budgeting, project management, and hiring and  firing; manage</a:t>
            </a:r>
            <a:r>
              <a:rPr sz="3000" spc="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technicians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50</a:t>
            </a:fld>
            <a:endParaRPr spc="-5" dirty="0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258565" y="1006855"/>
            <a:ext cx="354139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Security</a:t>
            </a:r>
            <a:r>
              <a:rPr spc="-30" dirty="0"/>
              <a:t> </a:t>
            </a:r>
            <a:r>
              <a:rPr spc="-25" dirty="0"/>
              <a:t>Technician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35555"/>
            <a:ext cx="7851140" cy="4442460"/>
          </a:xfrm>
          <a:prstGeom prst="rect">
            <a:avLst/>
          </a:prstGeom>
        </p:spPr>
        <p:txBody>
          <a:bodyPr vert="horz" wrap="square" lIns="0" tIns="61594" rIns="0" bIns="0" rtlCol="0">
            <a:spAutoFit/>
          </a:bodyPr>
          <a:lstStyle/>
          <a:p>
            <a:pPr marL="355600" marR="5080" indent="-342900">
              <a:lnSpc>
                <a:spcPts val="3020"/>
              </a:lnSpc>
              <a:spcBef>
                <a:spcPts val="484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25" dirty="0">
                <a:latin typeface="Times New Roman"/>
                <a:cs typeface="Times New Roman"/>
              </a:rPr>
              <a:t>Technically </a:t>
            </a:r>
            <a:r>
              <a:rPr sz="2800" spc="-5" dirty="0">
                <a:latin typeface="Times New Roman"/>
                <a:cs typeface="Times New Roman"/>
              </a:rPr>
              <a:t>qualified individuals tasked </a:t>
            </a:r>
            <a:r>
              <a:rPr sz="2800" dirty="0">
                <a:latin typeface="Times New Roman"/>
                <a:cs typeface="Times New Roman"/>
              </a:rPr>
              <a:t>to </a:t>
            </a:r>
            <a:r>
              <a:rPr sz="2800" spc="-5" dirty="0">
                <a:latin typeface="Times New Roman"/>
                <a:cs typeface="Times New Roman"/>
              </a:rPr>
              <a:t>configure  security </a:t>
            </a:r>
            <a:r>
              <a:rPr sz="2800" dirty="0">
                <a:latin typeface="Times New Roman"/>
                <a:cs typeface="Times New Roman"/>
              </a:rPr>
              <a:t>hardware and</a:t>
            </a:r>
            <a:r>
              <a:rPr sz="2800" spc="-5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software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464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5" dirty="0">
                <a:latin typeface="Times New Roman"/>
                <a:cs typeface="Times New Roman"/>
              </a:rPr>
              <a:t>Tend </a:t>
            </a:r>
            <a:r>
              <a:rPr sz="2800" spc="-5" dirty="0">
                <a:latin typeface="Times New Roman"/>
                <a:cs typeface="Times New Roman"/>
              </a:rPr>
              <a:t>to be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specialized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5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35" dirty="0">
                <a:latin typeface="Times New Roman"/>
                <a:cs typeface="Times New Roman"/>
              </a:rPr>
              <a:t>Typical</a:t>
            </a:r>
            <a:r>
              <a:rPr sz="2800" spc="-8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qualifications:</a:t>
            </a:r>
            <a:endParaRPr sz="2800">
              <a:latin typeface="Times New Roman"/>
              <a:cs typeface="Times New Roman"/>
            </a:endParaRPr>
          </a:p>
          <a:p>
            <a:pPr marL="755650" marR="696595" lvl="1" indent="-285750">
              <a:lnSpc>
                <a:spcPts val="3020"/>
              </a:lnSpc>
              <a:spcBef>
                <a:spcPts val="89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0" dirty="0">
                <a:latin typeface="Times New Roman"/>
                <a:cs typeface="Times New Roman"/>
              </a:rPr>
              <a:t>Varied; </a:t>
            </a:r>
            <a:r>
              <a:rPr sz="2800" spc="-10" dirty="0">
                <a:latin typeface="Times New Roman"/>
                <a:cs typeface="Times New Roman"/>
              </a:rPr>
              <a:t>organizations </a:t>
            </a:r>
            <a:r>
              <a:rPr sz="2800" spc="-5" dirty="0">
                <a:latin typeface="Times New Roman"/>
                <a:cs typeface="Times New Roman"/>
              </a:rPr>
              <a:t>prefer </a:t>
            </a:r>
            <a:r>
              <a:rPr sz="2800" dirty="0">
                <a:latin typeface="Times New Roman"/>
                <a:cs typeface="Times New Roman"/>
              </a:rPr>
              <a:t>expert, certified,  </a:t>
            </a:r>
            <a:r>
              <a:rPr sz="2800" spc="-5" dirty="0">
                <a:latin typeface="Times New Roman"/>
                <a:cs typeface="Times New Roman"/>
              </a:rPr>
              <a:t>proficient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technician</a:t>
            </a:r>
            <a:endParaRPr sz="2800">
              <a:latin typeface="Times New Roman"/>
              <a:cs typeface="Times New Roman"/>
            </a:endParaRPr>
          </a:p>
          <a:p>
            <a:pPr marL="755650" marR="219710" lvl="1" indent="-285750">
              <a:lnSpc>
                <a:spcPts val="3020"/>
              </a:lnSpc>
              <a:spcBef>
                <a:spcPts val="85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Some </a:t>
            </a:r>
            <a:r>
              <a:rPr sz="2800" dirty="0">
                <a:latin typeface="Times New Roman"/>
                <a:cs typeface="Times New Roman"/>
              </a:rPr>
              <a:t>experience </a:t>
            </a:r>
            <a:r>
              <a:rPr sz="2800" spc="-5" dirty="0">
                <a:latin typeface="Times New Roman"/>
                <a:cs typeface="Times New Roman"/>
              </a:rPr>
              <a:t>with </a:t>
            </a:r>
            <a:r>
              <a:rPr sz="2800" dirty="0">
                <a:latin typeface="Times New Roman"/>
                <a:cs typeface="Times New Roman"/>
              </a:rPr>
              <a:t>a </a:t>
            </a:r>
            <a:r>
              <a:rPr sz="2800" spc="-5" dirty="0">
                <a:latin typeface="Times New Roman"/>
                <a:cs typeface="Times New Roman"/>
              </a:rPr>
              <a:t>particular </a:t>
            </a:r>
            <a:r>
              <a:rPr sz="2800" dirty="0">
                <a:latin typeface="Times New Roman"/>
                <a:cs typeface="Times New Roman"/>
              </a:rPr>
              <a:t>hardware</a:t>
            </a:r>
            <a:r>
              <a:rPr sz="2800" spc="-114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and  </a:t>
            </a:r>
            <a:r>
              <a:rPr sz="2800" spc="-5" dirty="0">
                <a:latin typeface="Times New Roman"/>
                <a:cs typeface="Times New Roman"/>
              </a:rPr>
              <a:t>software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package</a:t>
            </a:r>
            <a:endParaRPr sz="2800">
              <a:latin typeface="Times New Roman"/>
              <a:cs typeface="Times New Roman"/>
            </a:endParaRPr>
          </a:p>
          <a:p>
            <a:pPr marL="755650" marR="262890" lvl="1" indent="-285750">
              <a:lnSpc>
                <a:spcPts val="3020"/>
              </a:lnSpc>
              <a:spcBef>
                <a:spcPts val="844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Actual experience </a:t>
            </a:r>
            <a:r>
              <a:rPr sz="2800" dirty="0">
                <a:latin typeface="Times New Roman"/>
                <a:cs typeface="Times New Roman"/>
              </a:rPr>
              <a:t>in </a:t>
            </a:r>
            <a:r>
              <a:rPr sz="2800" spc="-5" dirty="0">
                <a:latin typeface="Times New Roman"/>
                <a:cs typeface="Times New Roman"/>
              </a:rPr>
              <a:t>using </a:t>
            </a:r>
            <a:r>
              <a:rPr sz="2800" dirty="0">
                <a:latin typeface="Times New Roman"/>
                <a:cs typeface="Times New Roman"/>
              </a:rPr>
              <a:t>a technology</a:t>
            </a:r>
            <a:r>
              <a:rPr sz="2800" spc="-13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usually  </a:t>
            </a:r>
            <a:r>
              <a:rPr sz="2800" dirty="0">
                <a:latin typeface="Times New Roman"/>
                <a:cs typeface="Times New Roman"/>
              </a:rPr>
              <a:t>required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51</a:t>
            </a:fld>
            <a:endParaRPr spc="-5" dirty="0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063003" y="686816"/>
            <a:ext cx="6238240" cy="1122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1854835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Credentials of  Information Security</a:t>
            </a:r>
            <a:r>
              <a:rPr spc="50" dirty="0"/>
              <a:t> </a:t>
            </a:r>
            <a:r>
              <a:rPr spc="-5" dirty="0"/>
              <a:t>Professionals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145539" y="2078227"/>
            <a:ext cx="7491095" cy="3439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167767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Many </a:t>
            </a:r>
            <a:r>
              <a:rPr sz="2800" spc="-10" dirty="0">
                <a:latin typeface="Times New Roman"/>
                <a:cs typeface="Times New Roman"/>
              </a:rPr>
              <a:t>organizations </a:t>
            </a:r>
            <a:r>
              <a:rPr sz="2800" spc="-5" dirty="0">
                <a:latin typeface="Times New Roman"/>
                <a:cs typeface="Times New Roman"/>
              </a:rPr>
              <a:t>seek recognizable  certifications</a:t>
            </a:r>
            <a:endParaRPr sz="28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168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Most existing certifications are relatively new and  </a:t>
            </a:r>
            <a:r>
              <a:rPr sz="2800" dirty="0">
                <a:latin typeface="Times New Roman"/>
                <a:cs typeface="Times New Roman"/>
              </a:rPr>
              <a:t>not fully understood by hiring</a:t>
            </a:r>
            <a:r>
              <a:rPr sz="2800" spc="-8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organizations</a:t>
            </a:r>
            <a:endParaRPr sz="2800">
              <a:latin typeface="Times New Roman"/>
              <a:cs typeface="Times New Roman"/>
            </a:endParaRPr>
          </a:p>
          <a:p>
            <a:pPr marL="355600" marR="416559" indent="-342900">
              <a:lnSpc>
                <a:spcPct val="100000"/>
              </a:lnSpc>
              <a:spcBef>
                <a:spcPts val="168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Certifications include: CISSP </a:t>
            </a:r>
            <a:r>
              <a:rPr sz="2800" dirty="0">
                <a:latin typeface="Times New Roman"/>
                <a:cs typeface="Times New Roman"/>
              </a:rPr>
              <a:t>and </a:t>
            </a:r>
            <a:r>
              <a:rPr sz="2800" spc="-5" dirty="0">
                <a:latin typeface="Times New Roman"/>
                <a:cs typeface="Times New Roman"/>
              </a:rPr>
              <a:t>SSCP;</a:t>
            </a:r>
            <a:r>
              <a:rPr sz="2800" spc="-18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CISA  </a:t>
            </a:r>
            <a:r>
              <a:rPr sz="2800" dirty="0">
                <a:latin typeface="Times New Roman"/>
                <a:cs typeface="Times New Roman"/>
              </a:rPr>
              <a:t>and </a:t>
            </a:r>
            <a:r>
              <a:rPr sz="2800" spc="-5" dirty="0">
                <a:latin typeface="Times New Roman"/>
                <a:cs typeface="Times New Roman"/>
              </a:rPr>
              <a:t>CISM; GIAC; SCP; </a:t>
            </a:r>
            <a:r>
              <a:rPr sz="2800" dirty="0">
                <a:latin typeface="Times New Roman"/>
                <a:cs typeface="Times New Roman"/>
              </a:rPr>
              <a:t>TICSA; </a:t>
            </a:r>
            <a:r>
              <a:rPr sz="2800" spc="-5" dirty="0">
                <a:latin typeface="Times New Roman"/>
                <a:cs typeface="Times New Roman"/>
              </a:rPr>
              <a:t>Security+;  Certified Information Forensics</a:t>
            </a:r>
            <a:r>
              <a:rPr sz="2800" spc="-7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Investigator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52</a:t>
            </a:fld>
            <a:endParaRPr spc="-5" dirty="0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985770" y="1006855"/>
            <a:ext cx="408686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Cost of Being</a:t>
            </a:r>
            <a:r>
              <a:rPr spc="-130" dirty="0"/>
              <a:t> </a:t>
            </a:r>
            <a:r>
              <a:rPr dirty="0"/>
              <a:t>Certified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145539" y="2039366"/>
            <a:ext cx="7870190" cy="3928110"/>
          </a:xfrm>
          <a:prstGeom prst="rect">
            <a:avLst/>
          </a:prstGeom>
        </p:spPr>
        <p:txBody>
          <a:bodyPr vert="horz" wrap="square" lIns="0" tIns="57150" rIns="0" bIns="0" rtlCol="0">
            <a:spAutoFit/>
          </a:bodyPr>
          <a:lstStyle/>
          <a:p>
            <a:pPr marL="355600" marR="27940" indent="-342900">
              <a:lnSpc>
                <a:spcPts val="2810"/>
              </a:lnSpc>
              <a:spcBef>
                <a:spcPts val="450"/>
              </a:spcBef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2600" spc="-5" dirty="0">
                <a:latin typeface="Times New Roman"/>
                <a:cs typeface="Times New Roman"/>
              </a:rPr>
              <a:t>Better certifications can be very expensive (CISSP exam  is $599.)</a:t>
            </a:r>
            <a:endParaRPr sz="2600">
              <a:latin typeface="Times New Roman"/>
              <a:cs typeface="Times New Roman"/>
            </a:endParaRPr>
          </a:p>
          <a:p>
            <a:pPr marL="355600" marR="334010" indent="-342900">
              <a:lnSpc>
                <a:spcPts val="2810"/>
              </a:lnSpc>
              <a:spcBef>
                <a:spcPts val="775"/>
              </a:spcBef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2600" spc="-5" dirty="0">
                <a:latin typeface="Times New Roman"/>
                <a:cs typeface="Times New Roman"/>
              </a:rPr>
              <a:t>Even experienced professionals find it </a:t>
            </a:r>
            <a:r>
              <a:rPr sz="2600" spc="-10" dirty="0">
                <a:latin typeface="Times New Roman"/>
                <a:cs typeface="Times New Roman"/>
              </a:rPr>
              <a:t>difficult </a:t>
            </a:r>
            <a:r>
              <a:rPr sz="2600" spc="-5" dirty="0">
                <a:latin typeface="Times New Roman"/>
                <a:cs typeface="Times New Roman"/>
              </a:rPr>
              <a:t>to take  an exam </a:t>
            </a:r>
            <a:r>
              <a:rPr sz="2600" spc="-10" dirty="0">
                <a:latin typeface="Times New Roman"/>
                <a:cs typeface="Times New Roman"/>
              </a:rPr>
              <a:t>without </a:t>
            </a:r>
            <a:r>
              <a:rPr sz="2600" spc="-5" dirty="0">
                <a:latin typeface="Times New Roman"/>
                <a:cs typeface="Times New Roman"/>
              </a:rPr>
              <a:t>some</a:t>
            </a:r>
            <a:r>
              <a:rPr sz="2600" spc="1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preparation</a:t>
            </a:r>
            <a:endParaRPr sz="2600">
              <a:latin typeface="Times New Roman"/>
              <a:cs typeface="Times New Roman"/>
            </a:endParaRPr>
          </a:p>
          <a:p>
            <a:pPr marL="355600" marR="318135" indent="-342900">
              <a:lnSpc>
                <a:spcPts val="2810"/>
              </a:lnSpc>
              <a:spcBef>
                <a:spcPts val="775"/>
              </a:spcBef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2600" spc="-5" dirty="0">
                <a:latin typeface="Times New Roman"/>
                <a:cs typeface="Times New Roman"/>
              </a:rPr>
              <a:t>Many candidates teach themselves through trade press  books; others prefer </a:t>
            </a:r>
            <a:r>
              <a:rPr sz="2600" spc="-10" dirty="0">
                <a:latin typeface="Times New Roman"/>
                <a:cs typeface="Times New Roman"/>
              </a:rPr>
              <a:t>structure </a:t>
            </a:r>
            <a:r>
              <a:rPr sz="2600" spc="-5" dirty="0">
                <a:latin typeface="Times New Roman"/>
                <a:cs typeface="Times New Roman"/>
              </a:rPr>
              <a:t>of formal</a:t>
            </a:r>
            <a:r>
              <a:rPr sz="2600" spc="3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training</a:t>
            </a:r>
            <a:endParaRPr sz="2600">
              <a:latin typeface="Times New Roman"/>
              <a:cs typeface="Times New Roman"/>
            </a:endParaRPr>
          </a:p>
          <a:p>
            <a:pPr marL="355600" marR="5080" indent="-342900">
              <a:lnSpc>
                <a:spcPts val="2810"/>
              </a:lnSpc>
              <a:spcBef>
                <a:spcPts val="775"/>
              </a:spcBef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2600" spc="-5" dirty="0">
                <a:latin typeface="Times New Roman"/>
                <a:cs typeface="Times New Roman"/>
              </a:rPr>
              <a:t>Before attempting a certification exam, do all homework  and review exam criteria, its purpose, and requirements  in order to ensure that the time and </a:t>
            </a:r>
            <a:r>
              <a:rPr sz="2600" spc="-10" dirty="0">
                <a:latin typeface="Times New Roman"/>
                <a:cs typeface="Times New Roman"/>
              </a:rPr>
              <a:t>energy spent  </a:t>
            </a:r>
            <a:r>
              <a:rPr sz="2600" spc="-5" dirty="0">
                <a:latin typeface="Times New Roman"/>
                <a:cs typeface="Times New Roman"/>
              </a:rPr>
              <a:t>pursuing certification are well</a:t>
            </a:r>
            <a:r>
              <a:rPr sz="2600" spc="1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spent</a:t>
            </a:r>
            <a:endParaRPr sz="26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53</a:t>
            </a:fld>
            <a:endParaRPr spc="-5" dirty="0"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922033" y="732535"/>
            <a:ext cx="6214110" cy="1122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Advice </a:t>
            </a:r>
            <a:r>
              <a:rPr spc="-10" dirty="0"/>
              <a:t>for</a:t>
            </a:r>
          </a:p>
          <a:p>
            <a:pPr algn="ctr">
              <a:lnSpc>
                <a:spcPct val="100000"/>
              </a:lnSpc>
            </a:pPr>
            <a:r>
              <a:rPr dirty="0"/>
              <a:t>Information Security</a:t>
            </a:r>
            <a:r>
              <a:rPr spc="-50" dirty="0"/>
              <a:t> </a:t>
            </a:r>
            <a:r>
              <a:rPr spc="-5" dirty="0"/>
              <a:t>Professional</a:t>
            </a:r>
            <a:r>
              <a:rPr sz="3200" spc="-5" dirty="0"/>
              <a:t>s</a:t>
            </a:r>
            <a:endParaRPr sz="3200"/>
          </a:p>
        </p:txBody>
      </p:sp>
      <p:sp>
        <p:nvSpPr>
          <p:cNvPr id="5" name="object 5"/>
          <p:cNvSpPr txBox="1"/>
          <p:nvPr/>
        </p:nvSpPr>
        <p:spPr>
          <a:xfrm>
            <a:off x="7090330" y="4630053"/>
            <a:ext cx="1559560" cy="3657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835"/>
              </a:lnSpc>
            </a:pPr>
            <a:r>
              <a:rPr sz="2600" spc="-5" dirty="0">
                <a:latin typeface="Times New Roman"/>
                <a:cs typeface="Times New Roman"/>
              </a:rPr>
              <a:t>than you</a:t>
            </a:r>
            <a:r>
              <a:rPr sz="2600" spc="-5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let</a:t>
            </a:r>
            <a:endParaRPr sz="26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7175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565"/>
              </a:spcBef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pc="-10" dirty="0"/>
              <a:t>Always </a:t>
            </a:r>
            <a:r>
              <a:rPr spc="-5" dirty="0"/>
              <a:t>remember: business before</a:t>
            </a:r>
            <a:r>
              <a:rPr spc="60" dirty="0"/>
              <a:t> </a:t>
            </a:r>
            <a:r>
              <a:rPr spc="-5" dirty="0"/>
              <a:t>technology</a:t>
            </a:r>
          </a:p>
          <a:p>
            <a:pPr marL="355600" marR="1115695" indent="-342900">
              <a:lnSpc>
                <a:spcPts val="2810"/>
              </a:lnSpc>
              <a:spcBef>
                <a:spcPts val="819"/>
              </a:spcBef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pc="-20" dirty="0"/>
              <a:t>Technology </a:t>
            </a:r>
            <a:r>
              <a:rPr spc="-5" dirty="0"/>
              <a:t>provides elegant solutions  for some problems, but adds to  </a:t>
            </a:r>
            <a:r>
              <a:rPr spc="-10" dirty="0"/>
              <a:t>difficulties </a:t>
            </a:r>
            <a:r>
              <a:rPr spc="-5" dirty="0"/>
              <a:t>for</a:t>
            </a:r>
            <a:r>
              <a:rPr spc="15" dirty="0"/>
              <a:t> </a:t>
            </a:r>
            <a:r>
              <a:rPr spc="-10" dirty="0"/>
              <a:t>others</a:t>
            </a:r>
          </a:p>
          <a:p>
            <a:pPr marL="355600" indent="-342900">
              <a:lnSpc>
                <a:spcPct val="100000"/>
              </a:lnSpc>
              <a:spcBef>
                <a:spcPts val="425"/>
              </a:spcBef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pc="-5" dirty="0"/>
              <a:t>Never lose sight of goal:</a:t>
            </a:r>
            <a:r>
              <a:rPr spc="5" dirty="0"/>
              <a:t> </a:t>
            </a:r>
            <a:r>
              <a:rPr spc="-5" dirty="0"/>
              <a:t>protection</a:t>
            </a:r>
          </a:p>
          <a:p>
            <a:pPr marL="355600" indent="-342900">
              <a:lnSpc>
                <a:spcPct val="100000"/>
              </a:lnSpc>
              <a:spcBef>
                <a:spcPts val="465"/>
              </a:spcBef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pc="-5" dirty="0"/>
              <a:t>Be heard, but not an</a:t>
            </a:r>
            <a:r>
              <a:rPr spc="20" dirty="0"/>
              <a:t> </a:t>
            </a:r>
            <a:r>
              <a:rPr spc="-5" dirty="0"/>
              <a:t>impediment</a:t>
            </a:r>
          </a:p>
          <a:p>
            <a:pPr marL="355600" marR="617220" indent="-342900">
              <a:lnSpc>
                <a:spcPts val="2810"/>
              </a:lnSpc>
              <a:spcBef>
                <a:spcPts val="819"/>
              </a:spcBef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pc="-5" dirty="0"/>
              <a:t>Know more than you say; be more </a:t>
            </a:r>
            <a:r>
              <a:rPr spc="-10" dirty="0"/>
              <a:t>skillful  </a:t>
            </a:r>
            <a:r>
              <a:rPr spc="-5" dirty="0"/>
              <a:t>on</a:t>
            </a:r>
          </a:p>
          <a:p>
            <a:pPr marL="355600" indent="-342900">
              <a:lnSpc>
                <a:spcPct val="100000"/>
              </a:lnSpc>
              <a:spcBef>
                <a:spcPts val="425"/>
              </a:spcBef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pc="-5" dirty="0"/>
              <a:t>Speak to users, not at</a:t>
            </a:r>
            <a:r>
              <a:rPr spc="10" dirty="0"/>
              <a:t> </a:t>
            </a:r>
            <a:r>
              <a:rPr spc="-5" dirty="0"/>
              <a:t>them</a:t>
            </a:r>
          </a:p>
          <a:p>
            <a:pPr marL="355600" indent="-342900">
              <a:lnSpc>
                <a:spcPct val="100000"/>
              </a:lnSpc>
              <a:spcBef>
                <a:spcPts val="470"/>
              </a:spcBef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pc="-70" dirty="0"/>
              <a:t>Your </a:t>
            </a:r>
            <a:r>
              <a:rPr spc="-5" dirty="0"/>
              <a:t>education is never</a:t>
            </a:r>
            <a:r>
              <a:rPr spc="70" dirty="0"/>
              <a:t> </a:t>
            </a:r>
            <a:r>
              <a:rPr spc="-5" dirty="0"/>
              <a:t>complete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9068816" y="6811009"/>
            <a:ext cx="223520" cy="2387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400" b="1" spc="-5" dirty="0">
                <a:latin typeface="Arial"/>
                <a:cs typeface="Arial"/>
              </a:rPr>
              <a:t>54</a:t>
            </a:r>
            <a:endParaRPr sz="1400">
              <a:latin typeface="Arial"/>
              <a:cs typeface="Arial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6934200" y="2514600"/>
            <a:ext cx="2590800" cy="264185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099052" y="1006855"/>
            <a:ext cx="1859914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Questions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8840216" y="6871969"/>
            <a:ext cx="223520" cy="2387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400" b="1" spc="-5" dirty="0">
                <a:latin typeface="Arial"/>
                <a:cs typeface="Arial"/>
              </a:rPr>
              <a:t>55</a:t>
            </a:r>
            <a:endParaRPr sz="14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490465" y="2563367"/>
            <a:ext cx="858519" cy="835660"/>
          </a:xfrm>
          <a:custGeom>
            <a:avLst/>
            <a:gdLst/>
            <a:ahLst/>
            <a:cxnLst/>
            <a:rect l="l" t="t" r="r" b="b"/>
            <a:pathLst>
              <a:path w="858520" h="835660">
                <a:moveTo>
                  <a:pt x="858011" y="214122"/>
                </a:moveTo>
                <a:lnTo>
                  <a:pt x="820673" y="92964"/>
                </a:lnTo>
                <a:lnTo>
                  <a:pt x="774191" y="27432"/>
                </a:lnTo>
                <a:lnTo>
                  <a:pt x="689609" y="0"/>
                </a:lnTo>
                <a:lnTo>
                  <a:pt x="606551" y="9906"/>
                </a:lnTo>
                <a:lnTo>
                  <a:pt x="503681" y="56388"/>
                </a:lnTo>
                <a:lnTo>
                  <a:pt x="419099" y="157734"/>
                </a:lnTo>
                <a:lnTo>
                  <a:pt x="336041" y="240792"/>
                </a:lnTo>
                <a:lnTo>
                  <a:pt x="260603" y="352806"/>
                </a:lnTo>
                <a:lnTo>
                  <a:pt x="214121" y="464058"/>
                </a:lnTo>
                <a:lnTo>
                  <a:pt x="26669" y="473202"/>
                </a:lnTo>
                <a:lnTo>
                  <a:pt x="0" y="529590"/>
                </a:lnTo>
                <a:lnTo>
                  <a:pt x="26669" y="556260"/>
                </a:lnTo>
                <a:lnTo>
                  <a:pt x="204215" y="548640"/>
                </a:lnTo>
                <a:lnTo>
                  <a:pt x="204215" y="723351"/>
                </a:lnTo>
                <a:lnTo>
                  <a:pt x="233171" y="808482"/>
                </a:lnTo>
                <a:lnTo>
                  <a:pt x="279653" y="835152"/>
                </a:lnTo>
                <a:lnTo>
                  <a:pt x="382523" y="816102"/>
                </a:lnTo>
                <a:lnTo>
                  <a:pt x="503681" y="760476"/>
                </a:lnTo>
                <a:lnTo>
                  <a:pt x="615695" y="677418"/>
                </a:lnTo>
                <a:lnTo>
                  <a:pt x="718565" y="585216"/>
                </a:lnTo>
                <a:lnTo>
                  <a:pt x="811529" y="454152"/>
                </a:lnTo>
                <a:lnTo>
                  <a:pt x="848105" y="342900"/>
                </a:lnTo>
                <a:lnTo>
                  <a:pt x="858011" y="214122"/>
                </a:lnTo>
                <a:close/>
              </a:path>
              <a:path w="858520" h="835660">
                <a:moveTo>
                  <a:pt x="204215" y="723351"/>
                </a:moveTo>
                <a:lnTo>
                  <a:pt x="204215" y="548640"/>
                </a:lnTo>
                <a:lnTo>
                  <a:pt x="195071" y="696468"/>
                </a:lnTo>
                <a:lnTo>
                  <a:pt x="204215" y="7233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443984" y="3443478"/>
            <a:ext cx="595630" cy="1226820"/>
          </a:xfrm>
          <a:custGeom>
            <a:avLst/>
            <a:gdLst/>
            <a:ahLst/>
            <a:cxnLst/>
            <a:rect l="l" t="t" r="r" b="b"/>
            <a:pathLst>
              <a:path w="595629" h="1226820">
                <a:moveTo>
                  <a:pt x="595121" y="223266"/>
                </a:moveTo>
                <a:lnTo>
                  <a:pt x="595121" y="149352"/>
                </a:lnTo>
                <a:lnTo>
                  <a:pt x="576071" y="93726"/>
                </a:lnTo>
                <a:lnTo>
                  <a:pt x="493013" y="19050"/>
                </a:lnTo>
                <a:lnTo>
                  <a:pt x="380999" y="0"/>
                </a:lnTo>
                <a:lnTo>
                  <a:pt x="250697" y="28194"/>
                </a:lnTo>
                <a:lnTo>
                  <a:pt x="167639" y="103632"/>
                </a:lnTo>
                <a:lnTo>
                  <a:pt x="112013" y="213360"/>
                </a:lnTo>
                <a:lnTo>
                  <a:pt x="55625" y="390144"/>
                </a:lnTo>
                <a:lnTo>
                  <a:pt x="19049" y="566928"/>
                </a:lnTo>
                <a:lnTo>
                  <a:pt x="0" y="734568"/>
                </a:lnTo>
                <a:lnTo>
                  <a:pt x="19049" y="918972"/>
                </a:lnTo>
                <a:lnTo>
                  <a:pt x="73151" y="1040130"/>
                </a:lnTo>
                <a:lnTo>
                  <a:pt x="158495" y="1178814"/>
                </a:lnTo>
                <a:lnTo>
                  <a:pt x="241553" y="1226820"/>
                </a:lnTo>
                <a:lnTo>
                  <a:pt x="353567" y="1226820"/>
                </a:lnTo>
                <a:lnTo>
                  <a:pt x="446531" y="1216914"/>
                </a:lnTo>
                <a:lnTo>
                  <a:pt x="455675" y="1211315"/>
                </a:lnTo>
                <a:lnTo>
                  <a:pt x="455675" y="640080"/>
                </a:lnTo>
                <a:lnTo>
                  <a:pt x="465581" y="530352"/>
                </a:lnTo>
                <a:lnTo>
                  <a:pt x="493013" y="400050"/>
                </a:lnTo>
                <a:lnTo>
                  <a:pt x="558545" y="288036"/>
                </a:lnTo>
                <a:lnTo>
                  <a:pt x="595121" y="223266"/>
                </a:lnTo>
                <a:close/>
              </a:path>
              <a:path w="595629" h="1226820">
                <a:moveTo>
                  <a:pt x="585977" y="984504"/>
                </a:moveTo>
                <a:lnTo>
                  <a:pt x="558545" y="873252"/>
                </a:lnTo>
                <a:lnTo>
                  <a:pt x="483107" y="761238"/>
                </a:lnTo>
                <a:lnTo>
                  <a:pt x="455675" y="640080"/>
                </a:lnTo>
                <a:lnTo>
                  <a:pt x="455675" y="1211315"/>
                </a:lnTo>
                <a:lnTo>
                  <a:pt x="521207" y="1171194"/>
                </a:lnTo>
                <a:lnTo>
                  <a:pt x="576071" y="1086612"/>
                </a:lnTo>
                <a:lnTo>
                  <a:pt x="585977" y="98450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919471" y="3483102"/>
            <a:ext cx="661035" cy="1104265"/>
          </a:xfrm>
          <a:custGeom>
            <a:avLst/>
            <a:gdLst/>
            <a:ahLst/>
            <a:cxnLst/>
            <a:rect l="l" t="t" r="r" b="b"/>
            <a:pathLst>
              <a:path w="661035" h="1104264">
                <a:moveTo>
                  <a:pt x="660654" y="685037"/>
                </a:moveTo>
                <a:lnTo>
                  <a:pt x="651510" y="639317"/>
                </a:lnTo>
                <a:lnTo>
                  <a:pt x="361188" y="323849"/>
                </a:lnTo>
                <a:lnTo>
                  <a:pt x="166116" y="46481"/>
                </a:lnTo>
                <a:lnTo>
                  <a:pt x="110489" y="0"/>
                </a:lnTo>
                <a:lnTo>
                  <a:pt x="7619" y="7619"/>
                </a:lnTo>
                <a:lnTo>
                  <a:pt x="0" y="54101"/>
                </a:lnTo>
                <a:lnTo>
                  <a:pt x="7620" y="109727"/>
                </a:lnTo>
                <a:lnTo>
                  <a:pt x="54102" y="194309"/>
                </a:lnTo>
                <a:lnTo>
                  <a:pt x="185166" y="315467"/>
                </a:lnTo>
                <a:lnTo>
                  <a:pt x="305562" y="425195"/>
                </a:lnTo>
                <a:lnTo>
                  <a:pt x="436626" y="556259"/>
                </a:lnTo>
                <a:lnTo>
                  <a:pt x="519684" y="630935"/>
                </a:lnTo>
                <a:lnTo>
                  <a:pt x="529590" y="658367"/>
                </a:lnTo>
                <a:lnTo>
                  <a:pt x="529590" y="750569"/>
                </a:lnTo>
                <a:lnTo>
                  <a:pt x="622554" y="713993"/>
                </a:lnTo>
                <a:lnTo>
                  <a:pt x="660654" y="685037"/>
                </a:lnTo>
                <a:close/>
              </a:path>
              <a:path w="661035" h="1104264">
                <a:moveTo>
                  <a:pt x="529590" y="750569"/>
                </a:moveTo>
                <a:lnTo>
                  <a:pt x="529590" y="658367"/>
                </a:lnTo>
                <a:lnTo>
                  <a:pt x="502158" y="685037"/>
                </a:lnTo>
                <a:lnTo>
                  <a:pt x="446531" y="704087"/>
                </a:lnTo>
                <a:lnTo>
                  <a:pt x="334518" y="723137"/>
                </a:lnTo>
                <a:lnTo>
                  <a:pt x="241554" y="723137"/>
                </a:lnTo>
                <a:lnTo>
                  <a:pt x="156210" y="733043"/>
                </a:lnTo>
                <a:lnTo>
                  <a:pt x="100584" y="750569"/>
                </a:lnTo>
                <a:lnTo>
                  <a:pt x="64008" y="797051"/>
                </a:lnTo>
                <a:lnTo>
                  <a:pt x="64008" y="861821"/>
                </a:lnTo>
                <a:lnTo>
                  <a:pt x="119634" y="946404"/>
                </a:lnTo>
                <a:lnTo>
                  <a:pt x="166116" y="992504"/>
                </a:lnTo>
                <a:lnTo>
                  <a:pt x="166116" y="835151"/>
                </a:lnTo>
                <a:lnTo>
                  <a:pt x="185166" y="797051"/>
                </a:lnTo>
                <a:lnTo>
                  <a:pt x="241554" y="788669"/>
                </a:lnTo>
                <a:lnTo>
                  <a:pt x="400050" y="779525"/>
                </a:lnTo>
                <a:lnTo>
                  <a:pt x="529590" y="750569"/>
                </a:lnTo>
                <a:close/>
              </a:path>
              <a:path w="661035" h="1104264">
                <a:moveTo>
                  <a:pt x="446532" y="1075943"/>
                </a:moveTo>
                <a:lnTo>
                  <a:pt x="426720" y="1038605"/>
                </a:lnTo>
                <a:lnTo>
                  <a:pt x="334518" y="1010411"/>
                </a:lnTo>
                <a:lnTo>
                  <a:pt x="202692" y="898397"/>
                </a:lnTo>
                <a:lnTo>
                  <a:pt x="166116" y="835151"/>
                </a:lnTo>
                <a:lnTo>
                  <a:pt x="166116" y="992504"/>
                </a:lnTo>
                <a:lnTo>
                  <a:pt x="212598" y="1038605"/>
                </a:lnTo>
                <a:lnTo>
                  <a:pt x="324612" y="1104138"/>
                </a:lnTo>
                <a:lnTo>
                  <a:pt x="407670" y="1104138"/>
                </a:lnTo>
                <a:lnTo>
                  <a:pt x="446532" y="107594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490465" y="4408932"/>
            <a:ext cx="717550" cy="1659255"/>
          </a:xfrm>
          <a:custGeom>
            <a:avLst/>
            <a:gdLst/>
            <a:ahLst/>
            <a:cxnLst/>
            <a:rect l="l" t="t" r="r" b="b"/>
            <a:pathLst>
              <a:path w="717550" h="1659254">
                <a:moveTo>
                  <a:pt x="614171" y="1542288"/>
                </a:moveTo>
                <a:lnTo>
                  <a:pt x="614171" y="1375410"/>
                </a:lnTo>
                <a:lnTo>
                  <a:pt x="595121" y="1431036"/>
                </a:lnTo>
                <a:lnTo>
                  <a:pt x="512063" y="1431036"/>
                </a:lnTo>
                <a:lnTo>
                  <a:pt x="372617" y="1440180"/>
                </a:lnTo>
                <a:lnTo>
                  <a:pt x="177545" y="1467612"/>
                </a:lnTo>
                <a:lnTo>
                  <a:pt x="9143" y="1523238"/>
                </a:lnTo>
                <a:lnTo>
                  <a:pt x="0" y="1542288"/>
                </a:lnTo>
                <a:lnTo>
                  <a:pt x="79923" y="1658873"/>
                </a:lnTo>
                <a:lnTo>
                  <a:pt x="145450" y="1658873"/>
                </a:lnTo>
                <a:lnTo>
                  <a:pt x="195071" y="1625346"/>
                </a:lnTo>
                <a:lnTo>
                  <a:pt x="307085" y="1559814"/>
                </a:lnTo>
                <a:lnTo>
                  <a:pt x="474725" y="1523238"/>
                </a:lnTo>
                <a:lnTo>
                  <a:pt x="614171" y="1542288"/>
                </a:lnTo>
                <a:close/>
              </a:path>
              <a:path w="717550" h="1659254">
                <a:moveTo>
                  <a:pt x="502157" y="93725"/>
                </a:moveTo>
                <a:lnTo>
                  <a:pt x="455675" y="19049"/>
                </a:lnTo>
                <a:lnTo>
                  <a:pt x="353567" y="0"/>
                </a:lnTo>
                <a:lnTo>
                  <a:pt x="326135" y="48006"/>
                </a:lnTo>
                <a:lnTo>
                  <a:pt x="288035" y="121157"/>
                </a:lnTo>
                <a:lnTo>
                  <a:pt x="288035" y="297942"/>
                </a:lnTo>
                <a:lnTo>
                  <a:pt x="297179" y="483108"/>
                </a:lnTo>
                <a:lnTo>
                  <a:pt x="334517" y="649986"/>
                </a:lnTo>
                <a:lnTo>
                  <a:pt x="419099" y="836676"/>
                </a:lnTo>
                <a:lnTo>
                  <a:pt x="474725" y="952909"/>
                </a:lnTo>
                <a:lnTo>
                  <a:pt x="474725" y="455676"/>
                </a:lnTo>
                <a:lnTo>
                  <a:pt x="493013" y="268986"/>
                </a:lnTo>
                <a:lnTo>
                  <a:pt x="502157" y="93725"/>
                </a:lnTo>
                <a:close/>
              </a:path>
              <a:path w="717550" h="1659254">
                <a:moveTo>
                  <a:pt x="679703" y="1217676"/>
                </a:moveTo>
                <a:lnTo>
                  <a:pt x="641603" y="1050036"/>
                </a:lnTo>
                <a:lnTo>
                  <a:pt x="567689" y="883158"/>
                </a:lnTo>
                <a:lnTo>
                  <a:pt x="474725" y="649986"/>
                </a:lnTo>
                <a:lnTo>
                  <a:pt x="474725" y="952909"/>
                </a:lnTo>
                <a:lnTo>
                  <a:pt x="521207" y="1050036"/>
                </a:lnTo>
                <a:lnTo>
                  <a:pt x="587501" y="1217676"/>
                </a:lnTo>
                <a:lnTo>
                  <a:pt x="614171" y="1375410"/>
                </a:lnTo>
                <a:lnTo>
                  <a:pt x="614171" y="1542288"/>
                </a:lnTo>
                <a:lnTo>
                  <a:pt x="670559" y="1555388"/>
                </a:lnTo>
                <a:lnTo>
                  <a:pt x="670559" y="1365504"/>
                </a:lnTo>
                <a:lnTo>
                  <a:pt x="679703" y="1217676"/>
                </a:lnTo>
                <a:close/>
              </a:path>
              <a:path w="717550" h="1659254">
                <a:moveTo>
                  <a:pt x="717041" y="1533144"/>
                </a:moveTo>
                <a:lnTo>
                  <a:pt x="707135" y="1477518"/>
                </a:lnTo>
                <a:lnTo>
                  <a:pt x="670559" y="1421130"/>
                </a:lnTo>
                <a:lnTo>
                  <a:pt x="670559" y="1555388"/>
                </a:lnTo>
                <a:lnTo>
                  <a:pt x="689609" y="1559814"/>
                </a:lnTo>
                <a:lnTo>
                  <a:pt x="717041" y="153314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4136135" y="4456938"/>
            <a:ext cx="596265" cy="1383030"/>
          </a:xfrm>
          <a:custGeom>
            <a:avLst/>
            <a:gdLst/>
            <a:ahLst/>
            <a:cxnLst/>
            <a:rect l="l" t="t" r="r" b="b"/>
            <a:pathLst>
              <a:path w="596264" h="1383029">
                <a:moveTo>
                  <a:pt x="483869" y="1225296"/>
                </a:moveTo>
                <a:lnTo>
                  <a:pt x="483869" y="1076706"/>
                </a:lnTo>
                <a:lnTo>
                  <a:pt x="466343" y="1113282"/>
                </a:lnTo>
                <a:lnTo>
                  <a:pt x="363473" y="1150620"/>
                </a:lnTo>
                <a:lnTo>
                  <a:pt x="139445" y="1206246"/>
                </a:lnTo>
                <a:lnTo>
                  <a:pt x="9905" y="1261872"/>
                </a:lnTo>
                <a:lnTo>
                  <a:pt x="0" y="1299972"/>
                </a:lnTo>
                <a:lnTo>
                  <a:pt x="102869" y="1383030"/>
                </a:lnTo>
                <a:lnTo>
                  <a:pt x="149351" y="1383030"/>
                </a:lnTo>
                <a:lnTo>
                  <a:pt x="261365" y="1308354"/>
                </a:lnTo>
                <a:lnTo>
                  <a:pt x="371855" y="1251966"/>
                </a:lnTo>
                <a:lnTo>
                  <a:pt x="483869" y="1225296"/>
                </a:lnTo>
                <a:close/>
              </a:path>
              <a:path w="596264" h="1383029">
                <a:moveTo>
                  <a:pt x="576833" y="176784"/>
                </a:moveTo>
                <a:lnTo>
                  <a:pt x="558545" y="55625"/>
                </a:lnTo>
                <a:lnTo>
                  <a:pt x="530351" y="0"/>
                </a:lnTo>
                <a:lnTo>
                  <a:pt x="446531" y="0"/>
                </a:lnTo>
                <a:lnTo>
                  <a:pt x="409955" y="55626"/>
                </a:lnTo>
                <a:lnTo>
                  <a:pt x="400811" y="157734"/>
                </a:lnTo>
                <a:lnTo>
                  <a:pt x="409955" y="381000"/>
                </a:lnTo>
                <a:lnTo>
                  <a:pt x="427481" y="584454"/>
                </a:lnTo>
                <a:lnTo>
                  <a:pt x="446531" y="715518"/>
                </a:lnTo>
                <a:lnTo>
                  <a:pt x="483869" y="918972"/>
                </a:lnTo>
                <a:lnTo>
                  <a:pt x="483869" y="1225296"/>
                </a:lnTo>
                <a:lnTo>
                  <a:pt x="512825" y="1218774"/>
                </a:lnTo>
                <a:lnTo>
                  <a:pt x="512825" y="565404"/>
                </a:lnTo>
                <a:lnTo>
                  <a:pt x="558545" y="305562"/>
                </a:lnTo>
                <a:lnTo>
                  <a:pt x="576833" y="176784"/>
                </a:lnTo>
                <a:close/>
              </a:path>
              <a:path w="596264" h="1383029">
                <a:moveTo>
                  <a:pt x="595883" y="1178814"/>
                </a:moveTo>
                <a:lnTo>
                  <a:pt x="595883" y="1057656"/>
                </a:lnTo>
                <a:lnTo>
                  <a:pt x="576833" y="899922"/>
                </a:lnTo>
                <a:lnTo>
                  <a:pt x="520445" y="676656"/>
                </a:lnTo>
                <a:lnTo>
                  <a:pt x="512825" y="565404"/>
                </a:lnTo>
                <a:lnTo>
                  <a:pt x="512825" y="1218774"/>
                </a:lnTo>
                <a:lnTo>
                  <a:pt x="568451" y="1206246"/>
                </a:lnTo>
                <a:lnTo>
                  <a:pt x="595883" y="117881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4117085" y="2420111"/>
            <a:ext cx="978535" cy="1233805"/>
          </a:xfrm>
          <a:custGeom>
            <a:avLst/>
            <a:gdLst/>
            <a:ahLst/>
            <a:cxnLst/>
            <a:rect l="l" t="t" r="r" b="b"/>
            <a:pathLst>
              <a:path w="978535" h="1233804">
                <a:moveTo>
                  <a:pt x="978408" y="83057"/>
                </a:moveTo>
                <a:lnTo>
                  <a:pt x="912876" y="0"/>
                </a:lnTo>
                <a:lnTo>
                  <a:pt x="827532" y="0"/>
                </a:lnTo>
                <a:lnTo>
                  <a:pt x="725424" y="46481"/>
                </a:lnTo>
                <a:lnTo>
                  <a:pt x="661416" y="167639"/>
                </a:lnTo>
                <a:lnTo>
                  <a:pt x="576072" y="223265"/>
                </a:lnTo>
                <a:lnTo>
                  <a:pt x="446532" y="240791"/>
                </a:lnTo>
                <a:lnTo>
                  <a:pt x="213360" y="269747"/>
                </a:lnTo>
                <a:lnTo>
                  <a:pt x="27432" y="325373"/>
                </a:lnTo>
                <a:lnTo>
                  <a:pt x="0" y="371093"/>
                </a:lnTo>
                <a:lnTo>
                  <a:pt x="17526" y="519683"/>
                </a:lnTo>
                <a:lnTo>
                  <a:pt x="83058" y="723899"/>
                </a:lnTo>
                <a:lnTo>
                  <a:pt x="139446" y="825121"/>
                </a:lnTo>
                <a:lnTo>
                  <a:pt x="139446" y="398525"/>
                </a:lnTo>
                <a:lnTo>
                  <a:pt x="297942" y="342899"/>
                </a:lnTo>
                <a:lnTo>
                  <a:pt x="549402" y="315467"/>
                </a:lnTo>
                <a:lnTo>
                  <a:pt x="651510" y="325373"/>
                </a:lnTo>
                <a:lnTo>
                  <a:pt x="678942" y="352043"/>
                </a:lnTo>
                <a:lnTo>
                  <a:pt x="707898" y="323562"/>
                </a:lnTo>
                <a:lnTo>
                  <a:pt x="707898" y="259841"/>
                </a:lnTo>
                <a:lnTo>
                  <a:pt x="734568" y="176783"/>
                </a:lnTo>
                <a:lnTo>
                  <a:pt x="810006" y="102107"/>
                </a:lnTo>
                <a:lnTo>
                  <a:pt x="866394" y="83057"/>
                </a:lnTo>
                <a:lnTo>
                  <a:pt x="939546" y="129539"/>
                </a:lnTo>
                <a:lnTo>
                  <a:pt x="978408" y="83057"/>
                </a:lnTo>
                <a:close/>
              </a:path>
              <a:path w="978535" h="1233804">
                <a:moveTo>
                  <a:pt x="566928" y="1178052"/>
                </a:moveTo>
                <a:lnTo>
                  <a:pt x="549402" y="1094993"/>
                </a:lnTo>
                <a:lnTo>
                  <a:pt x="512064" y="982979"/>
                </a:lnTo>
                <a:lnTo>
                  <a:pt x="371856" y="852677"/>
                </a:lnTo>
                <a:lnTo>
                  <a:pt x="232410" y="733043"/>
                </a:lnTo>
                <a:lnTo>
                  <a:pt x="166878" y="602741"/>
                </a:lnTo>
                <a:lnTo>
                  <a:pt x="139446" y="398525"/>
                </a:lnTo>
                <a:lnTo>
                  <a:pt x="139446" y="825121"/>
                </a:lnTo>
                <a:lnTo>
                  <a:pt x="176022" y="890777"/>
                </a:lnTo>
                <a:lnTo>
                  <a:pt x="268986" y="1039367"/>
                </a:lnTo>
                <a:lnTo>
                  <a:pt x="353568" y="1140714"/>
                </a:lnTo>
                <a:lnTo>
                  <a:pt x="437388" y="1214627"/>
                </a:lnTo>
                <a:lnTo>
                  <a:pt x="520446" y="1233677"/>
                </a:lnTo>
                <a:lnTo>
                  <a:pt x="566928" y="1178052"/>
                </a:lnTo>
                <a:close/>
              </a:path>
              <a:path w="978535" h="1233804">
                <a:moveTo>
                  <a:pt x="725424" y="306323"/>
                </a:moveTo>
                <a:lnTo>
                  <a:pt x="707898" y="259841"/>
                </a:lnTo>
                <a:lnTo>
                  <a:pt x="707898" y="323562"/>
                </a:lnTo>
                <a:lnTo>
                  <a:pt x="725424" y="3063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5478017" y="2133600"/>
            <a:ext cx="260350" cy="304165"/>
          </a:xfrm>
          <a:custGeom>
            <a:avLst/>
            <a:gdLst/>
            <a:ahLst/>
            <a:cxnLst/>
            <a:rect l="l" t="t" r="r" b="b"/>
            <a:pathLst>
              <a:path w="260350" h="304164">
                <a:moveTo>
                  <a:pt x="222504" y="219605"/>
                </a:moveTo>
                <a:lnTo>
                  <a:pt x="222504" y="137160"/>
                </a:lnTo>
                <a:lnTo>
                  <a:pt x="195072" y="182880"/>
                </a:lnTo>
                <a:lnTo>
                  <a:pt x="148590" y="192786"/>
                </a:lnTo>
                <a:lnTo>
                  <a:pt x="92964" y="182880"/>
                </a:lnTo>
                <a:lnTo>
                  <a:pt x="36576" y="211836"/>
                </a:lnTo>
                <a:lnTo>
                  <a:pt x="7620" y="248412"/>
                </a:lnTo>
                <a:lnTo>
                  <a:pt x="0" y="294894"/>
                </a:lnTo>
                <a:lnTo>
                  <a:pt x="36576" y="304038"/>
                </a:lnTo>
                <a:lnTo>
                  <a:pt x="54102" y="284988"/>
                </a:lnTo>
                <a:lnTo>
                  <a:pt x="54102" y="267462"/>
                </a:lnTo>
                <a:lnTo>
                  <a:pt x="83058" y="238506"/>
                </a:lnTo>
                <a:lnTo>
                  <a:pt x="148590" y="238506"/>
                </a:lnTo>
                <a:lnTo>
                  <a:pt x="214122" y="229362"/>
                </a:lnTo>
                <a:lnTo>
                  <a:pt x="222504" y="219605"/>
                </a:lnTo>
                <a:close/>
              </a:path>
              <a:path w="260350" h="304164">
                <a:moveTo>
                  <a:pt x="259841" y="176147"/>
                </a:moveTo>
                <a:lnTo>
                  <a:pt x="259841" y="55391"/>
                </a:lnTo>
                <a:lnTo>
                  <a:pt x="250698" y="25146"/>
                </a:lnTo>
                <a:lnTo>
                  <a:pt x="163764" y="0"/>
                </a:lnTo>
                <a:lnTo>
                  <a:pt x="152461" y="0"/>
                </a:lnTo>
                <a:lnTo>
                  <a:pt x="83058" y="17526"/>
                </a:lnTo>
                <a:lnTo>
                  <a:pt x="64008" y="63246"/>
                </a:lnTo>
                <a:lnTo>
                  <a:pt x="92964" y="80772"/>
                </a:lnTo>
                <a:lnTo>
                  <a:pt x="119634" y="63246"/>
                </a:lnTo>
                <a:lnTo>
                  <a:pt x="158496" y="54102"/>
                </a:lnTo>
                <a:lnTo>
                  <a:pt x="195072" y="54102"/>
                </a:lnTo>
                <a:lnTo>
                  <a:pt x="222504" y="80772"/>
                </a:lnTo>
                <a:lnTo>
                  <a:pt x="222504" y="219605"/>
                </a:lnTo>
                <a:lnTo>
                  <a:pt x="259841" y="17614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5412485" y="2475738"/>
            <a:ext cx="68579" cy="6705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210303" y="883411"/>
            <a:ext cx="148590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25" dirty="0"/>
              <a:t>Training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62226"/>
            <a:ext cx="8064500" cy="4478020"/>
          </a:xfrm>
          <a:prstGeom prst="rect">
            <a:avLst/>
          </a:prstGeom>
        </p:spPr>
        <p:txBody>
          <a:bodyPr vert="horz" wrap="square" lIns="0" tIns="104140" rIns="0" bIns="0" rtlCol="0">
            <a:spAutoFit/>
          </a:bodyPr>
          <a:lstStyle/>
          <a:p>
            <a:pPr marL="355600" marR="5080" indent="-342900">
              <a:lnSpc>
                <a:spcPct val="80000"/>
              </a:lnSpc>
              <a:spcBef>
                <a:spcPts val="8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35" dirty="0">
                <a:latin typeface="Times New Roman"/>
                <a:cs typeface="Times New Roman"/>
              </a:rPr>
              <a:t>Teaches </a:t>
            </a:r>
            <a:r>
              <a:rPr sz="3000" spc="-5" dirty="0">
                <a:latin typeface="Times New Roman"/>
                <a:cs typeface="Times New Roman"/>
              </a:rPr>
              <a:t>what </a:t>
            </a:r>
            <a:r>
              <a:rPr sz="3000" dirty="0">
                <a:latin typeface="Times New Roman"/>
                <a:cs typeface="Times New Roman"/>
              </a:rPr>
              <a:t>people </a:t>
            </a:r>
            <a:r>
              <a:rPr sz="3000" spc="-5" dirty="0">
                <a:latin typeface="Times New Roman"/>
                <a:cs typeface="Times New Roman"/>
              </a:rPr>
              <a:t>should </a:t>
            </a:r>
            <a:r>
              <a:rPr sz="3000" dirty="0">
                <a:latin typeface="Times New Roman"/>
                <a:cs typeface="Times New Roman"/>
              </a:rPr>
              <a:t>do and how they do it  to perform IT tasks</a:t>
            </a:r>
            <a:r>
              <a:rPr sz="3000" spc="-65" dirty="0">
                <a:latin typeface="Times New Roman"/>
                <a:cs typeface="Times New Roman"/>
              </a:rPr>
              <a:t> </a:t>
            </a:r>
            <a:r>
              <a:rPr sz="3000" spc="-5" dirty="0">
                <a:latin typeface="Times New Roman"/>
                <a:cs typeface="Times New Roman"/>
              </a:rPr>
              <a:t>securely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Encompasses a spectrum</a:t>
            </a:r>
            <a:r>
              <a:rPr sz="3000" spc="-1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covering: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general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users</a:t>
            </a:r>
            <a:endParaRPr sz="2800">
              <a:latin typeface="Times New Roman"/>
              <a:cs typeface="Times New Roman"/>
            </a:endParaRPr>
          </a:p>
          <a:p>
            <a:pPr marL="1270000" lvl="2" indent="-342900">
              <a:lnSpc>
                <a:spcPts val="2875"/>
              </a:lnSpc>
              <a:spcBef>
                <a:spcPts val="10"/>
              </a:spcBef>
              <a:buFont typeface="Arial"/>
              <a:buChar char="•"/>
              <a:tabLst>
                <a:tab pos="1269365" algn="l"/>
                <a:tab pos="1270000" algn="l"/>
              </a:tabLst>
            </a:pPr>
            <a:r>
              <a:rPr sz="2400" spc="-5" dirty="0">
                <a:latin typeface="Times New Roman"/>
                <a:cs typeface="Times New Roman"/>
              </a:rPr>
              <a:t>good </a:t>
            </a:r>
            <a:r>
              <a:rPr sz="2400" dirty="0">
                <a:latin typeface="Times New Roman"/>
                <a:cs typeface="Times New Roman"/>
              </a:rPr>
              <a:t>computer security</a:t>
            </a:r>
            <a:r>
              <a:rPr sz="2400" spc="-3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practices</a:t>
            </a:r>
            <a:endParaRPr sz="2400">
              <a:latin typeface="Times New Roman"/>
              <a:cs typeface="Times New Roman"/>
            </a:endParaRPr>
          </a:p>
          <a:p>
            <a:pPr marL="755650" lvl="1" indent="-285750">
              <a:lnSpc>
                <a:spcPts val="3354"/>
              </a:lnSpc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programmers, developers,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maintainers</a:t>
            </a:r>
            <a:endParaRPr sz="2800">
              <a:latin typeface="Times New Roman"/>
              <a:cs typeface="Times New Roman"/>
            </a:endParaRPr>
          </a:p>
          <a:p>
            <a:pPr marL="1270000" lvl="2" indent="-342900">
              <a:lnSpc>
                <a:spcPts val="2875"/>
              </a:lnSpc>
              <a:spcBef>
                <a:spcPts val="10"/>
              </a:spcBef>
              <a:buFont typeface="Arial"/>
              <a:buChar char="•"/>
              <a:tabLst>
                <a:tab pos="1269365" algn="l"/>
                <a:tab pos="1270000" algn="l"/>
              </a:tabLst>
            </a:pPr>
            <a:r>
              <a:rPr sz="2400" dirty="0">
                <a:latin typeface="Times New Roman"/>
                <a:cs typeface="Times New Roman"/>
              </a:rPr>
              <a:t>security mindset, secure code</a:t>
            </a:r>
            <a:r>
              <a:rPr sz="2400" spc="-8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development</a:t>
            </a:r>
            <a:endParaRPr sz="2400">
              <a:latin typeface="Times New Roman"/>
              <a:cs typeface="Times New Roman"/>
            </a:endParaRPr>
          </a:p>
          <a:p>
            <a:pPr marL="755650" lvl="1" indent="-285750">
              <a:lnSpc>
                <a:spcPts val="3354"/>
              </a:lnSpc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managers</a:t>
            </a:r>
            <a:endParaRPr sz="2800">
              <a:latin typeface="Times New Roman"/>
              <a:cs typeface="Times New Roman"/>
            </a:endParaRPr>
          </a:p>
          <a:p>
            <a:pPr marL="1270000" lvl="2" indent="-342900">
              <a:lnSpc>
                <a:spcPts val="2875"/>
              </a:lnSpc>
              <a:spcBef>
                <a:spcPts val="10"/>
              </a:spcBef>
              <a:buFont typeface="Arial"/>
              <a:buChar char="•"/>
              <a:tabLst>
                <a:tab pos="1269365" algn="l"/>
                <a:tab pos="1270000" algn="l"/>
              </a:tabLst>
            </a:pPr>
            <a:r>
              <a:rPr sz="2400" spc="-10" dirty="0">
                <a:latin typeface="Times New Roman"/>
                <a:cs typeface="Times New Roman"/>
              </a:rPr>
              <a:t>tradeoffs </a:t>
            </a:r>
            <a:r>
              <a:rPr sz="2400" dirty="0">
                <a:latin typeface="Times New Roman"/>
                <a:cs typeface="Times New Roman"/>
              </a:rPr>
              <a:t>involving </a:t>
            </a:r>
            <a:r>
              <a:rPr sz="2400" spc="-5" dirty="0">
                <a:latin typeface="Times New Roman"/>
                <a:cs typeface="Times New Roman"/>
              </a:rPr>
              <a:t>security risks, </a:t>
            </a:r>
            <a:r>
              <a:rPr sz="2400" dirty="0">
                <a:latin typeface="Times New Roman"/>
                <a:cs typeface="Times New Roman"/>
              </a:rPr>
              <a:t>costs,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benefits</a:t>
            </a:r>
            <a:endParaRPr sz="2400">
              <a:latin typeface="Times New Roman"/>
              <a:cs typeface="Times New Roman"/>
            </a:endParaRPr>
          </a:p>
          <a:p>
            <a:pPr marL="755650" lvl="1" indent="-285750">
              <a:lnSpc>
                <a:spcPts val="3354"/>
              </a:lnSpc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executives</a:t>
            </a:r>
            <a:endParaRPr sz="2800">
              <a:latin typeface="Times New Roman"/>
              <a:cs typeface="Times New Roman"/>
            </a:endParaRPr>
          </a:p>
          <a:p>
            <a:pPr marL="1270000" lvl="2" indent="-342900">
              <a:lnSpc>
                <a:spcPct val="100000"/>
              </a:lnSpc>
              <a:spcBef>
                <a:spcPts val="10"/>
              </a:spcBef>
              <a:buFont typeface="Arial"/>
              <a:buChar char="•"/>
              <a:tabLst>
                <a:tab pos="1269365" algn="l"/>
                <a:tab pos="1270000" algn="l"/>
              </a:tabLst>
            </a:pPr>
            <a:r>
              <a:rPr sz="2400" dirty="0">
                <a:latin typeface="Times New Roman"/>
                <a:cs typeface="Times New Roman"/>
              </a:rPr>
              <a:t>risk management goals, measurement,</a:t>
            </a:r>
            <a:r>
              <a:rPr sz="2400" spc="-5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leadership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6</a:t>
            </a:fld>
            <a:endParaRPr spc="-5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109720" y="1006855"/>
            <a:ext cx="184023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Education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86026"/>
            <a:ext cx="7272655" cy="4303395"/>
          </a:xfrm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45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Most </a:t>
            </a:r>
            <a:r>
              <a:rPr sz="3000" dirty="0">
                <a:latin typeface="Times New Roman"/>
                <a:cs typeface="Times New Roman"/>
              </a:rPr>
              <a:t>in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depth</a:t>
            </a:r>
            <a:endParaRPr sz="3000">
              <a:latin typeface="Times New Roman"/>
              <a:cs typeface="Times New Roman"/>
            </a:endParaRPr>
          </a:p>
          <a:p>
            <a:pPr marL="355600" marR="5080" indent="-342900">
              <a:lnSpc>
                <a:spcPts val="3240"/>
              </a:lnSpc>
              <a:spcBef>
                <a:spcPts val="76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35" dirty="0">
                <a:latin typeface="Times New Roman"/>
                <a:cs typeface="Times New Roman"/>
              </a:rPr>
              <a:t>Targeted </a:t>
            </a:r>
            <a:r>
              <a:rPr sz="3000" dirty="0">
                <a:latin typeface="Times New Roman"/>
                <a:cs typeface="Times New Roman"/>
              </a:rPr>
              <a:t>at </a:t>
            </a:r>
            <a:r>
              <a:rPr sz="3000" spc="-5" dirty="0">
                <a:latin typeface="Times New Roman"/>
                <a:cs typeface="Times New Roman"/>
              </a:rPr>
              <a:t>security </a:t>
            </a:r>
            <a:r>
              <a:rPr sz="3000" dirty="0">
                <a:latin typeface="Times New Roman"/>
                <a:cs typeface="Times New Roman"/>
              </a:rPr>
              <a:t>professionals </a:t>
            </a:r>
            <a:r>
              <a:rPr sz="3000" spc="-5" dirty="0">
                <a:latin typeface="Times New Roman"/>
                <a:cs typeface="Times New Roman"/>
              </a:rPr>
              <a:t>whose </a:t>
            </a:r>
            <a:r>
              <a:rPr sz="3000" dirty="0">
                <a:latin typeface="Times New Roman"/>
                <a:cs typeface="Times New Roman"/>
              </a:rPr>
              <a:t>jobs  require expertise in</a:t>
            </a:r>
            <a:r>
              <a:rPr sz="3000" spc="-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security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1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More </a:t>
            </a:r>
            <a:r>
              <a:rPr sz="3000" dirty="0">
                <a:latin typeface="Times New Roman"/>
                <a:cs typeface="Times New Roman"/>
              </a:rPr>
              <a:t>about employee career development</a:t>
            </a:r>
            <a:endParaRPr sz="3000">
              <a:latin typeface="Times New Roman"/>
              <a:cs typeface="Times New Roman"/>
            </a:endParaRPr>
          </a:p>
          <a:p>
            <a:pPr marL="355600" marR="227965" indent="-342900">
              <a:lnSpc>
                <a:spcPts val="3240"/>
              </a:lnSpc>
              <a:spcBef>
                <a:spcPts val="76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More </a:t>
            </a:r>
            <a:r>
              <a:rPr sz="3000" dirty="0">
                <a:latin typeface="Times New Roman"/>
                <a:cs typeface="Times New Roman"/>
              </a:rPr>
              <a:t>focused on underlying principles</a:t>
            </a:r>
            <a:r>
              <a:rPr sz="3000" spc="-9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than  specific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tasks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1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Often provided by outside</a:t>
            </a:r>
            <a:r>
              <a:rPr sz="3000" spc="-2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sources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4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college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courses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4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specialized educational</a:t>
            </a:r>
            <a:r>
              <a:rPr sz="2800" spc="-5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programs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7</a:t>
            </a:fld>
            <a:endParaRPr spc="-5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943098" y="1006855"/>
            <a:ext cx="4170679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Education </a:t>
            </a:r>
            <a:r>
              <a:rPr spc="-5" dirty="0"/>
              <a:t>and</a:t>
            </a:r>
            <a:r>
              <a:rPr spc="-70" dirty="0"/>
              <a:t> </a:t>
            </a:r>
            <a:r>
              <a:rPr spc="-25" dirty="0"/>
              <a:t>Training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145539" y="1924304"/>
            <a:ext cx="7842250" cy="21774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294640">
              <a:lnSpc>
                <a:spcPct val="100000"/>
              </a:lnSpc>
              <a:spcBef>
                <a:spcPts val="100"/>
              </a:spcBef>
            </a:pPr>
            <a:r>
              <a:rPr sz="3100" dirty="0">
                <a:latin typeface="Times New Roman"/>
                <a:cs typeface="Times New Roman"/>
              </a:rPr>
              <a:t>The purpose of higher education is not to  produce job ready graduates, </a:t>
            </a:r>
            <a:r>
              <a:rPr sz="3100" spc="-45" dirty="0">
                <a:latin typeface="Times New Roman"/>
                <a:cs typeface="Times New Roman"/>
              </a:rPr>
              <a:t>it’s </a:t>
            </a:r>
            <a:r>
              <a:rPr sz="3100" dirty="0">
                <a:latin typeface="Times New Roman"/>
                <a:cs typeface="Times New Roman"/>
              </a:rPr>
              <a:t>to produce life  </a:t>
            </a:r>
            <a:r>
              <a:rPr sz="3100" spc="-5" dirty="0">
                <a:latin typeface="Times New Roman"/>
                <a:cs typeface="Times New Roman"/>
              </a:rPr>
              <a:t>ready</a:t>
            </a:r>
            <a:r>
              <a:rPr sz="3100" spc="-10" dirty="0">
                <a:latin typeface="Times New Roman"/>
                <a:cs typeface="Times New Roman"/>
              </a:rPr>
              <a:t> </a:t>
            </a:r>
            <a:r>
              <a:rPr sz="3100" dirty="0">
                <a:latin typeface="Times New Roman"/>
                <a:cs typeface="Times New Roman"/>
              </a:rPr>
              <a:t>citizens.</a:t>
            </a:r>
            <a:endParaRPr sz="3100">
              <a:latin typeface="Times New Roman"/>
              <a:cs typeface="Times New Roman"/>
            </a:endParaRPr>
          </a:p>
          <a:p>
            <a:pPr marR="5080" algn="r">
              <a:lnSpc>
                <a:spcPct val="100000"/>
              </a:lnSpc>
              <a:spcBef>
                <a:spcPts val="20"/>
              </a:spcBef>
            </a:pPr>
            <a:r>
              <a:rPr sz="2400" i="1" dirty="0">
                <a:latin typeface="Times New Roman"/>
                <a:cs typeface="Times New Roman"/>
              </a:rPr>
              <a:t>– </a:t>
            </a:r>
            <a:r>
              <a:rPr sz="2400" i="1" spc="-5" dirty="0">
                <a:latin typeface="Times New Roman"/>
                <a:cs typeface="Times New Roman"/>
              </a:rPr>
              <a:t>James </a:t>
            </a:r>
            <a:r>
              <a:rPr sz="2400" i="1" spc="-75" dirty="0">
                <a:latin typeface="Times New Roman"/>
                <a:cs typeface="Times New Roman"/>
              </a:rPr>
              <a:t>Wagner, </a:t>
            </a:r>
            <a:r>
              <a:rPr sz="2400" i="1" spc="-10" dirty="0">
                <a:latin typeface="Times New Roman"/>
                <a:cs typeface="Times New Roman"/>
              </a:rPr>
              <a:t>President, </a:t>
            </a:r>
            <a:r>
              <a:rPr sz="2400" i="1" spc="-5" dirty="0">
                <a:latin typeface="Times New Roman"/>
                <a:cs typeface="Times New Roman"/>
              </a:rPr>
              <a:t>Emory</a:t>
            </a:r>
            <a:r>
              <a:rPr sz="2400" i="1" spc="45" dirty="0">
                <a:latin typeface="Times New Roman"/>
                <a:cs typeface="Times New Roman"/>
              </a:rPr>
              <a:t> </a:t>
            </a:r>
            <a:r>
              <a:rPr sz="2400" i="1" dirty="0">
                <a:latin typeface="Times New Roman"/>
                <a:cs typeface="Times New Roman"/>
              </a:rPr>
              <a:t>University</a:t>
            </a:r>
            <a:endParaRPr sz="2400">
              <a:latin typeface="Times New Roman"/>
              <a:cs typeface="Times New Roman"/>
            </a:endParaRPr>
          </a:p>
          <a:p>
            <a:pPr marR="5080" algn="r">
              <a:lnSpc>
                <a:spcPct val="100000"/>
              </a:lnSpc>
            </a:pPr>
            <a:r>
              <a:rPr sz="2400" i="1" spc="-5" dirty="0">
                <a:latin typeface="Times New Roman"/>
                <a:cs typeface="Times New Roman"/>
              </a:rPr>
              <a:t>April 3,</a:t>
            </a:r>
            <a:r>
              <a:rPr sz="2400" i="1" spc="-60" dirty="0">
                <a:latin typeface="Times New Roman"/>
                <a:cs typeface="Times New Roman"/>
              </a:rPr>
              <a:t> </a:t>
            </a:r>
            <a:r>
              <a:rPr sz="2400" i="1" spc="-10" dirty="0">
                <a:latin typeface="Times New Roman"/>
                <a:cs typeface="Times New Roman"/>
              </a:rPr>
              <a:t>2013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8</a:t>
            </a:fld>
            <a:endParaRPr spc="-5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712973" y="1003808"/>
            <a:ext cx="463169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Personnel Security Policy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7465"/>
            <a:ext cx="7367270" cy="29514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 algn="just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“A formal </a:t>
            </a:r>
            <a:r>
              <a:rPr sz="3000" spc="-5" dirty="0">
                <a:latin typeface="Times New Roman"/>
                <a:cs typeface="Times New Roman"/>
              </a:rPr>
              <a:t>statement </a:t>
            </a:r>
            <a:r>
              <a:rPr sz="3000" dirty="0">
                <a:latin typeface="Times New Roman"/>
                <a:cs typeface="Times New Roman"/>
              </a:rPr>
              <a:t>of rules by </a:t>
            </a:r>
            <a:r>
              <a:rPr sz="3000" spc="-5" dirty="0">
                <a:latin typeface="Times New Roman"/>
                <a:cs typeface="Times New Roman"/>
              </a:rPr>
              <a:t>which </a:t>
            </a:r>
            <a:r>
              <a:rPr sz="3000" dirty="0">
                <a:latin typeface="Times New Roman"/>
                <a:cs typeface="Times New Roman"/>
              </a:rPr>
              <a:t>people  given access to </a:t>
            </a:r>
            <a:r>
              <a:rPr sz="3000" spc="-20" dirty="0">
                <a:latin typeface="Times New Roman"/>
                <a:cs typeface="Times New Roman"/>
              </a:rPr>
              <a:t>organization’s </a:t>
            </a:r>
            <a:r>
              <a:rPr sz="3000" dirty="0">
                <a:latin typeface="Times New Roman"/>
                <a:cs typeface="Times New Roman"/>
              </a:rPr>
              <a:t>technology and  information assets must abide”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Policy defines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spc="-20" dirty="0">
                <a:latin typeface="Times New Roman"/>
                <a:cs typeface="Times New Roman"/>
              </a:rPr>
              <a:t>“security.”</a:t>
            </a:r>
            <a:endParaRPr sz="3000">
              <a:latin typeface="Times New Roman"/>
              <a:cs typeface="Times New Roman"/>
            </a:endParaRPr>
          </a:p>
          <a:p>
            <a:pPr marL="355600" marR="286385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The </a:t>
            </a:r>
            <a:r>
              <a:rPr sz="3000" spc="-5" dirty="0">
                <a:latin typeface="Times New Roman"/>
                <a:cs typeface="Times New Roman"/>
              </a:rPr>
              <a:t>word </a:t>
            </a:r>
            <a:r>
              <a:rPr sz="3000" dirty="0">
                <a:latin typeface="Times New Roman"/>
                <a:cs typeface="Times New Roman"/>
              </a:rPr>
              <a:t>“policy” can also be used in other  contexts.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9</a:t>
            </a:fld>
            <a:endParaRPr spc="-5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2517</Words>
  <Application>Microsoft Office PowerPoint</Application>
  <PresentationFormat>Custom</PresentationFormat>
  <Paragraphs>386</Paragraphs>
  <Slides>55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55</vt:i4>
      </vt:variant>
    </vt:vector>
  </HeadingPairs>
  <TitlesOfParts>
    <vt:vector size="61" baseType="lpstr">
      <vt:lpstr>Arial</vt:lpstr>
      <vt:lpstr>Arial Narrow</vt:lpstr>
      <vt:lpstr>Calibri</vt:lpstr>
      <vt:lpstr>Comic Sans MS</vt:lpstr>
      <vt:lpstr>Times New Roman</vt:lpstr>
      <vt:lpstr>Office Theme</vt:lpstr>
      <vt:lpstr>IT 4823 Information Security Administration</vt:lpstr>
      <vt:lpstr>Human Factors</vt:lpstr>
      <vt:lpstr>Security Awareness, Training, and Education</vt:lpstr>
      <vt:lpstr>Learning Continuum</vt:lpstr>
      <vt:lpstr>Awareness</vt:lpstr>
      <vt:lpstr>Training</vt:lpstr>
      <vt:lpstr>Education</vt:lpstr>
      <vt:lpstr>Education and Training</vt:lpstr>
      <vt:lpstr>Personnel Security Policy</vt:lpstr>
      <vt:lpstr>Personnel Security Policy</vt:lpstr>
      <vt:lpstr>Security Policy Lifecycle</vt:lpstr>
      <vt:lpstr>Policy Document Responsibility</vt:lpstr>
      <vt:lpstr>Document Content</vt:lpstr>
      <vt:lpstr>Security Policy Topics</vt:lpstr>
      <vt:lpstr>Security Policy Topics</vt:lpstr>
      <vt:lpstr>Resources</vt:lpstr>
      <vt:lpstr>Personnel Security Considerations</vt:lpstr>
      <vt:lpstr>Employment Policies and Practices</vt:lpstr>
      <vt:lpstr>Employment Policies and Practices</vt:lpstr>
      <vt:lpstr>Job Descriptions</vt:lpstr>
      <vt:lpstr>Background Checks</vt:lpstr>
      <vt:lpstr>Employment Contracts</vt:lpstr>
      <vt:lpstr>New Hire Orientation</vt:lpstr>
      <vt:lpstr>On-the-Job Security Training</vt:lpstr>
      <vt:lpstr>Performance Evaluation</vt:lpstr>
      <vt:lpstr>Termination</vt:lpstr>
      <vt:lpstr>Hostile Termination</vt:lpstr>
      <vt:lpstr>Friendly Termination</vt:lpstr>
      <vt:lpstr>Activities Upon Termination</vt:lpstr>
      <vt:lpstr>Security Considerations For Nonemployees</vt:lpstr>
      <vt:lpstr>Temporary Employees</vt:lpstr>
      <vt:lpstr>Contract Employees</vt:lpstr>
      <vt:lpstr>Consultants</vt:lpstr>
      <vt:lpstr>Business Partners</vt:lpstr>
      <vt:lpstr>During Employment</vt:lpstr>
      <vt:lpstr>Separation of Duties and Collusion</vt:lpstr>
      <vt:lpstr>Separation of Duties</vt:lpstr>
      <vt:lpstr>Privacy and the Security of Personnel Data</vt:lpstr>
      <vt:lpstr>Email and Internet Use Policies</vt:lpstr>
      <vt:lpstr>Policy Considerations</vt:lpstr>
      <vt:lpstr>Positioning and Staffing the Security Function</vt:lpstr>
      <vt:lpstr>Staffing The Information Security Function</vt:lpstr>
      <vt:lpstr>Qualifications and Requirements</vt:lpstr>
      <vt:lpstr>Qualifications and Requirements</vt:lpstr>
      <vt:lpstr>Qualifications and Requirements</vt:lpstr>
      <vt:lpstr>Entry into the  Information Security Profession</vt:lpstr>
      <vt:lpstr>Information Security Positions</vt:lpstr>
      <vt:lpstr>Information Security Positions</vt:lpstr>
      <vt:lpstr>Information Security Positions</vt:lpstr>
      <vt:lpstr>Security Manager</vt:lpstr>
      <vt:lpstr>Security Technician</vt:lpstr>
      <vt:lpstr>Credentials of  Information Security Professionals</vt:lpstr>
      <vt:lpstr>Cost of Being Certified</vt:lpstr>
      <vt:lpstr>Advice for Information Security Professionals</vt:lpstr>
      <vt:lpstr>Questions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Microsoft PowerPoint - 4823_22_human_resources.pptx</dc:title>
  <dc:creator>bbrown</dc:creator>
  <cp:lastModifiedBy>Hossain Shahriar</cp:lastModifiedBy>
  <cp:revision>1</cp:revision>
  <dcterms:created xsi:type="dcterms:W3CDTF">2019-06-20T18:08:19Z</dcterms:created>
  <dcterms:modified xsi:type="dcterms:W3CDTF">2019-06-20T18:08:34Z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2016-09-02T00:00:00Z</vt:filetime>
  </property>
  <property fmtid="{D5CDD505-2E9C-101B-9397-08002B2CF9AE}" pid="3" name="Creator">
    <vt:lpwstr>PScript5.dll Version 5.2.2</vt:lpwstr>
  </property>
  <property fmtid="{D5CDD505-2E9C-101B-9397-08002B2CF9AE}" pid="4" name="LastSaved">
    <vt:filetime>2019-06-20T00:00:00Z</vt:filetime>
  </property>
</Properties>
</file>