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87" r:id="rId5"/>
    <p:sldId id="311" r:id="rId6"/>
    <p:sldId id="312" r:id="rId7"/>
    <p:sldId id="313" r:id="rId8"/>
    <p:sldId id="321" r:id="rId9"/>
    <p:sldId id="346" r:id="rId10"/>
    <p:sldId id="308" r:id="rId11"/>
    <p:sldId id="322" r:id="rId12"/>
    <p:sldId id="325" r:id="rId13"/>
    <p:sldId id="326" r:id="rId14"/>
    <p:sldId id="327" r:id="rId15"/>
    <p:sldId id="328" r:id="rId16"/>
    <p:sldId id="330" r:id="rId17"/>
    <p:sldId id="329" r:id="rId18"/>
    <p:sldId id="331" r:id="rId19"/>
    <p:sldId id="332" r:id="rId20"/>
    <p:sldId id="335" r:id="rId21"/>
    <p:sldId id="336" r:id="rId22"/>
    <p:sldId id="337" r:id="rId23"/>
    <p:sldId id="340" r:id="rId24"/>
    <p:sldId id="341" r:id="rId25"/>
    <p:sldId id="342" r:id="rId26"/>
    <p:sldId id="344" r:id="rId27"/>
    <p:sldId id="347" r:id="rId28"/>
    <p:sldId id="345" r:id="rId29"/>
    <p:sldId id="258" r:id="rId30"/>
    <p:sldId id="281" r:id="rId31"/>
    <p:sldId id="297" r:id="rId32"/>
    <p:sldId id="333" r:id="rId3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38" y="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EA5A2-BD96-42D0-B92F-AF231562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5462E-693A-4473-BDF6-04CC95BDC285}" type="datetimeFigureOut">
              <a:rPr lang="en-US"/>
              <a:pPr>
                <a:defRPr/>
              </a:pPr>
              <a:t>11/13/2022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2F111-D41F-4D91-8529-ED51706A1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3A037-60BF-4D0B-9BD9-3661E2C1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B8397-6A98-4B02-A828-61F1062A7E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3000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EA5A2-BD96-42D0-B92F-AF231562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23003-5E8F-4E2D-A4DC-8214A068A5EE}" type="datetimeFigureOut">
              <a:rPr lang="en-US"/>
              <a:pPr>
                <a:defRPr/>
              </a:pPr>
              <a:t>11/13/2022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2F111-D41F-4D91-8529-ED51706A1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3A037-60BF-4D0B-9BD9-3661E2C1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ED24B-B009-439D-A78E-AD238BCF02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784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EA5A2-BD96-42D0-B92F-AF231562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6ED2A-8538-49EF-873E-127F1F051B28}" type="datetimeFigureOut">
              <a:rPr lang="en-US"/>
              <a:pPr>
                <a:defRPr/>
              </a:pPr>
              <a:t>11/13/2022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2F111-D41F-4D91-8529-ED51706A1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3A037-60BF-4D0B-9BD9-3661E2C1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25F57-2B51-402D-AE5C-A7F4CA7372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163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EA5A2-BD96-42D0-B92F-AF231562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40423-0172-4E65-A899-CDD8982E3AC0}" type="datetimeFigureOut">
              <a:rPr lang="en-US"/>
              <a:pPr>
                <a:defRPr/>
              </a:pPr>
              <a:t>11/13/2022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2F111-D41F-4D91-8529-ED51706A1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3A037-60BF-4D0B-9BD9-3661E2C1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CE57C-2321-490C-8E1C-A95966DCC9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8045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EA5A2-BD96-42D0-B92F-AF231562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97050-9537-4A53-965F-7D2519BD0E1E}" type="datetimeFigureOut">
              <a:rPr lang="en-US"/>
              <a:pPr>
                <a:defRPr/>
              </a:pPr>
              <a:t>11/13/2022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2F111-D41F-4D91-8529-ED51706A1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3A037-60BF-4D0B-9BD9-3661E2C1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7676B-F082-4D5A-A160-0728251E6D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094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0EA5A2-BD96-42D0-B92F-AF231562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D4815-01B6-4D75-AF07-6603BFDCFAD9}" type="datetimeFigureOut">
              <a:rPr lang="en-US"/>
              <a:pPr>
                <a:defRPr/>
              </a:pPr>
              <a:t>11/13/2022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C12F111-D41F-4D91-8529-ED51706A1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C3A037-60BF-4D0B-9BD9-3661E2C1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CAEA2-2695-4289-8B6B-6AC92F0B60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2413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F0EA5A2-BD96-42D0-B92F-AF231562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9E01D-F193-46D2-AE30-143B7D6AD6BD}" type="datetimeFigureOut">
              <a:rPr lang="en-US"/>
              <a:pPr>
                <a:defRPr/>
              </a:pPr>
              <a:t>11/13/2022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C12F111-D41F-4D91-8529-ED51706A1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1C3A037-60BF-4D0B-9BD9-3661E2C1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72EC7-64CE-47D8-92BA-173CE9EEC2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1313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F0EA5A2-BD96-42D0-B92F-AF231562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88C4C-7B55-4473-9852-A8319ED98063}" type="datetimeFigureOut">
              <a:rPr lang="en-US"/>
              <a:pPr>
                <a:defRPr/>
              </a:pPr>
              <a:t>11/13/2022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C12F111-D41F-4D91-8529-ED51706A1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1C3A037-60BF-4D0B-9BD9-3661E2C1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A84E7-2D8B-43A2-ADC4-BB00DDA53C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0420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F0EA5A2-BD96-42D0-B92F-AF231562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5D116-C9BE-4707-9388-560C3D4D8F59}" type="datetimeFigureOut">
              <a:rPr lang="en-US"/>
              <a:pPr>
                <a:defRPr/>
              </a:pPr>
              <a:t>11/13/2022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C12F111-D41F-4D91-8529-ED51706A1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1C3A037-60BF-4D0B-9BD9-3661E2C1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CA17C-2CEF-4B8B-8F39-392F3CEE1E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923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0EA5A2-BD96-42D0-B92F-AF231562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F3223-0B12-49F0-BBA6-C9C11FA1A95F}" type="datetimeFigureOut">
              <a:rPr lang="en-US"/>
              <a:pPr>
                <a:defRPr/>
              </a:pPr>
              <a:t>11/13/2022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C12F111-D41F-4D91-8529-ED51706A1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C3A037-60BF-4D0B-9BD9-3661E2C1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A86AC-923A-45A3-89B7-46B68C785F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8819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0EA5A2-BD96-42D0-B92F-AF231562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955CF-05F8-4507-BB6B-81F86F61503F}" type="datetimeFigureOut">
              <a:rPr lang="en-US"/>
              <a:pPr>
                <a:defRPr/>
              </a:pPr>
              <a:t>11/13/2022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C12F111-D41F-4D91-8529-ED51706A1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C3A037-60BF-4D0B-9BD9-3661E2C1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F8EE2-CFE3-45D0-ADA4-FF7FB2468D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823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EA5A2-BD96-42D0-B92F-AF23156232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7E54BBE-5530-44DD-AB0A-DC5C8BC081B2}" type="datetimeFigureOut">
              <a:rPr lang="en-US"/>
              <a:pPr>
                <a:defRPr/>
              </a:pPr>
              <a:t>11/13/2022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2F111-D41F-4D91-8529-ED51706A13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3A037-60BF-4D0B-9BD9-3661E2C1ED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B724B08-CDFC-4254-9090-13F64F3154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developer.apple.com/iphone/program/university.html" TargetMode="External"/><Relationship Id="rId3" Type="http://schemas.openxmlformats.org/officeDocument/2006/relationships/hyperlink" Target="http://www.samsung.com/global/business/semiconductor/product/application/detail?productId=7668&amp;iaId=2341" TargetMode="External"/><Relationship Id="rId7" Type="http://schemas.openxmlformats.org/officeDocument/2006/relationships/hyperlink" Target="http://en.wikipedia.org/wiki/iOS" TargetMode="External"/><Relationship Id="rId2" Type="http://schemas.openxmlformats.org/officeDocument/2006/relationships/hyperlink" Target="http://www.cisco.com/en/US/solutions/collateral/ns341/ns525/ns537/ns705/ns827/white_paper_c11-52086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cworld.co.uk/ipod-itunes/news/index.cfm?newsid=16927" TargetMode="External"/><Relationship Id="rId11" Type="http://schemas.openxmlformats.org/officeDocument/2006/relationships/hyperlink" Target="http://www.slideshare.net/agent0x0/the-android-vs-apple-ios-security-showdown" TargetMode="External"/><Relationship Id="rId5" Type="http://schemas.openxmlformats.org/officeDocument/2006/relationships/hyperlink" Target="http://www.insidemobileapps.com/2012/07/24/ios-device-sales-leapfrog-android-with-410-million-devices-sold/" TargetMode="External"/><Relationship Id="rId10" Type="http://schemas.openxmlformats.org/officeDocument/2006/relationships/hyperlink" Target="http://source.android.com/tech/security/index.html" TargetMode="External"/><Relationship Id="rId4" Type="http://schemas.openxmlformats.org/officeDocument/2006/relationships/hyperlink" Target="http://blog.nielsen.com/nielsenwire/online_mobile/two-thirds-of-new-mobile-buyers-now-opting-for-smartphones/" TargetMode="External"/><Relationship Id="rId9" Type="http://schemas.openxmlformats.org/officeDocument/2006/relationships/hyperlink" Target="http://images.apple.com/ipad/business/docs/iOS_Security_May12.pdf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jpe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ymantec.com/connect/blogs/introducing-symantec-smartphone-honey-stick-project" TargetMode="External"/><Relationship Id="rId3" Type="http://schemas.openxmlformats.org/officeDocument/2006/relationships/hyperlink" Target="http://developer.android.com/about/dashboards/index.html" TargetMode="External"/><Relationship Id="rId7" Type="http://schemas.openxmlformats.org/officeDocument/2006/relationships/hyperlink" Target="https://www.mylookout.com/resources/reports/mobile-lost-and-found/" TargetMode="External"/><Relationship Id="rId2" Type="http://schemas.openxmlformats.org/officeDocument/2006/relationships/hyperlink" Target="http://googlemobile.blogspot.com/2012/02/android-and-security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icro-trax.com/statistics" TargetMode="External"/><Relationship Id="rId5" Type="http://schemas.openxmlformats.org/officeDocument/2006/relationships/hyperlink" Target="http://opensignalmaps.com/reports/fragmentation.php" TargetMode="External"/><Relationship Id="rId4" Type="http://schemas.openxmlformats.org/officeDocument/2006/relationships/hyperlink" Target="http://theunderstatement.com/post/11982112928/android-orphans-visualizing-a-sad-history-of-support" TargetMode="External"/><Relationship Id="rId9" Type="http://schemas.openxmlformats.org/officeDocument/2006/relationships/hyperlink" Target="http://newsroom.juniper.net/press-releases/global-research-shows-mobile-malware-accelerating-nyse-jnpr-0851976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bc.net.au/news/2009-11-09/australian-admits-creating-first-iphone-virus/1135474" TargetMode="External"/><Relationship Id="rId3" Type="http://schemas.openxmlformats.org/officeDocument/2006/relationships/hyperlink" Target="http://nakedsecurity.sophos.com/2012/04/12/a%20ndroid-malware-angry-birds-space-game/" TargetMode="External"/><Relationship Id="rId7" Type="http://schemas.openxmlformats.org/officeDocument/2006/relationships/hyperlink" Target="http://arstechnica.com/security/2012/07/android-nokia-smartphone-hack/" TargetMode="External"/><Relationship Id="rId12" Type="http://schemas.openxmlformats.org/officeDocument/2006/relationships/hyperlink" Target="http://www.slideshare.net/cooperq/your-cell-phone-is-covered-in-spiders" TargetMode="External"/><Relationship Id="rId2" Type="http://schemas.openxmlformats.org/officeDocument/2006/relationships/hyperlink" Target="http://www.slideshare.net/fsecure/mobile-threat-report-q2-201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bnfc.org" TargetMode="External"/><Relationship Id="rId11" Type="http://schemas.openxmlformats.org/officeDocument/2006/relationships/hyperlink" Target="http://en.wikipedia.org/wiki/Mobile_device_forensics" TargetMode="External"/><Relationship Id="rId5" Type="http://schemas.openxmlformats.org/officeDocument/2006/relationships/hyperlink" Target="http://www.proxmark.org/" TargetMode="External"/><Relationship Id="rId10" Type="http://schemas.openxmlformats.org/officeDocument/2006/relationships/hyperlink" Target="http://www.heritage.org/research/reports/2010/08/overcriminalization" TargetMode="External"/><Relationship Id="rId4" Type="http://schemas.openxmlformats.org/officeDocument/2006/relationships/hyperlink" Target="https://viaforensics.com/mobile-security/forensics-security-analysis-google-wallet.html" TargetMode="External"/><Relationship Id="rId9" Type="http://schemas.openxmlformats.org/officeDocument/2006/relationships/hyperlink" Target="http://arstechnica.com/gadgets/2011/01/why-you-should-always-encrypt-your-smartphone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.usenix.org/event/osdi10/tech/slides/enck.pdf" TargetMode="External"/><Relationship Id="rId2" Type="http://schemas.openxmlformats.org/officeDocument/2006/relationships/hyperlink" Target="http://appanalysis.or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173037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Mobile Device Security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Organization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Quick Overview of Mobile Devices</a:t>
            </a:r>
          </a:p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Mobile Threats and Attacks</a:t>
            </a:r>
          </a:p>
          <a:p>
            <a:pPr eaLnBrk="1" hangingPunct="1"/>
            <a:r>
              <a:rPr lang="en-US" altLang="en-US" b="1" smtClean="0">
                <a:ea typeface="ＭＳ Ｐゴシック" panose="020B0600070205080204" pitchFamily="34" charset="-128"/>
              </a:rPr>
              <a:t>Countermeasures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Mobile Access Control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Very easy for attacker to control a mobile device if he/she has physical access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Especially if there’s no way to authenticate user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Then device can join botnet, send SMS spam, etc.</a:t>
            </a:r>
          </a:p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Need access controls for mobile devices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Authentication, authorization, accountability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Authentication workflow: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Request access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Supplication (user provides identity, e.g., John Smith)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Authentication (system determines user is John)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Authorization (system determines what John can/cannot do)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Authentication: Categories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Authentication generally based on: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Something supplicant knows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Password/passphrase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Unlock pattern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Something supplicant has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Magnetic key card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Smart card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Token device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Something supplicant is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Fingerprint</a:t>
            </a:r>
          </a:p>
          <a:p>
            <a:pPr lvl="2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Retina scan</a:t>
            </a:r>
          </a:p>
          <a:p>
            <a:pPr lvl="1">
              <a:lnSpc>
                <a:spcPct val="90000"/>
              </a:lnSpc>
            </a:pPr>
            <a:endParaRPr lang="en-US" altLang="en-US" sz="2600" smtClean="0">
              <a:ea typeface="ＭＳ Ｐゴシック" panose="020B0600070205080204" pitchFamily="34" charset="-128"/>
            </a:endParaRPr>
          </a:p>
          <a:p>
            <a:pPr>
              <a:lnSpc>
                <a:spcPct val="90000"/>
              </a:lnSpc>
            </a:pPr>
            <a:endParaRPr lang="en-US" altLang="en-US" sz="30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Authentication: Passwords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Cheapest, easiest form of authentication</a:t>
            </a:r>
          </a:p>
          <a:p>
            <a:pPr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Works well with most applications</a:t>
            </a:r>
          </a:p>
          <a:p>
            <a:pPr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Also the weakest form of access control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Lazy users’ passwords: </a:t>
            </a:r>
            <a:r>
              <a:rPr lang="en-US" altLang="en-US" sz="2600" i="1" smtClean="0">
                <a:ea typeface="ＭＳ Ｐゴシック" panose="020B0600070205080204" pitchFamily="34" charset="-128"/>
              </a:rPr>
              <a:t>1234</a:t>
            </a:r>
            <a:r>
              <a:rPr lang="en-US" altLang="en-US" sz="2600" smtClean="0">
                <a:ea typeface="ＭＳ Ｐゴシック" panose="020B0600070205080204" pitchFamily="34" charset="-128"/>
              </a:rPr>
              <a:t>, </a:t>
            </a:r>
            <a:r>
              <a:rPr lang="en-US" altLang="en-US" sz="2600" i="1" smtClean="0">
                <a:ea typeface="ＭＳ Ｐゴシック" panose="020B0600070205080204" pitchFamily="34" charset="-128"/>
              </a:rPr>
              <a:t>password</a:t>
            </a:r>
            <a:r>
              <a:rPr lang="en-US" altLang="en-US" sz="2600" smtClean="0">
                <a:ea typeface="ＭＳ Ｐゴシック" panose="020B0600070205080204" pitchFamily="34" charset="-128"/>
              </a:rPr>
              <a:t>, </a:t>
            </a:r>
            <a:r>
              <a:rPr lang="en-US" altLang="en-US" sz="2600" i="1" smtClean="0">
                <a:ea typeface="ＭＳ Ｐゴシック" panose="020B0600070205080204" pitchFamily="34" charset="-128"/>
              </a:rPr>
              <a:t>letmein</a:t>
            </a:r>
            <a:r>
              <a:rPr lang="en-US" altLang="en-US" sz="2600" smtClean="0">
                <a:ea typeface="ＭＳ Ｐゴシック" panose="020B0600070205080204" pitchFamily="34" charset="-128"/>
              </a:rPr>
              <a:t>, etc. 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Can be defeated using dictionary, brute force attacks</a:t>
            </a:r>
          </a:p>
          <a:p>
            <a:pPr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Requires administrative controls to be effective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Minimum length/complexity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Password aging</a:t>
            </a:r>
          </a:p>
          <a:p>
            <a:pPr lvl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Limit failed attempts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9F975-973C-4001-8DA8-62F085F81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/>
              <a:t>Authentication: Smart Cards/</a:t>
            </a:r>
            <a:br>
              <a:rPr lang="en-US" sz="4000" dirty="0"/>
            </a:br>
            <a:r>
              <a:rPr lang="en-US" sz="4000" dirty="0"/>
              <a:t>Security Tokens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More expensive, harder to implement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Vulnerability: prone to loss or theft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Very strong when combined with another form of authentication, e.g., a password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Does not work well in all applications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Try carrying a smart card in addition to a mobile device!</a:t>
            </a:r>
          </a:p>
          <a:p>
            <a:endParaRPr lang="en-US" altLang="en-US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Authentication: Biometrics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More expensive/harder to implement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Prone to error: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False negatives: not authenticate authorized user 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False positives: authenticate unauthorized user 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Strong authentication when it works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Does not work well in all applications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Fingerprint readers becoming more common on mobile devices (Atrix 4G)</a:t>
            </a:r>
          </a:p>
          <a:p>
            <a:endParaRPr lang="en-US" altLang="en-US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Authentication: Pattern Lock</a:t>
            </a:r>
          </a:p>
        </p:txBody>
      </p:sp>
      <p:sp>
        <p:nvSpPr>
          <p:cNvPr id="17411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en-US" sz="2600" smtClean="0">
                <a:ea typeface="ＭＳ Ｐゴシック" panose="020B0600070205080204" pitchFamily="34" charset="-128"/>
              </a:rPr>
              <a:t>Swipe path of length </a:t>
            </a:r>
            <a:br>
              <a:rPr lang="en-US" altLang="en-US" sz="2600" smtClean="0">
                <a:ea typeface="ＭＳ Ｐゴシック" panose="020B0600070205080204" pitchFamily="34" charset="-128"/>
              </a:rPr>
            </a:br>
            <a:r>
              <a:rPr lang="en-US" altLang="en-US" sz="2600" smtClean="0">
                <a:ea typeface="ＭＳ Ｐゴシック" panose="020B0600070205080204" pitchFamily="34" charset="-128"/>
              </a:rPr>
              <a:t>4–9 on 3 x 3 grid</a:t>
            </a:r>
          </a:p>
          <a:p>
            <a:r>
              <a:rPr lang="en-US" altLang="en-US" sz="2600" smtClean="0">
                <a:ea typeface="ＭＳ Ｐゴシック" panose="020B0600070205080204" pitchFamily="34" charset="-128"/>
              </a:rPr>
              <a:t>Easy to use, suitable for mobile devices</a:t>
            </a:r>
          </a:p>
          <a:p>
            <a:r>
              <a:rPr lang="en-US" altLang="en-US" sz="2600" smtClean="0">
                <a:ea typeface="ＭＳ Ｐゴシック" panose="020B0600070205080204" pitchFamily="34" charset="-128"/>
              </a:rPr>
              <a:t>Problems: [30]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389,112 possible patterns; (456,976 possible patterns for 4-char case-insensitive alphabetic password!)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Attacker can see pattern from finger oils on screen</a:t>
            </a:r>
          </a:p>
        </p:txBody>
      </p:sp>
      <p:pic>
        <p:nvPicPr>
          <p:cNvPr id="17412" name="Picture 2" title="screensho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89" b="12589"/>
          <a:stretch>
            <a:fillRect/>
          </a:stretch>
        </p:blipFill>
        <p:spPr/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Authentication: Comparison</a:t>
            </a:r>
          </a:p>
        </p:txBody>
      </p:sp>
      <p:sp>
        <p:nvSpPr>
          <p:cNvPr id="18473" name="TextBox 2"/>
          <p:cNvSpPr txBox="1">
            <a:spLocks noChangeArrowheads="1"/>
          </p:cNvSpPr>
          <p:nvPr/>
        </p:nvSpPr>
        <p:spPr bwMode="auto">
          <a:xfrm>
            <a:off x="584200" y="4241800"/>
            <a:ext cx="80994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– Deeper problem: mobile devices are designed with single-user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assumption…</a:t>
            </a:r>
          </a:p>
        </p:txBody>
      </p:sp>
      <p:pic>
        <p:nvPicPr>
          <p:cNvPr id="3" name="Content Placeholder 2" descr="Screen Clipping" title="screenshot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142" y="1589320"/>
            <a:ext cx="5505733" cy="240042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DiffUser (1)</a:t>
            </a:r>
          </a:p>
        </p:txBody>
      </p:sp>
      <p:sp>
        <p:nvSpPr>
          <p:cNvPr id="19459" name="Content Placeholder 4"/>
          <p:cNvSpPr>
            <a:spLocks noGrp="1"/>
          </p:cNvSpPr>
          <p:nvPr>
            <p:ph sz="half" idx="1"/>
          </p:nvPr>
        </p:nvSpPr>
        <p:spPr>
          <a:xfrm>
            <a:off x="88900" y="1600200"/>
            <a:ext cx="41910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Current smartphone access control focus: 1 user (admin)</a:t>
            </a:r>
          </a:p>
          <a:p>
            <a:pPr>
              <a:lnSpc>
                <a:spcPct val="9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Hard to achieve </a:t>
            </a:r>
            <a:r>
              <a:rPr lang="en-US" altLang="en-US" sz="2400" i="1" smtClean="0">
                <a:ea typeface="ＭＳ Ｐゴシック" panose="020B0600070205080204" pitchFamily="34" charset="-128"/>
              </a:rPr>
              <a:t>fine-grained</a:t>
            </a:r>
            <a:r>
              <a:rPr lang="en-US" altLang="en-US" sz="2400" smtClean="0">
                <a:ea typeface="ＭＳ Ｐゴシック" panose="020B0600070205080204" pitchFamily="34" charset="-128"/>
              </a:rPr>
              <a:t> mobile device management:</a:t>
            </a:r>
          </a:p>
          <a:p>
            <a:pPr lvl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Control app installation/gaming</a:t>
            </a:r>
          </a:p>
          <a:p>
            <a:pPr lvl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Parental controls</a:t>
            </a:r>
          </a:p>
          <a:p>
            <a:pPr lvl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Lend phone to friend</a:t>
            </a:r>
          </a:p>
          <a:p>
            <a:pPr>
              <a:lnSpc>
                <a:spcPct val="9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We design DiffUser, differentiated user access control model [31]</a:t>
            </a:r>
          </a:p>
          <a:p>
            <a:pPr lvl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Different users use smartphone in different contexts</a:t>
            </a:r>
          </a:p>
          <a:p>
            <a:pPr lvl="1">
              <a:lnSpc>
                <a:spcPct val="9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User classification: admin, “normal,” guest</a:t>
            </a:r>
          </a:p>
        </p:txBody>
      </p:sp>
      <p:graphicFrame>
        <p:nvGraphicFramePr>
          <p:cNvPr id="7" name="Content Placeholder 6" title="screenshot">
            <a:extLst>
              <a:ext uri="{FF2B5EF4-FFF2-40B4-BE49-F238E27FC236}">
                <a16:creationId xmlns:a16="http://schemas.microsoft.com/office/drawing/2014/main" id="{0442C1A1-77AC-47EE-93CE-10C9EE41C5DE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33641922"/>
              </p:ext>
            </p:extLst>
          </p:nvPr>
        </p:nvGraphicFramePr>
        <p:xfrm>
          <a:off x="4318000" y="1854200"/>
          <a:ext cx="4751388" cy="4186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89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0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38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9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56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6152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Smartphone Privileges</a:t>
                      </a:r>
                    </a:p>
                  </a:txBody>
                  <a:tcPr marL="0" marR="0" marT="0" marB="0" anchor="ctr"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01259" marR="101259" marT="50630" marB="506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Admin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Normal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Guest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77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Personal Info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SMS</a:t>
                      </a:r>
                    </a:p>
                  </a:txBody>
                  <a:tcPr marL="0" marR="0" marT="0" marB="0" anchor="ctr"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✔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✘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77"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Contacts</a:t>
                      </a:r>
                    </a:p>
                  </a:txBody>
                  <a:tcPr marL="0" marR="0" marT="0" marB="0" anchor="ctr"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✔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✘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77">
                <a:tc rowSpan="3"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Resource</a:t>
                      </a:r>
                      <a:r>
                        <a:rPr lang="en-US" sz="2000" baseline="0" dirty="0"/>
                        <a:t> Access</a:t>
                      </a:r>
                      <a:endParaRPr 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WiFi</a:t>
                      </a:r>
                    </a:p>
                  </a:txBody>
                  <a:tcPr marL="0" marR="0" marT="0" marB="0" anchor="ctr"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✔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/>
                        <a:t>Limit‼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77"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GPS</a:t>
                      </a:r>
                    </a:p>
                  </a:txBody>
                  <a:tcPr marL="0" marR="0" marT="0" marB="0" anchor="ctr"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✔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/>
                        <a:t>Limit‼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77"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Bluetooth</a:t>
                      </a:r>
                    </a:p>
                  </a:txBody>
                  <a:tcPr marL="0" marR="0" marT="0" marB="0" anchor="ctr"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✔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/>
                        <a:t>Limit‼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9600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Apps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App Install</a:t>
                      </a:r>
                    </a:p>
                  </a:txBody>
                  <a:tcPr marL="0" marR="0" marT="0" marB="0" anchor="ctr"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✔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Limit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✘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9600"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Sensitive Apps</a:t>
                      </a:r>
                    </a:p>
                  </a:txBody>
                  <a:tcPr marL="0" marR="0" marT="0" marB="0" anchor="ctr"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✔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Limit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✘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9511" name="TextBox 7"/>
          <p:cNvSpPr txBox="1">
            <a:spLocks noChangeArrowheads="1"/>
          </p:cNvSpPr>
          <p:nvPr/>
        </p:nvSpPr>
        <p:spPr bwMode="auto">
          <a:xfrm>
            <a:off x="5740400" y="6110288"/>
            <a:ext cx="2206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i="1"/>
              <a:t>Source:</a:t>
            </a:r>
            <a:r>
              <a:rPr lang="en-US" altLang="en-US" sz="1800"/>
              <a:t> [31], Table 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DiffUser (2)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9900" cy="3263900"/>
          </a:xfrm>
        </p:spPr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Implement our system on Android using Java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Override Android’s “Home” Activity for multi-user authentication, profile configuration</a:t>
            </a:r>
          </a:p>
        </p:txBody>
      </p:sp>
      <p:pic>
        <p:nvPicPr>
          <p:cNvPr id="20484" name="Picture 4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4"/>
          <a:stretch>
            <a:fillRect/>
          </a:stretch>
        </p:blipFill>
        <p:spPr bwMode="auto">
          <a:xfrm>
            <a:off x="1549400" y="3213100"/>
            <a:ext cx="4059238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title="screenshot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7"/>
          <a:stretch>
            <a:fillRect/>
          </a:stretch>
        </p:blipFill>
        <p:spPr bwMode="auto">
          <a:xfrm>
            <a:off x="5613400" y="3289300"/>
            <a:ext cx="19685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1604963" y="6159500"/>
            <a:ext cx="607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Source: [31], Figure 2. From left to right: “normal” user screen;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user login and authentication; user profile configuration.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Organization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ea typeface="ＭＳ Ｐゴシック" panose="020B0600070205080204" pitchFamily="34" charset="-128"/>
              </a:rPr>
              <a:t>Quick Overview of Mobile Devices</a:t>
            </a:r>
          </a:p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Mobile Threats and Attacks</a:t>
            </a:r>
          </a:p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Countermeasures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D4C42-BF5E-4BD3-92D5-597698749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Mobile Device Information Leakage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292100" y="1600200"/>
            <a:ext cx="8851900" cy="5067300"/>
          </a:xfrm>
        </p:spPr>
        <p:txBody>
          <a:bodyPr/>
          <a:lstStyle/>
          <a:p>
            <a:r>
              <a:rPr lang="en-US" altLang="en-US" sz="2400" smtClean="0">
                <a:ea typeface="ＭＳ Ｐゴシック" panose="020B0600070205080204" pitchFamily="34" charset="-128"/>
              </a:rPr>
              <a:t>Types of mobile device information sources: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Internal to device (e.g., GPS location, IMEI, etc.)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External sources (e.g., CNN, Chase Bank, etc.)</a:t>
            </a:r>
          </a:p>
          <a:p>
            <a:r>
              <a:rPr lang="en-US" altLang="en-US" sz="2400" smtClean="0">
                <a:ea typeface="ＭＳ Ｐゴシック" panose="020B0600070205080204" pitchFamily="34" charset="-128"/>
              </a:rPr>
              <a:t>Third-party mobile apps can leak info to external sources [32]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Send out device ID (IMEI/EID), contacts, location, etc.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Apps ask permission to access such info; users can ignore!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Apps can intercept info sent to a source, send to different destination!</a:t>
            </a:r>
          </a:p>
          <a:p>
            <a:r>
              <a:rPr lang="en-US" altLang="en-US" sz="2400" smtClean="0">
                <a:ea typeface="ＭＳ Ｐゴシック" panose="020B0600070205080204" pitchFamily="34" charset="-128"/>
              </a:rPr>
              <a:t>Motives: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Monitor employees’ activity using accelerometers (cited in [32])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Ads, market research (include user location, behavior, etc.)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Malice</a:t>
            </a:r>
          </a:p>
          <a:p>
            <a:r>
              <a:rPr lang="en-US" altLang="en-US" sz="2400" smtClean="0">
                <a:ea typeface="ＭＳ Ｐゴシック" panose="020B0600070205080204" pitchFamily="34" charset="-128"/>
              </a:rPr>
              <a:t>How do we protect against such information leakage?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Information Flow Tracking (IFT)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IFT tracks each information flow among internal, external sources</a:t>
            </a: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Each flow is </a:t>
            </a:r>
            <a:r>
              <a:rPr lang="en-US" altLang="en-US" sz="2000" i="1" smtClean="0">
                <a:ea typeface="ＭＳ Ｐゴシック" panose="020B0600070205080204" pitchFamily="34" charset="-128"/>
              </a:rPr>
              <a:t>tagged</a:t>
            </a:r>
            <a:r>
              <a:rPr lang="en-US" altLang="en-US" sz="2000" smtClean="0">
                <a:ea typeface="ＭＳ Ｐゴシック" panose="020B0600070205080204" pitchFamily="34" charset="-128"/>
              </a:rPr>
              <a:t>, e.g., “untrusted”</a:t>
            </a: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Tag propagated as information flows among internal, external sources</a:t>
            </a: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Sound alarm if data sent to third party</a:t>
            </a:r>
          </a:p>
          <a:p>
            <a:pPr>
              <a:lnSpc>
                <a:spcPct val="80000"/>
              </a:lnSpc>
            </a:pPr>
            <a:r>
              <a:rPr lang="en-US" altLang="en-US" sz="2400" smtClean="0">
                <a:ea typeface="ＭＳ Ｐゴシック" panose="020B0600070205080204" pitchFamily="34" charset="-128"/>
              </a:rPr>
              <a:t>Challenges</a:t>
            </a: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Reasonable runtime, space overhead</a:t>
            </a:r>
          </a:p>
          <a:p>
            <a:pPr lvl="1">
              <a:lnSpc>
                <a:spcPct val="80000"/>
              </a:lnSpc>
            </a:pPr>
            <a:r>
              <a:rPr lang="en-US" altLang="en-US" sz="2000" smtClean="0">
                <a:ea typeface="ＭＳ Ｐゴシック" panose="020B0600070205080204" pitchFamily="34" charset="-128"/>
              </a:rPr>
              <a:t>Many information sources</a:t>
            </a:r>
          </a:p>
        </p:txBody>
      </p:sp>
      <p:pic>
        <p:nvPicPr>
          <p:cNvPr id="22532" name="Content Placeholder 4" descr="Leakage.png" title="screensho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6" b="-359"/>
          <a:stretch>
            <a:fillRect/>
          </a:stretch>
        </p:blipFill>
        <p:spPr>
          <a:xfrm>
            <a:off x="4648200" y="2590800"/>
            <a:ext cx="4038600" cy="2540000"/>
          </a:xfrm>
        </p:spPr>
      </p:pic>
      <p:sp>
        <p:nvSpPr>
          <p:cNvPr id="22533" name="TextBox 5"/>
          <p:cNvSpPr txBox="1">
            <a:spLocks noChangeArrowheads="1"/>
          </p:cNvSpPr>
          <p:nvPr/>
        </p:nvSpPr>
        <p:spPr bwMode="auto">
          <a:xfrm>
            <a:off x="5067300" y="6178550"/>
            <a:ext cx="3844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Information leakage on mobile devices</a:t>
            </a:r>
          </a:p>
        </p:txBody>
      </p:sp>
      <p:sp>
        <p:nvSpPr>
          <p:cNvPr id="22534" name="TextBox 8"/>
          <p:cNvSpPr txBox="1">
            <a:spLocks noChangeArrowheads="1"/>
          </p:cNvSpPr>
          <p:nvPr/>
        </p:nvSpPr>
        <p:spPr bwMode="auto">
          <a:xfrm>
            <a:off x="4660900" y="2406650"/>
            <a:ext cx="1009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“trusted”</a:t>
            </a:r>
          </a:p>
        </p:txBody>
      </p:sp>
      <p:sp>
        <p:nvSpPr>
          <p:cNvPr id="22535" name="TextBox 10"/>
          <p:cNvSpPr txBox="1">
            <a:spLocks noChangeArrowheads="1"/>
          </p:cNvSpPr>
          <p:nvPr/>
        </p:nvSpPr>
        <p:spPr bwMode="auto">
          <a:xfrm>
            <a:off x="5357813" y="5429250"/>
            <a:ext cx="1241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“untrusted”</a:t>
            </a:r>
          </a:p>
        </p:txBody>
      </p:sp>
      <p:cxnSp>
        <p:nvCxnSpPr>
          <p:cNvPr id="13" name="Straight Arrow Connector 12" title="screenshot">
            <a:extLst>
              <a:ext uri="{FF2B5EF4-FFF2-40B4-BE49-F238E27FC236}">
                <a16:creationId xmlns:a16="http://schemas.microsoft.com/office/drawing/2014/main" id="{4D8946F2-EB91-497C-A42C-0E7DA4D18600}"/>
              </a:ext>
            </a:extLst>
          </p:cNvPr>
          <p:cNvCxnSpPr>
            <a:cxnSpLocks noChangeShapeType="1"/>
            <a:stCxn id="22534" idx="2"/>
          </p:cNvCxnSpPr>
          <p:nvPr/>
        </p:nvCxnSpPr>
        <p:spPr bwMode="auto">
          <a:xfrm>
            <a:off x="5165725" y="2774950"/>
            <a:ext cx="1527175" cy="793750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Arrow Connector 13" title="screenshot">
            <a:extLst>
              <a:ext uri="{FF2B5EF4-FFF2-40B4-BE49-F238E27FC236}">
                <a16:creationId xmlns:a16="http://schemas.microsoft.com/office/drawing/2014/main" id="{78DB96FE-4819-43DA-B9AD-A7498C52E658}"/>
              </a:ext>
            </a:extLst>
          </p:cNvPr>
          <p:cNvCxnSpPr>
            <a:cxnSpLocks noChangeShapeType="1"/>
            <a:stCxn id="22534" idx="2"/>
          </p:cNvCxnSpPr>
          <p:nvPr/>
        </p:nvCxnSpPr>
        <p:spPr bwMode="auto">
          <a:xfrm>
            <a:off x="5165725" y="2774950"/>
            <a:ext cx="803275" cy="1123950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Arrow Connector 16" title="screenshot">
            <a:extLst>
              <a:ext uri="{FF2B5EF4-FFF2-40B4-BE49-F238E27FC236}">
                <a16:creationId xmlns:a16="http://schemas.microsoft.com/office/drawing/2014/main" id="{23EE9D68-0D9A-481D-B696-576FA3ABC3F8}"/>
              </a:ext>
            </a:extLst>
          </p:cNvPr>
          <p:cNvCxnSpPr>
            <a:cxnSpLocks noChangeShapeType="1"/>
            <a:stCxn id="22535" idx="0"/>
          </p:cNvCxnSpPr>
          <p:nvPr/>
        </p:nvCxnSpPr>
        <p:spPr bwMode="auto">
          <a:xfrm flipV="1">
            <a:off x="5978525" y="4406900"/>
            <a:ext cx="104775" cy="1022350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Arrow Connector 19" title="screenshot">
            <a:extLst>
              <a:ext uri="{FF2B5EF4-FFF2-40B4-BE49-F238E27FC236}">
                <a16:creationId xmlns:a16="http://schemas.microsoft.com/office/drawing/2014/main" id="{972CEA01-8090-493C-8FF7-661F2BD949BD}"/>
              </a:ext>
            </a:extLst>
          </p:cNvPr>
          <p:cNvCxnSpPr>
            <a:cxnSpLocks noChangeShapeType="1"/>
            <a:stCxn id="22535" idx="0"/>
          </p:cNvCxnSpPr>
          <p:nvPr/>
        </p:nvCxnSpPr>
        <p:spPr bwMode="auto">
          <a:xfrm flipV="1">
            <a:off x="5978525" y="4102100"/>
            <a:ext cx="828675" cy="1327150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Straight Arrow Connector 23" title="screenshot">
            <a:extLst>
              <a:ext uri="{FF2B5EF4-FFF2-40B4-BE49-F238E27FC236}">
                <a16:creationId xmlns:a16="http://schemas.microsoft.com/office/drawing/2014/main" id="{27F1550E-B059-482C-B2FE-E144A75BA0FB}"/>
              </a:ext>
            </a:extLst>
          </p:cNvPr>
          <p:cNvCxnSpPr>
            <a:cxnSpLocks noChangeShapeType="1"/>
            <a:stCxn id="22535" idx="0"/>
          </p:cNvCxnSpPr>
          <p:nvPr/>
        </p:nvCxnSpPr>
        <p:spPr bwMode="auto">
          <a:xfrm flipV="1">
            <a:off x="5978525" y="4508500"/>
            <a:ext cx="1120775" cy="920750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TaintDroid 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279900" cy="4902200"/>
          </a:xfrm>
        </p:spPr>
        <p:txBody>
          <a:bodyPr/>
          <a:lstStyle/>
          <a:p>
            <a:r>
              <a:rPr lang="en-US" altLang="en-US" sz="2600" smtClean="0">
                <a:ea typeface="ＭＳ Ｐゴシック" panose="020B0600070205080204" pitchFamily="34" charset="-128"/>
              </a:rPr>
              <a:t>Enck et al., OSDI 2010 [32]</a:t>
            </a:r>
          </a:p>
          <a:p>
            <a:r>
              <a:rPr lang="en-US" altLang="en-US" sz="2600" smtClean="0">
                <a:ea typeface="ＭＳ Ｐゴシック" panose="020B0600070205080204" pitchFamily="34" charset="-128"/>
              </a:rPr>
              <a:t>IFT system on Android 2.1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System firmware (</a:t>
            </a:r>
            <a:r>
              <a:rPr lang="en-US" altLang="en-US" sz="2200" i="1" smtClean="0">
                <a:ea typeface="ＭＳ Ｐゴシック" panose="020B0600070205080204" pitchFamily="34" charset="-128"/>
              </a:rPr>
              <a:t>not </a:t>
            </a:r>
            <a:r>
              <a:rPr lang="en-US" altLang="en-US" sz="2200" smtClean="0">
                <a:ea typeface="ＭＳ Ｐゴシック" panose="020B0600070205080204" pitchFamily="34" charset="-128"/>
              </a:rPr>
              <a:t>app)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Modifies Android’s Dalvik VM, tracks info flows across methods, classes, files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Tracks the following info: </a:t>
            </a:r>
          </a:p>
          <a:p>
            <a:pPr lvl="2"/>
            <a:r>
              <a:rPr lang="en-US" altLang="en-US" sz="1900" smtClean="0">
                <a:ea typeface="ＭＳ Ｐゴシック" panose="020B0600070205080204" pitchFamily="34" charset="-128"/>
              </a:rPr>
              <a:t>Sensors: GPS, camera, accelerometer, microphone</a:t>
            </a:r>
          </a:p>
          <a:p>
            <a:pPr lvl="2"/>
            <a:r>
              <a:rPr lang="en-US" altLang="en-US" sz="1900" smtClean="0">
                <a:ea typeface="ＭＳ Ｐゴシック" panose="020B0600070205080204" pitchFamily="34" charset="-128"/>
              </a:rPr>
              <a:t>Internal info: contacts, phone #, IMEI, IMSI, Google acct</a:t>
            </a:r>
          </a:p>
          <a:p>
            <a:pPr lvl="2"/>
            <a:r>
              <a:rPr lang="en-US" altLang="en-US" sz="1900" smtClean="0">
                <a:ea typeface="ＭＳ Ｐゴシック" panose="020B0600070205080204" pitchFamily="34" charset="-128"/>
              </a:rPr>
              <a:t>External info: network, SMS</a:t>
            </a:r>
          </a:p>
          <a:p>
            <a:pPr lvl="1"/>
            <a:r>
              <a:rPr lang="en-US" altLang="en-US" sz="2200" smtClean="0">
                <a:ea typeface="ＭＳ Ｐゴシック" panose="020B0600070205080204" pitchFamily="34" charset="-128"/>
              </a:rPr>
              <a:t>Notifies user of info leakage</a:t>
            </a:r>
          </a:p>
          <a:p>
            <a:endParaRPr lang="en-US" altLang="en-US" sz="2600" smtClean="0">
              <a:ea typeface="ＭＳ Ｐゴシック" panose="020B0600070205080204" pitchFamily="34" charset="-128"/>
            </a:endParaRPr>
          </a:p>
        </p:txBody>
      </p:sp>
      <p:pic>
        <p:nvPicPr>
          <p:cNvPr id="23556" name="Content Placeholder 4" title="screensho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86" b="-2336"/>
          <a:stretch>
            <a:fillRect/>
          </a:stretch>
        </p:blipFill>
        <p:spPr>
          <a:xfrm>
            <a:off x="4875213" y="2768600"/>
            <a:ext cx="4038600" cy="1841500"/>
          </a:xfrm>
        </p:spPr>
      </p:pic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6057900" y="4598988"/>
            <a:ext cx="1331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Source: [33]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D2Taint (1)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Motivation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Mobile device users access </a:t>
            </a:r>
            <a:r>
              <a:rPr lang="en-US" altLang="en-US" sz="2600" i="1" smtClean="0">
                <a:ea typeface="ＭＳ Ｐゴシック" panose="020B0600070205080204" pitchFamily="34" charset="-128"/>
              </a:rPr>
              <a:t>many </a:t>
            </a:r>
            <a:r>
              <a:rPr lang="en-US" altLang="en-US" sz="2600" smtClean="0">
                <a:ea typeface="ＭＳ Ｐゴシック" panose="020B0600070205080204" pitchFamily="34" charset="-128"/>
              </a:rPr>
              <a:t>information sources, e.g.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Online banks (like Chase)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Social networking (like Facebook)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News websites (like CNN)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Different info sources: different sensitivity levels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Applications’ diverse variable access patterns challenge tag propagation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Users’ info source access patterns change over time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Need to track many information flows with moderate space, runtime overhead</a:t>
            </a:r>
          </a:p>
          <a:p>
            <a:pPr lvl="1">
              <a:lnSpc>
                <a:spcPct val="80000"/>
              </a:lnSpc>
            </a:pPr>
            <a:endParaRPr lang="en-US" altLang="en-US" sz="26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D2Taint (2)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2800" cy="4749800"/>
          </a:xfrm>
        </p:spPr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Differentiated and dynamic tag strategy [34]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Information sources partitioned into differentiated classes based on arbitrary criteria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Example (criterion=“info sensitivity level”):</a:t>
            </a:r>
          </a:p>
          <a:p>
            <a:pPr lvl="2"/>
            <a:r>
              <a:rPr lang="en-US" altLang="en-US" smtClean="0">
                <a:ea typeface="ＭＳ Ｐゴシック" panose="020B0600070205080204" pitchFamily="34" charset="-128"/>
              </a:rPr>
              <a:t>Classes: “highly sensitive”, “moderately sensitive”, </a:t>
            </a:r>
            <a:br>
              <a:rPr lang="en-US" altLang="en-US" smtClean="0">
                <a:ea typeface="ＭＳ Ｐゴシック" panose="020B0600070205080204" pitchFamily="34" charset="-128"/>
              </a:rPr>
            </a:br>
            <a:r>
              <a:rPr lang="en-US" altLang="en-US" smtClean="0">
                <a:ea typeface="ＭＳ Ｐゴシック" panose="020B0600070205080204" pitchFamily="34" charset="-128"/>
              </a:rPr>
              <a:t>“not sensitive”</a:t>
            </a:r>
          </a:p>
          <a:p>
            <a:pPr lvl="2"/>
            <a:r>
              <a:rPr lang="en-US" altLang="en-US" smtClean="0">
                <a:ea typeface="ＭＳ Ｐゴシック" panose="020B0600070205080204" pitchFamily="34" charset="-128"/>
              </a:rPr>
              <a:t>Sources: Chase → “highly sensitive”; Facebook → “moderately sensitive”; CNN → “not sensitive”</a:t>
            </a:r>
          </a:p>
          <a:p>
            <a:pPr lvl="1"/>
            <a:r>
              <a:rPr lang="en-US" altLang="en-US" smtClean="0">
                <a:ea typeface="ＭＳ Ｐゴシック" panose="020B0600070205080204" pitchFamily="34" charset="-128"/>
              </a:rPr>
              <a:t>Each class’s sources stored in a location info table </a:t>
            </a:r>
          </a:p>
          <a:p>
            <a:pPr lvl="2"/>
            <a:r>
              <a:rPr lang="en-US" altLang="en-US" smtClean="0">
                <a:ea typeface="ＭＳ Ｐゴシック" panose="020B0600070205080204" pitchFamily="34" charset="-128"/>
              </a:rPr>
              <a:t>Source indices (0, 1, …) </a:t>
            </a:r>
            <a:r>
              <a:rPr lang="en-US" altLang="en-US" smtClean="0">
                <a:latin typeface="Arial Unicode MS" pitchFamily="34" charset="-128"/>
                <a:ea typeface="Arial Unicode MS" pitchFamily="34" charset="-128"/>
              </a:rPr>
              <a:t>↦</a:t>
            </a:r>
            <a:r>
              <a:rPr lang="en-US" altLang="en-US" smtClean="0">
                <a:ea typeface="ＭＳ Ｐゴシック" panose="020B0600070205080204" pitchFamily="34" charset="-128"/>
              </a:rPr>
              <a:t> source names (chase.com, …)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D2Taint (3)</a:t>
            </a:r>
          </a:p>
        </p:txBody>
      </p:sp>
      <p:sp>
        <p:nvSpPr>
          <p:cNvPr id="26627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78788" cy="24780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D2Taint uses fixed length tag (32 bits)</a:t>
            </a:r>
          </a:p>
          <a:p>
            <a:pPr lvl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Tag includes segments corresponding to classes</a:t>
            </a:r>
          </a:p>
          <a:p>
            <a:pPr lvl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Each segment stores </a:t>
            </a:r>
            <a:r>
              <a:rPr lang="en-US" altLang="en-US" sz="2200" i="1" smtClean="0">
                <a:ea typeface="ＭＳ Ｐゴシック" panose="020B0600070205080204" pitchFamily="34" charset="-128"/>
              </a:rPr>
              <a:t>representations </a:t>
            </a:r>
            <a:r>
              <a:rPr lang="en-US" altLang="en-US" sz="2200" smtClean="0">
                <a:ea typeface="ＭＳ Ｐゴシック" panose="020B0600070205080204" pitchFamily="34" charset="-128"/>
              </a:rPr>
              <a:t>of information sources in its class</a:t>
            </a:r>
          </a:p>
          <a:p>
            <a:pPr lvl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Representation: info source’s class table index</a:t>
            </a:r>
          </a:p>
          <a:p>
            <a:pPr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Note: source table grows over time</a:t>
            </a:r>
          </a:p>
          <a:p>
            <a:pPr lvl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Information source representation does </a:t>
            </a:r>
            <a:r>
              <a:rPr lang="en-US" altLang="en-US" sz="2200" i="1" smtClean="0">
                <a:ea typeface="ＭＳ Ｐゴシック" panose="020B0600070205080204" pitchFamily="34" charset="-128"/>
              </a:rPr>
              <a:t>not </a:t>
            </a:r>
            <a:r>
              <a:rPr lang="en-US" altLang="en-US" sz="2200" smtClean="0">
                <a:ea typeface="ＭＳ Ｐゴシック" panose="020B0600070205080204" pitchFamily="34" charset="-128"/>
              </a:rPr>
              <a:t>uniquely ID source</a:t>
            </a:r>
          </a:p>
        </p:txBody>
      </p:sp>
      <p:pic>
        <p:nvPicPr>
          <p:cNvPr id="26628" name="Picture 9" descr="D2TagStructure.png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4078288"/>
            <a:ext cx="7732713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D2Taint (4)</a:t>
            </a:r>
          </a:p>
        </p:txBody>
      </p:sp>
      <p:sp>
        <p:nvSpPr>
          <p:cNvPr id="27651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530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D2Taint implemented on Android 2.2, Nexus One smartphones</a:t>
            </a:r>
          </a:p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Evaluate D2Taint: 84 popular free apps from Google Play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71/84 leak some data to third parties 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E.g., Android system version, screen resolution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Often, third parties are cloud computing services</a:t>
            </a:r>
          </a:p>
          <a:p>
            <a:pPr lvl="2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TaintDroid cannot detect external data leakage</a:t>
            </a:r>
          </a:p>
          <a:p>
            <a:pPr lvl="3">
              <a:lnSpc>
                <a:spcPct val="80000"/>
              </a:lnSpc>
            </a:pPr>
            <a:r>
              <a:rPr lang="en-US" altLang="en-US" sz="1900" smtClean="0">
                <a:ea typeface="ＭＳ Ｐゴシック" panose="020B0600070205080204" pitchFamily="34" charset="-128"/>
              </a:rPr>
              <a:t>1 bit in tag for “network”</a:t>
            </a:r>
          </a:p>
          <a:p>
            <a:pPr lvl="3">
              <a:lnSpc>
                <a:spcPct val="80000"/>
              </a:lnSpc>
            </a:pPr>
            <a:r>
              <a:rPr lang="en-US" altLang="en-US" sz="1900" smtClean="0">
                <a:ea typeface="ＭＳ Ｐゴシック" panose="020B0600070205080204" pitchFamily="34" charset="-128"/>
              </a:rPr>
              <a:t>Cannot track multiple external sources at once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12/84 leak highly sensitive data, e.g., IMEI/EID (detected by both D2Taint, TaintDroid)</a:t>
            </a:r>
          </a:p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D2Taint has overhead similar to TaintDroid’s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Location Privacy Protection</a:t>
            </a:r>
          </a:p>
        </p:txBody>
      </p:sp>
      <p:sp>
        <p:nvSpPr>
          <p:cNvPr id="28675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530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Strong regulation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Corporate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Individual</a:t>
            </a:r>
          </a:p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Dynamic MAC and Bluetooth addresses?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Collision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How often to change?</a:t>
            </a:r>
          </a:p>
          <a:p>
            <a:pPr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Proxy-based communications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Dummy device as proxy</a:t>
            </a:r>
          </a:p>
          <a:p>
            <a:pPr lvl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Group communications</a:t>
            </a:r>
          </a:p>
          <a:p>
            <a:pPr>
              <a:lnSpc>
                <a:spcPct val="80000"/>
              </a:lnSpc>
            </a:pPr>
            <a:endParaRPr lang="en-US" altLang="en-US" sz="30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Summary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Mobile devices are increasingly popular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There are many threats and attacks against mobile devices, e.g., loss/theft, sensitive information leakage, and location privacy compromise</a:t>
            </a:r>
          </a:p>
          <a:p>
            <a:r>
              <a:rPr lang="en-US" altLang="en-US" smtClean="0">
                <a:ea typeface="ＭＳ Ｐゴシック" panose="020B0600070205080204" pitchFamily="34" charset="-128"/>
              </a:rPr>
              <a:t>Mobile access control, information leakage protection, and location privacy protection, etc.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References (1)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57200" y="1501775"/>
            <a:ext cx="8229600" cy="50307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Cisco, “Cisco Visual Networking Index: Global Mobile Data Traffic Forecast Update, 2011–2016”</a:t>
            </a:r>
            <a:r>
              <a:rPr lang="en-US" altLang="ja-JP" sz="1600" smtClean="0">
                <a:ea typeface="MS PMincho" pitchFamily="18" charset="-128"/>
              </a:rPr>
              <a:t>, 14 Feb. 2012, </a:t>
            </a:r>
            <a:r>
              <a:rPr lang="en-US" altLang="ja-JP" sz="1600" smtClean="0">
                <a:ea typeface="MS PMincho" pitchFamily="18" charset="-128"/>
                <a:hlinkClick r:id="rId2"/>
              </a:rPr>
              <a:t>http://www.cisco.com/en/US/solutions/collateral/ns341/ns525/ns537/</a:t>
            </a:r>
            <a:br>
              <a:rPr lang="en-US" altLang="ja-JP" sz="1600" smtClean="0">
                <a:ea typeface="MS PMincho" pitchFamily="18" charset="-128"/>
                <a:hlinkClick r:id="rId2"/>
              </a:rPr>
            </a:br>
            <a:r>
              <a:rPr lang="en-US" altLang="ja-JP" sz="1600" smtClean="0">
                <a:ea typeface="MS PMincho" pitchFamily="18" charset="-128"/>
                <a:hlinkClick r:id="rId2"/>
              </a:rPr>
              <a:t>ns705/ns827/white_paper_c11-520862.html</a:t>
            </a:r>
            <a:r>
              <a:rPr lang="en-US" altLang="ja-JP" sz="1600" smtClean="0">
                <a:ea typeface="MS PMincho" pitchFamily="18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Samsung, “Exynos 5 Dual,”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3"/>
              </a:rPr>
              <a:t>http://www.samsung.com/global/business/semiconductor/</a:t>
            </a:r>
            <a:br>
              <a:rPr lang="en-US" altLang="en-US" sz="1600" smtClean="0">
                <a:ea typeface="ＭＳ Ｐゴシック" panose="020B0600070205080204" pitchFamily="34" charset="-128"/>
                <a:hlinkClick r:id="rId3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3"/>
              </a:rPr>
              <a:t>product/application/detail?productId=7668&amp;iaId=2341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Nielsen Co., “Two Thirds of All New Mobile Buyers Now Opting for Smartphones,”  12 Jul.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4"/>
              </a:rPr>
              <a:t>http://blog.nielsen.com/nielsenwire/online_mobile/two-thirds-of-new-mobile-buyers-</a:t>
            </a:r>
            <a:br>
              <a:rPr lang="en-US" altLang="en-US" sz="1600" smtClean="0">
                <a:ea typeface="ＭＳ Ｐゴシック" panose="020B0600070205080204" pitchFamily="34" charset="-128"/>
                <a:hlinkClick r:id="rId4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4"/>
              </a:rPr>
              <a:t>now-opting-for-smartphones/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K. De Vere, “iOS leapfrogs Android with 410 million devices sold and 650,000 apps,” 24 Jul.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5"/>
              </a:rPr>
              <a:t>http://www.insidemobileapps.com/2012/07/24/ios-device-sales-leapfrog-android-with-</a:t>
            </a:r>
            <a:br>
              <a:rPr lang="en-US" altLang="en-US" sz="1600" smtClean="0">
                <a:ea typeface="ＭＳ Ｐゴシック" panose="020B0600070205080204" pitchFamily="34" charset="-128"/>
                <a:hlinkClick r:id="rId5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5"/>
              </a:rPr>
              <a:t>410-million-devices-sold/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K. Haslem, “Macworld Expo: Optimised OS X sits on ‘versatile’ Flash,” 12 Jan. 2007, Macworld, </a:t>
            </a:r>
            <a:r>
              <a:rPr lang="en-US" altLang="en-US" sz="1600" smtClean="0">
                <a:ea typeface="ＭＳ Ｐゴシック" panose="020B0600070205080204" pitchFamily="34" charset="-128"/>
                <a:hlinkClick r:id="rId6"/>
              </a:rPr>
              <a:t>http://www.macworld.co.uk/ipod-itunes/news/index.cfm?newsid=16927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Wikipedia, “iOS,” updated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7"/>
              </a:rPr>
              <a:t>http://en.wikipedia.org/wiki/iOS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Apple Inc., “iPhone Developer University Program,” </a:t>
            </a:r>
            <a:r>
              <a:rPr lang="en-US" altLang="en-US" sz="1600" smtClean="0">
                <a:ea typeface="ＭＳ Ｐゴシック" panose="020B0600070205080204" pitchFamily="34" charset="-128"/>
                <a:hlinkClick r:id="rId8"/>
              </a:rPr>
              <a:t>http://developer.apple.com/iphone/program/university.html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Apple Inc, “iOS Security,” </a:t>
            </a:r>
            <a:r>
              <a:rPr lang="en-US" altLang="en-US" sz="1600" smtClean="0">
                <a:ea typeface="ＭＳ Ｐゴシック" panose="020B0600070205080204" pitchFamily="34" charset="-128"/>
                <a:hlinkClick r:id="rId9"/>
              </a:rPr>
              <a:t>http://images.apple.com/ipad/business/docs/</a:t>
            </a:r>
            <a:br>
              <a:rPr lang="en-US" altLang="en-US" sz="1600" smtClean="0">
                <a:ea typeface="ＭＳ Ｐゴシック" panose="020B0600070205080204" pitchFamily="34" charset="-128"/>
                <a:hlinkClick r:id="rId9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9"/>
              </a:rPr>
              <a:t>iOS_Security_May12.pdf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sz="1600" smtClean="0">
                <a:ea typeface="ＭＳ Ｐゴシック" panose="020B0600070205080204" pitchFamily="34" charset="-128"/>
              </a:rPr>
              <a:t>Android Open Source Project, “Android Security Overview,” </a:t>
            </a:r>
            <a:r>
              <a:rPr lang="en-US" altLang="en-US" sz="1600" smtClean="0">
                <a:ea typeface="ＭＳ Ｐゴシック" panose="020B0600070205080204" pitchFamily="34" charset="-128"/>
                <a:hlinkClick r:id="rId10"/>
              </a:rPr>
              <a:t>http://source.android.com/tech/</a:t>
            </a:r>
            <a:br>
              <a:rPr lang="en-US" altLang="en-US" sz="1600" smtClean="0">
                <a:ea typeface="ＭＳ Ｐゴシック" panose="020B0600070205080204" pitchFamily="34" charset="-128"/>
                <a:hlinkClick r:id="rId10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10"/>
              </a:rPr>
              <a:t>security/index.html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endParaRPr lang="en-US" altLang="en-US" sz="1600" smtClean="0">
              <a:ea typeface="ＭＳ Ｐゴシック" panose="020B0600070205080204" pitchFamily="34" charset="-128"/>
            </a:endParaRPr>
          </a:p>
        </p:txBody>
      </p:sp>
      <p:sp>
        <p:nvSpPr>
          <p:cNvPr id="30724" name="TextBox 1"/>
          <p:cNvSpPr txBox="1">
            <a:spLocks noChangeArrowheads="1"/>
          </p:cNvSpPr>
          <p:nvPr/>
        </p:nvSpPr>
        <p:spPr bwMode="auto">
          <a:xfrm>
            <a:off x="304800" y="6313488"/>
            <a:ext cx="80200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Presentation organization inspired by T. Eston, “Android vs. iOS Security Showdown,” 2012,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hlinkClick r:id="rId11"/>
              </a:rPr>
              <a:t>http://www.slideshare.net/agent0x0/the-android-vs-apple-ios-security-showdown</a:t>
            </a:r>
            <a:r>
              <a:rPr lang="en-US" altLang="en-US" sz="160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8" title="screensho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25" y="1522413"/>
            <a:ext cx="2987675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Overview of Mobile Devices</a:t>
            </a:r>
          </a:p>
        </p:txBody>
      </p:sp>
      <p:sp>
        <p:nvSpPr>
          <p:cNvPr id="4100" name="Content Placeholder 3"/>
          <p:cNvSpPr>
            <a:spLocks noGrp="1"/>
          </p:cNvSpPr>
          <p:nvPr>
            <p:ph sz="half" idx="1"/>
          </p:nvPr>
        </p:nvSpPr>
        <p:spPr>
          <a:xfrm>
            <a:off x="266700" y="1600200"/>
            <a:ext cx="4229100" cy="50673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500" smtClean="0">
                <a:ea typeface="ＭＳ Ｐゴシック" panose="020B0600070205080204" pitchFamily="34" charset="-128"/>
              </a:rPr>
              <a:t>Mobile </a:t>
            </a:r>
            <a:r>
              <a:rPr lang="en-US" altLang="en-US" sz="2500" i="1" smtClean="0">
                <a:ea typeface="ＭＳ Ｐゴシック" panose="020B0600070205080204" pitchFamily="34" charset="-128"/>
              </a:rPr>
              <a:t>computers</a:t>
            </a:r>
            <a:r>
              <a:rPr lang="en-US" altLang="en-US" sz="2500" smtClean="0">
                <a:ea typeface="ＭＳ Ｐゴシック" panose="020B0600070205080204" pitchFamily="34" charset="-128"/>
              </a:rPr>
              <a:t>:</a:t>
            </a:r>
          </a:p>
          <a:p>
            <a:pPr lvl="1" eaLnBrk="1" hangingPunct="1">
              <a:lnSpc>
                <a:spcPct val="80000"/>
              </a:lnSpc>
              <a:buFont typeface="Lucida Grande" pitchFamily="-84" charset="0"/>
              <a:buChar char="–"/>
            </a:pPr>
            <a:r>
              <a:rPr lang="en-US" altLang="en-US" sz="2200" smtClean="0">
                <a:ea typeface="ＭＳ Ｐゴシック" panose="020B0600070205080204" pitchFamily="34" charset="-128"/>
              </a:rPr>
              <a:t>Mainly smartphones, tablets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Sensors: GPS, camera, accelerometer, etc.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Computation: powerful CPUs (≥ 1 GHz, multi-core)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Communication: cellular/4G, Wi-Fi, near field communication (NFC), etc.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smtClean="0">
                <a:ea typeface="ＭＳ Ｐゴシック" panose="020B0600070205080204" pitchFamily="34" charset="-128"/>
              </a:rPr>
              <a:t>Many connect to cellular networks: </a:t>
            </a:r>
            <a:r>
              <a:rPr lang="en-US" altLang="en-US" sz="2500" i="1" smtClean="0">
                <a:ea typeface="ＭＳ Ｐゴシック" panose="020B0600070205080204" pitchFamily="34" charset="-128"/>
              </a:rPr>
              <a:t>billing system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smtClean="0">
                <a:ea typeface="ＭＳ Ｐゴシック" panose="020B0600070205080204" pitchFamily="34" charset="-128"/>
              </a:rPr>
              <a:t>Cisco: 7 billion mobile devices will have been sold by 2012 [1]</a:t>
            </a:r>
          </a:p>
        </p:txBody>
      </p:sp>
      <p:pic>
        <p:nvPicPr>
          <p:cNvPr id="4101" name="Picture 13" title="screenshot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" t="18518" r="4301" b="18518"/>
          <a:stretch>
            <a:fillRect/>
          </a:stretch>
        </p:blipFill>
        <p:spPr bwMode="auto">
          <a:xfrm>
            <a:off x="6300788" y="1892300"/>
            <a:ext cx="250348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Content Placeholder 10" title="screenshot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0" r="24820"/>
          <a:stretch>
            <a:fillRect/>
          </a:stretch>
        </p:blipFill>
        <p:spPr bwMode="auto">
          <a:xfrm>
            <a:off x="4656138" y="2235200"/>
            <a:ext cx="1074737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4" title="screenshot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788" y="5740400"/>
            <a:ext cx="995362" cy="385763"/>
          </a:xfrm>
          <a:prstGeom prst="rect">
            <a:avLst/>
          </a:prstGeom>
          <a:solidFill>
            <a:srgbClr val="A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5" title="screenshot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862"/>
          <a:stretch>
            <a:fillRect/>
          </a:stretch>
        </p:blipFill>
        <p:spPr bwMode="auto">
          <a:xfrm>
            <a:off x="8250238" y="6164263"/>
            <a:ext cx="436562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6" title="screenshot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5657850"/>
            <a:ext cx="1141413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7" title="screenshot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6461125"/>
            <a:ext cx="1258888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9" title="screenshot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8" t="2814" r="13368" b="3436"/>
          <a:stretch>
            <a:fillRect/>
          </a:stretch>
        </p:blipFill>
        <p:spPr bwMode="auto">
          <a:xfrm>
            <a:off x="7891463" y="2351088"/>
            <a:ext cx="1085850" cy="202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23" descr="wide-area-network-link.png" title="screenshot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6" t="10287" r="18655" b="19907"/>
          <a:stretch>
            <a:fillRect/>
          </a:stretch>
        </p:blipFill>
        <p:spPr bwMode="auto">
          <a:xfrm>
            <a:off x="7164388" y="4473575"/>
            <a:ext cx="1165225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ounded Rectangle 13" title="screenshot">
            <a:extLst>
              <a:ext uri="{FF2B5EF4-FFF2-40B4-BE49-F238E27FC236}">
                <a16:creationId xmlns:a16="http://schemas.microsoft.com/office/drawing/2014/main" id="{0FF0AD9F-4C51-45F1-AC75-5C076C473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1200" y="1519238"/>
            <a:ext cx="4559300" cy="2954337"/>
          </a:xfrm>
          <a:prstGeom prst="roundRect">
            <a:avLst>
              <a:gd name="adj" fmla="val 19245"/>
            </a:avLst>
          </a:prstGeom>
          <a:noFill/>
          <a:ln w="19050">
            <a:solidFill>
              <a:srgbClr val="FF66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4110" name="Picture 25" title="screenshot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70"/>
          <a:stretch>
            <a:fillRect/>
          </a:stretch>
        </p:blipFill>
        <p:spPr bwMode="auto">
          <a:xfrm>
            <a:off x="5014913" y="3978275"/>
            <a:ext cx="3841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26" descr="tango-wireless.png" title="screenshot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088" y="3978275"/>
            <a:ext cx="490537" cy="4905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28" descr="wifi_ap.png" title="screenshot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8" y="5808663"/>
            <a:ext cx="5143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29" descr="tango-wireless.png" title="screenshot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3" y="3978275"/>
            <a:ext cx="490537" cy="4905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30" descr="tango-wireless.png" title="screenshot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250" y="3978275"/>
            <a:ext cx="492125" cy="4905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31" descr="tango-wireless.png" title="screenshot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5" y="1600200"/>
            <a:ext cx="490538" cy="4905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32" title="screenshot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70"/>
          <a:stretch>
            <a:fillRect/>
          </a:stretch>
        </p:blipFill>
        <p:spPr bwMode="auto">
          <a:xfrm>
            <a:off x="8342313" y="3978275"/>
            <a:ext cx="3841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Connector 34" title="screenshot">
            <a:extLst>
              <a:ext uri="{FF2B5EF4-FFF2-40B4-BE49-F238E27FC236}">
                <a16:creationId xmlns:a16="http://schemas.microsoft.com/office/drawing/2014/main" id="{965BB107-9876-4D49-84E6-2E1526A3C559}"/>
              </a:ext>
            </a:extLst>
          </p:cNvPr>
          <p:cNvCxnSpPr>
            <a:cxnSpLocks noChangeShapeType="1"/>
            <a:endCxn id="4112" idx="0"/>
          </p:cNvCxnSpPr>
          <p:nvPr/>
        </p:nvCxnSpPr>
        <p:spPr bwMode="auto">
          <a:xfrm rot="5400000">
            <a:off x="4834731" y="5037932"/>
            <a:ext cx="1535113" cy="6350"/>
          </a:xfrm>
          <a:prstGeom prst="curvedConnector3">
            <a:avLst>
              <a:gd name="adj1" fmla="val 78944"/>
            </a:avLst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Straight Connector 36" title="screenshot">
            <a:extLst>
              <a:ext uri="{FF2B5EF4-FFF2-40B4-BE49-F238E27FC236}">
                <a16:creationId xmlns:a16="http://schemas.microsoft.com/office/drawing/2014/main" id="{A0C1AA63-38CB-4B55-BADB-2C4809997856}"/>
              </a:ext>
            </a:extLst>
          </p:cNvPr>
          <p:cNvCxnSpPr>
            <a:cxnSpLocks noChangeShapeType="1"/>
            <a:endCxn id="4112" idx="0"/>
          </p:cNvCxnSpPr>
          <p:nvPr/>
        </p:nvCxnSpPr>
        <p:spPr bwMode="auto">
          <a:xfrm rot="10800000" flipV="1">
            <a:off x="5599113" y="4224338"/>
            <a:ext cx="1774825" cy="1584325"/>
          </a:xfrm>
          <a:prstGeom prst="curvedConnector2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Straight Connector 41" title="screenshot">
            <a:extLst>
              <a:ext uri="{FF2B5EF4-FFF2-40B4-BE49-F238E27FC236}">
                <a16:creationId xmlns:a16="http://schemas.microsoft.com/office/drawing/2014/main" id="{A41AA470-B86D-42BB-81E4-9EB905D4424F}"/>
              </a:ext>
            </a:extLst>
          </p:cNvPr>
          <p:cNvCxnSpPr>
            <a:cxnSpLocks noChangeShapeType="1"/>
            <a:endCxn id="4112" idx="0"/>
          </p:cNvCxnSpPr>
          <p:nvPr/>
        </p:nvCxnSpPr>
        <p:spPr bwMode="auto">
          <a:xfrm rot="10800000" flipV="1">
            <a:off x="5599113" y="3978275"/>
            <a:ext cx="3378200" cy="1830388"/>
          </a:xfrm>
          <a:prstGeom prst="curvedConnector2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Straight Connector 44" title="screenshot">
            <a:extLst>
              <a:ext uri="{FF2B5EF4-FFF2-40B4-BE49-F238E27FC236}">
                <a16:creationId xmlns:a16="http://schemas.microsoft.com/office/drawing/2014/main" id="{186FC035-6142-40B6-9136-E65DF5ED1D2E}"/>
              </a:ext>
            </a:extLst>
          </p:cNvPr>
          <p:cNvCxnSpPr>
            <a:cxnSpLocks noChangeShapeType="1"/>
            <a:endCxn id="4112" idx="0"/>
          </p:cNvCxnSpPr>
          <p:nvPr/>
        </p:nvCxnSpPr>
        <p:spPr bwMode="auto">
          <a:xfrm rot="5400000">
            <a:off x="5012531" y="2478882"/>
            <a:ext cx="3916363" cy="2743200"/>
          </a:xfrm>
          <a:prstGeom prst="curvedConnector3">
            <a:avLst>
              <a:gd name="adj1" fmla="val 655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Curved Connector 33" title="screenshot">
            <a:extLst>
              <a:ext uri="{FF2B5EF4-FFF2-40B4-BE49-F238E27FC236}">
                <a16:creationId xmlns:a16="http://schemas.microsoft.com/office/drawing/2014/main" id="{7045979B-DFCC-4EC2-B9A4-6B430EB162CB}"/>
              </a:ext>
            </a:extLst>
          </p:cNvPr>
          <p:cNvCxnSpPr>
            <a:cxnSpLocks noChangeShapeType="1"/>
            <a:stCxn id="4124" idx="2"/>
            <a:endCxn id="4112" idx="0"/>
          </p:cNvCxnSpPr>
          <p:nvPr/>
        </p:nvCxnSpPr>
        <p:spPr bwMode="auto">
          <a:xfrm rot="5400000">
            <a:off x="3919538" y="3765550"/>
            <a:ext cx="3722688" cy="363537"/>
          </a:xfrm>
          <a:prstGeom prst="curvedConnector3">
            <a:avLst>
              <a:gd name="adj1" fmla="val 73944"/>
            </a:avLst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122" name="Picture 64" descr="dollar.png" title="screenshot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225" y="4919663"/>
            <a:ext cx="49371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Picture 29" descr="iPhone4s.jpg" title="screenshot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2290763"/>
            <a:ext cx="1016000" cy="1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Picture 31" descr="tango-wireless.png" title="screenshot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1595438"/>
            <a:ext cx="490538" cy="4905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5" name="TextBox 35"/>
          <p:cNvSpPr txBox="1">
            <a:spLocks noChangeArrowheads="1"/>
          </p:cNvSpPr>
          <p:nvPr/>
        </p:nvSpPr>
        <p:spPr bwMode="auto">
          <a:xfrm>
            <a:off x="4903788" y="6362700"/>
            <a:ext cx="1390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Organization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References (2)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18088"/>
          </a:xfrm>
        </p:spPr>
        <p:txBody>
          <a:bodyPr/>
          <a:lstStyle/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fr-FR" altLang="en-US" sz="1600" smtClean="0">
                <a:ea typeface="ＭＳ Ｐゴシック" panose="020B0600070205080204" pitchFamily="34" charset="-128"/>
              </a:rPr>
              <a:t>A. Rubin, 15 Feb. 2012, https://plus.google.com/u/0/112599748506977857728/</a:t>
            </a:r>
            <a:br>
              <a:rPr lang="fr-FR" altLang="en-US" sz="1600" smtClean="0">
                <a:ea typeface="ＭＳ Ｐゴシック" panose="020B0600070205080204" pitchFamily="34" charset="-128"/>
              </a:rPr>
            </a:br>
            <a:r>
              <a:rPr lang="fr-FR" altLang="en-US" sz="1600" smtClean="0">
                <a:ea typeface="ＭＳ Ｐゴシック" panose="020B0600070205080204" pitchFamily="34" charset="-128"/>
              </a:rPr>
              <a:t>posts/Btey7rJBaLF 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H. Lockheimer, “Android and Security,” 2 Feb.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2"/>
              </a:rPr>
              <a:t>http://googlemobile.blogspot.com/</a:t>
            </a:r>
            <a:br>
              <a:rPr lang="en-US" altLang="en-US" sz="1600" smtClean="0">
                <a:ea typeface="ＭＳ Ｐゴシック" panose="020B0600070205080204" pitchFamily="34" charset="-128"/>
                <a:hlinkClick r:id="rId2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2"/>
              </a:rPr>
              <a:t>2012/02/android-and-security.html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Android Open Source Project, </a:t>
            </a:r>
            <a:r>
              <a:rPr lang="en-US" altLang="en-US" sz="1600" smtClean="0">
                <a:ea typeface="ＭＳ Ｐゴシック" panose="020B0600070205080204" pitchFamily="34" charset="-128"/>
                <a:hlinkClick r:id="rId3"/>
              </a:rPr>
              <a:t>http://developer.android.com/about/dashboards/index.html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M. DeGusta, “Android Orphans: Visualizing a Sad History of Support,” 26 Oct. 2011, </a:t>
            </a:r>
            <a:r>
              <a:rPr lang="en-US" altLang="en-US" sz="1600" smtClean="0">
                <a:ea typeface="ＭＳ Ｐゴシック" panose="020B0600070205080204" pitchFamily="34" charset="-128"/>
                <a:hlinkClick r:id="rId4"/>
              </a:rPr>
              <a:t>http://theunderstatement.com/post/11982112928/android-orphans-visualizing-a-sad-history-of-support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  <a:hlinkClick r:id="rId5"/>
              </a:rPr>
              <a:t>http://opensignalmaps.com/reports/fragmentation.php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  <a:hlinkClick r:id="rId6"/>
              </a:rPr>
              <a:t>http://www.micro-trax.com/statistics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`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Lookout, Inc., “Mobile Lost and Found,”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7"/>
              </a:rPr>
              <a:t>https://www.mylookout.com/resources/</a:t>
            </a:r>
            <a:br>
              <a:rPr lang="en-US" altLang="en-US" sz="1600" smtClean="0">
                <a:ea typeface="ＭＳ Ｐゴシック" panose="020B0600070205080204" pitchFamily="34" charset="-128"/>
                <a:hlinkClick r:id="rId7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7"/>
              </a:rPr>
              <a:t>reports/mobile-lost-and-found/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K. Haley, “Introducing the Smartphone Honey Stick Project,” 9 Mar.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8"/>
              </a:rPr>
              <a:t>http://www.symantec.com/connect/blogs/introducing-symantec-smartphone-honey-stick-project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Juniper Networks, Inc., “Global Research Shows Mobile Malware Accelerating,” 15 Feb.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9"/>
              </a:rPr>
              <a:t>http://newsroom.juniper.net/press-releases/global-research-shows-</a:t>
            </a:r>
            <a:br>
              <a:rPr lang="en-US" altLang="en-US" sz="1600" smtClean="0">
                <a:ea typeface="ＭＳ Ｐゴシック" panose="020B0600070205080204" pitchFamily="34" charset="-128"/>
                <a:hlinkClick r:id="rId9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9"/>
              </a:rPr>
              <a:t>mobile-malware-accelerating-nyse-jnpr-0851976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0"/>
            </a:pPr>
            <a:endParaRPr lang="en-US" altLang="en-US" sz="16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References (3)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21700" cy="4525963"/>
          </a:xfrm>
        </p:spPr>
        <p:txBody>
          <a:bodyPr/>
          <a:lstStyle/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F-Secure, “Mobile Threat Report Q2 2012,” 7 Aug. 2012, </a:t>
            </a:r>
            <a:r>
              <a:rPr lang="en-US" altLang="en-US" sz="1600" smtClean="0">
                <a:ea typeface="ＭＳ Ｐゴシック" panose="020B0600070205080204" pitchFamily="34" charset="-128"/>
                <a:hlinkClick r:id="rId2"/>
              </a:rPr>
              <a:t>http://www.slideshare.net/fsecure/</a:t>
            </a:r>
            <a:br>
              <a:rPr lang="en-US" altLang="en-US" sz="1600" smtClean="0">
                <a:ea typeface="ＭＳ Ｐゴシック" panose="020B0600070205080204" pitchFamily="34" charset="-128"/>
                <a:hlinkClick r:id="rId2"/>
              </a:rPr>
            </a:br>
            <a:r>
              <a:rPr lang="en-US" altLang="en-US" sz="1600" smtClean="0">
                <a:ea typeface="ＭＳ Ｐゴシック" panose="020B0600070205080204" pitchFamily="34" charset="-128"/>
                <a:hlinkClick r:id="rId2"/>
              </a:rPr>
              <a:t>mobile-threat-report-q2-2012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  <a:hlinkClick r:id="rId3"/>
              </a:rPr>
              <a:t>http://nakedsecurity.sophos.com/2012/04/12/a ndroid-malware-angry-birds-space-game/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Via Forensics LLC, “Forensic Security Analysis of Google Wallet,” 12 Dec. 2011, </a:t>
            </a:r>
            <a:r>
              <a:rPr lang="en-US" altLang="en-US" sz="1600" smtClean="0">
                <a:ea typeface="ＭＳ Ｐゴシック" panose="020B0600070205080204" pitchFamily="34" charset="-128"/>
                <a:hlinkClick r:id="rId4"/>
              </a:rPr>
              <a:t>https://viaforensics.com/mobile-security/forensics-security-analysis-google-wallet.html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Proxmark, </a:t>
            </a:r>
            <a:r>
              <a:rPr lang="en-US" altLang="en-US" sz="1600" smtClean="0">
                <a:ea typeface="ＭＳ Ｐゴシック" panose="020B0600070205080204" pitchFamily="34" charset="-128"/>
                <a:hlinkClick r:id="rId5"/>
              </a:rPr>
              <a:t>http://www.proxmark.org/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libnfc, </a:t>
            </a:r>
            <a:r>
              <a:rPr lang="en-US" altLang="en-US" sz="1600" smtClean="0">
                <a:ea typeface="ＭＳ Ｐゴシック" panose="020B0600070205080204" pitchFamily="34" charset="-128"/>
                <a:hlinkClick r:id="rId6"/>
              </a:rPr>
              <a:t>http://www.libnfc.org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D. Goodin, “Android, Nokia smartphone security toppled by Near Field Communication hack,” 25 Jul. 2012,  </a:t>
            </a:r>
            <a:r>
              <a:rPr lang="en-US" altLang="en-US" sz="1600" smtClean="0">
                <a:ea typeface="ＭＳ Ｐゴシック" panose="020B0600070205080204" pitchFamily="34" charset="-128"/>
                <a:hlinkClick r:id="rId7"/>
              </a:rPr>
              <a:t>http://arstechnica.com/security/2012/07/android-nokia-smartphone-hack/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B. Andersen, “Australian admits creating first iPhone virus,” 10 Nov. 2009, </a:t>
            </a:r>
            <a:r>
              <a:rPr lang="en-US" altLang="en-US" sz="1600" smtClean="0">
                <a:ea typeface="ＭＳ Ｐゴシック" panose="020B0600070205080204" pitchFamily="34" charset="-128"/>
                <a:hlinkClick r:id="rId8"/>
              </a:rPr>
              <a:t>http://www.abc.net.au/news/2009-11-09/australian-admits-creating-first-iphone-virus/1135474</a:t>
            </a:r>
            <a:endParaRPr lang="en-US" altLang="en-US" sz="1600" smtClean="0">
              <a:ea typeface="ＭＳ Ｐゴシック" panose="020B0600070205080204" pitchFamily="34" charset="-128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R. Radia, “Why you should always encrypt your smartphone,” 16 Jan. 2011, </a:t>
            </a:r>
            <a:r>
              <a:rPr lang="en-US" altLang="en-US" sz="1600" smtClean="0">
                <a:ea typeface="ＭＳ Ｐゴシック" panose="020B0600070205080204" pitchFamily="34" charset="-128"/>
                <a:hlinkClick r:id="rId9"/>
              </a:rPr>
              <a:t>http://arstechnica.com/gadgets/2011/01/why-you-should-always-encrypt-your-smartphone/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Heritage Foundation, “Solutions for America: Overcriminalization,” 17 Aug. 2010, </a:t>
            </a:r>
            <a:r>
              <a:rPr lang="en-US" altLang="en-US" sz="1600" smtClean="0">
                <a:ea typeface="ＭＳ Ｐゴシック" panose="020B0600070205080204" pitchFamily="34" charset="-128"/>
                <a:hlinkClick r:id="rId10"/>
              </a:rPr>
              <a:t>http://www.heritage.org/research/reports/2010/08/overcriminalization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Wikipedia, </a:t>
            </a:r>
            <a:r>
              <a:rPr lang="en-US" altLang="en-US" sz="1600" smtClean="0">
                <a:ea typeface="ＭＳ Ｐゴシック" panose="020B0600070205080204" pitchFamily="34" charset="-128"/>
                <a:hlinkClick r:id="rId11"/>
              </a:rPr>
              <a:t>http://en.wikipedia.org/wiki/Mobile_device_forensics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r>
              <a:rPr lang="en-US" altLang="en-US" sz="1600" smtClean="0">
                <a:ea typeface="ＭＳ Ｐゴシック" panose="020B0600070205080204" pitchFamily="34" charset="-128"/>
              </a:rPr>
              <a:t>C. Quentin, </a:t>
            </a:r>
            <a:r>
              <a:rPr lang="en-US" altLang="en-US" sz="1600" smtClean="0">
                <a:ea typeface="ＭＳ Ｐゴシック" panose="020B0600070205080204" pitchFamily="34" charset="-128"/>
                <a:hlinkClick r:id="rId12"/>
              </a:rPr>
              <a:t>http://www.slideshare.net/cooperq/your-cell-phone-is-covered-in-spiders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 eaLnBrk="1" hangingPunct="1">
              <a:buFont typeface="Arial" panose="020B0604020202020204" pitchFamily="34" charset="0"/>
              <a:buAutoNum type="arabicPeriod" startAt="19"/>
            </a:pPr>
            <a:endParaRPr lang="en-US" altLang="en-US" sz="16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References (4)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Arial" panose="020B0604020202020204" pitchFamily="34" charset="0"/>
              <a:buAutoNum type="arabicPeriod" startAt="3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A. J. Aviv, K. Gibson, E. Mossop, M. Blaze, and A. M. Smith, “Smudge Attacks on Smartphone Touch Screens,” Proc. USENIX WOOT, 2010.</a:t>
            </a:r>
          </a:p>
          <a:p>
            <a:pPr marL="514350" indent="-514350">
              <a:buFont typeface="Arial" panose="020B0604020202020204" pitchFamily="34" charset="0"/>
              <a:buAutoNum type="arabicPeriod" startAt="3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X. Ni, Z. Yang, X. Bai, A. C. Champion, and Dong Xuan, “</a:t>
            </a:r>
            <a:r>
              <a:rPr lang="en-US" altLang="ja-JP" sz="1600" smtClean="0">
                <a:ea typeface="ＭＳ Ｐゴシック" panose="020B0600070205080204" pitchFamily="34" charset="-128"/>
              </a:rPr>
              <a:t>DiffUser: Differentiated User Access Control on Smartphones,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”</a:t>
            </a:r>
            <a:r>
              <a:rPr lang="en-US" altLang="ja-JP" sz="1600" smtClean="0">
                <a:ea typeface="ＭＳ Ｐゴシック" panose="020B0600070205080204" pitchFamily="34" charset="-128"/>
              </a:rPr>
              <a:t> </a:t>
            </a:r>
            <a:r>
              <a:rPr lang="en-US" altLang="ja-JP" sz="1600" i="1" smtClean="0">
                <a:ea typeface="ＭＳ Ｐゴシック" panose="020B0600070205080204" pitchFamily="34" charset="-128"/>
              </a:rPr>
              <a:t>Proc. IEEE Int</a:t>
            </a:r>
            <a:r>
              <a:rPr lang="en-US" altLang="en-US" sz="1600" i="1" smtClean="0">
                <a:ea typeface="ＭＳ Ｐゴシック" panose="020B0600070205080204" pitchFamily="34" charset="-128"/>
              </a:rPr>
              <a:t>’</a:t>
            </a:r>
            <a:r>
              <a:rPr lang="en-US" altLang="ja-JP" sz="1600" i="1" smtClean="0">
                <a:ea typeface="ＭＳ Ｐゴシック" panose="020B0600070205080204" pitchFamily="34" charset="-128"/>
              </a:rPr>
              <a:t>l. Workshop on Wireless and Sensor Networks Security (WSNS)</a:t>
            </a:r>
            <a:r>
              <a:rPr lang="en-US" altLang="ja-JP" sz="1600" smtClean="0">
                <a:ea typeface="ＭＳ Ｐゴシック" panose="020B0600070205080204" pitchFamily="34" charset="-128"/>
              </a:rPr>
              <a:t>, 2009.</a:t>
            </a:r>
          </a:p>
          <a:p>
            <a:pPr marL="514350" indent="-514350">
              <a:buFont typeface="Arial" panose="020B0604020202020204" pitchFamily="34" charset="0"/>
              <a:buAutoNum type="arabicPeriod" startAt="3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W. Enck, P. Gilbert, B.-G. Chun, L. P. Cox, J. Jung, P. McDaniel, and A. N. Sheth, “</a:t>
            </a:r>
            <a:r>
              <a:rPr lang="en-US" altLang="ja-JP" sz="1600" smtClean="0">
                <a:ea typeface="ＭＳ Ｐゴシック" panose="020B0600070205080204" pitchFamily="34" charset="-128"/>
              </a:rPr>
              <a:t>TaintDroid: An Information-Flow Tracking System for Realtime Privacy Monitoring on Smartphones,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”</a:t>
            </a:r>
            <a:r>
              <a:rPr lang="en-US" altLang="ja-JP" sz="1600" smtClean="0">
                <a:ea typeface="ＭＳ Ｐゴシック" panose="020B0600070205080204" pitchFamily="34" charset="-128"/>
              </a:rPr>
              <a:t> Proc. USENIX OSDI, 2010, </a:t>
            </a:r>
            <a:r>
              <a:rPr lang="en-US" altLang="ja-JP" sz="1600" smtClean="0">
                <a:ea typeface="ＭＳ Ｐゴシック" panose="020B0600070205080204" pitchFamily="34" charset="-128"/>
                <a:hlinkClick r:id="rId2"/>
              </a:rPr>
              <a:t>http://appanalysis.org</a:t>
            </a:r>
            <a:r>
              <a:rPr lang="en-US" altLang="ja-JP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>
              <a:buFont typeface="Arial" panose="020B0604020202020204" pitchFamily="34" charset="0"/>
              <a:buAutoNum type="arabicPeriod" startAt="3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W. Enck, P. Gilbert, B.-G. Chun, L. P. Cox, J. Jung, P. McDaniel, and A. N. Sheth, “TaintDroid: An Information-Flow Tracking System for Realtime Privacy Monitoring on Smartphones,” </a:t>
            </a:r>
            <a:r>
              <a:rPr lang="en-US" altLang="en-US" sz="1600" smtClean="0">
                <a:ea typeface="ＭＳ Ｐゴシック" panose="020B0600070205080204" pitchFamily="34" charset="-128"/>
                <a:hlinkClick r:id="rId3"/>
              </a:rPr>
              <a:t>http://static.usenix.org/event/osdi10/tech/slides/enck.pdf</a:t>
            </a:r>
            <a:r>
              <a:rPr lang="en-US" altLang="en-US" sz="1600" smtClean="0">
                <a:ea typeface="ＭＳ Ｐゴシック" panose="020B0600070205080204" pitchFamily="34" charset="-128"/>
              </a:rPr>
              <a:t> </a:t>
            </a:r>
          </a:p>
          <a:p>
            <a:pPr marL="514350" indent="-514350">
              <a:buFont typeface="Arial" panose="020B0604020202020204" pitchFamily="34" charset="0"/>
              <a:buAutoNum type="arabicPeriod" startAt="30"/>
            </a:pPr>
            <a:r>
              <a:rPr lang="en-US" altLang="en-US" sz="1600" smtClean="0">
                <a:ea typeface="ＭＳ Ｐゴシック" panose="020B0600070205080204" pitchFamily="34" charset="-128"/>
              </a:rPr>
              <a:t>B. Gu, X. Li, G. Li, A. C. Champion, Z. Chen, F. Qin, and D. Xuan, “D2Taint: Differentiated and Dynamic Information Flow Tracking on Smartphones for Numerous Data Sources,” Technical Report, 2012.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Organization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Quick Overview of Mobile Devices</a:t>
            </a:r>
          </a:p>
          <a:p>
            <a:pPr eaLnBrk="1" hangingPunct="1"/>
            <a:r>
              <a:rPr lang="en-US" altLang="en-US" b="1" smtClean="0">
                <a:ea typeface="ＭＳ Ｐゴシック" panose="020B0600070205080204" pitchFamily="34" charset="-128"/>
              </a:rPr>
              <a:t>Mobile Threats and Attacks</a:t>
            </a:r>
          </a:p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Countermeasures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Mobile Threats and Attacks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736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Mobile devices make attractive targets: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People store much personal info on them: email, calendars, contacts, pictures, etc.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Sensitive organizational info too…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Can fit in pockets, easily lost/stolen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Built-in billing system: SMS/MMS (mobile operator), in-app purchases (credit card), etc.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Many new devices have near field communications (NFC), used for contactless payments, etc.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Your device becomes your credit card</a:t>
            </a:r>
          </a:p>
          <a:p>
            <a:pPr lvl="1" eaLnBrk="1" hangingPunct="1">
              <a:lnSpc>
                <a:spcPct val="80000"/>
              </a:lnSpc>
              <a:buFont typeface="Lucida Grande" pitchFamily="-84" charset="0"/>
              <a:buChar char="–"/>
            </a:pPr>
            <a:r>
              <a:rPr lang="en-US" altLang="en-US" sz="2600" smtClean="0">
                <a:ea typeface="ＭＳ Ｐゴシック" panose="020B0600070205080204" pitchFamily="34" charset="-128"/>
              </a:rPr>
              <a:t>Location privacy issues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NFC-based billing system vulnerabilities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Mobile Device Loss/Theft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Many mobile devices lost, stolen each year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113 mobile phones lost/stolen every minute in the U.S. [15]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56% of us misplace our mobile phone or laptop each month [15]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Lookout Security found $2.5 billion worth of phones in 2011 via its Android app [16]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Symantec placed 50 “lost” smartphones throughout U.S. cities [17]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96% were accessed by finders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200" smtClean="0">
                <a:ea typeface="ＭＳ Ｐゴシック" panose="020B0600070205080204" pitchFamily="34" charset="-128"/>
              </a:rPr>
              <a:t>80% of finders tried to access “sensitive” data on phone</a:t>
            </a:r>
          </a:p>
          <a:p>
            <a:pPr lvl="2" eaLnBrk="1" hangingPunct="1">
              <a:lnSpc>
                <a:spcPct val="90000"/>
              </a:lnSpc>
            </a:pPr>
            <a:endParaRPr lang="en-US" altLang="en-US" sz="2200" smtClean="0">
              <a:ea typeface="ＭＳ Ｐゴシック" panose="020B0600070205080204" pitchFamily="34" charset="-128"/>
            </a:endParaRPr>
          </a:p>
          <a:p>
            <a:pPr lvl="2" eaLnBrk="1" hangingPunct="1">
              <a:lnSpc>
                <a:spcPct val="90000"/>
              </a:lnSpc>
            </a:pPr>
            <a:endParaRPr lang="en-US" altLang="en-US" sz="22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Device Malware</a:t>
            </a:r>
          </a:p>
        </p:txBody>
      </p:sp>
      <p:sp>
        <p:nvSpPr>
          <p:cNvPr id="8195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28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iOS malware: very little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Juniper Networks: Major increase in Android malware from 2010 to 2011 [18]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Android malware growth keeps increasing ($$$)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Main categories: [19]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Trojans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Monitoring apps/spyware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Adware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smtClean="0">
                <a:ea typeface="ＭＳ Ｐゴシック" panose="020B0600070205080204" pitchFamily="34" charset="-128"/>
              </a:rPr>
              <a:t>Botnets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000" smtClean="0">
                <a:ea typeface="ＭＳ Ｐゴシック" panose="020B0600070205080204" pitchFamily="34" charset="-128"/>
              </a:rPr>
              <a:t>We’ll look at notable malware examples</a:t>
            </a:r>
          </a:p>
          <a:p>
            <a:pPr eaLnBrk="1" hangingPunct="1">
              <a:lnSpc>
                <a:spcPct val="90000"/>
              </a:lnSpc>
            </a:pPr>
            <a:endParaRPr lang="en-US" altLang="en-US" sz="30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Device Search and Seizure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25425" y="1600200"/>
            <a:ext cx="8686800" cy="4525963"/>
          </a:xfrm>
        </p:spPr>
        <p:txBody>
          <a:bodyPr/>
          <a:lstStyle/>
          <a:p>
            <a:pPr eaLnBrk="1" hangingPunct="1"/>
            <a:r>
              <a:rPr lang="en-US" altLang="en-US" i="1" smtClean="0">
                <a:ea typeface="ＭＳ Ｐゴシック" panose="020B0600070205080204" pitchFamily="34" charset="-128"/>
              </a:rPr>
              <a:t>People v. Diaz</a:t>
            </a:r>
            <a:r>
              <a:rPr lang="en-US" altLang="en-US" smtClean="0">
                <a:ea typeface="ＭＳ Ｐゴシック" panose="020B0600070205080204" pitchFamily="34" charset="-128"/>
              </a:rPr>
              <a:t>: if you’re arrested, police can search your mobile device without warrant [26]</a:t>
            </a:r>
          </a:p>
          <a:p>
            <a:pPr lvl="1" eaLnBrk="1" hangingPunct="1"/>
            <a:r>
              <a:rPr lang="en-US" altLang="en-US" smtClean="0">
                <a:ea typeface="ＭＳ Ｐゴシック" panose="020B0600070205080204" pitchFamily="34" charset="-128"/>
              </a:rPr>
              <a:t>Rationale: prevent perpetrators destroying evidence</a:t>
            </a:r>
          </a:p>
          <a:p>
            <a:pPr lvl="1" eaLnBrk="1" hangingPunct="1"/>
            <a:r>
              <a:rPr lang="en-US" altLang="en-US" smtClean="0">
                <a:ea typeface="ＭＳ Ｐゴシック" panose="020B0600070205080204" pitchFamily="34" charset="-128"/>
              </a:rPr>
              <a:t>Quite easy to break the law (overcriminalization) [27]</a:t>
            </a:r>
          </a:p>
          <a:p>
            <a:pPr lvl="2" eaLnBrk="1" hangingPunct="1"/>
            <a:r>
              <a:rPr lang="en-US" altLang="en-US" smtClean="0">
                <a:ea typeface="ＭＳ Ｐゴシック" panose="020B0600070205080204" pitchFamily="34" charset="-128"/>
              </a:rPr>
              <a:t>Crime severity: murder, treason, etc. vs. unpaid citations</a:t>
            </a:r>
          </a:p>
          <a:p>
            <a:pPr lvl="2" eaLnBrk="1" hangingPunct="1"/>
            <a:r>
              <a:rPr lang="en-US" altLang="en-US" smtClean="0">
                <a:ea typeface="ＭＳ Ｐゴシック" panose="020B0600070205080204" pitchFamily="34" charset="-128"/>
              </a:rPr>
              <a:t>“Tens of thousands” of offenses on the books [26]</a:t>
            </a:r>
          </a:p>
          <a:p>
            <a:pPr lvl="1" eaLnBrk="1" hangingPunct="1"/>
            <a:r>
              <a:rPr lang="en-US" altLang="en-US" smtClean="0">
                <a:ea typeface="ＭＳ Ｐゴシック" panose="020B0600070205080204" pitchFamily="34" charset="-128"/>
              </a:rPr>
              <a:t>Easy for law enforcement to extract data from </a:t>
            </a:r>
            <a:br>
              <a:rPr lang="en-US" altLang="en-US" smtClean="0">
                <a:ea typeface="ＭＳ Ｐゴシック" panose="020B0600070205080204" pitchFamily="34" charset="-128"/>
              </a:rPr>
            </a:br>
            <a:r>
              <a:rPr lang="en-US" altLang="en-US" smtClean="0">
                <a:ea typeface="ＭＳ Ｐゴシック" panose="020B0600070205080204" pitchFamily="34" charset="-128"/>
              </a:rPr>
              <a:t>mobile devices (forensics) [28]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Location Disclosure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225425" y="1600200"/>
            <a:ext cx="8686800" cy="4525963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MAC, Bluetooth Addresses, IMEI, IMSI etc. are globally unique</a:t>
            </a:r>
          </a:p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Infrastructure based mobile communication</a:t>
            </a:r>
          </a:p>
          <a:p>
            <a:pPr eaLnBrk="1" hangingPunct="1"/>
            <a:r>
              <a:rPr lang="en-US" altLang="en-US" smtClean="0">
                <a:ea typeface="ＭＳ Ｐゴシック" panose="020B0600070205080204" pitchFamily="34" charset="-128"/>
              </a:rPr>
              <a:t>Peer-t-Peer ad hoc mobile communication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Times.thmx</Template>
  <TotalTime>4457</TotalTime>
  <Words>2327</Words>
  <Application>Microsoft Office PowerPoint</Application>
  <PresentationFormat>On-screen Show (4:3)</PresentationFormat>
  <Paragraphs>292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Times New Roman</vt:lpstr>
      <vt:lpstr>ＭＳ Ｐゴシック</vt:lpstr>
      <vt:lpstr>Arial</vt:lpstr>
      <vt:lpstr>Calibri</vt:lpstr>
      <vt:lpstr>Lucida Grande</vt:lpstr>
      <vt:lpstr>Arial Unicode MS</vt:lpstr>
      <vt:lpstr>MS PMincho</vt:lpstr>
      <vt:lpstr>Office Theme</vt:lpstr>
      <vt:lpstr>Mobile Device Security</vt:lpstr>
      <vt:lpstr>Organization</vt:lpstr>
      <vt:lpstr>Overview of Mobile Devices</vt:lpstr>
      <vt:lpstr>Organization</vt:lpstr>
      <vt:lpstr>Mobile Threats and Attacks</vt:lpstr>
      <vt:lpstr>Mobile Device Loss/Theft</vt:lpstr>
      <vt:lpstr>Device Malware</vt:lpstr>
      <vt:lpstr>Device Search and Seizure</vt:lpstr>
      <vt:lpstr>Location Disclosure</vt:lpstr>
      <vt:lpstr>Organization</vt:lpstr>
      <vt:lpstr>Mobile Access Control</vt:lpstr>
      <vt:lpstr>Authentication: Categories</vt:lpstr>
      <vt:lpstr>Authentication: Passwords</vt:lpstr>
      <vt:lpstr>Authentication: Smart Cards/ Security Tokens</vt:lpstr>
      <vt:lpstr>Authentication: Biometrics</vt:lpstr>
      <vt:lpstr>Authentication: Pattern Lock</vt:lpstr>
      <vt:lpstr>Authentication: Comparison</vt:lpstr>
      <vt:lpstr>DiffUser (1)</vt:lpstr>
      <vt:lpstr>DiffUser (2)</vt:lpstr>
      <vt:lpstr>Mobile Device Information Leakage</vt:lpstr>
      <vt:lpstr>Information Flow Tracking (IFT)</vt:lpstr>
      <vt:lpstr>TaintDroid </vt:lpstr>
      <vt:lpstr>D2Taint (1)</vt:lpstr>
      <vt:lpstr>D2Taint (2)</vt:lpstr>
      <vt:lpstr>D2Taint (3)</vt:lpstr>
      <vt:lpstr>D2Taint (4)</vt:lpstr>
      <vt:lpstr>Location Privacy Protection</vt:lpstr>
      <vt:lpstr>Summary</vt:lpstr>
      <vt:lpstr>References (1)</vt:lpstr>
      <vt:lpstr>References (2)</vt:lpstr>
      <vt:lpstr>References (3)</vt:lpstr>
      <vt:lpstr>References (4)</vt:lpstr>
    </vt:vector>
  </TitlesOfParts>
  <Company>The Ohio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Device Security</dc:title>
  <dc:creator>Adam Champion</dc:creator>
  <cp:lastModifiedBy>Hossain Shahriar</cp:lastModifiedBy>
  <cp:revision>110</cp:revision>
  <cp:lastPrinted>2012-08-27T14:56:37Z</cp:lastPrinted>
  <dcterms:created xsi:type="dcterms:W3CDTF">2012-08-17T21:32:45Z</dcterms:created>
  <dcterms:modified xsi:type="dcterms:W3CDTF">2022-11-14T02:06:23Z</dcterms:modified>
</cp:coreProperties>
</file>