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</p:sldIdLst>
  <p:sldSz cx="10058400" cy="7772400"/>
  <p:notesSz cx="10058400" cy="7772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6" d="100"/>
          <a:sy n="96" d="100"/>
        </p:scale>
        <p:origin x="1758" y="96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754380" y="2409444"/>
            <a:ext cx="8549640" cy="163220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508760" y="4352544"/>
            <a:ext cx="7040880" cy="19431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6/20/2019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400" b="1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marL="25400">
              <a:lnSpc>
                <a:spcPct val="100000"/>
              </a:lnSpc>
              <a:spcBef>
                <a:spcPts val="235"/>
              </a:spcBef>
            </a:pPr>
            <a:fld id="{81D60167-4931-47E6-BA6A-407CBD079E47}" type="slidenum">
              <a:rPr spc="-5" dirty="0"/>
              <a:t>‹#›</a:t>
            </a:fld>
            <a:endParaRPr spc="-5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600" b="1" i="0">
                <a:solidFill>
                  <a:schemeClr val="tx1"/>
                </a:solidFill>
                <a:latin typeface="Arial Narrow"/>
                <a:cs typeface="Arial Narrow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2800" b="0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6/20/2019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400" b="1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marL="25400">
              <a:lnSpc>
                <a:spcPct val="100000"/>
              </a:lnSpc>
              <a:spcBef>
                <a:spcPts val="235"/>
              </a:spcBef>
            </a:pPr>
            <a:fld id="{81D60167-4931-47E6-BA6A-407CBD079E47}" type="slidenum">
              <a:rPr spc="-5" dirty="0"/>
              <a:t>‹#›</a:t>
            </a:fld>
            <a:endParaRPr spc="-5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wo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457200" y="6705600"/>
            <a:ext cx="9144000" cy="609600"/>
          </a:xfrm>
          <a:custGeom>
            <a:avLst/>
            <a:gdLst/>
            <a:ahLst/>
            <a:cxnLst/>
            <a:rect l="l" t="t" r="r" b="b"/>
            <a:pathLst>
              <a:path w="9144000" h="609600">
                <a:moveTo>
                  <a:pt x="0" y="0"/>
                </a:moveTo>
                <a:lnTo>
                  <a:pt x="0" y="609600"/>
                </a:lnTo>
                <a:lnTo>
                  <a:pt x="9144000" y="609600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bk object 17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bk object 18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600" b="1" i="0">
                <a:solidFill>
                  <a:schemeClr val="tx1"/>
                </a:solidFill>
                <a:latin typeface="Arial Narrow"/>
                <a:cs typeface="Arial Narrow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502920" y="1787652"/>
            <a:ext cx="4375404" cy="512978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5180076" y="1787652"/>
            <a:ext cx="4375404" cy="512978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6/20/2019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400" b="1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marL="25400">
              <a:lnSpc>
                <a:spcPct val="100000"/>
              </a:lnSpc>
              <a:spcBef>
                <a:spcPts val="235"/>
              </a:spcBef>
            </a:pPr>
            <a:fld id="{81D60167-4931-47E6-BA6A-407CBD079E47}" type="slidenum">
              <a:rPr spc="-5" dirty="0"/>
              <a:t>‹#›</a:t>
            </a:fld>
            <a:endParaRPr spc="-5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Onl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457200" y="6705600"/>
            <a:ext cx="9144000" cy="609600"/>
          </a:xfrm>
          <a:custGeom>
            <a:avLst/>
            <a:gdLst/>
            <a:ahLst/>
            <a:cxnLst/>
            <a:rect l="l" t="t" r="r" b="b"/>
            <a:pathLst>
              <a:path w="9144000" h="609600">
                <a:moveTo>
                  <a:pt x="0" y="0"/>
                </a:moveTo>
                <a:lnTo>
                  <a:pt x="0" y="609600"/>
                </a:lnTo>
                <a:lnTo>
                  <a:pt x="9144000" y="609600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bk object 17"/>
          <p:cNvSpPr/>
          <p:nvPr/>
        </p:nvSpPr>
        <p:spPr>
          <a:xfrm>
            <a:off x="457200" y="457200"/>
            <a:ext cx="9144000" cy="1447800"/>
          </a:xfrm>
          <a:custGeom>
            <a:avLst/>
            <a:gdLst/>
            <a:ahLst/>
            <a:cxnLst/>
            <a:rect l="l" t="t" r="r" b="b"/>
            <a:pathLst>
              <a:path w="9144000" h="1447800">
                <a:moveTo>
                  <a:pt x="0" y="0"/>
                </a:moveTo>
                <a:lnTo>
                  <a:pt x="0" y="1447800"/>
                </a:lnTo>
                <a:lnTo>
                  <a:pt x="9144000" y="14477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bk object 18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600" b="1" i="0">
                <a:solidFill>
                  <a:schemeClr val="tx1"/>
                </a:solidFill>
                <a:latin typeface="Arial Narrow"/>
                <a:cs typeface="Arial Narrow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6/20/2019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400" b="1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marL="25400">
              <a:lnSpc>
                <a:spcPct val="100000"/>
              </a:lnSpc>
              <a:spcBef>
                <a:spcPts val="235"/>
              </a:spcBef>
            </a:pPr>
            <a:fld id="{81D60167-4931-47E6-BA6A-407CBD079E47}" type="slidenum">
              <a:rPr spc="-5" dirty="0"/>
              <a:t>‹#›</a:t>
            </a:fld>
            <a:endParaRPr spc="-5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6/20/2019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400" b="1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marL="25400">
              <a:lnSpc>
                <a:spcPct val="100000"/>
              </a:lnSpc>
              <a:spcBef>
                <a:spcPts val="235"/>
              </a:spcBef>
            </a:pPr>
            <a:fld id="{81D60167-4931-47E6-BA6A-407CBD079E47}" type="slidenum">
              <a:rPr spc="-5" dirty="0"/>
              <a:t>‹#›</a:t>
            </a:fld>
            <a:endParaRPr spc="-5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457200" y="6705600"/>
            <a:ext cx="9144000" cy="609600"/>
          </a:xfrm>
          <a:custGeom>
            <a:avLst/>
            <a:gdLst/>
            <a:ahLst/>
            <a:cxnLst/>
            <a:rect l="l" t="t" r="r" b="b"/>
            <a:pathLst>
              <a:path w="9144000" h="609600">
                <a:moveTo>
                  <a:pt x="0" y="0"/>
                </a:moveTo>
                <a:lnTo>
                  <a:pt x="0" y="609600"/>
                </a:lnTo>
                <a:lnTo>
                  <a:pt x="9144000" y="609600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2004821" y="1006855"/>
            <a:ext cx="6048756" cy="57404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600" b="1" i="0">
                <a:solidFill>
                  <a:schemeClr val="tx1"/>
                </a:solidFill>
                <a:latin typeface="Arial Narrow"/>
                <a:cs typeface="Arial Narrow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1221105" y="2154427"/>
            <a:ext cx="7616189" cy="403732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800" b="0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419856" y="7228332"/>
            <a:ext cx="3218688" cy="3886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502920" y="7228332"/>
            <a:ext cx="2313432" cy="3886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6/20/2019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8827516" y="6854497"/>
            <a:ext cx="325120" cy="25844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400" b="1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marL="25400">
              <a:lnSpc>
                <a:spcPct val="100000"/>
              </a:lnSpc>
              <a:spcBef>
                <a:spcPts val="235"/>
              </a:spcBef>
            </a:pPr>
            <a:fld id="{81D60167-4931-47E6-BA6A-407CBD079E47}" type="slidenum">
              <a:rPr spc="-5" dirty="0"/>
              <a:t>‹#›</a:t>
            </a:fld>
            <a:endParaRPr spc="-5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://superuser.com/questions/912679/when-do-i-need-a-pure-sine-wave-ups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://superuser.com/questions/912679/when-do-i-need-a-pure-sine-wave-ups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://superuser.com/questions/912679/when-do-i-need-a-pure-sine-wave-ups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57200" y="457200"/>
            <a:ext cx="9144000" cy="1447800"/>
          </a:xfrm>
          <a:custGeom>
            <a:avLst/>
            <a:gdLst/>
            <a:ahLst/>
            <a:cxnLst/>
            <a:rect l="l" t="t" r="r" b="b"/>
            <a:pathLst>
              <a:path w="9144000" h="1447800">
                <a:moveTo>
                  <a:pt x="0" y="0"/>
                </a:moveTo>
                <a:lnTo>
                  <a:pt x="0" y="1447800"/>
                </a:lnTo>
                <a:lnTo>
                  <a:pt x="9144000" y="14477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1823704" y="2755646"/>
            <a:ext cx="6410960" cy="11226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635" algn="ctr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IT 4823</a:t>
            </a:r>
          </a:p>
          <a:p>
            <a:pPr algn="ctr">
              <a:lnSpc>
                <a:spcPct val="100000"/>
              </a:lnSpc>
            </a:pPr>
            <a:r>
              <a:rPr dirty="0"/>
              <a:t>Information Security</a:t>
            </a:r>
            <a:r>
              <a:rPr spc="-215" dirty="0"/>
              <a:t> </a:t>
            </a:r>
            <a:r>
              <a:rPr dirty="0"/>
              <a:t>Administration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3487165" y="3982465"/>
            <a:ext cx="3082290" cy="4826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000" spc="-5" dirty="0">
                <a:solidFill>
                  <a:srgbClr val="585858"/>
                </a:solidFill>
                <a:latin typeface="Times New Roman"/>
                <a:cs typeface="Times New Roman"/>
              </a:rPr>
              <a:t>Power</a:t>
            </a:r>
            <a:r>
              <a:rPr sz="3000" spc="-85" dirty="0">
                <a:solidFill>
                  <a:srgbClr val="585858"/>
                </a:solidFill>
                <a:latin typeface="Times New Roman"/>
                <a:cs typeface="Times New Roman"/>
              </a:rPr>
              <a:t> </a:t>
            </a:r>
            <a:r>
              <a:rPr sz="3000" spc="-5" dirty="0">
                <a:solidFill>
                  <a:srgbClr val="585858"/>
                </a:solidFill>
                <a:latin typeface="Times New Roman"/>
                <a:cs typeface="Times New Roman"/>
              </a:rPr>
              <a:t>Management</a:t>
            </a:r>
            <a:endParaRPr sz="3000">
              <a:latin typeface="Times New Roman"/>
              <a:cs typeface="Times New Roman"/>
            </a:endParaRPr>
          </a:p>
        </p:txBody>
      </p:sp>
      <p:sp>
        <p:nvSpPr>
          <p:cNvPr id="9" name="object 9"/>
          <p:cNvSpPr/>
          <p:nvPr/>
        </p:nvSpPr>
        <p:spPr>
          <a:xfrm>
            <a:off x="8153400" y="6825995"/>
            <a:ext cx="1219200" cy="42672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3371341" y="1006855"/>
            <a:ext cx="331470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Dedicated</a:t>
            </a:r>
            <a:r>
              <a:rPr spc="-35" dirty="0"/>
              <a:t> </a:t>
            </a:r>
            <a:r>
              <a:rPr spc="-10" dirty="0"/>
              <a:t>Circuits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93139" y="2077465"/>
            <a:ext cx="7267575" cy="24942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5600" marR="5080" indent="-342900">
              <a:lnSpc>
                <a:spcPct val="100000"/>
              </a:lnSpc>
              <a:spcBef>
                <a:spcPts val="10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Purpose: to isolate computer equipment</a:t>
            </a:r>
            <a:r>
              <a:rPr sz="3000" spc="-7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from  other</a:t>
            </a:r>
            <a:r>
              <a:rPr sz="3000" spc="-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loads</a:t>
            </a:r>
            <a:endParaRPr sz="30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7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Other loads can trip circuit</a:t>
            </a:r>
            <a:r>
              <a:rPr sz="3000" spc="-1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breakers!</a:t>
            </a:r>
            <a:endParaRPr sz="3000">
              <a:latin typeface="Times New Roman"/>
              <a:cs typeface="Times New Roman"/>
            </a:endParaRPr>
          </a:p>
          <a:p>
            <a:pPr marL="355600" marR="45085" indent="-342900">
              <a:lnSpc>
                <a:spcPct val="100000"/>
              </a:lnSpc>
              <a:spcBef>
                <a:spcPts val="7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Some loads </a:t>
            </a:r>
            <a:r>
              <a:rPr sz="3000" spc="-10" dirty="0">
                <a:latin typeface="Times New Roman"/>
                <a:cs typeface="Times New Roman"/>
              </a:rPr>
              <a:t>(large </a:t>
            </a:r>
            <a:r>
              <a:rPr sz="3000" dirty="0">
                <a:latin typeface="Times New Roman"/>
                <a:cs typeface="Times New Roman"/>
              </a:rPr>
              <a:t>motors, fluorescent</a:t>
            </a:r>
            <a:r>
              <a:rPr sz="3000" spc="-8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lights)  generate electrical</a:t>
            </a:r>
            <a:r>
              <a:rPr sz="3000" spc="4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noise</a:t>
            </a:r>
            <a:endParaRPr sz="30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29845" rIns="0" bIns="0" rtlCol="0">
            <a:spAutoFit/>
          </a:bodyPr>
          <a:lstStyle/>
          <a:p>
            <a:pPr marL="25400">
              <a:lnSpc>
                <a:spcPct val="100000"/>
              </a:lnSpc>
              <a:spcBef>
                <a:spcPts val="235"/>
              </a:spcBef>
            </a:pPr>
            <a:fld id="{81D60167-4931-47E6-BA6A-407CBD079E47}" type="slidenum">
              <a:rPr spc="-5" dirty="0"/>
              <a:t>10</a:t>
            </a:fld>
            <a:endParaRPr spc="-5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3335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Determining Power</a:t>
            </a:r>
            <a:r>
              <a:rPr spc="25" dirty="0"/>
              <a:t> </a:t>
            </a:r>
            <a:r>
              <a:rPr spc="-5" dirty="0"/>
              <a:t>Requirements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93139" y="1986026"/>
            <a:ext cx="8020050" cy="41224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10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spc="-40" dirty="0">
                <a:latin typeface="Times New Roman"/>
                <a:cs typeface="Times New Roman"/>
              </a:rPr>
              <a:t>Watts: </a:t>
            </a:r>
            <a:r>
              <a:rPr sz="3000" dirty="0">
                <a:latin typeface="Times New Roman"/>
                <a:cs typeface="Times New Roman"/>
              </a:rPr>
              <a:t>power consumed; heat</a:t>
            </a:r>
            <a:r>
              <a:rPr sz="3000" spc="3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dissipated</a:t>
            </a:r>
            <a:endParaRPr sz="3000">
              <a:latin typeface="Times New Roman"/>
              <a:cs typeface="Times New Roman"/>
            </a:endParaRPr>
          </a:p>
          <a:p>
            <a:pPr marL="355600" marR="1279525" indent="-342900">
              <a:lnSpc>
                <a:spcPct val="80000"/>
              </a:lnSpc>
              <a:spcBef>
                <a:spcPts val="7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spc="-40" dirty="0">
                <a:latin typeface="Times New Roman"/>
                <a:cs typeface="Times New Roman"/>
              </a:rPr>
              <a:t>Volt-amps: </a:t>
            </a:r>
            <a:r>
              <a:rPr sz="3000" dirty="0">
                <a:latin typeface="Times New Roman"/>
                <a:cs typeface="Times New Roman"/>
              </a:rPr>
              <a:t>apparent power; voltage times  current.</a:t>
            </a:r>
            <a:endParaRPr sz="30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W = </a:t>
            </a:r>
            <a:r>
              <a:rPr sz="3000" spc="-5" dirty="0">
                <a:latin typeface="Times New Roman"/>
                <a:cs typeface="Times New Roman"/>
              </a:rPr>
              <a:t>PF </a:t>
            </a:r>
            <a:r>
              <a:rPr sz="3000" dirty="0">
                <a:latin typeface="Times New Roman"/>
                <a:cs typeface="Times New Roman"/>
              </a:rPr>
              <a:t>*</a:t>
            </a:r>
            <a:r>
              <a:rPr sz="3000" spc="-135" dirty="0">
                <a:latin typeface="Times New Roman"/>
                <a:cs typeface="Times New Roman"/>
              </a:rPr>
              <a:t> </a:t>
            </a:r>
            <a:r>
              <a:rPr sz="3000" spc="-195" dirty="0">
                <a:latin typeface="Times New Roman"/>
                <a:cs typeface="Times New Roman"/>
              </a:rPr>
              <a:t>VA</a:t>
            </a:r>
            <a:endParaRPr sz="3000">
              <a:latin typeface="Times New Roman"/>
              <a:cs typeface="Times New Roman"/>
            </a:endParaRPr>
          </a:p>
          <a:p>
            <a:pPr marL="755650" marR="5080" lvl="1" indent="-285750">
              <a:lnSpc>
                <a:spcPct val="80000"/>
              </a:lnSpc>
              <a:spcBef>
                <a:spcPts val="68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spc="-5" dirty="0">
                <a:latin typeface="Times New Roman"/>
                <a:cs typeface="Times New Roman"/>
              </a:rPr>
              <a:t>For </a:t>
            </a:r>
            <a:r>
              <a:rPr sz="2800" spc="-10" dirty="0">
                <a:latin typeface="Times New Roman"/>
                <a:cs typeface="Times New Roman"/>
              </a:rPr>
              <a:t>power-factor-corrected </a:t>
            </a:r>
            <a:r>
              <a:rPr sz="2800" spc="-5" dirty="0">
                <a:latin typeface="Times New Roman"/>
                <a:cs typeface="Times New Roman"/>
              </a:rPr>
              <a:t>power supplies, </a:t>
            </a:r>
            <a:r>
              <a:rPr sz="2800" spc="-95" dirty="0">
                <a:latin typeface="Times New Roman"/>
                <a:cs typeface="Times New Roman"/>
              </a:rPr>
              <a:t>W=VA  </a:t>
            </a:r>
            <a:r>
              <a:rPr sz="2800" dirty="0">
                <a:latin typeface="Times New Roman"/>
                <a:cs typeface="Times New Roman"/>
              </a:rPr>
              <a:t>(PF =</a:t>
            </a:r>
            <a:r>
              <a:rPr sz="2800" spc="-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1)</a:t>
            </a:r>
            <a:endParaRPr sz="2800">
              <a:latin typeface="Times New Roman"/>
              <a:cs typeface="Times New Roman"/>
            </a:endParaRPr>
          </a:p>
          <a:p>
            <a:pPr marL="755650" marR="403225" lvl="1" indent="-285750">
              <a:lnSpc>
                <a:spcPct val="80000"/>
              </a:lnSpc>
              <a:spcBef>
                <a:spcPts val="67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spc="-5" dirty="0">
                <a:latin typeface="Times New Roman"/>
                <a:cs typeface="Times New Roman"/>
              </a:rPr>
              <a:t>For </a:t>
            </a:r>
            <a:r>
              <a:rPr sz="2800" dirty="0">
                <a:latin typeface="Times New Roman"/>
                <a:cs typeface="Times New Roman"/>
              </a:rPr>
              <a:t>“small” equipment, </a:t>
            </a:r>
            <a:r>
              <a:rPr sz="2800" spc="-5" dirty="0">
                <a:latin typeface="Times New Roman"/>
                <a:cs typeface="Times New Roman"/>
              </a:rPr>
              <a:t>PF </a:t>
            </a:r>
            <a:r>
              <a:rPr sz="2800" dirty="0">
                <a:latin typeface="Times New Roman"/>
                <a:cs typeface="Times New Roman"/>
              </a:rPr>
              <a:t>is about 0.60, </a:t>
            </a:r>
            <a:r>
              <a:rPr sz="2800" spc="-5" dirty="0">
                <a:latin typeface="Times New Roman"/>
                <a:cs typeface="Times New Roman"/>
              </a:rPr>
              <a:t>and</a:t>
            </a:r>
            <a:r>
              <a:rPr sz="2800" spc="-19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W  </a:t>
            </a:r>
            <a:r>
              <a:rPr sz="2800" spc="-5" dirty="0">
                <a:latin typeface="Times New Roman"/>
                <a:cs typeface="Times New Roman"/>
              </a:rPr>
              <a:t>will be </a:t>
            </a:r>
            <a:r>
              <a:rPr sz="2800" dirty="0">
                <a:latin typeface="Times New Roman"/>
                <a:cs typeface="Times New Roman"/>
              </a:rPr>
              <a:t>less than</a:t>
            </a:r>
            <a:r>
              <a:rPr sz="2800" spc="-100" dirty="0">
                <a:latin typeface="Times New Roman"/>
                <a:cs typeface="Times New Roman"/>
              </a:rPr>
              <a:t> </a:t>
            </a:r>
            <a:r>
              <a:rPr sz="2800" spc="-125" dirty="0">
                <a:latin typeface="Times New Roman"/>
                <a:cs typeface="Times New Roman"/>
              </a:rPr>
              <a:t>VA.</a:t>
            </a:r>
            <a:endParaRPr sz="2800">
              <a:latin typeface="Times New Roman"/>
              <a:cs typeface="Times New Roman"/>
            </a:endParaRPr>
          </a:p>
          <a:p>
            <a:pPr marL="355600" marR="615950" indent="-342900">
              <a:lnSpc>
                <a:spcPts val="2880"/>
              </a:lnSpc>
              <a:spcBef>
                <a:spcPts val="69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UPSs have both a maximum </a:t>
            </a:r>
            <a:r>
              <a:rPr sz="3000" spc="-60" dirty="0">
                <a:latin typeface="Times New Roman"/>
                <a:cs typeface="Times New Roman"/>
              </a:rPr>
              <a:t>Watt </a:t>
            </a:r>
            <a:r>
              <a:rPr sz="3000" dirty="0">
                <a:latin typeface="Times New Roman"/>
                <a:cs typeface="Times New Roman"/>
              </a:rPr>
              <a:t>rating and</a:t>
            </a:r>
            <a:r>
              <a:rPr sz="3000" spc="-7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a  maximum </a:t>
            </a:r>
            <a:r>
              <a:rPr sz="3000" spc="-195" dirty="0">
                <a:latin typeface="Times New Roman"/>
                <a:cs typeface="Times New Roman"/>
              </a:rPr>
              <a:t>VA</a:t>
            </a:r>
            <a:r>
              <a:rPr sz="3000" spc="-21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rating</a:t>
            </a:r>
            <a:endParaRPr sz="30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29845" rIns="0" bIns="0" rtlCol="0">
            <a:spAutoFit/>
          </a:bodyPr>
          <a:lstStyle/>
          <a:p>
            <a:pPr marL="25400">
              <a:lnSpc>
                <a:spcPct val="100000"/>
              </a:lnSpc>
              <a:spcBef>
                <a:spcPts val="235"/>
              </a:spcBef>
            </a:pPr>
            <a:fld id="{81D60167-4931-47E6-BA6A-407CBD079E47}" type="slidenum">
              <a:rPr spc="-5" dirty="0"/>
              <a:t>11</a:t>
            </a:fld>
            <a:endParaRPr spc="-5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3335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Determining Power</a:t>
            </a:r>
            <a:r>
              <a:rPr spc="25" dirty="0"/>
              <a:t> </a:t>
            </a:r>
            <a:r>
              <a:rPr spc="-5" dirty="0"/>
              <a:t>Requirements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93139" y="1986025"/>
            <a:ext cx="5568950" cy="2189480"/>
          </a:xfrm>
          <a:prstGeom prst="rect">
            <a:avLst/>
          </a:prstGeom>
        </p:spPr>
        <p:txBody>
          <a:bodyPr vert="horz" wrap="square" lIns="0" tIns="104139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819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spc="-105" dirty="0">
                <a:latin typeface="Times New Roman"/>
                <a:cs typeface="Times New Roman"/>
              </a:rPr>
              <a:t>HVAC</a:t>
            </a:r>
            <a:endParaRPr sz="30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7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Lighting</a:t>
            </a:r>
            <a:endParaRPr sz="30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7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“Convenience”</a:t>
            </a:r>
            <a:r>
              <a:rPr sz="3000" spc="2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power</a:t>
            </a:r>
            <a:endParaRPr sz="3000">
              <a:latin typeface="Times New Roman"/>
              <a:cs typeface="Times New Roman"/>
            </a:endParaRPr>
          </a:p>
          <a:p>
            <a:pPr marL="317500">
              <a:lnSpc>
                <a:spcPct val="100000"/>
              </a:lnSpc>
              <a:spcBef>
                <a:spcPts val="355"/>
              </a:spcBef>
            </a:pPr>
            <a:r>
              <a:rPr sz="3100" dirty="0">
                <a:latin typeface="Times New Roman"/>
                <a:cs typeface="Times New Roman"/>
              </a:rPr>
              <a:t>These may be interrupted</a:t>
            </a:r>
            <a:r>
              <a:rPr sz="3100" spc="-80" dirty="0">
                <a:latin typeface="Times New Roman"/>
                <a:cs typeface="Times New Roman"/>
              </a:rPr>
              <a:t> </a:t>
            </a:r>
            <a:r>
              <a:rPr sz="3100" spc="-25" dirty="0">
                <a:latin typeface="Times New Roman"/>
                <a:cs typeface="Times New Roman"/>
              </a:rPr>
              <a:t>briefly.</a:t>
            </a:r>
            <a:endParaRPr sz="31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29845" rIns="0" bIns="0" rtlCol="0">
            <a:spAutoFit/>
          </a:bodyPr>
          <a:lstStyle/>
          <a:p>
            <a:pPr marL="25400">
              <a:lnSpc>
                <a:spcPct val="100000"/>
              </a:lnSpc>
              <a:spcBef>
                <a:spcPts val="235"/>
              </a:spcBef>
            </a:pPr>
            <a:fld id="{81D60167-4931-47E6-BA6A-407CBD079E47}" type="slidenum">
              <a:rPr spc="-5" dirty="0"/>
              <a:t>12</a:t>
            </a:fld>
            <a:endParaRPr spc="-5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1818385" y="1006855"/>
            <a:ext cx="642239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/>
              <a:t>Uninterruptible </a:t>
            </a:r>
            <a:r>
              <a:rPr spc="-5" dirty="0"/>
              <a:t>Power </a:t>
            </a:r>
            <a:r>
              <a:rPr dirty="0"/>
              <a:t>Supply</a:t>
            </a:r>
            <a:r>
              <a:rPr spc="-100" dirty="0"/>
              <a:t> </a:t>
            </a:r>
            <a:r>
              <a:rPr dirty="0"/>
              <a:t>(UPS)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93139" y="2027936"/>
            <a:ext cx="7968615" cy="4200525"/>
          </a:xfrm>
          <a:prstGeom prst="rect">
            <a:avLst/>
          </a:prstGeom>
        </p:spPr>
        <p:txBody>
          <a:bodyPr vert="horz" wrap="square" lIns="0" tIns="67310" rIns="0" bIns="0" rtlCol="0">
            <a:spAutoFit/>
          </a:bodyPr>
          <a:lstStyle/>
          <a:p>
            <a:pPr marL="355600" marR="5080" indent="-342900">
              <a:lnSpc>
                <a:spcPts val="3460"/>
              </a:lnSpc>
              <a:spcBef>
                <a:spcPts val="530"/>
              </a:spcBef>
              <a:buFont typeface="Arial"/>
              <a:buChar char="•"/>
              <a:tabLst>
                <a:tab pos="354965" algn="l"/>
                <a:tab pos="356235" algn="l"/>
              </a:tabLst>
            </a:pPr>
            <a:r>
              <a:rPr sz="3200" spc="-5" dirty="0">
                <a:latin typeface="Times New Roman"/>
                <a:cs typeface="Times New Roman"/>
              </a:rPr>
              <a:t>In case of power outage, UPS is backup power  source for major computer</a:t>
            </a:r>
            <a:r>
              <a:rPr sz="3200" spc="10" dirty="0">
                <a:latin typeface="Times New Roman"/>
                <a:cs typeface="Times New Roman"/>
              </a:rPr>
              <a:t> </a:t>
            </a:r>
            <a:r>
              <a:rPr sz="3200" spc="-5" dirty="0">
                <a:latin typeface="Times New Roman"/>
                <a:cs typeface="Times New Roman"/>
              </a:rPr>
              <a:t>systems</a:t>
            </a:r>
            <a:endParaRPr sz="32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160"/>
              </a:spcBef>
              <a:buFont typeface="Arial"/>
              <a:buChar char="•"/>
              <a:tabLst>
                <a:tab pos="354965" algn="l"/>
                <a:tab pos="356235" algn="l"/>
              </a:tabLst>
            </a:pPr>
            <a:r>
              <a:rPr sz="3200" spc="-5" dirty="0">
                <a:latin typeface="Times New Roman"/>
                <a:cs typeface="Times New Roman"/>
              </a:rPr>
              <a:t>Four basic UPS configurations:</a:t>
            </a:r>
            <a:endParaRPr sz="32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35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dirty="0">
                <a:latin typeface="Times New Roman"/>
                <a:cs typeface="Times New Roman"/>
              </a:rPr>
              <a:t>Standby</a:t>
            </a:r>
            <a:endParaRPr sz="28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335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spc="-5" dirty="0">
                <a:latin typeface="Times New Roman"/>
                <a:cs typeface="Times New Roman"/>
              </a:rPr>
              <a:t>Line-interactive</a:t>
            </a:r>
            <a:endParaRPr sz="28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34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spc="-30" dirty="0">
                <a:latin typeface="Times New Roman"/>
                <a:cs typeface="Times New Roman"/>
              </a:rPr>
              <a:t>True </a:t>
            </a:r>
            <a:r>
              <a:rPr sz="2800" spc="-5" dirty="0">
                <a:latin typeface="Times New Roman"/>
                <a:cs typeface="Times New Roman"/>
              </a:rPr>
              <a:t>online (double </a:t>
            </a:r>
            <a:r>
              <a:rPr sz="2800" dirty="0">
                <a:latin typeface="Times New Roman"/>
                <a:cs typeface="Times New Roman"/>
              </a:rPr>
              <a:t>conversion</a:t>
            </a:r>
            <a:r>
              <a:rPr sz="2800" spc="-3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online)</a:t>
            </a:r>
            <a:endParaRPr sz="28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335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spc="-5" dirty="0">
                <a:latin typeface="Times New Roman"/>
                <a:cs typeface="Times New Roman"/>
              </a:rPr>
              <a:t>Rotating</a:t>
            </a:r>
            <a:r>
              <a:rPr sz="2800" spc="-10" dirty="0">
                <a:latin typeface="Times New Roman"/>
                <a:cs typeface="Times New Roman"/>
              </a:rPr>
              <a:t> (motor-generators)</a:t>
            </a:r>
            <a:endParaRPr sz="2800">
              <a:latin typeface="Times New Roman"/>
              <a:cs typeface="Times New Roman"/>
            </a:endParaRPr>
          </a:p>
          <a:p>
            <a:pPr marL="755650" marR="1325245" lvl="1" indent="-285750">
              <a:lnSpc>
                <a:spcPts val="3020"/>
              </a:lnSpc>
              <a:spcBef>
                <a:spcPts val="72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spc="-5" dirty="0">
                <a:latin typeface="Times New Roman"/>
                <a:cs typeface="Times New Roman"/>
              </a:rPr>
              <a:t>Also, </a:t>
            </a:r>
            <a:r>
              <a:rPr sz="2800" dirty="0">
                <a:latin typeface="Times New Roman"/>
                <a:cs typeface="Times New Roman"/>
              </a:rPr>
              <a:t>ferroresonant transformer </a:t>
            </a:r>
            <a:r>
              <a:rPr sz="2800" spc="-5" dirty="0">
                <a:latin typeface="Times New Roman"/>
                <a:cs typeface="Times New Roman"/>
              </a:rPr>
              <a:t>UPSs</a:t>
            </a:r>
            <a:r>
              <a:rPr sz="2800" spc="-9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for  industrial</a:t>
            </a:r>
            <a:r>
              <a:rPr sz="2800" spc="-2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use.</a:t>
            </a:r>
            <a:endParaRPr sz="28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29845" rIns="0" bIns="0" rtlCol="0">
            <a:spAutoFit/>
          </a:bodyPr>
          <a:lstStyle/>
          <a:p>
            <a:pPr marL="25400">
              <a:lnSpc>
                <a:spcPct val="100000"/>
              </a:lnSpc>
              <a:spcBef>
                <a:spcPts val="235"/>
              </a:spcBef>
            </a:pPr>
            <a:fld id="{81D60167-4931-47E6-BA6A-407CBD079E47}" type="slidenum">
              <a:rPr spc="-5" dirty="0"/>
              <a:t>13</a:t>
            </a:fld>
            <a:endParaRPr spc="-5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098290" y="1006855"/>
            <a:ext cx="186118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/>
              <a:t>UPS</a:t>
            </a:r>
            <a:r>
              <a:rPr spc="-60" dirty="0"/>
              <a:t> </a:t>
            </a:r>
            <a:r>
              <a:rPr spc="-5" dirty="0"/>
              <a:t>Sizes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993139" y="1986025"/>
            <a:ext cx="2702560" cy="2768600"/>
          </a:xfrm>
          <a:prstGeom prst="rect">
            <a:avLst/>
          </a:prstGeom>
        </p:spPr>
        <p:txBody>
          <a:bodyPr vert="horz" wrap="square" lIns="0" tIns="104139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819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spc="-110" dirty="0">
                <a:latin typeface="Times New Roman"/>
                <a:cs typeface="Times New Roman"/>
              </a:rPr>
              <a:t>To </a:t>
            </a:r>
            <a:r>
              <a:rPr sz="3000" dirty="0">
                <a:latin typeface="Times New Roman"/>
                <a:cs typeface="Times New Roman"/>
              </a:rPr>
              <a:t>1,000</a:t>
            </a:r>
            <a:r>
              <a:rPr sz="3000" spc="20" dirty="0">
                <a:latin typeface="Times New Roman"/>
                <a:cs typeface="Times New Roman"/>
              </a:rPr>
              <a:t> </a:t>
            </a:r>
            <a:r>
              <a:rPr sz="3000" spc="-135" dirty="0">
                <a:latin typeface="Times New Roman"/>
                <a:cs typeface="Times New Roman"/>
              </a:rPr>
              <a:t>VA:</a:t>
            </a:r>
            <a:endParaRPr sz="30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7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1 to 2.5</a:t>
            </a:r>
            <a:r>
              <a:rPr sz="3000" spc="-95" dirty="0">
                <a:latin typeface="Times New Roman"/>
                <a:cs typeface="Times New Roman"/>
              </a:rPr>
              <a:t> </a:t>
            </a:r>
            <a:r>
              <a:rPr sz="3000" spc="-100" dirty="0">
                <a:latin typeface="Times New Roman"/>
                <a:cs typeface="Times New Roman"/>
              </a:rPr>
              <a:t>kVA:</a:t>
            </a:r>
            <a:endParaRPr sz="30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7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2.5 to 10</a:t>
            </a:r>
            <a:r>
              <a:rPr sz="3000" spc="-85" dirty="0">
                <a:latin typeface="Times New Roman"/>
                <a:cs typeface="Times New Roman"/>
              </a:rPr>
              <a:t> </a:t>
            </a:r>
            <a:r>
              <a:rPr sz="3000" spc="-100" dirty="0">
                <a:latin typeface="Times New Roman"/>
                <a:cs typeface="Times New Roman"/>
              </a:rPr>
              <a:t>kVA:</a:t>
            </a:r>
            <a:endParaRPr sz="30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7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10 to 100</a:t>
            </a:r>
            <a:r>
              <a:rPr sz="3000" spc="-85" dirty="0">
                <a:latin typeface="Times New Roman"/>
                <a:cs typeface="Times New Roman"/>
              </a:rPr>
              <a:t> </a:t>
            </a:r>
            <a:r>
              <a:rPr sz="3000" spc="-100" dirty="0">
                <a:latin typeface="Times New Roman"/>
                <a:cs typeface="Times New Roman"/>
              </a:rPr>
              <a:t>kVA:</a:t>
            </a:r>
            <a:endParaRPr sz="30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7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100 +</a:t>
            </a:r>
            <a:r>
              <a:rPr sz="3000" spc="-25" dirty="0">
                <a:latin typeface="Times New Roman"/>
                <a:cs typeface="Times New Roman"/>
              </a:rPr>
              <a:t> </a:t>
            </a:r>
            <a:r>
              <a:rPr sz="3000" spc="-100" dirty="0">
                <a:latin typeface="Times New Roman"/>
                <a:cs typeface="Times New Roman"/>
              </a:rPr>
              <a:t>kVA:</a:t>
            </a:r>
            <a:endParaRPr sz="30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4650435" y="1986025"/>
            <a:ext cx="3501390" cy="27686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4825" indent="-635">
              <a:lnSpc>
                <a:spcPct val="120000"/>
              </a:lnSpc>
              <a:spcBef>
                <a:spcPts val="100"/>
              </a:spcBef>
            </a:pPr>
            <a:r>
              <a:rPr sz="3000" spc="-5" dirty="0">
                <a:latin typeface="Times New Roman"/>
                <a:cs typeface="Times New Roman"/>
              </a:rPr>
              <a:t>Desktop</a:t>
            </a:r>
            <a:r>
              <a:rPr sz="3000" spc="-7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equipment  </a:t>
            </a:r>
            <a:r>
              <a:rPr sz="3000" spc="-5" dirty="0">
                <a:latin typeface="Times New Roman"/>
                <a:cs typeface="Times New Roman"/>
              </a:rPr>
              <a:t>Servers,</a:t>
            </a:r>
            <a:r>
              <a:rPr sz="3000" spc="-1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etc.</a:t>
            </a:r>
            <a:endParaRPr sz="3000">
              <a:latin typeface="Times New Roman"/>
              <a:cs typeface="Times New Roman"/>
            </a:endParaRPr>
          </a:p>
          <a:p>
            <a:pPr marL="13335" marR="5080">
              <a:lnSpc>
                <a:spcPct val="120000"/>
              </a:lnSpc>
            </a:pPr>
            <a:r>
              <a:rPr sz="3000" dirty="0">
                <a:latin typeface="Times New Roman"/>
                <a:cs typeface="Times New Roman"/>
              </a:rPr>
              <a:t>Small computer</a:t>
            </a:r>
            <a:r>
              <a:rPr sz="3000" spc="-10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rooms  </a:t>
            </a:r>
            <a:r>
              <a:rPr sz="3000" spc="-5" dirty="0">
                <a:latin typeface="Times New Roman"/>
                <a:cs typeface="Times New Roman"/>
              </a:rPr>
              <a:t>Data</a:t>
            </a:r>
            <a:r>
              <a:rPr sz="3000" spc="-1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centers</a:t>
            </a:r>
            <a:endParaRPr sz="3000">
              <a:latin typeface="Times New Roman"/>
              <a:cs typeface="Times New Roman"/>
            </a:endParaRPr>
          </a:p>
          <a:p>
            <a:pPr marL="13335">
              <a:lnSpc>
                <a:spcPct val="100000"/>
              </a:lnSpc>
              <a:spcBef>
                <a:spcPts val="720"/>
              </a:spcBef>
            </a:pPr>
            <a:r>
              <a:rPr sz="3000" spc="-15" dirty="0">
                <a:latin typeface="Times New Roman"/>
                <a:cs typeface="Times New Roman"/>
              </a:rPr>
              <a:t>Large</a:t>
            </a:r>
            <a:r>
              <a:rPr sz="3000" dirty="0">
                <a:latin typeface="Times New Roman"/>
                <a:cs typeface="Times New Roman"/>
              </a:rPr>
              <a:t> installations</a:t>
            </a:r>
            <a:endParaRPr sz="3000">
              <a:latin typeface="Times New Roman"/>
              <a:cs typeface="Times New Roman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29845" rIns="0" bIns="0" rtlCol="0">
            <a:spAutoFit/>
          </a:bodyPr>
          <a:lstStyle/>
          <a:p>
            <a:pPr marL="25400">
              <a:lnSpc>
                <a:spcPct val="100000"/>
              </a:lnSpc>
              <a:spcBef>
                <a:spcPts val="235"/>
              </a:spcBef>
            </a:pPr>
            <a:fld id="{81D60167-4931-47E6-BA6A-407CBD079E47}" type="slidenum">
              <a:rPr spc="-5" dirty="0"/>
              <a:t>14</a:t>
            </a:fld>
            <a:endParaRPr spc="-5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775457" y="1006855"/>
            <a:ext cx="450786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Runtime </a:t>
            </a:r>
            <a:r>
              <a:rPr dirty="0"/>
              <a:t>of </a:t>
            </a:r>
            <a:r>
              <a:rPr spc="-5" dirty="0"/>
              <a:t>UPS</a:t>
            </a:r>
            <a:r>
              <a:rPr spc="-15" dirty="0"/>
              <a:t> </a:t>
            </a:r>
            <a:r>
              <a:rPr spc="-5" dirty="0"/>
              <a:t>Systems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93139" y="1986025"/>
            <a:ext cx="7232015" cy="3701415"/>
          </a:xfrm>
          <a:prstGeom prst="rect">
            <a:avLst/>
          </a:prstGeom>
        </p:spPr>
        <p:txBody>
          <a:bodyPr vert="horz" wrap="square" lIns="0" tIns="104139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819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Generally measured in minutes.</a:t>
            </a:r>
            <a:endParaRPr sz="30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7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Important factors in run</a:t>
            </a:r>
            <a:r>
              <a:rPr sz="3000" spc="-1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time:</a:t>
            </a:r>
            <a:endParaRPr sz="30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68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dirty="0">
                <a:latin typeface="Times New Roman"/>
                <a:cs typeface="Times New Roman"/>
              </a:rPr>
              <a:t>Percent of full</a:t>
            </a:r>
            <a:r>
              <a:rPr sz="2800" spc="-5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load</a:t>
            </a:r>
            <a:endParaRPr sz="28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67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spc="-5" dirty="0">
                <a:latin typeface="Times New Roman"/>
                <a:cs typeface="Times New Roman"/>
              </a:rPr>
              <a:t>Battery</a:t>
            </a:r>
            <a:r>
              <a:rPr sz="2800" spc="-25" dirty="0">
                <a:latin typeface="Times New Roman"/>
                <a:cs typeface="Times New Roman"/>
              </a:rPr>
              <a:t> capacity.</a:t>
            </a:r>
            <a:endParaRPr sz="28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71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Batteries have a limited lifetime: 3 – 7</a:t>
            </a:r>
            <a:r>
              <a:rPr sz="3000" spc="-3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years.</a:t>
            </a:r>
            <a:endParaRPr sz="3000">
              <a:latin typeface="Times New Roman"/>
              <a:cs typeface="Times New Roman"/>
            </a:endParaRPr>
          </a:p>
          <a:p>
            <a:pPr marL="355600" marR="69215" indent="-342900">
              <a:lnSpc>
                <a:spcPct val="100000"/>
              </a:lnSpc>
              <a:spcBef>
                <a:spcPts val="7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The </a:t>
            </a:r>
            <a:r>
              <a:rPr sz="3000" spc="-5" dirty="0">
                <a:latin typeface="Times New Roman"/>
                <a:cs typeface="Times New Roman"/>
              </a:rPr>
              <a:t>UPS </a:t>
            </a:r>
            <a:r>
              <a:rPr sz="3000" dirty="0">
                <a:latin typeface="Times New Roman"/>
                <a:cs typeface="Times New Roman"/>
              </a:rPr>
              <a:t>is out of </a:t>
            </a:r>
            <a:r>
              <a:rPr sz="3000" spc="-5" dirty="0">
                <a:latin typeface="Times New Roman"/>
                <a:cs typeface="Times New Roman"/>
              </a:rPr>
              <a:t>service while </a:t>
            </a:r>
            <a:r>
              <a:rPr sz="3000" dirty="0">
                <a:latin typeface="Times New Roman"/>
                <a:cs typeface="Times New Roman"/>
              </a:rPr>
              <a:t>batteries are  being</a:t>
            </a:r>
            <a:r>
              <a:rPr sz="3000" spc="-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replaced.</a:t>
            </a:r>
            <a:endParaRPr sz="30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29845" rIns="0" bIns="0" rtlCol="0">
            <a:spAutoFit/>
          </a:bodyPr>
          <a:lstStyle/>
          <a:p>
            <a:pPr marL="25400">
              <a:lnSpc>
                <a:spcPct val="100000"/>
              </a:lnSpc>
              <a:spcBef>
                <a:spcPts val="235"/>
              </a:spcBef>
            </a:pPr>
            <a:fld id="{81D60167-4931-47E6-BA6A-407CBD079E47}" type="slidenum">
              <a:rPr spc="-5" dirty="0"/>
              <a:t>15</a:t>
            </a:fld>
            <a:endParaRPr spc="-5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907283" y="1006855"/>
            <a:ext cx="424180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/>
              <a:t>UPS Output</a:t>
            </a:r>
            <a:r>
              <a:rPr spc="-70" dirty="0"/>
              <a:t> </a:t>
            </a:r>
            <a:r>
              <a:rPr spc="-15" dirty="0"/>
              <a:t>Waveforms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93139" y="2077465"/>
            <a:ext cx="7914005" cy="29514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5600" marR="5080" indent="-342900">
              <a:lnSpc>
                <a:spcPct val="100000"/>
              </a:lnSpc>
              <a:spcBef>
                <a:spcPts val="10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spc="-5" dirty="0">
                <a:latin typeface="Times New Roman"/>
                <a:cs typeface="Times New Roman"/>
              </a:rPr>
              <a:t>Alternating </a:t>
            </a:r>
            <a:r>
              <a:rPr sz="3000" dirty="0">
                <a:latin typeface="Times New Roman"/>
                <a:cs typeface="Times New Roman"/>
              </a:rPr>
              <a:t>current delivered by power utilities is  a 60 </a:t>
            </a:r>
            <a:r>
              <a:rPr sz="3000" spc="-5" dirty="0">
                <a:latin typeface="Times New Roman"/>
                <a:cs typeface="Times New Roman"/>
              </a:rPr>
              <a:t>Hz sine </a:t>
            </a:r>
            <a:r>
              <a:rPr sz="3000" dirty="0">
                <a:latin typeface="Times New Roman"/>
                <a:cs typeface="Times New Roman"/>
              </a:rPr>
              <a:t>wave.</a:t>
            </a:r>
            <a:endParaRPr sz="30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7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UPSs can also produce sine wave</a:t>
            </a:r>
            <a:r>
              <a:rPr sz="3000" spc="-6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power…</a:t>
            </a:r>
            <a:endParaRPr sz="3000">
              <a:latin typeface="Times New Roman"/>
              <a:cs typeface="Times New Roman"/>
            </a:endParaRPr>
          </a:p>
          <a:p>
            <a:pPr marL="355600" marR="125095" indent="-342900">
              <a:lnSpc>
                <a:spcPct val="100000"/>
              </a:lnSpc>
              <a:spcBef>
                <a:spcPts val="720"/>
              </a:spcBef>
              <a:buFont typeface="Arial"/>
              <a:buChar char="•"/>
              <a:tabLst>
                <a:tab pos="354965" algn="l"/>
                <a:tab pos="355600" algn="l"/>
                <a:tab pos="4001135" algn="l"/>
              </a:tabLst>
            </a:pPr>
            <a:r>
              <a:rPr sz="3000" dirty="0">
                <a:latin typeface="Times New Roman"/>
                <a:cs typeface="Times New Roman"/>
              </a:rPr>
              <a:t>But not all of them do.	It is cheaper to make a  UPS that generates a “stepped square wave”</a:t>
            </a:r>
            <a:r>
              <a:rPr sz="3000" spc="-10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that  </a:t>
            </a:r>
            <a:r>
              <a:rPr sz="3000" spc="-5" dirty="0">
                <a:latin typeface="Times New Roman"/>
                <a:cs typeface="Times New Roman"/>
              </a:rPr>
              <a:t>supposedly </a:t>
            </a:r>
            <a:r>
              <a:rPr sz="3000" dirty="0">
                <a:latin typeface="Times New Roman"/>
                <a:cs typeface="Times New Roman"/>
              </a:rPr>
              <a:t>approximates the </a:t>
            </a:r>
            <a:r>
              <a:rPr sz="3000" spc="-5" dirty="0">
                <a:latin typeface="Times New Roman"/>
                <a:cs typeface="Times New Roman"/>
              </a:rPr>
              <a:t>sine </a:t>
            </a:r>
            <a:r>
              <a:rPr sz="3000" dirty="0">
                <a:latin typeface="Times New Roman"/>
                <a:cs typeface="Times New Roman"/>
              </a:rPr>
              <a:t>wave.</a:t>
            </a:r>
            <a:endParaRPr sz="30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29845" rIns="0" bIns="0" rtlCol="0">
            <a:spAutoFit/>
          </a:bodyPr>
          <a:lstStyle/>
          <a:p>
            <a:pPr marL="25400">
              <a:lnSpc>
                <a:spcPct val="100000"/>
              </a:lnSpc>
              <a:spcBef>
                <a:spcPts val="235"/>
              </a:spcBef>
            </a:pPr>
            <a:fld id="{81D60167-4931-47E6-BA6A-407CBD079E47}" type="slidenum">
              <a:rPr spc="-5" dirty="0"/>
              <a:t>16</a:t>
            </a:fld>
            <a:endParaRPr spc="-5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57200" y="457200"/>
            <a:ext cx="9144000" cy="1447800"/>
          </a:xfrm>
          <a:custGeom>
            <a:avLst/>
            <a:gdLst/>
            <a:ahLst/>
            <a:cxnLst/>
            <a:rect l="l" t="t" r="r" b="b"/>
            <a:pathLst>
              <a:path w="9144000" h="1447800">
                <a:moveTo>
                  <a:pt x="0" y="0"/>
                </a:moveTo>
                <a:lnTo>
                  <a:pt x="0" y="1447800"/>
                </a:lnTo>
                <a:lnTo>
                  <a:pt x="9144000" y="14477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427223" y="1006855"/>
            <a:ext cx="520573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Sine </a:t>
            </a:r>
            <a:r>
              <a:rPr spc="-30" dirty="0"/>
              <a:t>Wave </a:t>
            </a:r>
            <a:r>
              <a:rPr spc="-5" dirty="0"/>
              <a:t>from Utility</a:t>
            </a:r>
            <a:r>
              <a:rPr spc="45" dirty="0"/>
              <a:t> </a:t>
            </a:r>
            <a:r>
              <a:rPr spc="-5" dirty="0"/>
              <a:t>Power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3662426" y="6199123"/>
            <a:ext cx="5554980" cy="4521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indent="690245">
              <a:lnSpc>
                <a:spcPct val="100000"/>
              </a:lnSpc>
              <a:spcBef>
                <a:spcPts val="95"/>
              </a:spcBef>
            </a:pPr>
            <a:r>
              <a:rPr sz="1400" spc="-5" dirty="0">
                <a:latin typeface="Times New Roman"/>
                <a:cs typeface="Times New Roman"/>
              </a:rPr>
              <a:t>Oscillogram by </a:t>
            </a:r>
            <a:r>
              <a:rPr sz="1400" u="sng" spc="-20" dirty="0">
                <a:solidFill>
                  <a:srgbClr val="3333CC"/>
                </a:solidFill>
                <a:uFill>
                  <a:solidFill>
                    <a:srgbClr val="3333CC"/>
                  </a:solidFill>
                </a:uFill>
                <a:latin typeface="Times New Roman"/>
                <a:cs typeface="Times New Roman"/>
              </a:rPr>
              <a:t>Warrren </a:t>
            </a:r>
            <a:r>
              <a:rPr sz="1400" u="sng" spc="-25" dirty="0">
                <a:solidFill>
                  <a:srgbClr val="3333CC"/>
                </a:solidFill>
                <a:uFill>
                  <a:solidFill>
                    <a:srgbClr val="3333CC"/>
                  </a:solidFill>
                </a:uFill>
                <a:latin typeface="Times New Roman"/>
                <a:cs typeface="Times New Roman"/>
              </a:rPr>
              <a:t>Young</a:t>
            </a:r>
            <a:r>
              <a:rPr sz="1400" spc="-25" dirty="0">
                <a:latin typeface="Times New Roman"/>
                <a:cs typeface="Times New Roman"/>
              </a:rPr>
              <a:t>, </a:t>
            </a:r>
            <a:r>
              <a:rPr sz="1400" spc="-5" dirty="0">
                <a:latin typeface="Times New Roman"/>
                <a:cs typeface="Times New Roman"/>
              </a:rPr>
              <a:t>Creative Commons </a:t>
            </a:r>
            <a:r>
              <a:rPr sz="1400" spc="-35" dirty="0">
                <a:latin typeface="Times New Roman"/>
                <a:cs typeface="Times New Roman"/>
              </a:rPr>
              <a:t>BY-SA </a:t>
            </a:r>
            <a:r>
              <a:rPr sz="1400" spc="-5" dirty="0">
                <a:latin typeface="Times New Roman"/>
                <a:cs typeface="Times New Roman"/>
              </a:rPr>
              <a:t>License  </a:t>
            </a:r>
            <a:r>
              <a:rPr sz="1400" u="sng" spc="-5" dirty="0">
                <a:solidFill>
                  <a:srgbClr val="3333CC"/>
                </a:solidFill>
                <a:uFill>
                  <a:solidFill>
                    <a:srgbClr val="3333CC"/>
                  </a:solidFill>
                </a:uFill>
                <a:latin typeface="Times New Roman"/>
                <a:cs typeface="Times New Roman"/>
                <a:hlinkClick r:id="rId3"/>
              </a:rPr>
              <a:t>http://superuser.com/questions/912679/when-do-i-need-a-pure-sine-wave-ups</a:t>
            </a:r>
            <a:endParaRPr sz="14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537972" y="2286000"/>
            <a:ext cx="8796528" cy="3299459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29845" rIns="0" bIns="0" rtlCol="0">
            <a:spAutoFit/>
          </a:bodyPr>
          <a:lstStyle/>
          <a:p>
            <a:pPr marL="25400">
              <a:lnSpc>
                <a:spcPct val="100000"/>
              </a:lnSpc>
              <a:spcBef>
                <a:spcPts val="235"/>
              </a:spcBef>
            </a:pPr>
            <a:fld id="{81D60167-4931-47E6-BA6A-407CBD079E47}" type="slidenum">
              <a:rPr spc="-5" dirty="0"/>
              <a:t>17</a:t>
            </a:fld>
            <a:endParaRPr spc="-5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57200" y="457200"/>
            <a:ext cx="9144000" cy="1447800"/>
          </a:xfrm>
          <a:custGeom>
            <a:avLst/>
            <a:gdLst/>
            <a:ahLst/>
            <a:cxnLst/>
            <a:rect l="l" t="t" r="r" b="b"/>
            <a:pathLst>
              <a:path w="9144000" h="1447800">
                <a:moveTo>
                  <a:pt x="0" y="0"/>
                </a:moveTo>
                <a:lnTo>
                  <a:pt x="0" y="1447800"/>
                </a:lnTo>
                <a:lnTo>
                  <a:pt x="9144000" y="14477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335783" y="1006855"/>
            <a:ext cx="538607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/>
              <a:t>From </a:t>
            </a:r>
            <a:r>
              <a:rPr spc="-5" dirty="0"/>
              <a:t>a </a:t>
            </a:r>
            <a:r>
              <a:rPr spc="-35" dirty="0"/>
              <a:t>“True </a:t>
            </a:r>
            <a:r>
              <a:rPr dirty="0"/>
              <a:t>Sine </a:t>
            </a:r>
            <a:r>
              <a:rPr spc="-25" dirty="0"/>
              <a:t>Wave”</a:t>
            </a:r>
            <a:r>
              <a:rPr spc="-50" dirty="0"/>
              <a:t> </a:t>
            </a:r>
            <a:r>
              <a:rPr dirty="0"/>
              <a:t>UPS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3662426" y="6199123"/>
            <a:ext cx="5554980" cy="4521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indent="690245">
              <a:lnSpc>
                <a:spcPct val="100000"/>
              </a:lnSpc>
              <a:spcBef>
                <a:spcPts val="95"/>
              </a:spcBef>
            </a:pPr>
            <a:r>
              <a:rPr sz="1400" spc="-5" dirty="0">
                <a:latin typeface="Times New Roman"/>
                <a:cs typeface="Times New Roman"/>
              </a:rPr>
              <a:t>Oscillogram by </a:t>
            </a:r>
            <a:r>
              <a:rPr sz="1400" u="sng" spc="-20" dirty="0">
                <a:solidFill>
                  <a:srgbClr val="3333CC"/>
                </a:solidFill>
                <a:uFill>
                  <a:solidFill>
                    <a:srgbClr val="3333CC"/>
                  </a:solidFill>
                </a:uFill>
                <a:latin typeface="Times New Roman"/>
                <a:cs typeface="Times New Roman"/>
              </a:rPr>
              <a:t>Warrren </a:t>
            </a:r>
            <a:r>
              <a:rPr sz="1400" u="sng" spc="-25" dirty="0">
                <a:solidFill>
                  <a:srgbClr val="3333CC"/>
                </a:solidFill>
                <a:uFill>
                  <a:solidFill>
                    <a:srgbClr val="3333CC"/>
                  </a:solidFill>
                </a:uFill>
                <a:latin typeface="Times New Roman"/>
                <a:cs typeface="Times New Roman"/>
              </a:rPr>
              <a:t>Young</a:t>
            </a:r>
            <a:r>
              <a:rPr sz="1400" spc="-25" dirty="0">
                <a:latin typeface="Times New Roman"/>
                <a:cs typeface="Times New Roman"/>
              </a:rPr>
              <a:t>, </a:t>
            </a:r>
            <a:r>
              <a:rPr sz="1400" spc="-5" dirty="0">
                <a:latin typeface="Times New Roman"/>
                <a:cs typeface="Times New Roman"/>
              </a:rPr>
              <a:t>Creative Commons </a:t>
            </a:r>
            <a:r>
              <a:rPr sz="1400" spc="-35" dirty="0">
                <a:latin typeface="Times New Roman"/>
                <a:cs typeface="Times New Roman"/>
              </a:rPr>
              <a:t>BY-SA </a:t>
            </a:r>
            <a:r>
              <a:rPr sz="1400" spc="-5" dirty="0">
                <a:latin typeface="Times New Roman"/>
                <a:cs typeface="Times New Roman"/>
              </a:rPr>
              <a:t>License  </a:t>
            </a:r>
            <a:r>
              <a:rPr sz="1400" u="sng" spc="-5" dirty="0">
                <a:solidFill>
                  <a:srgbClr val="3333CC"/>
                </a:solidFill>
                <a:uFill>
                  <a:solidFill>
                    <a:srgbClr val="3333CC"/>
                  </a:solidFill>
                </a:uFill>
                <a:latin typeface="Times New Roman"/>
                <a:cs typeface="Times New Roman"/>
                <a:hlinkClick r:id="rId3"/>
              </a:rPr>
              <a:t>http://superuser.com/questions/912679/when-do-i-need-a-pure-sine-wave-ups</a:t>
            </a:r>
            <a:endParaRPr sz="14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762000" y="2590800"/>
            <a:ext cx="8534400" cy="320040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29845" rIns="0" bIns="0" rtlCol="0">
            <a:spAutoFit/>
          </a:bodyPr>
          <a:lstStyle/>
          <a:p>
            <a:pPr marL="25400">
              <a:lnSpc>
                <a:spcPct val="100000"/>
              </a:lnSpc>
              <a:spcBef>
                <a:spcPts val="235"/>
              </a:spcBef>
            </a:pPr>
            <a:fld id="{81D60167-4931-47E6-BA6A-407CBD079E47}" type="slidenum">
              <a:rPr spc="-5" dirty="0"/>
              <a:t>18</a:t>
            </a:fld>
            <a:endParaRPr spc="-5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57200" y="457200"/>
            <a:ext cx="9144000" cy="1447800"/>
          </a:xfrm>
          <a:custGeom>
            <a:avLst/>
            <a:gdLst/>
            <a:ahLst/>
            <a:cxnLst/>
            <a:rect l="l" t="t" r="r" b="b"/>
            <a:pathLst>
              <a:path w="9144000" h="1447800">
                <a:moveTo>
                  <a:pt x="0" y="0"/>
                </a:moveTo>
                <a:lnTo>
                  <a:pt x="0" y="1447800"/>
                </a:lnTo>
                <a:lnTo>
                  <a:pt x="9144000" y="14477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1753616" y="1006855"/>
            <a:ext cx="654939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/>
              <a:t>From </a:t>
            </a:r>
            <a:r>
              <a:rPr spc="-5" dirty="0"/>
              <a:t>a </a:t>
            </a:r>
            <a:r>
              <a:rPr dirty="0"/>
              <a:t>“Stepped Square </a:t>
            </a:r>
            <a:r>
              <a:rPr spc="-25" dirty="0"/>
              <a:t>Wave”</a:t>
            </a:r>
            <a:r>
              <a:rPr spc="-125" dirty="0"/>
              <a:t> </a:t>
            </a:r>
            <a:r>
              <a:rPr dirty="0"/>
              <a:t>UPS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3662426" y="6199123"/>
            <a:ext cx="5554980" cy="4521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indent="690245">
              <a:lnSpc>
                <a:spcPct val="100000"/>
              </a:lnSpc>
              <a:spcBef>
                <a:spcPts val="95"/>
              </a:spcBef>
            </a:pPr>
            <a:r>
              <a:rPr sz="1400" spc="-5" dirty="0">
                <a:latin typeface="Times New Roman"/>
                <a:cs typeface="Times New Roman"/>
              </a:rPr>
              <a:t>Oscillogram by </a:t>
            </a:r>
            <a:r>
              <a:rPr sz="1400" u="sng" spc="-20" dirty="0">
                <a:solidFill>
                  <a:srgbClr val="3333CC"/>
                </a:solidFill>
                <a:uFill>
                  <a:solidFill>
                    <a:srgbClr val="3333CC"/>
                  </a:solidFill>
                </a:uFill>
                <a:latin typeface="Times New Roman"/>
                <a:cs typeface="Times New Roman"/>
              </a:rPr>
              <a:t>Warrren </a:t>
            </a:r>
            <a:r>
              <a:rPr sz="1400" u="sng" spc="-25" dirty="0">
                <a:solidFill>
                  <a:srgbClr val="3333CC"/>
                </a:solidFill>
                <a:uFill>
                  <a:solidFill>
                    <a:srgbClr val="3333CC"/>
                  </a:solidFill>
                </a:uFill>
                <a:latin typeface="Times New Roman"/>
                <a:cs typeface="Times New Roman"/>
              </a:rPr>
              <a:t>Young</a:t>
            </a:r>
            <a:r>
              <a:rPr sz="1400" spc="-25" dirty="0">
                <a:latin typeface="Times New Roman"/>
                <a:cs typeface="Times New Roman"/>
              </a:rPr>
              <a:t>, </a:t>
            </a:r>
            <a:r>
              <a:rPr sz="1400" spc="-5" dirty="0">
                <a:latin typeface="Times New Roman"/>
                <a:cs typeface="Times New Roman"/>
              </a:rPr>
              <a:t>Creative Commons </a:t>
            </a:r>
            <a:r>
              <a:rPr sz="1400" spc="-35" dirty="0">
                <a:latin typeface="Times New Roman"/>
                <a:cs typeface="Times New Roman"/>
              </a:rPr>
              <a:t>BY-SA </a:t>
            </a:r>
            <a:r>
              <a:rPr sz="1400" spc="-5" dirty="0">
                <a:latin typeface="Times New Roman"/>
                <a:cs typeface="Times New Roman"/>
              </a:rPr>
              <a:t>License  </a:t>
            </a:r>
            <a:r>
              <a:rPr sz="1400" u="sng" spc="-5" dirty="0">
                <a:solidFill>
                  <a:srgbClr val="3333CC"/>
                </a:solidFill>
                <a:uFill>
                  <a:solidFill>
                    <a:srgbClr val="3333CC"/>
                  </a:solidFill>
                </a:uFill>
                <a:latin typeface="Times New Roman"/>
                <a:cs typeface="Times New Roman"/>
                <a:hlinkClick r:id="rId3"/>
              </a:rPr>
              <a:t>http://superuser.com/questions/912679/when-do-i-need-a-pure-sine-wave-ups</a:t>
            </a:r>
            <a:endParaRPr sz="14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559308" y="2514600"/>
            <a:ext cx="8737092" cy="327660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29845" rIns="0" bIns="0" rtlCol="0">
            <a:spAutoFit/>
          </a:bodyPr>
          <a:lstStyle/>
          <a:p>
            <a:pPr marL="25400">
              <a:lnSpc>
                <a:spcPct val="100000"/>
              </a:lnSpc>
              <a:spcBef>
                <a:spcPts val="235"/>
              </a:spcBef>
            </a:pPr>
            <a:fld id="{81D60167-4931-47E6-BA6A-407CBD079E47}" type="slidenum">
              <a:rPr spc="-5" dirty="0"/>
              <a:t>19</a:t>
            </a:fld>
            <a:endParaRPr spc="-5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3255517" y="1006855"/>
            <a:ext cx="354647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Power</a:t>
            </a:r>
            <a:r>
              <a:rPr spc="-75" dirty="0"/>
              <a:t> </a:t>
            </a:r>
            <a:r>
              <a:rPr spc="-5" dirty="0"/>
              <a:t>Management</a:t>
            </a:r>
          </a:p>
        </p:txBody>
      </p:sp>
      <p:sp>
        <p:nvSpPr>
          <p:cNvPr id="5" name="object 5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5600" marR="5080" indent="-342900">
              <a:lnSpc>
                <a:spcPct val="100000"/>
              </a:lnSpc>
              <a:spcBef>
                <a:spcPts val="100"/>
              </a:spcBef>
              <a:buFont typeface="Arial"/>
              <a:buChar char="•"/>
              <a:tabLst>
                <a:tab pos="355600" algn="l"/>
                <a:tab pos="356235" algn="l"/>
              </a:tabLst>
            </a:pPr>
            <a:r>
              <a:rPr spc="-5" dirty="0"/>
              <a:t>Electrical quantity (voltage level; amperage rating)  is </a:t>
            </a:r>
            <a:r>
              <a:rPr dirty="0"/>
              <a:t>a </a:t>
            </a:r>
            <a:r>
              <a:rPr spc="-5" dirty="0"/>
              <a:t>concern, as is quality </a:t>
            </a:r>
            <a:r>
              <a:rPr dirty="0"/>
              <a:t>of </a:t>
            </a:r>
            <a:r>
              <a:rPr spc="-5" dirty="0"/>
              <a:t>power (cleanliness;  proper</a:t>
            </a:r>
            <a:r>
              <a:rPr spc="-25" dirty="0"/>
              <a:t> </a:t>
            </a:r>
            <a:r>
              <a:rPr dirty="0"/>
              <a:t>installation)</a:t>
            </a:r>
          </a:p>
          <a:p>
            <a:pPr marL="355600" marR="711835" indent="-342900">
              <a:lnSpc>
                <a:spcPct val="100000"/>
              </a:lnSpc>
              <a:spcBef>
                <a:spcPts val="670"/>
              </a:spcBef>
              <a:buFont typeface="Arial"/>
              <a:buChar char="•"/>
              <a:tabLst>
                <a:tab pos="355600" algn="l"/>
                <a:tab pos="356235" algn="l"/>
              </a:tabLst>
            </a:pPr>
            <a:r>
              <a:rPr spc="-5" dirty="0"/>
              <a:t>Noise </a:t>
            </a:r>
            <a:r>
              <a:rPr dirty="0"/>
              <a:t>that interferes </a:t>
            </a:r>
            <a:r>
              <a:rPr spc="-5" dirty="0"/>
              <a:t>with </a:t>
            </a:r>
            <a:r>
              <a:rPr dirty="0"/>
              <a:t>the normal 60</a:t>
            </a:r>
            <a:r>
              <a:rPr spc="-155" dirty="0"/>
              <a:t> </a:t>
            </a:r>
            <a:r>
              <a:rPr spc="-5" dirty="0"/>
              <a:t>Hertz  cycle can result in inaccurate time</a:t>
            </a:r>
            <a:r>
              <a:rPr spc="-95" dirty="0"/>
              <a:t> </a:t>
            </a:r>
            <a:r>
              <a:rPr spc="-5" dirty="0"/>
              <a:t>clocks</a:t>
            </a:r>
          </a:p>
          <a:p>
            <a:pPr marL="355600" marR="90805" indent="-342900">
              <a:lnSpc>
                <a:spcPct val="100000"/>
              </a:lnSpc>
              <a:spcBef>
                <a:spcPts val="675"/>
              </a:spcBef>
              <a:buFont typeface="Arial"/>
              <a:buChar char="•"/>
              <a:tabLst>
                <a:tab pos="355600" algn="l"/>
                <a:tab pos="356235" algn="l"/>
              </a:tabLst>
            </a:pPr>
            <a:r>
              <a:rPr spc="-5" dirty="0"/>
              <a:t>Overloading </a:t>
            </a:r>
            <a:r>
              <a:rPr dirty="0"/>
              <a:t>a circuit causes </a:t>
            </a:r>
            <a:r>
              <a:rPr spc="-5" dirty="0"/>
              <a:t>problems with</a:t>
            </a:r>
            <a:r>
              <a:rPr spc="-135" dirty="0"/>
              <a:t> </a:t>
            </a:r>
            <a:r>
              <a:rPr dirty="0"/>
              <a:t>circuit  tripping </a:t>
            </a:r>
            <a:r>
              <a:rPr spc="-5" dirty="0"/>
              <a:t>and </a:t>
            </a:r>
            <a:r>
              <a:rPr dirty="0"/>
              <a:t>can </a:t>
            </a:r>
            <a:r>
              <a:rPr spc="-5" dirty="0"/>
              <a:t>overload </a:t>
            </a:r>
            <a:r>
              <a:rPr dirty="0"/>
              <a:t>electric conductors,  increasing risk of fire </a:t>
            </a:r>
            <a:r>
              <a:rPr b="1" dirty="0">
                <a:latin typeface="Times New Roman"/>
                <a:cs typeface="Times New Roman"/>
              </a:rPr>
              <a:t>if </a:t>
            </a:r>
            <a:r>
              <a:rPr spc="-5" dirty="0"/>
              <a:t>breakers </a:t>
            </a:r>
            <a:r>
              <a:rPr dirty="0"/>
              <a:t>are </a:t>
            </a:r>
            <a:r>
              <a:rPr spc="-5" dirty="0"/>
              <a:t>not properly  sized.</a:t>
            </a: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29845" rIns="0" bIns="0" rtlCol="0">
            <a:spAutoFit/>
          </a:bodyPr>
          <a:lstStyle/>
          <a:p>
            <a:pPr marL="25400">
              <a:lnSpc>
                <a:spcPct val="100000"/>
              </a:lnSpc>
              <a:spcBef>
                <a:spcPts val="235"/>
              </a:spcBef>
            </a:pPr>
            <a:fld id="{81D60167-4931-47E6-BA6A-407CBD079E47}" type="slidenum">
              <a:rPr spc="-5" dirty="0"/>
              <a:t>2</a:t>
            </a:fld>
            <a:endParaRPr spc="-5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898139" y="1006855"/>
            <a:ext cx="426339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/>
              <a:t>Do </a:t>
            </a:r>
            <a:r>
              <a:rPr spc="-5" dirty="0"/>
              <a:t>I </a:t>
            </a:r>
            <a:r>
              <a:rPr dirty="0"/>
              <a:t>Need </a:t>
            </a:r>
            <a:r>
              <a:rPr spc="-5" dirty="0"/>
              <a:t>a </a:t>
            </a:r>
            <a:r>
              <a:rPr dirty="0"/>
              <a:t>Sine</a:t>
            </a:r>
            <a:r>
              <a:rPr spc="-90" dirty="0"/>
              <a:t> </a:t>
            </a:r>
            <a:r>
              <a:rPr spc="-25" dirty="0"/>
              <a:t>Wave?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93139" y="2077465"/>
            <a:ext cx="7863205" cy="44145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5600" marR="454025" indent="-342900" algn="just">
              <a:lnSpc>
                <a:spcPct val="100000"/>
              </a:lnSpc>
              <a:spcBef>
                <a:spcPts val="100"/>
              </a:spcBef>
              <a:buFont typeface="Arial"/>
              <a:buChar char="•"/>
              <a:tabLst>
                <a:tab pos="355600" algn="l"/>
              </a:tabLst>
            </a:pPr>
            <a:r>
              <a:rPr sz="3000" spc="-5" dirty="0">
                <a:latin typeface="Times New Roman"/>
                <a:cs typeface="Times New Roman"/>
              </a:rPr>
              <a:t>For </a:t>
            </a:r>
            <a:r>
              <a:rPr sz="3000" dirty="0">
                <a:latin typeface="Times New Roman"/>
                <a:cs typeface="Times New Roman"/>
              </a:rPr>
              <a:t>computer equipment, possibly not; a</a:t>
            </a:r>
            <a:r>
              <a:rPr sz="3000" spc="-6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good  computer power </a:t>
            </a:r>
            <a:r>
              <a:rPr sz="3000" spc="-5" dirty="0">
                <a:latin typeface="Times New Roman"/>
                <a:cs typeface="Times New Roman"/>
              </a:rPr>
              <a:t>supply should </a:t>
            </a:r>
            <a:r>
              <a:rPr sz="3000" dirty="0">
                <a:latin typeface="Times New Roman"/>
                <a:cs typeface="Times New Roman"/>
              </a:rPr>
              <a:t>be able to deal  </a:t>
            </a:r>
            <a:r>
              <a:rPr sz="3000" spc="-5" dirty="0">
                <a:latin typeface="Times New Roman"/>
                <a:cs typeface="Times New Roman"/>
              </a:rPr>
              <a:t>with </a:t>
            </a:r>
            <a:r>
              <a:rPr sz="3000" dirty="0">
                <a:latin typeface="Times New Roman"/>
                <a:cs typeface="Times New Roman"/>
              </a:rPr>
              <a:t>ugly </a:t>
            </a:r>
            <a:r>
              <a:rPr sz="3000" spc="-30" dirty="0">
                <a:latin typeface="Times New Roman"/>
                <a:cs typeface="Times New Roman"/>
              </a:rPr>
              <a:t>power.</a:t>
            </a:r>
            <a:endParaRPr sz="3000">
              <a:latin typeface="Times New Roman"/>
              <a:cs typeface="Times New Roman"/>
            </a:endParaRPr>
          </a:p>
          <a:p>
            <a:pPr marL="355600" marR="517525" indent="-342900">
              <a:lnSpc>
                <a:spcPct val="100000"/>
              </a:lnSpc>
              <a:spcBef>
                <a:spcPts val="7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spc="-5" dirty="0">
                <a:latin typeface="Times New Roman"/>
                <a:cs typeface="Times New Roman"/>
              </a:rPr>
              <a:t>For </a:t>
            </a:r>
            <a:r>
              <a:rPr sz="3000" dirty="0">
                <a:latin typeface="Times New Roman"/>
                <a:cs typeface="Times New Roman"/>
              </a:rPr>
              <a:t>audio or video equipment, and</a:t>
            </a:r>
            <a:r>
              <a:rPr sz="3000" spc="-6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equipment  </a:t>
            </a:r>
            <a:r>
              <a:rPr sz="3000" spc="-5" dirty="0">
                <a:latin typeface="Times New Roman"/>
                <a:cs typeface="Times New Roman"/>
              </a:rPr>
              <a:t>with </a:t>
            </a:r>
            <a:r>
              <a:rPr sz="3000" dirty="0">
                <a:latin typeface="Times New Roman"/>
                <a:cs typeface="Times New Roman"/>
              </a:rPr>
              <a:t>active power factor correction,</a:t>
            </a:r>
            <a:r>
              <a:rPr sz="3000" spc="2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yes.</a:t>
            </a:r>
            <a:endParaRPr sz="3000">
              <a:latin typeface="Times New Roman"/>
              <a:cs typeface="Times New Roman"/>
            </a:endParaRPr>
          </a:p>
          <a:p>
            <a:pPr marL="355600" marR="5080" indent="-342900">
              <a:lnSpc>
                <a:spcPct val="100000"/>
              </a:lnSpc>
              <a:spcBef>
                <a:spcPts val="7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UPSs last forever; over dozen years, the major  cost </a:t>
            </a:r>
            <a:r>
              <a:rPr sz="3000" spc="-5" dirty="0">
                <a:latin typeface="Times New Roman"/>
                <a:cs typeface="Times New Roman"/>
              </a:rPr>
              <a:t>will </a:t>
            </a:r>
            <a:r>
              <a:rPr sz="3000" dirty="0">
                <a:latin typeface="Times New Roman"/>
                <a:cs typeface="Times New Roman"/>
              </a:rPr>
              <a:t>be battery replacement, not initial</a:t>
            </a:r>
            <a:r>
              <a:rPr sz="3000" spc="-3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price.</a:t>
            </a:r>
            <a:endParaRPr sz="3000">
              <a:latin typeface="Times New Roman"/>
              <a:cs typeface="Times New Roman"/>
            </a:endParaRPr>
          </a:p>
          <a:p>
            <a:pPr marL="355600" marR="38735" indent="-342900">
              <a:lnSpc>
                <a:spcPct val="100000"/>
              </a:lnSpc>
              <a:spcBef>
                <a:spcPts val="7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Conclusion: Buy the more expensive model</a:t>
            </a:r>
            <a:r>
              <a:rPr sz="3000" spc="-10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with  sine wave</a:t>
            </a:r>
            <a:r>
              <a:rPr sz="3000" spc="-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output.</a:t>
            </a:r>
            <a:endParaRPr sz="30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29845" rIns="0" bIns="0" rtlCol="0">
            <a:spAutoFit/>
          </a:bodyPr>
          <a:lstStyle/>
          <a:p>
            <a:pPr marL="25400">
              <a:lnSpc>
                <a:spcPct val="100000"/>
              </a:lnSpc>
              <a:spcBef>
                <a:spcPts val="235"/>
              </a:spcBef>
            </a:pPr>
            <a:fld id="{81D60167-4931-47E6-BA6A-407CBD079E47}" type="slidenum">
              <a:rPr spc="-5" dirty="0"/>
              <a:t>20</a:t>
            </a:fld>
            <a:endParaRPr spc="-5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3755390" y="1006855"/>
            <a:ext cx="254889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“Smart”</a:t>
            </a:r>
            <a:r>
              <a:rPr spc="-50" dirty="0"/>
              <a:t> </a:t>
            </a:r>
            <a:r>
              <a:rPr dirty="0"/>
              <a:t>UPSs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93139" y="1985242"/>
            <a:ext cx="7993380" cy="4236085"/>
          </a:xfrm>
          <a:prstGeom prst="rect">
            <a:avLst/>
          </a:prstGeom>
        </p:spPr>
        <p:txBody>
          <a:bodyPr vert="horz" wrap="square" lIns="0" tIns="59055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46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Many UPSs have built-in</a:t>
            </a:r>
            <a:r>
              <a:rPr sz="3000" spc="-4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monitoring</a:t>
            </a:r>
            <a:endParaRPr sz="30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345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spc="-55" dirty="0">
                <a:latin typeface="Times New Roman"/>
                <a:cs typeface="Times New Roman"/>
              </a:rPr>
              <a:t>Voltage</a:t>
            </a:r>
            <a:endParaRPr sz="28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335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dirty="0">
                <a:latin typeface="Times New Roman"/>
                <a:cs typeface="Times New Roman"/>
              </a:rPr>
              <a:t>Current</a:t>
            </a:r>
            <a:endParaRPr sz="28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335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dirty="0">
                <a:latin typeface="Times New Roman"/>
                <a:cs typeface="Times New Roman"/>
              </a:rPr>
              <a:t>Failures</a:t>
            </a:r>
            <a:endParaRPr sz="28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335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spc="-5" dirty="0">
                <a:latin typeface="Times New Roman"/>
                <a:cs typeface="Times New Roman"/>
              </a:rPr>
              <a:t>Battery</a:t>
            </a:r>
            <a:r>
              <a:rPr sz="2800" spc="-2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state</a:t>
            </a:r>
            <a:endParaRPr sz="2800">
              <a:latin typeface="Times New Roman"/>
              <a:cs typeface="Times New Roman"/>
            </a:endParaRPr>
          </a:p>
          <a:p>
            <a:pPr marL="355600" marR="433705" indent="-342900">
              <a:lnSpc>
                <a:spcPts val="3240"/>
              </a:lnSpc>
              <a:spcBef>
                <a:spcPts val="76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Small and medium UPSs are available </a:t>
            </a:r>
            <a:r>
              <a:rPr sz="3000" spc="-5" dirty="0">
                <a:latin typeface="Times New Roman"/>
                <a:cs typeface="Times New Roman"/>
              </a:rPr>
              <a:t>with </a:t>
            </a:r>
            <a:r>
              <a:rPr sz="3000" dirty="0">
                <a:latin typeface="Times New Roman"/>
                <a:cs typeface="Times New Roman"/>
              </a:rPr>
              <a:t>a  </a:t>
            </a:r>
            <a:r>
              <a:rPr sz="3000" spc="-5" dirty="0">
                <a:latin typeface="Times New Roman"/>
                <a:cs typeface="Times New Roman"/>
              </a:rPr>
              <a:t>USB </a:t>
            </a:r>
            <a:r>
              <a:rPr sz="3000" dirty="0">
                <a:latin typeface="Times New Roman"/>
                <a:cs typeface="Times New Roman"/>
              </a:rPr>
              <a:t>connection to communicate </a:t>
            </a:r>
            <a:r>
              <a:rPr sz="3000" spc="-5" dirty="0">
                <a:latin typeface="Times New Roman"/>
                <a:cs typeface="Times New Roman"/>
              </a:rPr>
              <a:t>with </a:t>
            </a:r>
            <a:r>
              <a:rPr sz="3000" dirty="0">
                <a:latin typeface="Times New Roman"/>
                <a:cs typeface="Times New Roman"/>
              </a:rPr>
              <a:t>a</a:t>
            </a:r>
            <a:r>
              <a:rPr sz="3000" spc="-20" dirty="0">
                <a:latin typeface="Times New Roman"/>
                <a:cs typeface="Times New Roman"/>
              </a:rPr>
              <a:t> </a:t>
            </a:r>
            <a:r>
              <a:rPr sz="3000" spc="-25" dirty="0">
                <a:latin typeface="Times New Roman"/>
                <a:cs typeface="Times New Roman"/>
              </a:rPr>
              <a:t>server.</a:t>
            </a:r>
            <a:endParaRPr sz="3000">
              <a:latin typeface="Times New Roman"/>
              <a:cs typeface="Times New Roman"/>
            </a:endParaRPr>
          </a:p>
          <a:p>
            <a:pPr marL="355600" marR="5080" indent="-342900">
              <a:lnSpc>
                <a:spcPts val="3240"/>
              </a:lnSpc>
              <a:spcBef>
                <a:spcPts val="7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spc="-5" dirty="0">
                <a:latin typeface="Times New Roman"/>
                <a:cs typeface="Times New Roman"/>
              </a:rPr>
              <a:t>Software </a:t>
            </a:r>
            <a:r>
              <a:rPr sz="3000" dirty="0">
                <a:latin typeface="Times New Roman"/>
                <a:cs typeface="Times New Roman"/>
              </a:rPr>
              <a:t>is available to </a:t>
            </a:r>
            <a:r>
              <a:rPr sz="3000" spc="-5" dirty="0">
                <a:latin typeface="Times New Roman"/>
                <a:cs typeface="Times New Roman"/>
              </a:rPr>
              <a:t>shut </a:t>
            </a:r>
            <a:r>
              <a:rPr sz="3000" dirty="0">
                <a:latin typeface="Times New Roman"/>
                <a:cs typeface="Times New Roman"/>
              </a:rPr>
              <a:t>down a </a:t>
            </a:r>
            <a:r>
              <a:rPr sz="3000" spc="-5" dirty="0">
                <a:latin typeface="Times New Roman"/>
                <a:cs typeface="Times New Roman"/>
              </a:rPr>
              <a:t>server </a:t>
            </a:r>
            <a:r>
              <a:rPr sz="3000" dirty="0">
                <a:latin typeface="Times New Roman"/>
                <a:cs typeface="Times New Roman"/>
              </a:rPr>
              <a:t>before  </a:t>
            </a:r>
            <a:r>
              <a:rPr sz="3000" spc="-5" dirty="0">
                <a:latin typeface="Times New Roman"/>
                <a:cs typeface="Times New Roman"/>
              </a:rPr>
              <a:t>UPS </a:t>
            </a:r>
            <a:r>
              <a:rPr sz="3000" dirty="0">
                <a:latin typeface="Times New Roman"/>
                <a:cs typeface="Times New Roman"/>
              </a:rPr>
              <a:t>battery is</a:t>
            </a:r>
            <a:r>
              <a:rPr sz="3000" spc="-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exhausted.</a:t>
            </a:r>
            <a:endParaRPr sz="30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29845" rIns="0" bIns="0" rtlCol="0">
            <a:spAutoFit/>
          </a:bodyPr>
          <a:lstStyle/>
          <a:p>
            <a:pPr marL="25400">
              <a:lnSpc>
                <a:spcPct val="100000"/>
              </a:lnSpc>
              <a:spcBef>
                <a:spcPts val="235"/>
              </a:spcBef>
            </a:pPr>
            <a:fld id="{81D60167-4931-47E6-BA6A-407CBD079E47}" type="slidenum">
              <a:rPr spc="-5" dirty="0"/>
              <a:t>21</a:t>
            </a:fld>
            <a:endParaRPr spc="-5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1777238" y="1006855"/>
            <a:ext cx="650176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Emergency and Standby</a:t>
            </a:r>
            <a:r>
              <a:rPr spc="-45" dirty="0"/>
              <a:t> </a:t>
            </a:r>
            <a:r>
              <a:rPr spc="-10" dirty="0"/>
              <a:t>Generators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93139" y="1985242"/>
            <a:ext cx="7056755" cy="4319270"/>
          </a:xfrm>
          <a:prstGeom prst="rect">
            <a:avLst/>
          </a:prstGeom>
        </p:spPr>
        <p:txBody>
          <a:bodyPr vert="horz" wrap="square" lIns="0" tIns="59055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46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spc="-10" dirty="0">
                <a:latin typeface="Times New Roman"/>
                <a:cs typeface="Times New Roman"/>
              </a:rPr>
              <a:t>Emergency</a:t>
            </a:r>
            <a:r>
              <a:rPr sz="3000" spc="1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generators</a:t>
            </a:r>
            <a:endParaRPr sz="30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345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dirty="0">
                <a:latin typeface="Times New Roman"/>
                <a:cs typeface="Times New Roman"/>
              </a:rPr>
              <a:t>Legally required in many</a:t>
            </a:r>
            <a:r>
              <a:rPr sz="2800" spc="-8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cases.</a:t>
            </a:r>
            <a:endParaRPr sz="28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335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spc="-5" dirty="0">
                <a:latin typeface="Times New Roman"/>
                <a:cs typeface="Times New Roman"/>
              </a:rPr>
              <a:t>For </a:t>
            </a:r>
            <a:r>
              <a:rPr sz="2800" dirty="0">
                <a:latin typeface="Times New Roman"/>
                <a:cs typeface="Times New Roman"/>
              </a:rPr>
              <a:t>life-safety</a:t>
            </a:r>
            <a:r>
              <a:rPr sz="2800" spc="-3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equipment.</a:t>
            </a:r>
            <a:endParaRPr sz="28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335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spc="-5" dirty="0">
                <a:latin typeface="Times New Roman"/>
                <a:cs typeface="Times New Roman"/>
              </a:rPr>
              <a:t>Power </a:t>
            </a:r>
            <a:r>
              <a:rPr sz="2800" dirty="0">
                <a:latin typeface="Times New Roman"/>
                <a:cs typeface="Times New Roman"/>
              </a:rPr>
              <a:t>available </a:t>
            </a:r>
            <a:r>
              <a:rPr sz="2800" spc="-5" dirty="0">
                <a:latin typeface="Times New Roman"/>
                <a:cs typeface="Times New Roman"/>
              </a:rPr>
              <a:t>within </a:t>
            </a:r>
            <a:r>
              <a:rPr sz="2800" dirty="0">
                <a:latin typeface="Times New Roman"/>
                <a:cs typeface="Times New Roman"/>
              </a:rPr>
              <a:t>ten</a:t>
            </a:r>
            <a:r>
              <a:rPr sz="2800" spc="-7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seconds.</a:t>
            </a:r>
            <a:endParaRPr sz="28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335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dirty="0">
                <a:latin typeface="Times New Roman"/>
                <a:cs typeface="Times New Roman"/>
              </a:rPr>
              <a:t>Require separate power distribution</a:t>
            </a:r>
            <a:r>
              <a:rPr sz="2800" spc="-13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routing.</a:t>
            </a:r>
            <a:endParaRPr sz="28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35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Standby</a:t>
            </a:r>
            <a:r>
              <a:rPr sz="3000" spc="-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generators</a:t>
            </a:r>
            <a:endParaRPr sz="30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345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spc="-5" dirty="0">
                <a:latin typeface="Times New Roman"/>
                <a:cs typeface="Times New Roman"/>
              </a:rPr>
              <a:t>May or </a:t>
            </a:r>
            <a:r>
              <a:rPr sz="2800" dirty="0">
                <a:latin typeface="Times New Roman"/>
                <a:cs typeface="Times New Roman"/>
              </a:rPr>
              <a:t>may </a:t>
            </a:r>
            <a:r>
              <a:rPr sz="2800" spc="-5" dirty="0">
                <a:latin typeface="Times New Roman"/>
                <a:cs typeface="Times New Roman"/>
              </a:rPr>
              <a:t>not </a:t>
            </a:r>
            <a:r>
              <a:rPr sz="2800" dirty="0">
                <a:latin typeface="Times New Roman"/>
                <a:cs typeface="Times New Roman"/>
              </a:rPr>
              <a:t>be legally</a:t>
            </a:r>
            <a:r>
              <a:rPr sz="2800" spc="-6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required</a:t>
            </a:r>
            <a:endParaRPr sz="28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335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spc="-5" dirty="0">
                <a:latin typeface="Times New Roman"/>
                <a:cs typeface="Times New Roman"/>
              </a:rPr>
              <a:t>Power </a:t>
            </a:r>
            <a:r>
              <a:rPr sz="2800" dirty="0">
                <a:latin typeface="Times New Roman"/>
                <a:cs typeface="Times New Roman"/>
              </a:rPr>
              <a:t>equipment </a:t>
            </a:r>
            <a:r>
              <a:rPr sz="2800" spc="-5" dirty="0">
                <a:latin typeface="Times New Roman"/>
                <a:cs typeface="Times New Roman"/>
              </a:rPr>
              <a:t>not </a:t>
            </a:r>
            <a:r>
              <a:rPr sz="2800" dirty="0">
                <a:latin typeface="Times New Roman"/>
                <a:cs typeface="Times New Roman"/>
              </a:rPr>
              <a:t>related to life</a:t>
            </a:r>
            <a:r>
              <a:rPr sz="2800" spc="-114" dirty="0">
                <a:latin typeface="Times New Roman"/>
                <a:cs typeface="Times New Roman"/>
              </a:rPr>
              <a:t> </a:t>
            </a:r>
            <a:r>
              <a:rPr sz="2800" spc="-30" dirty="0">
                <a:latin typeface="Times New Roman"/>
                <a:cs typeface="Times New Roman"/>
              </a:rPr>
              <a:t>safety.</a:t>
            </a:r>
            <a:endParaRPr sz="28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335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2800" spc="-5" dirty="0">
                <a:latin typeface="Times New Roman"/>
                <a:cs typeface="Times New Roman"/>
              </a:rPr>
              <a:t>Power </a:t>
            </a:r>
            <a:r>
              <a:rPr sz="2800" dirty="0">
                <a:latin typeface="Times New Roman"/>
                <a:cs typeface="Times New Roman"/>
              </a:rPr>
              <a:t>available </a:t>
            </a:r>
            <a:r>
              <a:rPr sz="2800" spc="-5" dirty="0">
                <a:latin typeface="Times New Roman"/>
                <a:cs typeface="Times New Roman"/>
              </a:rPr>
              <a:t>within 60</a:t>
            </a:r>
            <a:r>
              <a:rPr sz="2800" spc="-6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seconds.</a:t>
            </a:r>
            <a:endParaRPr sz="28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29845" rIns="0" bIns="0" rtlCol="0">
            <a:spAutoFit/>
          </a:bodyPr>
          <a:lstStyle/>
          <a:p>
            <a:pPr marL="25400">
              <a:lnSpc>
                <a:spcPct val="100000"/>
              </a:lnSpc>
              <a:spcBef>
                <a:spcPts val="235"/>
              </a:spcBef>
            </a:pPr>
            <a:fld id="{81D60167-4931-47E6-BA6A-407CBD079E47}" type="slidenum">
              <a:rPr spc="-5" dirty="0"/>
              <a:t>22</a:t>
            </a:fld>
            <a:endParaRPr spc="-5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1349755" y="1006855"/>
            <a:ext cx="735901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/>
              <a:t>Continuous </a:t>
            </a:r>
            <a:r>
              <a:rPr spc="-5" dirty="0"/>
              <a:t>and </a:t>
            </a:r>
            <a:r>
              <a:rPr dirty="0"/>
              <a:t>Prime Power</a:t>
            </a:r>
            <a:r>
              <a:rPr spc="-90" dirty="0"/>
              <a:t> </a:t>
            </a:r>
            <a:r>
              <a:rPr spc="-5" dirty="0"/>
              <a:t>Generators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93139" y="2077465"/>
            <a:ext cx="7949565" cy="30429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5600" marR="5080" indent="-342900">
              <a:lnSpc>
                <a:spcPct val="100000"/>
              </a:lnSpc>
              <a:spcBef>
                <a:spcPts val="10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Continuous power generators: Provide power to</a:t>
            </a:r>
            <a:r>
              <a:rPr sz="3000" spc="-10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a  load </a:t>
            </a:r>
            <a:r>
              <a:rPr sz="3000" spc="-5" dirty="0">
                <a:latin typeface="Times New Roman"/>
                <a:cs typeface="Times New Roman"/>
              </a:rPr>
              <a:t>with </a:t>
            </a:r>
            <a:r>
              <a:rPr sz="3000" dirty="0">
                <a:latin typeface="Times New Roman"/>
                <a:cs typeface="Times New Roman"/>
              </a:rPr>
              <a:t>limited fluctuation for years at a</a:t>
            </a:r>
            <a:r>
              <a:rPr sz="3000" spc="-1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time.</a:t>
            </a:r>
            <a:endParaRPr sz="3000">
              <a:latin typeface="Times New Roman"/>
              <a:cs typeface="Times New Roman"/>
            </a:endParaRPr>
          </a:p>
          <a:p>
            <a:pPr marL="355600" marR="851535" indent="-342900">
              <a:lnSpc>
                <a:spcPct val="100000"/>
              </a:lnSpc>
              <a:spcBef>
                <a:spcPts val="7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Prime power generators: Provide power to</a:t>
            </a:r>
            <a:r>
              <a:rPr sz="3000" spc="-10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a  fluctuating load for years at a</a:t>
            </a:r>
            <a:r>
              <a:rPr sz="3000" spc="-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time.</a:t>
            </a:r>
            <a:endParaRPr sz="30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7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Reciprocating engines or gas</a:t>
            </a:r>
            <a:r>
              <a:rPr sz="3000" spc="1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turbines.</a:t>
            </a:r>
            <a:endParaRPr sz="30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7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Unusual in the data center</a:t>
            </a:r>
            <a:r>
              <a:rPr sz="3000" spc="-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environment.</a:t>
            </a:r>
            <a:endParaRPr sz="30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29845" rIns="0" bIns="0" rtlCol="0">
            <a:spAutoFit/>
          </a:bodyPr>
          <a:lstStyle/>
          <a:p>
            <a:pPr marL="25400">
              <a:lnSpc>
                <a:spcPct val="100000"/>
              </a:lnSpc>
              <a:spcBef>
                <a:spcPts val="235"/>
              </a:spcBef>
            </a:pPr>
            <a:fld id="{81D60167-4931-47E6-BA6A-407CBD079E47}" type="slidenum">
              <a:rPr spc="-5" dirty="0"/>
              <a:t>23</a:t>
            </a:fld>
            <a:endParaRPr spc="-5"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3297428" y="1006855"/>
            <a:ext cx="3462654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Fueling</a:t>
            </a:r>
            <a:r>
              <a:rPr spc="-35" dirty="0"/>
              <a:t> </a:t>
            </a:r>
            <a:r>
              <a:rPr spc="-5" dirty="0"/>
              <a:t>Generators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93139" y="2077465"/>
            <a:ext cx="7937500" cy="39573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5600" marR="5080" indent="-342900">
              <a:lnSpc>
                <a:spcPct val="100000"/>
              </a:lnSpc>
              <a:spcBef>
                <a:spcPts val="10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spc="-5" dirty="0">
                <a:latin typeface="Times New Roman"/>
                <a:cs typeface="Times New Roman"/>
              </a:rPr>
              <a:t>Gasoline: Not </a:t>
            </a:r>
            <a:r>
              <a:rPr sz="3000" dirty="0">
                <a:latin typeface="Times New Roman"/>
                <a:cs typeface="Times New Roman"/>
              </a:rPr>
              <a:t>practical for </a:t>
            </a:r>
            <a:r>
              <a:rPr sz="3000" spc="-10" dirty="0">
                <a:latin typeface="Times New Roman"/>
                <a:cs typeface="Times New Roman"/>
              </a:rPr>
              <a:t>emergency </a:t>
            </a:r>
            <a:r>
              <a:rPr sz="3000" dirty="0">
                <a:latin typeface="Times New Roman"/>
                <a:cs typeface="Times New Roman"/>
              </a:rPr>
              <a:t>or </a:t>
            </a:r>
            <a:r>
              <a:rPr sz="3000" spc="-5" dirty="0">
                <a:latin typeface="Times New Roman"/>
                <a:cs typeface="Times New Roman"/>
              </a:rPr>
              <a:t>standby  </a:t>
            </a:r>
            <a:r>
              <a:rPr sz="3000" dirty="0">
                <a:latin typeface="Times New Roman"/>
                <a:cs typeface="Times New Roman"/>
              </a:rPr>
              <a:t>applications; dangerous; fuel has limited</a:t>
            </a:r>
            <a:r>
              <a:rPr sz="3000" spc="-5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lifetime.</a:t>
            </a:r>
            <a:endParaRPr sz="3000">
              <a:latin typeface="Times New Roman"/>
              <a:cs typeface="Times New Roman"/>
            </a:endParaRPr>
          </a:p>
          <a:p>
            <a:pPr marL="355600" marR="325755" indent="-342900" algn="just">
              <a:lnSpc>
                <a:spcPct val="100000"/>
              </a:lnSpc>
              <a:spcBef>
                <a:spcPts val="720"/>
              </a:spcBef>
              <a:buFont typeface="Arial"/>
              <a:buChar char="•"/>
              <a:tabLst>
                <a:tab pos="355600" algn="l"/>
              </a:tabLst>
            </a:pPr>
            <a:r>
              <a:rPr sz="3000" spc="-5" dirty="0">
                <a:latin typeface="Times New Roman"/>
                <a:cs typeface="Times New Roman"/>
              </a:rPr>
              <a:t>Diesel: </a:t>
            </a:r>
            <a:r>
              <a:rPr sz="3000" dirty="0">
                <a:latin typeface="Times New Roman"/>
                <a:cs typeface="Times New Roman"/>
              </a:rPr>
              <a:t>Run time is limited to </a:t>
            </a:r>
            <a:r>
              <a:rPr sz="3000" spc="-5" dirty="0">
                <a:latin typeface="Times New Roman"/>
                <a:cs typeface="Times New Roman"/>
              </a:rPr>
              <a:t>storage </a:t>
            </a:r>
            <a:r>
              <a:rPr sz="3000" dirty="0">
                <a:latin typeface="Times New Roman"/>
                <a:cs typeface="Times New Roman"/>
              </a:rPr>
              <a:t>tank </a:t>
            </a:r>
            <a:r>
              <a:rPr sz="3000" spc="-5" dirty="0">
                <a:latin typeface="Times New Roman"/>
                <a:cs typeface="Times New Roman"/>
              </a:rPr>
              <a:t>size;  </a:t>
            </a:r>
            <a:r>
              <a:rPr sz="3000" dirty="0">
                <a:latin typeface="Times New Roman"/>
                <a:cs typeface="Times New Roman"/>
              </a:rPr>
              <a:t>refueling may not be possible in </a:t>
            </a:r>
            <a:r>
              <a:rPr sz="3000" spc="-5" dirty="0">
                <a:latin typeface="Times New Roman"/>
                <a:cs typeface="Times New Roman"/>
              </a:rPr>
              <a:t>some </a:t>
            </a:r>
            <a:r>
              <a:rPr sz="3000" dirty="0">
                <a:latin typeface="Times New Roman"/>
                <a:cs typeface="Times New Roman"/>
              </a:rPr>
              <a:t>kinds of  </a:t>
            </a:r>
            <a:r>
              <a:rPr sz="3000" spc="-5" dirty="0">
                <a:latin typeface="Times New Roman"/>
                <a:cs typeface="Times New Roman"/>
              </a:rPr>
              <a:t>emergencies.</a:t>
            </a:r>
            <a:endParaRPr sz="30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7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Propane: Same considerations as</a:t>
            </a:r>
            <a:r>
              <a:rPr sz="3000" spc="-2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Diesel.</a:t>
            </a:r>
            <a:endParaRPr sz="3000">
              <a:latin typeface="Times New Roman"/>
              <a:cs typeface="Times New Roman"/>
            </a:endParaRPr>
          </a:p>
          <a:p>
            <a:pPr marL="355600" marR="357505" indent="-342900">
              <a:lnSpc>
                <a:spcPct val="100000"/>
              </a:lnSpc>
              <a:spcBef>
                <a:spcPts val="7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spc="-5" dirty="0">
                <a:latin typeface="Times New Roman"/>
                <a:cs typeface="Times New Roman"/>
              </a:rPr>
              <a:t>Natural </a:t>
            </a:r>
            <a:r>
              <a:rPr sz="3000" dirty="0">
                <a:latin typeface="Times New Roman"/>
                <a:cs typeface="Times New Roman"/>
              </a:rPr>
              <a:t>gas: Potentially unlimited run time, but  depends on natural gas</a:t>
            </a:r>
            <a:r>
              <a:rPr sz="3000" spc="-15" dirty="0">
                <a:latin typeface="Times New Roman"/>
                <a:cs typeface="Times New Roman"/>
              </a:rPr>
              <a:t> </a:t>
            </a:r>
            <a:r>
              <a:rPr sz="3000" spc="-25" dirty="0">
                <a:latin typeface="Times New Roman"/>
                <a:cs typeface="Times New Roman"/>
              </a:rPr>
              <a:t>utility.</a:t>
            </a:r>
            <a:endParaRPr sz="30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29845" rIns="0" bIns="0" rtlCol="0">
            <a:spAutoFit/>
          </a:bodyPr>
          <a:lstStyle/>
          <a:p>
            <a:pPr marL="25400">
              <a:lnSpc>
                <a:spcPct val="100000"/>
              </a:lnSpc>
              <a:spcBef>
                <a:spcPts val="235"/>
              </a:spcBef>
            </a:pPr>
            <a:fld id="{81D60167-4931-47E6-BA6A-407CBD079E47}" type="slidenum">
              <a:rPr spc="-5" dirty="0"/>
              <a:t>24</a:t>
            </a:fld>
            <a:endParaRPr spc="-5" dirty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57200" y="457200"/>
            <a:ext cx="9144000" cy="1447800"/>
          </a:xfrm>
          <a:custGeom>
            <a:avLst/>
            <a:gdLst/>
            <a:ahLst/>
            <a:cxnLst/>
            <a:rect l="l" t="t" r="r" b="b"/>
            <a:pathLst>
              <a:path w="9144000" h="1447800">
                <a:moveTo>
                  <a:pt x="0" y="0"/>
                </a:moveTo>
                <a:lnTo>
                  <a:pt x="0" y="1447800"/>
                </a:lnTo>
                <a:lnTo>
                  <a:pt x="9144000" y="14477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672588" y="1006855"/>
            <a:ext cx="471360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Designing Power Systems</a:t>
            </a:r>
          </a:p>
        </p:txBody>
      </p:sp>
      <p:sp>
        <p:nvSpPr>
          <p:cNvPr id="5" name="object 5"/>
          <p:cNvSpPr/>
          <p:nvPr/>
        </p:nvSpPr>
        <p:spPr>
          <a:xfrm>
            <a:off x="3429000" y="2057400"/>
            <a:ext cx="1447800" cy="1143000"/>
          </a:xfrm>
          <a:custGeom>
            <a:avLst/>
            <a:gdLst/>
            <a:ahLst/>
            <a:cxnLst/>
            <a:rect l="l" t="t" r="r" b="b"/>
            <a:pathLst>
              <a:path w="1447800" h="1143000">
                <a:moveTo>
                  <a:pt x="0" y="0"/>
                </a:moveTo>
                <a:lnTo>
                  <a:pt x="0" y="1142999"/>
                </a:lnTo>
                <a:lnTo>
                  <a:pt x="1447800" y="1142999"/>
                </a:lnTo>
                <a:lnTo>
                  <a:pt x="14478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9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3424428" y="2052827"/>
            <a:ext cx="1457960" cy="1153160"/>
          </a:xfrm>
          <a:custGeom>
            <a:avLst/>
            <a:gdLst/>
            <a:ahLst/>
            <a:cxnLst/>
            <a:rect l="l" t="t" r="r" b="b"/>
            <a:pathLst>
              <a:path w="1457960" h="1153160">
                <a:moveTo>
                  <a:pt x="1457705" y="1152905"/>
                </a:moveTo>
                <a:lnTo>
                  <a:pt x="1457705" y="0"/>
                </a:lnTo>
                <a:lnTo>
                  <a:pt x="0" y="0"/>
                </a:lnTo>
                <a:lnTo>
                  <a:pt x="0" y="1152905"/>
                </a:lnTo>
                <a:lnTo>
                  <a:pt x="4572" y="1152905"/>
                </a:lnTo>
                <a:lnTo>
                  <a:pt x="4572" y="9905"/>
                </a:lnTo>
                <a:lnTo>
                  <a:pt x="9906" y="4571"/>
                </a:lnTo>
                <a:lnTo>
                  <a:pt x="9906" y="9905"/>
                </a:lnTo>
                <a:lnTo>
                  <a:pt x="1447800" y="9905"/>
                </a:lnTo>
                <a:lnTo>
                  <a:pt x="1447800" y="4571"/>
                </a:lnTo>
                <a:lnTo>
                  <a:pt x="1452372" y="9905"/>
                </a:lnTo>
                <a:lnTo>
                  <a:pt x="1452372" y="1152905"/>
                </a:lnTo>
                <a:lnTo>
                  <a:pt x="1457705" y="1152905"/>
                </a:lnTo>
                <a:close/>
              </a:path>
              <a:path w="1457960" h="1153160">
                <a:moveTo>
                  <a:pt x="9906" y="9905"/>
                </a:moveTo>
                <a:lnTo>
                  <a:pt x="9906" y="4571"/>
                </a:lnTo>
                <a:lnTo>
                  <a:pt x="4572" y="9905"/>
                </a:lnTo>
                <a:lnTo>
                  <a:pt x="9906" y="9905"/>
                </a:lnTo>
                <a:close/>
              </a:path>
              <a:path w="1457960" h="1153160">
                <a:moveTo>
                  <a:pt x="9906" y="1142999"/>
                </a:moveTo>
                <a:lnTo>
                  <a:pt x="9906" y="9905"/>
                </a:lnTo>
                <a:lnTo>
                  <a:pt x="4572" y="9905"/>
                </a:lnTo>
                <a:lnTo>
                  <a:pt x="4572" y="1142999"/>
                </a:lnTo>
                <a:lnTo>
                  <a:pt x="9906" y="1142999"/>
                </a:lnTo>
                <a:close/>
              </a:path>
              <a:path w="1457960" h="1153160">
                <a:moveTo>
                  <a:pt x="1452372" y="1142999"/>
                </a:moveTo>
                <a:lnTo>
                  <a:pt x="4572" y="1142999"/>
                </a:lnTo>
                <a:lnTo>
                  <a:pt x="9906" y="1147571"/>
                </a:lnTo>
                <a:lnTo>
                  <a:pt x="9906" y="1152905"/>
                </a:lnTo>
                <a:lnTo>
                  <a:pt x="1447800" y="1152905"/>
                </a:lnTo>
                <a:lnTo>
                  <a:pt x="1447800" y="1147571"/>
                </a:lnTo>
                <a:lnTo>
                  <a:pt x="1452372" y="1142999"/>
                </a:lnTo>
                <a:close/>
              </a:path>
              <a:path w="1457960" h="1153160">
                <a:moveTo>
                  <a:pt x="9906" y="1152905"/>
                </a:moveTo>
                <a:lnTo>
                  <a:pt x="9906" y="1147571"/>
                </a:lnTo>
                <a:lnTo>
                  <a:pt x="4572" y="1142999"/>
                </a:lnTo>
                <a:lnTo>
                  <a:pt x="4572" y="1152905"/>
                </a:lnTo>
                <a:lnTo>
                  <a:pt x="9906" y="1152905"/>
                </a:lnTo>
                <a:close/>
              </a:path>
              <a:path w="1457960" h="1153160">
                <a:moveTo>
                  <a:pt x="1452372" y="9905"/>
                </a:moveTo>
                <a:lnTo>
                  <a:pt x="1447800" y="4571"/>
                </a:lnTo>
                <a:lnTo>
                  <a:pt x="1447800" y="9905"/>
                </a:lnTo>
                <a:lnTo>
                  <a:pt x="1452372" y="9905"/>
                </a:lnTo>
                <a:close/>
              </a:path>
              <a:path w="1457960" h="1153160">
                <a:moveTo>
                  <a:pt x="1452372" y="1142999"/>
                </a:moveTo>
                <a:lnTo>
                  <a:pt x="1452372" y="9905"/>
                </a:lnTo>
                <a:lnTo>
                  <a:pt x="1447800" y="9905"/>
                </a:lnTo>
                <a:lnTo>
                  <a:pt x="1447800" y="1142999"/>
                </a:lnTo>
                <a:lnTo>
                  <a:pt x="1452372" y="1142999"/>
                </a:lnTo>
                <a:close/>
              </a:path>
              <a:path w="1457960" h="1153160">
                <a:moveTo>
                  <a:pt x="1452372" y="1152905"/>
                </a:moveTo>
                <a:lnTo>
                  <a:pt x="1452372" y="1142999"/>
                </a:lnTo>
                <a:lnTo>
                  <a:pt x="1447800" y="1147571"/>
                </a:lnTo>
                <a:lnTo>
                  <a:pt x="1447800" y="1152905"/>
                </a:lnTo>
                <a:lnTo>
                  <a:pt x="1452372" y="115290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3429000" y="2234438"/>
            <a:ext cx="1447800" cy="7569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13055" marR="117475" indent="-112395">
              <a:lnSpc>
                <a:spcPct val="100000"/>
              </a:lnSpc>
              <a:spcBef>
                <a:spcPts val="100"/>
              </a:spcBef>
            </a:pPr>
            <a:r>
              <a:rPr sz="2400" spc="-95" dirty="0">
                <a:latin typeface="Arial"/>
                <a:cs typeface="Arial"/>
              </a:rPr>
              <a:t>T</a:t>
            </a:r>
            <a:r>
              <a:rPr sz="2400" spc="-5" dirty="0">
                <a:latin typeface="Arial"/>
                <a:cs typeface="Arial"/>
              </a:rPr>
              <a:t>ransfer  </a:t>
            </a:r>
            <a:r>
              <a:rPr sz="2400" dirty="0">
                <a:latin typeface="Arial"/>
                <a:cs typeface="Arial"/>
              </a:rPr>
              <a:t>Switch</a:t>
            </a:r>
            <a:endParaRPr sz="2400">
              <a:latin typeface="Arial"/>
              <a:cs typeface="Arial"/>
            </a:endParaRPr>
          </a:p>
        </p:txBody>
      </p:sp>
      <p:sp>
        <p:nvSpPr>
          <p:cNvPr id="8" name="object 8"/>
          <p:cNvSpPr/>
          <p:nvPr/>
        </p:nvSpPr>
        <p:spPr>
          <a:xfrm>
            <a:off x="990600" y="2057400"/>
            <a:ext cx="1447800" cy="1143000"/>
          </a:xfrm>
          <a:custGeom>
            <a:avLst/>
            <a:gdLst/>
            <a:ahLst/>
            <a:cxnLst/>
            <a:rect l="l" t="t" r="r" b="b"/>
            <a:pathLst>
              <a:path w="1447800" h="1143000">
                <a:moveTo>
                  <a:pt x="0" y="0"/>
                </a:moveTo>
                <a:lnTo>
                  <a:pt x="0" y="1143000"/>
                </a:lnTo>
                <a:lnTo>
                  <a:pt x="1447800" y="1143000"/>
                </a:lnTo>
                <a:lnTo>
                  <a:pt x="1447799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9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986027" y="2052827"/>
            <a:ext cx="1457960" cy="1153160"/>
          </a:xfrm>
          <a:custGeom>
            <a:avLst/>
            <a:gdLst/>
            <a:ahLst/>
            <a:cxnLst/>
            <a:rect l="l" t="t" r="r" b="b"/>
            <a:pathLst>
              <a:path w="1457960" h="1153160">
                <a:moveTo>
                  <a:pt x="1457706" y="1152906"/>
                </a:moveTo>
                <a:lnTo>
                  <a:pt x="1457706" y="0"/>
                </a:lnTo>
                <a:lnTo>
                  <a:pt x="0" y="0"/>
                </a:lnTo>
                <a:lnTo>
                  <a:pt x="0" y="1152906"/>
                </a:lnTo>
                <a:lnTo>
                  <a:pt x="4572" y="1152906"/>
                </a:lnTo>
                <a:lnTo>
                  <a:pt x="4571" y="9906"/>
                </a:lnTo>
                <a:lnTo>
                  <a:pt x="9905" y="4572"/>
                </a:lnTo>
                <a:lnTo>
                  <a:pt x="9905" y="9906"/>
                </a:lnTo>
                <a:lnTo>
                  <a:pt x="1447799" y="9906"/>
                </a:lnTo>
                <a:lnTo>
                  <a:pt x="1447799" y="4572"/>
                </a:lnTo>
                <a:lnTo>
                  <a:pt x="1452371" y="9906"/>
                </a:lnTo>
                <a:lnTo>
                  <a:pt x="1452372" y="1152906"/>
                </a:lnTo>
                <a:lnTo>
                  <a:pt x="1457706" y="1152906"/>
                </a:lnTo>
                <a:close/>
              </a:path>
              <a:path w="1457960" h="1153160">
                <a:moveTo>
                  <a:pt x="9905" y="9906"/>
                </a:moveTo>
                <a:lnTo>
                  <a:pt x="9905" y="4572"/>
                </a:lnTo>
                <a:lnTo>
                  <a:pt x="4571" y="9906"/>
                </a:lnTo>
                <a:lnTo>
                  <a:pt x="9905" y="9906"/>
                </a:lnTo>
                <a:close/>
              </a:path>
              <a:path w="1457960" h="1153160">
                <a:moveTo>
                  <a:pt x="9905" y="1143000"/>
                </a:moveTo>
                <a:lnTo>
                  <a:pt x="9905" y="9906"/>
                </a:lnTo>
                <a:lnTo>
                  <a:pt x="4571" y="9906"/>
                </a:lnTo>
                <a:lnTo>
                  <a:pt x="4571" y="1143000"/>
                </a:lnTo>
                <a:lnTo>
                  <a:pt x="9905" y="1143000"/>
                </a:lnTo>
                <a:close/>
              </a:path>
              <a:path w="1457960" h="1153160">
                <a:moveTo>
                  <a:pt x="1452372" y="1143000"/>
                </a:moveTo>
                <a:lnTo>
                  <a:pt x="4571" y="1143000"/>
                </a:lnTo>
                <a:lnTo>
                  <a:pt x="9905" y="1147572"/>
                </a:lnTo>
                <a:lnTo>
                  <a:pt x="9906" y="1152906"/>
                </a:lnTo>
                <a:lnTo>
                  <a:pt x="1447800" y="1152906"/>
                </a:lnTo>
                <a:lnTo>
                  <a:pt x="1447800" y="1147572"/>
                </a:lnTo>
                <a:lnTo>
                  <a:pt x="1452372" y="1143000"/>
                </a:lnTo>
                <a:close/>
              </a:path>
              <a:path w="1457960" h="1153160">
                <a:moveTo>
                  <a:pt x="9906" y="1152906"/>
                </a:moveTo>
                <a:lnTo>
                  <a:pt x="9905" y="1147572"/>
                </a:lnTo>
                <a:lnTo>
                  <a:pt x="4571" y="1143000"/>
                </a:lnTo>
                <a:lnTo>
                  <a:pt x="4572" y="1152906"/>
                </a:lnTo>
                <a:lnTo>
                  <a:pt x="9906" y="1152906"/>
                </a:lnTo>
                <a:close/>
              </a:path>
              <a:path w="1457960" h="1153160">
                <a:moveTo>
                  <a:pt x="1452371" y="9906"/>
                </a:moveTo>
                <a:lnTo>
                  <a:pt x="1447799" y="4572"/>
                </a:lnTo>
                <a:lnTo>
                  <a:pt x="1447799" y="9906"/>
                </a:lnTo>
                <a:lnTo>
                  <a:pt x="1452371" y="9906"/>
                </a:lnTo>
                <a:close/>
              </a:path>
              <a:path w="1457960" h="1153160">
                <a:moveTo>
                  <a:pt x="1452372" y="1143000"/>
                </a:moveTo>
                <a:lnTo>
                  <a:pt x="1452371" y="9906"/>
                </a:lnTo>
                <a:lnTo>
                  <a:pt x="1447799" y="9906"/>
                </a:lnTo>
                <a:lnTo>
                  <a:pt x="1447800" y="1143000"/>
                </a:lnTo>
                <a:lnTo>
                  <a:pt x="1452372" y="1143000"/>
                </a:lnTo>
                <a:close/>
              </a:path>
              <a:path w="1457960" h="1153160">
                <a:moveTo>
                  <a:pt x="1452372" y="1152906"/>
                </a:moveTo>
                <a:lnTo>
                  <a:pt x="1452372" y="1143000"/>
                </a:lnTo>
                <a:lnTo>
                  <a:pt x="1447800" y="1147572"/>
                </a:lnTo>
                <a:lnTo>
                  <a:pt x="1447800" y="1152906"/>
                </a:lnTo>
                <a:lnTo>
                  <a:pt x="1452372" y="1152906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 txBox="1"/>
          <p:nvPr/>
        </p:nvSpPr>
        <p:spPr>
          <a:xfrm>
            <a:off x="990600" y="2234438"/>
            <a:ext cx="1447800" cy="7569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29565" marR="246379" indent="59055">
              <a:lnSpc>
                <a:spcPct val="100000"/>
              </a:lnSpc>
              <a:spcBef>
                <a:spcPts val="100"/>
              </a:spcBef>
            </a:pPr>
            <a:r>
              <a:rPr sz="2400" spc="-5" dirty="0">
                <a:latin typeface="Arial"/>
                <a:cs typeface="Arial"/>
              </a:rPr>
              <a:t>Utility  Power</a:t>
            </a:r>
            <a:endParaRPr sz="2400">
              <a:latin typeface="Arial"/>
              <a:cs typeface="Arial"/>
            </a:endParaRPr>
          </a:p>
        </p:txBody>
      </p:sp>
      <p:sp>
        <p:nvSpPr>
          <p:cNvPr id="11" name="object 11"/>
          <p:cNvSpPr/>
          <p:nvPr/>
        </p:nvSpPr>
        <p:spPr>
          <a:xfrm>
            <a:off x="1066800" y="3810000"/>
            <a:ext cx="1447800" cy="1143000"/>
          </a:xfrm>
          <a:custGeom>
            <a:avLst/>
            <a:gdLst/>
            <a:ahLst/>
            <a:cxnLst/>
            <a:rect l="l" t="t" r="r" b="b"/>
            <a:pathLst>
              <a:path w="1447800" h="1143000">
                <a:moveTo>
                  <a:pt x="0" y="0"/>
                </a:moveTo>
                <a:lnTo>
                  <a:pt x="0" y="1143000"/>
                </a:lnTo>
                <a:lnTo>
                  <a:pt x="1447800" y="1143000"/>
                </a:lnTo>
                <a:lnTo>
                  <a:pt x="14478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9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1062227" y="3805428"/>
            <a:ext cx="1457960" cy="1153160"/>
          </a:xfrm>
          <a:custGeom>
            <a:avLst/>
            <a:gdLst/>
            <a:ahLst/>
            <a:cxnLst/>
            <a:rect l="l" t="t" r="r" b="b"/>
            <a:pathLst>
              <a:path w="1457960" h="1153160">
                <a:moveTo>
                  <a:pt x="1457706" y="1152906"/>
                </a:moveTo>
                <a:lnTo>
                  <a:pt x="1457706" y="0"/>
                </a:lnTo>
                <a:lnTo>
                  <a:pt x="0" y="0"/>
                </a:lnTo>
                <a:lnTo>
                  <a:pt x="0" y="1152906"/>
                </a:lnTo>
                <a:lnTo>
                  <a:pt x="4572" y="1152906"/>
                </a:lnTo>
                <a:lnTo>
                  <a:pt x="4571" y="9906"/>
                </a:lnTo>
                <a:lnTo>
                  <a:pt x="9905" y="4572"/>
                </a:lnTo>
                <a:lnTo>
                  <a:pt x="9905" y="9906"/>
                </a:lnTo>
                <a:lnTo>
                  <a:pt x="1447800" y="9906"/>
                </a:lnTo>
                <a:lnTo>
                  <a:pt x="1447800" y="4572"/>
                </a:lnTo>
                <a:lnTo>
                  <a:pt x="1452372" y="9906"/>
                </a:lnTo>
                <a:lnTo>
                  <a:pt x="1452372" y="1152906"/>
                </a:lnTo>
                <a:lnTo>
                  <a:pt x="1457706" y="1152906"/>
                </a:lnTo>
                <a:close/>
              </a:path>
              <a:path w="1457960" h="1153160">
                <a:moveTo>
                  <a:pt x="9905" y="9906"/>
                </a:moveTo>
                <a:lnTo>
                  <a:pt x="9905" y="4572"/>
                </a:lnTo>
                <a:lnTo>
                  <a:pt x="4571" y="9906"/>
                </a:lnTo>
                <a:lnTo>
                  <a:pt x="9905" y="9906"/>
                </a:lnTo>
                <a:close/>
              </a:path>
              <a:path w="1457960" h="1153160">
                <a:moveTo>
                  <a:pt x="9906" y="1143000"/>
                </a:moveTo>
                <a:lnTo>
                  <a:pt x="9905" y="9906"/>
                </a:lnTo>
                <a:lnTo>
                  <a:pt x="4571" y="9906"/>
                </a:lnTo>
                <a:lnTo>
                  <a:pt x="4572" y="1143000"/>
                </a:lnTo>
                <a:lnTo>
                  <a:pt x="9906" y="1143000"/>
                </a:lnTo>
                <a:close/>
              </a:path>
              <a:path w="1457960" h="1153160">
                <a:moveTo>
                  <a:pt x="1452372" y="1143000"/>
                </a:moveTo>
                <a:lnTo>
                  <a:pt x="4572" y="1143000"/>
                </a:lnTo>
                <a:lnTo>
                  <a:pt x="9906" y="1147572"/>
                </a:lnTo>
                <a:lnTo>
                  <a:pt x="9905" y="1152906"/>
                </a:lnTo>
                <a:lnTo>
                  <a:pt x="1447800" y="1152906"/>
                </a:lnTo>
                <a:lnTo>
                  <a:pt x="1447800" y="1147572"/>
                </a:lnTo>
                <a:lnTo>
                  <a:pt x="1452372" y="1143000"/>
                </a:lnTo>
                <a:close/>
              </a:path>
              <a:path w="1457960" h="1153160">
                <a:moveTo>
                  <a:pt x="9905" y="1152906"/>
                </a:moveTo>
                <a:lnTo>
                  <a:pt x="9906" y="1147572"/>
                </a:lnTo>
                <a:lnTo>
                  <a:pt x="4572" y="1143000"/>
                </a:lnTo>
                <a:lnTo>
                  <a:pt x="4572" y="1152906"/>
                </a:lnTo>
                <a:lnTo>
                  <a:pt x="9905" y="1152906"/>
                </a:lnTo>
                <a:close/>
              </a:path>
              <a:path w="1457960" h="1153160">
                <a:moveTo>
                  <a:pt x="1452372" y="9906"/>
                </a:moveTo>
                <a:lnTo>
                  <a:pt x="1447800" y="4572"/>
                </a:lnTo>
                <a:lnTo>
                  <a:pt x="1447800" y="9906"/>
                </a:lnTo>
                <a:lnTo>
                  <a:pt x="1452372" y="9906"/>
                </a:lnTo>
                <a:close/>
              </a:path>
              <a:path w="1457960" h="1153160">
                <a:moveTo>
                  <a:pt x="1452372" y="1143000"/>
                </a:moveTo>
                <a:lnTo>
                  <a:pt x="1452372" y="9906"/>
                </a:lnTo>
                <a:lnTo>
                  <a:pt x="1447800" y="9906"/>
                </a:lnTo>
                <a:lnTo>
                  <a:pt x="1447800" y="1143000"/>
                </a:lnTo>
                <a:lnTo>
                  <a:pt x="1452372" y="1143000"/>
                </a:lnTo>
                <a:close/>
              </a:path>
              <a:path w="1457960" h="1153160">
                <a:moveTo>
                  <a:pt x="1452372" y="1152906"/>
                </a:moveTo>
                <a:lnTo>
                  <a:pt x="1452372" y="1143000"/>
                </a:lnTo>
                <a:lnTo>
                  <a:pt x="1447800" y="1147572"/>
                </a:lnTo>
                <a:lnTo>
                  <a:pt x="1447800" y="1152906"/>
                </a:lnTo>
                <a:lnTo>
                  <a:pt x="1452372" y="1152906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 txBox="1"/>
          <p:nvPr/>
        </p:nvSpPr>
        <p:spPr>
          <a:xfrm>
            <a:off x="1066800" y="4140961"/>
            <a:ext cx="144780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98755">
              <a:lnSpc>
                <a:spcPct val="100000"/>
              </a:lnSpc>
              <a:spcBef>
                <a:spcPts val="100"/>
              </a:spcBef>
            </a:pPr>
            <a:r>
              <a:rPr sz="2400" spc="-10" dirty="0">
                <a:latin typeface="Arial Narrow"/>
                <a:cs typeface="Arial Narrow"/>
              </a:rPr>
              <a:t>Generator</a:t>
            </a:r>
            <a:endParaRPr sz="2400">
              <a:latin typeface="Arial Narrow"/>
              <a:cs typeface="Arial Narrow"/>
            </a:endParaRPr>
          </a:p>
        </p:txBody>
      </p:sp>
      <p:sp>
        <p:nvSpPr>
          <p:cNvPr id="14" name="object 14"/>
          <p:cNvSpPr/>
          <p:nvPr/>
        </p:nvSpPr>
        <p:spPr>
          <a:xfrm>
            <a:off x="3429000" y="3810000"/>
            <a:ext cx="1447800" cy="1143000"/>
          </a:xfrm>
          <a:custGeom>
            <a:avLst/>
            <a:gdLst/>
            <a:ahLst/>
            <a:cxnLst/>
            <a:rect l="l" t="t" r="r" b="b"/>
            <a:pathLst>
              <a:path w="1447800" h="1143000">
                <a:moveTo>
                  <a:pt x="0" y="0"/>
                </a:moveTo>
                <a:lnTo>
                  <a:pt x="0" y="1143000"/>
                </a:lnTo>
                <a:lnTo>
                  <a:pt x="1447800" y="1143000"/>
                </a:lnTo>
                <a:lnTo>
                  <a:pt x="14478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9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3424428" y="3805428"/>
            <a:ext cx="1457960" cy="1153160"/>
          </a:xfrm>
          <a:custGeom>
            <a:avLst/>
            <a:gdLst/>
            <a:ahLst/>
            <a:cxnLst/>
            <a:rect l="l" t="t" r="r" b="b"/>
            <a:pathLst>
              <a:path w="1457960" h="1153160">
                <a:moveTo>
                  <a:pt x="1457705" y="1152906"/>
                </a:moveTo>
                <a:lnTo>
                  <a:pt x="1457705" y="0"/>
                </a:lnTo>
                <a:lnTo>
                  <a:pt x="0" y="0"/>
                </a:lnTo>
                <a:lnTo>
                  <a:pt x="0" y="1152906"/>
                </a:lnTo>
                <a:lnTo>
                  <a:pt x="4572" y="1152906"/>
                </a:lnTo>
                <a:lnTo>
                  <a:pt x="4572" y="9906"/>
                </a:lnTo>
                <a:lnTo>
                  <a:pt x="9906" y="4572"/>
                </a:lnTo>
                <a:lnTo>
                  <a:pt x="9906" y="9906"/>
                </a:lnTo>
                <a:lnTo>
                  <a:pt x="1447800" y="9906"/>
                </a:lnTo>
                <a:lnTo>
                  <a:pt x="1447800" y="4572"/>
                </a:lnTo>
                <a:lnTo>
                  <a:pt x="1452372" y="9906"/>
                </a:lnTo>
                <a:lnTo>
                  <a:pt x="1452372" y="1152906"/>
                </a:lnTo>
                <a:lnTo>
                  <a:pt x="1457705" y="1152906"/>
                </a:lnTo>
                <a:close/>
              </a:path>
              <a:path w="1457960" h="1153160">
                <a:moveTo>
                  <a:pt x="9906" y="9906"/>
                </a:moveTo>
                <a:lnTo>
                  <a:pt x="9906" y="4572"/>
                </a:lnTo>
                <a:lnTo>
                  <a:pt x="4572" y="9906"/>
                </a:lnTo>
                <a:lnTo>
                  <a:pt x="9906" y="9906"/>
                </a:lnTo>
                <a:close/>
              </a:path>
              <a:path w="1457960" h="1153160">
                <a:moveTo>
                  <a:pt x="9906" y="1143000"/>
                </a:moveTo>
                <a:lnTo>
                  <a:pt x="9906" y="9906"/>
                </a:lnTo>
                <a:lnTo>
                  <a:pt x="4572" y="9906"/>
                </a:lnTo>
                <a:lnTo>
                  <a:pt x="4572" y="1143000"/>
                </a:lnTo>
                <a:lnTo>
                  <a:pt x="9906" y="1143000"/>
                </a:lnTo>
                <a:close/>
              </a:path>
              <a:path w="1457960" h="1153160">
                <a:moveTo>
                  <a:pt x="1452372" y="1143000"/>
                </a:moveTo>
                <a:lnTo>
                  <a:pt x="4572" y="1143000"/>
                </a:lnTo>
                <a:lnTo>
                  <a:pt x="9906" y="1147572"/>
                </a:lnTo>
                <a:lnTo>
                  <a:pt x="9906" y="1152906"/>
                </a:lnTo>
                <a:lnTo>
                  <a:pt x="1447800" y="1152906"/>
                </a:lnTo>
                <a:lnTo>
                  <a:pt x="1447800" y="1147572"/>
                </a:lnTo>
                <a:lnTo>
                  <a:pt x="1452372" y="1143000"/>
                </a:lnTo>
                <a:close/>
              </a:path>
              <a:path w="1457960" h="1153160">
                <a:moveTo>
                  <a:pt x="9906" y="1152906"/>
                </a:moveTo>
                <a:lnTo>
                  <a:pt x="9906" y="1147572"/>
                </a:lnTo>
                <a:lnTo>
                  <a:pt x="4572" y="1143000"/>
                </a:lnTo>
                <a:lnTo>
                  <a:pt x="4572" y="1152906"/>
                </a:lnTo>
                <a:lnTo>
                  <a:pt x="9906" y="1152906"/>
                </a:lnTo>
                <a:close/>
              </a:path>
              <a:path w="1457960" h="1153160">
                <a:moveTo>
                  <a:pt x="1452372" y="9906"/>
                </a:moveTo>
                <a:lnTo>
                  <a:pt x="1447800" y="4572"/>
                </a:lnTo>
                <a:lnTo>
                  <a:pt x="1447800" y="9906"/>
                </a:lnTo>
                <a:lnTo>
                  <a:pt x="1452372" y="9906"/>
                </a:lnTo>
                <a:close/>
              </a:path>
              <a:path w="1457960" h="1153160">
                <a:moveTo>
                  <a:pt x="1452372" y="1143000"/>
                </a:moveTo>
                <a:lnTo>
                  <a:pt x="1452372" y="9906"/>
                </a:lnTo>
                <a:lnTo>
                  <a:pt x="1447800" y="9906"/>
                </a:lnTo>
                <a:lnTo>
                  <a:pt x="1447800" y="1143000"/>
                </a:lnTo>
                <a:lnTo>
                  <a:pt x="1452372" y="1143000"/>
                </a:lnTo>
                <a:close/>
              </a:path>
              <a:path w="1457960" h="1153160">
                <a:moveTo>
                  <a:pt x="1452372" y="1152906"/>
                </a:moveTo>
                <a:lnTo>
                  <a:pt x="1452372" y="1143000"/>
                </a:lnTo>
                <a:lnTo>
                  <a:pt x="1447800" y="1147572"/>
                </a:lnTo>
                <a:lnTo>
                  <a:pt x="1447800" y="1152906"/>
                </a:lnTo>
                <a:lnTo>
                  <a:pt x="1452372" y="1152906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 txBox="1"/>
          <p:nvPr/>
        </p:nvSpPr>
        <p:spPr>
          <a:xfrm>
            <a:off x="3429000" y="3987038"/>
            <a:ext cx="1447800" cy="7569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13055" marR="117475" indent="-112395">
              <a:lnSpc>
                <a:spcPct val="100000"/>
              </a:lnSpc>
              <a:spcBef>
                <a:spcPts val="100"/>
              </a:spcBef>
            </a:pPr>
            <a:r>
              <a:rPr sz="2400" spc="-95" dirty="0">
                <a:latin typeface="Arial"/>
                <a:cs typeface="Arial"/>
              </a:rPr>
              <a:t>T</a:t>
            </a:r>
            <a:r>
              <a:rPr sz="2400" spc="-5" dirty="0">
                <a:latin typeface="Arial"/>
                <a:cs typeface="Arial"/>
              </a:rPr>
              <a:t>ransfer  </a:t>
            </a:r>
            <a:r>
              <a:rPr sz="2400" dirty="0">
                <a:latin typeface="Arial"/>
                <a:cs typeface="Arial"/>
              </a:rPr>
              <a:t>Switch</a:t>
            </a:r>
            <a:endParaRPr sz="2400">
              <a:latin typeface="Arial"/>
              <a:cs typeface="Arial"/>
            </a:endParaRPr>
          </a:p>
        </p:txBody>
      </p:sp>
      <p:sp>
        <p:nvSpPr>
          <p:cNvPr id="17" name="object 17"/>
          <p:cNvSpPr/>
          <p:nvPr/>
        </p:nvSpPr>
        <p:spPr>
          <a:xfrm>
            <a:off x="2438400" y="2438780"/>
            <a:ext cx="990600" cy="0"/>
          </a:xfrm>
          <a:custGeom>
            <a:avLst/>
            <a:gdLst/>
            <a:ahLst/>
            <a:cxnLst/>
            <a:rect l="l" t="t" r="r" b="b"/>
            <a:pathLst>
              <a:path w="990600">
                <a:moveTo>
                  <a:pt x="0" y="0"/>
                </a:moveTo>
                <a:lnTo>
                  <a:pt x="990600" y="0"/>
                </a:lnTo>
              </a:path>
            </a:pathLst>
          </a:custGeom>
          <a:ln w="25146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3200780" y="2438400"/>
            <a:ext cx="0" cy="1752600"/>
          </a:xfrm>
          <a:custGeom>
            <a:avLst/>
            <a:gdLst/>
            <a:ahLst/>
            <a:cxnLst/>
            <a:rect l="l" t="t" r="r" b="b"/>
            <a:pathLst>
              <a:path h="1752600">
                <a:moveTo>
                  <a:pt x="0" y="0"/>
                </a:moveTo>
                <a:lnTo>
                  <a:pt x="0" y="1752600"/>
                </a:lnTo>
              </a:path>
            </a:pathLst>
          </a:custGeom>
          <a:ln w="25146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3200400" y="4191380"/>
            <a:ext cx="228600" cy="0"/>
          </a:xfrm>
          <a:custGeom>
            <a:avLst/>
            <a:gdLst/>
            <a:ahLst/>
            <a:cxnLst/>
            <a:rect l="l" t="t" r="r" b="b"/>
            <a:pathLst>
              <a:path w="228600">
                <a:moveTo>
                  <a:pt x="0" y="0"/>
                </a:moveTo>
                <a:lnTo>
                  <a:pt x="228599" y="0"/>
                </a:lnTo>
              </a:path>
            </a:pathLst>
          </a:custGeom>
          <a:ln w="990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2895600" y="2895980"/>
            <a:ext cx="533400" cy="0"/>
          </a:xfrm>
          <a:custGeom>
            <a:avLst/>
            <a:gdLst/>
            <a:ahLst/>
            <a:cxnLst/>
            <a:rect l="l" t="t" r="r" b="b"/>
            <a:pathLst>
              <a:path w="533400">
                <a:moveTo>
                  <a:pt x="0" y="0"/>
                </a:moveTo>
                <a:lnTo>
                  <a:pt x="533400" y="0"/>
                </a:lnTo>
              </a:path>
            </a:pathLst>
          </a:custGeom>
          <a:ln w="25146">
            <a:solidFill>
              <a:srgbClr val="3333CC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2514600" y="4648580"/>
            <a:ext cx="914400" cy="0"/>
          </a:xfrm>
          <a:custGeom>
            <a:avLst/>
            <a:gdLst/>
            <a:ahLst/>
            <a:cxnLst/>
            <a:rect l="l" t="t" r="r" b="b"/>
            <a:pathLst>
              <a:path w="914400">
                <a:moveTo>
                  <a:pt x="0" y="0"/>
                </a:moveTo>
                <a:lnTo>
                  <a:pt x="914399" y="0"/>
                </a:lnTo>
              </a:path>
            </a:pathLst>
          </a:custGeom>
          <a:ln w="25146">
            <a:solidFill>
              <a:srgbClr val="3333CC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/>
          <p:nvPr/>
        </p:nvSpPr>
        <p:spPr>
          <a:xfrm>
            <a:off x="2895980" y="2895600"/>
            <a:ext cx="0" cy="1752600"/>
          </a:xfrm>
          <a:custGeom>
            <a:avLst/>
            <a:gdLst/>
            <a:ahLst/>
            <a:cxnLst/>
            <a:rect l="l" t="t" r="r" b="b"/>
            <a:pathLst>
              <a:path h="1752600">
                <a:moveTo>
                  <a:pt x="0" y="0"/>
                </a:moveTo>
                <a:lnTo>
                  <a:pt x="0" y="1752600"/>
                </a:lnTo>
              </a:path>
            </a:pathLst>
          </a:custGeom>
          <a:ln w="25146">
            <a:solidFill>
              <a:srgbClr val="3333CC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/>
          <p:nvPr/>
        </p:nvSpPr>
        <p:spPr>
          <a:xfrm>
            <a:off x="5638800" y="3810000"/>
            <a:ext cx="1447800" cy="1143000"/>
          </a:xfrm>
          <a:custGeom>
            <a:avLst/>
            <a:gdLst/>
            <a:ahLst/>
            <a:cxnLst/>
            <a:rect l="l" t="t" r="r" b="b"/>
            <a:pathLst>
              <a:path w="1447800" h="1143000">
                <a:moveTo>
                  <a:pt x="0" y="0"/>
                </a:moveTo>
                <a:lnTo>
                  <a:pt x="0" y="1143000"/>
                </a:lnTo>
                <a:lnTo>
                  <a:pt x="1447800" y="1143000"/>
                </a:lnTo>
                <a:lnTo>
                  <a:pt x="14478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9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/>
          <p:nvPr/>
        </p:nvSpPr>
        <p:spPr>
          <a:xfrm>
            <a:off x="5634228" y="3805428"/>
            <a:ext cx="1457960" cy="1153160"/>
          </a:xfrm>
          <a:custGeom>
            <a:avLst/>
            <a:gdLst/>
            <a:ahLst/>
            <a:cxnLst/>
            <a:rect l="l" t="t" r="r" b="b"/>
            <a:pathLst>
              <a:path w="1457959" h="1153160">
                <a:moveTo>
                  <a:pt x="1457705" y="1152906"/>
                </a:moveTo>
                <a:lnTo>
                  <a:pt x="1457705" y="0"/>
                </a:lnTo>
                <a:lnTo>
                  <a:pt x="0" y="0"/>
                </a:lnTo>
                <a:lnTo>
                  <a:pt x="0" y="1152906"/>
                </a:lnTo>
                <a:lnTo>
                  <a:pt x="4572" y="1152906"/>
                </a:lnTo>
                <a:lnTo>
                  <a:pt x="4572" y="9906"/>
                </a:lnTo>
                <a:lnTo>
                  <a:pt x="9906" y="4572"/>
                </a:lnTo>
                <a:lnTo>
                  <a:pt x="9906" y="9906"/>
                </a:lnTo>
                <a:lnTo>
                  <a:pt x="1447800" y="9906"/>
                </a:lnTo>
                <a:lnTo>
                  <a:pt x="1447800" y="4572"/>
                </a:lnTo>
                <a:lnTo>
                  <a:pt x="1452372" y="9906"/>
                </a:lnTo>
                <a:lnTo>
                  <a:pt x="1452372" y="1152906"/>
                </a:lnTo>
                <a:lnTo>
                  <a:pt x="1457705" y="1152906"/>
                </a:lnTo>
                <a:close/>
              </a:path>
              <a:path w="1457959" h="1153160">
                <a:moveTo>
                  <a:pt x="9906" y="9906"/>
                </a:moveTo>
                <a:lnTo>
                  <a:pt x="9906" y="4572"/>
                </a:lnTo>
                <a:lnTo>
                  <a:pt x="4572" y="9906"/>
                </a:lnTo>
                <a:lnTo>
                  <a:pt x="9906" y="9906"/>
                </a:lnTo>
                <a:close/>
              </a:path>
              <a:path w="1457959" h="1153160">
                <a:moveTo>
                  <a:pt x="9906" y="1143000"/>
                </a:moveTo>
                <a:lnTo>
                  <a:pt x="9906" y="9906"/>
                </a:lnTo>
                <a:lnTo>
                  <a:pt x="4572" y="9906"/>
                </a:lnTo>
                <a:lnTo>
                  <a:pt x="4572" y="1143000"/>
                </a:lnTo>
                <a:lnTo>
                  <a:pt x="9906" y="1143000"/>
                </a:lnTo>
                <a:close/>
              </a:path>
              <a:path w="1457959" h="1153160">
                <a:moveTo>
                  <a:pt x="1452372" y="1143000"/>
                </a:moveTo>
                <a:lnTo>
                  <a:pt x="4572" y="1143000"/>
                </a:lnTo>
                <a:lnTo>
                  <a:pt x="9906" y="1147572"/>
                </a:lnTo>
                <a:lnTo>
                  <a:pt x="9906" y="1152906"/>
                </a:lnTo>
                <a:lnTo>
                  <a:pt x="1447800" y="1152906"/>
                </a:lnTo>
                <a:lnTo>
                  <a:pt x="1447800" y="1147572"/>
                </a:lnTo>
                <a:lnTo>
                  <a:pt x="1452372" y="1143000"/>
                </a:lnTo>
                <a:close/>
              </a:path>
              <a:path w="1457959" h="1153160">
                <a:moveTo>
                  <a:pt x="9906" y="1152906"/>
                </a:moveTo>
                <a:lnTo>
                  <a:pt x="9906" y="1147572"/>
                </a:lnTo>
                <a:lnTo>
                  <a:pt x="4572" y="1143000"/>
                </a:lnTo>
                <a:lnTo>
                  <a:pt x="4572" y="1152906"/>
                </a:lnTo>
                <a:lnTo>
                  <a:pt x="9906" y="1152906"/>
                </a:lnTo>
                <a:close/>
              </a:path>
              <a:path w="1457959" h="1153160">
                <a:moveTo>
                  <a:pt x="1452372" y="9906"/>
                </a:moveTo>
                <a:lnTo>
                  <a:pt x="1447800" y="4572"/>
                </a:lnTo>
                <a:lnTo>
                  <a:pt x="1447800" y="9906"/>
                </a:lnTo>
                <a:lnTo>
                  <a:pt x="1452372" y="9906"/>
                </a:lnTo>
                <a:close/>
              </a:path>
              <a:path w="1457959" h="1153160">
                <a:moveTo>
                  <a:pt x="1452372" y="1143000"/>
                </a:moveTo>
                <a:lnTo>
                  <a:pt x="1452372" y="9906"/>
                </a:lnTo>
                <a:lnTo>
                  <a:pt x="1447800" y="9906"/>
                </a:lnTo>
                <a:lnTo>
                  <a:pt x="1447800" y="1143000"/>
                </a:lnTo>
                <a:lnTo>
                  <a:pt x="1452372" y="1143000"/>
                </a:lnTo>
                <a:close/>
              </a:path>
              <a:path w="1457959" h="1153160">
                <a:moveTo>
                  <a:pt x="1452372" y="1152906"/>
                </a:moveTo>
                <a:lnTo>
                  <a:pt x="1452372" y="1143000"/>
                </a:lnTo>
                <a:lnTo>
                  <a:pt x="1447800" y="1147572"/>
                </a:lnTo>
                <a:lnTo>
                  <a:pt x="1447800" y="1152906"/>
                </a:lnTo>
                <a:lnTo>
                  <a:pt x="1452372" y="1152906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/>
          <p:nvPr/>
        </p:nvSpPr>
        <p:spPr>
          <a:xfrm>
            <a:off x="7696200" y="2057400"/>
            <a:ext cx="1447800" cy="1143000"/>
          </a:xfrm>
          <a:custGeom>
            <a:avLst/>
            <a:gdLst/>
            <a:ahLst/>
            <a:cxnLst/>
            <a:rect l="l" t="t" r="r" b="b"/>
            <a:pathLst>
              <a:path w="1447800" h="1143000">
                <a:moveTo>
                  <a:pt x="0" y="0"/>
                </a:moveTo>
                <a:lnTo>
                  <a:pt x="0" y="1143000"/>
                </a:lnTo>
                <a:lnTo>
                  <a:pt x="1447800" y="1143000"/>
                </a:lnTo>
                <a:lnTo>
                  <a:pt x="14478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9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/>
          <p:nvPr/>
        </p:nvSpPr>
        <p:spPr>
          <a:xfrm>
            <a:off x="7691628" y="2052827"/>
            <a:ext cx="1457960" cy="1153160"/>
          </a:xfrm>
          <a:custGeom>
            <a:avLst/>
            <a:gdLst/>
            <a:ahLst/>
            <a:cxnLst/>
            <a:rect l="l" t="t" r="r" b="b"/>
            <a:pathLst>
              <a:path w="1457959" h="1153160">
                <a:moveTo>
                  <a:pt x="1457705" y="1152906"/>
                </a:moveTo>
                <a:lnTo>
                  <a:pt x="1457705" y="0"/>
                </a:lnTo>
                <a:lnTo>
                  <a:pt x="0" y="0"/>
                </a:lnTo>
                <a:lnTo>
                  <a:pt x="0" y="1152906"/>
                </a:lnTo>
                <a:lnTo>
                  <a:pt x="4572" y="1152906"/>
                </a:lnTo>
                <a:lnTo>
                  <a:pt x="4572" y="9906"/>
                </a:lnTo>
                <a:lnTo>
                  <a:pt x="9905" y="4572"/>
                </a:lnTo>
                <a:lnTo>
                  <a:pt x="9905" y="9906"/>
                </a:lnTo>
                <a:lnTo>
                  <a:pt x="1447800" y="9906"/>
                </a:lnTo>
                <a:lnTo>
                  <a:pt x="1447800" y="4572"/>
                </a:lnTo>
                <a:lnTo>
                  <a:pt x="1452372" y="9906"/>
                </a:lnTo>
                <a:lnTo>
                  <a:pt x="1452372" y="1152906"/>
                </a:lnTo>
                <a:lnTo>
                  <a:pt x="1457705" y="1152906"/>
                </a:lnTo>
                <a:close/>
              </a:path>
              <a:path w="1457959" h="1153160">
                <a:moveTo>
                  <a:pt x="9905" y="9906"/>
                </a:moveTo>
                <a:lnTo>
                  <a:pt x="9905" y="4572"/>
                </a:lnTo>
                <a:lnTo>
                  <a:pt x="4572" y="9906"/>
                </a:lnTo>
                <a:lnTo>
                  <a:pt x="9905" y="9906"/>
                </a:lnTo>
                <a:close/>
              </a:path>
              <a:path w="1457959" h="1153160">
                <a:moveTo>
                  <a:pt x="9905" y="1143000"/>
                </a:moveTo>
                <a:lnTo>
                  <a:pt x="9905" y="9906"/>
                </a:lnTo>
                <a:lnTo>
                  <a:pt x="4572" y="9906"/>
                </a:lnTo>
                <a:lnTo>
                  <a:pt x="4572" y="1143000"/>
                </a:lnTo>
                <a:lnTo>
                  <a:pt x="9905" y="1143000"/>
                </a:lnTo>
                <a:close/>
              </a:path>
              <a:path w="1457959" h="1153160">
                <a:moveTo>
                  <a:pt x="1452372" y="1143000"/>
                </a:moveTo>
                <a:lnTo>
                  <a:pt x="4572" y="1143000"/>
                </a:lnTo>
                <a:lnTo>
                  <a:pt x="9905" y="1147572"/>
                </a:lnTo>
                <a:lnTo>
                  <a:pt x="9905" y="1152906"/>
                </a:lnTo>
                <a:lnTo>
                  <a:pt x="1447800" y="1152906"/>
                </a:lnTo>
                <a:lnTo>
                  <a:pt x="1447800" y="1147572"/>
                </a:lnTo>
                <a:lnTo>
                  <a:pt x="1452372" y="1143000"/>
                </a:lnTo>
                <a:close/>
              </a:path>
              <a:path w="1457959" h="1153160">
                <a:moveTo>
                  <a:pt x="9905" y="1152906"/>
                </a:moveTo>
                <a:lnTo>
                  <a:pt x="9905" y="1147572"/>
                </a:lnTo>
                <a:lnTo>
                  <a:pt x="4572" y="1143000"/>
                </a:lnTo>
                <a:lnTo>
                  <a:pt x="4572" y="1152906"/>
                </a:lnTo>
                <a:lnTo>
                  <a:pt x="9905" y="1152906"/>
                </a:lnTo>
                <a:close/>
              </a:path>
              <a:path w="1457959" h="1153160">
                <a:moveTo>
                  <a:pt x="1452372" y="9906"/>
                </a:moveTo>
                <a:lnTo>
                  <a:pt x="1447800" y="4572"/>
                </a:lnTo>
                <a:lnTo>
                  <a:pt x="1447800" y="9906"/>
                </a:lnTo>
                <a:lnTo>
                  <a:pt x="1452372" y="9906"/>
                </a:lnTo>
                <a:close/>
              </a:path>
              <a:path w="1457959" h="1153160">
                <a:moveTo>
                  <a:pt x="1452372" y="1143000"/>
                </a:moveTo>
                <a:lnTo>
                  <a:pt x="1452372" y="9906"/>
                </a:lnTo>
                <a:lnTo>
                  <a:pt x="1447800" y="9906"/>
                </a:lnTo>
                <a:lnTo>
                  <a:pt x="1447800" y="1143000"/>
                </a:lnTo>
                <a:lnTo>
                  <a:pt x="1452372" y="1143000"/>
                </a:lnTo>
                <a:close/>
              </a:path>
              <a:path w="1457959" h="1153160">
                <a:moveTo>
                  <a:pt x="1452372" y="1152906"/>
                </a:moveTo>
                <a:lnTo>
                  <a:pt x="1452372" y="1143000"/>
                </a:lnTo>
                <a:lnTo>
                  <a:pt x="1447800" y="1147572"/>
                </a:lnTo>
                <a:lnTo>
                  <a:pt x="1447800" y="1152906"/>
                </a:lnTo>
                <a:lnTo>
                  <a:pt x="1452372" y="1152906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7"/>
          <p:cNvSpPr txBox="1"/>
          <p:nvPr/>
        </p:nvSpPr>
        <p:spPr>
          <a:xfrm>
            <a:off x="7696200" y="2039365"/>
            <a:ext cx="1447800" cy="11226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03530" marR="372110" indent="-635" algn="ctr">
              <a:lnSpc>
                <a:spcPct val="100000"/>
              </a:lnSpc>
              <a:spcBef>
                <a:spcPts val="100"/>
              </a:spcBef>
            </a:pPr>
            <a:r>
              <a:rPr sz="2400" spc="-10" dirty="0">
                <a:latin typeface="Arial Narrow"/>
                <a:cs typeface="Arial Narrow"/>
              </a:rPr>
              <a:t>Non-  </a:t>
            </a:r>
            <a:r>
              <a:rPr sz="2400" spc="-5" dirty="0">
                <a:latin typeface="Arial Narrow"/>
                <a:cs typeface="Arial Narrow"/>
              </a:rPr>
              <a:t>Critical  </a:t>
            </a:r>
            <a:r>
              <a:rPr sz="2400" spc="-10" dirty="0">
                <a:latin typeface="Arial Narrow"/>
                <a:cs typeface="Arial Narrow"/>
              </a:rPr>
              <a:t>Load</a:t>
            </a:r>
            <a:endParaRPr sz="2400">
              <a:latin typeface="Arial Narrow"/>
              <a:cs typeface="Arial Narrow"/>
            </a:endParaRPr>
          </a:p>
        </p:txBody>
      </p:sp>
      <p:sp>
        <p:nvSpPr>
          <p:cNvPr id="28" name="object 28"/>
          <p:cNvSpPr/>
          <p:nvPr/>
        </p:nvSpPr>
        <p:spPr>
          <a:xfrm>
            <a:off x="5638800" y="5410200"/>
            <a:ext cx="1447800" cy="1143000"/>
          </a:xfrm>
          <a:custGeom>
            <a:avLst/>
            <a:gdLst/>
            <a:ahLst/>
            <a:cxnLst/>
            <a:rect l="l" t="t" r="r" b="b"/>
            <a:pathLst>
              <a:path w="1447800" h="1143000">
                <a:moveTo>
                  <a:pt x="0" y="0"/>
                </a:moveTo>
                <a:lnTo>
                  <a:pt x="0" y="1143000"/>
                </a:lnTo>
                <a:lnTo>
                  <a:pt x="1447800" y="1143000"/>
                </a:lnTo>
                <a:lnTo>
                  <a:pt x="14478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9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29"/>
          <p:cNvSpPr/>
          <p:nvPr/>
        </p:nvSpPr>
        <p:spPr>
          <a:xfrm>
            <a:off x="5634228" y="5405628"/>
            <a:ext cx="1457960" cy="1153160"/>
          </a:xfrm>
          <a:custGeom>
            <a:avLst/>
            <a:gdLst/>
            <a:ahLst/>
            <a:cxnLst/>
            <a:rect l="l" t="t" r="r" b="b"/>
            <a:pathLst>
              <a:path w="1457959" h="1153159">
                <a:moveTo>
                  <a:pt x="1457705" y="1152906"/>
                </a:moveTo>
                <a:lnTo>
                  <a:pt x="1457705" y="0"/>
                </a:lnTo>
                <a:lnTo>
                  <a:pt x="0" y="0"/>
                </a:lnTo>
                <a:lnTo>
                  <a:pt x="0" y="1152906"/>
                </a:lnTo>
                <a:lnTo>
                  <a:pt x="4572" y="1152906"/>
                </a:lnTo>
                <a:lnTo>
                  <a:pt x="4572" y="9906"/>
                </a:lnTo>
                <a:lnTo>
                  <a:pt x="9906" y="4572"/>
                </a:lnTo>
                <a:lnTo>
                  <a:pt x="9906" y="9906"/>
                </a:lnTo>
                <a:lnTo>
                  <a:pt x="1447800" y="9906"/>
                </a:lnTo>
                <a:lnTo>
                  <a:pt x="1447800" y="4572"/>
                </a:lnTo>
                <a:lnTo>
                  <a:pt x="1452372" y="9906"/>
                </a:lnTo>
                <a:lnTo>
                  <a:pt x="1452372" y="1152906"/>
                </a:lnTo>
                <a:lnTo>
                  <a:pt x="1457705" y="1152906"/>
                </a:lnTo>
                <a:close/>
              </a:path>
              <a:path w="1457959" h="1153159">
                <a:moveTo>
                  <a:pt x="9906" y="9906"/>
                </a:moveTo>
                <a:lnTo>
                  <a:pt x="9906" y="4572"/>
                </a:lnTo>
                <a:lnTo>
                  <a:pt x="4572" y="9906"/>
                </a:lnTo>
                <a:lnTo>
                  <a:pt x="9906" y="9906"/>
                </a:lnTo>
                <a:close/>
              </a:path>
              <a:path w="1457959" h="1153159">
                <a:moveTo>
                  <a:pt x="9906" y="1143000"/>
                </a:moveTo>
                <a:lnTo>
                  <a:pt x="9906" y="9906"/>
                </a:lnTo>
                <a:lnTo>
                  <a:pt x="4572" y="9906"/>
                </a:lnTo>
                <a:lnTo>
                  <a:pt x="4572" y="1143000"/>
                </a:lnTo>
                <a:lnTo>
                  <a:pt x="9906" y="1143000"/>
                </a:lnTo>
                <a:close/>
              </a:path>
              <a:path w="1457959" h="1153159">
                <a:moveTo>
                  <a:pt x="1452372" y="1143000"/>
                </a:moveTo>
                <a:lnTo>
                  <a:pt x="4572" y="1143000"/>
                </a:lnTo>
                <a:lnTo>
                  <a:pt x="9906" y="1147572"/>
                </a:lnTo>
                <a:lnTo>
                  <a:pt x="9906" y="1152906"/>
                </a:lnTo>
                <a:lnTo>
                  <a:pt x="1447800" y="1152906"/>
                </a:lnTo>
                <a:lnTo>
                  <a:pt x="1447800" y="1147572"/>
                </a:lnTo>
                <a:lnTo>
                  <a:pt x="1452372" y="1143000"/>
                </a:lnTo>
                <a:close/>
              </a:path>
              <a:path w="1457959" h="1153159">
                <a:moveTo>
                  <a:pt x="9906" y="1152906"/>
                </a:moveTo>
                <a:lnTo>
                  <a:pt x="9906" y="1147572"/>
                </a:lnTo>
                <a:lnTo>
                  <a:pt x="4572" y="1143000"/>
                </a:lnTo>
                <a:lnTo>
                  <a:pt x="4572" y="1152906"/>
                </a:lnTo>
                <a:lnTo>
                  <a:pt x="9906" y="1152906"/>
                </a:lnTo>
                <a:close/>
              </a:path>
              <a:path w="1457959" h="1153159">
                <a:moveTo>
                  <a:pt x="1452372" y="9906"/>
                </a:moveTo>
                <a:lnTo>
                  <a:pt x="1447800" y="4572"/>
                </a:lnTo>
                <a:lnTo>
                  <a:pt x="1447800" y="9906"/>
                </a:lnTo>
                <a:lnTo>
                  <a:pt x="1452372" y="9906"/>
                </a:lnTo>
                <a:close/>
              </a:path>
              <a:path w="1457959" h="1153159">
                <a:moveTo>
                  <a:pt x="1452372" y="1143000"/>
                </a:moveTo>
                <a:lnTo>
                  <a:pt x="1452372" y="9906"/>
                </a:lnTo>
                <a:lnTo>
                  <a:pt x="1447800" y="9906"/>
                </a:lnTo>
                <a:lnTo>
                  <a:pt x="1447800" y="1143000"/>
                </a:lnTo>
                <a:lnTo>
                  <a:pt x="1452372" y="1143000"/>
                </a:lnTo>
                <a:close/>
              </a:path>
              <a:path w="1457959" h="1153159">
                <a:moveTo>
                  <a:pt x="1452372" y="1152906"/>
                </a:moveTo>
                <a:lnTo>
                  <a:pt x="1452372" y="1143000"/>
                </a:lnTo>
                <a:lnTo>
                  <a:pt x="1447800" y="1147572"/>
                </a:lnTo>
                <a:lnTo>
                  <a:pt x="1447800" y="1152906"/>
                </a:lnTo>
                <a:lnTo>
                  <a:pt x="1452372" y="1152906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30"/>
          <p:cNvSpPr/>
          <p:nvPr/>
        </p:nvSpPr>
        <p:spPr>
          <a:xfrm>
            <a:off x="7696200" y="4419600"/>
            <a:ext cx="1447800" cy="1143000"/>
          </a:xfrm>
          <a:custGeom>
            <a:avLst/>
            <a:gdLst/>
            <a:ahLst/>
            <a:cxnLst/>
            <a:rect l="l" t="t" r="r" b="b"/>
            <a:pathLst>
              <a:path w="1447800" h="1143000">
                <a:moveTo>
                  <a:pt x="0" y="0"/>
                </a:moveTo>
                <a:lnTo>
                  <a:pt x="0" y="1143000"/>
                </a:lnTo>
                <a:lnTo>
                  <a:pt x="1447800" y="1143000"/>
                </a:lnTo>
                <a:lnTo>
                  <a:pt x="14478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9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object 31"/>
          <p:cNvSpPr/>
          <p:nvPr/>
        </p:nvSpPr>
        <p:spPr>
          <a:xfrm>
            <a:off x="7691628" y="4415028"/>
            <a:ext cx="1457960" cy="1153160"/>
          </a:xfrm>
          <a:custGeom>
            <a:avLst/>
            <a:gdLst/>
            <a:ahLst/>
            <a:cxnLst/>
            <a:rect l="l" t="t" r="r" b="b"/>
            <a:pathLst>
              <a:path w="1457959" h="1153160">
                <a:moveTo>
                  <a:pt x="1457705" y="1152906"/>
                </a:moveTo>
                <a:lnTo>
                  <a:pt x="1457705" y="0"/>
                </a:lnTo>
                <a:lnTo>
                  <a:pt x="0" y="0"/>
                </a:lnTo>
                <a:lnTo>
                  <a:pt x="0" y="1152906"/>
                </a:lnTo>
                <a:lnTo>
                  <a:pt x="4572" y="1152906"/>
                </a:lnTo>
                <a:lnTo>
                  <a:pt x="4572" y="9906"/>
                </a:lnTo>
                <a:lnTo>
                  <a:pt x="9905" y="4572"/>
                </a:lnTo>
                <a:lnTo>
                  <a:pt x="9905" y="9906"/>
                </a:lnTo>
                <a:lnTo>
                  <a:pt x="1447800" y="9906"/>
                </a:lnTo>
                <a:lnTo>
                  <a:pt x="1447800" y="4572"/>
                </a:lnTo>
                <a:lnTo>
                  <a:pt x="1452372" y="9906"/>
                </a:lnTo>
                <a:lnTo>
                  <a:pt x="1452372" y="1152906"/>
                </a:lnTo>
                <a:lnTo>
                  <a:pt x="1457705" y="1152906"/>
                </a:lnTo>
                <a:close/>
              </a:path>
              <a:path w="1457959" h="1153160">
                <a:moveTo>
                  <a:pt x="9905" y="9906"/>
                </a:moveTo>
                <a:lnTo>
                  <a:pt x="9905" y="4572"/>
                </a:lnTo>
                <a:lnTo>
                  <a:pt x="4572" y="9906"/>
                </a:lnTo>
                <a:lnTo>
                  <a:pt x="9905" y="9906"/>
                </a:lnTo>
                <a:close/>
              </a:path>
              <a:path w="1457959" h="1153160">
                <a:moveTo>
                  <a:pt x="9905" y="1143000"/>
                </a:moveTo>
                <a:lnTo>
                  <a:pt x="9905" y="9906"/>
                </a:lnTo>
                <a:lnTo>
                  <a:pt x="4572" y="9906"/>
                </a:lnTo>
                <a:lnTo>
                  <a:pt x="4572" y="1143000"/>
                </a:lnTo>
                <a:lnTo>
                  <a:pt x="9905" y="1143000"/>
                </a:lnTo>
                <a:close/>
              </a:path>
              <a:path w="1457959" h="1153160">
                <a:moveTo>
                  <a:pt x="1452372" y="1143000"/>
                </a:moveTo>
                <a:lnTo>
                  <a:pt x="4572" y="1143000"/>
                </a:lnTo>
                <a:lnTo>
                  <a:pt x="9905" y="1147572"/>
                </a:lnTo>
                <a:lnTo>
                  <a:pt x="9905" y="1152906"/>
                </a:lnTo>
                <a:lnTo>
                  <a:pt x="1447800" y="1152906"/>
                </a:lnTo>
                <a:lnTo>
                  <a:pt x="1447800" y="1147572"/>
                </a:lnTo>
                <a:lnTo>
                  <a:pt x="1452372" y="1143000"/>
                </a:lnTo>
                <a:close/>
              </a:path>
              <a:path w="1457959" h="1153160">
                <a:moveTo>
                  <a:pt x="9905" y="1152906"/>
                </a:moveTo>
                <a:lnTo>
                  <a:pt x="9905" y="1147572"/>
                </a:lnTo>
                <a:lnTo>
                  <a:pt x="4572" y="1143000"/>
                </a:lnTo>
                <a:lnTo>
                  <a:pt x="4572" y="1152906"/>
                </a:lnTo>
                <a:lnTo>
                  <a:pt x="9905" y="1152906"/>
                </a:lnTo>
                <a:close/>
              </a:path>
              <a:path w="1457959" h="1153160">
                <a:moveTo>
                  <a:pt x="1452372" y="9906"/>
                </a:moveTo>
                <a:lnTo>
                  <a:pt x="1447800" y="4572"/>
                </a:lnTo>
                <a:lnTo>
                  <a:pt x="1447800" y="9906"/>
                </a:lnTo>
                <a:lnTo>
                  <a:pt x="1452372" y="9906"/>
                </a:lnTo>
                <a:close/>
              </a:path>
              <a:path w="1457959" h="1153160">
                <a:moveTo>
                  <a:pt x="1452372" y="1143000"/>
                </a:moveTo>
                <a:lnTo>
                  <a:pt x="1452372" y="9906"/>
                </a:lnTo>
                <a:lnTo>
                  <a:pt x="1447800" y="9906"/>
                </a:lnTo>
                <a:lnTo>
                  <a:pt x="1447800" y="1143000"/>
                </a:lnTo>
                <a:lnTo>
                  <a:pt x="1452372" y="1143000"/>
                </a:lnTo>
                <a:close/>
              </a:path>
              <a:path w="1457959" h="1153160">
                <a:moveTo>
                  <a:pt x="1452372" y="1152906"/>
                </a:moveTo>
                <a:lnTo>
                  <a:pt x="1452372" y="1143000"/>
                </a:lnTo>
                <a:lnTo>
                  <a:pt x="1447800" y="1147572"/>
                </a:lnTo>
                <a:lnTo>
                  <a:pt x="1447800" y="1152906"/>
                </a:lnTo>
                <a:lnTo>
                  <a:pt x="1452372" y="1152906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object 32"/>
          <p:cNvSpPr txBox="1"/>
          <p:nvPr/>
        </p:nvSpPr>
        <p:spPr>
          <a:xfrm>
            <a:off x="7696200" y="4598161"/>
            <a:ext cx="1447800" cy="7569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408305" marR="372745" indent="-104775">
              <a:lnSpc>
                <a:spcPct val="100000"/>
              </a:lnSpc>
              <a:spcBef>
                <a:spcPts val="100"/>
              </a:spcBef>
            </a:pPr>
            <a:r>
              <a:rPr sz="2400" spc="-10" dirty="0">
                <a:latin typeface="Arial Narrow"/>
                <a:cs typeface="Arial Narrow"/>
              </a:rPr>
              <a:t>Critical  Load</a:t>
            </a:r>
            <a:endParaRPr sz="2400">
              <a:latin typeface="Arial Narrow"/>
              <a:cs typeface="Arial Narrow"/>
            </a:endParaRPr>
          </a:p>
        </p:txBody>
      </p:sp>
      <p:sp>
        <p:nvSpPr>
          <p:cNvPr id="33" name="object 33"/>
          <p:cNvSpPr/>
          <p:nvPr/>
        </p:nvSpPr>
        <p:spPr>
          <a:xfrm>
            <a:off x="4876800" y="2591180"/>
            <a:ext cx="2819400" cy="0"/>
          </a:xfrm>
          <a:custGeom>
            <a:avLst/>
            <a:gdLst/>
            <a:ahLst/>
            <a:cxnLst/>
            <a:rect l="l" t="t" r="r" b="b"/>
            <a:pathLst>
              <a:path w="2819400">
                <a:moveTo>
                  <a:pt x="0" y="0"/>
                </a:moveTo>
                <a:lnTo>
                  <a:pt x="2819400" y="0"/>
                </a:lnTo>
              </a:path>
            </a:pathLst>
          </a:custGeom>
          <a:ln w="990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object 34"/>
          <p:cNvSpPr/>
          <p:nvPr/>
        </p:nvSpPr>
        <p:spPr>
          <a:xfrm>
            <a:off x="4876800" y="4419980"/>
            <a:ext cx="762000" cy="0"/>
          </a:xfrm>
          <a:custGeom>
            <a:avLst/>
            <a:gdLst/>
            <a:ahLst/>
            <a:cxnLst/>
            <a:rect l="l" t="t" r="r" b="b"/>
            <a:pathLst>
              <a:path w="762000">
                <a:moveTo>
                  <a:pt x="0" y="0"/>
                </a:moveTo>
                <a:lnTo>
                  <a:pt x="762000" y="0"/>
                </a:lnTo>
              </a:path>
            </a:pathLst>
          </a:custGeom>
          <a:ln w="990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" name="object 35"/>
          <p:cNvSpPr/>
          <p:nvPr/>
        </p:nvSpPr>
        <p:spPr>
          <a:xfrm>
            <a:off x="5258180" y="4419600"/>
            <a:ext cx="0" cy="1600200"/>
          </a:xfrm>
          <a:custGeom>
            <a:avLst/>
            <a:gdLst/>
            <a:ahLst/>
            <a:cxnLst/>
            <a:rect l="l" t="t" r="r" b="b"/>
            <a:pathLst>
              <a:path h="1600200">
                <a:moveTo>
                  <a:pt x="0" y="0"/>
                </a:moveTo>
                <a:lnTo>
                  <a:pt x="0" y="1600200"/>
                </a:lnTo>
              </a:path>
            </a:pathLst>
          </a:custGeom>
          <a:ln w="9906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" name="object 36"/>
          <p:cNvSpPr/>
          <p:nvPr/>
        </p:nvSpPr>
        <p:spPr>
          <a:xfrm>
            <a:off x="5257800" y="6020180"/>
            <a:ext cx="381000" cy="0"/>
          </a:xfrm>
          <a:custGeom>
            <a:avLst/>
            <a:gdLst/>
            <a:ahLst/>
            <a:cxnLst/>
            <a:rect l="l" t="t" r="r" b="b"/>
            <a:pathLst>
              <a:path w="381000">
                <a:moveTo>
                  <a:pt x="0" y="0"/>
                </a:moveTo>
                <a:lnTo>
                  <a:pt x="381000" y="0"/>
                </a:lnTo>
              </a:path>
            </a:pathLst>
          </a:custGeom>
          <a:ln w="990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" name="object 37"/>
          <p:cNvSpPr/>
          <p:nvPr/>
        </p:nvSpPr>
        <p:spPr>
          <a:xfrm>
            <a:off x="7086600" y="4343780"/>
            <a:ext cx="228600" cy="0"/>
          </a:xfrm>
          <a:custGeom>
            <a:avLst/>
            <a:gdLst/>
            <a:ahLst/>
            <a:cxnLst/>
            <a:rect l="l" t="t" r="r" b="b"/>
            <a:pathLst>
              <a:path w="228600">
                <a:moveTo>
                  <a:pt x="0" y="0"/>
                </a:moveTo>
                <a:lnTo>
                  <a:pt x="228600" y="0"/>
                </a:lnTo>
              </a:path>
            </a:pathLst>
          </a:custGeom>
          <a:ln w="990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" name="object 38"/>
          <p:cNvSpPr/>
          <p:nvPr/>
        </p:nvSpPr>
        <p:spPr>
          <a:xfrm>
            <a:off x="7086600" y="6020180"/>
            <a:ext cx="228600" cy="0"/>
          </a:xfrm>
          <a:custGeom>
            <a:avLst/>
            <a:gdLst/>
            <a:ahLst/>
            <a:cxnLst/>
            <a:rect l="l" t="t" r="r" b="b"/>
            <a:pathLst>
              <a:path w="228600">
                <a:moveTo>
                  <a:pt x="0" y="0"/>
                </a:moveTo>
                <a:lnTo>
                  <a:pt x="228600" y="0"/>
                </a:lnTo>
              </a:path>
            </a:pathLst>
          </a:custGeom>
          <a:ln w="990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" name="object 39"/>
          <p:cNvSpPr/>
          <p:nvPr/>
        </p:nvSpPr>
        <p:spPr>
          <a:xfrm>
            <a:off x="7315580" y="4343400"/>
            <a:ext cx="0" cy="1676400"/>
          </a:xfrm>
          <a:custGeom>
            <a:avLst/>
            <a:gdLst/>
            <a:ahLst/>
            <a:cxnLst/>
            <a:rect l="l" t="t" r="r" b="b"/>
            <a:pathLst>
              <a:path h="1676400">
                <a:moveTo>
                  <a:pt x="0" y="0"/>
                </a:moveTo>
                <a:lnTo>
                  <a:pt x="0" y="1676400"/>
                </a:lnTo>
              </a:path>
            </a:pathLst>
          </a:custGeom>
          <a:ln w="990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" name="object 40"/>
          <p:cNvSpPr/>
          <p:nvPr/>
        </p:nvSpPr>
        <p:spPr>
          <a:xfrm>
            <a:off x="7315200" y="5029580"/>
            <a:ext cx="381000" cy="0"/>
          </a:xfrm>
          <a:custGeom>
            <a:avLst/>
            <a:gdLst/>
            <a:ahLst/>
            <a:cxnLst/>
            <a:rect l="l" t="t" r="r" b="b"/>
            <a:pathLst>
              <a:path w="381000">
                <a:moveTo>
                  <a:pt x="0" y="0"/>
                </a:moveTo>
                <a:lnTo>
                  <a:pt x="381000" y="0"/>
                </a:lnTo>
              </a:path>
            </a:pathLst>
          </a:custGeom>
          <a:ln w="990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" name="object 41"/>
          <p:cNvSpPr txBox="1"/>
          <p:nvPr/>
        </p:nvSpPr>
        <p:spPr>
          <a:xfrm>
            <a:off x="5638800" y="4217161"/>
            <a:ext cx="144780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427990">
              <a:lnSpc>
                <a:spcPct val="100000"/>
              </a:lnSpc>
              <a:spcBef>
                <a:spcPts val="100"/>
              </a:spcBef>
            </a:pPr>
            <a:r>
              <a:rPr sz="2400" dirty="0">
                <a:latin typeface="Arial Narrow"/>
                <a:cs typeface="Arial Narrow"/>
              </a:rPr>
              <a:t>UPS</a:t>
            </a:r>
            <a:endParaRPr sz="2400">
              <a:latin typeface="Arial Narrow"/>
              <a:cs typeface="Arial Narrow"/>
            </a:endParaRPr>
          </a:p>
        </p:txBody>
      </p:sp>
      <p:sp>
        <p:nvSpPr>
          <p:cNvPr id="42" name="object 42"/>
          <p:cNvSpPr txBox="1"/>
          <p:nvPr/>
        </p:nvSpPr>
        <p:spPr>
          <a:xfrm>
            <a:off x="5638800" y="5664961"/>
            <a:ext cx="1447800" cy="6965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86080" marR="22860" indent="-280035">
              <a:lnSpc>
                <a:spcPct val="100000"/>
              </a:lnSpc>
              <a:spcBef>
                <a:spcPts val="100"/>
              </a:spcBef>
            </a:pPr>
            <a:r>
              <a:rPr sz="2200" spc="-5" dirty="0">
                <a:latin typeface="Arial Narrow"/>
                <a:cs typeface="Arial Narrow"/>
              </a:rPr>
              <a:t>Maintenance  Bypass</a:t>
            </a:r>
            <a:endParaRPr sz="2200">
              <a:latin typeface="Arial Narrow"/>
              <a:cs typeface="Arial Narrow"/>
            </a:endParaRPr>
          </a:p>
        </p:txBody>
      </p:sp>
      <p:sp>
        <p:nvSpPr>
          <p:cNvPr id="43" name="object 43"/>
          <p:cNvSpPr/>
          <p:nvPr/>
        </p:nvSpPr>
        <p:spPr>
          <a:xfrm>
            <a:off x="7888985" y="457200"/>
            <a:ext cx="38100" cy="2540"/>
          </a:xfrm>
          <a:custGeom>
            <a:avLst/>
            <a:gdLst/>
            <a:ahLst/>
            <a:cxnLst/>
            <a:rect l="l" t="t" r="r" b="b"/>
            <a:pathLst>
              <a:path w="38100" h="2540">
                <a:moveTo>
                  <a:pt x="38100" y="0"/>
                </a:moveTo>
                <a:lnTo>
                  <a:pt x="38100" y="2285"/>
                </a:lnTo>
                <a:lnTo>
                  <a:pt x="0" y="2285"/>
                </a:lnTo>
                <a:lnTo>
                  <a:pt x="0" y="0"/>
                </a:lnTo>
                <a:lnTo>
                  <a:pt x="38100" y="0"/>
                </a:lnTo>
                <a:close/>
              </a:path>
            </a:pathLst>
          </a:custGeom>
          <a:solidFill>
            <a:srgbClr val="FF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" name="object 44"/>
          <p:cNvSpPr/>
          <p:nvPr/>
        </p:nvSpPr>
        <p:spPr>
          <a:xfrm>
            <a:off x="7888985" y="457200"/>
            <a:ext cx="38100" cy="21590"/>
          </a:xfrm>
          <a:custGeom>
            <a:avLst/>
            <a:gdLst/>
            <a:ahLst/>
            <a:cxnLst/>
            <a:rect l="l" t="t" r="r" b="b"/>
            <a:pathLst>
              <a:path w="38100" h="21590">
                <a:moveTo>
                  <a:pt x="38100" y="761"/>
                </a:moveTo>
                <a:lnTo>
                  <a:pt x="38100" y="0"/>
                </a:lnTo>
                <a:lnTo>
                  <a:pt x="0" y="0"/>
                </a:lnTo>
                <a:lnTo>
                  <a:pt x="0" y="761"/>
                </a:lnTo>
                <a:lnTo>
                  <a:pt x="38100" y="761"/>
                </a:lnTo>
                <a:close/>
              </a:path>
              <a:path w="38100" h="21590">
                <a:moveTo>
                  <a:pt x="38100" y="761"/>
                </a:moveTo>
                <a:lnTo>
                  <a:pt x="0" y="761"/>
                </a:lnTo>
                <a:lnTo>
                  <a:pt x="157" y="1523"/>
                </a:lnTo>
                <a:lnTo>
                  <a:pt x="37931" y="1523"/>
                </a:lnTo>
                <a:lnTo>
                  <a:pt x="38100" y="761"/>
                </a:lnTo>
                <a:close/>
              </a:path>
              <a:path w="38100" h="21590">
                <a:moveTo>
                  <a:pt x="157" y="1523"/>
                </a:moveTo>
                <a:lnTo>
                  <a:pt x="0" y="761"/>
                </a:lnTo>
                <a:lnTo>
                  <a:pt x="0" y="1523"/>
                </a:lnTo>
                <a:lnTo>
                  <a:pt x="157" y="1523"/>
                </a:lnTo>
                <a:close/>
              </a:path>
              <a:path w="38100" h="21590">
                <a:moveTo>
                  <a:pt x="314" y="2285"/>
                </a:moveTo>
                <a:lnTo>
                  <a:pt x="157" y="1523"/>
                </a:lnTo>
                <a:lnTo>
                  <a:pt x="0" y="1523"/>
                </a:lnTo>
                <a:lnTo>
                  <a:pt x="0" y="2285"/>
                </a:lnTo>
                <a:lnTo>
                  <a:pt x="314" y="2285"/>
                </a:lnTo>
                <a:close/>
              </a:path>
              <a:path w="38100" h="21590">
                <a:moveTo>
                  <a:pt x="38100" y="2285"/>
                </a:moveTo>
                <a:lnTo>
                  <a:pt x="37762" y="2285"/>
                </a:lnTo>
                <a:lnTo>
                  <a:pt x="36516" y="7917"/>
                </a:lnTo>
                <a:lnTo>
                  <a:pt x="32289" y="14001"/>
                </a:lnTo>
                <a:lnTo>
                  <a:pt x="26205" y="18228"/>
                </a:lnTo>
                <a:lnTo>
                  <a:pt x="19050" y="19811"/>
                </a:lnTo>
                <a:lnTo>
                  <a:pt x="11572" y="18228"/>
                </a:lnTo>
                <a:lnTo>
                  <a:pt x="5524" y="14001"/>
                </a:lnTo>
                <a:lnTo>
                  <a:pt x="1476" y="7917"/>
                </a:lnTo>
                <a:lnTo>
                  <a:pt x="314" y="2285"/>
                </a:lnTo>
                <a:lnTo>
                  <a:pt x="0" y="2285"/>
                </a:lnTo>
                <a:lnTo>
                  <a:pt x="1476" y="9441"/>
                </a:lnTo>
                <a:lnTo>
                  <a:pt x="5524" y="15525"/>
                </a:lnTo>
                <a:lnTo>
                  <a:pt x="11572" y="19752"/>
                </a:lnTo>
                <a:lnTo>
                  <a:pt x="19050" y="21335"/>
                </a:lnTo>
                <a:lnTo>
                  <a:pt x="26205" y="19752"/>
                </a:lnTo>
                <a:lnTo>
                  <a:pt x="32289" y="15525"/>
                </a:lnTo>
                <a:lnTo>
                  <a:pt x="36516" y="9441"/>
                </a:lnTo>
                <a:lnTo>
                  <a:pt x="38100" y="2285"/>
                </a:lnTo>
                <a:close/>
              </a:path>
              <a:path w="38100" h="21590">
                <a:moveTo>
                  <a:pt x="37931" y="1523"/>
                </a:moveTo>
                <a:lnTo>
                  <a:pt x="157" y="1523"/>
                </a:lnTo>
                <a:lnTo>
                  <a:pt x="314" y="2285"/>
                </a:lnTo>
                <a:lnTo>
                  <a:pt x="37762" y="2285"/>
                </a:lnTo>
                <a:lnTo>
                  <a:pt x="37931" y="1523"/>
                </a:lnTo>
                <a:close/>
              </a:path>
              <a:path w="38100" h="21590">
                <a:moveTo>
                  <a:pt x="37762" y="2285"/>
                </a:moveTo>
                <a:lnTo>
                  <a:pt x="314" y="2285"/>
                </a:lnTo>
                <a:lnTo>
                  <a:pt x="1476" y="7917"/>
                </a:lnTo>
                <a:lnTo>
                  <a:pt x="5524" y="14001"/>
                </a:lnTo>
                <a:lnTo>
                  <a:pt x="11572" y="18228"/>
                </a:lnTo>
                <a:lnTo>
                  <a:pt x="19050" y="19811"/>
                </a:lnTo>
                <a:lnTo>
                  <a:pt x="26205" y="18228"/>
                </a:lnTo>
                <a:lnTo>
                  <a:pt x="32289" y="14001"/>
                </a:lnTo>
                <a:lnTo>
                  <a:pt x="36516" y="7917"/>
                </a:lnTo>
                <a:lnTo>
                  <a:pt x="37762" y="2285"/>
                </a:lnTo>
                <a:close/>
              </a:path>
              <a:path w="38100" h="21590">
                <a:moveTo>
                  <a:pt x="38100" y="2285"/>
                </a:moveTo>
                <a:lnTo>
                  <a:pt x="38100" y="1523"/>
                </a:lnTo>
                <a:lnTo>
                  <a:pt x="37931" y="1523"/>
                </a:lnTo>
                <a:lnTo>
                  <a:pt x="37762" y="2285"/>
                </a:lnTo>
                <a:lnTo>
                  <a:pt x="38100" y="2285"/>
                </a:lnTo>
                <a:close/>
              </a:path>
              <a:path w="38100" h="21590">
                <a:moveTo>
                  <a:pt x="38100" y="1523"/>
                </a:moveTo>
                <a:lnTo>
                  <a:pt x="38100" y="761"/>
                </a:lnTo>
                <a:lnTo>
                  <a:pt x="37931" y="1523"/>
                </a:lnTo>
                <a:lnTo>
                  <a:pt x="38100" y="1523"/>
                </a:lnTo>
                <a:close/>
              </a:path>
            </a:pathLst>
          </a:custGeom>
          <a:solidFill>
            <a:srgbClr val="FF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" name="object 45"/>
          <p:cNvSpPr/>
          <p:nvPr/>
        </p:nvSpPr>
        <p:spPr>
          <a:xfrm>
            <a:off x="3304794" y="2858261"/>
            <a:ext cx="41275" cy="38100"/>
          </a:xfrm>
          <a:custGeom>
            <a:avLst/>
            <a:gdLst/>
            <a:ahLst/>
            <a:cxnLst/>
            <a:rect l="l" t="t" r="r" b="b"/>
            <a:pathLst>
              <a:path w="41275" h="38100">
                <a:moveTo>
                  <a:pt x="41148" y="19050"/>
                </a:moveTo>
                <a:lnTo>
                  <a:pt x="39564" y="11572"/>
                </a:lnTo>
                <a:lnTo>
                  <a:pt x="35337" y="5524"/>
                </a:lnTo>
                <a:lnTo>
                  <a:pt x="29253" y="1476"/>
                </a:lnTo>
                <a:lnTo>
                  <a:pt x="22097" y="0"/>
                </a:lnTo>
                <a:lnTo>
                  <a:pt x="19049" y="0"/>
                </a:lnTo>
                <a:lnTo>
                  <a:pt x="11572" y="1476"/>
                </a:lnTo>
                <a:lnTo>
                  <a:pt x="5524" y="5524"/>
                </a:lnTo>
                <a:lnTo>
                  <a:pt x="1476" y="11572"/>
                </a:lnTo>
                <a:lnTo>
                  <a:pt x="0" y="19050"/>
                </a:lnTo>
                <a:lnTo>
                  <a:pt x="1476" y="26527"/>
                </a:lnTo>
                <a:lnTo>
                  <a:pt x="5524" y="32575"/>
                </a:lnTo>
                <a:lnTo>
                  <a:pt x="11572" y="36623"/>
                </a:lnTo>
                <a:lnTo>
                  <a:pt x="19050" y="38100"/>
                </a:lnTo>
                <a:lnTo>
                  <a:pt x="22098" y="38100"/>
                </a:lnTo>
                <a:lnTo>
                  <a:pt x="29253" y="36623"/>
                </a:lnTo>
                <a:lnTo>
                  <a:pt x="35337" y="32575"/>
                </a:lnTo>
                <a:lnTo>
                  <a:pt x="39564" y="26527"/>
                </a:lnTo>
                <a:lnTo>
                  <a:pt x="41148" y="19050"/>
                </a:lnTo>
                <a:close/>
              </a:path>
            </a:pathLst>
          </a:custGeom>
          <a:solidFill>
            <a:srgbClr val="FF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" name="object 4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" name="object 4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29845" rIns="0" bIns="0" rtlCol="0">
            <a:spAutoFit/>
          </a:bodyPr>
          <a:lstStyle/>
          <a:p>
            <a:pPr marL="25400">
              <a:lnSpc>
                <a:spcPct val="100000"/>
              </a:lnSpc>
              <a:spcBef>
                <a:spcPts val="235"/>
              </a:spcBef>
            </a:pPr>
            <a:fld id="{81D60167-4931-47E6-BA6A-407CBD079E47}" type="slidenum">
              <a:rPr spc="-5" dirty="0"/>
              <a:t>25</a:t>
            </a:fld>
            <a:endParaRPr spc="-5" dirty="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57200" y="457200"/>
            <a:ext cx="9144000" cy="1447800"/>
          </a:xfrm>
          <a:custGeom>
            <a:avLst/>
            <a:gdLst/>
            <a:ahLst/>
            <a:cxnLst/>
            <a:rect l="l" t="t" r="r" b="b"/>
            <a:pathLst>
              <a:path w="9144000" h="1447800">
                <a:moveTo>
                  <a:pt x="0" y="0"/>
                </a:moveTo>
                <a:lnTo>
                  <a:pt x="0" y="1447800"/>
                </a:lnTo>
                <a:lnTo>
                  <a:pt x="9144000" y="14477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3069589" y="1006855"/>
            <a:ext cx="392049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/>
              <a:t>Dual-Corded</a:t>
            </a:r>
            <a:r>
              <a:rPr spc="-80" dirty="0"/>
              <a:t> </a:t>
            </a:r>
            <a:r>
              <a:rPr spc="-5" dirty="0"/>
              <a:t>Systems</a:t>
            </a:r>
          </a:p>
        </p:txBody>
      </p:sp>
      <p:sp>
        <p:nvSpPr>
          <p:cNvPr id="5" name="object 5"/>
          <p:cNvSpPr/>
          <p:nvPr/>
        </p:nvSpPr>
        <p:spPr>
          <a:xfrm>
            <a:off x="4343400" y="2286000"/>
            <a:ext cx="1447800" cy="1143000"/>
          </a:xfrm>
          <a:custGeom>
            <a:avLst/>
            <a:gdLst/>
            <a:ahLst/>
            <a:cxnLst/>
            <a:rect l="l" t="t" r="r" b="b"/>
            <a:pathLst>
              <a:path w="1447800" h="1143000">
                <a:moveTo>
                  <a:pt x="0" y="0"/>
                </a:moveTo>
                <a:lnTo>
                  <a:pt x="0" y="1143000"/>
                </a:lnTo>
                <a:lnTo>
                  <a:pt x="1447800" y="1143000"/>
                </a:lnTo>
                <a:lnTo>
                  <a:pt x="14478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9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4338828" y="2281427"/>
            <a:ext cx="1457960" cy="1153160"/>
          </a:xfrm>
          <a:custGeom>
            <a:avLst/>
            <a:gdLst/>
            <a:ahLst/>
            <a:cxnLst/>
            <a:rect l="l" t="t" r="r" b="b"/>
            <a:pathLst>
              <a:path w="1457960" h="1153160">
                <a:moveTo>
                  <a:pt x="1457705" y="1152906"/>
                </a:moveTo>
                <a:lnTo>
                  <a:pt x="1457705" y="0"/>
                </a:lnTo>
                <a:lnTo>
                  <a:pt x="0" y="0"/>
                </a:lnTo>
                <a:lnTo>
                  <a:pt x="0" y="1152906"/>
                </a:lnTo>
                <a:lnTo>
                  <a:pt x="4572" y="1152906"/>
                </a:lnTo>
                <a:lnTo>
                  <a:pt x="4572" y="9905"/>
                </a:lnTo>
                <a:lnTo>
                  <a:pt x="9906" y="4571"/>
                </a:lnTo>
                <a:lnTo>
                  <a:pt x="9906" y="9905"/>
                </a:lnTo>
                <a:lnTo>
                  <a:pt x="1447800" y="9905"/>
                </a:lnTo>
                <a:lnTo>
                  <a:pt x="1447800" y="4571"/>
                </a:lnTo>
                <a:lnTo>
                  <a:pt x="1452372" y="9905"/>
                </a:lnTo>
                <a:lnTo>
                  <a:pt x="1452372" y="1152906"/>
                </a:lnTo>
                <a:lnTo>
                  <a:pt x="1457705" y="1152906"/>
                </a:lnTo>
                <a:close/>
              </a:path>
              <a:path w="1457960" h="1153160">
                <a:moveTo>
                  <a:pt x="9906" y="9905"/>
                </a:moveTo>
                <a:lnTo>
                  <a:pt x="9906" y="4571"/>
                </a:lnTo>
                <a:lnTo>
                  <a:pt x="4572" y="9905"/>
                </a:lnTo>
                <a:lnTo>
                  <a:pt x="9906" y="9905"/>
                </a:lnTo>
                <a:close/>
              </a:path>
              <a:path w="1457960" h="1153160">
                <a:moveTo>
                  <a:pt x="9906" y="1143000"/>
                </a:moveTo>
                <a:lnTo>
                  <a:pt x="9906" y="9905"/>
                </a:lnTo>
                <a:lnTo>
                  <a:pt x="4572" y="9905"/>
                </a:lnTo>
                <a:lnTo>
                  <a:pt x="4572" y="1143000"/>
                </a:lnTo>
                <a:lnTo>
                  <a:pt x="9906" y="1143000"/>
                </a:lnTo>
                <a:close/>
              </a:path>
              <a:path w="1457960" h="1153160">
                <a:moveTo>
                  <a:pt x="1452372" y="1143000"/>
                </a:moveTo>
                <a:lnTo>
                  <a:pt x="4572" y="1143000"/>
                </a:lnTo>
                <a:lnTo>
                  <a:pt x="9906" y="1147572"/>
                </a:lnTo>
                <a:lnTo>
                  <a:pt x="9906" y="1152906"/>
                </a:lnTo>
                <a:lnTo>
                  <a:pt x="1447800" y="1152906"/>
                </a:lnTo>
                <a:lnTo>
                  <a:pt x="1447800" y="1147572"/>
                </a:lnTo>
                <a:lnTo>
                  <a:pt x="1452372" y="1143000"/>
                </a:lnTo>
                <a:close/>
              </a:path>
              <a:path w="1457960" h="1153160">
                <a:moveTo>
                  <a:pt x="9906" y="1152906"/>
                </a:moveTo>
                <a:lnTo>
                  <a:pt x="9906" y="1147572"/>
                </a:lnTo>
                <a:lnTo>
                  <a:pt x="4572" y="1143000"/>
                </a:lnTo>
                <a:lnTo>
                  <a:pt x="4572" y="1152906"/>
                </a:lnTo>
                <a:lnTo>
                  <a:pt x="9906" y="1152906"/>
                </a:lnTo>
                <a:close/>
              </a:path>
              <a:path w="1457960" h="1153160">
                <a:moveTo>
                  <a:pt x="1452372" y="9905"/>
                </a:moveTo>
                <a:lnTo>
                  <a:pt x="1447800" y="4571"/>
                </a:lnTo>
                <a:lnTo>
                  <a:pt x="1447800" y="9905"/>
                </a:lnTo>
                <a:lnTo>
                  <a:pt x="1452372" y="9905"/>
                </a:lnTo>
                <a:close/>
              </a:path>
              <a:path w="1457960" h="1153160">
                <a:moveTo>
                  <a:pt x="1452372" y="1143000"/>
                </a:moveTo>
                <a:lnTo>
                  <a:pt x="1452372" y="9905"/>
                </a:lnTo>
                <a:lnTo>
                  <a:pt x="1447800" y="9905"/>
                </a:lnTo>
                <a:lnTo>
                  <a:pt x="1447800" y="1143000"/>
                </a:lnTo>
                <a:lnTo>
                  <a:pt x="1452372" y="1143000"/>
                </a:lnTo>
                <a:close/>
              </a:path>
              <a:path w="1457960" h="1153160">
                <a:moveTo>
                  <a:pt x="1452372" y="1152906"/>
                </a:moveTo>
                <a:lnTo>
                  <a:pt x="1452372" y="1143000"/>
                </a:lnTo>
                <a:lnTo>
                  <a:pt x="1447800" y="1147572"/>
                </a:lnTo>
                <a:lnTo>
                  <a:pt x="1447800" y="1152906"/>
                </a:lnTo>
                <a:lnTo>
                  <a:pt x="1452372" y="1152906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4343400" y="2464561"/>
            <a:ext cx="1447800" cy="7569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41630" marR="334645" indent="27305">
              <a:lnSpc>
                <a:spcPct val="100000"/>
              </a:lnSpc>
              <a:spcBef>
                <a:spcPts val="100"/>
              </a:spcBef>
            </a:pPr>
            <a:r>
              <a:rPr sz="2400" spc="-10" dirty="0">
                <a:latin typeface="Arial Narrow"/>
                <a:cs typeface="Arial Narrow"/>
              </a:rPr>
              <a:t>Power  Supply</a:t>
            </a:r>
            <a:endParaRPr sz="2400">
              <a:latin typeface="Arial Narrow"/>
              <a:cs typeface="Arial Narrow"/>
            </a:endParaRPr>
          </a:p>
        </p:txBody>
      </p:sp>
      <p:sp>
        <p:nvSpPr>
          <p:cNvPr id="8" name="object 8"/>
          <p:cNvSpPr/>
          <p:nvPr/>
        </p:nvSpPr>
        <p:spPr>
          <a:xfrm>
            <a:off x="4343400" y="3733800"/>
            <a:ext cx="1447800" cy="1143000"/>
          </a:xfrm>
          <a:custGeom>
            <a:avLst/>
            <a:gdLst/>
            <a:ahLst/>
            <a:cxnLst/>
            <a:rect l="l" t="t" r="r" b="b"/>
            <a:pathLst>
              <a:path w="1447800" h="1143000">
                <a:moveTo>
                  <a:pt x="0" y="0"/>
                </a:moveTo>
                <a:lnTo>
                  <a:pt x="0" y="1143000"/>
                </a:lnTo>
                <a:lnTo>
                  <a:pt x="1447800" y="1143000"/>
                </a:lnTo>
                <a:lnTo>
                  <a:pt x="14478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9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4338828" y="3729228"/>
            <a:ext cx="1457960" cy="1153160"/>
          </a:xfrm>
          <a:custGeom>
            <a:avLst/>
            <a:gdLst/>
            <a:ahLst/>
            <a:cxnLst/>
            <a:rect l="l" t="t" r="r" b="b"/>
            <a:pathLst>
              <a:path w="1457960" h="1153160">
                <a:moveTo>
                  <a:pt x="1457705" y="1152906"/>
                </a:moveTo>
                <a:lnTo>
                  <a:pt x="1457705" y="0"/>
                </a:lnTo>
                <a:lnTo>
                  <a:pt x="0" y="0"/>
                </a:lnTo>
                <a:lnTo>
                  <a:pt x="0" y="1152906"/>
                </a:lnTo>
                <a:lnTo>
                  <a:pt x="4572" y="1152906"/>
                </a:lnTo>
                <a:lnTo>
                  <a:pt x="4572" y="9906"/>
                </a:lnTo>
                <a:lnTo>
                  <a:pt x="9906" y="4572"/>
                </a:lnTo>
                <a:lnTo>
                  <a:pt x="9906" y="9906"/>
                </a:lnTo>
                <a:lnTo>
                  <a:pt x="1447800" y="9906"/>
                </a:lnTo>
                <a:lnTo>
                  <a:pt x="1447800" y="4572"/>
                </a:lnTo>
                <a:lnTo>
                  <a:pt x="1452372" y="9906"/>
                </a:lnTo>
                <a:lnTo>
                  <a:pt x="1452372" y="1152906"/>
                </a:lnTo>
                <a:lnTo>
                  <a:pt x="1457705" y="1152906"/>
                </a:lnTo>
                <a:close/>
              </a:path>
              <a:path w="1457960" h="1153160">
                <a:moveTo>
                  <a:pt x="9906" y="9906"/>
                </a:moveTo>
                <a:lnTo>
                  <a:pt x="9906" y="4572"/>
                </a:lnTo>
                <a:lnTo>
                  <a:pt x="4572" y="9906"/>
                </a:lnTo>
                <a:lnTo>
                  <a:pt x="9906" y="9906"/>
                </a:lnTo>
                <a:close/>
              </a:path>
              <a:path w="1457960" h="1153160">
                <a:moveTo>
                  <a:pt x="9906" y="1143000"/>
                </a:moveTo>
                <a:lnTo>
                  <a:pt x="9906" y="9906"/>
                </a:lnTo>
                <a:lnTo>
                  <a:pt x="4572" y="9906"/>
                </a:lnTo>
                <a:lnTo>
                  <a:pt x="4572" y="1143000"/>
                </a:lnTo>
                <a:lnTo>
                  <a:pt x="9906" y="1143000"/>
                </a:lnTo>
                <a:close/>
              </a:path>
              <a:path w="1457960" h="1153160">
                <a:moveTo>
                  <a:pt x="1452372" y="1143000"/>
                </a:moveTo>
                <a:lnTo>
                  <a:pt x="4572" y="1143000"/>
                </a:lnTo>
                <a:lnTo>
                  <a:pt x="9906" y="1147572"/>
                </a:lnTo>
                <a:lnTo>
                  <a:pt x="9906" y="1152906"/>
                </a:lnTo>
                <a:lnTo>
                  <a:pt x="1447800" y="1152906"/>
                </a:lnTo>
                <a:lnTo>
                  <a:pt x="1447800" y="1147572"/>
                </a:lnTo>
                <a:lnTo>
                  <a:pt x="1452372" y="1143000"/>
                </a:lnTo>
                <a:close/>
              </a:path>
              <a:path w="1457960" h="1153160">
                <a:moveTo>
                  <a:pt x="9906" y="1152906"/>
                </a:moveTo>
                <a:lnTo>
                  <a:pt x="9906" y="1147572"/>
                </a:lnTo>
                <a:lnTo>
                  <a:pt x="4572" y="1143000"/>
                </a:lnTo>
                <a:lnTo>
                  <a:pt x="4572" y="1152906"/>
                </a:lnTo>
                <a:lnTo>
                  <a:pt x="9906" y="1152906"/>
                </a:lnTo>
                <a:close/>
              </a:path>
              <a:path w="1457960" h="1153160">
                <a:moveTo>
                  <a:pt x="1452372" y="9906"/>
                </a:moveTo>
                <a:lnTo>
                  <a:pt x="1447800" y="4572"/>
                </a:lnTo>
                <a:lnTo>
                  <a:pt x="1447800" y="9906"/>
                </a:lnTo>
                <a:lnTo>
                  <a:pt x="1452372" y="9906"/>
                </a:lnTo>
                <a:close/>
              </a:path>
              <a:path w="1457960" h="1153160">
                <a:moveTo>
                  <a:pt x="1452372" y="1143000"/>
                </a:moveTo>
                <a:lnTo>
                  <a:pt x="1452372" y="9906"/>
                </a:lnTo>
                <a:lnTo>
                  <a:pt x="1447800" y="9906"/>
                </a:lnTo>
                <a:lnTo>
                  <a:pt x="1447800" y="1143000"/>
                </a:lnTo>
                <a:lnTo>
                  <a:pt x="1452372" y="1143000"/>
                </a:lnTo>
                <a:close/>
              </a:path>
              <a:path w="1457960" h="1153160">
                <a:moveTo>
                  <a:pt x="1452372" y="1152906"/>
                </a:moveTo>
                <a:lnTo>
                  <a:pt x="1452372" y="1143000"/>
                </a:lnTo>
                <a:lnTo>
                  <a:pt x="1447800" y="1147572"/>
                </a:lnTo>
                <a:lnTo>
                  <a:pt x="1447800" y="1152906"/>
                </a:lnTo>
                <a:lnTo>
                  <a:pt x="1452372" y="1152906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 txBox="1"/>
          <p:nvPr/>
        </p:nvSpPr>
        <p:spPr>
          <a:xfrm>
            <a:off x="4343400" y="3912361"/>
            <a:ext cx="1447800" cy="7569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41630" marR="334645" indent="27305">
              <a:lnSpc>
                <a:spcPct val="100000"/>
              </a:lnSpc>
              <a:spcBef>
                <a:spcPts val="100"/>
              </a:spcBef>
            </a:pPr>
            <a:r>
              <a:rPr sz="2400" spc="-10" dirty="0">
                <a:latin typeface="Arial Narrow"/>
                <a:cs typeface="Arial Narrow"/>
              </a:rPr>
              <a:t>Power  Supply</a:t>
            </a:r>
            <a:endParaRPr sz="2400">
              <a:latin typeface="Arial Narrow"/>
              <a:cs typeface="Arial Narrow"/>
            </a:endParaRPr>
          </a:p>
        </p:txBody>
      </p:sp>
      <p:sp>
        <p:nvSpPr>
          <p:cNvPr id="11" name="object 11"/>
          <p:cNvSpPr/>
          <p:nvPr/>
        </p:nvSpPr>
        <p:spPr>
          <a:xfrm>
            <a:off x="4102608" y="2045207"/>
            <a:ext cx="5054600" cy="3073400"/>
          </a:xfrm>
          <a:custGeom>
            <a:avLst/>
            <a:gdLst/>
            <a:ahLst/>
            <a:cxnLst/>
            <a:rect l="l" t="t" r="r" b="b"/>
            <a:pathLst>
              <a:path w="5054600" h="3073400">
                <a:moveTo>
                  <a:pt x="5054345" y="3073145"/>
                </a:moveTo>
                <a:lnTo>
                  <a:pt x="5054345" y="0"/>
                </a:lnTo>
                <a:lnTo>
                  <a:pt x="0" y="0"/>
                </a:lnTo>
                <a:lnTo>
                  <a:pt x="0" y="3073146"/>
                </a:lnTo>
                <a:lnTo>
                  <a:pt x="12191" y="3073146"/>
                </a:lnTo>
                <a:lnTo>
                  <a:pt x="12191" y="25146"/>
                </a:lnTo>
                <a:lnTo>
                  <a:pt x="25145" y="12192"/>
                </a:lnTo>
                <a:lnTo>
                  <a:pt x="25145" y="25146"/>
                </a:lnTo>
                <a:lnTo>
                  <a:pt x="5029199" y="25145"/>
                </a:lnTo>
                <a:lnTo>
                  <a:pt x="5029199" y="12191"/>
                </a:lnTo>
                <a:lnTo>
                  <a:pt x="5041392" y="25145"/>
                </a:lnTo>
                <a:lnTo>
                  <a:pt x="5041392" y="3073145"/>
                </a:lnTo>
                <a:lnTo>
                  <a:pt x="5054345" y="3073145"/>
                </a:lnTo>
                <a:close/>
              </a:path>
              <a:path w="5054600" h="3073400">
                <a:moveTo>
                  <a:pt x="25145" y="25146"/>
                </a:moveTo>
                <a:lnTo>
                  <a:pt x="25145" y="12192"/>
                </a:lnTo>
                <a:lnTo>
                  <a:pt x="12191" y="25146"/>
                </a:lnTo>
                <a:lnTo>
                  <a:pt x="25145" y="25146"/>
                </a:lnTo>
                <a:close/>
              </a:path>
              <a:path w="5054600" h="3073400">
                <a:moveTo>
                  <a:pt x="25145" y="3048000"/>
                </a:moveTo>
                <a:lnTo>
                  <a:pt x="25145" y="25146"/>
                </a:lnTo>
                <a:lnTo>
                  <a:pt x="12191" y="25146"/>
                </a:lnTo>
                <a:lnTo>
                  <a:pt x="12191" y="3048000"/>
                </a:lnTo>
                <a:lnTo>
                  <a:pt x="25145" y="3048000"/>
                </a:lnTo>
                <a:close/>
              </a:path>
              <a:path w="5054600" h="3073400">
                <a:moveTo>
                  <a:pt x="5041392" y="3048000"/>
                </a:moveTo>
                <a:lnTo>
                  <a:pt x="12191" y="3048000"/>
                </a:lnTo>
                <a:lnTo>
                  <a:pt x="25145" y="3060191"/>
                </a:lnTo>
                <a:lnTo>
                  <a:pt x="25145" y="3073146"/>
                </a:lnTo>
                <a:lnTo>
                  <a:pt x="5029199" y="3073145"/>
                </a:lnTo>
                <a:lnTo>
                  <a:pt x="5029199" y="3060191"/>
                </a:lnTo>
                <a:lnTo>
                  <a:pt x="5041392" y="3048000"/>
                </a:lnTo>
                <a:close/>
              </a:path>
              <a:path w="5054600" h="3073400">
                <a:moveTo>
                  <a:pt x="25145" y="3073146"/>
                </a:moveTo>
                <a:lnTo>
                  <a:pt x="25145" y="3060191"/>
                </a:lnTo>
                <a:lnTo>
                  <a:pt x="12191" y="3048000"/>
                </a:lnTo>
                <a:lnTo>
                  <a:pt x="12191" y="3073146"/>
                </a:lnTo>
                <a:lnTo>
                  <a:pt x="25145" y="3073146"/>
                </a:lnTo>
                <a:close/>
              </a:path>
              <a:path w="5054600" h="3073400">
                <a:moveTo>
                  <a:pt x="5041392" y="25145"/>
                </a:moveTo>
                <a:lnTo>
                  <a:pt x="5029199" y="12191"/>
                </a:lnTo>
                <a:lnTo>
                  <a:pt x="5029199" y="25145"/>
                </a:lnTo>
                <a:lnTo>
                  <a:pt x="5041392" y="25145"/>
                </a:lnTo>
                <a:close/>
              </a:path>
              <a:path w="5054600" h="3073400">
                <a:moveTo>
                  <a:pt x="5041392" y="3048000"/>
                </a:moveTo>
                <a:lnTo>
                  <a:pt x="5041392" y="25145"/>
                </a:lnTo>
                <a:lnTo>
                  <a:pt x="5029199" y="25145"/>
                </a:lnTo>
                <a:lnTo>
                  <a:pt x="5029199" y="3048000"/>
                </a:lnTo>
                <a:lnTo>
                  <a:pt x="5041392" y="3048000"/>
                </a:lnTo>
                <a:close/>
              </a:path>
              <a:path w="5054600" h="3073400">
                <a:moveTo>
                  <a:pt x="5041392" y="3073145"/>
                </a:moveTo>
                <a:lnTo>
                  <a:pt x="5041392" y="3048000"/>
                </a:lnTo>
                <a:lnTo>
                  <a:pt x="5029199" y="3060191"/>
                </a:lnTo>
                <a:lnTo>
                  <a:pt x="5029199" y="3073145"/>
                </a:lnTo>
                <a:lnTo>
                  <a:pt x="5041392" y="307314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2971800" y="2819780"/>
            <a:ext cx="1371600" cy="0"/>
          </a:xfrm>
          <a:custGeom>
            <a:avLst/>
            <a:gdLst/>
            <a:ahLst/>
            <a:cxnLst/>
            <a:rect l="l" t="t" r="r" b="b"/>
            <a:pathLst>
              <a:path w="1371600">
                <a:moveTo>
                  <a:pt x="0" y="0"/>
                </a:moveTo>
                <a:lnTo>
                  <a:pt x="1371600" y="0"/>
                </a:lnTo>
              </a:path>
            </a:pathLst>
          </a:custGeom>
          <a:ln w="990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2971800" y="4343780"/>
            <a:ext cx="1371600" cy="0"/>
          </a:xfrm>
          <a:custGeom>
            <a:avLst/>
            <a:gdLst/>
            <a:ahLst/>
            <a:cxnLst/>
            <a:rect l="l" t="t" r="r" b="b"/>
            <a:pathLst>
              <a:path w="1371600">
                <a:moveTo>
                  <a:pt x="0" y="0"/>
                </a:moveTo>
                <a:lnTo>
                  <a:pt x="1371599" y="0"/>
                </a:lnTo>
              </a:path>
            </a:pathLst>
          </a:custGeom>
          <a:ln w="990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 txBox="1"/>
          <p:nvPr/>
        </p:nvSpPr>
        <p:spPr>
          <a:xfrm>
            <a:off x="1221739" y="5202428"/>
            <a:ext cx="7895590" cy="13061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2800" spc="-5" dirty="0">
                <a:latin typeface="Times New Roman"/>
                <a:cs typeface="Times New Roman"/>
              </a:rPr>
              <a:t>For </a:t>
            </a:r>
            <a:r>
              <a:rPr sz="2800" dirty="0">
                <a:latin typeface="Times New Roman"/>
                <a:cs typeface="Times New Roman"/>
              </a:rPr>
              <a:t>most </a:t>
            </a:r>
            <a:r>
              <a:rPr sz="2800" spc="-10" dirty="0">
                <a:latin typeface="Times New Roman"/>
                <a:cs typeface="Times New Roman"/>
              </a:rPr>
              <a:t>effective </a:t>
            </a:r>
            <a:r>
              <a:rPr sz="2800" spc="-5" dirty="0">
                <a:latin typeface="Times New Roman"/>
                <a:cs typeface="Times New Roman"/>
              </a:rPr>
              <a:t>use, the power </a:t>
            </a:r>
            <a:r>
              <a:rPr sz="2800" dirty="0">
                <a:latin typeface="Times New Roman"/>
                <a:cs typeface="Times New Roman"/>
              </a:rPr>
              <a:t>to each </a:t>
            </a:r>
            <a:r>
              <a:rPr sz="2800" spc="-5" dirty="0">
                <a:latin typeface="Times New Roman"/>
                <a:cs typeface="Times New Roman"/>
              </a:rPr>
              <a:t>power supply  should be </a:t>
            </a:r>
            <a:r>
              <a:rPr sz="2800" dirty="0">
                <a:latin typeface="Times New Roman"/>
                <a:cs typeface="Times New Roman"/>
              </a:rPr>
              <a:t>independent, </a:t>
            </a:r>
            <a:r>
              <a:rPr sz="2800" i="1" dirty="0">
                <a:latin typeface="Times New Roman"/>
                <a:cs typeface="Times New Roman"/>
              </a:rPr>
              <a:t>i.e. </a:t>
            </a:r>
            <a:r>
              <a:rPr sz="2800" dirty="0">
                <a:latin typeface="Times New Roman"/>
                <a:cs typeface="Times New Roman"/>
              </a:rPr>
              <a:t>two </a:t>
            </a:r>
            <a:r>
              <a:rPr sz="2800" spc="-5" dirty="0">
                <a:latin typeface="Times New Roman"/>
                <a:cs typeface="Times New Roman"/>
              </a:rPr>
              <a:t>UPSs </a:t>
            </a:r>
            <a:r>
              <a:rPr sz="2800" dirty="0">
                <a:latin typeface="Times New Roman"/>
                <a:cs typeface="Times New Roman"/>
              </a:rPr>
              <a:t>on </a:t>
            </a:r>
            <a:r>
              <a:rPr sz="2800" spc="-5" dirty="0">
                <a:latin typeface="Times New Roman"/>
                <a:cs typeface="Times New Roman"/>
              </a:rPr>
              <a:t>different  circuits.</a:t>
            </a:r>
            <a:endParaRPr sz="2800">
              <a:latin typeface="Times New Roman"/>
              <a:cs typeface="Times New Roman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2135377" y="3067304"/>
            <a:ext cx="681990" cy="4984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100" dirty="0">
                <a:latin typeface="Times New Roman"/>
                <a:cs typeface="Times New Roman"/>
              </a:rPr>
              <a:t>One</a:t>
            </a:r>
            <a:endParaRPr sz="3100">
              <a:latin typeface="Times New Roman"/>
              <a:cs typeface="Times New Roman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1839715" y="3539733"/>
            <a:ext cx="1273175" cy="4984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100" dirty="0">
                <a:latin typeface="Times New Roman"/>
                <a:cs typeface="Times New Roman"/>
              </a:rPr>
              <a:t>Socket?</a:t>
            </a:r>
            <a:endParaRPr sz="3100">
              <a:latin typeface="Times New Roman"/>
              <a:cs typeface="Times New Roman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6923785" y="3318002"/>
            <a:ext cx="1469390" cy="8794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80035" marR="5080" indent="-267970">
              <a:lnSpc>
                <a:spcPct val="100000"/>
              </a:lnSpc>
              <a:spcBef>
                <a:spcPts val="100"/>
              </a:spcBef>
            </a:pPr>
            <a:r>
              <a:rPr sz="2800" b="1" spc="-5" dirty="0">
                <a:latin typeface="Arial Narrow"/>
                <a:cs typeface="Arial Narrow"/>
              </a:rPr>
              <a:t>Expensive  Server</a:t>
            </a:r>
            <a:endParaRPr sz="2800">
              <a:latin typeface="Arial Narrow"/>
              <a:cs typeface="Arial Narrow"/>
            </a:endParaRPr>
          </a:p>
        </p:txBody>
      </p:sp>
      <p:sp>
        <p:nvSpPr>
          <p:cNvPr id="18" name="object 18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29845" rIns="0" bIns="0" rtlCol="0">
            <a:spAutoFit/>
          </a:bodyPr>
          <a:lstStyle/>
          <a:p>
            <a:pPr marL="25400">
              <a:lnSpc>
                <a:spcPct val="100000"/>
              </a:lnSpc>
              <a:spcBef>
                <a:spcPts val="235"/>
              </a:spcBef>
            </a:pPr>
            <a:fld id="{81D60167-4931-47E6-BA6A-407CBD079E47}" type="slidenum">
              <a:rPr spc="-5" dirty="0"/>
              <a:t>26</a:t>
            </a:fld>
            <a:endParaRPr spc="-5" dirty="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3297428" y="1006855"/>
            <a:ext cx="346329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Emergency</a:t>
            </a:r>
            <a:r>
              <a:rPr spc="-20" dirty="0"/>
              <a:t> </a:t>
            </a:r>
            <a:r>
              <a:rPr spc="-5" dirty="0"/>
              <a:t>Shutoff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1221739" y="2152904"/>
            <a:ext cx="7426325" cy="35915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355600" marR="5080" indent="-342900">
              <a:lnSpc>
                <a:spcPct val="100000"/>
              </a:lnSpc>
              <a:spcBef>
                <a:spcPts val="95"/>
              </a:spcBef>
              <a:buFont typeface="Arial"/>
              <a:buChar char="•"/>
              <a:tabLst>
                <a:tab pos="354965" algn="l"/>
                <a:tab pos="356235" algn="l"/>
              </a:tabLst>
            </a:pPr>
            <a:r>
              <a:rPr sz="3200" spc="-5" dirty="0">
                <a:latin typeface="Times New Roman"/>
                <a:cs typeface="Times New Roman"/>
              </a:rPr>
              <a:t>An important aspect of power management  is the need to be able to stop power  immediately should current represent a risk  to human or machine</a:t>
            </a:r>
            <a:r>
              <a:rPr sz="3200" spc="10" dirty="0">
                <a:latin typeface="Times New Roman"/>
                <a:cs typeface="Times New Roman"/>
              </a:rPr>
              <a:t> </a:t>
            </a:r>
            <a:r>
              <a:rPr sz="3200" spc="-5" dirty="0">
                <a:latin typeface="Times New Roman"/>
                <a:cs typeface="Times New Roman"/>
              </a:rPr>
              <a:t>safety</a:t>
            </a:r>
            <a:endParaRPr sz="3200">
              <a:latin typeface="Times New Roman"/>
              <a:cs typeface="Times New Roman"/>
            </a:endParaRPr>
          </a:p>
          <a:p>
            <a:pPr marL="355600" marR="19685" indent="-342900">
              <a:lnSpc>
                <a:spcPct val="100000"/>
              </a:lnSpc>
              <a:spcBef>
                <a:spcPts val="600"/>
              </a:spcBef>
              <a:buFont typeface="Arial"/>
              <a:buChar char="•"/>
              <a:tabLst>
                <a:tab pos="354965" algn="l"/>
                <a:tab pos="356235" algn="l"/>
              </a:tabLst>
            </a:pPr>
            <a:r>
              <a:rPr sz="3200" spc="-5" dirty="0">
                <a:latin typeface="Times New Roman"/>
                <a:cs typeface="Times New Roman"/>
              </a:rPr>
              <a:t>Most computer rooms and wiring closets  equipped with an </a:t>
            </a:r>
            <a:r>
              <a:rPr sz="3200" spc="-10" dirty="0">
                <a:latin typeface="Times New Roman"/>
                <a:cs typeface="Times New Roman"/>
              </a:rPr>
              <a:t>emergency </a:t>
            </a:r>
            <a:r>
              <a:rPr sz="3200" spc="-5" dirty="0">
                <a:latin typeface="Times New Roman"/>
                <a:cs typeface="Times New Roman"/>
              </a:rPr>
              <a:t>power</a:t>
            </a:r>
            <a:r>
              <a:rPr sz="3200" spc="50" dirty="0">
                <a:latin typeface="Times New Roman"/>
                <a:cs typeface="Times New Roman"/>
              </a:rPr>
              <a:t> </a:t>
            </a:r>
            <a:r>
              <a:rPr sz="3200" spc="-15" dirty="0">
                <a:latin typeface="Times New Roman"/>
                <a:cs typeface="Times New Roman"/>
              </a:rPr>
              <a:t>shutoff</a:t>
            </a:r>
            <a:endParaRPr sz="32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600"/>
              </a:spcBef>
              <a:buFont typeface="Arial"/>
              <a:buChar char="•"/>
              <a:tabLst>
                <a:tab pos="354965" algn="l"/>
                <a:tab pos="356235" algn="l"/>
              </a:tabLst>
            </a:pPr>
            <a:r>
              <a:rPr sz="3200" spc="-10" dirty="0">
                <a:latin typeface="Times New Roman"/>
                <a:cs typeface="Times New Roman"/>
              </a:rPr>
              <a:t>Accident-resistant </a:t>
            </a:r>
            <a:r>
              <a:rPr sz="3200" spc="-5" dirty="0">
                <a:latin typeface="Times New Roman"/>
                <a:cs typeface="Times New Roman"/>
              </a:rPr>
              <a:t>cover is</a:t>
            </a:r>
            <a:r>
              <a:rPr sz="3200" spc="45" dirty="0">
                <a:latin typeface="Times New Roman"/>
                <a:cs typeface="Times New Roman"/>
              </a:rPr>
              <a:t> </a:t>
            </a:r>
            <a:r>
              <a:rPr sz="3200" spc="-5" dirty="0">
                <a:latin typeface="Times New Roman"/>
                <a:cs typeface="Times New Roman"/>
              </a:rPr>
              <a:t>essential</a:t>
            </a:r>
            <a:endParaRPr sz="32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29845" rIns="0" bIns="0" rtlCol="0">
            <a:spAutoFit/>
          </a:bodyPr>
          <a:lstStyle/>
          <a:p>
            <a:pPr marL="25400">
              <a:lnSpc>
                <a:spcPct val="100000"/>
              </a:lnSpc>
              <a:spcBef>
                <a:spcPts val="235"/>
              </a:spcBef>
            </a:pPr>
            <a:fld id="{81D60167-4931-47E6-BA6A-407CBD079E47}" type="slidenum">
              <a:rPr spc="-5" dirty="0"/>
              <a:t>27</a:t>
            </a:fld>
            <a:endParaRPr spc="-5" dirty="0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3183127" y="1006855"/>
            <a:ext cx="368998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Energy</a:t>
            </a:r>
            <a:r>
              <a:rPr spc="-55" dirty="0"/>
              <a:t> </a:t>
            </a:r>
            <a:r>
              <a:rPr spc="-10" dirty="0"/>
              <a:t>Management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93139" y="2077465"/>
            <a:ext cx="8056880" cy="20370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5600" marR="331470" indent="-342900">
              <a:lnSpc>
                <a:spcPct val="100000"/>
              </a:lnSpc>
              <a:spcBef>
                <a:spcPts val="10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spc="-10" dirty="0">
                <a:latin typeface="Times New Roman"/>
                <a:cs typeface="Times New Roman"/>
              </a:rPr>
              <a:t>Energy </a:t>
            </a:r>
            <a:r>
              <a:rPr sz="3000" dirty="0">
                <a:latin typeface="Times New Roman"/>
                <a:cs typeface="Times New Roman"/>
              </a:rPr>
              <a:t>is a significant cost in medium and </a:t>
            </a:r>
            <a:r>
              <a:rPr sz="3000" spc="-15" dirty="0">
                <a:latin typeface="Times New Roman"/>
                <a:cs typeface="Times New Roman"/>
              </a:rPr>
              <a:t>large  </a:t>
            </a:r>
            <a:r>
              <a:rPr sz="3000" dirty="0">
                <a:latin typeface="Times New Roman"/>
                <a:cs typeface="Times New Roman"/>
              </a:rPr>
              <a:t>data</a:t>
            </a:r>
            <a:r>
              <a:rPr sz="3000" spc="-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centers.</a:t>
            </a:r>
            <a:endParaRPr sz="30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7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Cooling is a substantial portion of that</a:t>
            </a:r>
            <a:r>
              <a:rPr sz="3000" spc="-4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cost.</a:t>
            </a:r>
            <a:endParaRPr sz="30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7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spc="-10" dirty="0">
                <a:latin typeface="Times New Roman"/>
                <a:cs typeface="Times New Roman"/>
              </a:rPr>
              <a:t>Energy </a:t>
            </a:r>
            <a:r>
              <a:rPr sz="3000" dirty="0">
                <a:latin typeface="Times New Roman"/>
                <a:cs typeface="Times New Roman"/>
              </a:rPr>
              <a:t>management can significantly lower</a:t>
            </a:r>
            <a:r>
              <a:rPr sz="3000" spc="-4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costs.</a:t>
            </a:r>
            <a:endParaRPr sz="30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29845" rIns="0" bIns="0" rtlCol="0">
            <a:spAutoFit/>
          </a:bodyPr>
          <a:lstStyle/>
          <a:p>
            <a:pPr marL="25400">
              <a:lnSpc>
                <a:spcPct val="100000"/>
              </a:lnSpc>
              <a:spcBef>
                <a:spcPts val="235"/>
              </a:spcBef>
            </a:pPr>
            <a:fld id="{81D60167-4931-47E6-BA6A-407CBD079E47}" type="slidenum">
              <a:rPr spc="-5" dirty="0"/>
              <a:t>28</a:t>
            </a:fld>
            <a:endParaRPr spc="-5" dirty="0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1861820" y="1006855"/>
            <a:ext cx="633476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Demand </a:t>
            </a:r>
            <a:r>
              <a:rPr dirty="0"/>
              <a:t>Billing </a:t>
            </a:r>
            <a:r>
              <a:rPr spc="-5" dirty="0"/>
              <a:t>and Load</a:t>
            </a:r>
            <a:r>
              <a:rPr spc="-30" dirty="0"/>
              <a:t> </a:t>
            </a:r>
            <a:r>
              <a:rPr spc="-5" dirty="0"/>
              <a:t>Shedding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93139" y="2077465"/>
            <a:ext cx="7817484" cy="29514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5600" marR="102235" indent="-342900">
              <a:lnSpc>
                <a:spcPct val="100000"/>
              </a:lnSpc>
              <a:spcBef>
                <a:spcPts val="10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spc="-5" dirty="0">
                <a:latin typeface="Times New Roman"/>
                <a:cs typeface="Times New Roman"/>
              </a:rPr>
              <a:t>Utility </a:t>
            </a:r>
            <a:r>
              <a:rPr sz="3000" dirty="0">
                <a:latin typeface="Times New Roman"/>
                <a:cs typeface="Times New Roman"/>
              </a:rPr>
              <a:t>companies </a:t>
            </a:r>
            <a:r>
              <a:rPr sz="3000" spc="-15" dirty="0">
                <a:latin typeface="Times New Roman"/>
                <a:cs typeface="Times New Roman"/>
              </a:rPr>
              <a:t>offer </a:t>
            </a:r>
            <a:r>
              <a:rPr sz="3000" dirty="0">
                <a:latin typeface="Times New Roman"/>
                <a:cs typeface="Times New Roman"/>
              </a:rPr>
              <a:t>“demand rate” billing to  medium and </a:t>
            </a:r>
            <a:r>
              <a:rPr sz="3000" spc="-15" dirty="0">
                <a:latin typeface="Times New Roman"/>
                <a:cs typeface="Times New Roman"/>
              </a:rPr>
              <a:t>large</a:t>
            </a:r>
            <a:r>
              <a:rPr sz="3000" spc="1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customers.</a:t>
            </a:r>
            <a:endParaRPr sz="3000">
              <a:latin typeface="Times New Roman"/>
              <a:cs typeface="Times New Roman"/>
            </a:endParaRPr>
          </a:p>
          <a:p>
            <a:pPr marL="355600" marR="5080" indent="-342900">
              <a:lnSpc>
                <a:spcPct val="100000"/>
              </a:lnSpc>
              <a:spcBef>
                <a:spcPts val="7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The rate per kilowatt-hour varies hourly with</a:t>
            </a:r>
            <a:r>
              <a:rPr sz="3000" spc="-10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the  demand on the </a:t>
            </a:r>
            <a:r>
              <a:rPr sz="3000" spc="-20" dirty="0">
                <a:latin typeface="Times New Roman"/>
                <a:cs typeface="Times New Roman"/>
              </a:rPr>
              <a:t>utility’s </a:t>
            </a:r>
            <a:r>
              <a:rPr sz="3000" dirty="0">
                <a:latin typeface="Times New Roman"/>
                <a:cs typeface="Times New Roman"/>
              </a:rPr>
              <a:t>generating</a:t>
            </a:r>
            <a:r>
              <a:rPr sz="3000" spc="-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resources.</a:t>
            </a:r>
            <a:endParaRPr sz="3000">
              <a:latin typeface="Times New Roman"/>
              <a:cs typeface="Times New Roman"/>
            </a:endParaRPr>
          </a:p>
          <a:p>
            <a:pPr marL="355600" marR="194945" indent="-342900">
              <a:lnSpc>
                <a:spcPct val="100000"/>
              </a:lnSpc>
              <a:spcBef>
                <a:spcPts val="7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Businesses that can reduce load during times</a:t>
            </a:r>
            <a:r>
              <a:rPr sz="3000" spc="-10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of  peak demand can realize significant</a:t>
            </a:r>
            <a:r>
              <a:rPr sz="3000" spc="-2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savings.</a:t>
            </a:r>
            <a:endParaRPr sz="30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29845" rIns="0" bIns="0" rtlCol="0">
            <a:spAutoFit/>
          </a:bodyPr>
          <a:lstStyle/>
          <a:p>
            <a:pPr marL="25400">
              <a:lnSpc>
                <a:spcPct val="100000"/>
              </a:lnSpc>
              <a:spcBef>
                <a:spcPts val="235"/>
              </a:spcBef>
            </a:pPr>
            <a:fld id="{81D60167-4931-47E6-BA6A-407CBD079E47}" type="slidenum">
              <a:rPr spc="-5" dirty="0"/>
              <a:t>29</a:t>
            </a:fld>
            <a:endParaRPr spc="-5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4057903" y="1006855"/>
            <a:ext cx="194373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Grounding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1221739" y="2154427"/>
            <a:ext cx="7581900" cy="31838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5600" marR="5080" indent="-342900">
              <a:lnSpc>
                <a:spcPct val="100000"/>
              </a:lnSpc>
              <a:spcBef>
                <a:spcPts val="10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800" dirty="0">
                <a:latin typeface="Times New Roman"/>
                <a:cs typeface="Times New Roman"/>
              </a:rPr>
              <a:t>“Neutral” conductor: carries </a:t>
            </a:r>
            <a:r>
              <a:rPr sz="2800" spc="-5" dirty="0">
                <a:latin typeface="Times New Roman"/>
                <a:cs typeface="Times New Roman"/>
              </a:rPr>
              <a:t>the </a:t>
            </a:r>
            <a:r>
              <a:rPr sz="2800" dirty="0">
                <a:latin typeface="Times New Roman"/>
                <a:cs typeface="Times New Roman"/>
              </a:rPr>
              <a:t>return current of</a:t>
            </a:r>
            <a:r>
              <a:rPr sz="2800" spc="-15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a  circuit. </a:t>
            </a:r>
            <a:r>
              <a:rPr sz="2800" spc="-5" dirty="0">
                <a:latin typeface="Times New Roman"/>
                <a:cs typeface="Times New Roman"/>
              </a:rPr>
              <a:t>Bonded </a:t>
            </a:r>
            <a:r>
              <a:rPr sz="2800" dirty="0">
                <a:latin typeface="Times New Roman"/>
                <a:cs typeface="Times New Roman"/>
              </a:rPr>
              <a:t>to the center tap </a:t>
            </a:r>
            <a:r>
              <a:rPr sz="2800" spc="-5" dirty="0">
                <a:latin typeface="Times New Roman"/>
                <a:cs typeface="Times New Roman"/>
              </a:rPr>
              <a:t>of </a:t>
            </a:r>
            <a:r>
              <a:rPr sz="2800" dirty="0">
                <a:latin typeface="Times New Roman"/>
                <a:cs typeface="Times New Roman"/>
              </a:rPr>
              <a:t>a</a:t>
            </a:r>
            <a:r>
              <a:rPr sz="2800" spc="-95" dirty="0">
                <a:latin typeface="Times New Roman"/>
                <a:cs typeface="Times New Roman"/>
              </a:rPr>
              <a:t> </a:t>
            </a:r>
            <a:r>
              <a:rPr sz="2800" spc="-15" dirty="0">
                <a:latin typeface="Times New Roman"/>
                <a:cs typeface="Times New Roman"/>
              </a:rPr>
              <a:t>transformer.</a:t>
            </a:r>
            <a:endParaRPr sz="2800">
              <a:latin typeface="Times New Roman"/>
              <a:cs typeface="Times New Roman"/>
            </a:endParaRPr>
          </a:p>
          <a:p>
            <a:pPr marL="355600" marR="130810" indent="-342900">
              <a:lnSpc>
                <a:spcPct val="100000"/>
              </a:lnSpc>
              <a:spcBef>
                <a:spcPts val="67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800" dirty="0">
                <a:latin typeface="Times New Roman"/>
                <a:cs typeface="Times New Roman"/>
              </a:rPr>
              <a:t>Safety ground: often </a:t>
            </a:r>
            <a:r>
              <a:rPr sz="2800" spc="-5" dirty="0">
                <a:latin typeface="Times New Roman"/>
                <a:cs typeface="Times New Roman"/>
              </a:rPr>
              <a:t>also </a:t>
            </a:r>
            <a:r>
              <a:rPr sz="2800" dirty="0">
                <a:latin typeface="Times New Roman"/>
                <a:cs typeface="Times New Roman"/>
              </a:rPr>
              <a:t>bonded to the center</a:t>
            </a:r>
            <a:r>
              <a:rPr sz="2800" spc="-16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tap  </a:t>
            </a:r>
            <a:r>
              <a:rPr sz="2800" spc="-5" dirty="0">
                <a:latin typeface="Times New Roman"/>
                <a:cs typeface="Times New Roman"/>
              </a:rPr>
              <a:t>of </a:t>
            </a:r>
            <a:r>
              <a:rPr sz="2800" dirty="0">
                <a:latin typeface="Times New Roman"/>
                <a:cs typeface="Times New Roman"/>
              </a:rPr>
              <a:t>the transformer; </a:t>
            </a:r>
            <a:r>
              <a:rPr sz="2800" spc="-5" dirty="0">
                <a:latin typeface="Times New Roman"/>
                <a:cs typeface="Times New Roman"/>
              </a:rPr>
              <a:t>should be </a:t>
            </a:r>
            <a:r>
              <a:rPr sz="2800" dirty="0">
                <a:latin typeface="Times New Roman"/>
                <a:cs typeface="Times New Roman"/>
              </a:rPr>
              <a:t>connected to earth  ground.</a:t>
            </a:r>
            <a:endParaRPr sz="2800">
              <a:latin typeface="Times New Roman"/>
              <a:cs typeface="Times New Roman"/>
            </a:endParaRPr>
          </a:p>
          <a:p>
            <a:pPr marL="355600" marR="61594" indent="-342900">
              <a:lnSpc>
                <a:spcPct val="100000"/>
              </a:lnSpc>
              <a:spcBef>
                <a:spcPts val="67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800" dirty="0">
                <a:latin typeface="Times New Roman"/>
                <a:cs typeface="Times New Roman"/>
              </a:rPr>
              <a:t>Signal ground or reference ground: a reference</a:t>
            </a:r>
            <a:r>
              <a:rPr sz="2800" spc="-16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for  low-voltage</a:t>
            </a:r>
            <a:r>
              <a:rPr sz="2800" spc="-2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signals.</a:t>
            </a:r>
            <a:endParaRPr sz="28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29845" rIns="0" bIns="0" rtlCol="0">
            <a:spAutoFit/>
          </a:bodyPr>
          <a:lstStyle/>
          <a:p>
            <a:pPr marL="25400">
              <a:lnSpc>
                <a:spcPct val="100000"/>
              </a:lnSpc>
              <a:spcBef>
                <a:spcPts val="235"/>
              </a:spcBef>
            </a:pPr>
            <a:fld id="{81D60167-4931-47E6-BA6A-407CBD079E47}" type="slidenum">
              <a:rPr spc="-5" dirty="0"/>
              <a:t>3</a:t>
            </a:fld>
            <a:endParaRPr spc="-5" dirty="0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703829" y="1006855"/>
            <a:ext cx="465201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Load Shedding</a:t>
            </a:r>
            <a:r>
              <a:rPr spc="-55" dirty="0"/>
              <a:t> </a:t>
            </a:r>
            <a:r>
              <a:rPr dirty="0"/>
              <a:t>Strategies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93139" y="2031746"/>
            <a:ext cx="8044180" cy="4140200"/>
          </a:xfrm>
          <a:prstGeom prst="rect">
            <a:avLst/>
          </a:prstGeom>
        </p:spPr>
        <p:txBody>
          <a:bodyPr vert="horz" wrap="square" lIns="0" tIns="64135" rIns="0" bIns="0" rtlCol="0">
            <a:spAutoFit/>
          </a:bodyPr>
          <a:lstStyle/>
          <a:p>
            <a:pPr marL="355600" marR="5080" indent="-342900">
              <a:lnSpc>
                <a:spcPts val="3240"/>
              </a:lnSpc>
              <a:spcBef>
                <a:spcPts val="50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Local generation: </a:t>
            </a:r>
            <a:r>
              <a:rPr sz="3000" spc="-5" dirty="0">
                <a:latin typeface="Times New Roman"/>
                <a:cs typeface="Times New Roman"/>
              </a:rPr>
              <a:t>Use </a:t>
            </a:r>
            <a:r>
              <a:rPr sz="3000" dirty="0">
                <a:latin typeface="Times New Roman"/>
                <a:cs typeface="Times New Roman"/>
              </a:rPr>
              <a:t>locally generated power for  </a:t>
            </a:r>
            <a:r>
              <a:rPr sz="3000" spc="-100" dirty="0">
                <a:latin typeface="Times New Roman"/>
                <a:cs typeface="Times New Roman"/>
              </a:rPr>
              <a:t>HVAC </a:t>
            </a:r>
            <a:r>
              <a:rPr sz="3000" dirty="0">
                <a:latin typeface="Times New Roman"/>
                <a:cs typeface="Times New Roman"/>
              </a:rPr>
              <a:t>during peak</a:t>
            </a:r>
            <a:r>
              <a:rPr sz="3000" spc="8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periods.</a:t>
            </a:r>
            <a:endParaRPr sz="3000">
              <a:latin typeface="Times New Roman"/>
              <a:cs typeface="Times New Roman"/>
            </a:endParaRPr>
          </a:p>
          <a:p>
            <a:pPr marL="355600" marR="708660" indent="-342900">
              <a:lnSpc>
                <a:spcPts val="3240"/>
              </a:lnSpc>
              <a:spcBef>
                <a:spcPts val="7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Store pre-chilled </a:t>
            </a:r>
            <a:r>
              <a:rPr sz="3000" spc="-5" dirty="0">
                <a:latin typeface="Times New Roman"/>
                <a:cs typeface="Times New Roman"/>
              </a:rPr>
              <a:t>water </a:t>
            </a:r>
            <a:r>
              <a:rPr sz="3000" dirty="0">
                <a:latin typeface="Times New Roman"/>
                <a:cs typeface="Times New Roman"/>
              </a:rPr>
              <a:t>for cooling use during  peak</a:t>
            </a:r>
            <a:r>
              <a:rPr sz="3000" spc="-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periods.</a:t>
            </a:r>
            <a:endParaRPr sz="3000">
              <a:latin typeface="Times New Roman"/>
              <a:cs typeface="Times New Roman"/>
            </a:endParaRPr>
          </a:p>
          <a:p>
            <a:pPr marL="355600" marR="290830" indent="-342900">
              <a:lnSpc>
                <a:spcPts val="3240"/>
              </a:lnSpc>
              <a:spcBef>
                <a:spcPts val="7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“Spin down” </a:t>
            </a:r>
            <a:r>
              <a:rPr sz="3000" spc="-5" dirty="0">
                <a:latin typeface="Times New Roman"/>
                <a:cs typeface="Times New Roman"/>
              </a:rPr>
              <a:t>some </a:t>
            </a:r>
            <a:r>
              <a:rPr sz="3000" dirty="0">
                <a:latin typeface="Times New Roman"/>
                <a:cs typeface="Times New Roman"/>
              </a:rPr>
              <a:t>disks during peak periods,</a:t>
            </a:r>
            <a:r>
              <a:rPr sz="3000" spc="-9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or  always.</a:t>
            </a:r>
            <a:endParaRPr sz="3000">
              <a:latin typeface="Times New Roman"/>
              <a:cs typeface="Times New Roman"/>
            </a:endParaRPr>
          </a:p>
          <a:p>
            <a:pPr marL="355600" marR="920750" indent="-342900">
              <a:lnSpc>
                <a:spcPts val="3240"/>
              </a:lnSpc>
              <a:spcBef>
                <a:spcPts val="7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Reduce clock speed, </a:t>
            </a:r>
            <a:r>
              <a:rPr sz="3000" spc="-5" dirty="0">
                <a:latin typeface="Times New Roman"/>
                <a:cs typeface="Times New Roman"/>
              </a:rPr>
              <a:t>shut </a:t>
            </a:r>
            <a:r>
              <a:rPr sz="3000" dirty="0">
                <a:latin typeface="Times New Roman"/>
                <a:cs typeface="Times New Roman"/>
              </a:rPr>
              <a:t>down idle cores in  </a:t>
            </a:r>
            <a:r>
              <a:rPr sz="3000" spc="-5" dirty="0">
                <a:latin typeface="Times New Roman"/>
                <a:cs typeface="Times New Roman"/>
              </a:rPr>
              <a:t>servers </a:t>
            </a:r>
            <a:r>
              <a:rPr sz="3000" dirty="0">
                <a:latin typeface="Times New Roman"/>
                <a:cs typeface="Times New Roman"/>
              </a:rPr>
              <a:t>not under</a:t>
            </a:r>
            <a:r>
              <a:rPr sz="3000" spc="-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load.</a:t>
            </a:r>
            <a:endParaRPr sz="30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31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Relocate </a:t>
            </a:r>
            <a:r>
              <a:rPr sz="3000" spc="-5" dirty="0">
                <a:latin typeface="Times New Roman"/>
                <a:cs typeface="Times New Roman"/>
              </a:rPr>
              <a:t>workloads </a:t>
            </a:r>
            <a:r>
              <a:rPr sz="3000" dirty="0">
                <a:latin typeface="Times New Roman"/>
                <a:cs typeface="Times New Roman"/>
              </a:rPr>
              <a:t>to “the</a:t>
            </a:r>
            <a:r>
              <a:rPr sz="3000" spc="3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cloud.”</a:t>
            </a:r>
            <a:endParaRPr sz="30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29845" rIns="0" bIns="0" rtlCol="0">
            <a:spAutoFit/>
          </a:bodyPr>
          <a:lstStyle/>
          <a:p>
            <a:pPr marL="25400">
              <a:lnSpc>
                <a:spcPct val="100000"/>
              </a:lnSpc>
              <a:spcBef>
                <a:spcPts val="235"/>
              </a:spcBef>
            </a:pPr>
            <a:fld id="{81D60167-4931-47E6-BA6A-407CBD079E47}" type="slidenum">
              <a:rPr spc="-5" dirty="0"/>
              <a:t>30</a:t>
            </a:fld>
            <a:endParaRPr spc="-5" dirty="0"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640583" y="1006855"/>
            <a:ext cx="477964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Alternative Power</a:t>
            </a:r>
            <a:r>
              <a:rPr dirty="0"/>
              <a:t> </a:t>
            </a:r>
            <a:r>
              <a:rPr spc="-5" dirty="0"/>
              <a:t>Sources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93139" y="2031746"/>
            <a:ext cx="7987030" cy="4140200"/>
          </a:xfrm>
          <a:prstGeom prst="rect">
            <a:avLst/>
          </a:prstGeom>
        </p:spPr>
        <p:txBody>
          <a:bodyPr vert="horz" wrap="square" lIns="0" tIns="64135" rIns="0" bIns="0" rtlCol="0">
            <a:spAutoFit/>
          </a:bodyPr>
          <a:lstStyle/>
          <a:p>
            <a:pPr marL="355600" marR="469900" indent="-342900">
              <a:lnSpc>
                <a:spcPts val="3240"/>
              </a:lnSpc>
              <a:spcBef>
                <a:spcPts val="50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spc="-5" dirty="0">
                <a:latin typeface="Times New Roman"/>
                <a:cs typeface="Times New Roman"/>
              </a:rPr>
              <a:t>Use </a:t>
            </a:r>
            <a:r>
              <a:rPr sz="3000" dirty="0">
                <a:latin typeface="Times New Roman"/>
                <a:cs typeface="Times New Roman"/>
              </a:rPr>
              <a:t>208 or 420 </a:t>
            </a:r>
            <a:r>
              <a:rPr sz="3000" spc="-195" dirty="0">
                <a:latin typeface="Times New Roman"/>
                <a:cs typeface="Times New Roman"/>
              </a:rPr>
              <a:t>V. </a:t>
            </a:r>
            <a:r>
              <a:rPr sz="3000" dirty="0">
                <a:latin typeface="Times New Roman"/>
                <a:cs typeface="Times New Roman"/>
              </a:rPr>
              <a:t>power distribution to reduce  losses due to </a:t>
            </a:r>
            <a:r>
              <a:rPr sz="3000" spc="-5" dirty="0">
                <a:latin typeface="Times New Roman"/>
                <a:cs typeface="Times New Roman"/>
              </a:rPr>
              <a:t>step-down</a:t>
            </a:r>
            <a:r>
              <a:rPr sz="3000" spc="-2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conversions.</a:t>
            </a:r>
            <a:endParaRPr sz="3000">
              <a:latin typeface="Times New Roman"/>
              <a:cs typeface="Times New Roman"/>
            </a:endParaRPr>
          </a:p>
          <a:p>
            <a:pPr marL="355600" marR="436245" indent="-342900">
              <a:lnSpc>
                <a:spcPts val="3240"/>
              </a:lnSpc>
              <a:spcBef>
                <a:spcPts val="720"/>
              </a:spcBef>
              <a:buFont typeface="Arial"/>
              <a:buChar char="•"/>
              <a:tabLst>
                <a:tab pos="354965" algn="l"/>
                <a:tab pos="355600" algn="l"/>
                <a:tab pos="4759325" algn="l"/>
                <a:tab pos="6292215" algn="l"/>
              </a:tabLst>
            </a:pPr>
            <a:r>
              <a:rPr sz="3000" spc="-5" dirty="0">
                <a:latin typeface="Times New Roman"/>
                <a:cs typeface="Times New Roman"/>
              </a:rPr>
              <a:t>Use DC</a:t>
            </a:r>
            <a:r>
              <a:rPr sz="3000" spc="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power</a:t>
            </a:r>
            <a:r>
              <a:rPr sz="3000" spc="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distribution.	(Probably</a:t>
            </a:r>
            <a:r>
              <a:rPr sz="3000" spc="-95" dirty="0">
                <a:latin typeface="Times New Roman"/>
                <a:cs typeface="Times New Roman"/>
              </a:rPr>
              <a:t> </a:t>
            </a:r>
            <a:r>
              <a:rPr sz="3000" spc="-5" dirty="0">
                <a:latin typeface="Times New Roman"/>
                <a:cs typeface="Times New Roman"/>
              </a:rPr>
              <a:t>suitable  </a:t>
            </a:r>
            <a:r>
              <a:rPr sz="3000" dirty="0">
                <a:latin typeface="Times New Roman"/>
                <a:cs typeface="Times New Roman"/>
              </a:rPr>
              <a:t>only for completely new</a:t>
            </a:r>
            <a:r>
              <a:rPr sz="3000" spc="3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data</a:t>
            </a:r>
            <a:r>
              <a:rPr sz="3000" spc="1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centers.	See the  </a:t>
            </a:r>
            <a:r>
              <a:rPr sz="3000" spc="-5" dirty="0">
                <a:latin typeface="Times New Roman"/>
                <a:cs typeface="Times New Roman"/>
              </a:rPr>
              <a:t>Open </a:t>
            </a:r>
            <a:r>
              <a:rPr sz="3000" dirty="0">
                <a:latin typeface="Times New Roman"/>
                <a:cs typeface="Times New Roman"/>
              </a:rPr>
              <a:t>Compute</a:t>
            </a:r>
            <a:r>
              <a:rPr sz="3000" spc="10" dirty="0">
                <a:latin typeface="Times New Roman"/>
                <a:cs typeface="Times New Roman"/>
              </a:rPr>
              <a:t> </a:t>
            </a:r>
            <a:r>
              <a:rPr sz="3000" spc="-5" dirty="0">
                <a:latin typeface="Times New Roman"/>
                <a:cs typeface="Times New Roman"/>
              </a:rPr>
              <a:t>Project.)</a:t>
            </a:r>
            <a:endParaRPr sz="30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31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Consider </a:t>
            </a:r>
            <a:r>
              <a:rPr sz="3000" spc="-5" dirty="0">
                <a:latin typeface="Times New Roman"/>
                <a:cs typeface="Times New Roman"/>
              </a:rPr>
              <a:t>solar </a:t>
            </a:r>
            <a:r>
              <a:rPr sz="3000" dirty="0">
                <a:latin typeface="Times New Roman"/>
                <a:cs typeface="Times New Roman"/>
              </a:rPr>
              <a:t>panels.</a:t>
            </a:r>
            <a:endParaRPr sz="3000">
              <a:latin typeface="Times New Roman"/>
              <a:cs typeface="Times New Roman"/>
            </a:endParaRPr>
          </a:p>
          <a:p>
            <a:pPr marL="355600" marR="5080" indent="-342900">
              <a:lnSpc>
                <a:spcPts val="3240"/>
              </a:lnSpc>
              <a:spcBef>
                <a:spcPts val="76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Consider fuel cell generators rather than Diesel</a:t>
            </a:r>
            <a:r>
              <a:rPr sz="3000" spc="-8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or  natural gas internal combustion</a:t>
            </a:r>
            <a:r>
              <a:rPr sz="3000" spc="1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generators.</a:t>
            </a:r>
            <a:endParaRPr sz="30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31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Check economics of continuous</a:t>
            </a:r>
            <a:r>
              <a:rPr sz="3000" spc="-1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generation.</a:t>
            </a:r>
            <a:endParaRPr sz="30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29845" rIns="0" bIns="0" rtlCol="0">
            <a:spAutoFit/>
          </a:bodyPr>
          <a:lstStyle/>
          <a:p>
            <a:pPr marL="25400">
              <a:lnSpc>
                <a:spcPct val="100000"/>
              </a:lnSpc>
              <a:spcBef>
                <a:spcPts val="235"/>
              </a:spcBef>
            </a:pPr>
            <a:fld id="{81D60167-4931-47E6-BA6A-407CBD079E47}" type="slidenum">
              <a:rPr spc="-5" dirty="0"/>
              <a:t>31</a:t>
            </a:fld>
            <a:endParaRPr spc="-5" dirty="0"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3692905" y="1006855"/>
            <a:ext cx="267271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DCIM</a:t>
            </a:r>
            <a:r>
              <a:rPr spc="-40" dirty="0"/>
              <a:t> </a:t>
            </a:r>
            <a:r>
              <a:rPr spc="-5" dirty="0"/>
              <a:t>Software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93139" y="1986025"/>
            <a:ext cx="6797675" cy="2219960"/>
          </a:xfrm>
          <a:prstGeom prst="rect">
            <a:avLst/>
          </a:prstGeom>
        </p:spPr>
        <p:txBody>
          <a:bodyPr vert="horz" wrap="square" lIns="0" tIns="104139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819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“Data Center Infrastructure</a:t>
            </a:r>
            <a:r>
              <a:rPr sz="3000" spc="-7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Management”</a:t>
            </a:r>
            <a:endParaRPr sz="30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7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spc="-10" dirty="0">
                <a:latin typeface="Times New Roman"/>
                <a:cs typeface="Times New Roman"/>
              </a:rPr>
              <a:t>Energy</a:t>
            </a:r>
            <a:r>
              <a:rPr sz="3000" spc="-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monitoring</a:t>
            </a:r>
            <a:endParaRPr sz="30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7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Ability to power down idle</a:t>
            </a:r>
            <a:r>
              <a:rPr sz="3000" spc="-10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servers.</a:t>
            </a:r>
            <a:endParaRPr sz="30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7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Times New Roman"/>
                <a:cs typeface="Times New Roman"/>
              </a:rPr>
              <a:t>Collects data for capacity</a:t>
            </a:r>
            <a:r>
              <a:rPr sz="3000" spc="-5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planning.</a:t>
            </a:r>
            <a:endParaRPr sz="30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29845" rIns="0" bIns="0" rtlCol="0">
            <a:spAutoFit/>
          </a:bodyPr>
          <a:lstStyle/>
          <a:p>
            <a:pPr marL="25400">
              <a:lnSpc>
                <a:spcPct val="100000"/>
              </a:lnSpc>
              <a:spcBef>
                <a:spcPts val="235"/>
              </a:spcBef>
            </a:pPr>
            <a:fld id="{81D60167-4931-47E6-BA6A-407CBD079E47}" type="slidenum">
              <a:rPr spc="-5" dirty="0"/>
              <a:t>32</a:t>
            </a:fld>
            <a:endParaRPr spc="-5" dirty="0"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099052" y="1006855"/>
            <a:ext cx="1859914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Questions</a:t>
            </a:r>
          </a:p>
        </p:txBody>
      </p:sp>
      <p:sp>
        <p:nvSpPr>
          <p:cNvPr id="3" name="object 3"/>
          <p:cNvSpPr/>
          <p:nvPr/>
        </p:nvSpPr>
        <p:spPr>
          <a:xfrm>
            <a:off x="4490465" y="2563367"/>
            <a:ext cx="858519" cy="835660"/>
          </a:xfrm>
          <a:custGeom>
            <a:avLst/>
            <a:gdLst/>
            <a:ahLst/>
            <a:cxnLst/>
            <a:rect l="l" t="t" r="r" b="b"/>
            <a:pathLst>
              <a:path w="858520" h="835660">
                <a:moveTo>
                  <a:pt x="858011" y="214122"/>
                </a:moveTo>
                <a:lnTo>
                  <a:pt x="820673" y="92964"/>
                </a:lnTo>
                <a:lnTo>
                  <a:pt x="774191" y="27432"/>
                </a:lnTo>
                <a:lnTo>
                  <a:pt x="689609" y="0"/>
                </a:lnTo>
                <a:lnTo>
                  <a:pt x="606551" y="9906"/>
                </a:lnTo>
                <a:lnTo>
                  <a:pt x="503681" y="56388"/>
                </a:lnTo>
                <a:lnTo>
                  <a:pt x="419099" y="157734"/>
                </a:lnTo>
                <a:lnTo>
                  <a:pt x="336041" y="240792"/>
                </a:lnTo>
                <a:lnTo>
                  <a:pt x="260603" y="352806"/>
                </a:lnTo>
                <a:lnTo>
                  <a:pt x="214121" y="464058"/>
                </a:lnTo>
                <a:lnTo>
                  <a:pt x="26669" y="473202"/>
                </a:lnTo>
                <a:lnTo>
                  <a:pt x="0" y="529590"/>
                </a:lnTo>
                <a:lnTo>
                  <a:pt x="26669" y="556260"/>
                </a:lnTo>
                <a:lnTo>
                  <a:pt x="204215" y="548640"/>
                </a:lnTo>
                <a:lnTo>
                  <a:pt x="204215" y="723351"/>
                </a:lnTo>
                <a:lnTo>
                  <a:pt x="233171" y="808482"/>
                </a:lnTo>
                <a:lnTo>
                  <a:pt x="279653" y="835152"/>
                </a:lnTo>
                <a:lnTo>
                  <a:pt x="382523" y="816102"/>
                </a:lnTo>
                <a:lnTo>
                  <a:pt x="503681" y="760476"/>
                </a:lnTo>
                <a:lnTo>
                  <a:pt x="615695" y="677418"/>
                </a:lnTo>
                <a:lnTo>
                  <a:pt x="718565" y="585216"/>
                </a:lnTo>
                <a:lnTo>
                  <a:pt x="811529" y="454152"/>
                </a:lnTo>
                <a:lnTo>
                  <a:pt x="848105" y="342900"/>
                </a:lnTo>
                <a:lnTo>
                  <a:pt x="858011" y="214122"/>
                </a:lnTo>
                <a:close/>
              </a:path>
              <a:path w="858520" h="835660">
                <a:moveTo>
                  <a:pt x="204215" y="723351"/>
                </a:moveTo>
                <a:lnTo>
                  <a:pt x="204215" y="548640"/>
                </a:lnTo>
                <a:lnTo>
                  <a:pt x="195071" y="696468"/>
                </a:lnTo>
                <a:lnTo>
                  <a:pt x="204215" y="72335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4443984" y="3443478"/>
            <a:ext cx="595630" cy="1226820"/>
          </a:xfrm>
          <a:custGeom>
            <a:avLst/>
            <a:gdLst/>
            <a:ahLst/>
            <a:cxnLst/>
            <a:rect l="l" t="t" r="r" b="b"/>
            <a:pathLst>
              <a:path w="595629" h="1226820">
                <a:moveTo>
                  <a:pt x="595121" y="223266"/>
                </a:moveTo>
                <a:lnTo>
                  <a:pt x="595121" y="149352"/>
                </a:lnTo>
                <a:lnTo>
                  <a:pt x="576071" y="93726"/>
                </a:lnTo>
                <a:lnTo>
                  <a:pt x="493013" y="19050"/>
                </a:lnTo>
                <a:lnTo>
                  <a:pt x="380999" y="0"/>
                </a:lnTo>
                <a:lnTo>
                  <a:pt x="250697" y="28194"/>
                </a:lnTo>
                <a:lnTo>
                  <a:pt x="167639" y="103632"/>
                </a:lnTo>
                <a:lnTo>
                  <a:pt x="112013" y="213360"/>
                </a:lnTo>
                <a:lnTo>
                  <a:pt x="55625" y="390144"/>
                </a:lnTo>
                <a:lnTo>
                  <a:pt x="19049" y="566928"/>
                </a:lnTo>
                <a:lnTo>
                  <a:pt x="0" y="734568"/>
                </a:lnTo>
                <a:lnTo>
                  <a:pt x="19049" y="918972"/>
                </a:lnTo>
                <a:lnTo>
                  <a:pt x="73151" y="1040130"/>
                </a:lnTo>
                <a:lnTo>
                  <a:pt x="158495" y="1178814"/>
                </a:lnTo>
                <a:lnTo>
                  <a:pt x="241553" y="1226820"/>
                </a:lnTo>
                <a:lnTo>
                  <a:pt x="353567" y="1226820"/>
                </a:lnTo>
                <a:lnTo>
                  <a:pt x="446531" y="1216914"/>
                </a:lnTo>
                <a:lnTo>
                  <a:pt x="455675" y="1211315"/>
                </a:lnTo>
                <a:lnTo>
                  <a:pt x="455675" y="640080"/>
                </a:lnTo>
                <a:lnTo>
                  <a:pt x="465581" y="530352"/>
                </a:lnTo>
                <a:lnTo>
                  <a:pt x="493013" y="400050"/>
                </a:lnTo>
                <a:lnTo>
                  <a:pt x="558545" y="288036"/>
                </a:lnTo>
                <a:lnTo>
                  <a:pt x="595121" y="223266"/>
                </a:lnTo>
                <a:close/>
              </a:path>
              <a:path w="595629" h="1226820">
                <a:moveTo>
                  <a:pt x="585977" y="984504"/>
                </a:moveTo>
                <a:lnTo>
                  <a:pt x="558545" y="873252"/>
                </a:lnTo>
                <a:lnTo>
                  <a:pt x="483107" y="761238"/>
                </a:lnTo>
                <a:lnTo>
                  <a:pt x="455675" y="640080"/>
                </a:lnTo>
                <a:lnTo>
                  <a:pt x="455675" y="1211315"/>
                </a:lnTo>
                <a:lnTo>
                  <a:pt x="521207" y="1171194"/>
                </a:lnTo>
                <a:lnTo>
                  <a:pt x="576071" y="1086612"/>
                </a:lnTo>
                <a:lnTo>
                  <a:pt x="585977" y="984504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4919471" y="3483102"/>
            <a:ext cx="661035" cy="1104265"/>
          </a:xfrm>
          <a:custGeom>
            <a:avLst/>
            <a:gdLst/>
            <a:ahLst/>
            <a:cxnLst/>
            <a:rect l="l" t="t" r="r" b="b"/>
            <a:pathLst>
              <a:path w="661035" h="1104264">
                <a:moveTo>
                  <a:pt x="660654" y="685037"/>
                </a:moveTo>
                <a:lnTo>
                  <a:pt x="651510" y="639317"/>
                </a:lnTo>
                <a:lnTo>
                  <a:pt x="361188" y="323849"/>
                </a:lnTo>
                <a:lnTo>
                  <a:pt x="166116" y="46481"/>
                </a:lnTo>
                <a:lnTo>
                  <a:pt x="110489" y="0"/>
                </a:lnTo>
                <a:lnTo>
                  <a:pt x="7619" y="7619"/>
                </a:lnTo>
                <a:lnTo>
                  <a:pt x="0" y="54101"/>
                </a:lnTo>
                <a:lnTo>
                  <a:pt x="7620" y="109727"/>
                </a:lnTo>
                <a:lnTo>
                  <a:pt x="54102" y="194309"/>
                </a:lnTo>
                <a:lnTo>
                  <a:pt x="185166" y="315467"/>
                </a:lnTo>
                <a:lnTo>
                  <a:pt x="305562" y="425195"/>
                </a:lnTo>
                <a:lnTo>
                  <a:pt x="436626" y="556259"/>
                </a:lnTo>
                <a:lnTo>
                  <a:pt x="519684" y="630935"/>
                </a:lnTo>
                <a:lnTo>
                  <a:pt x="529590" y="658367"/>
                </a:lnTo>
                <a:lnTo>
                  <a:pt x="529590" y="750569"/>
                </a:lnTo>
                <a:lnTo>
                  <a:pt x="622554" y="713993"/>
                </a:lnTo>
                <a:lnTo>
                  <a:pt x="660654" y="685037"/>
                </a:lnTo>
                <a:close/>
              </a:path>
              <a:path w="661035" h="1104264">
                <a:moveTo>
                  <a:pt x="529590" y="750569"/>
                </a:moveTo>
                <a:lnTo>
                  <a:pt x="529590" y="658367"/>
                </a:lnTo>
                <a:lnTo>
                  <a:pt x="502158" y="685037"/>
                </a:lnTo>
                <a:lnTo>
                  <a:pt x="446531" y="704087"/>
                </a:lnTo>
                <a:lnTo>
                  <a:pt x="334518" y="723137"/>
                </a:lnTo>
                <a:lnTo>
                  <a:pt x="241554" y="723137"/>
                </a:lnTo>
                <a:lnTo>
                  <a:pt x="156210" y="733043"/>
                </a:lnTo>
                <a:lnTo>
                  <a:pt x="100584" y="750569"/>
                </a:lnTo>
                <a:lnTo>
                  <a:pt x="64008" y="797051"/>
                </a:lnTo>
                <a:lnTo>
                  <a:pt x="64008" y="861821"/>
                </a:lnTo>
                <a:lnTo>
                  <a:pt x="119634" y="946404"/>
                </a:lnTo>
                <a:lnTo>
                  <a:pt x="166116" y="992504"/>
                </a:lnTo>
                <a:lnTo>
                  <a:pt x="166116" y="835151"/>
                </a:lnTo>
                <a:lnTo>
                  <a:pt x="185166" y="797051"/>
                </a:lnTo>
                <a:lnTo>
                  <a:pt x="241554" y="788669"/>
                </a:lnTo>
                <a:lnTo>
                  <a:pt x="400050" y="779525"/>
                </a:lnTo>
                <a:lnTo>
                  <a:pt x="529590" y="750569"/>
                </a:lnTo>
                <a:close/>
              </a:path>
              <a:path w="661035" h="1104264">
                <a:moveTo>
                  <a:pt x="446532" y="1075943"/>
                </a:moveTo>
                <a:lnTo>
                  <a:pt x="426720" y="1038605"/>
                </a:lnTo>
                <a:lnTo>
                  <a:pt x="334518" y="1010411"/>
                </a:lnTo>
                <a:lnTo>
                  <a:pt x="202692" y="898397"/>
                </a:lnTo>
                <a:lnTo>
                  <a:pt x="166116" y="835151"/>
                </a:lnTo>
                <a:lnTo>
                  <a:pt x="166116" y="992504"/>
                </a:lnTo>
                <a:lnTo>
                  <a:pt x="212598" y="1038605"/>
                </a:lnTo>
                <a:lnTo>
                  <a:pt x="324612" y="1104138"/>
                </a:lnTo>
                <a:lnTo>
                  <a:pt x="407670" y="1104138"/>
                </a:lnTo>
                <a:lnTo>
                  <a:pt x="446532" y="107594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4490465" y="4408932"/>
            <a:ext cx="717550" cy="1659255"/>
          </a:xfrm>
          <a:custGeom>
            <a:avLst/>
            <a:gdLst/>
            <a:ahLst/>
            <a:cxnLst/>
            <a:rect l="l" t="t" r="r" b="b"/>
            <a:pathLst>
              <a:path w="717550" h="1659254">
                <a:moveTo>
                  <a:pt x="614171" y="1542288"/>
                </a:moveTo>
                <a:lnTo>
                  <a:pt x="614171" y="1375410"/>
                </a:lnTo>
                <a:lnTo>
                  <a:pt x="595121" y="1431036"/>
                </a:lnTo>
                <a:lnTo>
                  <a:pt x="512063" y="1431036"/>
                </a:lnTo>
                <a:lnTo>
                  <a:pt x="372617" y="1440180"/>
                </a:lnTo>
                <a:lnTo>
                  <a:pt x="177545" y="1467612"/>
                </a:lnTo>
                <a:lnTo>
                  <a:pt x="9143" y="1523238"/>
                </a:lnTo>
                <a:lnTo>
                  <a:pt x="0" y="1542288"/>
                </a:lnTo>
                <a:lnTo>
                  <a:pt x="79923" y="1658873"/>
                </a:lnTo>
                <a:lnTo>
                  <a:pt x="145450" y="1658873"/>
                </a:lnTo>
                <a:lnTo>
                  <a:pt x="195071" y="1625346"/>
                </a:lnTo>
                <a:lnTo>
                  <a:pt x="307085" y="1559814"/>
                </a:lnTo>
                <a:lnTo>
                  <a:pt x="474725" y="1523238"/>
                </a:lnTo>
                <a:lnTo>
                  <a:pt x="614171" y="1542288"/>
                </a:lnTo>
                <a:close/>
              </a:path>
              <a:path w="717550" h="1659254">
                <a:moveTo>
                  <a:pt x="502157" y="93725"/>
                </a:moveTo>
                <a:lnTo>
                  <a:pt x="455675" y="19049"/>
                </a:lnTo>
                <a:lnTo>
                  <a:pt x="353567" y="0"/>
                </a:lnTo>
                <a:lnTo>
                  <a:pt x="326135" y="48006"/>
                </a:lnTo>
                <a:lnTo>
                  <a:pt x="288035" y="121157"/>
                </a:lnTo>
                <a:lnTo>
                  <a:pt x="288035" y="297942"/>
                </a:lnTo>
                <a:lnTo>
                  <a:pt x="297179" y="483108"/>
                </a:lnTo>
                <a:lnTo>
                  <a:pt x="334517" y="649986"/>
                </a:lnTo>
                <a:lnTo>
                  <a:pt x="419099" y="836676"/>
                </a:lnTo>
                <a:lnTo>
                  <a:pt x="474725" y="952909"/>
                </a:lnTo>
                <a:lnTo>
                  <a:pt x="474725" y="455676"/>
                </a:lnTo>
                <a:lnTo>
                  <a:pt x="493013" y="268986"/>
                </a:lnTo>
                <a:lnTo>
                  <a:pt x="502157" y="93725"/>
                </a:lnTo>
                <a:close/>
              </a:path>
              <a:path w="717550" h="1659254">
                <a:moveTo>
                  <a:pt x="679703" y="1217676"/>
                </a:moveTo>
                <a:lnTo>
                  <a:pt x="641603" y="1050036"/>
                </a:lnTo>
                <a:lnTo>
                  <a:pt x="567689" y="883158"/>
                </a:lnTo>
                <a:lnTo>
                  <a:pt x="474725" y="649986"/>
                </a:lnTo>
                <a:lnTo>
                  <a:pt x="474725" y="952909"/>
                </a:lnTo>
                <a:lnTo>
                  <a:pt x="521207" y="1050036"/>
                </a:lnTo>
                <a:lnTo>
                  <a:pt x="587501" y="1217676"/>
                </a:lnTo>
                <a:lnTo>
                  <a:pt x="614171" y="1375410"/>
                </a:lnTo>
                <a:lnTo>
                  <a:pt x="614171" y="1542288"/>
                </a:lnTo>
                <a:lnTo>
                  <a:pt x="670559" y="1555388"/>
                </a:lnTo>
                <a:lnTo>
                  <a:pt x="670559" y="1365504"/>
                </a:lnTo>
                <a:lnTo>
                  <a:pt x="679703" y="1217676"/>
                </a:lnTo>
                <a:close/>
              </a:path>
              <a:path w="717550" h="1659254">
                <a:moveTo>
                  <a:pt x="717041" y="1533144"/>
                </a:moveTo>
                <a:lnTo>
                  <a:pt x="707135" y="1477518"/>
                </a:lnTo>
                <a:lnTo>
                  <a:pt x="670559" y="1421130"/>
                </a:lnTo>
                <a:lnTo>
                  <a:pt x="670559" y="1555388"/>
                </a:lnTo>
                <a:lnTo>
                  <a:pt x="689609" y="1559814"/>
                </a:lnTo>
                <a:lnTo>
                  <a:pt x="717041" y="1533144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4136135" y="4456938"/>
            <a:ext cx="596265" cy="1383030"/>
          </a:xfrm>
          <a:custGeom>
            <a:avLst/>
            <a:gdLst/>
            <a:ahLst/>
            <a:cxnLst/>
            <a:rect l="l" t="t" r="r" b="b"/>
            <a:pathLst>
              <a:path w="596264" h="1383029">
                <a:moveTo>
                  <a:pt x="483869" y="1225296"/>
                </a:moveTo>
                <a:lnTo>
                  <a:pt x="483869" y="1076706"/>
                </a:lnTo>
                <a:lnTo>
                  <a:pt x="466343" y="1113282"/>
                </a:lnTo>
                <a:lnTo>
                  <a:pt x="363473" y="1150620"/>
                </a:lnTo>
                <a:lnTo>
                  <a:pt x="139445" y="1206246"/>
                </a:lnTo>
                <a:lnTo>
                  <a:pt x="9905" y="1261872"/>
                </a:lnTo>
                <a:lnTo>
                  <a:pt x="0" y="1299972"/>
                </a:lnTo>
                <a:lnTo>
                  <a:pt x="102869" y="1383030"/>
                </a:lnTo>
                <a:lnTo>
                  <a:pt x="149351" y="1383030"/>
                </a:lnTo>
                <a:lnTo>
                  <a:pt x="261365" y="1308354"/>
                </a:lnTo>
                <a:lnTo>
                  <a:pt x="371855" y="1251966"/>
                </a:lnTo>
                <a:lnTo>
                  <a:pt x="483869" y="1225296"/>
                </a:lnTo>
                <a:close/>
              </a:path>
              <a:path w="596264" h="1383029">
                <a:moveTo>
                  <a:pt x="576833" y="176784"/>
                </a:moveTo>
                <a:lnTo>
                  <a:pt x="558545" y="55625"/>
                </a:lnTo>
                <a:lnTo>
                  <a:pt x="530351" y="0"/>
                </a:lnTo>
                <a:lnTo>
                  <a:pt x="446531" y="0"/>
                </a:lnTo>
                <a:lnTo>
                  <a:pt x="409955" y="55626"/>
                </a:lnTo>
                <a:lnTo>
                  <a:pt x="400811" y="157734"/>
                </a:lnTo>
                <a:lnTo>
                  <a:pt x="409955" y="381000"/>
                </a:lnTo>
                <a:lnTo>
                  <a:pt x="427481" y="584454"/>
                </a:lnTo>
                <a:lnTo>
                  <a:pt x="446531" y="715518"/>
                </a:lnTo>
                <a:lnTo>
                  <a:pt x="483869" y="918972"/>
                </a:lnTo>
                <a:lnTo>
                  <a:pt x="483869" y="1225296"/>
                </a:lnTo>
                <a:lnTo>
                  <a:pt x="512825" y="1218774"/>
                </a:lnTo>
                <a:lnTo>
                  <a:pt x="512825" y="565404"/>
                </a:lnTo>
                <a:lnTo>
                  <a:pt x="558545" y="305562"/>
                </a:lnTo>
                <a:lnTo>
                  <a:pt x="576833" y="176784"/>
                </a:lnTo>
                <a:close/>
              </a:path>
              <a:path w="596264" h="1383029">
                <a:moveTo>
                  <a:pt x="595883" y="1178814"/>
                </a:moveTo>
                <a:lnTo>
                  <a:pt x="595883" y="1057656"/>
                </a:lnTo>
                <a:lnTo>
                  <a:pt x="576833" y="899922"/>
                </a:lnTo>
                <a:lnTo>
                  <a:pt x="520445" y="676656"/>
                </a:lnTo>
                <a:lnTo>
                  <a:pt x="512825" y="565404"/>
                </a:lnTo>
                <a:lnTo>
                  <a:pt x="512825" y="1218774"/>
                </a:lnTo>
                <a:lnTo>
                  <a:pt x="568451" y="1206246"/>
                </a:lnTo>
                <a:lnTo>
                  <a:pt x="595883" y="1178814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4117085" y="2420111"/>
            <a:ext cx="978535" cy="1233805"/>
          </a:xfrm>
          <a:custGeom>
            <a:avLst/>
            <a:gdLst/>
            <a:ahLst/>
            <a:cxnLst/>
            <a:rect l="l" t="t" r="r" b="b"/>
            <a:pathLst>
              <a:path w="978535" h="1233804">
                <a:moveTo>
                  <a:pt x="978408" y="83057"/>
                </a:moveTo>
                <a:lnTo>
                  <a:pt x="912876" y="0"/>
                </a:lnTo>
                <a:lnTo>
                  <a:pt x="827532" y="0"/>
                </a:lnTo>
                <a:lnTo>
                  <a:pt x="725424" y="46481"/>
                </a:lnTo>
                <a:lnTo>
                  <a:pt x="661416" y="167639"/>
                </a:lnTo>
                <a:lnTo>
                  <a:pt x="576072" y="223265"/>
                </a:lnTo>
                <a:lnTo>
                  <a:pt x="446532" y="240791"/>
                </a:lnTo>
                <a:lnTo>
                  <a:pt x="213360" y="269747"/>
                </a:lnTo>
                <a:lnTo>
                  <a:pt x="27432" y="325373"/>
                </a:lnTo>
                <a:lnTo>
                  <a:pt x="0" y="371093"/>
                </a:lnTo>
                <a:lnTo>
                  <a:pt x="17526" y="519683"/>
                </a:lnTo>
                <a:lnTo>
                  <a:pt x="83058" y="723899"/>
                </a:lnTo>
                <a:lnTo>
                  <a:pt x="139446" y="825121"/>
                </a:lnTo>
                <a:lnTo>
                  <a:pt x="139446" y="398525"/>
                </a:lnTo>
                <a:lnTo>
                  <a:pt x="297942" y="342899"/>
                </a:lnTo>
                <a:lnTo>
                  <a:pt x="549402" y="315467"/>
                </a:lnTo>
                <a:lnTo>
                  <a:pt x="651510" y="325373"/>
                </a:lnTo>
                <a:lnTo>
                  <a:pt x="678942" y="352043"/>
                </a:lnTo>
                <a:lnTo>
                  <a:pt x="707898" y="323562"/>
                </a:lnTo>
                <a:lnTo>
                  <a:pt x="707898" y="259841"/>
                </a:lnTo>
                <a:lnTo>
                  <a:pt x="734568" y="176783"/>
                </a:lnTo>
                <a:lnTo>
                  <a:pt x="810006" y="102107"/>
                </a:lnTo>
                <a:lnTo>
                  <a:pt x="866394" y="83057"/>
                </a:lnTo>
                <a:lnTo>
                  <a:pt x="939546" y="129539"/>
                </a:lnTo>
                <a:lnTo>
                  <a:pt x="978408" y="83057"/>
                </a:lnTo>
                <a:close/>
              </a:path>
              <a:path w="978535" h="1233804">
                <a:moveTo>
                  <a:pt x="566928" y="1178052"/>
                </a:moveTo>
                <a:lnTo>
                  <a:pt x="549402" y="1094993"/>
                </a:lnTo>
                <a:lnTo>
                  <a:pt x="512064" y="982979"/>
                </a:lnTo>
                <a:lnTo>
                  <a:pt x="371856" y="852677"/>
                </a:lnTo>
                <a:lnTo>
                  <a:pt x="232410" y="733043"/>
                </a:lnTo>
                <a:lnTo>
                  <a:pt x="166878" y="602741"/>
                </a:lnTo>
                <a:lnTo>
                  <a:pt x="139446" y="398525"/>
                </a:lnTo>
                <a:lnTo>
                  <a:pt x="139446" y="825121"/>
                </a:lnTo>
                <a:lnTo>
                  <a:pt x="176022" y="890777"/>
                </a:lnTo>
                <a:lnTo>
                  <a:pt x="268986" y="1039367"/>
                </a:lnTo>
                <a:lnTo>
                  <a:pt x="353568" y="1140714"/>
                </a:lnTo>
                <a:lnTo>
                  <a:pt x="437388" y="1214627"/>
                </a:lnTo>
                <a:lnTo>
                  <a:pt x="520446" y="1233677"/>
                </a:lnTo>
                <a:lnTo>
                  <a:pt x="566928" y="1178052"/>
                </a:lnTo>
                <a:close/>
              </a:path>
              <a:path w="978535" h="1233804">
                <a:moveTo>
                  <a:pt x="725424" y="306323"/>
                </a:moveTo>
                <a:lnTo>
                  <a:pt x="707898" y="259841"/>
                </a:lnTo>
                <a:lnTo>
                  <a:pt x="707898" y="323562"/>
                </a:lnTo>
                <a:lnTo>
                  <a:pt x="725424" y="30632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5478017" y="2133600"/>
            <a:ext cx="260350" cy="304165"/>
          </a:xfrm>
          <a:custGeom>
            <a:avLst/>
            <a:gdLst/>
            <a:ahLst/>
            <a:cxnLst/>
            <a:rect l="l" t="t" r="r" b="b"/>
            <a:pathLst>
              <a:path w="260350" h="304164">
                <a:moveTo>
                  <a:pt x="222504" y="219605"/>
                </a:moveTo>
                <a:lnTo>
                  <a:pt x="222504" y="137160"/>
                </a:lnTo>
                <a:lnTo>
                  <a:pt x="195072" y="182880"/>
                </a:lnTo>
                <a:lnTo>
                  <a:pt x="148590" y="192786"/>
                </a:lnTo>
                <a:lnTo>
                  <a:pt x="92964" y="182880"/>
                </a:lnTo>
                <a:lnTo>
                  <a:pt x="36576" y="211836"/>
                </a:lnTo>
                <a:lnTo>
                  <a:pt x="7620" y="248412"/>
                </a:lnTo>
                <a:lnTo>
                  <a:pt x="0" y="294894"/>
                </a:lnTo>
                <a:lnTo>
                  <a:pt x="36576" y="304038"/>
                </a:lnTo>
                <a:lnTo>
                  <a:pt x="54102" y="284988"/>
                </a:lnTo>
                <a:lnTo>
                  <a:pt x="54102" y="267462"/>
                </a:lnTo>
                <a:lnTo>
                  <a:pt x="83058" y="238506"/>
                </a:lnTo>
                <a:lnTo>
                  <a:pt x="148590" y="238506"/>
                </a:lnTo>
                <a:lnTo>
                  <a:pt x="214122" y="229362"/>
                </a:lnTo>
                <a:lnTo>
                  <a:pt x="222504" y="219605"/>
                </a:lnTo>
                <a:close/>
              </a:path>
              <a:path w="260350" h="304164">
                <a:moveTo>
                  <a:pt x="259841" y="176147"/>
                </a:moveTo>
                <a:lnTo>
                  <a:pt x="259841" y="55391"/>
                </a:lnTo>
                <a:lnTo>
                  <a:pt x="250698" y="25146"/>
                </a:lnTo>
                <a:lnTo>
                  <a:pt x="163764" y="0"/>
                </a:lnTo>
                <a:lnTo>
                  <a:pt x="152461" y="0"/>
                </a:lnTo>
                <a:lnTo>
                  <a:pt x="83058" y="17526"/>
                </a:lnTo>
                <a:lnTo>
                  <a:pt x="64008" y="63246"/>
                </a:lnTo>
                <a:lnTo>
                  <a:pt x="92964" y="80772"/>
                </a:lnTo>
                <a:lnTo>
                  <a:pt x="119634" y="63246"/>
                </a:lnTo>
                <a:lnTo>
                  <a:pt x="158496" y="54102"/>
                </a:lnTo>
                <a:lnTo>
                  <a:pt x="195072" y="54102"/>
                </a:lnTo>
                <a:lnTo>
                  <a:pt x="222504" y="80772"/>
                </a:lnTo>
                <a:lnTo>
                  <a:pt x="222504" y="219605"/>
                </a:lnTo>
                <a:lnTo>
                  <a:pt x="259841" y="17614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5412485" y="2475738"/>
            <a:ext cx="68579" cy="6705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29845" rIns="0" bIns="0" rtlCol="0">
            <a:spAutoFit/>
          </a:bodyPr>
          <a:lstStyle/>
          <a:p>
            <a:pPr marL="25400">
              <a:lnSpc>
                <a:spcPct val="100000"/>
              </a:lnSpc>
              <a:spcBef>
                <a:spcPts val="235"/>
              </a:spcBef>
            </a:pPr>
            <a:fld id="{81D60167-4931-47E6-BA6A-407CBD079E47}" type="slidenum">
              <a:rPr spc="-5" dirty="0"/>
              <a:t>33</a:t>
            </a:fld>
            <a:endParaRPr spc="-5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57200" y="457200"/>
            <a:ext cx="9144000" cy="1447800"/>
          </a:xfrm>
          <a:custGeom>
            <a:avLst/>
            <a:gdLst/>
            <a:ahLst/>
            <a:cxnLst/>
            <a:rect l="l" t="t" r="r" b="b"/>
            <a:pathLst>
              <a:path w="9144000" h="1447800">
                <a:moveTo>
                  <a:pt x="0" y="0"/>
                </a:moveTo>
                <a:lnTo>
                  <a:pt x="0" y="1447800"/>
                </a:lnTo>
                <a:lnTo>
                  <a:pt x="9144000" y="14477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521208" y="6811518"/>
            <a:ext cx="2024633" cy="46634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3703573" y="1007617"/>
            <a:ext cx="265366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Power</a:t>
            </a:r>
            <a:r>
              <a:rPr spc="-65" dirty="0"/>
              <a:t> </a:t>
            </a:r>
            <a:r>
              <a:rPr dirty="0"/>
              <a:t>Circuits</a:t>
            </a:r>
          </a:p>
        </p:txBody>
      </p:sp>
      <p:sp>
        <p:nvSpPr>
          <p:cNvPr id="5" name="object 5"/>
          <p:cNvSpPr/>
          <p:nvPr/>
        </p:nvSpPr>
        <p:spPr>
          <a:xfrm>
            <a:off x="1271787" y="2335341"/>
            <a:ext cx="7564702" cy="3205482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7057135" y="6366764"/>
            <a:ext cx="2389505" cy="2698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00" i="1" dirty="0">
                <a:latin typeface="Times New Roman"/>
                <a:cs typeface="Times New Roman"/>
              </a:rPr>
              <a:t>American Power</a:t>
            </a:r>
            <a:r>
              <a:rPr sz="1600" i="1" spc="-100" dirty="0">
                <a:latin typeface="Times New Roman"/>
                <a:cs typeface="Times New Roman"/>
              </a:rPr>
              <a:t> </a:t>
            </a:r>
            <a:r>
              <a:rPr sz="1600" i="1" dirty="0">
                <a:latin typeface="Times New Roman"/>
                <a:cs typeface="Times New Roman"/>
              </a:rPr>
              <a:t>Conversion</a:t>
            </a:r>
            <a:endParaRPr sz="1600">
              <a:latin typeface="Times New Roman"/>
              <a:cs typeface="Times New Roman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29845" rIns="0" bIns="0" rtlCol="0">
            <a:spAutoFit/>
          </a:bodyPr>
          <a:lstStyle/>
          <a:p>
            <a:pPr marL="25400">
              <a:lnSpc>
                <a:spcPct val="100000"/>
              </a:lnSpc>
              <a:spcBef>
                <a:spcPts val="235"/>
              </a:spcBef>
            </a:pPr>
            <a:fld id="{81D60167-4931-47E6-BA6A-407CBD079E47}" type="slidenum">
              <a:rPr spc="-5" dirty="0"/>
              <a:t>4</a:t>
            </a:fld>
            <a:endParaRPr spc="-5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3750817" y="1006855"/>
            <a:ext cx="255587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35" dirty="0"/>
              <a:t>Typical</a:t>
            </a:r>
            <a:r>
              <a:rPr spc="-85" dirty="0"/>
              <a:t> </a:t>
            </a:r>
            <a:r>
              <a:rPr spc="-10" dirty="0"/>
              <a:t>Wiring</a:t>
            </a:r>
          </a:p>
        </p:txBody>
      </p:sp>
      <p:sp>
        <p:nvSpPr>
          <p:cNvPr id="5" name="object 5"/>
          <p:cNvSpPr/>
          <p:nvPr/>
        </p:nvSpPr>
        <p:spPr>
          <a:xfrm>
            <a:off x="7888985" y="457200"/>
            <a:ext cx="38100" cy="2540"/>
          </a:xfrm>
          <a:custGeom>
            <a:avLst/>
            <a:gdLst/>
            <a:ahLst/>
            <a:cxnLst/>
            <a:rect l="l" t="t" r="r" b="b"/>
            <a:pathLst>
              <a:path w="38100" h="2540">
                <a:moveTo>
                  <a:pt x="38100" y="0"/>
                </a:moveTo>
                <a:lnTo>
                  <a:pt x="38100" y="2285"/>
                </a:lnTo>
                <a:lnTo>
                  <a:pt x="0" y="2285"/>
                </a:lnTo>
                <a:lnTo>
                  <a:pt x="0" y="0"/>
                </a:lnTo>
                <a:lnTo>
                  <a:pt x="38100" y="0"/>
                </a:lnTo>
                <a:close/>
              </a:path>
            </a:pathLst>
          </a:custGeom>
          <a:solidFill>
            <a:srgbClr val="FF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7888985" y="457200"/>
            <a:ext cx="38100" cy="2540"/>
          </a:xfrm>
          <a:custGeom>
            <a:avLst/>
            <a:gdLst/>
            <a:ahLst/>
            <a:cxnLst/>
            <a:rect l="l" t="t" r="r" b="b"/>
            <a:pathLst>
              <a:path w="38100" h="2540">
                <a:moveTo>
                  <a:pt x="0" y="2285"/>
                </a:moveTo>
                <a:lnTo>
                  <a:pt x="0" y="0"/>
                </a:lnTo>
                <a:lnTo>
                  <a:pt x="38100" y="0"/>
                </a:lnTo>
                <a:lnTo>
                  <a:pt x="38100" y="2285"/>
                </a:lnTo>
                <a:lnTo>
                  <a:pt x="0" y="2285"/>
                </a:lnTo>
                <a:close/>
              </a:path>
            </a:pathLst>
          </a:custGeom>
          <a:solidFill>
            <a:srgbClr val="FF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2146399" y="2057399"/>
            <a:ext cx="6669179" cy="4586478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7056373" y="6358380"/>
            <a:ext cx="2389505" cy="2698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00" i="1" dirty="0">
                <a:latin typeface="Times New Roman"/>
                <a:cs typeface="Times New Roman"/>
              </a:rPr>
              <a:t>American Power</a:t>
            </a:r>
            <a:r>
              <a:rPr sz="1600" i="1" spc="-100" dirty="0">
                <a:latin typeface="Times New Roman"/>
                <a:cs typeface="Times New Roman"/>
              </a:rPr>
              <a:t> </a:t>
            </a:r>
            <a:r>
              <a:rPr sz="1600" i="1" dirty="0">
                <a:latin typeface="Times New Roman"/>
                <a:cs typeface="Times New Roman"/>
              </a:rPr>
              <a:t>Conversion</a:t>
            </a:r>
            <a:endParaRPr sz="1600">
              <a:latin typeface="Times New Roman"/>
              <a:cs typeface="Times New Roman"/>
            </a:endParaRPr>
          </a:p>
        </p:txBody>
      </p:sp>
      <p:sp>
        <p:nvSpPr>
          <p:cNvPr id="9" name="object 9"/>
          <p:cNvSpPr/>
          <p:nvPr/>
        </p:nvSpPr>
        <p:spPr>
          <a:xfrm>
            <a:off x="3494532" y="3539490"/>
            <a:ext cx="421005" cy="421005"/>
          </a:xfrm>
          <a:custGeom>
            <a:avLst/>
            <a:gdLst/>
            <a:ahLst/>
            <a:cxnLst/>
            <a:rect l="l" t="t" r="r" b="b"/>
            <a:pathLst>
              <a:path w="421004" h="421004">
                <a:moveTo>
                  <a:pt x="420623" y="210311"/>
                </a:moveTo>
                <a:lnTo>
                  <a:pt x="415052" y="161952"/>
                </a:lnTo>
                <a:lnTo>
                  <a:pt x="399190" y="117632"/>
                </a:lnTo>
                <a:lnTo>
                  <a:pt x="374317" y="78590"/>
                </a:lnTo>
                <a:lnTo>
                  <a:pt x="341713" y="46066"/>
                </a:lnTo>
                <a:lnTo>
                  <a:pt x="302658" y="21300"/>
                </a:lnTo>
                <a:lnTo>
                  <a:pt x="258431" y="5531"/>
                </a:lnTo>
                <a:lnTo>
                  <a:pt x="210311" y="0"/>
                </a:lnTo>
                <a:lnTo>
                  <a:pt x="161952" y="5531"/>
                </a:lnTo>
                <a:lnTo>
                  <a:pt x="117632" y="21300"/>
                </a:lnTo>
                <a:lnTo>
                  <a:pt x="78590" y="46066"/>
                </a:lnTo>
                <a:lnTo>
                  <a:pt x="46066" y="78590"/>
                </a:lnTo>
                <a:lnTo>
                  <a:pt x="21300" y="117632"/>
                </a:lnTo>
                <a:lnTo>
                  <a:pt x="5531" y="161952"/>
                </a:lnTo>
                <a:lnTo>
                  <a:pt x="0" y="210312"/>
                </a:lnTo>
                <a:lnTo>
                  <a:pt x="5531" y="258431"/>
                </a:lnTo>
                <a:lnTo>
                  <a:pt x="21300" y="302658"/>
                </a:lnTo>
                <a:lnTo>
                  <a:pt x="46066" y="341713"/>
                </a:lnTo>
                <a:lnTo>
                  <a:pt x="78590" y="374317"/>
                </a:lnTo>
                <a:lnTo>
                  <a:pt x="117632" y="399190"/>
                </a:lnTo>
                <a:lnTo>
                  <a:pt x="161952" y="415052"/>
                </a:lnTo>
                <a:lnTo>
                  <a:pt x="210311" y="420624"/>
                </a:lnTo>
                <a:lnTo>
                  <a:pt x="258431" y="415052"/>
                </a:lnTo>
                <a:lnTo>
                  <a:pt x="302658" y="399190"/>
                </a:lnTo>
                <a:lnTo>
                  <a:pt x="341713" y="374317"/>
                </a:lnTo>
                <a:lnTo>
                  <a:pt x="374317" y="341713"/>
                </a:lnTo>
                <a:lnTo>
                  <a:pt x="399190" y="302658"/>
                </a:lnTo>
                <a:lnTo>
                  <a:pt x="415052" y="258431"/>
                </a:lnTo>
                <a:lnTo>
                  <a:pt x="420623" y="210311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3471671" y="3518159"/>
            <a:ext cx="466090" cy="464184"/>
          </a:xfrm>
          <a:custGeom>
            <a:avLst/>
            <a:gdLst/>
            <a:ahLst/>
            <a:cxnLst/>
            <a:rect l="l" t="t" r="r" b="b"/>
            <a:pathLst>
              <a:path w="466089" h="464185">
                <a:moveTo>
                  <a:pt x="465581" y="230880"/>
                </a:moveTo>
                <a:lnTo>
                  <a:pt x="455030" y="165670"/>
                </a:lnTo>
                <a:lnTo>
                  <a:pt x="440863" y="128728"/>
                </a:lnTo>
                <a:lnTo>
                  <a:pt x="399541" y="68774"/>
                </a:lnTo>
                <a:lnTo>
                  <a:pt x="344943" y="27371"/>
                </a:lnTo>
                <a:lnTo>
                  <a:pt x="281920" y="4497"/>
                </a:lnTo>
                <a:lnTo>
                  <a:pt x="248765" y="0"/>
                </a:lnTo>
                <a:lnTo>
                  <a:pt x="215324" y="125"/>
                </a:lnTo>
                <a:lnTo>
                  <a:pt x="150008" y="14233"/>
                </a:lnTo>
                <a:lnTo>
                  <a:pt x="90823" y="46795"/>
                </a:lnTo>
                <a:lnTo>
                  <a:pt x="42621" y="97788"/>
                </a:lnTo>
                <a:lnTo>
                  <a:pt x="10253" y="167188"/>
                </a:lnTo>
                <a:lnTo>
                  <a:pt x="1523" y="208782"/>
                </a:lnTo>
                <a:lnTo>
                  <a:pt x="0" y="232404"/>
                </a:lnTo>
                <a:lnTo>
                  <a:pt x="1524" y="256026"/>
                </a:lnTo>
                <a:lnTo>
                  <a:pt x="3048" y="267456"/>
                </a:lnTo>
                <a:lnTo>
                  <a:pt x="14598" y="309422"/>
                </a:lnTo>
                <a:lnTo>
                  <a:pt x="31162" y="346229"/>
                </a:lnTo>
                <a:lnTo>
                  <a:pt x="44958" y="367110"/>
                </a:lnTo>
                <a:lnTo>
                  <a:pt x="44958" y="220974"/>
                </a:lnTo>
                <a:lnTo>
                  <a:pt x="45720" y="211830"/>
                </a:lnTo>
                <a:lnTo>
                  <a:pt x="55133" y="171526"/>
                </a:lnTo>
                <a:lnTo>
                  <a:pt x="90870" y="107612"/>
                </a:lnTo>
                <a:lnTo>
                  <a:pt x="143358" y="65799"/>
                </a:lnTo>
                <a:lnTo>
                  <a:pt x="205641" y="45900"/>
                </a:lnTo>
                <a:lnTo>
                  <a:pt x="238282" y="44109"/>
                </a:lnTo>
                <a:lnTo>
                  <a:pt x="270763" y="47727"/>
                </a:lnTo>
                <a:lnTo>
                  <a:pt x="331768" y="71092"/>
                </a:lnTo>
                <a:lnTo>
                  <a:pt x="381701" y="115806"/>
                </a:lnTo>
                <a:lnTo>
                  <a:pt x="413605" y="181683"/>
                </a:lnTo>
                <a:lnTo>
                  <a:pt x="420623" y="222498"/>
                </a:lnTo>
                <a:lnTo>
                  <a:pt x="420623" y="368468"/>
                </a:lnTo>
                <a:lnTo>
                  <a:pt x="434488" y="347742"/>
                </a:lnTo>
                <a:lnTo>
                  <a:pt x="450191" y="313135"/>
                </a:lnTo>
                <a:lnTo>
                  <a:pt x="460767" y="274165"/>
                </a:lnTo>
                <a:lnTo>
                  <a:pt x="465581" y="230880"/>
                </a:lnTo>
                <a:close/>
              </a:path>
              <a:path w="466089" h="464185">
                <a:moveTo>
                  <a:pt x="420623" y="368468"/>
                </a:moveTo>
                <a:lnTo>
                  <a:pt x="420623" y="241548"/>
                </a:lnTo>
                <a:lnTo>
                  <a:pt x="413050" y="283863"/>
                </a:lnTo>
                <a:lnTo>
                  <a:pt x="398633" y="320528"/>
                </a:lnTo>
                <a:lnTo>
                  <a:pt x="353299" y="376702"/>
                </a:lnTo>
                <a:lnTo>
                  <a:pt x="292690" y="409664"/>
                </a:lnTo>
                <a:lnTo>
                  <a:pt x="224875" y="419008"/>
                </a:lnTo>
                <a:lnTo>
                  <a:pt x="190785" y="414695"/>
                </a:lnTo>
                <a:lnTo>
                  <a:pt x="127286" y="387848"/>
                </a:lnTo>
                <a:lnTo>
                  <a:pt x="76750" y="336364"/>
                </a:lnTo>
                <a:lnTo>
                  <a:pt x="58864" y="301256"/>
                </a:lnTo>
                <a:lnTo>
                  <a:pt x="47244" y="259836"/>
                </a:lnTo>
                <a:lnTo>
                  <a:pt x="44958" y="240786"/>
                </a:lnTo>
                <a:lnTo>
                  <a:pt x="44958" y="367110"/>
                </a:lnTo>
                <a:lnTo>
                  <a:pt x="76793" y="404569"/>
                </a:lnTo>
                <a:lnTo>
                  <a:pt x="134870" y="442872"/>
                </a:lnTo>
                <a:lnTo>
                  <a:pt x="200322" y="461537"/>
                </a:lnTo>
                <a:lnTo>
                  <a:pt x="234230" y="463628"/>
                </a:lnTo>
                <a:lnTo>
                  <a:pt x="268081" y="460959"/>
                </a:lnTo>
                <a:lnTo>
                  <a:pt x="333075" y="441536"/>
                </a:lnTo>
                <a:lnTo>
                  <a:pt x="390234" y="403664"/>
                </a:lnTo>
                <a:lnTo>
                  <a:pt x="414291" y="377935"/>
                </a:lnTo>
                <a:lnTo>
                  <a:pt x="420623" y="368468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3505200" y="4117847"/>
            <a:ext cx="421005" cy="421005"/>
          </a:xfrm>
          <a:custGeom>
            <a:avLst/>
            <a:gdLst/>
            <a:ahLst/>
            <a:cxnLst/>
            <a:rect l="l" t="t" r="r" b="b"/>
            <a:pathLst>
              <a:path w="421004" h="421004">
                <a:moveTo>
                  <a:pt x="420623" y="210311"/>
                </a:moveTo>
                <a:lnTo>
                  <a:pt x="415092" y="162192"/>
                </a:lnTo>
                <a:lnTo>
                  <a:pt x="399323" y="117965"/>
                </a:lnTo>
                <a:lnTo>
                  <a:pt x="374557" y="78910"/>
                </a:lnTo>
                <a:lnTo>
                  <a:pt x="342033" y="46306"/>
                </a:lnTo>
                <a:lnTo>
                  <a:pt x="302991" y="21433"/>
                </a:lnTo>
                <a:lnTo>
                  <a:pt x="258671" y="5571"/>
                </a:lnTo>
                <a:lnTo>
                  <a:pt x="210311" y="0"/>
                </a:lnTo>
                <a:lnTo>
                  <a:pt x="162192" y="5571"/>
                </a:lnTo>
                <a:lnTo>
                  <a:pt x="117965" y="21433"/>
                </a:lnTo>
                <a:lnTo>
                  <a:pt x="78910" y="46306"/>
                </a:lnTo>
                <a:lnTo>
                  <a:pt x="46306" y="78910"/>
                </a:lnTo>
                <a:lnTo>
                  <a:pt x="21433" y="117965"/>
                </a:lnTo>
                <a:lnTo>
                  <a:pt x="5571" y="162192"/>
                </a:lnTo>
                <a:lnTo>
                  <a:pt x="0" y="210312"/>
                </a:lnTo>
                <a:lnTo>
                  <a:pt x="5571" y="258431"/>
                </a:lnTo>
                <a:lnTo>
                  <a:pt x="21433" y="302658"/>
                </a:lnTo>
                <a:lnTo>
                  <a:pt x="46306" y="341713"/>
                </a:lnTo>
                <a:lnTo>
                  <a:pt x="78910" y="374317"/>
                </a:lnTo>
                <a:lnTo>
                  <a:pt x="117965" y="399190"/>
                </a:lnTo>
                <a:lnTo>
                  <a:pt x="162192" y="415052"/>
                </a:lnTo>
                <a:lnTo>
                  <a:pt x="210311" y="420624"/>
                </a:lnTo>
                <a:lnTo>
                  <a:pt x="258671" y="415052"/>
                </a:lnTo>
                <a:lnTo>
                  <a:pt x="302991" y="399190"/>
                </a:lnTo>
                <a:lnTo>
                  <a:pt x="342033" y="374317"/>
                </a:lnTo>
                <a:lnTo>
                  <a:pt x="374557" y="341713"/>
                </a:lnTo>
                <a:lnTo>
                  <a:pt x="399323" y="302658"/>
                </a:lnTo>
                <a:lnTo>
                  <a:pt x="415092" y="258431"/>
                </a:lnTo>
                <a:lnTo>
                  <a:pt x="420623" y="210311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3483102" y="4096801"/>
            <a:ext cx="466090" cy="463550"/>
          </a:xfrm>
          <a:custGeom>
            <a:avLst/>
            <a:gdLst/>
            <a:ahLst/>
            <a:cxnLst/>
            <a:rect l="l" t="t" r="r" b="b"/>
            <a:pathLst>
              <a:path w="466089" h="463550">
                <a:moveTo>
                  <a:pt x="465581" y="230596"/>
                </a:moveTo>
                <a:lnTo>
                  <a:pt x="455116" y="165471"/>
                </a:lnTo>
                <a:lnTo>
                  <a:pt x="441003" y="128599"/>
                </a:lnTo>
                <a:lnTo>
                  <a:pt x="399706" y="68739"/>
                </a:lnTo>
                <a:lnTo>
                  <a:pt x="345051" y="27380"/>
                </a:lnTo>
                <a:lnTo>
                  <a:pt x="281922" y="4508"/>
                </a:lnTo>
                <a:lnTo>
                  <a:pt x="248706" y="0"/>
                </a:lnTo>
                <a:lnTo>
                  <a:pt x="215203" y="107"/>
                </a:lnTo>
                <a:lnTo>
                  <a:pt x="149780" y="14164"/>
                </a:lnTo>
                <a:lnTo>
                  <a:pt x="90538" y="46662"/>
                </a:lnTo>
                <a:lnTo>
                  <a:pt x="42359" y="97589"/>
                </a:lnTo>
                <a:lnTo>
                  <a:pt x="10130" y="166928"/>
                </a:lnTo>
                <a:lnTo>
                  <a:pt x="1523" y="208498"/>
                </a:lnTo>
                <a:lnTo>
                  <a:pt x="0" y="232120"/>
                </a:lnTo>
                <a:lnTo>
                  <a:pt x="1524" y="255742"/>
                </a:lnTo>
                <a:lnTo>
                  <a:pt x="3048" y="267172"/>
                </a:lnTo>
                <a:lnTo>
                  <a:pt x="14508" y="309149"/>
                </a:lnTo>
                <a:lnTo>
                  <a:pt x="31005" y="345965"/>
                </a:lnTo>
                <a:lnTo>
                  <a:pt x="44958" y="367135"/>
                </a:lnTo>
                <a:lnTo>
                  <a:pt x="44958" y="221452"/>
                </a:lnTo>
                <a:lnTo>
                  <a:pt x="45720" y="211546"/>
                </a:lnTo>
                <a:lnTo>
                  <a:pt x="56062" y="168726"/>
                </a:lnTo>
                <a:lnTo>
                  <a:pt x="73036" y="132256"/>
                </a:lnTo>
                <a:lnTo>
                  <a:pt x="122688" y="78242"/>
                </a:lnTo>
                <a:lnTo>
                  <a:pt x="186298" y="49264"/>
                </a:lnTo>
                <a:lnTo>
                  <a:pt x="220718" y="44088"/>
                </a:lnTo>
                <a:lnTo>
                  <a:pt x="255487" y="45081"/>
                </a:lnTo>
                <a:lnTo>
                  <a:pt x="321877" y="65451"/>
                </a:lnTo>
                <a:lnTo>
                  <a:pt x="377090" y="110133"/>
                </a:lnTo>
                <a:lnTo>
                  <a:pt x="412747" y="178886"/>
                </a:lnTo>
                <a:lnTo>
                  <a:pt x="420623" y="222214"/>
                </a:lnTo>
                <a:lnTo>
                  <a:pt x="420623" y="368200"/>
                </a:lnTo>
                <a:lnTo>
                  <a:pt x="434520" y="347441"/>
                </a:lnTo>
                <a:lnTo>
                  <a:pt x="450227" y="312837"/>
                </a:lnTo>
                <a:lnTo>
                  <a:pt x="460793" y="273872"/>
                </a:lnTo>
                <a:lnTo>
                  <a:pt x="465581" y="230596"/>
                </a:lnTo>
                <a:close/>
              </a:path>
              <a:path w="466089" h="463550">
                <a:moveTo>
                  <a:pt x="420623" y="368200"/>
                </a:moveTo>
                <a:lnTo>
                  <a:pt x="420623" y="241264"/>
                </a:lnTo>
                <a:lnTo>
                  <a:pt x="412809" y="283684"/>
                </a:lnTo>
                <a:lnTo>
                  <a:pt x="398263" y="320433"/>
                </a:lnTo>
                <a:lnTo>
                  <a:pt x="352933" y="376719"/>
                </a:lnTo>
                <a:lnTo>
                  <a:pt x="292543" y="409724"/>
                </a:lnTo>
                <a:lnTo>
                  <a:pt x="225002" y="419053"/>
                </a:lnTo>
                <a:lnTo>
                  <a:pt x="191021" y="414716"/>
                </a:lnTo>
                <a:lnTo>
                  <a:pt x="127583" y="387791"/>
                </a:lnTo>
                <a:lnTo>
                  <a:pt x="76767" y="336201"/>
                </a:lnTo>
                <a:lnTo>
                  <a:pt x="58564" y="301034"/>
                </a:lnTo>
                <a:lnTo>
                  <a:pt x="46482" y="259552"/>
                </a:lnTo>
                <a:lnTo>
                  <a:pt x="44958" y="240502"/>
                </a:lnTo>
                <a:lnTo>
                  <a:pt x="44958" y="367135"/>
                </a:lnTo>
                <a:lnTo>
                  <a:pt x="76561" y="404313"/>
                </a:lnTo>
                <a:lnTo>
                  <a:pt x="134627" y="442614"/>
                </a:lnTo>
                <a:lnTo>
                  <a:pt x="200115" y="461270"/>
                </a:lnTo>
                <a:lnTo>
                  <a:pt x="234052" y="463356"/>
                </a:lnTo>
                <a:lnTo>
                  <a:pt x="267936" y="460681"/>
                </a:lnTo>
                <a:lnTo>
                  <a:pt x="333003" y="441246"/>
                </a:lnTo>
                <a:lnTo>
                  <a:pt x="390227" y="403366"/>
                </a:lnTo>
                <a:lnTo>
                  <a:pt x="414308" y="377634"/>
                </a:lnTo>
                <a:lnTo>
                  <a:pt x="420623" y="36820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2895600" y="3832859"/>
            <a:ext cx="421005" cy="421005"/>
          </a:xfrm>
          <a:custGeom>
            <a:avLst/>
            <a:gdLst/>
            <a:ahLst/>
            <a:cxnLst/>
            <a:rect l="l" t="t" r="r" b="b"/>
            <a:pathLst>
              <a:path w="421004" h="421004">
                <a:moveTo>
                  <a:pt x="420623" y="210311"/>
                </a:moveTo>
                <a:lnTo>
                  <a:pt x="415092" y="162192"/>
                </a:lnTo>
                <a:lnTo>
                  <a:pt x="399323" y="117965"/>
                </a:lnTo>
                <a:lnTo>
                  <a:pt x="374557" y="78910"/>
                </a:lnTo>
                <a:lnTo>
                  <a:pt x="342033" y="46306"/>
                </a:lnTo>
                <a:lnTo>
                  <a:pt x="302991" y="21433"/>
                </a:lnTo>
                <a:lnTo>
                  <a:pt x="258671" y="5571"/>
                </a:lnTo>
                <a:lnTo>
                  <a:pt x="210311" y="0"/>
                </a:lnTo>
                <a:lnTo>
                  <a:pt x="162192" y="5571"/>
                </a:lnTo>
                <a:lnTo>
                  <a:pt x="117965" y="21433"/>
                </a:lnTo>
                <a:lnTo>
                  <a:pt x="78910" y="46306"/>
                </a:lnTo>
                <a:lnTo>
                  <a:pt x="46306" y="78910"/>
                </a:lnTo>
                <a:lnTo>
                  <a:pt x="21433" y="117965"/>
                </a:lnTo>
                <a:lnTo>
                  <a:pt x="5571" y="162192"/>
                </a:lnTo>
                <a:lnTo>
                  <a:pt x="0" y="210312"/>
                </a:lnTo>
                <a:lnTo>
                  <a:pt x="5571" y="258671"/>
                </a:lnTo>
                <a:lnTo>
                  <a:pt x="21433" y="302991"/>
                </a:lnTo>
                <a:lnTo>
                  <a:pt x="46306" y="342033"/>
                </a:lnTo>
                <a:lnTo>
                  <a:pt x="78910" y="374557"/>
                </a:lnTo>
                <a:lnTo>
                  <a:pt x="117965" y="399323"/>
                </a:lnTo>
                <a:lnTo>
                  <a:pt x="162192" y="415092"/>
                </a:lnTo>
                <a:lnTo>
                  <a:pt x="210311" y="420624"/>
                </a:lnTo>
                <a:lnTo>
                  <a:pt x="258671" y="415092"/>
                </a:lnTo>
                <a:lnTo>
                  <a:pt x="302991" y="399323"/>
                </a:lnTo>
                <a:lnTo>
                  <a:pt x="342033" y="374557"/>
                </a:lnTo>
                <a:lnTo>
                  <a:pt x="374557" y="342033"/>
                </a:lnTo>
                <a:lnTo>
                  <a:pt x="399323" y="302991"/>
                </a:lnTo>
                <a:lnTo>
                  <a:pt x="415092" y="258671"/>
                </a:lnTo>
                <a:lnTo>
                  <a:pt x="420623" y="210311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2873501" y="3811843"/>
            <a:ext cx="466090" cy="463550"/>
          </a:xfrm>
          <a:custGeom>
            <a:avLst/>
            <a:gdLst/>
            <a:ahLst/>
            <a:cxnLst/>
            <a:rect l="l" t="t" r="r" b="b"/>
            <a:pathLst>
              <a:path w="466089" h="463550">
                <a:moveTo>
                  <a:pt x="465581" y="230566"/>
                </a:moveTo>
                <a:lnTo>
                  <a:pt x="455090" y="165436"/>
                </a:lnTo>
                <a:lnTo>
                  <a:pt x="440960" y="128563"/>
                </a:lnTo>
                <a:lnTo>
                  <a:pt x="399649" y="68707"/>
                </a:lnTo>
                <a:lnTo>
                  <a:pt x="345000" y="27359"/>
                </a:lnTo>
                <a:lnTo>
                  <a:pt x="281892" y="4501"/>
                </a:lnTo>
                <a:lnTo>
                  <a:pt x="248689" y="0"/>
                </a:lnTo>
                <a:lnTo>
                  <a:pt x="215201" y="114"/>
                </a:lnTo>
                <a:lnTo>
                  <a:pt x="149804" y="14180"/>
                </a:lnTo>
                <a:lnTo>
                  <a:pt x="90579" y="46681"/>
                </a:lnTo>
                <a:lnTo>
                  <a:pt x="42403" y="97599"/>
                </a:lnTo>
                <a:lnTo>
                  <a:pt x="10152" y="166916"/>
                </a:lnTo>
                <a:lnTo>
                  <a:pt x="1523" y="208468"/>
                </a:lnTo>
                <a:lnTo>
                  <a:pt x="0" y="232090"/>
                </a:lnTo>
                <a:lnTo>
                  <a:pt x="1524" y="255712"/>
                </a:lnTo>
                <a:lnTo>
                  <a:pt x="3048" y="267142"/>
                </a:lnTo>
                <a:lnTo>
                  <a:pt x="14496" y="309147"/>
                </a:lnTo>
                <a:lnTo>
                  <a:pt x="30983" y="345983"/>
                </a:lnTo>
                <a:lnTo>
                  <a:pt x="44958" y="367201"/>
                </a:lnTo>
                <a:lnTo>
                  <a:pt x="44958" y="221422"/>
                </a:lnTo>
                <a:lnTo>
                  <a:pt x="45720" y="211516"/>
                </a:lnTo>
                <a:lnTo>
                  <a:pt x="56043" y="168706"/>
                </a:lnTo>
                <a:lnTo>
                  <a:pt x="73010" y="132248"/>
                </a:lnTo>
                <a:lnTo>
                  <a:pt x="122675" y="78266"/>
                </a:lnTo>
                <a:lnTo>
                  <a:pt x="186319" y="49320"/>
                </a:lnTo>
                <a:lnTo>
                  <a:pt x="220761" y="44158"/>
                </a:lnTo>
                <a:lnTo>
                  <a:pt x="255549" y="45160"/>
                </a:lnTo>
                <a:lnTo>
                  <a:pt x="321967" y="65536"/>
                </a:lnTo>
                <a:lnTo>
                  <a:pt x="377180" y="110199"/>
                </a:lnTo>
                <a:lnTo>
                  <a:pt x="412791" y="178898"/>
                </a:lnTo>
                <a:lnTo>
                  <a:pt x="420623" y="222184"/>
                </a:lnTo>
                <a:lnTo>
                  <a:pt x="420623" y="368148"/>
                </a:lnTo>
                <a:lnTo>
                  <a:pt x="434523" y="347386"/>
                </a:lnTo>
                <a:lnTo>
                  <a:pt x="450230" y="312785"/>
                </a:lnTo>
                <a:lnTo>
                  <a:pt x="460795" y="273828"/>
                </a:lnTo>
                <a:lnTo>
                  <a:pt x="465581" y="230566"/>
                </a:lnTo>
                <a:close/>
              </a:path>
              <a:path w="466089" h="463550">
                <a:moveTo>
                  <a:pt x="420623" y="368148"/>
                </a:moveTo>
                <a:lnTo>
                  <a:pt x="420623" y="241996"/>
                </a:lnTo>
                <a:lnTo>
                  <a:pt x="412747" y="284184"/>
                </a:lnTo>
                <a:lnTo>
                  <a:pt x="398158" y="320755"/>
                </a:lnTo>
                <a:lnTo>
                  <a:pt x="352788" y="376822"/>
                </a:lnTo>
                <a:lnTo>
                  <a:pt x="292404" y="409747"/>
                </a:lnTo>
                <a:lnTo>
                  <a:pt x="224898" y="419083"/>
                </a:lnTo>
                <a:lnTo>
                  <a:pt x="190941" y="414764"/>
                </a:lnTo>
                <a:lnTo>
                  <a:pt x="127550" y="387876"/>
                </a:lnTo>
                <a:lnTo>
                  <a:pt x="76766" y="336278"/>
                </a:lnTo>
                <a:lnTo>
                  <a:pt x="58568" y="301073"/>
                </a:lnTo>
                <a:lnTo>
                  <a:pt x="46482" y="259522"/>
                </a:lnTo>
                <a:lnTo>
                  <a:pt x="44958" y="240472"/>
                </a:lnTo>
                <a:lnTo>
                  <a:pt x="44958" y="367201"/>
                </a:lnTo>
                <a:lnTo>
                  <a:pt x="76528" y="404351"/>
                </a:lnTo>
                <a:lnTo>
                  <a:pt x="134592" y="442651"/>
                </a:lnTo>
                <a:lnTo>
                  <a:pt x="200085" y="461291"/>
                </a:lnTo>
                <a:lnTo>
                  <a:pt x="234026" y="463366"/>
                </a:lnTo>
                <a:lnTo>
                  <a:pt x="267915" y="460678"/>
                </a:lnTo>
                <a:lnTo>
                  <a:pt x="332992" y="441218"/>
                </a:lnTo>
                <a:lnTo>
                  <a:pt x="390224" y="403318"/>
                </a:lnTo>
                <a:lnTo>
                  <a:pt x="414309" y="377581"/>
                </a:lnTo>
                <a:lnTo>
                  <a:pt x="420623" y="368148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29845" rIns="0" bIns="0" rtlCol="0">
            <a:spAutoFit/>
          </a:bodyPr>
          <a:lstStyle/>
          <a:p>
            <a:pPr marL="25400">
              <a:lnSpc>
                <a:spcPct val="100000"/>
              </a:lnSpc>
              <a:spcBef>
                <a:spcPts val="235"/>
              </a:spcBef>
            </a:pPr>
            <a:fld id="{81D60167-4931-47E6-BA6A-407CBD079E47}" type="slidenum">
              <a:rPr spc="-5" dirty="0"/>
              <a:t>5</a:t>
            </a:fld>
            <a:endParaRPr spc="-5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841751" y="1006855"/>
            <a:ext cx="437642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Reversed Plug or</a:t>
            </a:r>
            <a:r>
              <a:rPr spc="-10" dirty="0"/>
              <a:t> Wiring</a:t>
            </a:r>
          </a:p>
        </p:txBody>
      </p:sp>
      <p:sp>
        <p:nvSpPr>
          <p:cNvPr id="5" name="object 5"/>
          <p:cNvSpPr/>
          <p:nvPr/>
        </p:nvSpPr>
        <p:spPr>
          <a:xfrm>
            <a:off x="7888985" y="457200"/>
            <a:ext cx="38100" cy="2540"/>
          </a:xfrm>
          <a:custGeom>
            <a:avLst/>
            <a:gdLst/>
            <a:ahLst/>
            <a:cxnLst/>
            <a:rect l="l" t="t" r="r" b="b"/>
            <a:pathLst>
              <a:path w="38100" h="2540">
                <a:moveTo>
                  <a:pt x="38100" y="0"/>
                </a:moveTo>
                <a:lnTo>
                  <a:pt x="38100" y="2285"/>
                </a:lnTo>
                <a:lnTo>
                  <a:pt x="0" y="2285"/>
                </a:lnTo>
                <a:lnTo>
                  <a:pt x="0" y="0"/>
                </a:lnTo>
                <a:lnTo>
                  <a:pt x="38100" y="0"/>
                </a:lnTo>
                <a:close/>
              </a:path>
            </a:pathLst>
          </a:custGeom>
          <a:solidFill>
            <a:srgbClr val="FF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7888985" y="457200"/>
            <a:ext cx="38100" cy="2540"/>
          </a:xfrm>
          <a:custGeom>
            <a:avLst/>
            <a:gdLst/>
            <a:ahLst/>
            <a:cxnLst/>
            <a:rect l="l" t="t" r="r" b="b"/>
            <a:pathLst>
              <a:path w="38100" h="2540">
                <a:moveTo>
                  <a:pt x="0" y="2285"/>
                </a:moveTo>
                <a:lnTo>
                  <a:pt x="0" y="0"/>
                </a:lnTo>
                <a:lnTo>
                  <a:pt x="38100" y="0"/>
                </a:lnTo>
                <a:lnTo>
                  <a:pt x="38100" y="2285"/>
                </a:lnTo>
                <a:lnTo>
                  <a:pt x="0" y="2285"/>
                </a:lnTo>
                <a:close/>
              </a:path>
            </a:pathLst>
          </a:custGeom>
          <a:solidFill>
            <a:srgbClr val="FF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7056373" y="6358380"/>
            <a:ext cx="2389505" cy="2698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00" i="1" dirty="0">
                <a:latin typeface="Times New Roman"/>
                <a:cs typeface="Times New Roman"/>
              </a:rPr>
              <a:t>American Power</a:t>
            </a:r>
            <a:r>
              <a:rPr sz="1600" i="1" spc="-100" dirty="0">
                <a:latin typeface="Times New Roman"/>
                <a:cs typeface="Times New Roman"/>
              </a:rPr>
              <a:t> </a:t>
            </a:r>
            <a:r>
              <a:rPr sz="1600" i="1" dirty="0">
                <a:latin typeface="Times New Roman"/>
                <a:cs typeface="Times New Roman"/>
              </a:rPr>
              <a:t>Conversion</a:t>
            </a:r>
            <a:endParaRPr sz="1600">
              <a:latin typeface="Times New Roman"/>
              <a:cs typeface="Times New Roman"/>
            </a:endParaRPr>
          </a:p>
        </p:txBody>
      </p:sp>
      <p:sp>
        <p:nvSpPr>
          <p:cNvPr id="8" name="object 8"/>
          <p:cNvSpPr/>
          <p:nvPr/>
        </p:nvSpPr>
        <p:spPr>
          <a:xfrm>
            <a:off x="2041329" y="2912955"/>
            <a:ext cx="5400318" cy="3154644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 txBox="1"/>
          <p:nvPr/>
        </p:nvSpPr>
        <p:spPr>
          <a:xfrm>
            <a:off x="6462014" y="2543047"/>
            <a:ext cx="2602230" cy="11226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1800" b="1" spc="-5" dirty="0">
                <a:latin typeface="Arial Narrow"/>
                <a:cs typeface="Arial Narrow"/>
              </a:rPr>
              <a:t>Equipment on/off </a:t>
            </a:r>
            <a:r>
              <a:rPr sz="1800" b="1" spc="-10" dirty="0">
                <a:latin typeface="Arial Narrow"/>
                <a:cs typeface="Arial Narrow"/>
              </a:rPr>
              <a:t>switch  </a:t>
            </a:r>
            <a:r>
              <a:rPr sz="1800" b="1" spc="-5" dirty="0">
                <a:latin typeface="Arial Narrow"/>
                <a:cs typeface="Arial Narrow"/>
              </a:rPr>
              <a:t>disconnects neutral, not hot.  The load is still connected to  the hot leg of the</a:t>
            </a:r>
            <a:r>
              <a:rPr sz="1800" b="1" spc="-25" dirty="0">
                <a:latin typeface="Arial Narrow"/>
                <a:cs typeface="Arial Narrow"/>
              </a:rPr>
              <a:t> </a:t>
            </a:r>
            <a:r>
              <a:rPr sz="1800" b="1" spc="-5" dirty="0">
                <a:latin typeface="Arial Narrow"/>
                <a:cs typeface="Arial Narrow"/>
              </a:rPr>
              <a:t>circuit.</a:t>
            </a:r>
            <a:endParaRPr sz="1800">
              <a:latin typeface="Arial Narrow"/>
              <a:cs typeface="Arial Narrow"/>
            </a:endParaRPr>
          </a:p>
        </p:txBody>
      </p:sp>
      <p:sp>
        <p:nvSpPr>
          <p:cNvPr id="10" name="object 10"/>
          <p:cNvSpPr/>
          <p:nvPr/>
        </p:nvSpPr>
        <p:spPr>
          <a:xfrm>
            <a:off x="6989064" y="3708653"/>
            <a:ext cx="415290" cy="702310"/>
          </a:xfrm>
          <a:custGeom>
            <a:avLst/>
            <a:gdLst/>
            <a:ahLst/>
            <a:cxnLst/>
            <a:rect l="l" t="t" r="r" b="b"/>
            <a:pathLst>
              <a:path w="415290" h="702310">
                <a:moveTo>
                  <a:pt x="50479" y="619608"/>
                </a:moveTo>
                <a:lnTo>
                  <a:pt x="0" y="592074"/>
                </a:lnTo>
                <a:lnTo>
                  <a:pt x="21336" y="701802"/>
                </a:lnTo>
                <a:lnTo>
                  <a:pt x="43434" y="693091"/>
                </a:lnTo>
                <a:lnTo>
                  <a:pt x="43434" y="632460"/>
                </a:lnTo>
                <a:lnTo>
                  <a:pt x="50479" y="619608"/>
                </a:lnTo>
                <a:close/>
              </a:path>
              <a:path w="415290" h="702310">
                <a:moveTo>
                  <a:pt x="75625" y="633324"/>
                </a:moveTo>
                <a:lnTo>
                  <a:pt x="50479" y="619608"/>
                </a:lnTo>
                <a:lnTo>
                  <a:pt x="43434" y="632460"/>
                </a:lnTo>
                <a:lnTo>
                  <a:pt x="68580" y="646176"/>
                </a:lnTo>
                <a:lnTo>
                  <a:pt x="75625" y="633324"/>
                </a:lnTo>
                <a:close/>
              </a:path>
              <a:path w="415290" h="702310">
                <a:moveTo>
                  <a:pt x="125730" y="660654"/>
                </a:moveTo>
                <a:lnTo>
                  <a:pt x="75625" y="633324"/>
                </a:lnTo>
                <a:lnTo>
                  <a:pt x="68580" y="646176"/>
                </a:lnTo>
                <a:lnTo>
                  <a:pt x="43434" y="632460"/>
                </a:lnTo>
                <a:lnTo>
                  <a:pt x="43434" y="693091"/>
                </a:lnTo>
                <a:lnTo>
                  <a:pt x="125730" y="660654"/>
                </a:lnTo>
                <a:close/>
              </a:path>
              <a:path w="415290" h="702310">
                <a:moveTo>
                  <a:pt x="415290" y="13715"/>
                </a:moveTo>
                <a:lnTo>
                  <a:pt x="390144" y="0"/>
                </a:lnTo>
                <a:lnTo>
                  <a:pt x="50479" y="619608"/>
                </a:lnTo>
                <a:lnTo>
                  <a:pt x="75625" y="633324"/>
                </a:lnTo>
                <a:lnTo>
                  <a:pt x="415290" y="13715"/>
                </a:lnTo>
                <a:close/>
              </a:path>
            </a:pathLst>
          </a:custGeom>
          <a:solidFill>
            <a:srgbClr val="C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29845" rIns="0" bIns="0" rtlCol="0">
            <a:spAutoFit/>
          </a:bodyPr>
          <a:lstStyle/>
          <a:p>
            <a:pPr marL="25400">
              <a:lnSpc>
                <a:spcPct val="100000"/>
              </a:lnSpc>
              <a:spcBef>
                <a:spcPts val="235"/>
              </a:spcBef>
            </a:pPr>
            <a:fld id="{81D60167-4931-47E6-BA6A-407CBD079E47}" type="slidenum">
              <a:rPr spc="-5" dirty="0"/>
              <a:t>6</a:t>
            </a:fld>
            <a:endParaRPr spc="-5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3382771" y="1006855"/>
            <a:ext cx="329311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Why </a:t>
            </a:r>
            <a:r>
              <a:rPr dirty="0"/>
              <a:t>Three</a:t>
            </a:r>
            <a:r>
              <a:rPr spc="-95" dirty="0"/>
              <a:t> </a:t>
            </a:r>
            <a:r>
              <a:rPr spc="-5" dirty="0"/>
              <a:t>Wires?</a:t>
            </a:r>
          </a:p>
        </p:txBody>
      </p:sp>
      <p:sp>
        <p:nvSpPr>
          <p:cNvPr id="5" name="object 5"/>
          <p:cNvSpPr/>
          <p:nvPr/>
        </p:nvSpPr>
        <p:spPr>
          <a:xfrm>
            <a:off x="7888985" y="457200"/>
            <a:ext cx="38100" cy="2540"/>
          </a:xfrm>
          <a:custGeom>
            <a:avLst/>
            <a:gdLst/>
            <a:ahLst/>
            <a:cxnLst/>
            <a:rect l="l" t="t" r="r" b="b"/>
            <a:pathLst>
              <a:path w="38100" h="2540">
                <a:moveTo>
                  <a:pt x="38100" y="0"/>
                </a:moveTo>
                <a:lnTo>
                  <a:pt x="38100" y="2285"/>
                </a:lnTo>
                <a:lnTo>
                  <a:pt x="0" y="2285"/>
                </a:lnTo>
                <a:lnTo>
                  <a:pt x="0" y="0"/>
                </a:lnTo>
                <a:lnTo>
                  <a:pt x="38100" y="0"/>
                </a:lnTo>
                <a:close/>
              </a:path>
            </a:pathLst>
          </a:custGeom>
          <a:solidFill>
            <a:srgbClr val="FF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7888985" y="457200"/>
            <a:ext cx="38100" cy="2540"/>
          </a:xfrm>
          <a:custGeom>
            <a:avLst/>
            <a:gdLst/>
            <a:ahLst/>
            <a:cxnLst/>
            <a:rect l="l" t="t" r="r" b="b"/>
            <a:pathLst>
              <a:path w="38100" h="2540">
                <a:moveTo>
                  <a:pt x="0" y="2285"/>
                </a:moveTo>
                <a:lnTo>
                  <a:pt x="0" y="0"/>
                </a:lnTo>
                <a:lnTo>
                  <a:pt x="38100" y="0"/>
                </a:lnTo>
                <a:lnTo>
                  <a:pt x="38100" y="2285"/>
                </a:lnTo>
                <a:lnTo>
                  <a:pt x="0" y="2285"/>
                </a:lnTo>
                <a:close/>
              </a:path>
            </a:pathLst>
          </a:custGeom>
          <a:solidFill>
            <a:srgbClr val="FF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2146399" y="2119884"/>
            <a:ext cx="6669179" cy="458571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2810255" y="5020055"/>
            <a:ext cx="1238250" cy="1543050"/>
          </a:xfrm>
          <a:custGeom>
            <a:avLst/>
            <a:gdLst/>
            <a:ahLst/>
            <a:cxnLst/>
            <a:rect l="l" t="t" r="r" b="b"/>
            <a:pathLst>
              <a:path w="1238250" h="1543050">
                <a:moveTo>
                  <a:pt x="1238250" y="790955"/>
                </a:moveTo>
                <a:lnTo>
                  <a:pt x="1238250" y="771143"/>
                </a:lnTo>
                <a:lnTo>
                  <a:pt x="1237488" y="751332"/>
                </a:lnTo>
                <a:lnTo>
                  <a:pt x="1237488" y="731519"/>
                </a:lnTo>
                <a:lnTo>
                  <a:pt x="1234821" y="686784"/>
                </a:lnTo>
                <a:lnTo>
                  <a:pt x="1229817" y="641899"/>
                </a:lnTo>
                <a:lnTo>
                  <a:pt x="1222502" y="597053"/>
                </a:lnTo>
                <a:lnTo>
                  <a:pt x="1212906" y="552436"/>
                </a:lnTo>
                <a:lnTo>
                  <a:pt x="1201057" y="508236"/>
                </a:lnTo>
                <a:lnTo>
                  <a:pt x="1186982" y="464644"/>
                </a:lnTo>
                <a:lnTo>
                  <a:pt x="1170711" y="421849"/>
                </a:lnTo>
                <a:lnTo>
                  <a:pt x="1152272" y="380040"/>
                </a:lnTo>
                <a:lnTo>
                  <a:pt x="1131692" y="339406"/>
                </a:lnTo>
                <a:lnTo>
                  <a:pt x="1109001" y="300137"/>
                </a:lnTo>
                <a:lnTo>
                  <a:pt x="1084226" y="262422"/>
                </a:lnTo>
                <a:lnTo>
                  <a:pt x="1057397" y="226450"/>
                </a:lnTo>
                <a:lnTo>
                  <a:pt x="1028541" y="192412"/>
                </a:lnTo>
                <a:lnTo>
                  <a:pt x="997686" y="160496"/>
                </a:lnTo>
                <a:lnTo>
                  <a:pt x="964862" y="130891"/>
                </a:lnTo>
                <a:lnTo>
                  <a:pt x="930095" y="103788"/>
                </a:lnTo>
                <a:lnTo>
                  <a:pt x="893416" y="79375"/>
                </a:lnTo>
                <a:lnTo>
                  <a:pt x="854851" y="57841"/>
                </a:lnTo>
                <a:lnTo>
                  <a:pt x="814430" y="39377"/>
                </a:lnTo>
                <a:lnTo>
                  <a:pt x="772181" y="24172"/>
                </a:lnTo>
                <a:lnTo>
                  <a:pt x="728131" y="12414"/>
                </a:lnTo>
                <a:lnTo>
                  <a:pt x="682310" y="4293"/>
                </a:lnTo>
                <a:lnTo>
                  <a:pt x="634746" y="0"/>
                </a:lnTo>
                <a:lnTo>
                  <a:pt x="602742" y="0"/>
                </a:lnTo>
                <a:lnTo>
                  <a:pt x="554070" y="4383"/>
                </a:lnTo>
                <a:lnTo>
                  <a:pt x="507392" y="12800"/>
                </a:lnTo>
                <a:lnTo>
                  <a:pt x="462431" y="25096"/>
                </a:lnTo>
                <a:lnTo>
                  <a:pt x="419327" y="41041"/>
                </a:lnTo>
                <a:lnTo>
                  <a:pt x="378116" y="60426"/>
                </a:lnTo>
                <a:lnTo>
                  <a:pt x="338832" y="83041"/>
                </a:lnTo>
                <a:lnTo>
                  <a:pt x="301512" y="108674"/>
                </a:lnTo>
                <a:lnTo>
                  <a:pt x="266191" y="137116"/>
                </a:lnTo>
                <a:lnTo>
                  <a:pt x="232905" y="168156"/>
                </a:lnTo>
                <a:lnTo>
                  <a:pt x="201688" y="201585"/>
                </a:lnTo>
                <a:lnTo>
                  <a:pt x="172578" y="237191"/>
                </a:lnTo>
                <a:lnTo>
                  <a:pt x="145609" y="274765"/>
                </a:lnTo>
                <a:lnTo>
                  <a:pt x="120817" y="314097"/>
                </a:lnTo>
                <a:lnTo>
                  <a:pt x="98238" y="354975"/>
                </a:lnTo>
                <a:lnTo>
                  <a:pt x="77907" y="397191"/>
                </a:lnTo>
                <a:lnTo>
                  <a:pt x="59859" y="440533"/>
                </a:lnTo>
                <a:lnTo>
                  <a:pt x="44131" y="484792"/>
                </a:lnTo>
                <a:lnTo>
                  <a:pt x="30758" y="529756"/>
                </a:lnTo>
                <a:lnTo>
                  <a:pt x="19774" y="575216"/>
                </a:lnTo>
                <a:lnTo>
                  <a:pt x="11217" y="620962"/>
                </a:lnTo>
                <a:lnTo>
                  <a:pt x="5122" y="666783"/>
                </a:lnTo>
                <a:lnTo>
                  <a:pt x="1524" y="712470"/>
                </a:lnTo>
                <a:lnTo>
                  <a:pt x="0" y="752094"/>
                </a:lnTo>
                <a:lnTo>
                  <a:pt x="0" y="768858"/>
                </a:lnTo>
                <a:lnTo>
                  <a:pt x="762" y="765810"/>
                </a:lnTo>
                <a:lnTo>
                  <a:pt x="3048" y="764286"/>
                </a:lnTo>
                <a:lnTo>
                  <a:pt x="6096" y="762000"/>
                </a:lnTo>
                <a:lnTo>
                  <a:pt x="8382" y="761238"/>
                </a:lnTo>
                <a:lnTo>
                  <a:pt x="11217" y="761946"/>
                </a:lnTo>
                <a:lnTo>
                  <a:pt x="12192" y="762000"/>
                </a:lnTo>
                <a:lnTo>
                  <a:pt x="12192" y="776716"/>
                </a:lnTo>
                <a:lnTo>
                  <a:pt x="19050" y="771144"/>
                </a:lnTo>
                <a:lnTo>
                  <a:pt x="19050" y="752094"/>
                </a:lnTo>
                <a:lnTo>
                  <a:pt x="20574" y="713232"/>
                </a:lnTo>
                <a:lnTo>
                  <a:pt x="24134" y="668157"/>
                </a:lnTo>
                <a:lnTo>
                  <a:pt x="30197" y="622914"/>
                </a:lnTo>
                <a:lnTo>
                  <a:pt x="38726" y="577719"/>
                </a:lnTo>
                <a:lnTo>
                  <a:pt x="49682" y="532792"/>
                </a:lnTo>
                <a:lnTo>
                  <a:pt x="63030" y="488350"/>
                </a:lnTo>
                <a:lnTo>
                  <a:pt x="78731" y="444614"/>
                </a:lnTo>
                <a:lnTo>
                  <a:pt x="96748" y="401801"/>
                </a:lnTo>
                <a:lnTo>
                  <a:pt x="117044" y="360130"/>
                </a:lnTo>
                <a:lnTo>
                  <a:pt x="139580" y="319819"/>
                </a:lnTo>
                <a:lnTo>
                  <a:pt x="164321" y="281088"/>
                </a:lnTo>
                <a:lnTo>
                  <a:pt x="191228" y="244154"/>
                </a:lnTo>
                <a:lnTo>
                  <a:pt x="220264" y="209236"/>
                </a:lnTo>
                <a:lnTo>
                  <a:pt x="251392" y="176554"/>
                </a:lnTo>
                <a:lnTo>
                  <a:pt x="284575" y="146325"/>
                </a:lnTo>
                <a:lnTo>
                  <a:pt x="319774" y="118768"/>
                </a:lnTo>
                <a:lnTo>
                  <a:pt x="356953" y="94101"/>
                </a:lnTo>
                <a:lnTo>
                  <a:pt x="396074" y="72544"/>
                </a:lnTo>
                <a:lnTo>
                  <a:pt x="437100" y="54315"/>
                </a:lnTo>
                <a:lnTo>
                  <a:pt x="479994" y="39633"/>
                </a:lnTo>
                <a:lnTo>
                  <a:pt x="524718" y="28715"/>
                </a:lnTo>
                <a:lnTo>
                  <a:pt x="571234" y="21781"/>
                </a:lnTo>
                <a:lnTo>
                  <a:pt x="618744" y="19093"/>
                </a:lnTo>
                <a:lnTo>
                  <a:pt x="634746" y="19050"/>
                </a:lnTo>
                <a:lnTo>
                  <a:pt x="649986" y="19812"/>
                </a:lnTo>
                <a:lnTo>
                  <a:pt x="697051" y="25591"/>
                </a:lnTo>
                <a:lnTo>
                  <a:pt x="742293" y="35293"/>
                </a:lnTo>
                <a:lnTo>
                  <a:pt x="785680" y="48709"/>
                </a:lnTo>
                <a:lnTo>
                  <a:pt x="827184" y="65632"/>
                </a:lnTo>
                <a:lnTo>
                  <a:pt x="866775" y="85854"/>
                </a:lnTo>
                <a:lnTo>
                  <a:pt x="904424" y="109167"/>
                </a:lnTo>
                <a:lnTo>
                  <a:pt x="940100" y="135364"/>
                </a:lnTo>
                <a:lnTo>
                  <a:pt x="973774" y="164236"/>
                </a:lnTo>
                <a:lnTo>
                  <a:pt x="1005417" y="195575"/>
                </a:lnTo>
                <a:lnTo>
                  <a:pt x="1034998" y="229175"/>
                </a:lnTo>
                <a:lnTo>
                  <a:pt x="1062489" y="264828"/>
                </a:lnTo>
                <a:lnTo>
                  <a:pt x="1087860" y="302325"/>
                </a:lnTo>
                <a:lnTo>
                  <a:pt x="1111081" y="341459"/>
                </a:lnTo>
                <a:lnTo>
                  <a:pt x="1132122" y="382022"/>
                </a:lnTo>
                <a:lnTo>
                  <a:pt x="1150954" y="423806"/>
                </a:lnTo>
                <a:lnTo>
                  <a:pt x="1167548" y="466604"/>
                </a:lnTo>
                <a:lnTo>
                  <a:pt x="1181873" y="510208"/>
                </a:lnTo>
                <a:lnTo>
                  <a:pt x="1193900" y="554410"/>
                </a:lnTo>
                <a:lnTo>
                  <a:pt x="1203600" y="599002"/>
                </a:lnTo>
                <a:lnTo>
                  <a:pt x="1210942" y="643777"/>
                </a:lnTo>
                <a:lnTo>
                  <a:pt x="1215898" y="688527"/>
                </a:lnTo>
                <a:lnTo>
                  <a:pt x="1218438" y="733043"/>
                </a:lnTo>
                <a:lnTo>
                  <a:pt x="1218438" y="752093"/>
                </a:lnTo>
                <a:lnTo>
                  <a:pt x="1219200" y="771905"/>
                </a:lnTo>
                <a:lnTo>
                  <a:pt x="1219200" y="962853"/>
                </a:lnTo>
                <a:lnTo>
                  <a:pt x="1222409" y="948158"/>
                </a:lnTo>
                <a:lnTo>
                  <a:pt x="1229942" y="902239"/>
                </a:lnTo>
                <a:lnTo>
                  <a:pt x="1234980" y="856370"/>
                </a:lnTo>
                <a:lnTo>
                  <a:pt x="1237488" y="810768"/>
                </a:lnTo>
                <a:lnTo>
                  <a:pt x="1238250" y="790955"/>
                </a:lnTo>
                <a:close/>
              </a:path>
              <a:path w="1238250" h="1543050">
                <a:moveTo>
                  <a:pt x="12192" y="762000"/>
                </a:moveTo>
                <a:lnTo>
                  <a:pt x="11217" y="761946"/>
                </a:lnTo>
                <a:lnTo>
                  <a:pt x="8382" y="761238"/>
                </a:lnTo>
                <a:lnTo>
                  <a:pt x="6096" y="762000"/>
                </a:lnTo>
                <a:lnTo>
                  <a:pt x="3048" y="764286"/>
                </a:lnTo>
                <a:lnTo>
                  <a:pt x="762" y="765810"/>
                </a:lnTo>
                <a:lnTo>
                  <a:pt x="0" y="768858"/>
                </a:lnTo>
                <a:lnTo>
                  <a:pt x="0" y="771144"/>
                </a:lnTo>
                <a:lnTo>
                  <a:pt x="12192" y="762000"/>
                </a:lnTo>
                <a:close/>
              </a:path>
              <a:path w="1238250" h="1543050">
                <a:moveTo>
                  <a:pt x="12192" y="776716"/>
                </a:moveTo>
                <a:lnTo>
                  <a:pt x="12192" y="762000"/>
                </a:lnTo>
                <a:lnTo>
                  <a:pt x="0" y="771144"/>
                </a:lnTo>
                <a:lnTo>
                  <a:pt x="0" y="791718"/>
                </a:lnTo>
                <a:lnTo>
                  <a:pt x="1524" y="830580"/>
                </a:lnTo>
                <a:lnTo>
                  <a:pt x="4912" y="875046"/>
                </a:lnTo>
                <a:lnTo>
                  <a:pt x="6858" y="890054"/>
                </a:lnTo>
                <a:lnTo>
                  <a:pt x="6858" y="781050"/>
                </a:lnTo>
                <a:lnTo>
                  <a:pt x="12192" y="776716"/>
                </a:lnTo>
                <a:close/>
              </a:path>
              <a:path w="1238250" h="1543050">
                <a:moveTo>
                  <a:pt x="19050" y="774192"/>
                </a:moveTo>
                <a:lnTo>
                  <a:pt x="19050" y="771144"/>
                </a:lnTo>
                <a:lnTo>
                  <a:pt x="6858" y="781050"/>
                </a:lnTo>
                <a:lnTo>
                  <a:pt x="9906" y="781812"/>
                </a:lnTo>
                <a:lnTo>
                  <a:pt x="12954" y="781050"/>
                </a:lnTo>
                <a:lnTo>
                  <a:pt x="15240" y="778764"/>
                </a:lnTo>
                <a:lnTo>
                  <a:pt x="17526" y="777240"/>
                </a:lnTo>
                <a:lnTo>
                  <a:pt x="19050" y="774192"/>
                </a:lnTo>
                <a:close/>
              </a:path>
              <a:path w="1238250" h="1543050">
                <a:moveTo>
                  <a:pt x="1219200" y="962853"/>
                </a:moveTo>
                <a:lnTo>
                  <a:pt x="1219200" y="790955"/>
                </a:lnTo>
                <a:lnTo>
                  <a:pt x="1218438" y="810768"/>
                </a:lnTo>
                <a:lnTo>
                  <a:pt x="1215989" y="855683"/>
                </a:lnTo>
                <a:lnTo>
                  <a:pt x="1210991" y="900913"/>
                </a:lnTo>
                <a:lnTo>
                  <a:pt x="1203483" y="946232"/>
                </a:lnTo>
                <a:lnTo>
                  <a:pt x="1193502" y="991414"/>
                </a:lnTo>
                <a:lnTo>
                  <a:pt x="1181086" y="1036231"/>
                </a:lnTo>
                <a:lnTo>
                  <a:pt x="1166272" y="1080459"/>
                </a:lnTo>
                <a:lnTo>
                  <a:pt x="1149098" y="1123870"/>
                </a:lnTo>
                <a:lnTo>
                  <a:pt x="1129602" y="1166239"/>
                </a:lnTo>
                <a:lnTo>
                  <a:pt x="1107822" y="1207338"/>
                </a:lnTo>
                <a:lnTo>
                  <a:pt x="1083796" y="1246943"/>
                </a:lnTo>
                <a:lnTo>
                  <a:pt x="1057560" y="1284827"/>
                </a:lnTo>
                <a:lnTo>
                  <a:pt x="1029154" y="1320763"/>
                </a:lnTo>
                <a:lnTo>
                  <a:pt x="998614" y="1354525"/>
                </a:lnTo>
                <a:lnTo>
                  <a:pt x="965979" y="1385887"/>
                </a:lnTo>
                <a:lnTo>
                  <a:pt x="931285" y="1414623"/>
                </a:lnTo>
                <a:lnTo>
                  <a:pt x="894572" y="1440507"/>
                </a:lnTo>
                <a:lnTo>
                  <a:pt x="855876" y="1463312"/>
                </a:lnTo>
                <a:lnTo>
                  <a:pt x="815236" y="1482812"/>
                </a:lnTo>
                <a:lnTo>
                  <a:pt x="772689" y="1498781"/>
                </a:lnTo>
                <a:lnTo>
                  <a:pt x="728273" y="1510992"/>
                </a:lnTo>
                <a:lnTo>
                  <a:pt x="682025" y="1519220"/>
                </a:lnTo>
                <a:lnTo>
                  <a:pt x="633984" y="1523238"/>
                </a:lnTo>
                <a:lnTo>
                  <a:pt x="619506" y="1523961"/>
                </a:lnTo>
                <a:lnTo>
                  <a:pt x="602742" y="1523929"/>
                </a:lnTo>
                <a:lnTo>
                  <a:pt x="554070" y="1519402"/>
                </a:lnTo>
                <a:lnTo>
                  <a:pt x="506559" y="1510441"/>
                </a:lnTo>
                <a:lnTo>
                  <a:pt x="461007" y="1497356"/>
                </a:lnTo>
                <a:lnTo>
                  <a:pt x="417455" y="1480386"/>
                </a:lnTo>
                <a:lnTo>
                  <a:pt x="375940" y="1459770"/>
                </a:lnTo>
                <a:lnTo>
                  <a:pt x="336502" y="1435747"/>
                </a:lnTo>
                <a:lnTo>
                  <a:pt x="299180" y="1408556"/>
                </a:lnTo>
                <a:lnTo>
                  <a:pt x="264013" y="1378436"/>
                </a:lnTo>
                <a:lnTo>
                  <a:pt x="231039" y="1345626"/>
                </a:lnTo>
                <a:lnTo>
                  <a:pt x="200297" y="1310365"/>
                </a:lnTo>
                <a:lnTo>
                  <a:pt x="171826" y="1272891"/>
                </a:lnTo>
                <a:lnTo>
                  <a:pt x="145609" y="1233348"/>
                </a:lnTo>
                <a:lnTo>
                  <a:pt x="121853" y="1192263"/>
                </a:lnTo>
                <a:lnTo>
                  <a:pt x="100428" y="1149587"/>
                </a:lnTo>
                <a:lnTo>
                  <a:pt x="81430" y="1105654"/>
                </a:lnTo>
                <a:lnTo>
                  <a:pt x="64897" y="1060704"/>
                </a:lnTo>
                <a:lnTo>
                  <a:pt x="50869" y="1014975"/>
                </a:lnTo>
                <a:lnTo>
                  <a:pt x="39383" y="968707"/>
                </a:lnTo>
                <a:lnTo>
                  <a:pt x="30480" y="922138"/>
                </a:lnTo>
                <a:lnTo>
                  <a:pt x="24197" y="875508"/>
                </a:lnTo>
                <a:lnTo>
                  <a:pt x="20574" y="829056"/>
                </a:lnTo>
                <a:lnTo>
                  <a:pt x="19050" y="790956"/>
                </a:lnTo>
                <a:lnTo>
                  <a:pt x="19050" y="774192"/>
                </a:lnTo>
                <a:lnTo>
                  <a:pt x="17526" y="777240"/>
                </a:lnTo>
                <a:lnTo>
                  <a:pt x="15240" y="778764"/>
                </a:lnTo>
                <a:lnTo>
                  <a:pt x="12954" y="781050"/>
                </a:lnTo>
                <a:lnTo>
                  <a:pt x="9906" y="781812"/>
                </a:lnTo>
                <a:lnTo>
                  <a:pt x="6858" y="781050"/>
                </a:lnTo>
                <a:lnTo>
                  <a:pt x="6858" y="890054"/>
                </a:lnTo>
                <a:lnTo>
                  <a:pt x="10692" y="919640"/>
                </a:lnTo>
                <a:lnTo>
                  <a:pt x="18825" y="964167"/>
                </a:lnTo>
                <a:lnTo>
                  <a:pt x="29275" y="1008435"/>
                </a:lnTo>
                <a:lnTo>
                  <a:pt x="42006" y="1052250"/>
                </a:lnTo>
                <a:lnTo>
                  <a:pt x="56982" y="1095419"/>
                </a:lnTo>
                <a:lnTo>
                  <a:pt x="74164" y="1137748"/>
                </a:lnTo>
                <a:lnTo>
                  <a:pt x="93518" y="1179044"/>
                </a:lnTo>
                <a:lnTo>
                  <a:pt x="115007" y="1219114"/>
                </a:lnTo>
                <a:lnTo>
                  <a:pt x="138593" y="1257764"/>
                </a:lnTo>
                <a:lnTo>
                  <a:pt x="164321" y="1294903"/>
                </a:lnTo>
                <a:lnTo>
                  <a:pt x="191914" y="1330032"/>
                </a:lnTo>
                <a:lnTo>
                  <a:pt x="221575" y="1363262"/>
                </a:lnTo>
                <a:lnTo>
                  <a:pt x="253188" y="1394300"/>
                </a:lnTo>
                <a:lnTo>
                  <a:pt x="286716" y="1422952"/>
                </a:lnTo>
                <a:lnTo>
                  <a:pt x="322123" y="1449024"/>
                </a:lnTo>
                <a:lnTo>
                  <a:pt x="359372" y="1472322"/>
                </a:lnTo>
                <a:lnTo>
                  <a:pt x="398427" y="1492654"/>
                </a:lnTo>
                <a:lnTo>
                  <a:pt x="439250" y="1509826"/>
                </a:lnTo>
                <a:lnTo>
                  <a:pt x="481807" y="1523645"/>
                </a:lnTo>
                <a:lnTo>
                  <a:pt x="526059" y="1533918"/>
                </a:lnTo>
                <a:lnTo>
                  <a:pt x="571971" y="1540450"/>
                </a:lnTo>
                <a:lnTo>
                  <a:pt x="619506" y="1543050"/>
                </a:lnTo>
                <a:lnTo>
                  <a:pt x="651510" y="1541526"/>
                </a:lnTo>
                <a:lnTo>
                  <a:pt x="699836" y="1535885"/>
                </a:lnTo>
                <a:lnTo>
                  <a:pt x="746329" y="1526172"/>
                </a:lnTo>
                <a:lnTo>
                  <a:pt x="790954" y="1512603"/>
                </a:lnTo>
                <a:lnTo>
                  <a:pt x="833674" y="1495395"/>
                </a:lnTo>
                <a:lnTo>
                  <a:pt x="874457" y="1474765"/>
                </a:lnTo>
                <a:lnTo>
                  <a:pt x="913267" y="1450930"/>
                </a:lnTo>
                <a:lnTo>
                  <a:pt x="950068" y="1424107"/>
                </a:lnTo>
                <a:lnTo>
                  <a:pt x="984827" y="1394513"/>
                </a:lnTo>
                <a:lnTo>
                  <a:pt x="1017509" y="1362365"/>
                </a:lnTo>
                <a:lnTo>
                  <a:pt x="1048078" y="1327880"/>
                </a:lnTo>
                <a:lnTo>
                  <a:pt x="1076501" y="1291275"/>
                </a:lnTo>
                <a:lnTo>
                  <a:pt x="1102741" y="1252767"/>
                </a:lnTo>
                <a:lnTo>
                  <a:pt x="1126765" y="1212573"/>
                </a:lnTo>
                <a:lnTo>
                  <a:pt x="1148537" y="1170911"/>
                </a:lnTo>
                <a:lnTo>
                  <a:pt x="1168023" y="1127996"/>
                </a:lnTo>
                <a:lnTo>
                  <a:pt x="1185188" y="1084046"/>
                </a:lnTo>
                <a:lnTo>
                  <a:pt x="1199998" y="1039279"/>
                </a:lnTo>
                <a:lnTo>
                  <a:pt x="1212416" y="993910"/>
                </a:lnTo>
                <a:lnTo>
                  <a:pt x="1219200" y="962853"/>
                </a:lnTo>
                <a:close/>
              </a:path>
            </a:pathLst>
          </a:custGeom>
          <a:solidFill>
            <a:srgbClr val="FF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 txBox="1"/>
          <p:nvPr/>
        </p:nvSpPr>
        <p:spPr>
          <a:xfrm>
            <a:off x="6388861" y="6358380"/>
            <a:ext cx="2389505" cy="2698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00" i="1" dirty="0">
                <a:latin typeface="Times New Roman"/>
                <a:cs typeface="Times New Roman"/>
              </a:rPr>
              <a:t>American Power</a:t>
            </a:r>
            <a:r>
              <a:rPr sz="1600" i="1" spc="-100" dirty="0">
                <a:latin typeface="Times New Roman"/>
                <a:cs typeface="Times New Roman"/>
              </a:rPr>
              <a:t> </a:t>
            </a:r>
            <a:r>
              <a:rPr sz="1600" i="1" dirty="0">
                <a:latin typeface="Times New Roman"/>
                <a:cs typeface="Times New Roman"/>
              </a:rPr>
              <a:t>Conversion</a:t>
            </a:r>
            <a:endParaRPr sz="1600">
              <a:latin typeface="Times New Roman"/>
              <a:cs typeface="Times New Roman"/>
            </a:endParaRPr>
          </a:p>
        </p:txBody>
      </p:sp>
      <p:sp>
        <p:nvSpPr>
          <p:cNvPr id="10" name="object 10"/>
          <p:cNvSpPr/>
          <p:nvPr/>
        </p:nvSpPr>
        <p:spPr>
          <a:xfrm>
            <a:off x="3505200" y="4191000"/>
            <a:ext cx="421005" cy="421005"/>
          </a:xfrm>
          <a:custGeom>
            <a:avLst/>
            <a:gdLst/>
            <a:ahLst/>
            <a:cxnLst/>
            <a:rect l="l" t="t" r="r" b="b"/>
            <a:pathLst>
              <a:path w="421004" h="421004">
                <a:moveTo>
                  <a:pt x="420623" y="210311"/>
                </a:moveTo>
                <a:lnTo>
                  <a:pt x="415092" y="162192"/>
                </a:lnTo>
                <a:lnTo>
                  <a:pt x="399323" y="117965"/>
                </a:lnTo>
                <a:lnTo>
                  <a:pt x="374557" y="78910"/>
                </a:lnTo>
                <a:lnTo>
                  <a:pt x="342033" y="46306"/>
                </a:lnTo>
                <a:lnTo>
                  <a:pt x="302991" y="21433"/>
                </a:lnTo>
                <a:lnTo>
                  <a:pt x="258671" y="5571"/>
                </a:lnTo>
                <a:lnTo>
                  <a:pt x="210311" y="0"/>
                </a:lnTo>
                <a:lnTo>
                  <a:pt x="162192" y="5571"/>
                </a:lnTo>
                <a:lnTo>
                  <a:pt x="117965" y="21433"/>
                </a:lnTo>
                <a:lnTo>
                  <a:pt x="78910" y="46306"/>
                </a:lnTo>
                <a:lnTo>
                  <a:pt x="46306" y="78910"/>
                </a:lnTo>
                <a:lnTo>
                  <a:pt x="21433" y="117965"/>
                </a:lnTo>
                <a:lnTo>
                  <a:pt x="5571" y="162192"/>
                </a:lnTo>
                <a:lnTo>
                  <a:pt x="0" y="210312"/>
                </a:lnTo>
                <a:lnTo>
                  <a:pt x="5571" y="258671"/>
                </a:lnTo>
                <a:lnTo>
                  <a:pt x="21433" y="302991"/>
                </a:lnTo>
                <a:lnTo>
                  <a:pt x="46306" y="342033"/>
                </a:lnTo>
                <a:lnTo>
                  <a:pt x="78910" y="374557"/>
                </a:lnTo>
                <a:lnTo>
                  <a:pt x="117965" y="399323"/>
                </a:lnTo>
                <a:lnTo>
                  <a:pt x="162192" y="415092"/>
                </a:lnTo>
                <a:lnTo>
                  <a:pt x="210311" y="420624"/>
                </a:lnTo>
                <a:lnTo>
                  <a:pt x="258671" y="415092"/>
                </a:lnTo>
                <a:lnTo>
                  <a:pt x="302991" y="399323"/>
                </a:lnTo>
                <a:lnTo>
                  <a:pt x="342033" y="374557"/>
                </a:lnTo>
                <a:lnTo>
                  <a:pt x="374557" y="342033"/>
                </a:lnTo>
                <a:lnTo>
                  <a:pt x="399323" y="302991"/>
                </a:lnTo>
                <a:lnTo>
                  <a:pt x="415092" y="258671"/>
                </a:lnTo>
                <a:lnTo>
                  <a:pt x="420623" y="210311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3483102" y="4170350"/>
            <a:ext cx="466090" cy="463550"/>
          </a:xfrm>
          <a:custGeom>
            <a:avLst/>
            <a:gdLst/>
            <a:ahLst/>
            <a:cxnLst/>
            <a:rect l="l" t="t" r="r" b="b"/>
            <a:pathLst>
              <a:path w="466089" h="463550">
                <a:moveTo>
                  <a:pt x="465581" y="230961"/>
                </a:moveTo>
                <a:lnTo>
                  <a:pt x="455162" y="165812"/>
                </a:lnTo>
                <a:lnTo>
                  <a:pt x="441099" y="128911"/>
                </a:lnTo>
                <a:lnTo>
                  <a:pt x="399906" y="68977"/>
                </a:lnTo>
                <a:lnTo>
                  <a:pt x="345349" y="27530"/>
                </a:lnTo>
                <a:lnTo>
                  <a:pt x="282302" y="4559"/>
                </a:lnTo>
                <a:lnTo>
                  <a:pt x="249117" y="0"/>
                </a:lnTo>
                <a:lnTo>
                  <a:pt x="215637" y="56"/>
                </a:lnTo>
                <a:lnTo>
                  <a:pt x="150227" y="14013"/>
                </a:lnTo>
                <a:lnTo>
                  <a:pt x="90945" y="46420"/>
                </a:lnTo>
                <a:lnTo>
                  <a:pt x="42663" y="97269"/>
                </a:lnTo>
                <a:lnTo>
                  <a:pt x="10253" y="166550"/>
                </a:lnTo>
                <a:lnTo>
                  <a:pt x="1523" y="208101"/>
                </a:lnTo>
                <a:lnTo>
                  <a:pt x="0" y="231723"/>
                </a:lnTo>
                <a:lnTo>
                  <a:pt x="1524" y="255345"/>
                </a:lnTo>
                <a:lnTo>
                  <a:pt x="3048" y="267537"/>
                </a:lnTo>
                <a:lnTo>
                  <a:pt x="14559" y="309431"/>
                </a:lnTo>
                <a:lnTo>
                  <a:pt x="31088" y="346168"/>
                </a:lnTo>
                <a:lnTo>
                  <a:pt x="44958" y="367147"/>
                </a:lnTo>
                <a:lnTo>
                  <a:pt x="44958" y="221055"/>
                </a:lnTo>
                <a:lnTo>
                  <a:pt x="45720" y="211149"/>
                </a:lnTo>
                <a:lnTo>
                  <a:pt x="56049" y="168424"/>
                </a:lnTo>
                <a:lnTo>
                  <a:pt x="73019" y="132039"/>
                </a:lnTo>
                <a:lnTo>
                  <a:pt x="122685" y="78165"/>
                </a:lnTo>
                <a:lnTo>
                  <a:pt x="186325" y="49279"/>
                </a:lnTo>
                <a:lnTo>
                  <a:pt x="220763" y="44127"/>
                </a:lnTo>
                <a:lnTo>
                  <a:pt x="255547" y="45129"/>
                </a:lnTo>
                <a:lnTo>
                  <a:pt x="321959" y="65468"/>
                </a:lnTo>
                <a:lnTo>
                  <a:pt x="377169" y="110047"/>
                </a:lnTo>
                <a:lnTo>
                  <a:pt x="412785" y="178615"/>
                </a:lnTo>
                <a:lnTo>
                  <a:pt x="420623" y="221817"/>
                </a:lnTo>
                <a:lnTo>
                  <a:pt x="420623" y="368013"/>
                </a:lnTo>
                <a:lnTo>
                  <a:pt x="434394" y="347499"/>
                </a:lnTo>
                <a:lnTo>
                  <a:pt x="450126" y="312981"/>
                </a:lnTo>
                <a:lnTo>
                  <a:pt x="460733" y="274118"/>
                </a:lnTo>
                <a:lnTo>
                  <a:pt x="465581" y="230961"/>
                </a:lnTo>
                <a:close/>
              </a:path>
              <a:path w="466089" h="463550">
                <a:moveTo>
                  <a:pt x="420623" y="368013"/>
                </a:moveTo>
                <a:lnTo>
                  <a:pt x="420623" y="241629"/>
                </a:lnTo>
                <a:lnTo>
                  <a:pt x="412823" y="284026"/>
                </a:lnTo>
                <a:lnTo>
                  <a:pt x="398245" y="320727"/>
                </a:lnTo>
                <a:lnTo>
                  <a:pt x="352754" y="376864"/>
                </a:lnTo>
                <a:lnTo>
                  <a:pt x="292141" y="409681"/>
                </a:lnTo>
                <a:lnTo>
                  <a:pt x="224395" y="418820"/>
                </a:lnTo>
                <a:lnTo>
                  <a:pt x="190345" y="414397"/>
                </a:lnTo>
                <a:lnTo>
                  <a:pt x="126883" y="387345"/>
                </a:lnTo>
                <a:lnTo>
                  <a:pt x="76265" y="335717"/>
                </a:lnTo>
                <a:lnTo>
                  <a:pt x="58270" y="300575"/>
                </a:lnTo>
                <a:lnTo>
                  <a:pt x="46482" y="259155"/>
                </a:lnTo>
                <a:lnTo>
                  <a:pt x="44958" y="240105"/>
                </a:lnTo>
                <a:lnTo>
                  <a:pt x="44958" y="367147"/>
                </a:lnTo>
                <a:lnTo>
                  <a:pt x="76664" y="404377"/>
                </a:lnTo>
                <a:lnTo>
                  <a:pt x="134705" y="442571"/>
                </a:lnTo>
                <a:lnTo>
                  <a:pt x="200139" y="461154"/>
                </a:lnTo>
                <a:lnTo>
                  <a:pt x="234044" y="463218"/>
                </a:lnTo>
                <a:lnTo>
                  <a:pt x="267896" y="460532"/>
                </a:lnTo>
                <a:lnTo>
                  <a:pt x="332905" y="441112"/>
                </a:lnTo>
                <a:lnTo>
                  <a:pt x="390095" y="403299"/>
                </a:lnTo>
                <a:lnTo>
                  <a:pt x="414173" y="377622"/>
                </a:lnTo>
                <a:lnTo>
                  <a:pt x="420623" y="36801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3505200" y="3595878"/>
            <a:ext cx="421005" cy="421005"/>
          </a:xfrm>
          <a:custGeom>
            <a:avLst/>
            <a:gdLst/>
            <a:ahLst/>
            <a:cxnLst/>
            <a:rect l="l" t="t" r="r" b="b"/>
            <a:pathLst>
              <a:path w="421004" h="421004">
                <a:moveTo>
                  <a:pt x="420623" y="210311"/>
                </a:moveTo>
                <a:lnTo>
                  <a:pt x="415092" y="161952"/>
                </a:lnTo>
                <a:lnTo>
                  <a:pt x="399323" y="117632"/>
                </a:lnTo>
                <a:lnTo>
                  <a:pt x="374557" y="78590"/>
                </a:lnTo>
                <a:lnTo>
                  <a:pt x="342033" y="46066"/>
                </a:lnTo>
                <a:lnTo>
                  <a:pt x="302991" y="21300"/>
                </a:lnTo>
                <a:lnTo>
                  <a:pt x="258671" y="5531"/>
                </a:lnTo>
                <a:lnTo>
                  <a:pt x="210311" y="0"/>
                </a:lnTo>
                <a:lnTo>
                  <a:pt x="162192" y="5531"/>
                </a:lnTo>
                <a:lnTo>
                  <a:pt x="117965" y="21300"/>
                </a:lnTo>
                <a:lnTo>
                  <a:pt x="78910" y="46066"/>
                </a:lnTo>
                <a:lnTo>
                  <a:pt x="46306" y="78590"/>
                </a:lnTo>
                <a:lnTo>
                  <a:pt x="21433" y="117632"/>
                </a:lnTo>
                <a:lnTo>
                  <a:pt x="5571" y="161952"/>
                </a:lnTo>
                <a:lnTo>
                  <a:pt x="0" y="210312"/>
                </a:lnTo>
                <a:lnTo>
                  <a:pt x="5571" y="258431"/>
                </a:lnTo>
                <a:lnTo>
                  <a:pt x="21433" y="302658"/>
                </a:lnTo>
                <a:lnTo>
                  <a:pt x="46306" y="341713"/>
                </a:lnTo>
                <a:lnTo>
                  <a:pt x="78910" y="374317"/>
                </a:lnTo>
                <a:lnTo>
                  <a:pt x="117965" y="399190"/>
                </a:lnTo>
                <a:lnTo>
                  <a:pt x="162192" y="415052"/>
                </a:lnTo>
                <a:lnTo>
                  <a:pt x="210311" y="420624"/>
                </a:lnTo>
                <a:lnTo>
                  <a:pt x="258671" y="415052"/>
                </a:lnTo>
                <a:lnTo>
                  <a:pt x="302991" y="399190"/>
                </a:lnTo>
                <a:lnTo>
                  <a:pt x="342033" y="374317"/>
                </a:lnTo>
                <a:lnTo>
                  <a:pt x="374557" y="341713"/>
                </a:lnTo>
                <a:lnTo>
                  <a:pt x="399323" y="302658"/>
                </a:lnTo>
                <a:lnTo>
                  <a:pt x="415092" y="258431"/>
                </a:lnTo>
                <a:lnTo>
                  <a:pt x="420623" y="210311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3483102" y="3574715"/>
            <a:ext cx="466090" cy="463550"/>
          </a:xfrm>
          <a:custGeom>
            <a:avLst/>
            <a:gdLst/>
            <a:ahLst/>
            <a:cxnLst/>
            <a:rect l="l" t="t" r="r" b="b"/>
            <a:pathLst>
              <a:path w="466089" h="463550">
                <a:moveTo>
                  <a:pt x="465581" y="230712"/>
                </a:moveTo>
                <a:lnTo>
                  <a:pt x="455154" y="165635"/>
                </a:lnTo>
                <a:lnTo>
                  <a:pt x="441084" y="128792"/>
                </a:lnTo>
                <a:lnTo>
                  <a:pt x="399883" y="68939"/>
                </a:lnTo>
                <a:lnTo>
                  <a:pt x="345326" y="27532"/>
                </a:lnTo>
                <a:lnTo>
                  <a:pt x="282283" y="4566"/>
                </a:lnTo>
                <a:lnTo>
                  <a:pt x="249101" y="0"/>
                </a:lnTo>
                <a:lnTo>
                  <a:pt x="215625" y="43"/>
                </a:lnTo>
                <a:lnTo>
                  <a:pt x="150222" y="13958"/>
                </a:lnTo>
                <a:lnTo>
                  <a:pt x="90946" y="46312"/>
                </a:lnTo>
                <a:lnTo>
                  <a:pt x="42667" y="97102"/>
                </a:lnTo>
                <a:lnTo>
                  <a:pt x="10256" y="166327"/>
                </a:lnTo>
                <a:lnTo>
                  <a:pt x="1523" y="207852"/>
                </a:lnTo>
                <a:lnTo>
                  <a:pt x="0" y="232236"/>
                </a:lnTo>
                <a:lnTo>
                  <a:pt x="1524" y="255858"/>
                </a:lnTo>
                <a:lnTo>
                  <a:pt x="3048" y="267288"/>
                </a:lnTo>
                <a:lnTo>
                  <a:pt x="14560" y="309243"/>
                </a:lnTo>
                <a:lnTo>
                  <a:pt x="31090" y="346038"/>
                </a:lnTo>
                <a:lnTo>
                  <a:pt x="44958" y="367048"/>
                </a:lnTo>
                <a:lnTo>
                  <a:pt x="44958" y="220806"/>
                </a:lnTo>
                <a:lnTo>
                  <a:pt x="45720" y="211662"/>
                </a:lnTo>
                <a:lnTo>
                  <a:pt x="55139" y="171297"/>
                </a:lnTo>
                <a:lnTo>
                  <a:pt x="90858" y="107308"/>
                </a:lnTo>
                <a:lnTo>
                  <a:pt x="143302" y="65472"/>
                </a:lnTo>
                <a:lnTo>
                  <a:pt x="205532" y="45587"/>
                </a:lnTo>
                <a:lnTo>
                  <a:pt x="238148" y="43812"/>
                </a:lnTo>
                <a:lnTo>
                  <a:pt x="270609" y="47450"/>
                </a:lnTo>
                <a:lnTo>
                  <a:pt x="331595" y="70860"/>
                </a:lnTo>
                <a:lnTo>
                  <a:pt x="381551" y="115616"/>
                </a:lnTo>
                <a:lnTo>
                  <a:pt x="413537" y="181515"/>
                </a:lnTo>
                <a:lnTo>
                  <a:pt x="420623" y="222330"/>
                </a:lnTo>
                <a:lnTo>
                  <a:pt x="420623" y="367986"/>
                </a:lnTo>
                <a:lnTo>
                  <a:pt x="434382" y="347459"/>
                </a:lnTo>
                <a:lnTo>
                  <a:pt x="450116" y="312882"/>
                </a:lnTo>
                <a:lnTo>
                  <a:pt x="460727" y="273949"/>
                </a:lnTo>
                <a:lnTo>
                  <a:pt x="465581" y="230712"/>
                </a:lnTo>
                <a:close/>
              </a:path>
              <a:path w="466089" h="463550">
                <a:moveTo>
                  <a:pt x="420623" y="367986"/>
                </a:moveTo>
                <a:lnTo>
                  <a:pt x="420623" y="241380"/>
                </a:lnTo>
                <a:lnTo>
                  <a:pt x="412835" y="283775"/>
                </a:lnTo>
                <a:lnTo>
                  <a:pt x="398294" y="320490"/>
                </a:lnTo>
                <a:lnTo>
                  <a:pt x="352925" y="376693"/>
                </a:lnTo>
                <a:lnTo>
                  <a:pt x="292461" y="409617"/>
                </a:lnTo>
                <a:lnTo>
                  <a:pt x="224841" y="418886"/>
                </a:lnTo>
                <a:lnTo>
                  <a:pt x="190829" y="414534"/>
                </a:lnTo>
                <a:lnTo>
                  <a:pt x="127367" y="387623"/>
                </a:lnTo>
                <a:lnTo>
                  <a:pt x="76604" y="336126"/>
                </a:lnTo>
                <a:lnTo>
                  <a:pt x="58466" y="301040"/>
                </a:lnTo>
                <a:lnTo>
                  <a:pt x="46482" y="259668"/>
                </a:lnTo>
                <a:lnTo>
                  <a:pt x="44958" y="240618"/>
                </a:lnTo>
                <a:lnTo>
                  <a:pt x="44958" y="367048"/>
                </a:lnTo>
                <a:lnTo>
                  <a:pt x="76665" y="404346"/>
                </a:lnTo>
                <a:lnTo>
                  <a:pt x="134702" y="442614"/>
                </a:lnTo>
                <a:lnTo>
                  <a:pt x="200133" y="461245"/>
                </a:lnTo>
                <a:lnTo>
                  <a:pt x="234036" y="463323"/>
                </a:lnTo>
                <a:lnTo>
                  <a:pt x="267886" y="460642"/>
                </a:lnTo>
                <a:lnTo>
                  <a:pt x="332892" y="441208"/>
                </a:lnTo>
                <a:lnTo>
                  <a:pt x="390081" y="403346"/>
                </a:lnTo>
                <a:lnTo>
                  <a:pt x="414159" y="377631"/>
                </a:lnTo>
                <a:lnTo>
                  <a:pt x="420623" y="367986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2895600" y="3886200"/>
            <a:ext cx="421005" cy="421005"/>
          </a:xfrm>
          <a:custGeom>
            <a:avLst/>
            <a:gdLst/>
            <a:ahLst/>
            <a:cxnLst/>
            <a:rect l="l" t="t" r="r" b="b"/>
            <a:pathLst>
              <a:path w="421004" h="421004">
                <a:moveTo>
                  <a:pt x="420623" y="210311"/>
                </a:moveTo>
                <a:lnTo>
                  <a:pt x="415092" y="162192"/>
                </a:lnTo>
                <a:lnTo>
                  <a:pt x="399323" y="117965"/>
                </a:lnTo>
                <a:lnTo>
                  <a:pt x="374557" y="78910"/>
                </a:lnTo>
                <a:lnTo>
                  <a:pt x="342033" y="46306"/>
                </a:lnTo>
                <a:lnTo>
                  <a:pt x="302991" y="21433"/>
                </a:lnTo>
                <a:lnTo>
                  <a:pt x="258671" y="5571"/>
                </a:lnTo>
                <a:lnTo>
                  <a:pt x="210311" y="0"/>
                </a:lnTo>
                <a:lnTo>
                  <a:pt x="162192" y="5571"/>
                </a:lnTo>
                <a:lnTo>
                  <a:pt x="117965" y="21433"/>
                </a:lnTo>
                <a:lnTo>
                  <a:pt x="78910" y="46306"/>
                </a:lnTo>
                <a:lnTo>
                  <a:pt x="46306" y="78910"/>
                </a:lnTo>
                <a:lnTo>
                  <a:pt x="21433" y="117965"/>
                </a:lnTo>
                <a:lnTo>
                  <a:pt x="5571" y="162192"/>
                </a:lnTo>
                <a:lnTo>
                  <a:pt x="0" y="210312"/>
                </a:lnTo>
                <a:lnTo>
                  <a:pt x="5571" y="258671"/>
                </a:lnTo>
                <a:lnTo>
                  <a:pt x="21433" y="302991"/>
                </a:lnTo>
                <a:lnTo>
                  <a:pt x="46306" y="342033"/>
                </a:lnTo>
                <a:lnTo>
                  <a:pt x="78910" y="374557"/>
                </a:lnTo>
                <a:lnTo>
                  <a:pt x="117965" y="399323"/>
                </a:lnTo>
                <a:lnTo>
                  <a:pt x="162192" y="415092"/>
                </a:lnTo>
                <a:lnTo>
                  <a:pt x="210311" y="420624"/>
                </a:lnTo>
                <a:lnTo>
                  <a:pt x="258671" y="415092"/>
                </a:lnTo>
                <a:lnTo>
                  <a:pt x="302991" y="399323"/>
                </a:lnTo>
                <a:lnTo>
                  <a:pt x="342033" y="374557"/>
                </a:lnTo>
                <a:lnTo>
                  <a:pt x="374557" y="342033"/>
                </a:lnTo>
                <a:lnTo>
                  <a:pt x="399323" y="302991"/>
                </a:lnTo>
                <a:lnTo>
                  <a:pt x="415092" y="258671"/>
                </a:lnTo>
                <a:lnTo>
                  <a:pt x="420623" y="210311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2873501" y="3865550"/>
            <a:ext cx="466090" cy="463550"/>
          </a:xfrm>
          <a:custGeom>
            <a:avLst/>
            <a:gdLst/>
            <a:ahLst/>
            <a:cxnLst/>
            <a:rect l="l" t="t" r="r" b="b"/>
            <a:pathLst>
              <a:path w="466089" h="463550">
                <a:moveTo>
                  <a:pt x="465581" y="230961"/>
                </a:moveTo>
                <a:lnTo>
                  <a:pt x="455162" y="165812"/>
                </a:lnTo>
                <a:lnTo>
                  <a:pt x="441099" y="128911"/>
                </a:lnTo>
                <a:lnTo>
                  <a:pt x="399906" y="68977"/>
                </a:lnTo>
                <a:lnTo>
                  <a:pt x="345349" y="27530"/>
                </a:lnTo>
                <a:lnTo>
                  <a:pt x="282302" y="4559"/>
                </a:lnTo>
                <a:lnTo>
                  <a:pt x="249117" y="0"/>
                </a:lnTo>
                <a:lnTo>
                  <a:pt x="215637" y="56"/>
                </a:lnTo>
                <a:lnTo>
                  <a:pt x="150227" y="14013"/>
                </a:lnTo>
                <a:lnTo>
                  <a:pt x="90945" y="46420"/>
                </a:lnTo>
                <a:lnTo>
                  <a:pt x="42663" y="97269"/>
                </a:lnTo>
                <a:lnTo>
                  <a:pt x="10253" y="166550"/>
                </a:lnTo>
                <a:lnTo>
                  <a:pt x="1523" y="208101"/>
                </a:lnTo>
                <a:lnTo>
                  <a:pt x="0" y="231723"/>
                </a:lnTo>
                <a:lnTo>
                  <a:pt x="1524" y="255345"/>
                </a:lnTo>
                <a:lnTo>
                  <a:pt x="3048" y="267537"/>
                </a:lnTo>
                <a:lnTo>
                  <a:pt x="14559" y="309431"/>
                </a:lnTo>
                <a:lnTo>
                  <a:pt x="31088" y="346168"/>
                </a:lnTo>
                <a:lnTo>
                  <a:pt x="44958" y="367147"/>
                </a:lnTo>
                <a:lnTo>
                  <a:pt x="44958" y="221055"/>
                </a:lnTo>
                <a:lnTo>
                  <a:pt x="45720" y="211149"/>
                </a:lnTo>
                <a:lnTo>
                  <a:pt x="56049" y="168424"/>
                </a:lnTo>
                <a:lnTo>
                  <a:pt x="73019" y="132039"/>
                </a:lnTo>
                <a:lnTo>
                  <a:pt x="122685" y="78165"/>
                </a:lnTo>
                <a:lnTo>
                  <a:pt x="186325" y="49279"/>
                </a:lnTo>
                <a:lnTo>
                  <a:pt x="220763" y="44127"/>
                </a:lnTo>
                <a:lnTo>
                  <a:pt x="255547" y="45129"/>
                </a:lnTo>
                <a:lnTo>
                  <a:pt x="321959" y="65468"/>
                </a:lnTo>
                <a:lnTo>
                  <a:pt x="377169" y="110047"/>
                </a:lnTo>
                <a:lnTo>
                  <a:pt x="412785" y="178615"/>
                </a:lnTo>
                <a:lnTo>
                  <a:pt x="420623" y="221817"/>
                </a:lnTo>
                <a:lnTo>
                  <a:pt x="420623" y="368013"/>
                </a:lnTo>
                <a:lnTo>
                  <a:pt x="434394" y="347499"/>
                </a:lnTo>
                <a:lnTo>
                  <a:pt x="450126" y="312981"/>
                </a:lnTo>
                <a:lnTo>
                  <a:pt x="460733" y="274118"/>
                </a:lnTo>
                <a:lnTo>
                  <a:pt x="465581" y="230961"/>
                </a:lnTo>
                <a:close/>
              </a:path>
              <a:path w="466089" h="463550">
                <a:moveTo>
                  <a:pt x="420623" y="368013"/>
                </a:moveTo>
                <a:lnTo>
                  <a:pt x="420623" y="241629"/>
                </a:lnTo>
                <a:lnTo>
                  <a:pt x="412823" y="284026"/>
                </a:lnTo>
                <a:lnTo>
                  <a:pt x="398245" y="320727"/>
                </a:lnTo>
                <a:lnTo>
                  <a:pt x="352754" y="376864"/>
                </a:lnTo>
                <a:lnTo>
                  <a:pt x="292141" y="409681"/>
                </a:lnTo>
                <a:lnTo>
                  <a:pt x="224395" y="418820"/>
                </a:lnTo>
                <a:lnTo>
                  <a:pt x="190345" y="414397"/>
                </a:lnTo>
                <a:lnTo>
                  <a:pt x="126883" y="387345"/>
                </a:lnTo>
                <a:lnTo>
                  <a:pt x="76265" y="335717"/>
                </a:lnTo>
                <a:lnTo>
                  <a:pt x="58270" y="300575"/>
                </a:lnTo>
                <a:lnTo>
                  <a:pt x="46482" y="259155"/>
                </a:lnTo>
                <a:lnTo>
                  <a:pt x="44958" y="240105"/>
                </a:lnTo>
                <a:lnTo>
                  <a:pt x="44958" y="367147"/>
                </a:lnTo>
                <a:lnTo>
                  <a:pt x="76664" y="404377"/>
                </a:lnTo>
                <a:lnTo>
                  <a:pt x="134705" y="442571"/>
                </a:lnTo>
                <a:lnTo>
                  <a:pt x="200139" y="461154"/>
                </a:lnTo>
                <a:lnTo>
                  <a:pt x="234044" y="463218"/>
                </a:lnTo>
                <a:lnTo>
                  <a:pt x="267896" y="460532"/>
                </a:lnTo>
                <a:lnTo>
                  <a:pt x="332905" y="441112"/>
                </a:lnTo>
                <a:lnTo>
                  <a:pt x="390095" y="403299"/>
                </a:lnTo>
                <a:lnTo>
                  <a:pt x="414173" y="377622"/>
                </a:lnTo>
                <a:lnTo>
                  <a:pt x="420623" y="36801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29845" rIns="0" bIns="0" rtlCol="0">
            <a:spAutoFit/>
          </a:bodyPr>
          <a:lstStyle/>
          <a:p>
            <a:pPr marL="25400">
              <a:lnSpc>
                <a:spcPct val="100000"/>
              </a:lnSpc>
              <a:spcBef>
                <a:spcPts val="235"/>
              </a:spcBef>
            </a:pPr>
            <a:fld id="{81D60167-4931-47E6-BA6A-407CBD079E47}" type="slidenum">
              <a:rPr spc="-5" dirty="0"/>
              <a:t>7</a:t>
            </a:fld>
            <a:endParaRPr spc="-5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7161276" y="4355591"/>
            <a:ext cx="458724" cy="38557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2692400" y="1006855"/>
            <a:ext cx="467360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Purpose </a:t>
            </a:r>
            <a:r>
              <a:rPr dirty="0"/>
              <a:t>of Safety</a:t>
            </a:r>
            <a:r>
              <a:rPr spc="-45" dirty="0"/>
              <a:t> </a:t>
            </a:r>
            <a:r>
              <a:rPr spc="-5" dirty="0"/>
              <a:t>Ground</a:t>
            </a:r>
          </a:p>
        </p:txBody>
      </p:sp>
      <p:sp>
        <p:nvSpPr>
          <p:cNvPr id="6" name="object 6"/>
          <p:cNvSpPr/>
          <p:nvPr/>
        </p:nvSpPr>
        <p:spPr>
          <a:xfrm>
            <a:off x="1917799" y="2043684"/>
            <a:ext cx="6669179" cy="4585715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6772656" y="4167378"/>
            <a:ext cx="1085850" cy="781685"/>
          </a:xfrm>
          <a:custGeom>
            <a:avLst/>
            <a:gdLst/>
            <a:ahLst/>
            <a:cxnLst/>
            <a:rect l="l" t="t" r="r" b="b"/>
            <a:pathLst>
              <a:path w="1085850" h="781685">
                <a:moveTo>
                  <a:pt x="1085850" y="400812"/>
                </a:moveTo>
                <a:lnTo>
                  <a:pt x="1085850" y="380238"/>
                </a:lnTo>
                <a:lnTo>
                  <a:pt x="1084326" y="360426"/>
                </a:lnTo>
                <a:lnTo>
                  <a:pt x="1075252" y="314814"/>
                </a:lnTo>
                <a:lnTo>
                  <a:pt x="1060260" y="272311"/>
                </a:lnTo>
                <a:lnTo>
                  <a:pt x="1039886" y="232913"/>
                </a:lnTo>
                <a:lnTo>
                  <a:pt x="1014666" y="196616"/>
                </a:lnTo>
                <a:lnTo>
                  <a:pt x="985136" y="163415"/>
                </a:lnTo>
                <a:lnTo>
                  <a:pt x="951832" y="133306"/>
                </a:lnTo>
                <a:lnTo>
                  <a:pt x="915291" y="106284"/>
                </a:lnTo>
                <a:lnTo>
                  <a:pt x="876048" y="82347"/>
                </a:lnTo>
                <a:lnTo>
                  <a:pt x="834639" y="61488"/>
                </a:lnTo>
                <a:lnTo>
                  <a:pt x="791602" y="43704"/>
                </a:lnTo>
                <a:lnTo>
                  <a:pt x="747471" y="28992"/>
                </a:lnTo>
                <a:lnTo>
                  <a:pt x="702783" y="17345"/>
                </a:lnTo>
                <a:lnTo>
                  <a:pt x="658074" y="8761"/>
                </a:lnTo>
                <a:lnTo>
                  <a:pt x="613880" y="3234"/>
                </a:lnTo>
                <a:lnTo>
                  <a:pt x="570738" y="762"/>
                </a:lnTo>
                <a:lnTo>
                  <a:pt x="542544" y="0"/>
                </a:lnTo>
                <a:lnTo>
                  <a:pt x="515112" y="762"/>
                </a:lnTo>
                <a:lnTo>
                  <a:pt x="472111" y="2969"/>
                </a:lnTo>
                <a:lnTo>
                  <a:pt x="427986" y="8356"/>
                </a:lnTo>
                <a:lnTo>
                  <a:pt x="383284" y="16907"/>
                </a:lnTo>
                <a:lnTo>
                  <a:pt x="338555" y="28606"/>
                </a:lnTo>
                <a:lnTo>
                  <a:pt x="294346" y="43436"/>
                </a:lnTo>
                <a:lnTo>
                  <a:pt x="251206" y="61382"/>
                </a:lnTo>
                <a:lnTo>
                  <a:pt x="209683" y="82427"/>
                </a:lnTo>
                <a:lnTo>
                  <a:pt x="170326" y="106555"/>
                </a:lnTo>
                <a:lnTo>
                  <a:pt x="133682" y="133750"/>
                </a:lnTo>
                <a:lnTo>
                  <a:pt x="100301" y="163996"/>
                </a:lnTo>
                <a:lnTo>
                  <a:pt x="70731" y="197277"/>
                </a:lnTo>
                <a:lnTo>
                  <a:pt x="45520" y="233576"/>
                </a:lnTo>
                <a:lnTo>
                  <a:pt x="25216" y="272878"/>
                </a:lnTo>
                <a:lnTo>
                  <a:pt x="10367" y="315167"/>
                </a:lnTo>
                <a:lnTo>
                  <a:pt x="1523" y="360426"/>
                </a:lnTo>
                <a:lnTo>
                  <a:pt x="0" y="381000"/>
                </a:lnTo>
                <a:lnTo>
                  <a:pt x="0" y="400812"/>
                </a:lnTo>
                <a:lnTo>
                  <a:pt x="1524" y="421386"/>
                </a:lnTo>
                <a:lnTo>
                  <a:pt x="3048" y="431292"/>
                </a:lnTo>
                <a:lnTo>
                  <a:pt x="13509" y="476218"/>
                </a:lnTo>
                <a:lnTo>
                  <a:pt x="19050" y="490527"/>
                </a:lnTo>
                <a:lnTo>
                  <a:pt x="19050" y="381000"/>
                </a:lnTo>
                <a:lnTo>
                  <a:pt x="20574" y="361950"/>
                </a:lnTo>
                <a:lnTo>
                  <a:pt x="29791" y="316808"/>
                </a:lnTo>
                <a:lnTo>
                  <a:pt x="45217" y="274876"/>
                </a:lnTo>
                <a:lnTo>
                  <a:pt x="66263" y="236149"/>
                </a:lnTo>
                <a:lnTo>
                  <a:pt x="92341" y="200619"/>
                </a:lnTo>
                <a:lnTo>
                  <a:pt x="122865" y="168280"/>
                </a:lnTo>
                <a:lnTo>
                  <a:pt x="157246" y="139127"/>
                </a:lnTo>
                <a:lnTo>
                  <a:pt x="194897" y="113152"/>
                </a:lnTo>
                <a:lnTo>
                  <a:pt x="235229" y="90350"/>
                </a:lnTo>
                <a:lnTo>
                  <a:pt x="277657" y="70715"/>
                </a:lnTo>
                <a:lnTo>
                  <a:pt x="321592" y="54240"/>
                </a:lnTo>
                <a:lnTo>
                  <a:pt x="366446" y="40919"/>
                </a:lnTo>
                <a:lnTo>
                  <a:pt x="411632" y="30745"/>
                </a:lnTo>
                <a:lnTo>
                  <a:pt x="456562" y="23713"/>
                </a:lnTo>
                <a:lnTo>
                  <a:pt x="500649" y="19817"/>
                </a:lnTo>
                <a:lnTo>
                  <a:pt x="543306" y="19050"/>
                </a:lnTo>
                <a:lnTo>
                  <a:pt x="569976" y="19812"/>
                </a:lnTo>
                <a:lnTo>
                  <a:pt x="639544" y="25171"/>
                </a:lnTo>
                <a:lnTo>
                  <a:pt x="683572" y="32368"/>
                </a:lnTo>
                <a:lnTo>
                  <a:pt x="728086" y="42900"/>
                </a:lnTo>
                <a:lnTo>
                  <a:pt x="772444" y="56744"/>
                </a:lnTo>
                <a:lnTo>
                  <a:pt x="816058" y="73901"/>
                </a:lnTo>
                <a:lnTo>
                  <a:pt x="858121" y="94266"/>
                </a:lnTo>
                <a:lnTo>
                  <a:pt x="898155" y="117895"/>
                </a:lnTo>
                <a:lnTo>
                  <a:pt x="935461" y="144736"/>
                </a:lnTo>
                <a:lnTo>
                  <a:pt x="969397" y="174765"/>
                </a:lnTo>
                <a:lnTo>
                  <a:pt x="999321" y="207957"/>
                </a:lnTo>
                <a:lnTo>
                  <a:pt x="1024590" y="244286"/>
                </a:lnTo>
                <a:lnTo>
                  <a:pt x="1044561" y="283729"/>
                </a:lnTo>
                <a:lnTo>
                  <a:pt x="1058591" y="326260"/>
                </a:lnTo>
                <a:lnTo>
                  <a:pt x="1066038" y="371856"/>
                </a:lnTo>
                <a:lnTo>
                  <a:pt x="1066800" y="381762"/>
                </a:lnTo>
                <a:lnTo>
                  <a:pt x="1066800" y="493025"/>
                </a:lnTo>
                <a:lnTo>
                  <a:pt x="1067170" y="492203"/>
                </a:lnTo>
                <a:lnTo>
                  <a:pt x="1079780" y="448028"/>
                </a:lnTo>
                <a:lnTo>
                  <a:pt x="1085850" y="400812"/>
                </a:lnTo>
                <a:close/>
              </a:path>
              <a:path w="1085850" h="781685">
                <a:moveTo>
                  <a:pt x="1066800" y="493025"/>
                </a:moveTo>
                <a:lnTo>
                  <a:pt x="1066800" y="400050"/>
                </a:lnTo>
                <a:lnTo>
                  <a:pt x="1066038" y="409956"/>
                </a:lnTo>
                <a:lnTo>
                  <a:pt x="1058195" y="456011"/>
                </a:lnTo>
                <a:lnTo>
                  <a:pt x="1043925" y="498778"/>
                </a:lnTo>
                <a:lnTo>
                  <a:pt x="1023846" y="538270"/>
                </a:lnTo>
                <a:lnTo>
                  <a:pt x="998578" y="574502"/>
                </a:lnTo>
                <a:lnTo>
                  <a:pt x="968739" y="607486"/>
                </a:lnTo>
                <a:lnTo>
                  <a:pt x="934949" y="637237"/>
                </a:lnTo>
                <a:lnTo>
                  <a:pt x="897826" y="663768"/>
                </a:lnTo>
                <a:lnTo>
                  <a:pt x="857989" y="687093"/>
                </a:lnTo>
                <a:lnTo>
                  <a:pt x="816004" y="707246"/>
                </a:lnTo>
                <a:lnTo>
                  <a:pt x="772651" y="724178"/>
                </a:lnTo>
                <a:lnTo>
                  <a:pt x="728387" y="737966"/>
                </a:lnTo>
                <a:lnTo>
                  <a:pt x="683886" y="748603"/>
                </a:lnTo>
                <a:lnTo>
                  <a:pt x="639765" y="756101"/>
                </a:lnTo>
                <a:lnTo>
                  <a:pt x="596646" y="760476"/>
                </a:lnTo>
                <a:lnTo>
                  <a:pt x="542544" y="762000"/>
                </a:lnTo>
                <a:lnTo>
                  <a:pt x="497349" y="761214"/>
                </a:lnTo>
                <a:lnTo>
                  <a:pt x="450654" y="756895"/>
                </a:lnTo>
                <a:lnTo>
                  <a:pt x="403140" y="749040"/>
                </a:lnTo>
                <a:lnTo>
                  <a:pt x="355489" y="737644"/>
                </a:lnTo>
                <a:lnTo>
                  <a:pt x="308382" y="722706"/>
                </a:lnTo>
                <a:lnTo>
                  <a:pt x="262501" y="704220"/>
                </a:lnTo>
                <a:lnTo>
                  <a:pt x="218527" y="682185"/>
                </a:lnTo>
                <a:lnTo>
                  <a:pt x="177141" y="656596"/>
                </a:lnTo>
                <a:lnTo>
                  <a:pt x="139024" y="627449"/>
                </a:lnTo>
                <a:lnTo>
                  <a:pt x="104859" y="594743"/>
                </a:lnTo>
                <a:lnTo>
                  <a:pt x="75326" y="558472"/>
                </a:lnTo>
                <a:lnTo>
                  <a:pt x="51091" y="518597"/>
                </a:lnTo>
                <a:lnTo>
                  <a:pt x="32883" y="475226"/>
                </a:lnTo>
                <a:lnTo>
                  <a:pt x="21336" y="428244"/>
                </a:lnTo>
                <a:lnTo>
                  <a:pt x="19050" y="400050"/>
                </a:lnTo>
                <a:lnTo>
                  <a:pt x="19050" y="490527"/>
                </a:lnTo>
                <a:lnTo>
                  <a:pt x="51107" y="556730"/>
                </a:lnTo>
                <a:lnTo>
                  <a:pt x="77188" y="592291"/>
                </a:lnTo>
                <a:lnTo>
                  <a:pt x="107474" y="624776"/>
                </a:lnTo>
                <a:lnTo>
                  <a:pt x="141436" y="654173"/>
                </a:lnTo>
                <a:lnTo>
                  <a:pt x="178564" y="680491"/>
                </a:lnTo>
                <a:lnTo>
                  <a:pt x="218346" y="703740"/>
                </a:lnTo>
                <a:lnTo>
                  <a:pt x="260269" y="723927"/>
                </a:lnTo>
                <a:lnTo>
                  <a:pt x="303824" y="741063"/>
                </a:lnTo>
                <a:lnTo>
                  <a:pt x="348497" y="755155"/>
                </a:lnTo>
                <a:lnTo>
                  <a:pt x="393777" y="766214"/>
                </a:lnTo>
                <a:lnTo>
                  <a:pt x="439152" y="774247"/>
                </a:lnTo>
                <a:lnTo>
                  <a:pt x="484112" y="779265"/>
                </a:lnTo>
                <a:lnTo>
                  <a:pt x="528145" y="781275"/>
                </a:lnTo>
                <a:lnTo>
                  <a:pt x="570738" y="780288"/>
                </a:lnTo>
                <a:lnTo>
                  <a:pt x="625602" y="776478"/>
                </a:lnTo>
                <a:lnTo>
                  <a:pt x="669580" y="770639"/>
                </a:lnTo>
                <a:lnTo>
                  <a:pt x="714265" y="761476"/>
                </a:lnTo>
                <a:lnTo>
                  <a:pt x="759054" y="749012"/>
                </a:lnTo>
                <a:lnTo>
                  <a:pt x="803343" y="733272"/>
                </a:lnTo>
                <a:lnTo>
                  <a:pt x="846527" y="714279"/>
                </a:lnTo>
                <a:lnTo>
                  <a:pt x="888004" y="692055"/>
                </a:lnTo>
                <a:lnTo>
                  <a:pt x="927168" y="666626"/>
                </a:lnTo>
                <a:lnTo>
                  <a:pt x="963416" y="638013"/>
                </a:lnTo>
                <a:lnTo>
                  <a:pt x="996144" y="606241"/>
                </a:lnTo>
                <a:lnTo>
                  <a:pt x="1024748" y="571333"/>
                </a:lnTo>
                <a:lnTo>
                  <a:pt x="1048625" y="533312"/>
                </a:lnTo>
                <a:lnTo>
                  <a:pt x="1066800" y="493025"/>
                </a:lnTo>
                <a:close/>
              </a:path>
            </a:pathLst>
          </a:custGeom>
          <a:solidFill>
            <a:srgbClr val="FF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7039609" y="6366764"/>
            <a:ext cx="2389505" cy="2698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00" i="1" dirty="0">
                <a:latin typeface="Times New Roman"/>
                <a:cs typeface="Times New Roman"/>
              </a:rPr>
              <a:t>American Power</a:t>
            </a:r>
            <a:r>
              <a:rPr sz="1600" i="1" spc="-100" dirty="0">
                <a:latin typeface="Times New Roman"/>
                <a:cs typeface="Times New Roman"/>
              </a:rPr>
              <a:t> </a:t>
            </a:r>
            <a:r>
              <a:rPr sz="1600" i="1" dirty="0">
                <a:latin typeface="Times New Roman"/>
                <a:cs typeface="Times New Roman"/>
              </a:rPr>
              <a:t>Conversion</a:t>
            </a:r>
            <a:endParaRPr sz="1600">
              <a:latin typeface="Times New Roman"/>
              <a:cs typeface="Times New Roman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6174740" y="2389886"/>
            <a:ext cx="2800985" cy="12446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95"/>
              </a:spcBef>
            </a:pPr>
            <a:r>
              <a:rPr sz="2000" b="1" spc="-5" dirty="0">
                <a:latin typeface="Arial Narrow"/>
                <a:cs typeface="Arial Narrow"/>
              </a:rPr>
              <a:t>A fault in the load opens</a:t>
            </a:r>
            <a:r>
              <a:rPr sz="2000" b="1" spc="-95" dirty="0">
                <a:latin typeface="Arial Narrow"/>
                <a:cs typeface="Arial Narrow"/>
              </a:rPr>
              <a:t> </a:t>
            </a:r>
            <a:r>
              <a:rPr sz="2000" b="1" spc="-5" dirty="0">
                <a:latin typeface="Arial Narrow"/>
                <a:cs typeface="Arial Narrow"/>
              </a:rPr>
              <a:t>the  circuit breaker because  current flows through the  safety</a:t>
            </a:r>
            <a:r>
              <a:rPr sz="2000" b="1" dirty="0">
                <a:latin typeface="Arial Narrow"/>
                <a:cs typeface="Arial Narrow"/>
              </a:rPr>
              <a:t> </a:t>
            </a:r>
            <a:r>
              <a:rPr sz="2000" b="1" spc="-5" dirty="0">
                <a:latin typeface="Arial Narrow"/>
                <a:cs typeface="Arial Narrow"/>
              </a:rPr>
              <a:t>ground.</a:t>
            </a:r>
            <a:endParaRPr sz="2000">
              <a:latin typeface="Arial Narrow"/>
              <a:cs typeface="Arial Narrow"/>
            </a:endParaRPr>
          </a:p>
        </p:txBody>
      </p:sp>
      <p:sp>
        <p:nvSpPr>
          <p:cNvPr id="10" name="object 10"/>
          <p:cNvSpPr/>
          <p:nvPr/>
        </p:nvSpPr>
        <p:spPr>
          <a:xfrm>
            <a:off x="4267200" y="3795521"/>
            <a:ext cx="2215515" cy="748665"/>
          </a:xfrm>
          <a:custGeom>
            <a:avLst/>
            <a:gdLst/>
            <a:ahLst/>
            <a:cxnLst/>
            <a:rect l="l" t="t" r="r" b="b"/>
            <a:pathLst>
              <a:path w="2215515" h="748664">
                <a:moveTo>
                  <a:pt x="86770" y="657478"/>
                </a:moveTo>
                <a:lnTo>
                  <a:pt x="67817" y="596646"/>
                </a:lnTo>
                <a:lnTo>
                  <a:pt x="0" y="700278"/>
                </a:lnTo>
                <a:lnTo>
                  <a:pt x="71627" y="730162"/>
                </a:lnTo>
                <a:lnTo>
                  <a:pt x="71627" y="662178"/>
                </a:lnTo>
                <a:lnTo>
                  <a:pt x="86770" y="657478"/>
                </a:lnTo>
                <a:close/>
              </a:path>
              <a:path w="2215515" h="748664">
                <a:moveTo>
                  <a:pt x="96020" y="687165"/>
                </a:moveTo>
                <a:lnTo>
                  <a:pt x="86770" y="657478"/>
                </a:lnTo>
                <a:lnTo>
                  <a:pt x="71627" y="662178"/>
                </a:lnTo>
                <a:lnTo>
                  <a:pt x="80771" y="691896"/>
                </a:lnTo>
                <a:lnTo>
                  <a:pt x="96020" y="687165"/>
                </a:lnTo>
                <a:close/>
              </a:path>
              <a:path w="2215515" h="748664">
                <a:moveTo>
                  <a:pt x="115061" y="748284"/>
                </a:moveTo>
                <a:lnTo>
                  <a:pt x="96020" y="687165"/>
                </a:lnTo>
                <a:lnTo>
                  <a:pt x="80771" y="691896"/>
                </a:lnTo>
                <a:lnTo>
                  <a:pt x="71627" y="662178"/>
                </a:lnTo>
                <a:lnTo>
                  <a:pt x="71627" y="730162"/>
                </a:lnTo>
                <a:lnTo>
                  <a:pt x="115061" y="748284"/>
                </a:lnTo>
                <a:close/>
              </a:path>
              <a:path w="2215515" h="748664">
                <a:moveTo>
                  <a:pt x="2215134" y="29718"/>
                </a:moveTo>
                <a:lnTo>
                  <a:pt x="2205228" y="0"/>
                </a:lnTo>
                <a:lnTo>
                  <a:pt x="86770" y="657478"/>
                </a:lnTo>
                <a:lnTo>
                  <a:pt x="96020" y="687165"/>
                </a:lnTo>
                <a:lnTo>
                  <a:pt x="2215134" y="29718"/>
                </a:lnTo>
                <a:close/>
              </a:path>
            </a:pathLst>
          </a:custGeom>
          <a:solidFill>
            <a:srgbClr val="C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3200400" y="5715380"/>
            <a:ext cx="4023360" cy="0"/>
          </a:xfrm>
          <a:custGeom>
            <a:avLst/>
            <a:gdLst/>
            <a:ahLst/>
            <a:cxnLst/>
            <a:rect l="l" t="t" r="r" b="b"/>
            <a:pathLst>
              <a:path w="4023359">
                <a:moveTo>
                  <a:pt x="0" y="0"/>
                </a:moveTo>
                <a:lnTo>
                  <a:pt x="4023359" y="0"/>
                </a:lnTo>
              </a:path>
            </a:pathLst>
          </a:custGeom>
          <a:ln w="41910">
            <a:solidFill>
              <a:srgbClr val="C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7157466" y="5279135"/>
            <a:ext cx="133350" cy="447675"/>
          </a:xfrm>
          <a:custGeom>
            <a:avLst/>
            <a:gdLst/>
            <a:ahLst/>
            <a:cxnLst/>
            <a:rect l="l" t="t" r="r" b="b"/>
            <a:pathLst>
              <a:path w="133350" h="447675">
                <a:moveTo>
                  <a:pt x="133350" y="66293"/>
                </a:moveTo>
                <a:lnTo>
                  <a:pt x="128123" y="40505"/>
                </a:lnTo>
                <a:lnTo>
                  <a:pt x="113823" y="19430"/>
                </a:lnTo>
                <a:lnTo>
                  <a:pt x="92523" y="5214"/>
                </a:lnTo>
                <a:lnTo>
                  <a:pt x="66293" y="0"/>
                </a:lnTo>
                <a:lnTo>
                  <a:pt x="40505" y="5214"/>
                </a:lnTo>
                <a:lnTo>
                  <a:pt x="19430" y="19430"/>
                </a:lnTo>
                <a:lnTo>
                  <a:pt x="5214" y="40505"/>
                </a:lnTo>
                <a:lnTo>
                  <a:pt x="0" y="66293"/>
                </a:lnTo>
                <a:lnTo>
                  <a:pt x="5214" y="92523"/>
                </a:lnTo>
                <a:lnTo>
                  <a:pt x="19430" y="113823"/>
                </a:lnTo>
                <a:lnTo>
                  <a:pt x="40505" y="128123"/>
                </a:lnTo>
                <a:lnTo>
                  <a:pt x="44196" y="128871"/>
                </a:lnTo>
                <a:lnTo>
                  <a:pt x="44196" y="66293"/>
                </a:lnTo>
                <a:lnTo>
                  <a:pt x="89153" y="66293"/>
                </a:lnTo>
                <a:lnTo>
                  <a:pt x="89153" y="128794"/>
                </a:lnTo>
                <a:lnTo>
                  <a:pt x="92523" y="128123"/>
                </a:lnTo>
                <a:lnTo>
                  <a:pt x="113823" y="113823"/>
                </a:lnTo>
                <a:lnTo>
                  <a:pt x="128123" y="92523"/>
                </a:lnTo>
                <a:lnTo>
                  <a:pt x="133350" y="66293"/>
                </a:lnTo>
                <a:close/>
              </a:path>
              <a:path w="133350" h="447675">
                <a:moveTo>
                  <a:pt x="89153" y="128794"/>
                </a:moveTo>
                <a:lnTo>
                  <a:pt x="89153" y="66293"/>
                </a:lnTo>
                <a:lnTo>
                  <a:pt x="44196" y="66293"/>
                </a:lnTo>
                <a:lnTo>
                  <a:pt x="44196" y="128871"/>
                </a:lnTo>
                <a:lnTo>
                  <a:pt x="66293" y="133350"/>
                </a:lnTo>
                <a:lnTo>
                  <a:pt x="89153" y="128794"/>
                </a:lnTo>
                <a:close/>
              </a:path>
              <a:path w="133350" h="447675">
                <a:moveTo>
                  <a:pt x="89153" y="447293"/>
                </a:moveTo>
                <a:lnTo>
                  <a:pt x="89153" y="128794"/>
                </a:lnTo>
                <a:lnTo>
                  <a:pt x="66293" y="133350"/>
                </a:lnTo>
                <a:lnTo>
                  <a:pt x="44196" y="128871"/>
                </a:lnTo>
                <a:lnTo>
                  <a:pt x="44196" y="447293"/>
                </a:lnTo>
                <a:lnTo>
                  <a:pt x="89153" y="447293"/>
                </a:lnTo>
                <a:close/>
              </a:path>
            </a:pathLst>
          </a:custGeom>
          <a:solidFill>
            <a:srgbClr val="C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7593330" y="4347209"/>
            <a:ext cx="0" cy="998219"/>
          </a:xfrm>
          <a:custGeom>
            <a:avLst/>
            <a:gdLst/>
            <a:ahLst/>
            <a:cxnLst/>
            <a:rect l="l" t="t" r="r" b="b"/>
            <a:pathLst>
              <a:path h="998220">
                <a:moveTo>
                  <a:pt x="0" y="0"/>
                </a:moveTo>
                <a:lnTo>
                  <a:pt x="0" y="998219"/>
                </a:lnTo>
              </a:path>
            </a:pathLst>
          </a:custGeom>
          <a:ln w="41148">
            <a:solidFill>
              <a:srgbClr val="C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7223759" y="5345429"/>
            <a:ext cx="358140" cy="0"/>
          </a:xfrm>
          <a:custGeom>
            <a:avLst/>
            <a:gdLst/>
            <a:ahLst/>
            <a:cxnLst/>
            <a:rect l="l" t="t" r="r" b="b"/>
            <a:pathLst>
              <a:path w="358140">
                <a:moveTo>
                  <a:pt x="0" y="0"/>
                </a:moveTo>
                <a:lnTo>
                  <a:pt x="358140" y="0"/>
                </a:lnTo>
              </a:path>
            </a:pathLst>
          </a:custGeom>
          <a:ln w="41148">
            <a:solidFill>
              <a:srgbClr val="C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3276600" y="3528059"/>
            <a:ext cx="421005" cy="421005"/>
          </a:xfrm>
          <a:custGeom>
            <a:avLst/>
            <a:gdLst/>
            <a:ahLst/>
            <a:cxnLst/>
            <a:rect l="l" t="t" r="r" b="b"/>
            <a:pathLst>
              <a:path w="421004" h="421004">
                <a:moveTo>
                  <a:pt x="420623" y="210311"/>
                </a:moveTo>
                <a:lnTo>
                  <a:pt x="415092" y="162192"/>
                </a:lnTo>
                <a:lnTo>
                  <a:pt x="399323" y="117965"/>
                </a:lnTo>
                <a:lnTo>
                  <a:pt x="374557" y="78910"/>
                </a:lnTo>
                <a:lnTo>
                  <a:pt x="342033" y="46306"/>
                </a:lnTo>
                <a:lnTo>
                  <a:pt x="302991" y="21433"/>
                </a:lnTo>
                <a:lnTo>
                  <a:pt x="258671" y="5571"/>
                </a:lnTo>
                <a:lnTo>
                  <a:pt x="210311" y="0"/>
                </a:lnTo>
                <a:lnTo>
                  <a:pt x="162192" y="5571"/>
                </a:lnTo>
                <a:lnTo>
                  <a:pt x="117965" y="21433"/>
                </a:lnTo>
                <a:lnTo>
                  <a:pt x="78910" y="46306"/>
                </a:lnTo>
                <a:lnTo>
                  <a:pt x="46306" y="78910"/>
                </a:lnTo>
                <a:lnTo>
                  <a:pt x="21433" y="117965"/>
                </a:lnTo>
                <a:lnTo>
                  <a:pt x="5571" y="162192"/>
                </a:lnTo>
                <a:lnTo>
                  <a:pt x="0" y="210312"/>
                </a:lnTo>
                <a:lnTo>
                  <a:pt x="5571" y="258671"/>
                </a:lnTo>
                <a:lnTo>
                  <a:pt x="21433" y="302991"/>
                </a:lnTo>
                <a:lnTo>
                  <a:pt x="46306" y="342033"/>
                </a:lnTo>
                <a:lnTo>
                  <a:pt x="78910" y="374557"/>
                </a:lnTo>
                <a:lnTo>
                  <a:pt x="117965" y="399323"/>
                </a:lnTo>
                <a:lnTo>
                  <a:pt x="162192" y="415092"/>
                </a:lnTo>
                <a:lnTo>
                  <a:pt x="210311" y="420624"/>
                </a:lnTo>
                <a:lnTo>
                  <a:pt x="258671" y="415092"/>
                </a:lnTo>
                <a:lnTo>
                  <a:pt x="302991" y="399323"/>
                </a:lnTo>
                <a:lnTo>
                  <a:pt x="342033" y="374557"/>
                </a:lnTo>
                <a:lnTo>
                  <a:pt x="374557" y="342033"/>
                </a:lnTo>
                <a:lnTo>
                  <a:pt x="399323" y="302991"/>
                </a:lnTo>
                <a:lnTo>
                  <a:pt x="415092" y="258671"/>
                </a:lnTo>
                <a:lnTo>
                  <a:pt x="420623" y="210311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3254502" y="3507043"/>
            <a:ext cx="466090" cy="463550"/>
          </a:xfrm>
          <a:custGeom>
            <a:avLst/>
            <a:gdLst/>
            <a:ahLst/>
            <a:cxnLst/>
            <a:rect l="l" t="t" r="r" b="b"/>
            <a:pathLst>
              <a:path w="466089" h="463550">
                <a:moveTo>
                  <a:pt x="465581" y="230566"/>
                </a:moveTo>
                <a:lnTo>
                  <a:pt x="455090" y="165436"/>
                </a:lnTo>
                <a:lnTo>
                  <a:pt x="440960" y="128563"/>
                </a:lnTo>
                <a:lnTo>
                  <a:pt x="399647" y="68707"/>
                </a:lnTo>
                <a:lnTo>
                  <a:pt x="344998" y="27359"/>
                </a:lnTo>
                <a:lnTo>
                  <a:pt x="281888" y="4501"/>
                </a:lnTo>
                <a:lnTo>
                  <a:pt x="248685" y="0"/>
                </a:lnTo>
                <a:lnTo>
                  <a:pt x="215196" y="114"/>
                </a:lnTo>
                <a:lnTo>
                  <a:pt x="149799" y="14180"/>
                </a:lnTo>
                <a:lnTo>
                  <a:pt x="90574" y="46681"/>
                </a:lnTo>
                <a:lnTo>
                  <a:pt x="42399" y="97599"/>
                </a:lnTo>
                <a:lnTo>
                  <a:pt x="10151" y="166916"/>
                </a:lnTo>
                <a:lnTo>
                  <a:pt x="1523" y="208468"/>
                </a:lnTo>
                <a:lnTo>
                  <a:pt x="0" y="232090"/>
                </a:lnTo>
                <a:lnTo>
                  <a:pt x="1524" y="255712"/>
                </a:lnTo>
                <a:lnTo>
                  <a:pt x="3048" y="267142"/>
                </a:lnTo>
                <a:lnTo>
                  <a:pt x="14496" y="309147"/>
                </a:lnTo>
                <a:lnTo>
                  <a:pt x="30983" y="345983"/>
                </a:lnTo>
                <a:lnTo>
                  <a:pt x="44958" y="367201"/>
                </a:lnTo>
                <a:lnTo>
                  <a:pt x="44958" y="221422"/>
                </a:lnTo>
                <a:lnTo>
                  <a:pt x="45720" y="211516"/>
                </a:lnTo>
                <a:lnTo>
                  <a:pt x="56043" y="168706"/>
                </a:lnTo>
                <a:lnTo>
                  <a:pt x="73010" y="132248"/>
                </a:lnTo>
                <a:lnTo>
                  <a:pt x="122675" y="78266"/>
                </a:lnTo>
                <a:lnTo>
                  <a:pt x="186319" y="49320"/>
                </a:lnTo>
                <a:lnTo>
                  <a:pt x="220761" y="44158"/>
                </a:lnTo>
                <a:lnTo>
                  <a:pt x="255549" y="45160"/>
                </a:lnTo>
                <a:lnTo>
                  <a:pt x="321967" y="65536"/>
                </a:lnTo>
                <a:lnTo>
                  <a:pt x="377180" y="110199"/>
                </a:lnTo>
                <a:lnTo>
                  <a:pt x="412791" y="178898"/>
                </a:lnTo>
                <a:lnTo>
                  <a:pt x="420623" y="222184"/>
                </a:lnTo>
                <a:lnTo>
                  <a:pt x="420623" y="368148"/>
                </a:lnTo>
                <a:lnTo>
                  <a:pt x="434523" y="347386"/>
                </a:lnTo>
                <a:lnTo>
                  <a:pt x="450230" y="312785"/>
                </a:lnTo>
                <a:lnTo>
                  <a:pt x="460795" y="273828"/>
                </a:lnTo>
                <a:lnTo>
                  <a:pt x="465581" y="230566"/>
                </a:lnTo>
                <a:close/>
              </a:path>
              <a:path w="466089" h="463550">
                <a:moveTo>
                  <a:pt x="420623" y="368148"/>
                </a:moveTo>
                <a:lnTo>
                  <a:pt x="420623" y="241996"/>
                </a:lnTo>
                <a:lnTo>
                  <a:pt x="412747" y="284182"/>
                </a:lnTo>
                <a:lnTo>
                  <a:pt x="398158" y="320751"/>
                </a:lnTo>
                <a:lnTo>
                  <a:pt x="352788" y="376816"/>
                </a:lnTo>
                <a:lnTo>
                  <a:pt x="292404" y="409741"/>
                </a:lnTo>
                <a:lnTo>
                  <a:pt x="224898" y="419078"/>
                </a:lnTo>
                <a:lnTo>
                  <a:pt x="190941" y="414761"/>
                </a:lnTo>
                <a:lnTo>
                  <a:pt x="127550" y="387874"/>
                </a:lnTo>
                <a:lnTo>
                  <a:pt x="76766" y="336277"/>
                </a:lnTo>
                <a:lnTo>
                  <a:pt x="58568" y="301072"/>
                </a:lnTo>
                <a:lnTo>
                  <a:pt x="46482" y="259522"/>
                </a:lnTo>
                <a:lnTo>
                  <a:pt x="44958" y="240472"/>
                </a:lnTo>
                <a:lnTo>
                  <a:pt x="44958" y="367201"/>
                </a:lnTo>
                <a:lnTo>
                  <a:pt x="76528" y="404351"/>
                </a:lnTo>
                <a:lnTo>
                  <a:pt x="134592" y="442651"/>
                </a:lnTo>
                <a:lnTo>
                  <a:pt x="200085" y="461291"/>
                </a:lnTo>
                <a:lnTo>
                  <a:pt x="234026" y="463366"/>
                </a:lnTo>
                <a:lnTo>
                  <a:pt x="267915" y="460678"/>
                </a:lnTo>
                <a:lnTo>
                  <a:pt x="332992" y="441218"/>
                </a:lnTo>
                <a:lnTo>
                  <a:pt x="390224" y="403318"/>
                </a:lnTo>
                <a:lnTo>
                  <a:pt x="414309" y="377581"/>
                </a:lnTo>
                <a:lnTo>
                  <a:pt x="420623" y="368148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3276600" y="4092702"/>
            <a:ext cx="421005" cy="421005"/>
          </a:xfrm>
          <a:custGeom>
            <a:avLst/>
            <a:gdLst/>
            <a:ahLst/>
            <a:cxnLst/>
            <a:rect l="l" t="t" r="r" b="b"/>
            <a:pathLst>
              <a:path w="421004" h="421004">
                <a:moveTo>
                  <a:pt x="420623" y="210311"/>
                </a:moveTo>
                <a:lnTo>
                  <a:pt x="415092" y="161952"/>
                </a:lnTo>
                <a:lnTo>
                  <a:pt x="399323" y="117632"/>
                </a:lnTo>
                <a:lnTo>
                  <a:pt x="374557" y="78590"/>
                </a:lnTo>
                <a:lnTo>
                  <a:pt x="342033" y="46066"/>
                </a:lnTo>
                <a:lnTo>
                  <a:pt x="302991" y="21300"/>
                </a:lnTo>
                <a:lnTo>
                  <a:pt x="258671" y="5531"/>
                </a:lnTo>
                <a:lnTo>
                  <a:pt x="210311" y="0"/>
                </a:lnTo>
                <a:lnTo>
                  <a:pt x="162192" y="5531"/>
                </a:lnTo>
                <a:lnTo>
                  <a:pt x="117965" y="21300"/>
                </a:lnTo>
                <a:lnTo>
                  <a:pt x="78910" y="46066"/>
                </a:lnTo>
                <a:lnTo>
                  <a:pt x="46306" y="78590"/>
                </a:lnTo>
                <a:lnTo>
                  <a:pt x="21433" y="117632"/>
                </a:lnTo>
                <a:lnTo>
                  <a:pt x="5571" y="161952"/>
                </a:lnTo>
                <a:lnTo>
                  <a:pt x="0" y="210312"/>
                </a:lnTo>
                <a:lnTo>
                  <a:pt x="5571" y="258431"/>
                </a:lnTo>
                <a:lnTo>
                  <a:pt x="21433" y="302658"/>
                </a:lnTo>
                <a:lnTo>
                  <a:pt x="46306" y="341713"/>
                </a:lnTo>
                <a:lnTo>
                  <a:pt x="78910" y="374317"/>
                </a:lnTo>
                <a:lnTo>
                  <a:pt x="117965" y="399190"/>
                </a:lnTo>
                <a:lnTo>
                  <a:pt x="162192" y="415052"/>
                </a:lnTo>
                <a:lnTo>
                  <a:pt x="210311" y="420624"/>
                </a:lnTo>
                <a:lnTo>
                  <a:pt x="258671" y="415052"/>
                </a:lnTo>
                <a:lnTo>
                  <a:pt x="302991" y="399190"/>
                </a:lnTo>
                <a:lnTo>
                  <a:pt x="342033" y="374317"/>
                </a:lnTo>
                <a:lnTo>
                  <a:pt x="374557" y="341713"/>
                </a:lnTo>
                <a:lnTo>
                  <a:pt x="399323" y="302658"/>
                </a:lnTo>
                <a:lnTo>
                  <a:pt x="415092" y="258431"/>
                </a:lnTo>
                <a:lnTo>
                  <a:pt x="420623" y="210311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3254502" y="4071539"/>
            <a:ext cx="466090" cy="463550"/>
          </a:xfrm>
          <a:custGeom>
            <a:avLst/>
            <a:gdLst/>
            <a:ahLst/>
            <a:cxnLst/>
            <a:rect l="l" t="t" r="r" b="b"/>
            <a:pathLst>
              <a:path w="466089" h="463550">
                <a:moveTo>
                  <a:pt x="465581" y="230712"/>
                </a:moveTo>
                <a:lnTo>
                  <a:pt x="455154" y="165635"/>
                </a:lnTo>
                <a:lnTo>
                  <a:pt x="441084" y="128792"/>
                </a:lnTo>
                <a:lnTo>
                  <a:pt x="399883" y="68939"/>
                </a:lnTo>
                <a:lnTo>
                  <a:pt x="345326" y="27532"/>
                </a:lnTo>
                <a:lnTo>
                  <a:pt x="282283" y="4566"/>
                </a:lnTo>
                <a:lnTo>
                  <a:pt x="249101" y="0"/>
                </a:lnTo>
                <a:lnTo>
                  <a:pt x="215625" y="43"/>
                </a:lnTo>
                <a:lnTo>
                  <a:pt x="150222" y="13958"/>
                </a:lnTo>
                <a:lnTo>
                  <a:pt x="90946" y="46312"/>
                </a:lnTo>
                <a:lnTo>
                  <a:pt x="42667" y="97102"/>
                </a:lnTo>
                <a:lnTo>
                  <a:pt x="10256" y="166327"/>
                </a:lnTo>
                <a:lnTo>
                  <a:pt x="1523" y="207852"/>
                </a:lnTo>
                <a:lnTo>
                  <a:pt x="0" y="232236"/>
                </a:lnTo>
                <a:lnTo>
                  <a:pt x="1524" y="255858"/>
                </a:lnTo>
                <a:lnTo>
                  <a:pt x="3048" y="267288"/>
                </a:lnTo>
                <a:lnTo>
                  <a:pt x="14560" y="309243"/>
                </a:lnTo>
                <a:lnTo>
                  <a:pt x="31090" y="346038"/>
                </a:lnTo>
                <a:lnTo>
                  <a:pt x="44958" y="367048"/>
                </a:lnTo>
                <a:lnTo>
                  <a:pt x="44958" y="220806"/>
                </a:lnTo>
                <a:lnTo>
                  <a:pt x="45720" y="211662"/>
                </a:lnTo>
                <a:lnTo>
                  <a:pt x="55139" y="171297"/>
                </a:lnTo>
                <a:lnTo>
                  <a:pt x="90858" y="107308"/>
                </a:lnTo>
                <a:lnTo>
                  <a:pt x="143302" y="65472"/>
                </a:lnTo>
                <a:lnTo>
                  <a:pt x="205532" y="45587"/>
                </a:lnTo>
                <a:lnTo>
                  <a:pt x="238148" y="43812"/>
                </a:lnTo>
                <a:lnTo>
                  <a:pt x="270609" y="47450"/>
                </a:lnTo>
                <a:lnTo>
                  <a:pt x="331595" y="70860"/>
                </a:lnTo>
                <a:lnTo>
                  <a:pt x="381551" y="115616"/>
                </a:lnTo>
                <a:lnTo>
                  <a:pt x="413537" y="181515"/>
                </a:lnTo>
                <a:lnTo>
                  <a:pt x="420623" y="222330"/>
                </a:lnTo>
                <a:lnTo>
                  <a:pt x="420623" y="367986"/>
                </a:lnTo>
                <a:lnTo>
                  <a:pt x="434382" y="347459"/>
                </a:lnTo>
                <a:lnTo>
                  <a:pt x="450116" y="312882"/>
                </a:lnTo>
                <a:lnTo>
                  <a:pt x="460727" y="273949"/>
                </a:lnTo>
                <a:lnTo>
                  <a:pt x="465581" y="230712"/>
                </a:lnTo>
                <a:close/>
              </a:path>
              <a:path w="466089" h="463550">
                <a:moveTo>
                  <a:pt x="420623" y="367986"/>
                </a:moveTo>
                <a:lnTo>
                  <a:pt x="420623" y="241380"/>
                </a:lnTo>
                <a:lnTo>
                  <a:pt x="412835" y="283775"/>
                </a:lnTo>
                <a:lnTo>
                  <a:pt x="398294" y="320490"/>
                </a:lnTo>
                <a:lnTo>
                  <a:pt x="352925" y="376693"/>
                </a:lnTo>
                <a:lnTo>
                  <a:pt x="292461" y="409617"/>
                </a:lnTo>
                <a:lnTo>
                  <a:pt x="224841" y="418886"/>
                </a:lnTo>
                <a:lnTo>
                  <a:pt x="190829" y="414534"/>
                </a:lnTo>
                <a:lnTo>
                  <a:pt x="127367" y="387623"/>
                </a:lnTo>
                <a:lnTo>
                  <a:pt x="76604" y="336126"/>
                </a:lnTo>
                <a:lnTo>
                  <a:pt x="58466" y="301040"/>
                </a:lnTo>
                <a:lnTo>
                  <a:pt x="46482" y="259668"/>
                </a:lnTo>
                <a:lnTo>
                  <a:pt x="44958" y="240618"/>
                </a:lnTo>
                <a:lnTo>
                  <a:pt x="44958" y="367048"/>
                </a:lnTo>
                <a:lnTo>
                  <a:pt x="76665" y="404346"/>
                </a:lnTo>
                <a:lnTo>
                  <a:pt x="134702" y="442614"/>
                </a:lnTo>
                <a:lnTo>
                  <a:pt x="200133" y="461245"/>
                </a:lnTo>
                <a:lnTo>
                  <a:pt x="234036" y="463323"/>
                </a:lnTo>
                <a:lnTo>
                  <a:pt x="267886" y="460642"/>
                </a:lnTo>
                <a:lnTo>
                  <a:pt x="332892" y="441208"/>
                </a:lnTo>
                <a:lnTo>
                  <a:pt x="390081" y="403346"/>
                </a:lnTo>
                <a:lnTo>
                  <a:pt x="414159" y="377631"/>
                </a:lnTo>
                <a:lnTo>
                  <a:pt x="420623" y="367986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2667000" y="3810000"/>
            <a:ext cx="421005" cy="421005"/>
          </a:xfrm>
          <a:custGeom>
            <a:avLst/>
            <a:gdLst/>
            <a:ahLst/>
            <a:cxnLst/>
            <a:rect l="l" t="t" r="r" b="b"/>
            <a:pathLst>
              <a:path w="421005" h="421004">
                <a:moveTo>
                  <a:pt x="420623" y="210311"/>
                </a:moveTo>
                <a:lnTo>
                  <a:pt x="415092" y="162192"/>
                </a:lnTo>
                <a:lnTo>
                  <a:pt x="399323" y="117965"/>
                </a:lnTo>
                <a:lnTo>
                  <a:pt x="374557" y="78910"/>
                </a:lnTo>
                <a:lnTo>
                  <a:pt x="342033" y="46306"/>
                </a:lnTo>
                <a:lnTo>
                  <a:pt x="302991" y="21433"/>
                </a:lnTo>
                <a:lnTo>
                  <a:pt x="258671" y="5571"/>
                </a:lnTo>
                <a:lnTo>
                  <a:pt x="210311" y="0"/>
                </a:lnTo>
                <a:lnTo>
                  <a:pt x="162192" y="5571"/>
                </a:lnTo>
                <a:lnTo>
                  <a:pt x="117965" y="21433"/>
                </a:lnTo>
                <a:lnTo>
                  <a:pt x="78910" y="46306"/>
                </a:lnTo>
                <a:lnTo>
                  <a:pt x="46306" y="78910"/>
                </a:lnTo>
                <a:lnTo>
                  <a:pt x="21433" y="117965"/>
                </a:lnTo>
                <a:lnTo>
                  <a:pt x="5571" y="162192"/>
                </a:lnTo>
                <a:lnTo>
                  <a:pt x="0" y="210312"/>
                </a:lnTo>
                <a:lnTo>
                  <a:pt x="5571" y="258671"/>
                </a:lnTo>
                <a:lnTo>
                  <a:pt x="21433" y="302991"/>
                </a:lnTo>
                <a:lnTo>
                  <a:pt x="46306" y="342033"/>
                </a:lnTo>
                <a:lnTo>
                  <a:pt x="78910" y="374557"/>
                </a:lnTo>
                <a:lnTo>
                  <a:pt x="117965" y="399323"/>
                </a:lnTo>
                <a:lnTo>
                  <a:pt x="162192" y="415092"/>
                </a:lnTo>
                <a:lnTo>
                  <a:pt x="210311" y="420624"/>
                </a:lnTo>
                <a:lnTo>
                  <a:pt x="258671" y="415092"/>
                </a:lnTo>
                <a:lnTo>
                  <a:pt x="302991" y="399323"/>
                </a:lnTo>
                <a:lnTo>
                  <a:pt x="342033" y="374557"/>
                </a:lnTo>
                <a:lnTo>
                  <a:pt x="374557" y="342033"/>
                </a:lnTo>
                <a:lnTo>
                  <a:pt x="399323" y="302991"/>
                </a:lnTo>
                <a:lnTo>
                  <a:pt x="415092" y="258671"/>
                </a:lnTo>
                <a:lnTo>
                  <a:pt x="420623" y="210311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2644901" y="3789350"/>
            <a:ext cx="466090" cy="463550"/>
          </a:xfrm>
          <a:custGeom>
            <a:avLst/>
            <a:gdLst/>
            <a:ahLst/>
            <a:cxnLst/>
            <a:rect l="l" t="t" r="r" b="b"/>
            <a:pathLst>
              <a:path w="466089" h="463550">
                <a:moveTo>
                  <a:pt x="465581" y="230961"/>
                </a:moveTo>
                <a:lnTo>
                  <a:pt x="455162" y="165812"/>
                </a:lnTo>
                <a:lnTo>
                  <a:pt x="441099" y="128911"/>
                </a:lnTo>
                <a:lnTo>
                  <a:pt x="399906" y="68977"/>
                </a:lnTo>
                <a:lnTo>
                  <a:pt x="345349" y="27530"/>
                </a:lnTo>
                <a:lnTo>
                  <a:pt x="282302" y="4559"/>
                </a:lnTo>
                <a:lnTo>
                  <a:pt x="249117" y="0"/>
                </a:lnTo>
                <a:lnTo>
                  <a:pt x="215637" y="56"/>
                </a:lnTo>
                <a:lnTo>
                  <a:pt x="150227" y="14013"/>
                </a:lnTo>
                <a:lnTo>
                  <a:pt x="90945" y="46420"/>
                </a:lnTo>
                <a:lnTo>
                  <a:pt x="42663" y="97269"/>
                </a:lnTo>
                <a:lnTo>
                  <a:pt x="10253" y="166550"/>
                </a:lnTo>
                <a:lnTo>
                  <a:pt x="1523" y="208101"/>
                </a:lnTo>
                <a:lnTo>
                  <a:pt x="0" y="231723"/>
                </a:lnTo>
                <a:lnTo>
                  <a:pt x="1524" y="255345"/>
                </a:lnTo>
                <a:lnTo>
                  <a:pt x="3048" y="267537"/>
                </a:lnTo>
                <a:lnTo>
                  <a:pt x="14559" y="309431"/>
                </a:lnTo>
                <a:lnTo>
                  <a:pt x="31088" y="346168"/>
                </a:lnTo>
                <a:lnTo>
                  <a:pt x="44958" y="367147"/>
                </a:lnTo>
                <a:lnTo>
                  <a:pt x="44958" y="221055"/>
                </a:lnTo>
                <a:lnTo>
                  <a:pt x="45720" y="211149"/>
                </a:lnTo>
                <a:lnTo>
                  <a:pt x="56049" y="168424"/>
                </a:lnTo>
                <a:lnTo>
                  <a:pt x="73019" y="132039"/>
                </a:lnTo>
                <a:lnTo>
                  <a:pt x="122685" y="78165"/>
                </a:lnTo>
                <a:lnTo>
                  <a:pt x="186325" y="49279"/>
                </a:lnTo>
                <a:lnTo>
                  <a:pt x="220763" y="44127"/>
                </a:lnTo>
                <a:lnTo>
                  <a:pt x="255547" y="45129"/>
                </a:lnTo>
                <a:lnTo>
                  <a:pt x="321959" y="65468"/>
                </a:lnTo>
                <a:lnTo>
                  <a:pt x="377169" y="110047"/>
                </a:lnTo>
                <a:lnTo>
                  <a:pt x="412785" y="178615"/>
                </a:lnTo>
                <a:lnTo>
                  <a:pt x="420623" y="221817"/>
                </a:lnTo>
                <a:lnTo>
                  <a:pt x="420623" y="368013"/>
                </a:lnTo>
                <a:lnTo>
                  <a:pt x="434394" y="347499"/>
                </a:lnTo>
                <a:lnTo>
                  <a:pt x="450126" y="312981"/>
                </a:lnTo>
                <a:lnTo>
                  <a:pt x="460733" y="274118"/>
                </a:lnTo>
                <a:lnTo>
                  <a:pt x="465581" y="230961"/>
                </a:lnTo>
                <a:close/>
              </a:path>
              <a:path w="466089" h="463550">
                <a:moveTo>
                  <a:pt x="420623" y="368013"/>
                </a:moveTo>
                <a:lnTo>
                  <a:pt x="420623" y="241629"/>
                </a:lnTo>
                <a:lnTo>
                  <a:pt x="412823" y="284026"/>
                </a:lnTo>
                <a:lnTo>
                  <a:pt x="398245" y="320727"/>
                </a:lnTo>
                <a:lnTo>
                  <a:pt x="352754" y="376864"/>
                </a:lnTo>
                <a:lnTo>
                  <a:pt x="292141" y="409681"/>
                </a:lnTo>
                <a:lnTo>
                  <a:pt x="224395" y="418820"/>
                </a:lnTo>
                <a:lnTo>
                  <a:pt x="190345" y="414397"/>
                </a:lnTo>
                <a:lnTo>
                  <a:pt x="126883" y="387345"/>
                </a:lnTo>
                <a:lnTo>
                  <a:pt x="76265" y="335717"/>
                </a:lnTo>
                <a:lnTo>
                  <a:pt x="58270" y="300575"/>
                </a:lnTo>
                <a:lnTo>
                  <a:pt x="46482" y="259155"/>
                </a:lnTo>
                <a:lnTo>
                  <a:pt x="44958" y="240105"/>
                </a:lnTo>
                <a:lnTo>
                  <a:pt x="44958" y="367147"/>
                </a:lnTo>
                <a:lnTo>
                  <a:pt x="76664" y="404377"/>
                </a:lnTo>
                <a:lnTo>
                  <a:pt x="134705" y="442571"/>
                </a:lnTo>
                <a:lnTo>
                  <a:pt x="200139" y="461154"/>
                </a:lnTo>
                <a:lnTo>
                  <a:pt x="234044" y="463218"/>
                </a:lnTo>
                <a:lnTo>
                  <a:pt x="267896" y="460532"/>
                </a:lnTo>
                <a:lnTo>
                  <a:pt x="332905" y="441112"/>
                </a:lnTo>
                <a:lnTo>
                  <a:pt x="390095" y="403299"/>
                </a:lnTo>
                <a:lnTo>
                  <a:pt x="414173" y="377622"/>
                </a:lnTo>
                <a:lnTo>
                  <a:pt x="420623" y="36801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29845" rIns="0" bIns="0" rtlCol="0">
            <a:spAutoFit/>
          </a:bodyPr>
          <a:lstStyle/>
          <a:p>
            <a:pPr marL="25400">
              <a:lnSpc>
                <a:spcPct val="100000"/>
              </a:lnSpc>
              <a:spcBef>
                <a:spcPts val="235"/>
              </a:spcBef>
            </a:pPr>
            <a:fld id="{81D60167-4931-47E6-BA6A-407CBD079E47}" type="slidenum">
              <a:rPr spc="-5" dirty="0"/>
              <a:t>8</a:t>
            </a:fld>
            <a:endParaRPr spc="-5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7162038" y="4383785"/>
            <a:ext cx="459485" cy="38557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457200" y="457200"/>
            <a:ext cx="9144000" cy="1524000"/>
          </a:xfrm>
          <a:custGeom>
            <a:avLst/>
            <a:gdLst/>
            <a:ahLst/>
            <a:cxnLst/>
            <a:rect l="l" t="t" r="r" b="b"/>
            <a:pathLst>
              <a:path w="9144000" h="1524000">
                <a:moveTo>
                  <a:pt x="0" y="0"/>
                </a:moveTo>
                <a:lnTo>
                  <a:pt x="0" y="1524000"/>
                </a:lnTo>
                <a:lnTo>
                  <a:pt x="9144000" y="15239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4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1912979" y="2084832"/>
            <a:ext cx="6667139" cy="4581905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2861564" y="1006855"/>
            <a:ext cx="433514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Without </a:t>
            </a:r>
            <a:r>
              <a:rPr dirty="0"/>
              <a:t>Safety Ground</a:t>
            </a:r>
            <a:r>
              <a:rPr spc="-105" dirty="0"/>
              <a:t> </a:t>
            </a:r>
            <a:r>
              <a:rPr dirty="0"/>
              <a:t>!</a:t>
            </a:r>
          </a:p>
        </p:txBody>
      </p:sp>
      <p:sp>
        <p:nvSpPr>
          <p:cNvPr id="7" name="object 7"/>
          <p:cNvSpPr/>
          <p:nvPr/>
        </p:nvSpPr>
        <p:spPr>
          <a:xfrm>
            <a:off x="7590281" y="4267200"/>
            <a:ext cx="1646681" cy="826770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7543800" y="5077967"/>
            <a:ext cx="1529333" cy="637032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 txBox="1"/>
          <p:nvPr/>
        </p:nvSpPr>
        <p:spPr>
          <a:xfrm>
            <a:off x="6903973" y="6318756"/>
            <a:ext cx="2389505" cy="2698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00" i="1" dirty="0">
                <a:latin typeface="Times New Roman"/>
                <a:cs typeface="Times New Roman"/>
              </a:rPr>
              <a:t>American Power</a:t>
            </a:r>
            <a:r>
              <a:rPr sz="1600" i="1" spc="-100" dirty="0">
                <a:latin typeface="Times New Roman"/>
                <a:cs typeface="Times New Roman"/>
              </a:rPr>
              <a:t> </a:t>
            </a:r>
            <a:r>
              <a:rPr sz="1600" i="1" dirty="0">
                <a:latin typeface="Times New Roman"/>
                <a:cs typeface="Times New Roman"/>
              </a:rPr>
              <a:t>Conversion</a:t>
            </a:r>
            <a:endParaRPr sz="1600">
              <a:latin typeface="Times New Roman"/>
              <a:cs typeface="Times New Roman"/>
            </a:endParaRPr>
          </a:p>
        </p:txBody>
      </p:sp>
      <p:sp>
        <p:nvSpPr>
          <p:cNvPr id="10" name="object 10"/>
          <p:cNvSpPr/>
          <p:nvPr/>
        </p:nvSpPr>
        <p:spPr>
          <a:xfrm>
            <a:off x="3276600" y="4137659"/>
            <a:ext cx="421005" cy="421005"/>
          </a:xfrm>
          <a:custGeom>
            <a:avLst/>
            <a:gdLst/>
            <a:ahLst/>
            <a:cxnLst/>
            <a:rect l="l" t="t" r="r" b="b"/>
            <a:pathLst>
              <a:path w="421004" h="421004">
                <a:moveTo>
                  <a:pt x="420623" y="210311"/>
                </a:moveTo>
                <a:lnTo>
                  <a:pt x="415092" y="162192"/>
                </a:lnTo>
                <a:lnTo>
                  <a:pt x="399323" y="117965"/>
                </a:lnTo>
                <a:lnTo>
                  <a:pt x="374557" y="78910"/>
                </a:lnTo>
                <a:lnTo>
                  <a:pt x="342033" y="46306"/>
                </a:lnTo>
                <a:lnTo>
                  <a:pt x="302991" y="21433"/>
                </a:lnTo>
                <a:lnTo>
                  <a:pt x="258671" y="5571"/>
                </a:lnTo>
                <a:lnTo>
                  <a:pt x="210311" y="0"/>
                </a:lnTo>
                <a:lnTo>
                  <a:pt x="162192" y="5571"/>
                </a:lnTo>
                <a:lnTo>
                  <a:pt x="117965" y="21433"/>
                </a:lnTo>
                <a:lnTo>
                  <a:pt x="78910" y="46306"/>
                </a:lnTo>
                <a:lnTo>
                  <a:pt x="46306" y="78910"/>
                </a:lnTo>
                <a:lnTo>
                  <a:pt x="21433" y="117965"/>
                </a:lnTo>
                <a:lnTo>
                  <a:pt x="5571" y="162192"/>
                </a:lnTo>
                <a:lnTo>
                  <a:pt x="0" y="210312"/>
                </a:lnTo>
                <a:lnTo>
                  <a:pt x="5571" y="258671"/>
                </a:lnTo>
                <a:lnTo>
                  <a:pt x="21433" y="302991"/>
                </a:lnTo>
                <a:lnTo>
                  <a:pt x="46306" y="342033"/>
                </a:lnTo>
                <a:lnTo>
                  <a:pt x="78910" y="374557"/>
                </a:lnTo>
                <a:lnTo>
                  <a:pt x="117965" y="399323"/>
                </a:lnTo>
                <a:lnTo>
                  <a:pt x="162192" y="415092"/>
                </a:lnTo>
                <a:lnTo>
                  <a:pt x="210311" y="420624"/>
                </a:lnTo>
                <a:lnTo>
                  <a:pt x="258671" y="415092"/>
                </a:lnTo>
                <a:lnTo>
                  <a:pt x="302991" y="399323"/>
                </a:lnTo>
                <a:lnTo>
                  <a:pt x="342033" y="374557"/>
                </a:lnTo>
                <a:lnTo>
                  <a:pt x="374557" y="342033"/>
                </a:lnTo>
                <a:lnTo>
                  <a:pt x="399323" y="302991"/>
                </a:lnTo>
                <a:lnTo>
                  <a:pt x="415092" y="258671"/>
                </a:lnTo>
                <a:lnTo>
                  <a:pt x="420623" y="210311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3254502" y="4116643"/>
            <a:ext cx="466090" cy="463550"/>
          </a:xfrm>
          <a:custGeom>
            <a:avLst/>
            <a:gdLst/>
            <a:ahLst/>
            <a:cxnLst/>
            <a:rect l="l" t="t" r="r" b="b"/>
            <a:pathLst>
              <a:path w="466089" h="463550">
                <a:moveTo>
                  <a:pt x="465581" y="230566"/>
                </a:moveTo>
                <a:lnTo>
                  <a:pt x="455090" y="165436"/>
                </a:lnTo>
                <a:lnTo>
                  <a:pt x="440960" y="128563"/>
                </a:lnTo>
                <a:lnTo>
                  <a:pt x="399647" y="68707"/>
                </a:lnTo>
                <a:lnTo>
                  <a:pt x="344998" y="27359"/>
                </a:lnTo>
                <a:lnTo>
                  <a:pt x="281888" y="4501"/>
                </a:lnTo>
                <a:lnTo>
                  <a:pt x="248685" y="0"/>
                </a:lnTo>
                <a:lnTo>
                  <a:pt x="215196" y="114"/>
                </a:lnTo>
                <a:lnTo>
                  <a:pt x="149799" y="14180"/>
                </a:lnTo>
                <a:lnTo>
                  <a:pt x="90574" y="46681"/>
                </a:lnTo>
                <a:lnTo>
                  <a:pt x="42399" y="97599"/>
                </a:lnTo>
                <a:lnTo>
                  <a:pt x="10151" y="166916"/>
                </a:lnTo>
                <a:lnTo>
                  <a:pt x="1523" y="208468"/>
                </a:lnTo>
                <a:lnTo>
                  <a:pt x="0" y="232090"/>
                </a:lnTo>
                <a:lnTo>
                  <a:pt x="1524" y="255712"/>
                </a:lnTo>
                <a:lnTo>
                  <a:pt x="3048" y="267142"/>
                </a:lnTo>
                <a:lnTo>
                  <a:pt x="14496" y="309147"/>
                </a:lnTo>
                <a:lnTo>
                  <a:pt x="30983" y="345983"/>
                </a:lnTo>
                <a:lnTo>
                  <a:pt x="44958" y="367201"/>
                </a:lnTo>
                <a:lnTo>
                  <a:pt x="44958" y="221422"/>
                </a:lnTo>
                <a:lnTo>
                  <a:pt x="45720" y="211516"/>
                </a:lnTo>
                <a:lnTo>
                  <a:pt x="56043" y="168706"/>
                </a:lnTo>
                <a:lnTo>
                  <a:pt x="73010" y="132248"/>
                </a:lnTo>
                <a:lnTo>
                  <a:pt x="122675" y="78266"/>
                </a:lnTo>
                <a:lnTo>
                  <a:pt x="186319" y="49320"/>
                </a:lnTo>
                <a:lnTo>
                  <a:pt x="220761" y="44158"/>
                </a:lnTo>
                <a:lnTo>
                  <a:pt x="255549" y="45160"/>
                </a:lnTo>
                <a:lnTo>
                  <a:pt x="321967" y="65536"/>
                </a:lnTo>
                <a:lnTo>
                  <a:pt x="377180" y="110199"/>
                </a:lnTo>
                <a:lnTo>
                  <a:pt x="412791" y="178898"/>
                </a:lnTo>
                <a:lnTo>
                  <a:pt x="420623" y="222184"/>
                </a:lnTo>
                <a:lnTo>
                  <a:pt x="420623" y="368148"/>
                </a:lnTo>
                <a:lnTo>
                  <a:pt x="434523" y="347386"/>
                </a:lnTo>
                <a:lnTo>
                  <a:pt x="450230" y="312785"/>
                </a:lnTo>
                <a:lnTo>
                  <a:pt x="460795" y="273828"/>
                </a:lnTo>
                <a:lnTo>
                  <a:pt x="465581" y="230566"/>
                </a:lnTo>
                <a:close/>
              </a:path>
              <a:path w="466089" h="463550">
                <a:moveTo>
                  <a:pt x="420623" y="368148"/>
                </a:moveTo>
                <a:lnTo>
                  <a:pt x="420623" y="241996"/>
                </a:lnTo>
                <a:lnTo>
                  <a:pt x="412747" y="284182"/>
                </a:lnTo>
                <a:lnTo>
                  <a:pt x="398158" y="320751"/>
                </a:lnTo>
                <a:lnTo>
                  <a:pt x="352788" y="376816"/>
                </a:lnTo>
                <a:lnTo>
                  <a:pt x="292404" y="409741"/>
                </a:lnTo>
                <a:lnTo>
                  <a:pt x="224898" y="419078"/>
                </a:lnTo>
                <a:lnTo>
                  <a:pt x="190941" y="414761"/>
                </a:lnTo>
                <a:lnTo>
                  <a:pt x="127550" y="387874"/>
                </a:lnTo>
                <a:lnTo>
                  <a:pt x="76766" y="336277"/>
                </a:lnTo>
                <a:lnTo>
                  <a:pt x="58568" y="301072"/>
                </a:lnTo>
                <a:lnTo>
                  <a:pt x="46482" y="259522"/>
                </a:lnTo>
                <a:lnTo>
                  <a:pt x="44958" y="240472"/>
                </a:lnTo>
                <a:lnTo>
                  <a:pt x="44958" y="367201"/>
                </a:lnTo>
                <a:lnTo>
                  <a:pt x="76528" y="404351"/>
                </a:lnTo>
                <a:lnTo>
                  <a:pt x="134592" y="442651"/>
                </a:lnTo>
                <a:lnTo>
                  <a:pt x="200085" y="461291"/>
                </a:lnTo>
                <a:lnTo>
                  <a:pt x="234026" y="463366"/>
                </a:lnTo>
                <a:lnTo>
                  <a:pt x="267915" y="460678"/>
                </a:lnTo>
                <a:lnTo>
                  <a:pt x="332992" y="441218"/>
                </a:lnTo>
                <a:lnTo>
                  <a:pt x="390224" y="403318"/>
                </a:lnTo>
                <a:lnTo>
                  <a:pt x="414309" y="377581"/>
                </a:lnTo>
                <a:lnTo>
                  <a:pt x="420623" y="368148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3276600" y="3559302"/>
            <a:ext cx="421005" cy="421005"/>
          </a:xfrm>
          <a:custGeom>
            <a:avLst/>
            <a:gdLst/>
            <a:ahLst/>
            <a:cxnLst/>
            <a:rect l="l" t="t" r="r" b="b"/>
            <a:pathLst>
              <a:path w="421004" h="421004">
                <a:moveTo>
                  <a:pt x="420623" y="210311"/>
                </a:moveTo>
                <a:lnTo>
                  <a:pt x="415092" y="161952"/>
                </a:lnTo>
                <a:lnTo>
                  <a:pt x="399323" y="117632"/>
                </a:lnTo>
                <a:lnTo>
                  <a:pt x="374557" y="78590"/>
                </a:lnTo>
                <a:lnTo>
                  <a:pt x="342033" y="46066"/>
                </a:lnTo>
                <a:lnTo>
                  <a:pt x="302991" y="21300"/>
                </a:lnTo>
                <a:lnTo>
                  <a:pt x="258671" y="5531"/>
                </a:lnTo>
                <a:lnTo>
                  <a:pt x="210311" y="0"/>
                </a:lnTo>
                <a:lnTo>
                  <a:pt x="162192" y="5531"/>
                </a:lnTo>
                <a:lnTo>
                  <a:pt x="117965" y="21300"/>
                </a:lnTo>
                <a:lnTo>
                  <a:pt x="78910" y="46066"/>
                </a:lnTo>
                <a:lnTo>
                  <a:pt x="46306" y="78590"/>
                </a:lnTo>
                <a:lnTo>
                  <a:pt x="21433" y="117632"/>
                </a:lnTo>
                <a:lnTo>
                  <a:pt x="5571" y="161952"/>
                </a:lnTo>
                <a:lnTo>
                  <a:pt x="0" y="210312"/>
                </a:lnTo>
                <a:lnTo>
                  <a:pt x="5571" y="258431"/>
                </a:lnTo>
                <a:lnTo>
                  <a:pt x="21433" y="302658"/>
                </a:lnTo>
                <a:lnTo>
                  <a:pt x="46306" y="341713"/>
                </a:lnTo>
                <a:lnTo>
                  <a:pt x="78910" y="374317"/>
                </a:lnTo>
                <a:lnTo>
                  <a:pt x="117965" y="399190"/>
                </a:lnTo>
                <a:lnTo>
                  <a:pt x="162192" y="415052"/>
                </a:lnTo>
                <a:lnTo>
                  <a:pt x="210311" y="420624"/>
                </a:lnTo>
                <a:lnTo>
                  <a:pt x="258671" y="415052"/>
                </a:lnTo>
                <a:lnTo>
                  <a:pt x="302991" y="399190"/>
                </a:lnTo>
                <a:lnTo>
                  <a:pt x="342033" y="374317"/>
                </a:lnTo>
                <a:lnTo>
                  <a:pt x="374557" y="341713"/>
                </a:lnTo>
                <a:lnTo>
                  <a:pt x="399323" y="302658"/>
                </a:lnTo>
                <a:lnTo>
                  <a:pt x="415092" y="258431"/>
                </a:lnTo>
                <a:lnTo>
                  <a:pt x="420623" y="210311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3254502" y="3538139"/>
            <a:ext cx="466090" cy="463550"/>
          </a:xfrm>
          <a:custGeom>
            <a:avLst/>
            <a:gdLst/>
            <a:ahLst/>
            <a:cxnLst/>
            <a:rect l="l" t="t" r="r" b="b"/>
            <a:pathLst>
              <a:path w="466089" h="463550">
                <a:moveTo>
                  <a:pt x="465581" y="230712"/>
                </a:moveTo>
                <a:lnTo>
                  <a:pt x="455154" y="165635"/>
                </a:lnTo>
                <a:lnTo>
                  <a:pt x="441084" y="128792"/>
                </a:lnTo>
                <a:lnTo>
                  <a:pt x="399883" y="68939"/>
                </a:lnTo>
                <a:lnTo>
                  <a:pt x="345326" y="27532"/>
                </a:lnTo>
                <a:lnTo>
                  <a:pt x="282283" y="4566"/>
                </a:lnTo>
                <a:lnTo>
                  <a:pt x="249101" y="0"/>
                </a:lnTo>
                <a:lnTo>
                  <a:pt x="215625" y="43"/>
                </a:lnTo>
                <a:lnTo>
                  <a:pt x="150222" y="13958"/>
                </a:lnTo>
                <a:lnTo>
                  <a:pt x="90946" y="46312"/>
                </a:lnTo>
                <a:lnTo>
                  <a:pt x="42667" y="97102"/>
                </a:lnTo>
                <a:lnTo>
                  <a:pt x="10256" y="166327"/>
                </a:lnTo>
                <a:lnTo>
                  <a:pt x="1523" y="207852"/>
                </a:lnTo>
                <a:lnTo>
                  <a:pt x="0" y="232236"/>
                </a:lnTo>
                <a:lnTo>
                  <a:pt x="1524" y="255858"/>
                </a:lnTo>
                <a:lnTo>
                  <a:pt x="3048" y="267288"/>
                </a:lnTo>
                <a:lnTo>
                  <a:pt x="14560" y="309243"/>
                </a:lnTo>
                <a:lnTo>
                  <a:pt x="31090" y="346038"/>
                </a:lnTo>
                <a:lnTo>
                  <a:pt x="44958" y="367048"/>
                </a:lnTo>
                <a:lnTo>
                  <a:pt x="44958" y="220806"/>
                </a:lnTo>
                <a:lnTo>
                  <a:pt x="45720" y="211662"/>
                </a:lnTo>
                <a:lnTo>
                  <a:pt x="55139" y="171297"/>
                </a:lnTo>
                <a:lnTo>
                  <a:pt x="90858" y="107308"/>
                </a:lnTo>
                <a:lnTo>
                  <a:pt x="143302" y="65472"/>
                </a:lnTo>
                <a:lnTo>
                  <a:pt x="205532" y="45587"/>
                </a:lnTo>
                <a:lnTo>
                  <a:pt x="238148" y="43812"/>
                </a:lnTo>
                <a:lnTo>
                  <a:pt x="270609" y="47450"/>
                </a:lnTo>
                <a:lnTo>
                  <a:pt x="331595" y="70860"/>
                </a:lnTo>
                <a:lnTo>
                  <a:pt x="381551" y="115616"/>
                </a:lnTo>
                <a:lnTo>
                  <a:pt x="413537" y="181515"/>
                </a:lnTo>
                <a:lnTo>
                  <a:pt x="420623" y="222330"/>
                </a:lnTo>
                <a:lnTo>
                  <a:pt x="420623" y="367986"/>
                </a:lnTo>
                <a:lnTo>
                  <a:pt x="434382" y="347459"/>
                </a:lnTo>
                <a:lnTo>
                  <a:pt x="450116" y="312882"/>
                </a:lnTo>
                <a:lnTo>
                  <a:pt x="460727" y="273949"/>
                </a:lnTo>
                <a:lnTo>
                  <a:pt x="465581" y="230712"/>
                </a:lnTo>
                <a:close/>
              </a:path>
              <a:path w="466089" h="463550">
                <a:moveTo>
                  <a:pt x="420623" y="367986"/>
                </a:moveTo>
                <a:lnTo>
                  <a:pt x="420623" y="241380"/>
                </a:lnTo>
                <a:lnTo>
                  <a:pt x="412835" y="283775"/>
                </a:lnTo>
                <a:lnTo>
                  <a:pt x="398294" y="320490"/>
                </a:lnTo>
                <a:lnTo>
                  <a:pt x="352925" y="376693"/>
                </a:lnTo>
                <a:lnTo>
                  <a:pt x="292461" y="409617"/>
                </a:lnTo>
                <a:lnTo>
                  <a:pt x="224841" y="418886"/>
                </a:lnTo>
                <a:lnTo>
                  <a:pt x="190829" y="414534"/>
                </a:lnTo>
                <a:lnTo>
                  <a:pt x="127367" y="387623"/>
                </a:lnTo>
                <a:lnTo>
                  <a:pt x="76604" y="336126"/>
                </a:lnTo>
                <a:lnTo>
                  <a:pt x="58466" y="301040"/>
                </a:lnTo>
                <a:lnTo>
                  <a:pt x="46482" y="259668"/>
                </a:lnTo>
                <a:lnTo>
                  <a:pt x="44958" y="240618"/>
                </a:lnTo>
                <a:lnTo>
                  <a:pt x="44958" y="367048"/>
                </a:lnTo>
                <a:lnTo>
                  <a:pt x="76665" y="404346"/>
                </a:lnTo>
                <a:lnTo>
                  <a:pt x="134702" y="442614"/>
                </a:lnTo>
                <a:lnTo>
                  <a:pt x="200133" y="461245"/>
                </a:lnTo>
                <a:lnTo>
                  <a:pt x="234036" y="463323"/>
                </a:lnTo>
                <a:lnTo>
                  <a:pt x="267886" y="460642"/>
                </a:lnTo>
                <a:lnTo>
                  <a:pt x="332892" y="441208"/>
                </a:lnTo>
                <a:lnTo>
                  <a:pt x="390081" y="403346"/>
                </a:lnTo>
                <a:lnTo>
                  <a:pt x="414159" y="377631"/>
                </a:lnTo>
                <a:lnTo>
                  <a:pt x="420623" y="367986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2667000" y="3855720"/>
            <a:ext cx="421005" cy="421005"/>
          </a:xfrm>
          <a:custGeom>
            <a:avLst/>
            <a:gdLst/>
            <a:ahLst/>
            <a:cxnLst/>
            <a:rect l="l" t="t" r="r" b="b"/>
            <a:pathLst>
              <a:path w="421005" h="421004">
                <a:moveTo>
                  <a:pt x="420623" y="210311"/>
                </a:moveTo>
                <a:lnTo>
                  <a:pt x="415092" y="161952"/>
                </a:lnTo>
                <a:lnTo>
                  <a:pt x="399323" y="117632"/>
                </a:lnTo>
                <a:lnTo>
                  <a:pt x="374557" y="78590"/>
                </a:lnTo>
                <a:lnTo>
                  <a:pt x="342033" y="46066"/>
                </a:lnTo>
                <a:lnTo>
                  <a:pt x="302991" y="21300"/>
                </a:lnTo>
                <a:lnTo>
                  <a:pt x="258671" y="5531"/>
                </a:lnTo>
                <a:lnTo>
                  <a:pt x="210311" y="0"/>
                </a:lnTo>
                <a:lnTo>
                  <a:pt x="162192" y="5531"/>
                </a:lnTo>
                <a:lnTo>
                  <a:pt x="117965" y="21300"/>
                </a:lnTo>
                <a:lnTo>
                  <a:pt x="78910" y="46066"/>
                </a:lnTo>
                <a:lnTo>
                  <a:pt x="46306" y="78590"/>
                </a:lnTo>
                <a:lnTo>
                  <a:pt x="21433" y="117632"/>
                </a:lnTo>
                <a:lnTo>
                  <a:pt x="5571" y="161952"/>
                </a:lnTo>
                <a:lnTo>
                  <a:pt x="0" y="210312"/>
                </a:lnTo>
                <a:lnTo>
                  <a:pt x="5571" y="258431"/>
                </a:lnTo>
                <a:lnTo>
                  <a:pt x="21433" y="302658"/>
                </a:lnTo>
                <a:lnTo>
                  <a:pt x="46306" y="341713"/>
                </a:lnTo>
                <a:lnTo>
                  <a:pt x="78910" y="374317"/>
                </a:lnTo>
                <a:lnTo>
                  <a:pt x="117965" y="399190"/>
                </a:lnTo>
                <a:lnTo>
                  <a:pt x="162192" y="415052"/>
                </a:lnTo>
                <a:lnTo>
                  <a:pt x="210311" y="420624"/>
                </a:lnTo>
                <a:lnTo>
                  <a:pt x="258671" y="415052"/>
                </a:lnTo>
                <a:lnTo>
                  <a:pt x="302991" y="399190"/>
                </a:lnTo>
                <a:lnTo>
                  <a:pt x="342033" y="374317"/>
                </a:lnTo>
                <a:lnTo>
                  <a:pt x="374557" y="341713"/>
                </a:lnTo>
                <a:lnTo>
                  <a:pt x="399323" y="302658"/>
                </a:lnTo>
                <a:lnTo>
                  <a:pt x="415092" y="258431"/>
                </a:lnTo>
                <a:lnTo>
                  <a:pt x="420623" y="210311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2644901" y="3834500"/>
            <a:ext cx="466090" cy="463550"/>
          </a:xfrm>
          <a:custGeom>
            <a:avLst/>
            <a:gdLst/>
            <a:ahLst/>
            <a:cxnLst/>
            <a:rect l="l" t="t" r="r" b="b"/>
            <a:pathLst>
              <a:path w="466089" h="463550">
                <a:moveTo>
                  <a:pt x="465581" y="230769"/>
                </a:moveTo>
                <a:lnTo>
                  <a:pt x="455193" y="165650"/>
                </a:lnTo>
                <a:lnTo>
                  <a:pt x="441151" y="128777"/>
                </a:lnTo>
                <a:lnTo>
                  <a:pt x="399973" y="68895"/>
                </a:lnTo>
                <a:lnTo>
                  <a:pt x="345406" y="27490"/>
                </a:lnTo>
                <a:lnTo>
                  <a:pt x="282332" y="4549"/>
                </a:lnTo>
                <a:lnTo>
                  <a:pt x="249131" y="0"/>
                </a:lnTo>
                <a:lnTo>
                  <a:pt x="215633" y="62"/>
                </a:lnTo>
                <a:lnTo>
                  <a:pt x="150191" y="14015"/>
                </a:lnTo>
                <a:lnTo>
                  <a:pt x="90887" y="46399"/>
                </a:lnTo>
                <a:lnTo>
                  <a:pt x="42605" y="97200"/>
                </a:lnTo>
                <a:lnTo>
                  <a:pt x="10224" y="166407"/>
                </a:lnTo>
                <a:lnTo>
                  <a:pt x="1523" y="207909"/>
                </a:lnTo>
                <a:lnTo>
                  <a:pt x="0" y="231531"/>
                </a:lnTo>
                <a:lnTo>
                  <a:pt x="1524" y="255915"/>
                </a:lnTo>
                <a:lnTo>
                  <a:pt x="3048" y="267345"/>
                </a:lnTo>
                <a:lnTo>
                  <a:pt x="14546" y="309265"/>
                </a:lnTo>
                <a:lnTo>
                  <a:pt x="31066" y="346030"/>
                </a:lnTo>
                <a:lnTo>
                  <a:pt x="44958" y="367066"/>
                </a:lnTo>
                <a:lnTo>
                  <a:pt x="44958" y="220863"/>
                </a:lnTo>
                <a:lnTo>
                  <a:pt x="45720" y="211719"/>
                </a:lnTo>
                <a:lnTo>
                  <a:pt x="55112" y="171359"/>
                </a:lnTo>
                <a:lnTo>
                  <a:pt x="90815" y="107372"/>
                </a:lnTo>
                <a:lnTo>
                  <a:pt x="143277" y="65528"/>
                </a:lnTo>
                <a:lnTo>
                  <a:pt x="205544" y="45631"/>
                </a:lnTo>
                <a:lnTo>
                  <a:pt x="238182" y="43850"/>
                </a:lnTo>
                <a:lnTo>
                  <a:pt x="270663" y="47482"/>
                </a:lnTo>
                <a:lnTo>
                  <a:pt x="331677" y="70885"/>
                </a:lnTo>
                <a:lnTo>
                  <a:pt x="381634" y="115643"/>
                </a:lnTo>
                <a:lnTo>
                  <a:pt x="413579" y="181557"/>
                </a:lnTo>
                <a:lnTo>
                  <a:pt x="420623" y="222387"/>
                </a:lnTo>
                <a:lnTo>
                  <a:pt x="420623" y="367991"/>
                </a:lnTo>
                <a:lnTo>
                  <a:pt x="434397" y="347454"/>
                </a:lnTo>
                <a:lnTo>
                  <a:pt x="450129" y="312896"/>
                </a:lnTo>
                <a:lnTo>
                  <a:pt x="460735" y="273985"/>
                </a:lnTo>
                <a:lnTo>
                  <a:pt x="465581" y="230769"/>
                </a:lnTo>
                <a:close/>
              </a:path>
              <a:path w="466089" h="463550">
                <a:moveTo>
                  <a:pt x="420623" y="367991"/>
                </a:moveTo>
                <a:lnTo>
                  <a:pt x="420623" y="241437"/>
                </a:lnTo>
                <a:lnTo>
                  <a:pt x="412774" y="283852"/>
                </a:lnTo>
                <a:lnTo>
                  <a:pt x="398194" y="320576"/>
                </a:lnTo>
                <a:lnTo>
                  <a:pt x="352805" y="376775"/>
                </a:lnTo>
                <a:lnTo>
                  <a:pt x="292371" y="409674"/>
                </a:lnTo>
                <a:lnTo>
                  <a:pt x="224808" y="418912"/>
                </a:lnTo>
                <a:lnTo>
                  <a:pt x="190827" y="414546"/>
                </a:lnTo>
                <a:lnTo>
                  <a:pt x="127413" y="387618"/>
                </a:lnTo>
                <a:lnTo>
                  <a:pt x="76632" y="336077"/>
                </a:lnTo>
                <a:lnTo>
                  <a:pt x="58504" y="301066"/>
                </a:lnTo>
                <a:lnTo>
                  <a:pt x="46482" y="259725"/>
                </a:lnTo>
                <a:lnTo>
                  <a:pt x="44958" y="240675"/>
                </a:lnTo>
                <a:lnTo>
                  <a:pt x="44958" y="367066"/>
                </a:lnTo>
                <a:lnTo>
                  <a:pt x="76660" y="404315"/>
                </a:lnTo>
                <a:lnTo>
                  <a:pt x="134670" y="442535"/>
                </a:lnTo>
                <a:lnTo>
                  <a:pt x="200109" y="461157"/>
                </a:lnTo>
                <a:lnTo>
                  <a:pt x="234018" y="463235"/>
                </a:lnTo>
                <a:lnTo>
                  <a:pt x="267875" y="460559"/>
                </a:lnTo>
                <a:lnTo>
                  <a:pt x="332894" y="441142"/>
                </a:lnTo>
                <a:lnTo>
                  <a:pt x="390092" y="403307"/>
                </a:lnTo>
                <a:lnTo>
                  <a:pt x="414174" y="377607"/>
                </a:lnTo>
                <a:lnTo>
                  <a:pt x="420623" y="36799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463295" y="463295"/>
            <a:ext cx="9131300" cy="6845300"/>
          </a:xfrm>
          <a:custGeom>
            <a:avLst/>
            <a:gdLst/>
            <a:ahLst/>
            <a:cxnLst/>
            <a:rect l="l" t="t" r="r" b="b"/>
            <a:pathLst>
              <a:path w="9131300" h="6845300">
                <a:moveTo>
                  <a:pt x="9131046" y="6845046"/>
                </a:moveTo>
                <a:lnTo>
                  <a:pt x="9131046" y="0"/>
                </a:lnTo>
                <a:lnTo>
                  <a:pt x="0" y="0"/>
                </a:lnTo>
                <a:lnTo>
                  <a:pt x="0" y="6845046"/>
                </a:lnTo>
                <a:lnTo>
                  <a:pt x="9131046" y="6845046"/>
                </a:lnTo>
                <a:close/>
              </a:path>
            </a:pathLst>
          </a:custGeom>
          <a:ln w="129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29845" rIns="0" bIns="0" rtlCol="0">
            <a:spAutoFit/>
          </a:bodyPr>
          <a:lstStyle/>
          <a:p>
            <a:pPr marL="25400">
              <a:lnSpc>
                <a:spcPct val="100000"/>
              </a:lnSpc>
              <a:spcBef>
                <a:spcPts val="235"/>
              </a:spcBef>
            </a:pPr>
            <a:fld id="{81D60167-4931-47E6-BA6A-407CBD079E47}" type="slidenum">
              <a:rPr spc="-5" dirty="0"/>
              <a:t>9</a:t>
            </a:fld>
            <a:endParaRPr spc="-5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3333CC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1137</Words>
  <Application>Microsoft Office PowerPoint</Application>
  <PresentationFormat>Custom</PresentationFormat>
  <Paragraphs>186</Paragraphs>
  <Slides>33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33</vt:i4>
      </vt:variant>
    </vt:vector>
  </HeadingPairs>
  <TitlesOfParts>
    <vt:vector size="38" baseType="lpstr">
      <vt:lpstr>Arial</vt:lpstr>
      <vt:lpstr>Arial Narrow</vt:lpstr>
      <vt:lpstr>Calibri</vt:lpstr>
      <vt:lpstr>Times New Roman</vt:lpstr>
      <vt:lpstr>Office Theme</vt:lpstr>
      <vt:lpstr>IT 4823 Information Security Administration</vt:lpstr>
      <vt:lpstr>Power Management</vt:lpstr>
      <vt:lpstr>Grounding</vt:lpstr>
      <vt:lpstr>Power Circuits</vt:lpstr>
      <vt:lpstr>Typical Wiring</vt:lpstr>
      <vt:lpstr>Reversed Plug or Wiring</vt:lpstr>
      <vt:lpstr>Why Three Wires?</vt:lpstr>
      <vt:lpstr>Purpose of Safety Ground</vt:lpstr>
      <vt:lpstr>Without Safety Ground !</vt:lpstr>
      <vt:lpstr>Dedicated Circuits</vt:lpstr>
      <vt:lpstr>Determining Power Requirements</vt:lpstr>
      <vt:lpstr>Determining Power Requirements</vt:lpstr>
      <vt:lpstr>Uninterruptible Power Supply (UPS)</vt:lpstr>
      <vt:lpstr>UPS Sizes</vt:lpstr>
      <vt:lpstr>Runtime of UPS Systems</vt:lpstr>
      <vt:lpstr>UPS Output Waveforms</vt:lpstr>
      <vt:lpstr>Sine Wave from Utility Power</vt:lpstr>
      <vt:lpstr>From a “True Sine Wave” UPS</vt:lpstr>
      <vt:lpstr>From a “Stepped Square Wave” UPS</vt:lpstr>
      <vt:lpstr>Do I Need a Sine Wave?</vt:lpstr>
      <vt:lpstr>“Smart” UPSs</vt:lpstr>
      <vt:lpstr>Emergency and Standby Generators</vt:lpstr>
      <vt:lpstr>Continuous and Prime Power Generators</vt:lpstr>
      <vt:lpstr>Fueling Generators</vt:lpstr>
      <vt:lpstr>Designing Power Systems</vt:lpstr>
      <vt:lpstr>Dual-Corded Systems</vt:lpstr>
      <vt:lpstr>Emergency Shutoff</vt:lpstr>
      <vt:lpstr>Energy Management</vt:lpstr>
      <vt:lpstr>Demand Billing and Load Shedding</vt:lpstr>
      <vt:lpstr>Load Shedding Strategies</vt:lpstr>
      <vt:lpstr>Alternative Power Sources</vt:lpstr>
      <vt:lpstr>DCIM Software</vt:lpstr>
      <vt:lpstr>Questions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Microsoft PowerPoint - 4823_21_power_management.pptx</dc:title>
  <dc:creator>bbrown</dc:creator>
  <cp:lastModifiedBy>Hossain Shahriar</cp:lastModifiedBy>
  <cp:revision>1</cp:revision>
  <dcterms:created xsi:type="dcterms:W3CDTF">2019-06-20T18:09:53Z</dcterms:created>
  <dcterms:modified xsi:type="dcterms:W3CDTF">2019-06-20T18:10:04Z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2016-09-02T00:00:00Z</vt:filetime>
  </property>
  <property fmtid="{D5CDD505-2E9C-101B-9397-08002B2CF9AE}" pid="3" name="Creator">
    <vt:lpwstr>PScript5.dll Version 5.2.2</vt:lpwstr>
  </property>
  <property fmtid="{D5CDD505-2E9C-101B-9397-08002B2CF9AE}" pid="4" name="LastSaved">
    <vt:filetime>2019-06-20T00:00:00Z</vt:filetime>
  </property>
</Properties>
</file>