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52"/>
  </p:notesMasterIdLst>
  <p:sldIdLst>
    <p:sldId id="256" r:id="rId2"/>
    <p:sldId id="569" r:id="rId3"/>
    <p:sldId id="634" r:id="rId4"/>
    <p:sldId id="635" r:id="rId5"/>
    <p:sldId id="636" r:id="rId6"/>
    <p:sldId id="637" r:id="rId7"/>
    <p:sldId id="638" r:id="rId8"/>
    <p:sldId id="639" r:id="rId9"/>
    <p:sldId id="640" r:id="rId10"/>
    <p:sldId id="641" r:id="rId11"/>
    <p:sldId id="642" r:id="rId12"/>
    <p:sldId id="643" r:id="rId13"/>
    <p:sldId id="644" r:id="rId14"/>
    <p:sldId id="645" r:id="rId15"/>
    <p:sldId id="646" r:id="rId16"/>
    <p:sldId id="647" r:id="rId17"/>
    <p:sldId id="648" r:id="rId18"/>
    <p:sldId id="649" r:id="rId19"/>
    <p:sldId id="650" r:id="rId20"/>
    <p:sldId id="651" r:id="rId21"/>
    <p:sldId id="652" r:id="rId22"/>
    <p:sldId id="653" r:id="rId23"/>
    <p:sldId id="654" r:id="rId24"/>
    <p:sldId id="655" r:id="rId25"/>
    <p:sldId id="656" r:id="rId26"/>
    <p:sldId id="657" r:id="rId27"/>
    <p:sldId id="658" r:id="rId28"/>
    <p:sldId id="659" r:id="rId29"/>
    <p:sldId id="660" r:id="rId30"/>
    <p:sldId id="661" r:id="rId31"/>
    <p:sldId id="662" r:id="rId32"/>
    <p:sldId id="663" r:id="rId33"/>
    <p:sldId id="664" r:id="rId34"/>
    <p:sldId id="665" r:id="rId35"/>
    <p:sldId id="666" r:id="rId36"/>
    <p:sldId id="667" r:id="rId37"/>
    <p:sldId id="668" r:id="rId38"/>
    <p:sldId id="669" r:id="rId39"/>
    <p:sldId id="670" r:id="rId40"/>
    <p:sldId id="671" r:id="rId41"/>
    <p:sldId id="672" r:id="rId42"/>
    <p:sldId id="673" r:id="rId43"/>
    <p:sldId id="674" r:id="rId44"/>
    <p:sldId id="675" r:id="rId45"/>
    <p:sldId id="676" r:id="rId46"/>
    <p:sldId id="677" r:id="rId47"/>
    <p:sldId id="678" r:id="rId48"/>
    <p:sldId id="679" r:id="rId49"/>
    <p:sldId id="680" r:id="rId50"/>
    <p:sldId id="633"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9" d="100"/>
          <a:sy n="109" d="100"/>
        </p:scale>
        <p:origin x="1674"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B2882A-A021-43C9-B17D-BB5EEFCE9EF9}" type="datetimeFigureOut">
              <a:rPr lang="en-US" smtClean="0"/>
              <a:pPr/>
              <a:t>7/1/2019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7CC651-BBCC-4EE9-8A6C-F03BA3B2EB6E}" type="slidenum">
              <a:rPr lang="en-US" smtClean="0"/>
              <a:pPr/>
              <a:t>‹#›</a:t>
            </a:fld>
            <a:endParaRPr lang="en-US"/>
          </a:p>
        </p:txBody>
      </p:sp>
    </p:spTree>
    <p:extLst>
      <p:ext uri="{BB962C8B-B14F-4D97-AF65-F5344CB8AC3E}">
        <p14:creationId xmlns:p14="http://schemas.microsoft.com/office/powerpoint/2010/main" val="4276676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3</a:t>
            </a:fld>
            <a:endParaRPr lang="en-US">
              <a:cs typeface="Arial" charset="0"/>
            </a:endParaRPr>
          </a:p>
        </p:txBody>
      </p:sp>
    </p:spTree>
    <p:extLst>
      <p:ext uri="{BB962C8B-B14F-4D97-AF65-F5344CB8AC3E}">
        <p14:creationId xmlns:p14="http://schemas.microsoft.com/office/powerpoint/2010/main" val="2458038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133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F77F84-EBF5-4DC2-873D-49BD8B121CCF}" type="slidenum">
              <a:rPr lang="en-US">
                <a:cs typeface="Arial" charset="0"/>
              </a:rPr>
              <a:pPr fontAlgn="base">
                <a:spcBef>
                  <a:spcPct val="0"/>
                </a:spcBef>
                <a:spcAft>
                  <a:spcPct val="0"/>
                </a:spcAft>
                <a:defRPr/>
              </a:pPr>
              <a:t>26</a:t>
            </a:fld>
            <a:endParaRPr lang="en-US">
              <a:cs typeface="Arial" charset="0"/>
            </a:endParaRPr>
          </a:p>
        </p:txBody>
      </p:sp>
    </p:spTree>
    <p:extLst>
      <p:ext uri="{BB962C8B-B14F-4D97-AF65-F5344CB8AC3E}">
        <p14:creationId xmlns:p14="http://schemas.microsoft.com/office/powerpoint/2010/main" val="2845146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46C82A-C6D9-AB4D-9027-9DC614C81536}" type="slidenum">
              <a:rPr lang="en-US" smtClean="0"/>
              <a:t>27</a:t>
            </a:fld>
            <a:endParaRPr lang="en-US"/>
          </a:p>
        </p:txBody>
      </p:sp>
    </p:spTree>
    <p:extLst>
      <p:ext uri="{BB962C8B-B14F-4D97-AF65-F5344CB8AC3E}">
        <p14:creationId xmlns:p14="http://schemas.microsoft.com/office/powerpoint/2010/main" val="23970450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46C82A-C6D9-AB4D-9027-9DC614C81536}" type="slidenum">
              <a:rPr lang="en-US" smtClean="0"/>
              <a:t>28</a:t>
            </a:fld>
            <a:endParaRPr lang="en-US"/>
          </a:p>
        </p:txBody>
      </p:sp>
    </p:spTree>
    <p:extLst>
      <p:ext uri="{BB962C8B-B14F-4D97-AF65-F5344CB8AC3E}">
        <p14:creationId xmlns:p14="http://schemas.microsoft.com/office/powerpoint/2010/main" val="25395534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1D8BD707-D9CF-40AE-B4C6-C98DA3205C09}" type="datetimeFigureOut">
              <a:rPr lang="en-US" smtClean="0"/>
              <a:pPr/>
              <a:t>7/1/2019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grpSp>
        <p:nvGrpSpPr>
          <p:cNvPr id="4" name="Group 9"/>
          <p:cNvGrpSpPr>
            <a:grpSpLocks/>
          </p:cNvGrpSpPr>
          <p:nvPr/>
        </p:nvGrpSpPr>
        <p:grpSpPr bwMode="auto">
          <a:xfrm>
            <a:off x="2249488" y="3402013"/>
            <a:ext cx="5372100" cy="2058987"/>
            <a:chOff x="914400" y="3657600"/>
            <a:chExt cx="7162800" cy="2059641"/>
          </a:xfrm>
        </p:grpSpPr>
        <p:sp>
          <p:nvSpPr>
            <p:cNvPr id="5" name="Rectangle 10"/>
            <p:cNvSpPr/>
            <p:nvPr/>
          </p:nvSpPr>
          <p:spPr>
            <a:xfrm>
              <a:off x="914400" y="3657600"/>
              <a:ext cx="7162800" cy="1295811"/>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6" name="Rectangle 11"/>
            <p:cNvSpPr/>
            <p:nvPr/>
          </p:nvSpPr>
          <p:spPr>
            <a:xfrm>
              <a:off x="914400" y="5069335"/>
              <a:ext cx="7162800" cy="647906"/>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7" name="Rectangle 12"/>
            <p:cNvSpPr/>
            <p:nvPr/>
          </p:nvSpPr>
          <p:spPr>
            <a:xfrm>
              <a:off x="914400" y="3657600"/>
              <a:ext cx="228600" cy="1295811"/>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8" name="Rectangle 13"/>
            <p:cNvSpPr/>
            <p:nvPr/>
          </p:nvSpPr>
          <p:spPr>
            <a:xfrm>
              <a:off x="914400" y="5069335"/>
              <a:ext cx="228600" cy="647906"/>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grpSp>
      <p:sp>
        <p:nvSpPr>
          <p:cNvPr id="15" name="Title 1"/>
          <p:cNvSpPr>
            <a:spLocks noGrp="1"/>
          </p:cNvSpPr>
          <p:nvPr>
            <p:ph type="ctrTitle"/>
          </p:nvPr>
        </p:nvSpPr>
        <p:spPr>
          <a:xfrm>
            <a:off x="2629775" y="3616586"/>
            <a:ext cx="4611655" cy="803564"/>
          </a:xfrm>
          <a:prstGeom prst="rect">
            <a:avLst/>
          </a:prstGeom>
        </p:spPr>
        <p:txBody>
          <a:bodyPr anchor="b">
            <a:noAutofit/>
          </a:bodyPr>
          <a:lstStyle>
            <a:lvl1pPr algn="l">
              <a:defRPr lang="en-US" sz="3000" b="1" kern="1200" baseline="0" dirty="0" smtClean="0">
                <a:solidFill>
                  <a:srgbClr val="2955A6"/>
                </a:solidFill>
                <a:latin typeface="+mj-lt"/>
                <a:ea typeface="+mj-ea"/>
                <a:cs typeface="+mj-cs"/>
              </a:defRPr>
            </a:lvl1pPr>
          </a:lstStyle>
          <a:p>
            <a:r>
              <a:rPr lang="en-US" dirty="0"/>
              <a:t>Click to edit Master title style</a:t>
            </a:r>
          </a:p>
        </p:txBody>
      </p:sp>
      <p:sp>
        <p:nvSpPr>
          <p:cNvPr id="20" name="Text Placeholder 19"/>
          <p:cNvSpPr>
            <a:spLocks noGrp="1"/>
          </p:cNvSpPr>
          <p:nvPr>
            <p:ph type="body" sz="quarter" idx="13"/>
          </p:nvPr>
        </p:nvSpPr>
        <p:spPr>
          <a:xfrm>
            <a:off x="2629775" y="4998325"/>
            <a:ext cx="4220429" cy="278892"/>
          </a:xfrm>
          <a:prstGeom prst="rect">
            <a:avLst/>
          </a:prstGeom>
        </p:spPr>
        <p:txBody>
          <a:bodyPr anchor="ctr"/>
          <a:lstStyle>
            <a:lvl1pPr marL="0" indent="0">
              <a:buNone/>
              <a:defRPr/>
            </a:lvl1pPr>
            <a:lvl3pPr marL="685800" indent="0">
              <a:buNone/>
              <a:defRPr/>
            </a:lvl3pPr>
            <a:lvl5pPr marL="1371600" indent="0" algn="l">
              <a:buNone/>
              <a:defRPr/>
            </a:lvl5pPr>
          </a:lstStyle>
          <a:p>
            <a:pPr lvl="0"/>
            <a:r>
              <a:rPr lang="en-US"/>
              <a:t>Edit Master text styles</a:t>
            </a:r>
          </a:p>
        </p:txBody>
      </p:sp>
    </p:spTree>
    <p:extLst>
      <p:ext uri="{BB962C8B-B14F-4D97-AF65-F5344CB8AC3E}">
        <p14:creationId xmlns:p14="http://schemas.microsoft.com/office/powerpoint/2010/main" val="1161609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7/1/2019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7/1/2019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wired.com/2016/01/heres-what-tors-data-looks-like-as-it-flows-around-the-world/" TargetMode="External"/><Relationship Id="rId2" Type="http://schemas.openxmlformats.org/officeDocument/2006/relationships/hyperlink" Target="http://referaat.cs.utwente.nl/conference/18/paper/7381/characterization-of-tor-exit-nodes.pdf" TargetMode="External"/><Relationship Id="rId1" Type="http://schemas.openxmlformats.org/officeDocument/2006/relationships/slideLayout" Target="../slideLayouts/slideLayout2.xml"/><Relationship Id="rId6" Type="http://schemas.openxmlformats.org/officeDocument/2006/relationships/hyperlink" Target="http://se.azinstall.net/2015/11/how-tor-users-got-caught.html" TargetMode="External"/><Relationship Id="rId5" Type="http://schemas.openxmlformats.org/officeDocument/2006/relationships/hyperlink" Target="https://www.youtube.com/watch?v=7G1LjQSYM5Q" TargetMode="External"/><Relationship Id="rId4" Type="http://schemas.openxmlformats.org/officeDocument/2006/relationships/hyperlink" Target="https://www.wired.com/2007/09/lesson-from-tor-hack-anonymity-and-privacy-arent-the-same/"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wireshark.org/download.html"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utc.edu/" TargetMode="External"/><Relationship Id="rId2" Type="http://schemas.openxmlformats.org/officeDocument/2006/relationships/hyperlink" Target="https://whatismyipaddress.com/"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www.torproject.org/projects/torbrowser.html.en"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whatismyipaddress.com/"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ww.utc.edu/"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www.virtualbox.org/wiki/Downloads" TargetMode="External"/><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linus.nci.nih.gov/bdge/installUbuntu.html"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github.com/shadow/shadow-plugin-tor/wiki"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github.com/shadow/shadow-plugin-tor/wiki" TargetMode="External"/><Relationship Id="rId2" Type="http://schemas.openxmlformats.org/officeDocument/2006/relationships/hyperlink" Target="https://github.com/shadow/shadow/wiki/0-Design-Overview" TargetMode="External"/><Relationship Id="rId1" Type="http://schemas.openxmlformats.org/officeDocument/2006/relationships/slideLayout" Target="../slideLayouts/slideLayout2.xml"/><Relationship Id="rId5" Type="http://schemas.openxmlformats.org/officeDocument/2006/relationships/hyperlink" Target="https://upload.wikimedia.org/wikipedia/commons/thumb/1/15/Tor-logo-2011-flat.svg/2000px-Tor-logo-2011-flat.svg.png" TargetMode="External"/><Relationship Id="rId4" Type="http://schemas.openxmlformats.org/officeDocument/2006/relationships/hyperlink" Target="http://blog.andyserver.com/wp-content/uploads/2014/02/VirtualBox_Logo.png"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1447800"/>
          </a:xfrm>
        </p:spPr>
        <p:txBody>
          <a:bodyPr>
            <a:noAutofit/>
          </a:bodyPr>
          <a:lstStyle/>
          <a:p>
            <a:pPr algn="ctr"/>
            <a:r>
              <a:rPr lang="en-US" sz="3600" dirty="0" smtClean="0"/>
              <a:t>Web and Network Privacy</a:t>
            </a:r>
            <a:endParaRPr lang="en-US" sz="3600" dirty="0"/>
          </a:p>
        </p:txBody>
      </p:sp>
      <p:sp>
        <p:nvSpPr>
          <p:cNvPr id="4" name="7 Rectángulo redondeado"/>
          <p:cNvSpPr/>
          <p:nvPr/>
        </p:nvSpPr>
        <p:spPr>
          <a:xfrm>
            <a:off x="1219200" y="2971800"/>
            <a:ext cx="6400800" cy="2057400"/>
          </a:xfrm>
          <a:prstGeom prst="roundRect">
            <a:avLst/>
          </a:pr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lvl="0" algn="ctr" fontAlgn="base">
              <a:spcBef>
                <a:spcPct val="0"/>
              </a:spcBef>
              <a:spcAft>
                <a:spcPct val="0"/>
              </a:spcAft>
            </a:pPr>
            <a:endParaRPr lang="en-US" dirty="0">
              <a:solidFill>
                <a:srgbClr val="FFC000"/>
              </a:solidFill>
              <a:effectLst>
                <a:outerShdw blurRad="38100" dist="38100" dir="2700000" algn="tl">
                  <a:srgbClr val="000000">
                    <a:alpha val="43137"/>
                  </a:srgbClr>
                </a:outerShdw>
              </a:effectLst>
            </a:endParaRP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Dr. </a:t>
            </a:r>
            <a:r>
              <a:rPr lang="en-US" sz="2000" dirty="0" err="1">
                <a:solidFill>
                  <a:srgbClr val="FFC000"/>
                </a:solidFill>
                <a:effectLst>
                  <a:outerShdw blurRad="38100" dist="38100" dir="2700000" algn="tl">
                    <a:srgbClr val="000000">
                      <a:alpha val="43137"/>
                    </a:srgbClr>
                  </a:outerShdw>
                </a:effectLst>
              </a:rPr>
              <a:t>Hossain</a:t>
            </a:r>
            <a:r>
              <a:rPr lang="en-US" sz="2000" dirty="0">
                <a:solidFill>
                  <a:srgbClr val="FFC000"/>
                </a:solidFill>
                <a:effectLst>
                  <a:outerShdw blurRad="38100" dist="38100" dir="2700000" algn="tl">
                    <a:srgbClr val="000000">
                      <a:alpha val="43137"/>
                    </a:srgbClr>
                  </a:outerShdw>
                </a:effectLst>
              </a:rPr>
              <a:t> </a:t>
            </a:r>
            <a:r>
              <a:rPr lang="en-US" sz="2000" dirty="0" err="1">
                <a:solidFill>
                  <a:srgbClr val="FFC000"/>
                </a:solidFill>
                <a:effectLst>
                  <a:outerShdw blurRad="38100" dist="38100" dir="2700000" algn="tl">
                    <a:srgbClr val="000000">
                      <a:alpha val="43137"/>
                    </a:srgbClr>
                  </a:outerShdw>
                </a:effectLst>
              </a:rPr>
              <a:t>Shahriar</a:t>
            </a:r>
            <a:endParaRPr lang="en-US" sz="2000" dirty="0">
              <a:solidFill>
                <a:srgbClr val="FFC000"/>
              </a:solidFill>
              <a:effectLst>
                <a:outerShdw blurRad="38100" dist="38100" dir="2700000" algn="tl">
                  <a:srgbClr val="000000">
                    <a:alpha val="43137"/>
                  </a:srgbClr>
                </a:outerShdw>
              </a:effectLst>
            </a:endParaRP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Department of Information Technology</a:t>
            </a: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Kennesaw State University</a:t>
            </a:r>
          </a:p>
          <a:p>
            <a:pPr lvl="0" algn="ctr" fontAlgn="base">
              <a:spcBef>
                <a:spcPct val="0"/>
              </a:spcBef>
              <a:spcAft>
                <a:spcPct val="0"/>
              </a:spcAft>
            </a:pPr>
            <a:endParaRPr lang="en-US" sz="2000" dirty="0">
              <a:solidFill>
                <a:srgbClr val="FFC000"/>
              </a:solidFill>
              <a:effectLst>
                <a:outerShdw blurRad="38100" dist="38100" dir="2700000" algn="tl">
                  <a:srgbClr val="000000">
                    <a:alpha val="43137"/>
                  </a:srgbClr>
                </a:outerShdw>
              </a:effectLst>
            </a:endParaRPr>
          </a:p>
          <a:p>
            <a:pPr algn="ctr"/>
            <a:endParaRPr lang="es-ES" dirty="0">
              <a:solidFill>
                <a:srgbClr val="FFC000"/>
              </a:solidFill>
              <a:effectLst>
                <a:outerShdw blurRad="38100" dist="38100" dir="2700000" algn="tl">
                  <a:srgbClr val="000000">
                    <a:alpha val="43137"/>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8229600" cy="1143000"/>
          </a:xfrm>
        </p:spPr>
        <p:txBody>
          <a:bodyPr>
            <a:normAutofit fontScale="90000"/>
          </a:bodyPr>
          <a:lstStyle/>
          <a:p>
            <a:r>
              <a:rPr lang="en-US" dirty="0"/>
              <a:t>3. Are there any trade-offs to using Tor</a:t>
            </a:r>
            <a:r>
              <a:rPr lang="en-US" dirty="0" smtClean="0"/>
              <a:t>?</a:t>
            </a:r>
            <a:endParaRPr lang="en-US" dirty="0"/>
          </a:p>
        </p:txBody>
      </p:sp>
      <p:sp>
        <p:nvSpPr>
          <p:cNvPr id="3" name="Content Placeholder 2"/>
          <p:cNvSpPr>
            <a:spLocks noGrp="1"/>
          </p:cNvSpPr>
          <p:nvPr>
            <p:ph idx="1"/>
          </p:nvPr>
        </p:nvSpPr>
        <p:spPr/>
        <p:txBody>
          <a:bodyPr/>
          <a:lstStyle/>
          <a:p>
            <a:pPr marL="457200" indent="-457200" algn="just">
              <a:buAutoNum type="alphaUcPeriod"/>
            </a:pPr>
            <a:r>
              <a:rPr lang="en-US" dirty="0"/>
              <a:t>Efficiency: With added privacy and security, also means sometimes taking a hit on efficiency.</a:t>
            </a:r>
          </a:p>
          <a:p>
            <a:pPr marL="0" indent="0" algn="just">
              <a:buNone/>
            </a:pPr>
            <a:endParaRPr lang="en-US" dirty="0"/>
          </a:p>
        </p:txBody>
      </p:sp>
    </p:spTree>
    <p:extLst>
      <p:ext uri="{BB962C8B-B14F-4D97-AF65-F5344CB8AC3E}">
        <p14:creationId xmlns:p14="http://schemas.microsoft.com/office/powerpoint/2010/main" val="5174396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3. Are there any trade-offs to using Tor</a:t>
            </a:r>
            <a:r>
              <a:rPr lang="en-US" dirty="0" smtClean="0"/>
              <a:t>?  </a:t>
            </a:r>
            <a:r>
              <a:rPr lang="en-US" dirty="0"/>
              <a:t>(contd.)</a:t>
            </a:r>
          </a:p>
        </p:txBody>
      </p:sp>
      <p:sp>
        <p:nvSpPr>
          <p:cNvPr id="3" name="Content Placeholder 2"/>
          <p:cNvSpPr>
            <a:spLocks noGrp="1"/>
          </p:cNvSpPr>
          <p:nvPr>
            <p:ph idx="1"/>
          </p:nvPr>
        </p:nvSpPr>
        <p:spPr/>
        <p:txBody>
          <a:bodyPr>
            <a:normAutofit lnSpcReduction="10000"/>
          </a:bodyPr>
          <a:lstStyle/>
          <a:p>
            <a:pPr marL="457200" indent="-457200" algn="just">
              <a:buFont typeface="+mj-lt"/>
              <a:buAutoNum type="alphaUcPeriod" startAt="2"/>
            </a:pPr>
            <a:r>
              <a:rPr lang="en-US" sz="2000" dirty="0"/>
              <a:t>Qualified randomness: Some studies have shown that certain Tor exit nodes in different countries were selected for routing more often than those in other countries; thus, questioning whether or not Tor can provide the kind of randomness that is often associated with it.  </a:t>
            </a:r>
          </a:p>
          <a:p>
            <a:pPr marL="0" indent="0" algn="just">
              <a:buNone/>
            </a:pPr>
            <a:endParaRPr lang="en-US" sz="2000" dirty="0"/>
          </a:p>
          <a:p>
            <a:pPr marL="342900" lvl="1" indent="0" algn="just">
              <a:buNone/>
            </a:pPr>
            <a:r>
              <a:rPr lang="en-US" sz="2000" dirty="0"/>
              <a:t>For example, the origination of the data may be easier to trace if it is more probable that the traffic pattern within Tor nodes is  routed one way, rather than another. For this reason, while Tor provides impressive security, the meaning of Tor “</a:t>
            </a:r>
            <a:r>
              <a:rPr lang="en-US" sz="2000" dirty="0" err="1"/>
              <a:t>anonymization</a:t>
            </a:r>
            <a:r>
              <a:rPr lang="en-US" sz="2000" dirty="0"/>
              <a:t>” needs to be qualified a bit further in order to safeguard users from the assumption that traffic fingerprinting is an impossibility when using the browser.</a:t>
            </a:r>
          </a:p>
          <a:p>
            <a:pPr marL="342900" lvl="1" indent="0" algn="just">
              <a:buNone/>
            </a:pPr>
            <a:endParaRPr lang="en-US" sz="2000" dirty="0"/>
          </a:p>
          <a:p>
            <a:pPr marL="342900" lvl="1" indent="0" algn="just">
              <a:buNone/>
            </a:pPr>
            <a:r>
              <a:rPr lang="en-US" sz="2000" dirty="0"/>
              <a:t>Web cookies can still be used to obtain users’ real IP address when using Tor.  </a:t>
            </a:r>
          </a:p>
        </p:txBody>
      </p:sp>
    </p:spTree>
    <p:extLst>
      <p:ext uri="{BB962C8B-B14F-4D97-AF65-F5344CB8AC3E}">
        <p14:creationId xmlns:p14="http://schemas.microsoft.com/office/powerpoint/2010/main" val="17005544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3. Are there any trade-offs to using Tor</a:t>
            </a:r>
            <a:r>
              <a:rPr lang="en-US" dirty="0" smtClean="0"/>
              <a:t>?  </a:t>
            </a:r>
            <a:r>
              <a:rPr lang="en-US" dirty="0"/>
              <a:t>(contd.)</a:t>
            </a:r>
          </a:p>
        </p:txBody>
      </p:sp>
      <p:sp>
        <p:nvSpPr>
          <p:cNvPr id="3" name="Content Placeholder 2"/>
          <p:cNvSpPr>
            <a:spLocks noGrp="1"/>
          </p:cNvSpPr>
          <p:nvPr>
            <p:ph idx="1"/>
          </p:nvPr>
        </p:nvSpPr>
        <p:spPr/>
        <p:txBody>
          <a:bodyPr/>
          <a:lstStyle/>
          <a:p>
            <a:pPr marL="457200" indent="-457200" algn="just">
              <a:buFont typeface="+mj-lt"/>
              <a:buAutoNum type="alphaUcPeriod" startAt="3"/>
            </a:pPr>
            <a:r>
              <a:rPr lang="en-US" dirty="0"/>
              <a:t>Cautious </a:t>
            </a:r>
            <a:r>
              <a:rPr lang="en-US" dirty="0" err="1"/>
              <a:t>anonymization</a:t>
            </a:r>
            <a:r>
              <a:rPr lang="en-US" dirty="0"/>
              <a:t>: Tor provides anonymity, but this should not be confused with 100% privacy. In other words, Tor users still have to make sure not to divulge personal information, and of course, not engage in illegal activities. </a:t>
            </a:r>
          </a:p>
        </p:txBody>
      </p:sp>
    </p:spTree>
    <p:extLst>
      <p:ext uri="{BB962C8B-B14F-4D97-AF65-F5344CB8AC3E}">
        <p14:creationId xmlns:p14="http://schemas.microsoft.com/office/powerpoint/2010/main" val="9698051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3. Are there any trade-offs to using Tor</a:t>
            </a:r>
            <a:r>
              <a:rPr lang="en-US" dirty="0" smtClean="0"/>
              <a:t>?  </a:t>
            </a:r>
            <a:r>
              <a:rPr lang="en-US" dirty="0"/>
              <a:t>(contd.)</a:t>
            </a:r>
          </a:p>
        </p:txBody>
      </p:sp>
      <p:sp>
        <p:nvSpPr>
          <p:cNvPr id="3" name="Content Placeholder 2"/>
          <p:cNvSpPr>
            <a:spLocks noGrp="1"/>
          </p:cNvSpPr>
          <p:nvPr>
            <p:ph idx="1"/>
          </p:nvPr>
        </p:nvSpPr>
        <p:spPr/>
        <p:txBody>
          <a:bodyPr/>
          <a:lstStyle/>
          <a:p>
            <a:pPr marL="0" indent="0" algn="just">
              <a:buNone/>
            </a:pPr>
            <a:r>
              <a:rPr lang="en-US" dirty="0"/>
              <a:t>Some examples:</a:t>
            </a:r>
          </a:p>
          <a:p>
            <a:pPr marL="0" indent="0" algn="just">
              <a:buNone/>
            </a:pPr>
            <a:r>
              <a:rPr lang="en-US" dirty="0"/>
              <a:t>1. </a:t>
            </a:r>
            <a:r>
              <a:rPr lang="en-US" dirty="0" err="1"/>
              <a:t>Eldo</a:t>
            </a:r>
            <a:r>
              <a:rPr lang="en-US" dirty="0"/>
              <a:t> Kim (Harvard bomb threat)</a:t>
            </a:r>
          </a:p>
          <a:p>
            <a:pPr marL="0" indent="0" algn="just">
              <a:buNone/>
            </a:pPr>
            <a:r>
              <a:rPr lang="en-US" dirty="0"/>
              <a:t>2. Hector Xavier </a:t>
            </a:r>
            <a:r>
              <a:rPr lang="en-US" dirty="0" err="1"/>
              <a:t>Monsegur</a:t>
            </a:r>
            <a:r>
              <a:rPr lang="en-US" dirty="0"/>
              <a:t> (Sabu) and Jeremy Hammond (FBI correlation)</a:t>
            </a:r>
          </a:p>
          <a:p>
            <a:pPr marL="0" indent="0" algn="just">
              <a:buNone/>
            </a:pPr>
            <a:r>
              <a:rPr lang="en-US" dirty="0"/>
              <a:t>3. Eric </a:t>
            </a:r>
            <a:r>
              <a:rPr lang="en-US" dirty="0" err="1"/>
              <a:t>Eoin</a:t>
            </a:r>
            <a:r>
              <a:rPr lang="en-US" dirty="0"/>
              <a:t> Marques (Freedom Hosting [Tor specialist web hosting service])</a:t>
            </a:r>
          </a:p>
          <a:p>
            <a:pPr marL="0" indent="0" algn="just">
              <a:buNone/>
            </a:pPr>
            <a:r>
              <a:rPr lang="en-US" dirty="0"/>
              <a:t>4. Ross Ulbricht (The Silk Road)</a:t>
            </a:r>
          </a:p>
          <a:p>
            <a:pPr marL="0" indent="0" algn="just">
              <a:buNone/>
            </a:pPr>
            <a:endParaRPr lang="en-US" dirty="0"/>
          </a:p>
          <a:p>
            <a:pPr marL="457200" indent="-457200" algn="just">
              <a:buFont typeface="+mj-lt"/>
              <a:buAutoNum type="arabicPeriod"/>
            </a:pPr>
            <a:endParaRPr lang="en-US" dirty="0"/>
          </a:p>
        </p:txBody>
      </p:sp>
    </p:spTree>
    <p:extLst>
      <p:ext uri="{BB962C8B-B14F-4D97-AF65-F5344CB8AC3E}">
        <p14:creationId xmlns:p14="http://schemas.microsoft.com/office/powerpoint/2010/main" val="21776319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p>
            <a:r>
              <a:rPr lang="en-US" dirty="0"/>
              <a:t>Tor: An Overview </a:t>
            </a:r>
          </a:p>
        </p:txBody>
      </p:sp>
      <p:sp>
        <p:nvSpPr>
          <p:cNvPr id="3" name="Content Placeholder 2"/>
          <p:cNvSpPr>
            <a:spLocks noGrp="1"/>
          </p:cNvSpPr>
          <p:nvPr>
            <p:ph idx="1"/>
          </p:nvPr>
        </p:nvSpPr>
        <p:spPr/>
        <p:txBody>
          <a:bodyPr/>
          <a:lstStyle/>
          <a:p>
            <a:pPr marL="0" indent="0" algn="just">
              <a:buNone/>
            </a:pPr>
            <a:r>
              <a:rPr lang="en-US" sz="2300" dirty="0"/>
              <a:t>Summary</a:t>
            </a:r>
          </a:p>
          <a:p>
            <a:pPr algn="just">
              <a:buFont typeface="Arial"/>
              <a:buChar char="•"/>
            </a:pPr>
            <a:r>
              <a:rPr lang="en-US" sz="2300" dirty="0"/>
              <a:t>Tor is among the most effective means toward web </a:t>
            </a:r>
            <a:r>
              <a:rPr lang="en-US" sz="2300" dirty="0" err="1"/>
              <a:t>anonymization</a:t>
            </a:r>
            <a:r>
              <a:rPr lang="en-US" sz="2300" dirty="0"/>
              <a:t>.</a:t>
            </a:r>
          </a:p>
          <a:p>
            <a:pPr lvl="0" algn="just"/>
            <a:r>
              <a:rPr lang="en-US" sz="2300" dirty="0"/>
              <a:t>Onion routing adds more privacy/security than normal network routing using a unique encryption and rerouting technique. </a:t>
            </a:r>
          </a:p>
          <a:p>
            <a:pPr lvl="0" algn="just"/>
            <a:r>
              <a:rPr lang="en-US" sz="2300" dirty="0"/>
              <a:t>Tor is meant to be used responsibly; therefore, if understood as a means to commit crime, the examples above show why this is not</a:t>
            </a:r>
            <a:r>
              <a:rPr lang="en-US" sz="2300" i="1" dirty="0"/>
              <a:t> </a:t>
            </a:r>
            <a:r>
              <a:rPr lang="en-US" sz="2300" dirty="0"/>
              <a:t>the case.</a:t>
            </a:r>
          </a:p>
          <a:p>
            <a:pPr algn="just">
              <a:buFont typeface="Arial"/>
              <a:buChar char="•"/>
            </a:pPr>
            <a:endParaRPr lang="en-US" sz="2300" dirty="0"/>
          </a:p>
        </p:txBody>
      </p:sp>
    </p:spTree>
    <p:extLst>
      <p:ext uri="{BB962C8B-B14F-4D97-AF65-F5344CB8AC3E}">
        <p14:creationId xmlns:p14="http://schemas.microsoft.com/office/powerpoint/2010/main" val="30477956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4269" y="381000"/>
            <a:ext cx="8229600" cy="1143000"/>
          </a:xfrm>
        </p:spPr>
        <p:txBody>
          <a:bodyPr>
            <a:normAutofit fontScale="90000"/>
          </a:bodyPr>
          <a:lstStyle/>
          <a:p>
            <a:r>
              <a:rPr lang="en-US" dirty="0"/>
              <a:t>Tor: An Overview (Bibliography).</a:t>
            </a:r>
          </a:p>
        </p:txBody>
      </p:sp>
      <p:sp>
        <p:nvSpPr>
          <p:cNvPr id="3" name="Content Placeholder 2"/>
          <p:cNvSpPr>
            <a:spLocks noGrp="1"/>
          </p:cNvSpPr>
          <p:nvPr>
            <p:ph idx="1"/>
          </p:nvPr>
        </p:nvSpPr>
        <p:spPr/>
        <p:txBody>
          <a:bodyPr/>
          <a:lstStyle/>
          <a:p>
            <a:r>
              <a:rPr lang="en-US" sz="1600" dirty="0"/>
              <a:t> Alexander </a:t>
            </a:r>
            <a:r>
              <a:rPr lang="en-US" sz="1600" dirty="0" err="1"/>
              <a:t>Schaap</a:t>
            </a:r>
            <a:r>
              <a:rPr lang="en-US" sz="1600" dirty="0"/>
              <a:t>, “Characterization of Tor Exit-Nodes,” (2013), </a:t>
            </a:r>
            <a:r>
              <a:rPr lang="en-US" sz="1600" u="sng" dirty="0">
                <a:hlinkClick r:id="rId2"/>
              </a:rPr>
              <a:t>http://referaat.cs.utwente.nl/conference/18/paper/7381/characterization-of-tor-exit-nodes.pdf</a:t>
            </a:r>
            <a:r>
              <a:rPr lang="en-US" sz="1600" dirty="0"/>
              <a:t> (accessed August 25, 2017).  cf. Andy Greenburg, “Here’s What Tor’s Data Look Like As It Flows Around the World,” </a:t>
            </a:r>
            <a:r>
              <a:rPr lang="en-US" sz="1600" i="1" dirty="0"/>
              <a:t>Wired</a:t>
            </a:r>
            <a:r>
              <a:rPr lang="en-US" sz="1600" dirty="0"/>
              <a:t> (January 17, 2016), </a:t>
            </a:r>
            <a:r>
              <a:rPr lang="en-US" sz="1600" u="sng" dirty="0">
                <a:hlinkClick r:id="rId3"/>
              </a:rPr>
              <a:t>https://www.wired.com/2016/01/heres-what-tors-data-looks-like-as-it-flows-around-the-world/</a:t>
            </a:r>
            <a:r>
              <a:rPr lang="en-US" sz="1600" dirty="0"/>
              <a:t> (accessed August 25, 2017). </a:t>
            </a:r>
          </a:p>
          <a:p>
            <a:r>
              <a:rPr lang="en-US" sz="1600" dirty="0"/>
              <a:t>Bruce </a:t>
            </a:r>
            <a:r>
              <a:rPr lang="en-US" sz="1600" dirty="0" err="1"/>
              <a:t>Schneier</a:t>
            </a:r>
            <a:r>
              <a:rPr lang="en-US" sz="1600" dirty="0"/>
              <a:t>, “Lessons From TOR Hack: Anonymity and Privacy Aren’t the Same”, 9/20/07,  </a:t>
            </a:r>
            <a:r>
              <a:rPr lang="en-US" sz="1600" u="sng" dirty="0">
                <a:hlinkClick r:id="rId4"/>
              </a:rPr>
              <a:t>https://www.wired.com/2007/09/lesson-from-tor-hack-anonymity-and-privacy-arent-the-same/</a:t>
            </a:r>
            <a:r>
              <a:rPr lang="en-US" sz="1600" dirty="0"/>
              <a:t>, </a:t>
            </a:r>
            <a:r>
              <a:rPr lang="en-US" sz="1600" i="1" dirty="0"/>
              <a:t> </a:t>
            </a:r>
            <a:r>
              <a:rPr lang="en-US" sz="1600" dirty="0"/>
              <a:t>(accessed August 10, 2017)</a:t>
            </a:r>
            <a:r>
              <a:rPr lang="en-US" sz="1600" i="1" dirty="0"/>
              <a:t>.</a:t>
            </a:r>
            <a:endParaRPr lang="en-US" sz="1600" dirty="0"/>
          </a:p>
          <a:p>
            <a:r>
              <a:rPr lang="en-US" sz="1600" dirty="0"/>
              <a:t>Garrett </a:t>
            </a:r>
            <a:r>
              <a:rPr lang="en-US" sz="1600" dirty="0" err="1"/>
              <a:t>Fogerlie</a:t>
            </a:r>
            <a:r>
              <a:rPr lang="en-US" sz="1600" dirty="0"/>
              <a:t>, “How Tor Users Got Caught - </a:t>
            </a:r>
            <a:r>
              <a:rPr lang="en-US" sz="1600" dirty="0" err="1"/>
              <a:t>Defcon</a:t>
            </a:r>
            <a:r>
              <a:rPr lang="en-US" sz="1600" dirty="0"/>
              <a:t> 22,” YouTube Video (34:46), Posted [September 5, 2015], </a:t>
            </a:r>
            <a:r>
              <a:rPr lang="en-US" sz="1600" u="sng" dirty="0">
                <a:hlinkClick r:id="rId5"/>
              </a:rPr>
              <a:t>https://www.youtube.com/watch?v=7G1LjQSYM5Q</a:t>
            </a:r>
            <a:r>
              <a:rPr lang="en-US" sz="1600" dirty="0"/>
              <a:t> (accessed August 25, 2017). See also </a:t>
            </a:r>
            <a:r>
              <a:rPr lang="en-US" sz="1600" u="sng" dirty="0">
                <a:hlinkClick r:id="rId6"/>
              </a:rPr>
              <a:t>http://se.azinstall.net/2015/11/how-tor-users-got-caught.html</a:t>
            </a:r>
            <a:r>
              <a:rPr lang="en-US" sz="1600" dirty="0"/>
              <a:t>. </a:t>
            </a:r>
          </a:p>
          <a:p>
            <a:endParaRPr lang="en-US" dirty="0"/>
          </a:p>
        </p:txBody>
      </p:sp>
    </p:spTree>
    <p:extLst>
      <p:ext uri="{BB962C8B-B14F-4D97-AF65-F5344CB8AC3E}">
        <p14:creationId xmlns:p14="http://schemas.microsoft.com/office/powerpoint/2010/main" val="38845653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Tor Lab</a:t>
            </a:r>
          </a:p>
        </p:txBody>
      </p:sp>
      <p:sp>
        <p:nvSpPr>
          <p:cNvPr id="3" name="Text Placeholder 2"/>
          <p:cNvSpPr>
            <a:spLocks noGrp="1"/>
          </p:cNvSpPr>
          <p:nvPr>
            <p:ph type="body" sz="quarter" idx="13"/>
          </p:nvPr>
        </p:nvSpPr>
        <p:spPr>
          <a:xfrm>
            <a:off x="2380343" y="4659084"/>
            <a:ext cx="5355771" cy="943430"/>
          </a:xfrm>
        </p:spPr>
        <p:txBody>
          <a:bodyPr/>
          <a:lstStyle/>
          <a:p>
            <a:r>
              <a:rPr lang="en-US" sz="2400" b="1" dirty="0">
                <a:solidFill>
                  <a:srgbClr val="2F5597"/>
                </a:solidFill>
              </a:rPr>
              <a:t>Lesson Number: 2 Using Wireshark to Observe Tor Data Packets</a:t>
            </a:r>
          </a:p>
        </p:txBody>
      </p:sp>
    </p:spTree>
    <p:extLst>
      <p:ext uri="{BB962C8B-B14F-4D97-AF65-F5344CB8AC3E}">
        <p14:creationId xmlns:p14="http://schemas.microsoft.com/office/powerpoint/2010/main" val="26187496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557" y="457200"/>
            <a:ext cx="8229600" cy="1143000"/>
          </a:xfrm>
        </p:spPr>
        <p:txBody>
          <a:bodyPr>
            <a:normAutofit fontScale="90000"/>
          </a:bodyPr>
          <a:lstStyle/>
          <a:p>
            <a:r>
              <a:rPr lang="en-US" dirty="0"/>
              <a:t>Using Wireshark to Observe Tor Data Packets</a:t>
            </a:r>
          </a:p>
        </p:txBody>
      </p:sp>
      <p:sp>
        <p:nvSpPr>
          <p:cNvPr id="3" name="Content Placeholder 2"/>
          <p:cNvSpPr>
            <a:spLocks noGrp="1"/>
          </p:cNvSpPr>
          <p:nvPr>
            <p:ph idx="1"/>
          </p:nvPr>
        </p:nvSpPr>
        <p:spPr/>
        <p:txBody>
          <a:bodyPr/>
          <a:lstStyle/>
          <a:p>
            <a:pPr marL="457200" indent="-457200">
              <a:buFont typeface="+mj-lt"/>
              <a:buAutoNum type="arabicPeriod"/>
            </a:pPr>
            <a:r>
              <a:rPr lang="en-US" dirty="0"/>
              <a:t>Download and install </a:t>
            </a:r>
            <a:r>
              <a:rPr lang="en-US" dirty="0" err="1"/>
              <a:t>Wireshark</a:t>
            </a:r>
            <a:r>
              <a:rPr lang="en-US" dirty="0"/>
              <a:t>: </a:t>
            </a:r>
            <a:r>
              <a:rPr lang="en-US" u="sng" dirty="0">
                <a:hlinkClick r:id="rId2"/>
              </a:rPr>
              <a:t>https://www.wireshark.org/download.html</a:t>
            </a:r>
            <a:r>
              <a:rPr lang="en-US" dirty="0"/>
              <a:t> </a:t>
            </a:r>
          </a:p>
          <a:p>
            <a:pPr marL="457200" lvl="0" indent="-457200">
              <a:buFont typeface="+mj-lt"/>
              <a:buAutoNum type="arabicPeriod"/>
            </a:pPr>
            <a:r>
              <a:rPr lang="en-US" dirty="0"/>
              <a:t>After download and installation, open </a:t>
            </a:r>
            <a:r>
              <a:rPr lang="en-US" dirty="0" err="1"/>
              <a:t>Wireshark</a:t>
            </a:r>
            <a:r>
              <a:rPr lang="en-US" dirty="0"/>
              <a:t> by choosing your connection (Wi-Fi, Ethernet, </a:t>
            </a:r>
            <a:r>
              <a:rPr lang="en-US" dirty="0" err="1"/>
              <a:t>etc</a:t>
            </a:r>
            <a:r>
              <a:rPr lang="en-US" dirty="0"/>
              <a:t>). </a:t>
            </a:r>
          </a:p>
          <a:p>
            <a:pPr marL="0" indent="0">
              <a:buNone/>
            </a:pPr>
            <a:endParaRPr lang="en-US" dirty="0"/>
          </a:p>
          <a:p>
            <a:pPr marL="457200" indent="-457200">
              <a:buFont typeface="+mj-lt"/>
              <a:buAutoNum type="arabicPeriod"/>
            </a:pPr>
            <a:endParaRPr lang="en-US" dirty="0"/>
          </a:p>
        </p:txBody>
      </p:sp>
      <p:pic>
        <p:nvPicPr>
          <p:cNvPr id="4" name="Picture 3" descr="Star Wireshark, and choose the network interface to capture the traffic" title="Wireshark "/>
          <p:cNvPicPr/>
          <p:nvPr/>
        </p:nvPicPr>
        <p:blipFill>
          <a:blip r:embed="rId3">
            <a:extLst>
              <a:ext uri="{28A0092B-C50C-407E-A947-70E740481C1C}">
                <a14:useLocalDpi xmlns:a14="http://schemas.microsoft.com/office/drawing/2010/main" val="0"/>
              </a:ext>
            </a:extLst>
          </a:blip>
          <a:srcRect/>
          <a:stretch>
            <a:fillRect/>
          </a:stretch>
        </p:blipFill>
        <p:spPr bwMode="auto">
          <a:xfrm>
            <a:off x="1197429" y="3174999"/>
            <a:ext cx="6839857" cy="3001963"/>
          </a:xfrm>
          <a:prstGeom prst="rect">
            <a:avLst/>
          </a:prstGeom>
          <a:noFill/>
          <a:ln>
            <a:noFill/>
          </a:ln>
        </p:spPr>
      </p:pic>
    </p:spTree>
    <p:extLst>
      <p:ext uri="{BB962C8B-B14F-4D97-AF65-F5344CB8AC3E}">
        <p14:creationId xmlns:p14="http://schemas.microsoft.com/office/powerpoint/2010/main" val="20389714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dirty="0"/>
              <a:t>Using Wireshark to Observe Tor Data Packets</a:t>
            </a:r>
          </a:p>
        </p:txBody>
      </p:sp>
      <p:sp>
        <p:nvSpPr>
          <p:cNvPr id="3" name="Content Placeholder 2"/>
          <p:cNvSpPr>
            <a:spLocks noGrp="1"/>
          </p:cNvSpPr>
          <p:nvPr>
            <p:ph idx="1"/>
          </p:nvPr>
        </p:nvSpPr>
        <p:spPr/>
        <p:txBody>
          <a:bodyPr/>
          <a:lstStyle/>
          <a:p>
            <a:pPr marL="0" indent="0" algn="just">
              <a:buNone/>
            </a:pPr>
            <a:r>
              <a:rPr lang="en-US" dirty="0"/>
              <a:t>3. Go to the following website to find both your IP address and location: </a:t>
            </a:r>
            <a:r>
              <a:rPr lang="en-US" u="sng" dirty="0">
                <a:hlinkClick r:id="rId2"/>
              </a:rPr>
              <a:t>https://whatismyipaddress.com/</a:t>
            </a:r>
            <a:r>
              <a:rPr lang="en-US" dirty="0"/>
              <a:t> (Please make a note of this for comparison later when using Tor browser below).</a:t>
            </a:r>
          </a:p>
          <a:p>
            <a:pPr marL="0" indent="0" algn="just">
              <a:buNone/>
            </a:pPr>
            <a:endParaRPr lang="en-US" dirty="0"/>
          </a:p>
          <a:p>
            <a:pPr marL="0" indent="0" algn="just">
              <a:buNone/>
            </a:pPr>
            <a:r>
              <a:rPr lang="en-US" dirty="0"/>
              <a:t>4. Open Wireshark as well as a new browsing window. In the new browsing window, go to the UTC website: </a:t>
            </a:r>
            <a:r>
              <a:rPr lang="en-US" u="sng" dirty="0">
                <a:hlinkClick r:id="rId3"/>
              </a:rPr>
              <a:t>https://www.utc.edu/</a:t>
            </a:r>
            <a:r>
              <a:rPr lang="en-US" dirty="0"/>
              <a:t> </a:t>
            </a:r>
          </a:p>
          <a:p>
            <a:pPr marL="457200" indent="-457200" algn="just">
              <a:buFont typeface="+mj-lt"/>
              <a:buAutoNum type="arabicPeriod" startAt="3"/>
            </a:pPr>
            <a:endParaRPr lang="en-US" sz="2500" dirty="0"/>
          </a:p>
        </p:txBody>
      </p:sp>
    </p:spTree>
    <p:extLst>
      <p:ext uri="{BB962C8B-B14F-4D97-AF65-F5344CB8AC3E}">
        <p14:creationId xmlns:p14="http://schemas.microsoft.com/office/powerpoint/2010/main" val="25630522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fontScale="90000"/>
          </a:bodyPr>
          <a:lstStyle/>
          <a:p>
            <a:r>
              <a:rPr lang="en-US" dirty="0"/>
              <a:t>Using Wireshark to Observe Tor Data Packets</a:t>
            </a:r>
          </a:p>
        </p:txBody>
      </p:sp>
      <p:sp>
        <p:nvSpPr>
          <p:cNvPr id="3" name="Content Placeholder 2"/>
          <p:cNvSpPr>
            <a:spLocks noGrp="1"/>
          </p:cNvSpPr>
          <p:nvPr>
            <p:ph idx="1"/>
          </p:nvPr>
        </p:nvSpPr>
        <p:spPr/>
        <p:txBody>
          <a:bodyPr/>
          <a:lstStyle/>
          <a:p>
            <a:pPr marL="0" indent="0">
              <a:buNone/>
            </a:pPr>
            <a:r>
              <a:rPr lang="en-US" dirty="0"/>
              <a:t>5. After the UTC page loads, go back to Wireshark, and press “tab capture” in the top left corner to capture data packets.</a:t>
            </a:r>
          </a:p>
          <a:p>
            <a:pPr marL="0" indent="0">
              <a:buNone/>
            </a:pPr>
            <a:endParaRPr lang="en-US" dirty="0"/>
          </a:p>
          <a:p>
            <a:pPr marL="685800" lvl="1" indent="-342900">
              <a:buFont typeface="+mj-lt"/>
              <a:buAutoNum type="alphaUcPeriod"/>
            </a:pPr>
            <a:r>
              <a:rPr lang="en-US" sz="2100" dirty="0"/>
              <a:t>What is the source IP address?</a:t>
            </a:r>
          </a:p>
          <a:p>
            <a:pPr marL="342900" lvl="1" indent="0">
              <a:buNone/>
            </a:pPr>
            <a:endParaRPr lang="en-US" sz="2100" dirty="0"/>
          </a:p>
          <a:p>
            <a:pPr marL="342900" lvl="1" indent="0">
              <a:buNone/>
            </a:pPr>
            <a:endParaRPr lang="en-US" sz="2100" dirty="0"/>
          </a:p>
          <a:p>
            <a:pPr marL="342900" lvl="1" indent="0">
              <a:buNone/>
            </a:pPr>
            <a:r>
              <a:rPr lang="en-US" sz="2100" dirty="0"/>
              <a:t>B. What is the destination IP address?</a:t>
            </a:r>
          </a:p>
          <a:p>
            <a:pPr marL="457200" indent="-457200">
              <a:buFont typeface="+mj-lt"/>
              <a:buAutoNum type="arabicPeriod" startAt="5"/>
            </a:pPr>
            <a:endParaRPr lang="en-US" sz="2500" dirty="0"/>
          </a:p>
        </p:txBody>
      </p:sp>
    </p:spTree>
    <p:extLst>
      <p:ext uri="{BB962C8B-B14F-4D97-AF65-F5344CB8AC3E}">
        <p14:creationId xmlns:p14="http://schemas.microsoft.com/office/powerpoint/2010/main" val="12892274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7583918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628" y="209006"/>
            <a:ext cx="8229600" cy="1143000"/>
          </a:xfrm>
        </p:spPr>
        <p:txBody>
          <a:bodyPr>
            <a:normAutofit fontScale="90000"/>
          </a:bodyPr>
          <a:lstStyle/>
          <a:p>
            <a:r>
              <a:rPr lang="en-US" dirty="0"/>
              <a:t>Using Wireshark to Observe Tor Data Packets</a:t>
            </a:r>
          </a:p>
        </p:txBody>
      </p:sp>
      <p:sp>
        <p:nvSpPr>
          <p:cNvPr id="3" name="Content Placeholder 2"/>
          <p:cNvSpPr>
            <a:spLocks noGrp="1"/>
          </p:cNvSpPr>
          <p:nvPr>
            <p:ph idx="1"/>
          </p:nvPr>
        </p:nvSpPr>
        <p:spPr>
          <a:xfrm>
            <a:off x="381000" y="1352006"/>
            <a:ext cx="8229600" cy="4389120"/>
          </a:xfrm>
        </p:spPr>
        <p:txBody>
          <a:bodyPr/>
          <a:lstStyle/>
          <a:p>
            <a:pPr marL="457200" indent="-457200">
              <a:buFont typeface="+mj-lt"/>
              <a:buAutoNum type="arabicPeriod" startAt="6"/>
            </a:pPr>
            <a:r>
              <a:rPr lang="en-US" dirty="0"/>
              <a:t>Download and install Tor: </a:t>
            </a:r>
            <a:r>
              <a:rPr lang="en-US" u="sng" dirty="0">
                <a:hlinkClick r:id="rId2"/>
              </a:rPr>
              <a:t>https://www.torproject.org/projects/torbrowser.html.en</a:t>
            </a:r>
            <a:r>
              <a:rPr lang="en-US" dirty="0"/>
              <a:t> </a:t>
            </a:r>
          </a:p>
          <a:p>
            <a:pPr marL="457200" indent="-457200">
              <a:buFont typeface="+mj-lt"/>
              <a:buAutoNum type="arabicPeriod" startAt="6"/>
            </a:pPr>
            <a:r>
              <a:rPr lang="en-US" dirty="0"/>
              <a:t>After download and installation, open Tor browser</a:t>
            </a:r>
          </a:p>
          <a:p>
            <a:pPr marL="0" indent="0">
              <a:buNone/>
            </a:pPr>
            <a:endParaRPr lang="en-US" dirty="0"/>
          </a:p>
          <a:p>
            <a:pPr marL="457200" indent="-457200">
              <a:buFont typeface="+mj-lt"/>
              <a:buAutoNum type="arabicPeriod" startAt="6"/>
            </a:pPr>
            <a:endParaRPr lang="en-US" dirty="0"/>
          </a:p>
        </p:txBody>
      </p:sp>
      <p:pic>
        <p:nvPicPr>
          <p:cNvPr id="4" name="Picture 3" descr="Open the tor browser" title="Tor browser"/>
          <p:cNvPicPr/>
          <p:nvPr/>
        </p:nvPicPr>
        <p:blipFill>
          <a:blip r:embed="rId3">
            <a:extLst>
              <a:ext uri="{28A0092B-C50C-407E-A947-70E740481C1C}">
                <a14:useLocalDpi xmlns:a14="http://schemas.microsoft.com/office/drawing/2010/main" val="0"/>
              </a:ext>
            </a:extLst>
          </a:blip>
          <a:srcRect/>
          <a:stretch>
            <a:fillRect/>
          </a:stretch>
        </p:blipFill>
        <p:spPr bwMode="auto">
          <a:xfrm>
            <a:off x="1106713" y="3048000"/>
            <a:ext cx="7039429" cy="3447143"/>
          </a:xfrm>
          <a:prstGeom prst="rect">
            <a:avLst/>
          </a:prstGeom>
          <a:noFill/>
          <a:ln>
            <a:noFill/>
          </a:ln>
        </p:spPr>
      </p:pic>
    </p:spTree>
    <p:extLst>
      <p:ext uri="{BB962C8B-B14F-4D97-AF65-F5344CB8AC3E}">
        <p14:creationId xmlns:p14="http://schemas.microsoft.com/office/powerpoint/2010/main" val="25151316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838200"/>
          </a:xfrm>
        </p:spPr>
        <p:txBody>
          <a:bodyPr>
            <a:noAutofit/>
          </a:bodyPr>
          <a:lstStyle/>
          <a:p>
            <a:r>
              <a:rPr lang="en-US" sz="4000" dirty="0"/>
              <a:t>Using Wireshark to Observe Tor Data Packets</a:t>
            </a:r>
          </a:p>
        </p:txBody>
      </p:sp>
      <p:sp>
        <p:nvSpPr>
          <p:cNvPr id="3" name="Content Placeholder 2"/>
          <p:cNvSpPr>
            <a:spLocks noGrp="1"/>
          </p:cNvSpPr>
          <p:nvPr>
            <p:ph idx="1"/>
          </p:nvPr>
        </p:nvSpPr>
        <p:spPr>
          <a:xfrm>
            <a:off x="381000" y="1295400"/>
            <a:ext cx="8229600" cy="4389120"/>
          </a:xfrm>
        </p:spPr>
        <p:txBody>
          <a:bodyPr/>
          <a:lstStyle/>
          <a:p>
            <a:pPr marL="457200" indent="-457200">
              <a:buFont typeface="+mj-lt"/>
              <a:buAutoNum type="arabicPeriod" startAt="8"/>
            </a:pPr>
            <a:r>
              <a:rPr lang="en-US" dirty="0"/>
              <a:t>Within Tor browser, go to the following website to find your TOR IP address and location: </a:t>
            </a:r>
            <a:r>
              <a:rPr lang="en-US" u="sng" dirty="0">
                <a:hlinkClick r:id="rId2"/>
              </a:rPr>
              <a:t>https://whatismyipaddress.com/</a:t>
            </a:r>
            <a:r>
              <a:rPr lang="en-US" dirty="0"/>
              <a:t> (compare with step 3 above).</a:t>
            </a:r>
          </a:p>
          <a:p>
            <a:pPr marL="0" indent="0">
              <a:buNone/>
            </a:pPr>
            <a:endParaRPr lang="en-US" dirty="0"/>
          </a:p>
        </p:txBody>
      </p:sp>
      <p:pic>
        <p:nvPicPr>
          <p:cNvPr id="4" name="Picture 3" descr="Start capturing the network packets, and in Tor browser, go to the URL: https://whatismyipaddress.com again. Once you see the IP of your computer, stop packet capturing. Analyze the packets and see if you can see the same info as step 3." title="Find your own IP address"/>
          <p:cNvPicPr/>
          <p:nvPr/>
        </p:nvPicPr>
        <p:blipFill>
          <a:blip r:embed="rId3">
            <a:extLst>
              <a:ext uri="{28A0092B-C50C-407E-A947-70E740481C1C}">
                <a14:useLocalDpi xmlns:a14="http://schemas.microsoft.com/office/drawing/2010/main" val="0"/>
              </a:ext>
            </a:extLst>
          </a:blip>
          <a:srcRect/>
          <a:stretch>
            <a:fillRect/>
          </a:stretch>
        </p:blipFill>
        <p:spPr bwMode="auto">
          <a:xfrm>
            <a:off x="1255486" y="2971800"/>
            <a:ext cx="6785428" cy="3360057"/>
          </a:xfrm>
          <a:prstGeom prst="rect">
            <a:avLst/>
          </a:prstGeom>
          <a:noFill/>
          <a:ln>
            <a:noFill/>
          </a:ln>
        </p:spPr>
      </p:pic>
    </p:spTree>
    <p:extLst>
      <p:ext uri="{BB962C8B-B14F-4D97-AF65-F5344CB8AC3E}">
        <p14:creationId xmlns:p14="http://schemas.microsoft.com/office/powerpoint/2010/main" val="21399115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1143000"/>
          </a:xfrm>
        </p:spPr>
        <p:txBody>
          <a:bodyPr>
            <a:normAutofit fontScale="90000"/>
          </a:bodyPr>
          <a:lstStyle/>
          <a:p>
            <a:r>
              <a:rPr lang="en-US" dirty="0"/>
              <a:t>Using </a:t>
            </a:r>
            <a:r>
              <a:rPr lang="en-US" dirty="0" err="1"/>
              <a:t>Wireshark</a:t>
            </a:r>
            <a:r>
              <a:rPr lang="en-US" dirty="0"/>
              <a:t> to Observe Tor Data Packets</a:t>
            </a:r>
          </a:p>
        </p:txBody>
      </p:sp>
      <p:sp>
        <p:nvSpPr>
          <p:cNvPr id="3" name="Content Placeholder 2" descr="Still using Tor, visit the UTC website again (https://www.utc.edu/)&#10;After the UTC page loads, open Wireshark again, and press “tab capture” in the top left corner to capture Tor data packets.&#10;" title="Using Wireshark to observe Tor data"/>
          <p:cNvSpPr>
            <a:spLocks noGrp="1"/>
          </p:cNvSpPr>
          <p:nvPr>
            <p:ph idx="1"/>
          </p:nvPr>
        </p:nvSpPr>
        <p:spPr>
          <a:xfrm>
            <a:off x="457200" y="1359877"/>
            <a:ext cx="8229600" cy="4389120"/>
          </a:xfrm>
        </p:spPr>
        <p:txBody>
          <a:bodyPr/>
          <a:lstStyle/>
          <a:p>
            <a:pPr marL="457200" indent="-457200">
              <a:buFont typeface="+mj-lt"/>
              <a:buAutoNum type="arabicPeriod" startAt="9"/>
            </a:pPr>
            <a:r>
              <a:rPr lang="en-US" dirty="0"/>
              <a:t>Still using Tor, visit a website (in this example, we have visited the UTC website [</a:t>
            </a:r>
            <a:r>
              <a:rPr lang="en-US" u="sng" dirty="0">
                <a:hlinkClick r:id="rId2"/>
              </a:rPr>
              <a:t>https://www.utc.edu/</a:t>
            </a:r>
            <a:r>
              <a:rPr lang="en-US" u="sng" dirty="0"/>
              <a:t>]</a:t>
            </a:r>
            <a:r>
              <a:rPr lang="en-US" dirty="0"/>
              <a:t>)</a:t>
            </a:r>
          </a:p>
          <a:p>
            <a:pPr marL="457200" indent="-457200">
              <a:buFont typeface="+mj-lt"/>
              <a:buAutoNum type="arabicPeriod" startAt="9"/>
            </a:pPr>
            <a:r>
              <a:rPr lang="en-US" dirty="0"/>
              <a:t>After the page loads, open </a:t>
            </a:r>
            <a:r>
              <a:rPr lang="en-US" dirty="0" err="1"/>
              <a:t>Wireshark</a:t>
            </a:r>
            <a:r>
              <a:rPr lang="en-US" dirty="0"/>
              <a:t> again and click “tab capture” in the top left corner to capture Tor data packets.</a:t>
            </a:r>
          </a:p>
          <a:p>
            <a:pPr marL="0" indent="0">
              <a:buNone/>
            </a:pPr>
            <a:endParaRPr lang="en-US" dirty="0"/>
          </a:p>
        </p:txBody>
      </p:sp>
      <p:pic>
        <p:nvPicPr>
          <p:cNvPr id="4" name="Picture 3" descr="Still using Tor, visit the UTC website again (https://www.utc.edu/)&#10;After the UTC page loads, open Wireshark again, and press “tab capture” in the top left corner to capture Tor data packets.&#10;" title="Analyzing Wireshark to observe Tor data packets"/>
          <p:cNvPicPr/>
          <p:nvPr/>
        </p:nvPicPr>
        <p:blipFill>
          <a:blip r:embed="rId3">
            <a:extLst>
              <a:ext uri="{28A0092B-C50C-407E-A947-70E740481C1C}">
                <a14:useLocalDpi xmlns:a14="http://schemas.microsoft.com/office/drawing/2010/main" val="0"/>
              </a:ext>
            </a:extLst>
          </a:blip>
          <a:srcRect/>
          <a:stretch>
            <a:fillRect/>
          </a:stretch>
        </p:blipFill>
        <p:spPr bwMode="auto">
          <a:xfrm>
            <a:off x="762000" y="3429000"/>
            <a:ext cx="7474857" cy="3164684"/>
          </a:xfrm>
          <a:prstGeom prst="rect">
            <a:avLst/>
          </a:prstGeom>
          <a:noFill/>
          <a:ln>
            <a:noFill/>
          </a:ln>
        </p:spPr>
      </p:pic>
    </p:spTree>
    <p:extLst>
      <p:ext uri="{BB962C8B-B14F-4D97-AF65-F5344CB8AC3E}">
        <p14:creationId xmlns:p14="http://schemas.microsoft.com/office/powerpoint/2010/main" val="38308318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fontScale="90000"/>
          </a:bodyPr>
          <a:lstStyle/>
          <a:p>
            <a:r>
              <a:rPr lang="en-US" dirty="0"/>
              <a:t>Using </a:t>
            </a:r>
            <a:r>
              <a:rPr lang="en-US" dirty="0" err="1"/>
              <a:t>Wireshark</a:t>
            </a:r>
            <a:r>
              <a:rPr lang="en-US" dirty="0"/>
              <a:t> to Observe Tor Data Packets</a:t>
            </a:r>
          </a:p>
        </p:txBody>
      </p:sp>
      <p:sp>
        <p:nvSpPr>
          <p:cNvPr id="3" name="Content Placeholder 2"/>
          <p:cNvSpPr>
            <a:spLocks noGrp="1"/>
          </p:cNvSpPr>
          <p:nvPr>
            <p:ph idx="1"/>
          </p:nvPr>
        </p:nvSpPr>
        <p:spPr>
          <a:xfrm>
            <a:off x="457200" y="1412631"/>
            <a:ext cx="8229600" cy="4389120"/>
          </a:xfrm>
        </p:spPr>
        <p:txBody>
          <a:bodyPr/>
          <a:lstStyle/>
          <a:p>
            <a:pPr marL="457200" indent="-457200">
              <a:buFont typeface="+mj-lt"/>
              <a:buAutoNum type="arabicPeriod" startAt="11"/>
            </a:pPr>
            <a:r>
              <a:rPr lang="en-US" dirty="0"/>
              <a:t>If not already selected, limit the search to TCP and press enter/return (this is highlighted in green at the top of the page). </a:t>
            </a:r>
          </a:p>
          <a:p>
            <a:pPr marL="0" indent="0">
              <a:buNone/>
            </a:pPr>
            <a:endParaRPr lang="en-US" dirty="0"/>
          </a:p>
        </p:txBody>
      </p:sp>
      <p:pic>
        <p:nvPicPr>
          <p:cNvPr id="4" name="Picture 3" descr="Then filter only TCP data" title="Using Wireshark to observe Tor Data Packets"/>
          <p:cNvPicPr/>
          <p:nvPr/>
        </p:nvPicPr>
        <p:blipFill>
          <a:blip r:embed="rId2">
            <a:extLst>
              <a:ext uri="{28A0092B-C50C-407E-A947-70E740481C1C}">
                <a14:useLocalDpi xmlns:a14="http://schemas.microsoft.com/office/drawing/2010/main" val="0"/>
              </a:ext>
            </a:extLst>
          </a:blip>
          <a:srcRect/>
          <a:stretch>
            <a:fillRect/>
          </a:stretch>
        </p:blipFill>
        <p:spPr bwMode="auto">
          <a:xfrm>
            <a:off x="943429" y="2667000"/>
            <a:ext cx="7257142" cy="3770086"/>
          </a:xfrm>
          <a:prstGeom prst="rect">
            <a:avLst/>
          </a:prstGeom>
          <a:noFill/>
          <a:ln>
            <a:noFill/>
          </a:ln>
        </p:spPr>
      </p:pic>
    </p:spTree>
    <p:extLst>
      <p:ext uri="{BB962C8B-B14F-4D97-AF65-F5344CB8AC3E}">
        <p14:creationId xmlns:p14="http://schemas.microsoft.com/office/powerpoint/2010/main" val="10812915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408" y="304800"/>
            <a:ext cx="8229600" cy="1143000"/>
          </a:xfrm>
        </p:spPr>
        <p:txBody>
          <a:bodyPr>
            <a:normAutofit fontScale="90000"/>
          </a:bodyPr>
          <a:lstStyle/>
          <a:p>
            <a:r>
              <a:rPr lang="en-US" dirty="0"/>
              <a:t>Using </a:t>
            </a:r>
            <a:r>
              <a:rPr lang="en-US" dirty="0" err="1"/>
              <a:t>Wireshark</a:t>
            </a:r>
            <a:r>
              <a:rPr lang="en-US" dirty="0"/>
              <a:t> to Observe Tor Data Packets</a:t>
            </a:r>
          </a:p>
        </p:txBody>
      </p:sp>
      <p:pic>
        <p:nvPicPr>
          <p:cNvPr id="4" name="Content Placeholder 3" descr="From the TCP data, observe the packets to see if the data is encrypted or not." title="Using Wireshark to Observe Tor Data Packets"/>
          <p:cNvPicPr>
            <a:picLocks noGrp="1"/>
          </p:cNvPicPr>
          <p:nvPr>
            <p:ph idx="1"/>
          </p:nvPr>
        </p:nvPicPr>
        <p:blipFill>
          <a:blip r:embed="rId2">
            <a:extLst>
              <a:ext uri="{28A0092B-C50C-407E-A947-70E740481C1C}">
                <a14:useLocalDpi xmlns:a14="http://schemas.microsoft.com/office/drawing/2010/main" val="0"/>
              </a:ext>
            </a:extLst>
          </a:blip>
          <a:srcRect t="5862" b="5862"/>
          <a:stretch>
            <a:fillRect/>
          </a:stretch>
        </p:blipFill>
        <p:spPr bwMode="auto">
          <a:xfrm>
            <a:off x="533400" y="1828800"/>
            <a:ext cx="8229600" cy="4389120"/>
          </a:xfrm>
          <a:prstGeom prst="rect">
            <a:avLst/>
          </a:prstGeom>
          <a:noFill/>
          <a:ln>
            <a:noFill/>
          </a:ln>
        </p:spPr>
      </p:pic>
    </p:spTree>
    <p:extLst>
      <p:ext uri="{BB962C8B-B14F-4D97-AF65-F5344CB8AC3E}">
        <p14:creationId xmlns:p14="http://schemas.microsoft.com/office/powerpoint/2010/main" val="3381607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p:spPr>
        <p:txBody>
          <a:bodyPr>
            <a:normAutofit fontScale="90000"/>
          </a:bodyPr>
          <a:lstStyle/>
          <a:p>
            <a:r>
              <a:rPr lang="en-US" dirty="0"/>
              <a:t>Using </a:t>
            </a:r>
            <a:r>
              <a:rPr lang="en-US" dirty="0" err="1"/>
              <a:t>Wireshark</a:t>
            </a:r>
            <a:r>
              <a:rPr lang="en-US" dirty="0"/>
              <a:t> to Observe Tor Data Packets</a:t>
            </a:r>
          </a:p>
        </p:txBody>
      </p:sp>
      <p:sp>
        <p:nvSpPr>
          <p:cNvPr id="3" name="Content Placeholder 2"/>
          <p:cNvSpPr>
            <a:spLocks noGrp="1"/>
          </p:cNvSpPr>
          <p:nvPr>
            <p:ph idx="1"/>
          </p:nvPr>
        </p:nvSpPr>
        <p:spPr/>
        <p:txBody>
          <a:bodyPr/>
          <a:lstStyle/>
          <a:p>
            <a:pPr marL="457200" indent="-457200">
              <a:buFont typeface="+mj-lt"/>
              <a:buAutoNum type="arabicPeriod" startAt="12"/>
            </a:pPr>
            <a:r>
              <a:rPr lang="en-US" sz="2500" dirty="0"/>
              <a:t>Questions</a:t>
            </a:r>
          </a:p>
          <a:p>
            <a:pPr marL="800100" lvl="1" indent="-457200">
              <a:buFont typeface="+mj-lt"/>
              <a:buAutoNum type="alphaUcPeriod"/>
            </a:pPr>
            <a:r>
              <a:rPr lang="en-US" sz="2500" dirty="0"/>
              <a:t>What is the source IP address?</a:t>
            </a:r>
          </a:p>
          <a:p>
            <a:pPr marL="800100" lvl="1" indent="-457200">
              <a:buFont typeface="+mj-lt"/>
              <a:buAutoNum type="alphaUcPeriod"/>
            </a:pPr>
            <a:r>
              <a:rPr lang="en-US" sz="2500" dirty="0"/>
              <a:t>What is the destination IP address?</a:t>
            </a:r>
          </a:p>
          <a:p>
            <a:pPr marL="800100" lvl="1" indent="-457200">
              <a:buFont typeface="+mj-lt"/>
              <a:buAutoNum type="alphaUcPeriod"/>
            </a:pPr>
            <a:r>
              <a:rPr lang="en-US" sz="2500" dirty="0"/>
              <a:t>Can you tell where the exit node is? Is it the same as your normal IP address?</a:t>
            </a:r>
          </a:p>
          <a:p>
            <a:pPr marL="800100" lvl="1" indent="-457200">
              <a:buFont typeface="+mj-lt"/>
              <a:buAutoNum type="alphaUcPeriod"/>
            </a:pPr>
            <a:r>
              <a:rPr lang="en-US" sz="2500" dirty="0"/>
              <a:t>Can you find the entry and guard nodes? If not, why? </a:t>
            </a:r>
          </a:p>
          <a:p>
            <a:pPr marL="457200" indent="-457200">
              <a:buFont typeface="+mj-lt"/>
              <a:buAutoNum type="arabicPeriod" startAt="12"/>
            </a:pPr>
            <a:endParaRPr lang="en-US" dirty="0"/>
          </a:p>
        </p:txBody>
      </p:sp>
    </p:spTree>
    <p:extLst>
      <p:ext uri="{BB962C8B-B14F-4D97-AF65-F5344CB8AC3E}">
        <p14:creationId xmlns:p14="http://schemas.microsoft.com/office/powerpoint/2010/main" val="19491242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30488" y="3519714"/>
            <a:ext cx="4611687" cy="1142999"/>
          </a:xfrm>
        </p:spPr>
        <p:txBody>
          <a:bodyPr rtlCol="0">
            <a:normAutofit/>
          </a:bodyPr>
          <a:lstStyle/>
          <a:p>
            <a:pPr eaLnBrk="1" fontAlgn="auto" hangingPunct="1">
              <a:spcAft>
                <a:spcPts val="0"/>
              </a:spcAft>
              <a:defRPr/>
            </a:pPr>
            <a:r>
              <a:rPr lang="en-US" dirty="0"/>
              <a:t>Tor Lab</a:t>
            </a:r>
            <a:endParaRPr dirty="0"/>
          </a:p>
        </p:txBody>
      </p:sp>
      <p:sp>
        <p:nvSpPr>
          <p:cNvPr id="12290" name="Subtitle 2"/>
          <p:cNvSpPr>
            <a:spLocks noGrp="1"/>
          </p:cNvSpPr>
          <p:nvPr>
            <p:ph type="body" sz="quarter" idx="13"/>
          </p:nvPr>
        </p:nvSpPr>
        <p:spPr>
          <a:xfrm>
            <a:off x="2572432" y="4789712"/>
            <a:ext cx="4916941" cy="733878"/>
          </a:xfrm>
        </p:spPr>
        <p:txBody>
          <a:bodyPr>
            <a:normAutofit fontScale="92500"/>
          </a:bodyPr>
          <a:lstStyle/>
          <a:p>
            <a:pPr eaLnBrk="1" hangingPunct="1"/>
            <a:r>
              <a:rPr lang="en-US" sz="2000" b="1" dirty="0">
                <a:solidFill>
                  <a:srgbClr val="2F5597"/>
                </a:solidFill>
              </a:rPr>
              <a:t>Lesson Number: 3 Creating and Running Tor Experiments Using Shadow Simulator</a:t>
            </a:r>
          </a:p>
        </p:txBody>
      </p:sp>
    </p:spTree>
    <p:extLst>
      <p:ext uri="{BB962C8B-B14F-4D97-AF65-F5344CB8AC3E}">
        <p14:creationId xmlns:p14="http://schemas.microsoft.com/office/powerpoint/2010/main" val="5142222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3" y="508001"/>
            <a:ext cx="7958667" cy="1360714"/>
          </a:xfrm>
        </p:spPr>
        <p:txBody>
          <a:bodyPr>
            <a:normAutofit/>
          </a:bodyPr>
          <a:lstStyle/>
          <a:p>
            <a:r>
              <a:rPr lang="en-US" sz="3600" dirty="0"/>
              <a:t>Creating and Running Tor Experiments Using Shadow Simulator</a:t>
            </a:r>
          </a:p>
        </p:txBody>
      </p:sp>
      <p:sp>
        <p:nvSpPr>
          <p:cNvPr id="3" name="Content Placeholder 2"/>
          <p:cNvSpPr>
            <a:spLocks noGrp="1"/>
          </p:cNvSpPr>
          <p:nvPr>
            <p:ph idx="1"/>
          </p:nvPr>
        </p:nvSpPr>
        <p:spPr>
          <a:xfrm>
            <a:off x="677333" y="2167468"/>
            <a:ext cx="7958667" cy="4098862"/>
          </a:xfrm>
        </p:spPr>
        <p:txBody>
          <a:bodyPr>
            <a:normAutofit/>
          </a:bodyPr>
          <a:lstStyle/>
          <a:p>
            <a:pPr marL="0" indent="0" algn="just">
              <a:buNone/>
            </a:pPr>
            <a:r>
              <a:rPr lang="en-US" sz="2200" dirty="0"/>
              <a:t>What is Shadow?</a:t>
            </a:r>
          </a:p>
          <a:p>
            <a:pPr algn="just"/>
            <a:r>
              <a:rPr lang="en-US" sz="2200" dirty="0"/>
              <a:t>Shadow is an open-source network simulator that is capable of running Tor software as a plug-in.</a:t>
            </a:r>
          </a:p>
          <a:p>
            <a:r>
              <a:rPr lang="en-US" sz="2200" dirty="0"/>
              <a:t>“Our goal was to provide a tool that can be used by anyone with a Linux machine or access to EC2 to hasten the development of research prototypes and reduce the time of deployment.”</a:t>
            </a:r>
          </a:p>
        </p:txBody>
      </p:sp>
      <p:pic>
        <p:nvPicPr>
          <p:cNvPr id="9" name="Picture 8" descr="Tor-logo-2011-flat-svg.png" title="Tor lo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1975" y="4812442"/>
            <a:ext cx="2037597" cy="1232110"/>
          </a:xfrm>
          <a:prstGeom prst="rect">
            <a:avLst/>
          </a:prstGeom>
        </p:spPr>
      </p:pic>
      <p:pic>
        <p:nvPicPr>
          <p:cNvPr id="10" name="Picture 9" descr="shadow-logo.png" title="Shadow logo"/>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0286" y="4710364"/>
            <a:ext cx="1946427" cy="1334188"/>
          </a:xfrm>
          <a:prstGeom prst="rect">
            <a:avLst/>
          </a:prstGeom>
        </p:spPr>
      </p:pic>
    </p:spTree>
    <p:extLst>
      <p:ext uri="{BB962C8B-B14F-4D97-AF65-F5344CB8AC3E}">
        <p14:creationId xmlns:p14="http://schemas.microsoft.com/office/powerpoint/2010/main" val="21721414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1" y="626533"/>
            <a:ext cx="8037286" cy="1278467"/>
          </a:xfrm>
        </p:spPr>
        <p:txBody>
          <a:bodyPr>
            <a:noAutofit/>
          </a:bodyPr>
          <a:lstStyle/>
          <a:p>
            <a:r>
              <a:rPr lang="en-US" sz="3600" dirty="0"/>
              <a:t>Creating and Running Tor Experiments Using Shadow Simulator</a:t>
            </a:r>
          </a:p>
        </p:txBody>
      </p:sp>
      <p:sp>
        <p:nvSpPr>
          <p:cNvPr id="3" name="Content Placeholder 2"/>
          <p:cNvSpPr>
            <a:spLocks noGrp="1"/>
          </p:cNvSpPr>
          <p:nvPr>
            <p:ph idx="1"/>
          </p:nvPr>
        </p:nvSpPr>
        <p:spPr>
          <a:xfrm>
            <a:off x="508000" y="2050144"/>
            <a:ext cx="8216900" cy="4367590"/>
          </a:xfrm>
        </p:spPr>
        <p:txBody>
          <a:bodyPr>
            <a:normAutofit/>
          </a:bodyPr>
          <a:lstStyle/>
          <a:p>
            <a:pPr marL="0" indent="0" algn="just">
              <a:buNone/>
            </a:pPr>
            <a:r>
              <a:rPr lang="en-US" dirty="0"/>
              <a:t>What are the main features of Shadow?</a:t>
            </a:r>
          </a:p>
          <a:p>
            <a:pPr algn="just"/>
            <a:r>
              <a:rPr lang="en-US" dirty="0"/>
              <a:t>creates a simulation environment where virtual hosts can communicate.</a:t>
            </a:r>
          </a:p>
          <a:p>
            <a:pPr algn="just"/>
            <a:r>
              <a:rPr lang="en-US" dirty="0"/>
              <a:t>implements real applications, such as Tor and </a:t>
            </a:r>
            <a:r>
              <a:rPr lang="en-US" dirty="0" err="1"/>
              <a:t>Bitcoin</a:t>
            </a:r>
            <a:endParaRPr lang="en-US" dirty="0"/>
          </a:p>
          <a:p>
            <a:pPr algn="just"/>
            <a:r>
              <a:rPr lang="en-US" dirty="0"/>
              <a:t>provides efficient, accurate, and controlled experiments</a:t>
            </a:r>
          </a:p>
          <a:p>
            <a:pPr algn="just"/>
            <a:r>
              <a:rPr lang="en-US" dirty="0"/>
              <a:t>models network topology, latency, and bandwidth</a:t>
            </a:r>
          </a:p>
        </p:txBody>
      </p:sp>
    </p:spTree>
    <p:extLst>
      <p:ext uri="{BB962C8B-B14F-4D97-AF65-F5344CB8AC3E}">
        <p14:creationId xmlns:p14="http://schemas.microsoft.com/office/powerpoint/2010/main" val="25145156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Creating and Running Tor Experiments Using Shadow Simulator</a:t>
            </a:r>
            <a:endParaRPr lang="en-US" dirty="0"/>
          </a:p>
        </p:txBody>
      </p:sp>
      <p:sp>
        <p:nvSpPr>
          <p:cNvPr id="3" name="Content Placeholder 2"/>
          <p:cNvSpPr>
            <a:spLocks noGrp="1"/>
          </p:cNvSpPr>
          <p:nvPr>
            <p:ph idx="1"/>
          </p:nvPr>
        </p:nvSpPr>
        <p:spPr/>
        <p:txBody>
          <a:bodyPr/>
          <a:lstStyle/>
          <a:p>
            <a:pPr algn="just"/>
            <a:r>
              <a:rPr lang="en-US" dirty="0"/>
              <a:t>runs on a single Linux machine, or in the cloud</a:t>
            </a:r>
          </a:p>
          <a:p>
            <a:pPr algn="just"/>
            <a:r>
              <a:rPr lang="en-US" dirty="0"/>
              <a:t>simulates multiple virtual hosts </a:t>
            </a:r>
          </a:p>
          <a:p>
            <a:pPr algn="just"/>
            <a:r>
              <a:rPr lang="en-US" dirty="0"/>
              <a:t>can run private Tor networks with user/traffic models based on Tor metrics</a:t>
            </a:r>
          </a:p>
          <a:p>
            <a:pPr marL="0" indent="0" algn="just">
              <a:buNone/>
            </a:pPr>
            <a:endParaRPr lang="en-US" dirty="0"/>
          </a:p>
          <a:p>
            <a:pPr algn="just"/>
            <a:endParaRPr lang="en-US" dirty="0"/>
          </a:p>
        </p:txBody>
      </p:sp>
    </p:spTree>
    <p:extLst>
      <p:ext uri="{BB962C8B-B14F-4D97-AF65-F5344CB8AC3E}">
        <p14:creationId xmlns:p14="http://schemas.microsoft.com/office/powerpoint/2010/main" val="39297134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Learning Outcomes</a:t>
            </a:r>
          </a:p>
        </p:txBody>
      </p:sp>
      <p:sp>
        <p:nvSpPr>
          <p:cNvPr id="14338" name="Content Placeholder 2"/>
          <p:cNvSpPr>
            <a:spLocks noGrp="1"/>
          </p:cNvSpPr>
          <p:nvPr>
            <p:ph idx="1"/>
          </p:nvPr>
        </p:nvSpPr>
        <p:spPr/>
        <p:txBody>
          <a:bodyPr/>
          <a:lstStyle/>
          <a:p>
            <a:pPr marL="0" indent="0" eaLnBrk="1" hangingPunct="1">
              <a:buFont typeface="Arial" charset="0"/>
              <a:buNone/>
            </a:pPr>
            <a:r>
              <a:rPr lang="en-US" dirty="0"/>
              <a:t>Upon completion of this lesson, students will be able to: </a:t>
            </a:r>
          </a:p>
          <a:p>
            <a:pPr lvl="1" eaLnBrk="1" hangingPunct="1"/>
            <a:r>
              <a:rPr lang="en-US" sz="2400" dirty="0"/>
              <a:t>Explain how Tor utilizes onion routing </a:t>
            </a:r>
            <a:endParaRPr lang="en-US" sz="2000" dirty="0"/>
          </a:p>
          <a:p>
            <a:pPr lvl="1" eaLnBrk="1" hangingPunct="1"/>
            <a:r>
              <a:rPr lang="en-US" sz="2400" dirty="0"/>
              <a:t>Explain how Tor routing is distinct from normal network routing  </a:t>
            </a:r>
            <a:endParaRPr lang="en-US" sz="2000" dirty="0"/>
          </a:p>
          <a:p>
            <a:pPr lvl="1" eaLnBrk="1" hangingPunct="1"/>
            <a:r>
              <a:rPr lang="en-US" sz="2400" dirty="0"/>
              <a:t>Explain the trade-offs when using Tor</a:t>
            </a:r>
            <a:endParaRPr lang="en-US" sz="2000" dirty="0"/>
          </a:p>
          <a:p>
            <a:pPr lvl="1" eaLnBrk="1" hangingPunct="1"/>
            <a:r>
              <a:rPr lang="en-US" sz="2400" dirty="0"/>
              <a:t>Explain the uses and misuses of Tor </a:t>
            </a:r>
            <a:endParaRPr lang="en-US" sz="2000" dirty="0"/>
          </a:p>
          <a:p>
            <a:pPr lvl="1" eaLnBrk="1" hangingPunct="1"/>
            <a:endParaRPr lang="en-US" dirty="0"/>
          </a:p>
          <a:p>
            <a:pPr marL="0" indent="0" eaLnBrk="1" hangingPunct="1">
              <a:buFont typeface="Arial" charset="0"/>
              <a:buNone/>
            </a:pPr>
            <a:endParaRPr lang="en-US" dirty="0"/>
          </a:p>
        </p:txBody>
      </p:sp>
    </p:spTree>
    <p:extLst>
      <p:ext uri="{BB962C8B-B14F-4D97-AF65-F5344CB8AC3E}">
        <p14:creationId xmlns:p14="http://schemas.microsoft.com/office/powerpoint/2010/main" val="39080915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062" y="208697"/>
            <a:ext cx="8229600" cy="1143000"/>
          </a:xfrm>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p:txBody>
          <a:bodyPr/>
          <a:lstStyle/>
          <a:p>
            <a:endParaRPr lang="en-US"/>
          </a:p>
        </p:txBody>
      </p:sp>
      <p:pic>
        <p:nvPicPr>
          <p:cNvPr id="4" name="Content Placeholder 3" descr="Shadow is a network simulator" title="Running Tor experiments using Shadow simulator"/>
          <p:cNvPicPr>
            <a:picLocks noGrp="1" noChangeAspect="1"/>
          </p:cNvPicPr>
          <p:nvPr/>
        </p:nvPicPr>
        <p:blipFill>
          <a:blip r:embed="rId2">
            <a:extLst>
              <a:ext uri="{28A0092B-C50C-407E-A947-70E740481C1C}">
                <a14:useLocalDpi xmlns:a14="http://schemas.microsoft.com/office/drawing/2010/main" val="0"/>
              </a:ext>
            </a:extLst>
          </a:blip>
          <a:srcRect t="11418" b="11418"/>
          <a:stretch>
            <a:fillRect/>
          </a:stretch>
        </p:blipFill>
        <p:spPr>
          <a:xfrm>
            <a:off x="480646" y="1828800"/>
            <a:ext cx="8310981" cy="4303711"/>
          </a:xfrm>
          <a:prstGeom prst="rect">
            <a:avLst/>
          </a:prstGeom>
        </p:spPr>
      </p:pic>
    </p:spTree>
    <p:extLst>
      <p:ext uri="{BB962C8B-B14F-4D97-AF65-F5344CB8AC3E}">
        <p14:creationId xmlns:p14="http://schemas.microsoft.com/office/powerpoint/2010/main" val="9060522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785" y="457200"/>
            <a:ext cx="8229600" cy="1143000"/>
          </a:xfrm>
        </p:spPr>
        <p:txBody>
          <a:bodyPr/>
          <a:lstStyle/>
          <a:p>
            <a:r>
              <a:rPr lang="en-US" sz="3600" dirty="0"/>
              <a:t>Creating and Running Tor Experiments Using Shadow Simulator</a:t>
            </a:r>
            <a:endParaRPr lang="en-US" dirty="0"/>
          </a:p>
        </p:txBody>
      </p:sp>
      <p:sp>
        <p:nvSpPr>
          <p:cNvPr id="3" name="Content Placeholder 2"/>
          <p:cNvSpPr>
            <a:spLocks noGrp="1"/>
          </p:cNvSpPr>
          <p:nvPr>
            <p:ph idx="1"/>
          </p:nvPr>
        </p:nvSpPr>
        <p:spPr/>
        <p:txBody>
          <a:bodyPr/>
          <a:lstStyle/>
          <a:p>
            <a:pPr marL="0" indent="0">
              <a:buNone/>
            </a:pPr>
            <a:r>
              <a:rPr lang="en-US" dirty="0"/>
              <a:t>How does Shadow work?</a:t>
            </a:r>
          </a:p>
          <a:p>
            <a:r>
              <a:rPr lang="en-US" dirty="0"/>
              <a:t>Shadow utilizes plug-ins</a:t>
            </a:r>
          </a:p>
          <a:p>
            <a:pPr lvl="1"/>
            <a:r>
              <a:rPr lang="en-US" sz="2100" dirty="0"/>
              <a:t>Shadow loads shared libraries to implement application code</a:t>
            </a:r>
          </a:p>
          <a:p>
            <a:pPr marL="349250" lvl="1" indent="0">
              <a:buNone/>
            </a:pPr>
            <a:endParaRPr lang="en-US" sz="2100" dirty="0"/>
          </a:p>
          <a:p>
            <a:pPr lvl="1"/>
            <a:r>
              <a:rPr lang="en-US" sz="2100" dirty="0"/>
              <a:t>Shadow intercepts a selective set of system calls to enable integration of an application to the simulated environment</a:t>
            </a:r>
          </a:p>
          <a:p>
            <a:pPr>
              <a:buFont typeface="Wingdings" charset="2"/>
              <a:buChar char="§"/>
            </a:pPr>
            <a:endParaRPr lang="en-US" sz="2900" dirty="0"/>
          </a:p>
        </p:txBody>
      </p:sp>
    </p:spTree>
    <p:extLst>
      <p:ext uri="{BB962C8B-B14F-4D97-AF65-F5344CB8AC3E}">
        <p14:creationId xmlns:p14="http://schemas.microsoft.com/office/powerpoint/2010/main" val="4811431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Creating and Running Tor Experiments Using Shadow Simulator</a:t>
            </a:r>
            <a:endParaRPr lang="en-US" dirty="0"/>
          </a:p>
        </p:txBody>
      </p:sp>
      <p:sp>
        <p:nvSpPr>
          <p:cNvPr id="3" name="Content Placeholder 2"/>
          <p:cNvSpPr>
            <a:spLocks noGrp="1"/>
          </p:cNvSpPr>
          <p:nvPr>
            <p:ph idx="1"/>
          </p:nvPr>
        </p:nvSpPr>
        <p:spPr/>
        <p:txBody>
          <a:bodyPr/>
          <a:lstStyle/>
          <a:p>
            <a:r>
              <a:rPr lang="en-US" dirty="0"/>
              <a:t>Shadow follows a detailed process</a:t>
            </a:r>
          </a:p>
          <a:p>
            <a:pPr lvl="1"/>
            <a:r>
              <a:rPr lang="en-US" sz="2100" dirty="0"/>
              <a:t>Creates blueprint of an experiment (XML)</a:t>
            </a:r>
          </a:p>
          <a:p>
            <a:pPr lvl="1"/>
            <a:r>
              <a:rPr lang="en-US" sz="2100" dirty="0"/>
              <a:t>XML file tells Shadow when to create each virtual host, and what software each host should run  </a:t>
            </a:r>
          </a:p>
          <a:p>
            <a:pPr lvl="1"/>
            <a:r>
              <a:rPr lang="en-US" sz="2100" dirty="0"/>
              <a:t>Various bootstrapping events are created, which causes virtual hosts to implement software</a:t>
            </a:r>
          </a:p>
          <a:p>
            <a:pPr lvl="1"/>
            <a:r>
              <a:rPr lang="en-US" sz="2100" dirty="0"/>
              <a:t>Shadow monitors the time each virtual host spends processing the application, as well as delay events according host’s CPU speed.</a:t>
            </a:r>
          </a:p>
          <a:p>
            <a:pPr lvl="1"/>
            <a:r>
              <a:rPr lang="en-US" sz="2100" dirty="0"/>
              <a:t>Shadow packages data and transfers the pointer between queues</a:t>
            </a:r>
          </a:p>
          <a:p>
            <a:endParaRPr lang="en-US" sz="2300" dirty="0"/>
          </a:p>
        </p:txBody>
      </p:sp>
    </p:spTree>
    <p:extLst>
      <p:ext uri="{BB962C8B-B14F-4D97-AF65-F5344CB8AC3E}">
        <p14:creationId xmlns:p14="http://schemas.microsoft.com/office/powerpoint/2010/main" val="7638752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title="Running Tor Experiments Using Shadow Simulator"/>
          <p:cNvSpPr>
            <a:spLocks noGrp="1"/>
          </p:cNvSpPr>
          <p:nvPr>
            <p:ph type="title"/>
          </p:nvPr>
        </p:nvSpPr>
        <p:spPr>
          <a:xfrm>
            <a:off x="533400" y="304800"/>
            <a:ext cx="8229600" cy="1143000"/>
          </a:xfrm>
        </p:spPr>
        <p:txBody>
          <a:bodyPr/>
          <a:lstStyle/>
          <a:p>
            <a:r>
              <a:rPr lang="en-US" sz="3600" dirty="0"/>
              <a:t>Creating and Running Tor Experiments Using Shadow Simulator</a:t>
            </a:r>
            <a:endParaRPr lang="en-US" dirty="0"/>
          </a:p>
        </p:txBody>
      </p:sp>
      <p:pic>
        <p:nvPicPr>
          <p:cNvPr id="4" name="Picture 3" descr="shadow_packet_flow.png" title="Shadow simulatro working flow char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7814" y="1658408"/>
            <a:ext cx="4646386" cy="4685771"/>
          </a:xfrm>
          <a:prstGeom prst="rect">
            <a:avLst/>
          </a:prstGeom>
        </p:spPr>
      </p:pic>
    </p:spTree>
    <p:extLst>
      <p:ext uri="{BB962C8B-B14F-4D97-AF65-F5344CB8AC3E}">
        <p14:creationId xmlns:p14="http://schemas.microsoft.com/office/powerpoint/2010/main" val="9033548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840" y="457199"/>
            <a:ext cx="7897303" cy="1175657"/>
          </a:xfrm>
        </p:spPr>
        <p:txBody>
          <a:bodyPr/>
          <a:lstStyle/>
          <a:p>
            <a:r>
              <a:rPr lang="en-US" sz="3600" dirty="0"/>
              <a:t>Creating and Running Tor Experiments Using Shadow Simulator</a:t>
            </a:r>
          </a:p>
        </p:txBody>
      </p:sp>
      <p:pic>
        <p:nvPicPr>
          <p:cNvPr id="5" name="Content Placeholder 4" descr="Virtual box" title="Virtualbox"/>
          <p:cNvPicPr>
            <a:picLocks noGrp="1" noChangeAspect="1"/>
          </p:cNvPicPr>
          <p:nvPr>
            <p:ph idx="1"/>
          </p:nvPr>
        </p:nvPicPr>
        <p:blipFill>
          <a:blip r:embed="rId2" cstate="print">
            <a:extLst>
              <a:ext uri="{28A0092B-C50C-407E-A947-70E740481C1C}">
                <a14:useLocalDpi xmlns:a14="http://schemas.microsoft.com/office/drawing/2010/main" val="0"/>
              </a:ext>
            </a:extLst>
          </a:blip>
          <a:srcRect l="1637" r="1637"/>
          <a:stretch>
            <a:fillRect/>
          </a:stretch>
        </p:blipFill>
        <p:spPr>
          <a:xfrm>
            <a:off x="5029200" y="1819292"/>
            <a:ext cx="3828143" cy="4046765"/>
          </a:xfrm>
        </p:spPr>
      </p:pic>
      <p:sp>
        <p:nvSpPr>
          <p:cNvPr id="4" name="Text Placeholder 3"/>
          <p:cNvSpPr>
            <a:spLocks noGrp="1"/>
          </p:cNvSpPr>
          <p:nvPr>
            <p:ph type="body" sz="half" idx="2"/>
          </p:nvPr>
        </p:nvSpPr>
        <p:spPr>
          <a:xfrm>
            <a:off x="629840" y="2057400"/>
            <a:ext cx="4475560" cy="3811588"/>
          </a:xfrm>
        </p:spPr>
        <p:txBody>
          <a:bodyPr>
            <a:normAutofit/>
          </a:bodyPr>
          <a:lstStyle/>
          <a:p>
            <a:r>
              <a:rPr lang="en-US" sz="2200" dirty="0"/>
              <a:t>Step 1: </a:t>
            </a:r>
            <a:r>
              <a:rPr lang="en-US" sz="2400" dirty="0"/>
              <a:t>Download some kind of cross-platform virtualization software. For this lesson, we will use Oracle Virtual Box, which can be downloaded from their website: </a:t>
            </a:r>
            <a:r>
              <a:rPr lang="en-US" sz="2200" dirty="0"/>
              <a:t> </a:t>
            </a:r>
            <a:r>
              <a:rPr lang="en-US" sz="2200" dirty="0">
                <a:hlinkClick r:id="rId3"/>
              </a:rPr>
              <a:t>https://www.virtualbox.org/wiki/Downloads</a:t>
            </a:r>
            <a:r>
              <a:rPr lang="en-US" sz="2200" dirty="0"/>
              <a:t> </a:t>
            </a:r>
          </a:p>
        </p:txBody>
      </p:sp>
    </p:spTree>
    <p:extLst>
      <p:ext uri="{BB962C8B-B14F-4D97-AF65-F5344CB8AC3E}">
        <p14:creationId xmlns:p14="http://schemas.microsoft.com/office/powerpoint/2010/main" val="38929052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Creating and Running Tor Experiments Using Shadow Simulator</a:t>
            </a:r>
            <a:endParaRPr lang="en-US" dirty="0"/>
          </a:p>
        </p:txBody>
      </p:sp>
      <p:sp>
        <p:nvSpPr>
          <p:cNvPr id="3" name="Content Placeholder 2"/>
          <p:cNvSpPr>
            <a:spLocks noGrp="1"/>
          </p:cNvSpPr>
          <p:nvPr>
            <p:ph idx="1"/>
          </p:nvPr>
        </p:nvSpPr>
        <p:spPr/>
        <p:txBody>
          <a:bodyPr/>
          <a:lstStyle/>
          <a:p>
            <a:pPr lvl="0"/>
            <a:r>
              <a:rPr lang="en-US" sz="1800" dirty="0"/>
              <a:t>Step 2: After downloading Oracle </a:t>
            </a:r>
            <a:r>
              <a:rPr lang="en-US" sz="1800" dirty="0" err="1"/>
              <a:t>VirtualBox</a:t>
            </a:r>
            <a:r>
              <a:rPr lang="en-US" sz="1800" dirty="0"/>
              <a:t>, install Ubuntu Linux. Go to the following website, and follow the step-by-step directions: </a:t>
            </a:r>
            <a:r>
              <a:rPr lang="en-US" sz="1800" u="sng" dirty="0">
                <a:hlinkClick r:id="rId2"/>
              </a:rPr>
              <a:t>https://linus.nci.nih.gov/bdge/installUbuntu.html</a:t>
            </a:r>
            <a:r>
              <a:rPr lang="en-US" sz="1800" dirty="0"/>
              <a:t>.</a:t>
            </a:r>
          </a:p>
        </p:txBody>
      </p:sp>
      <p:pic>
        <p:nvPicPr>
          <p:cNvPr id="4" name="Picture 3" descr="Install Ubuntu Linux virtual machine in virtual box. " title="Running virtual machine with Shadow simulator"/>
          <p:cNvPicPr/>
          <p:nvPr/>
        </p:nvPicPr>
        <p:blipFill>
          <a:blip r:embed="rId3">
            <a:extLst>
              <a:ext uri="{28A0092B-C50C-407E-A947-70E740481C1C}">
                <a14:useLocalDpi xmlns:a14="http://schemas.microsoft.com/office/drawing/2010/main" val="0"/>
              </a:ext>
            </a:extLst>
          </a:blip>
          <a:srcRect/>
          <a:stretch>
            <a:fillRect/>
          </a:stretch>
        </p:blipFill>
        <p:spPr bwMode="auto">
          <a:xfrm>
            <a:off x="870857" y="2971800"/>
            <a:ext cx="7402285" cy="3711031"/>
          </a:xfrm>
          <a:prstGeom prst="rect">
            <a:avLst/>
          </a:prstGeom>
          <a:noFill/>
          <a:ln>
            <a:noFill/>
          </a:ln>
        </p:spPr>
      </p:pic>
    </p:spTree>
    <p:extLst>
      <p:ext uri="{BB962C8B-B14F-4D97-AF65-F5344CB8AC3E}">
        <p14:creationId xmlns:p14="http://schemas.microsoft.com/office/powerpoint/2010/main" val="3765532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p:txBody>
          <a:bodyPr/>
          <a:lstStyle/>
          <a:p>
            <a:pPr marL="0" indent="0">
              <a:buNone/>
            </a:pPr>
            <a:r>
              <a:rPr lang="en-US" sz="1700" dirty="0"/>
              <a:t>Step 3: After installing Ubuntu you will need to begin the process of installing Tor using the Shadow simulator. Go to the Shadow URL below, and begin Installing dependencies using Ubuntu. (</a:t>
            </a:r>
            <a:r>
              <a:rPr lang="en-US" sz="1700" u="sng" dirty="0">
                <a:hlinkClick r:id="rId2"/>
              </a:rPr>
              <a:t>https://github.com/shadow/shadow-plugin-tor/wiki</a:t>
            </a:r>
            <a:r>
              <a:rPr lang="en-US" sz="1700" dirty="0"/>
              <a:t>).</a:t>
            </a:r>
          </a:p>
          <a:p>
            <a:pPr marL="0" indent="0">
              <a:buNone/>
            </a:pPr>
            <a:endParaRPr lang="en-US" dirty="0"/>
          </a:p>
        </p:txBody>
      </p:sp>
      <p:pic>
        <p:nvPicPr>
          <p:cNvPr id="4" name="Picture 3" descr="After installing Ubuntu, install Tor using the Shadow simulator. Go  https://github.com/shadow/shadow-plugin-tor/wiki, and begin Installing dependencies using Ubuntu" title="Running Tor Experiments Using Shadow Simulator"/>
          <p:cNvPicPr/>
          <p:nvPr/>
        </p:nvPicPr>
        <p:blipFill rotWithShape="1">
          <a:blip r:embed="rId3">
            <a:extLst>
              <a:ext uri="{28A0092B-C50C-407E-A947-70E740481C1C}">
                <a14:useLocalDpi xmlns:a14="http://schemas.microsoft.com/office/drawing/2010/main" val="0"/>
              </a:ext>
            </a:extLst>
          </a:blip>
          <a:srcRect l="610"/>
          <a:stretch/>
        </p:blipFill>
        <p:spPr>
          <a:xfrm>
            <a:off x="1016000" y="2895600"/>
            <a:ext cx="7112000" cy="3704770"/>
          </a:xfrm>
          <a:prstGeom prst="rect">
            <a:avLst/>
          </a:prstGeom>
        </p:spPr>
      </p:pic>
    </p:spTree>
    <p:extLst>
      <p:ext uri="{BB962C8B-B14F-4D97-AF65-F5344CB8AC3E}">
        <p14:creationId xmlns:p14="http://schemas.microsoft.com/office/powerpoint/2010/main" val="20880976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p:txBody>
          <a:bodyPr/>
          <a:lstStyle/>
          <a:p>
            <a:pPr marL="0" indent="0">
              <a:buNone/>
            </a:pPr>
            <a:r>
              <a:rPr lang="en-US" dirty="0"/>
              <a:t>Step 4:  Insert the commands in the screenshot below for, “Get shadow-plugin-tor” and also “quick auto setup”.</a:t>
            </a:r>
          </a:p>
          <a:p>
            <a:pPr marL="0" indent="0">
              <a:buNone/>
            </a:pPr>
            <a:endParaRPr lang="en-US" dirty="0"/>
          </a:p>
        </p:txBody>
      </p:sp>
      <p:pic>
        <p:nvPicPr>
          <p:cNvPr id="4" name="Picture 3" descr="Type commands &quot;git clone https://github.com/shadow/shadow-plugin-tor.git&quot; to install shadow and set up oepnssl and libevent with commands (after enter shodow-plugin-tor folder): setup dependencies, setup build, and setup install" title="Install Shadow"/>
          <p:cNvPicPr/>
          <p:nvPr/>
        </p:nvPicPr>
        <p:blipFill rotWithShape="1">
          <a:blip r:embed="rId2">
            <a:extLst>
              <a:ext uri="{28A0092B-C50C-407E-A947-70E740481C1C}">
                <a14:useLocalDpi xmlns:a14="http://schemas.microsoft.com/office/drawing/2010/main" val="0"/>
              </a:ext>
            </a:extLst>
          </a:blip>
          <a:srcRect l="759" r="1"/>
          <a:stretch/>
        </p:blipFill>
        <p:spPr>
          <a:xfrm>
            <a:off x="800100" y="2819400"/>
            <a:ext cx="7886700" cy="3828142"/>
          </a:xfrm>
          <a:prstGeom prst="rect">
            <a:avLst/>
          </a:prstGeom>
        </p:spPr>
      </p:pic>
    </p:spTree>
    <p:extLst>
      <p:ext uri="{BB962C8B-B14F-4D97-AF65-F5344CB8AC3E}">
        <p14:creationId xmlns:p14="http://schemas.microsoft.com/office/powerpoint/2010/main" val="14231979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p:txBody>
          <a:bodyPr/>
          <a:lstStyle/>
          <a:p>
            <a:pPr marL="0" indent="0">
              <a:buNone/>
            </a:pPr>
            <a:r>
              <a:rPr lang="en-US" dirty="0"/>
              <a:t>Step 5: Configure Shadow to run the plug-in by entering in the commands below. </a:t>
            </a:r>
          </a:p>
          <a:p>
            <a:pPr marL="0" indent="0">
              <a:buNone/>
            </a:pPr>
            <a:endParaRPr lang="en-US" dirty="0"/>
          </a:p>
        </p:txBody>
      </p:sp>
      <p:pic>
        <p:nvPicPr>
          <p:cNvPr id="4" name="Picture 3" descr="Configure Shadow to run the plug-in by entering in the commands: &#10;cd resource&#10;tar xaf shadowtor-minimal-config.tar.xz&#10;mv shadowtor-minimal-config shodowtor-minimal" title="Running Tor Experiments Using Shadow Simulator"/>
          <p:cNvPicPr/>
          <p:nvPr/>
        </p:nvPicPr>
        <p:blipFill rotWithShape="1">
          <a:blip r:embed="rId2">
            <a:extLst>
              <a:ext uri="{28A0092B-C50C-407E-A947-70E740481C1C}">
                <a14:useLocalDpi xmlns:a14="http://schemas.microsoft.com/office/drawing/2010/main" val="0"/>
              </a:ext>
            </a:extLst>
          </a:blip>
          <a:srcRect l="-1" r="-1"/>
          <a:stretch/>
        </p:blipFill>
        <p:spPr>
          <a:xfrm>
            <a:off x="596628" y="2819400"/>
            <a:ext cx="7950744" cy="3937000"/>
          </a:xfrm>
          <a:prstGeom prst="rect">
            <a:avLst/>
          </a:prstGeom>
        </p:spPr>
      </p:pic>
    </p:spTree>
    <p:extLst>
      <p:ext uri="{BB962C8B-B14F-4D97-AF65-F5344CB8AC3E}">
        <p14:creationId xmlns:p14="http://schemas.microsoft.com/office/powerpoint/2010/main" val="626587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a:xfrm>
            <a:off x="430823" y="1524000"/>
            <a:ext cx="8229600" cy="4389120"/>
          </a:xfrm>
        </p:spPr>
        <p:txBody>
          <a:bodyPr/>
          <a:lstStyle/>
          <a:p>
            <a:pPr marL="0" indent="0">
              <a:buNone/>
            </a:pPr>
            <a:r>
              <a:rPr lang="en-US" dirty="0"/>
              <a:t>Step 6: Enter in the following code under, “Running Tor in Shadow”</a:t>
            </a:r>
          </a:p>
          <a:p>
            <a:pPr marL="0" indent="0">
              <a:buNone/>
            </a:pPr>
            <a:endParaRPr lang="en-US" dirty="0"/>
          </a:p>
        </p:txBody>
      </p:sp>
      <p:pic>
        <p:nvPicPr>
          <p:cNvPr id="4" name="Picture 3" descr="Running Tor in shadow:&#10;&#10;cd shodowtor-minimal&#10;shadow shadow.config.xml &gt; shadow.log&#10;&#10;for d in shadow.data/hosts/&quot;client&quot;; do grep &quot;transfer-complete&quot; ${d}/* ; done | tee client" title="Running Tor Experiments Using Shadow Simulator"/>
          <p:cNvPicPr/>
          <p:nvPr/>
        </p:nvPicPr>
        <p:blipFill rotWithShape="1">
          <a:blip r:embed="rId2">
            <a:extLst>
              <a:ext uri="{28A0092B-C50C-407E-A947-70E740481C1C}">
                <a14:useLocalDpi xmlns:a14="http://schemas.microsoft.com/office/drawing/2010/main" val="0"/>
              </a:ext>
            </a:extLst>
          </a:blip>
          <a:srcRect l="-1680" t="217" b="-217"/>
          <a:stretch/>
        </p:blipFill>
        <p:spPr>
          <a:xfrm>
            <a:off x="826476" y="2514600"/>
            <a:ext cx="7886701" cy="4062186"/>
          </a:xfrm>
          <a:prstGeom prst="rect">
            <a:avLst/>
          </a:prstGeom>
        </p:spPr>
      </p:pic>
    </p:spTree>
    <p:extLst>
      <p:ext uri="{BB962C8B-B14F-4D97-AF65-F5344CB8AC3E}">
        <p14:creationId xmlns:p14="http://schemas.microsoft.com/office/powerpoint/2010/main" val="32553238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200" dirty="0"/>
              <a:t/>
            </a:r>
            <a:br>
              <a:rPr lang="en-US" sz="3200" dirty="0"/>
            </a:br>
            <a:r>
              <a:rPr lang="en-US" sz="3200" dirty="0"/>
              <a:t/>
            </a:r>
            <a:br>
              <a:rPr lang="en-US" sz="3200" dirty="0"/>
            </a:br>
            <a:r>
              <a:rPr lang="en-US" sz="3200" dirty="0"/>
              <a:t>Tor: An Overview</a:t>
            </a:r>
            <a:endParaRPr lang="en-US" dirty="0"/>
          </a:p>
        </p:txBody>
      </p:sp>
      <p:sp>
        <p:nvSpPr>
          <p:cNvPr id="3" name="Text Placeholder 2"/>
          <p:cNvSpPr>
            <a:spLocks noGrp="1"/>
          </p:cNvSpPr>
          <p:nvPr>
            <p:ph type="body" sz="quarter" idx="13"/>
          </p:nvPr>
        </p:nvSpPr>
        <p:spPr/>
        <p:txBody>
          <a:bodyPr>
            <a:normAutofit fontScale="55000" lnSpcReduction="20000"/>
          </a:bodyPr>
          <a:lstStyle/>
          <a:p>
            <a:r>
              <a:rPr lang="en-US" dirty="0"/>
              <a:t>1. What is Tor?</a:t>
            </a:r>
          </a:p>
        </p:txBody>
      </p:sp>
    </p:spTree>
    <p:extLst>
      <p:ext uri="{BB962C8B-B14F-4D97-AF65-F5344CB8AC3E}">
        <p14:creationId xmlns:p14="http://schemas.microsoft.com/office/powerpoint/2010/main" val="34253553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a:xfrm>
            <a:off x="381000" y="1447800"/>
            <a:ext cx="8229600" cy="4389120"/>
          </a:xfrm>
        </p:spPr>
        <p:txBody>
          <a:bodyPr/>
          <a:lstStyle/>
          <a:p>
            <a:pPr marL="0" lvl="0" indent="0">
              <a:buNone/>
            </a:pPr>
            <a:r>
              <a:rPr lang="en-US" dirty="0"/>
              <a:t>Step 7: Now run an experiment by entering these two sections of code in, “Tor Experimentation and Analysis”.</a:t>
            </a:r>
          </a:p>
          <a:p>
            <a:pPr marL="0" indent="0">
              <a:buNone/>
            </a:pPr>
            <a:endParaRPr lang="en-US" dirty="0"/>
          </a:p>
        </p:txBody>
      </p:sp>
      <p:pic>
        <p:nvPicPr>
          <p:cNvPr id="4" name="Picture 3" descr="now you can run Shadow simulator after running code:&#10;&#10;tar xaf shadowtor-toy-config.tar.xz&#10;cp -R shadowtor-toy-config vanilla&#10;cp -R shadowtor-toy-config priority&#10;&#10;shadow -w 3 shadow.config.xml &gt; shadow.log" title="Running Tor Experiments Using Shadow Simulator"/>
          <p:cNvPicPr/>
          <p:nvPr/>
        </p:nvPicPr>
        <p:blipFill rotWithShape="1">
          <a:blip r:embed="rId2">
            <a:extLst>
              <a:ext uri="{28A0092B-C50C-407E-A947-70E740481C1C}">
                <a14:useLocalDpi xmlns:a14="http://schemas.microsoft.com/office/drawing/2010/main" val="0"/>
              </a:ext>
            </a:extLst>
          </a:blip>
          <a:srcRect l="1118" r="1"/>
          <a:stretch/>
        </p:blipFill>
        <p:spPr>
          <a:xfrm>
            <a:off x="780142" y="2524125"/>
            <a:ext cx="7735207" cy="3898446"/>
          </a:xfrm>
          <a:prstGeom prst="rect">
            <a:avLst/>
          </a:prstGeom>
        </p:spPr>
      </p:pic>
    </p:spTree>
    <p:extLst>
      <p:ext uri="{BB962C8B-B14F-4D97-AF65-F5344CB8AC3E}">
        <p14:creationId xmlns:p14="http://schemas.microsoft.com/office/powerpoint/2010/main" val="27973324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6270" y="228600"/>
            <a:ext cx="8229600" cy="1143000"/>
          </a:xfrm>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a:xfrm>
            <a:off x="466270" y="1600200"/>
            <a:ext cx="8229600" cy="4389120"/>
          </a:xfrm>
        </p:spPr>
        <p:txBody>
          <a:bodyPr/>
          <a:lstStyle/>
          <a:p>
            <a:pPr marL="0" indent="0">
              <a:buNone/>
            </a:pPr>
            <a:r>
              <a:rPr lang="en-US" sz="1800" dirty="0"/>
              <a:t>Step 8: You may have to wait a while before the tests are complete, however, your screen should look something like the screenshot below when the experiments are complete.</a:t>
            </a:r>
          </a:p>
          <a:p>
            <a:pPr marL="0" indent="0">
              <a:buNone/>
            </a:pPr>
            <a:endParaRPr lang="en-US" dirty="0"/>
          </a:p>
        </p:txBody>
      </p:sp>
      <p:pic>
        <p:nvPicPr>
          <p:cNvPr id="4" name="Picture 3" descr="The screen shots of shadow" title="Running Tor Experiments Using Shadow Simulator"/>
          <p:cNvPicPr/>
          <p:nvPr/>
        </p:nvPicPr>
        <p:blipFill>
          <a:blip r:embed="rId2">
            <a:extLst>
              <a:ext uri="{28A0092B-C50C-407E-A947-70E740481C1C}">
                <a14:useLocalDpi xmlns:a14="http://schemas.microsoft.com/office/drawing/2010/main" val="0"/>
              </a:ext>
            </a:extLst>
          </a:blip>
          <a:stretch>
            <a:fillRect/>
          </a:stretch>
        </p:blipFill>
        <p:spPr>
          <a:xfrm>
            <a:off x="1088570" y="2703876"/>
            <a:ext cx="6985001" cy="3618230"/>
          </a:xfrm>
          <a:prstGeom prst="rect">
            <a:avLst/>
          </a:prstGeom>
        </p:spPr>
      </p:pic>
    </p:spTree>
    <p:extLst>
      <p:ext uri="{BB962C8B-B14F-4D97-AF65-F5344CB8AC3E}">
        <p14:creationId xmlns:p14="http://schemas.microsoft.com/office/powerpoint/2010/main" val="39966098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854" y="228600"/>
            <a:ext cx="8229600" cy="1143000"/>
          </a:xfrm>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a:xfrm>
            <a:off x="454269" y="1524000"/>
            <a:ext cx="8229600" cy="4389120"/>
          </a:xfrm>
        </p:spPr>
        <p:txBody>
          <a:bodyPr/>
          <a:lstStyle/>
          <a:p>
            <a:pPr marL="0" indent="0">
              <a:buNone/>
            </a:pPr>
            <a:r>
              <a:rPr lang="en-US" sz="1800" dirty="0"/>
              <a:t>Step 9: Shadow saves the results of the test in two folders. Follow the path where these files are saved on your computer. In the screenshots that follow, for example, the files containing the results are saved in the home folder under </a:t>
            </a:r>
            <a:r>
              <a:rPr lang="en-US" sz="1800" b="1" dirty="0"/>
              <a:t>shadow-plugin-tor/resources/vanilla/vanilla-results.</a:t>
            </a:r>
            <a:endParaRPr lang="en-US" sz="1800" dirty="0"/>
          </a:p>
          <a:p>
            <a:pPr marL="0" indent="0">
              <a:buNone/>
            </a:pPr>
            <a:endParaRPr lang="en-US" dirty="0"/>
          </a:p>
        </p:txBody>
      </p:sp>
      <p:pic>
        <p:nvPicPr>
          <p:cNvPr id="4" name="Content Placeholder 4" descr="folders of shadow" title="Running Tor Experiments Using Shadow Simulator"/>
          <p:cNvPicPr/>
          <p:nvPr/>
        </p:nvPicPr>
        <p:blipFill rotWithShape="1">
          <a:blip r:embed="rId2">
            <a:extLst>
              <a:ext uri="{28A0092B-C50C-407E-A947-70E740481C1C}">
                <a14:useLocalDpi xmlns:a14="http://schemas.microsoft.com/office/drawing/2010/main" val="0"/>
              </a:ext>
            </a:extLst>
          </a:blip>
          <a:srcRect l="21025" r="10938"/>
          <a:stretch/>
        </p:blipFill>
        <p:spPr>
          <a:xfrm>
            <a:off x="1269999" y="2921000"/>
            <a:ext cx="6368143" cy="3436802"/>
          </a:xfrm>
          <a:prstGeom prst="rect">
            <a:avLst/>
          </a:prstGeom>
        </p:spPr>
      </p:pic>
    </p:spTree>
    <p:extLst>
      <p:ext uri="{BB962C8B-B14F-4D97-AF65-F5344CB8AC3E}">
        <p14:creationId xmlns:p14="http://schemas.microsoft.com/office/powerpoint/2010/main" val="8261952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sz="3200" dirty="0"/>
              <a:t>Creating and Running Tor Experiments Using Shadow Simulator</a:t>
            </a:r>
            <a:endParaRPr lang="en-US" dirty="0"/>
          </a:p>
        </p:txBody>
      </p:sp>
      <p:pic>
        <p:nvPicPr>
          <p:cNvPr id="4" name="Content Placeholder 5" descr="vanilla folder" title="Running Tor Experiments Using Shadow Simulator"/>
          <p:cNvPicPr/>
          <p:nvPr/>
        </p:nvPicPr>
        <p:blipFill rotWithShape="1">
          <a:blip r:embed="rId2">
            <a:extLst>
              <a:ext uri="{28A0092B-C50C-407E-A947-70E740481C1C}">
                <a14:useLocalDpi xmlns:a14="http://schemas.microsoft.com/office/drawing/2010/main" val="0"/>
              </a:ext>
            </a:extLst>
          </a:blip>
          <a:srcRect l="24501" r="24501"/>
          <a:stretch/>
        </p:blipFill>
        <p:spPr>
          <a:xfrm>
            <a:off x="2017486" y="1910669"/>
            <a:ext cx="5631543" cy="4181249"/>
          </a:xfrm>
          <a:prstGeom prst="rect">
            <a:avLst/>
          </a:prstGeom>
        </p:spPr>
      </p:pic>
    </p:spTree>
    <p:extLst>
      <p:ext uri="{BB962C8B-B14F-4D97-AF65-F5344CB8AC3E}">
        <p14:creationId xmlns:p14="http://schemas.microsoft.com/office/powerpoint/2010/main" val="22321940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713" y="381454"/>
            <a:ext cx="8229600" cy="1143000"/>
          </a:xfrm>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p:txBody>
          <a:bodyPr/>
          <a:lstStyle/>
          <a:p>
            <a:endParaRPr lang="en-US"/>
          </a:p>
        </p:txBody>
      </p:sp>
      <p:pic>
        <p:nvPicPr>
          <p:cNvPr id="4" name="Content Placeholder 4" descr="vanilla-results folder" title="Running Tor Experiments Using Shadow Simulator"/>
          <p:cNvPicPr/>
          <p:nvPr/>
        </p:nvPicPr>
        <p:blipFill rotWithShape="1">
          <a:blip r:embed="rId2">
            <a:extLst>
              <a:ext uri="{28A0092B-C50C-407E-A947-70E740481C1C}">
                <a14:useLocalDpi xmlns:a14="http://schemas.microsoft.com/office/drawing/2010/main" val="0"/>
              </a:ext>
            </a:extLst>
          </a:blip>
          <a:srcRect l="19608" r="10217"/>
          <a:stretch/>
        </p:blipFill>
        <p:spPr>
          <a:xfrm>
            <a:off x="685800" y="1935480"/>
            <a:ext cx="6792687" cy="4197804"/>
          </a:xfrm>
          <a:prstGeom prst="rect">
            <a:avLst/>
          </a:prstGeom>
        </p:spPr>
      </p:pic>
    </p:spTree>
    <p:extLst>
      <p:ext uri="{BB962C8B-B14F-4D97-AF65-F5344CB8AC3E}">
        <p14:creationId xmlns:p14="http://schemas.microsoft.com/office/powerpoint/2010/main" val="1764907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Creating and Running Tor Experiments Using Shadow Simulator</a:t>
            </a:r>
            <a:endParaRPr lang="en-US" dirty="0"/>
          </a:p>
        </p:txBody>
      </p:sp>
      <p:pic>
        <p:nvPicPr>
          <p:cNvPr id="4" name="Content Placeholder 5" descr="stats.tgen.json.xz folder" title="Running Tor Experiments Using Shadow Simulator"/>
          <p:cNvPicPr/>
          <p:nvPr/>
        </p:nvPicPr>
        <p:blipFill>
          <a:blip r:embed="rId2">
            <a:extLst>
              <a:ext uri="{28A0092B-C50C-407E-A947-70E740481C1C}">
                <a14:useLocalDpi xmlns:a14="http://schemas.microsoft.com/office/drawing/2010/main" val="0"/>
              </a:ext>
            </a:extLst>
          </a:blip>
          <a:srcRect l="24501" r="24501"/>
          <a:stretch>
            <a:fillRect/>
          </a:stretch>
        </p:blipFill>
        <p:spPr>
          <a:xfrm>
            <a:off x="1582060" y="1842769"/>
            <a:ext cx="6139543" cy="4334193"/>
          </a:xfrm>
          <a:prstGeom prst="rect">
            <a:avLst/>
          </a:prstGeom>
        </p:spPr>
      </p:pic>
    </p:spTree>
    <p:extLst>
      <p:ext uri="{BB962C8B-B14F-4D97-AF65-F5344CB8AC3E}">
        <p14:creationId xmlns:p14="http://schemas.microsoft.com/office/powerpoint/2010/main" val="10174913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6377"/>
            <a:ext cx="8229600" cy="1143000"/>
          </a:xfrm>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a:xfrm>
            <a:off x="457200" y="1371600"/>
            <a:ext cx="8229600" cy="4389120"/>
          </a:xfrm>
        </p:spPr>
        <p:txBody>
          <a:bodyPr/>
          <a:lstStyle/>
          <a:p>
            <a:pPr marL="0" indent="0" algn="just">
              <a:buNone/>
            </a:pPr>
            <a:r>
              <a:rPr lang="en-US" sz="1800" dirty="0"/>
              <a:t>Step 10: View the results. The </a:t>
            </a:r>
            <a:r>
              <a:rPr lang="en-US" sz="1800" dirty="0" err="1"/>
              <a:t>stats.shadow.json</a:t>
            </a:r>
            <a:r>
              <a:rPr lang="en-US" sz="1800" dirty="0"/>
              <a:t> file will show the number of nodes. For each node, the address of the node, control header, data header, data payload, and the total bytes for both sending and receiving data is shown. The stats file also shows how much time it took for sending and receiving data for each node.</a:t>
            </a:r>
          </a:p>
          <a:p>
            <a:pPr marL="0" indent="0" algn="just">
              <a:buNone/>
            </a:pPr>
            <a:endParaRPr lang="en-US" dirty="0"/>
          </a:p>
        </p:txBody>
      </p:sp>
      <p:pic>
        <p:nvPicPr>
          <p:cNvPr id="4" name="Content Placeholder 3" descr="Open the stats.shadow.json file to observe the node address, control header, data header, data payload, etc." title="Running Tor Experiments Using Shadow Simulator"/>
          <p:cNvPicPr/>
          <p:nvPr/>
        </p:nvPicPr>
        <p:blipFill rotWithShape="1">
          <a:blip r:embed="rId2">
            <a:extLst>
              <a:ext uri="{28A0092B-C50C-407E-A947-70E740481C1C}">
                <a14:useLocalDpi xmlns:a14="http://schemas.microsoft.com/office/drawing/2010/main" val="0"/>
              </a:ext>
            </a:extLst>
          </a:blip>
          <a:srcRect t="688" b="688"/>
          <a:stretch/>
        </p:blipFill>
        <p:spPr>
          <a:xfrm>
            <a:off x="1433287" y="2993572"/>
            <a:ext cx="6041570" cy="3183392"/>
          </a:xfrm>
          <a:prstGeom prst="rect">
            <a:avLst/>
          </a:prstGeom>
        </p:spPr>
      </p:pic>
    </p:spTree>
    <p:extLst>
      <p:ext uri="{BB962C8B-B14F-4D97-AF65-F5344CB8AC3E}">
        <p14:creationId xmlns:p14="http://schemas.microsoft.com/office/powerpoint/2010/main" val="15992629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131" y="228600"/>
            <a:ext cx="8229600" cy="1143000"/>
          </a:xfrm>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p:txBody>
          <a:bodyPr/>
          <a:lstStyle/>
          <a:p>
            <a:endParaRPr lang="en-US"/>
          </a:p>
        </p:txBody>
      </p:sp>
      <p:pic>
        <p:nvPicPr>
          <p:cNvPr id="4" name="Content Placeholder 3" descr="Open the stats.shadow.json file to observe the total bytes sent and received and the total time taken for transmission." title="Running Tor Experiments Using Shadow Simulator"/>
          <p:cNvPicPr/>
          <p:nvPr/>
        </p:nvPicPr>
        <p:blipFill rotWithShape="1">
          <a:blip r:embed="rId2">
            <a:extLst>
              <a:ext uri="{28A0092B-C50C-407E-A947-70E740481C1C}">
                <a14:useLocalDpi xmlns:a14="http://schemas.microsoft.com/office/drawing/2010/main" val="0"/>
              </a:ext>
            </a:extLst>
          </a:blip>
          <a:srcRect t="1533" b="1533"/>
          <a:stretch/>
        </p:blipFill>
        <p:spPr>
          <a:xfrm>
            <a:off x="762000" y="1935480"/>
            <a:ext cx="7112000" cy="3864428"/>
          </a:xfrm>
          <a:prstGeom prst="rect">
            <a:avLst/>
          </a:prstGeom>
        </p:spPr>
      </p:pic>
    </p:spTree>
    <p:extLst>
      <p:ext uri="{BB962C8B-B14F-4D97-AF65-F5344CB8AC3E}">
        <p14:creationId xmlns:p14="http://schemas.microsoft.com/office/powerpoint/2010/main" val="7524064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sz="3200" dirty="0"/>
              <a:t>Creating and Running Tor Experiments Using Shadow Simulator</a:t>
            </a:r>
            <a:endParaRPr lang="en-US" dirty="0"/>
          </a:p>
        </p:txBody>
      </p:sp>
      <p:sp>
        <p:nvSpPr>
          <p:cNvPr id="3" name="Content Placeholder 2"/>
          <p:cNvSpPr>
            <a:spLocks noGrp="1"/>
          </p:cNvSpPr>
          <p:nvPr>
            <p:ph idx="1"/>
          </p:nvPr>
        </p:nvSpPr>
        <p:spPr/>
        <p:txBody>
          <a:bodyPr/>
          <a:lstStyle/>
          <a:p>
            <a:endParaRPr lang="en-US"/>
          </a:p>
        </p:txBody>
      </p:sp>
      <p:pic>
        <p:nvPicPr>
          <p:cNvPr id="4" name="Content Placeholder 3" descr="Open the stats.shadow.json file to observe the total bytes sent and received and the total time taken for transmission." title="Running Tor Experiments Using Shadow Simulator"/>
          <p:cNvPicPr/>
          <p:nvPr/>
        </p:nvPicPr>
        <p:blipFill rotWithShape="1">
          <a:blip r:embed="rId2">
            <a:extLst>
              <a:ext uri="{28A0092B-C50C-407E-A947-70E740481C1C}">
                <a14:useLocalDpi xmlns:a14="http://schemas.microsoft.com/office/drawing/2010/main" val="0"/>
              </a:ext>
            </a:extLst>
          </a:blip>
          <a:srcRect t="2889" b="2889"/>
          <a:stretch/>
        </p:blipFill>
        <p:spPr>
          <a:xfrm>
            <a:off x="685800" y="2057400"/>
            <a:ext cx="6458857" cy="3683000"/>
          </a:xfrm>
          <a:prstGeom prst="rect">
            <a:avLst/>
          </a:prstGeom>
        </p:spPr>
      </p:pic>
    </p:spTree>
    <p:extLst>
      <p:ext uri="{BB962C8B-B14F-4D97-AF65-F5344CB8AC3E}">
        <p14:creationId xmlns:p14="http://schemas.microsoft.com/office/powerpoint/2010/main" val="188126109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Creating and Running Tor Experiments Using Shadow Simulator: Bibliography</a:t>
            </a:r>
            <a:endParaRPr lang="en-US" dirty="0"/>
          </a:p>
        </p:txBody>
      </p:sp>
      <p:sp>
        <p:nvSpPr>
          <p:cNvPr id="3" name="Content Placeholder 2"/>
          <p:cNvSpPr>
            <a:spLocks noGrp="1"/>
          </p:cNvSpPr>
          <p:nvPr>
            <p:ph idx="1"/>
          </p:nvPr>
        </p:nvSpPr>
        <p:spPr/>
        <p:txBody>
          <a:bodyPr/>
          <a:lstStyle/>
          <a:p>
            <a:r>
              <a:rPr lang="en-US" sz="2000" dirty="0"/>
              <a:t>Rob Jansen, “Run Tor in a Box,” 9/7/2017, </a:t>
            </a:r>
            <a:r>
              <a:rPr lang="en-US" sz="2000" dirty="0">
                <a:hlinkClick r:id="rId2"/>
              </a:rPr>
              <a:t>https://github.com/shadow/shadow/wiki/0-Design-Overview </a:t>
            </a:r>
            <a:r>
              <a:rPr lang="en-US" sz="2000" dirty="0"/>
              <a:t> (accessed October 17, 2017). </a:t>
            </a:r>
          </a:p>
          <a:p>
            <a:r>
              <a:rPr lang="en-US" sz="2000" dirty="0"/>
              <a:t>Rob Jansen, “Shadow-Plugin-Tor-Wiki,” 9/7/2017, </a:t>
            </a:r>
            <a:r>
              <a:rPr lang="en-US" sz="2000" u="sng" dirty="0">
                <a:hlinkClick r:id="rId3"/>
              </a:rPr>
              <a:t>https://github.com/shadow/shadow-plugin-tor/wiki</a:t>
            </a:r>
            <a:r>
              <a:rPr lang="en-US" sz="2000" u="sng" dirty="0"/>
              <a:t> </a:t>
            </a:r>
            <a:r>
              <a:rPr lang="en-US" sz="2000" dirty="0"/>
              <a:t>(accessed October 17, 2017). </a:t>
            </a:r>
            <a:endParaRPr lang="en-US" sz="2000" u="sng" dirty="0"/>
          </a:p>
          <a:p>
            <a:pPr lvl="0"/>
            <a:r>
              <a:rPr lang="en-US" sz="2000" dirty="0">
                <a:hlinkClick r:id="rId4"/>
              </a:rPr>
              <a:t>https://linus.nci.nih.gov/bdge/installUbuntu.html</a:t>
            </a:r>
          </a:p>
          <a:p>
            <a:r>
              <a:rPr lang="en-US" sz="2000" dirty="0"/>
              <a:t>“Install Ubuntu on Oracle </a:t>
            </a:r>
            <a:r>
              <a:rPr lang="en-US" sz="2000" dirty="0" err="1"/>
              <a:t>VirtualBox,</a:t>
            </a:r>
            <a:r>
              <a:rPr lang="en-US" sz="2000" dirty="0" err="1">
                <a:hlinkClick r:id="rId4"/>
              </a:rPr>
              <a:t>http</a:t>
            </a:r>
            <a:r>
              <a:rPr lang="en-US" sz="2000" dirty="0">
                <a:hlinkClick r:id="rId4"/>
              </a:rPr>
              <a:t>://blog.andyserver.com/wp-content/uploads/2014/02/VirtualBox_Logo.png</a:t>
            </a:r>
            <a:r>
              <a:rPr lang="en-US" sz="2000" dirty="0"/>
              <a:t> (accessed October 17, 2017). </a:t>
            </a:r>
          </a:p>
          <a:p>
            <a:r>
              <a:rPr lang="en-US" sz="2000" dirty="0"/>
              <a:t>Tor </a:t>
            </a:r>
            <a:r>
              <a:rPr lang="en-US" sz="2000" dirty="0" err="1"/>
              <a:t>Logo:</a:t>
            </a:r>
            <a:r>
              <a:rPr lang="en-US" sz="2000" dirty="0" err="1">
                <a:hlinkClick r:id="rId5"/>
              </a:rPr>
              <a:t>https</a:t>
            </a:r>
            <a:r>
              <a:rPr lang="en-US" sz="2000" dirty="0">
                <a:hlinkClick r:id="rId5"/>
              </a:rPr>
              <a:t>://upload.wikimedia.org/wikipedia/commons/thumb/1/15/Tor-logo-2011-flat.svg/2000px-Tor-logo-2011-flat.svg.png</a:t>
            </a:r>
            <a:r>
              <a:rPr lang="en-US" sz="2000" dirty="0"/>
              <a:t> </a:t>
            </a:r>
          </a:p>
          <a:p>
            <a:endParaRPr lang="en-US" sz="2000" dirty="0"/>
          </a:p>
          <a:p>
            <a:endParaRPr lang="en-US" sz="2000" dirty="0"/>
          </a:p>
          <a:p>
            <a:endParaRPr lang="en-US" sz="2000" dirty="0"/>
          </a:p>
        </p:txBody>
      </p:sp>
    </p:spTree>
    <p:extLst>
      <p:ext uri="{BB962C8B-B14F-4D97-AF65-F5344CB8AC3E}">
        <p14:creationId xmlns:p14="http://schemas.microsoft.com/office/powerpoint/2010/main" val="2049693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a:t>1. What is “Tor”? </a:t>
            </a:r>
            <a:br>
              <a:rPr lang="en-US" dirty="0"/>
            </a:br>
            <a:endParaRPr lang="en-US" dirty="0"/>
          </a:p>
        </p:txBody>
      </p:sp>
      <p:sp>
        <p:nvSpPr>
          <p:cNvPr id="3" name="Content Placeholder 2"/>
          <p:cNvSpPr>
            <a:spLocks noGrp="1"/>
          </p:cNvSpPr>
          <p:nvPr>
            <p:ph idx="1"/>
          </p:nvPr>
        </p:nvSpPr>
        <p:spPr/>
        <p:txBody>
          <a:bodyPr/>
          <a:lstStyle/>
          <a:p>
            <a:pPr marL="0" indent="0" algn="just">
              <a:buNone/>
            </a:pPr>
            <a:r>
              <a:rPr lang="en-US" dirty="0"/>
              <a:t>A. Tor acronym: “The Onion Router” (Tor)</a:t>
            </a:r>
          </a:p>
          <a:p>
            <a:pPr marL="0" indent="0" algn="just">
              <a:buNone/>
            </a:pPr>
            <a:endParaRPr lang="en-US" dirty="0"/>
          </a:p>
          <a:p>
            <a:pPr marL="0" indent="0" algn="just">
              <a:buNone/>
            </a:pPr>
            <a:r>
              <a:rPr lang="en-US" dirty="0"/>
              <a:t>B. Development: The U.S. Naval Research Laboratory developed Tor in the mid-1990s for the main purpose of protecting U.S. intelligence communications.</a:t>
            </a:r>
          </a:p>
          <a:p>
            <a:pPr marL="0" indent="0" algn="just">
              <a:buNone/>
            </a:pPr>
            <a:endParaRPr lang="en-US" dirty="0"/>
          </a:p>
          <a:p>
            <a:pPr marL="0" indent="0" algn="just">
              <a:buNone/>
            </a:pPr>
            <a:r>
              <a:rPr lang="en-US" dirty="0"/>
              <a:t>C. Working definition: Tor is an open-source software program released in 2002, which is primarily used to avoid network surveillance (traffic analysis) and safeguard user identity and/or promote user anonymity. </a:t>
            </a:r>
          </a:p>
          <a:p>
            <a:pPr marL="457200" indent="-457200" algn="just">
              <a:buAutoNum type="alphaUcPeriod"/>
            </a:pPr>
            <a:endParaRPr lang="en-US" dirty="0"/>
          </a:p>
        </p:txBody>
      </p:sp>
    </p:spTree>
    <p:extLst>
      <p:ext uri="{BB962C8B-B14F-4D97-AF65-F5344CB8AC3E}">
        <p14:creationId xmlns:p14="http://schemas.microsoft.com/office/powerpoint/2010/main" val="4680243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9250884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2800" dirty="0"/>
              <a:t/>
            </a:r>
            <a:br>
              <a:rPr lang="en-US" sz="2800" dirty="0"/>
            </a:br>
            <a:r>
              <a:rPr lang="en-US" sz="2800" dirty="0"/>
              <a:t/>
            </a:r>
            <a:br>
              <a:rPr lang="en-US" sz="2800" dirty="0"/>
            </a:br>
            <a:r>
              <a:rPr lang="en-US" sz="2800" dirty="0"/>
              <a:t> Tor Lab</a:t>
            </a:r>
            <a:endParaRPr lang="en-US" dirty="0"/>
          </a:p>
        </p:txBody>
      </p:sp>
      <p:sp>
        <p:nvSpPr>
          <p:cNvPr id="5" name="Text Placeholder 4">
            <a:extLst>
              <a:ext uri="{FF2B5EF4-FFF2-40B4-BE49-F238E27FC236}">
                <a16:creationId xmlns:a16="http://schemas.microsoft.com/office/drawing/2014/main" id="{4E071467-094A-E041-A3A0-3E48378D7002}"/>
              </a:ext>
            </a:extLst>
          </p:cNvPr>
          <p:cNvSpPr>
            <a:spLocks noGrp="1"/>
          </p:cNvSpPr>
          <p:nvPr>
            <p:ph type="body" sz="quarter" idx="13"/>
          </p:nvPr>
        </p:nvSpPr>
        <p:spPr/>
        <p:txBody>
          <a:bodyPr>
            <a:normAutofit fontScale="62500" lnSpcReduction="20000"/>
          </a:bodyPr>
          <a:lstStyle/>
          <a:p>
            <a:r>
              <a:rPr lang="en-US" sz="2400" dirty="0"/>
              <a:t>An Overview</a:t>
            </a:r>
            <a:endParaRPr lang="en-US" dirty="0"/>
          </a:p>
        </p:txBody>
      </p:sp>
    </p:spTree>
    <p:extLst>
      <p:ext uri="{BB962C8B-B14F-4D97-AF65-F5344CB8AC3E}">
        <p14:creationId xmlns:p14="http://schemas.microsoft.com/office/powerpoint/2010/main" val="20981887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fontScale="90000"/>
          </a:bodyPr>
          <a:lstStyle/>
          <a:p>
            <a:r>
              <a:rPr lang="en-US" dirty="0"/>
              <a:t>2. How does Tor utilize onion routing?</a:t>
            </a:r>
          </a:p>
        </p:txBody>
      </p:sp>
      <p:sp>
        <p:nvSpPr>
          <p:cNvPr id="3" name="Content Placeholder 2"/>
          <p:cNvSpPr>
            <a:spLocks noGrp="1"/>
          </p:cNvSpPr>
          <p:nvPr>
            <p:ph idx="1"/>
          </p:nvPr>
        </p:nvSpPr>
        <p:spPr>
          <a:xfrm>
            <a:off x="628650" y="1825625"/>
            <a:ext cx="7886700" cy="4540250"/>
          </a:xfrm>
        </p:spPr>
        <p:txBody>
          <a:bodyPr/>
          <a:lstStyle/>
          <a:p>
            <a:pPr marL="0" indent="0" algn="just">
              <a:buNone/>
            </a:pPr>
            <a:r>
              <a:rPr lang="en-US" sz="1900" dirty="0"/>
              <a:t>A. Network protocols/rules govern appropriate communication over the internet. There are internet protocols, security protocols, email protocols, etc. </a:t>
            </a:r>
          </a:p>
          <a:p>
            <a:pPr marL="0" indent="0" algn="just">
              <a:buNone/>
            </a:pPr>
            <a:endParaRPr lang="en-US" sz="1900" dirty="0"/>
          </a:p>
          <a:p>
            <a:pPr marL="0" indent="0" algn="just">
              <a:buNone/>
            </a:pPr>
            <a:r>
              <a:rPr lang="en-US" sz="1900" dirty="0"/>
              <a:t>B. In order to preserve confidentiality during transmission, file transfer protocols, such as FTPS, HTTPS, and SFTP encrypt data. This kind of encryption requires each communicating party to have a</a:t>
            </a:r>
            <a:r>
              <a:rPr lang="en-US" sz="1900" i="1" dirty="0"/>
              <a:t> key </a:t>
            </a:r>
            <a:r>
              <a:rPr lang="en-US" sz="1900" dirty="0"/>
              <a:t>in order to encrypt and decrypt messages.  Key exchange protocols, such as SSL/TLS were developed to help exchange keys securely over insecure networks. </a:t>
            </a:r>
          </a:p>
          <a:p>
            <a:pPr marL="0" indent="0" algn="just">
              <a:buNone/>
            </a:pPr>
            <a:endParaRPr lang="en-US" sz="1900" dirty="0"/>
          </a:p>
          <a:p>
            <a:pPr marL="0" indent="0" algn="just">
              <a:buNone/>
            </a:pPr>
            <a:r>
              <a:rPr lang="en-US" sz="1900" dirty="0"/>
              <a:t>C. Generally, the two basic types of encryption are symmetric and asymmetric.  Symmetric key cryptography uses the same key for encryption and decryption, whereas asymmetric uses different keys for encryption and decryption.</a:t>
            </a:r>
          </a:p>
        </p:txBody>
      </p:sp>
    </p:spTree>
    <p:extLst>
      <p:ext uri="{BB962C8B-B14F-4D97-AF65-F5344CB8AC3E}">
        <p14:creationId xmlns:p14="http://schemas.microsoft.com/office/powerpoint/2010/main" val="11784776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646" y="381000"/>
            <a:ext cx="8229600" cy="1143000"/>
          </a:xfrm>
        </p:spPr>
        <p:txBody>
          <a:bodyPr>
            <a:normAutofit fontScale="90000"/>
          </a:bodyPr>
          <a:lstStyle/>
          <a:p>
            <a:r>
              <a:rPr lang="en-US" dirty="0"/>
              <a:t>2. How does Tor utilize onion routing? (contd.)</a:t>
            </a:r>
          </a:p>
        </p:txBody>
      </p:sp>
      <p:sp>
        <p:nvSpPr>
          <p:cNvPr id="3" name="Content Placeholder 2"/>
          <p:cNvSpPr>
            <a:spLocks noGrp="1"/>
          </p:cNvSpPr>
          <p:nvPr>
            <p:ph idx="1"/>
          </p:nvPr>
        </p:nvSpPr>
        <p:spPr/>
        <p:txBody>
          <a:bodyPr>
            <a:normAutofit lnSpcReduction="10000"/>
          </a:bodyPr>
          <a:lstStyle/>
          <a:p>
            <a:pPr marL="0" indent="0" algn="just">
              <a:buNone/>
            </a:pPr>
            <a:r>
              <a:rPr lang="en-US" sz="1900" dirty="0"/>
              <a:t>D. When a Tor user makes a request to visit a website, this request is enclosed within multiple layers of encryption, and then sent through a series of onion routers/nodes/relays, which could be anywhere in the world (6000 nodes – U.S. provides approx. 1300 of these).</a:t>
            </a:r>
          </a:p>
          <a:p>
            <a:pPr marL="0" indent="0" algn="just">
              <a:buNone/>
            </a:pPr>
            <a:endParaRPr lang="en-US" sz="1900" dirty="0"/>
          </a:p>
          <a:p>
            <a:pPr marL="0" indent="0" algn="just">
              <a:buNone/>
            </a:pPr>
            <a:r>
              <a:rPr lang="en-US" sz="1900" dirty="0"/>
              <a:t>E. These nodes function as proxy servers. At each step toward the destination node, the onion routers remove the encryption layers. The idea is that the origination of the request cannot be traced back to the user’s computer through the routing path, because each node only contain limited information about the source and destination. </a:t>
            </a:r>
          </a:p>
          <a:p>
            <a:pPr marL="0" indent="0" algn="just">
              <a:buNone/>
            </a:pPr>
            <a:endParaRPr lang="en-US" sz="1900" dirty="0"/>
          </a:p>
          <a:p>
            <a:pPr marL="0" indent="0" algn="just">
              <a:buNone/>
            </a:pPr>
            <a:r>
              <a:rPr lang="en-US" sz="1900" dirty="0"/>
              <a:t>F. The key exchange is not between server and server, but between the client and each relay (nodes). Tor utilizes both asymmetric and symmetric (forward key use symmetric and the key exchange is asymmetric) and the same path that is used forward and reverse. </a:t>
            </a:r>
          </a:p>
          <a:p>
            <a:pPr marL="457200" indent="-457200" algn="just">
              <a:buFont typeface="+mj-lt"/>
              <a:buAutoNum type="alphaUcPeriod" startAt="4"/>
            </a:pPr>
            <a:endParaRPr lang="en-US" sz="1900" dirty="0"/>
          </a:p>
        </p:txBody>
      </p:sp>
    </p:spTree>
    <p:extLst>
      <p:ext uri="{BB962C8B-B14F-4D97-AF65-F5344CB8AC3E}">
        <p14:creationId xmlns:p14="http://schemas.microsoft.com/office/powerpoint/2010/main" val="1891026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229600" cy="1143000"/>
          </a:xfrm>
        </p:spPr>
        <p:txBody>
          <a:bodyPr>
            <a:normAutofit fontScale="90000"/>
          </a:bodyPr>
          <a:lstStyle/>
          <a:p>
            <a:r>
              <a:rPr lang="en-US" dirty="0"/>
              <a:t>2. How does Tor utilize onion routing? (contd.)</a:t>
            </a:r>
          </a:p>
        </p:txBody>
      </p:sp>
      <p:sp>
        <p:nvSpPr>
          <p:cNvPr id="3" name="Content Placeholder 2"/>
          <p:cNvSpPr>
            <a:spLocks noGrp="1"/>
          </p:cNvSpPr>
          <p:nvPr>
            <p:ph idx="1"/>
          </p:nvPr>
        </p:nvSpPr>
        <p:spPr/>
        <p:txBody>
          <a:bodyPr/>
          <a:lstStyle/>
          <a:p>
            <a:pPr marL="0" indent="0" algn="just">
              <a:buNone/>
            </a:pPr>
            <a:r>
              <a:rPr lang="en-US" dirty="0"/>
              <a:t>G. While ISPs are still utilized by Tor, the paths that the data takes through these proxy servers adds more security and privacy at the application layer than normal network routing (server-to-server). </a:t>
            </a:r>
          </a:p>
          <a:p>
            <a:pPr marL="0" indent="0" algn="just">
              <a:buNone/>
            </a:pPr>
            <a:endParaRPr lang="en-US" dirty="0"/>
          </a:p>
          <a:p>
            <a:pPr marL="0" indent="0" algn="just">
              <a:buNone/>
            </a:pPr>
            <a:endParaRPr lang="en-US" dirty="0"/>
          </a:p>
          <a:p>
            <a:pPr marL="457200" indent="-457200" algn="just">
              <a:buFont typeface="+mj-lt"/>
              <a:buAutoNum type="alphaUcPeriod"/>
            </a:pPr>
            <a:endParaRPr lang="en-US" dirty="0"/>
          </a:p>
        </p:txBody>
      </p:sp>
    </p:spTree>
    <p:extLst>
      <p:ext uri="{BB962C8B-B14F-4D97-AF65-F5344CB8AC3E}">
        <p14:creationId xmlns:p14="http://schemas.microsoft.com/office/powerpoint/2010/main" val="191222009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1254</TotalTime>
  <Words>2217</Words>
  <Application>Microsoft Office PowerPoint</Application>
  <PresentationFormat>On-screen Show (4:3)</PresentationFormat>
  <Paragraphs>161</Paragraphs>
  <Slides>50</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50</vt:i4>
      </vt:variant>
    </vt:vector>
  </HeadingPairs>
  <TitlesOfParts>
    <vt:vector size="56" baseType="lpstr">
      <vt:lpstr>Arial</vt:lpstr>
      <vt:lpstr>Calibri</vt:lpstr>
      <vt:lpstr>Constantia</vt:lpstr>
      <vt:lpstr>Wingdings</vt:lpstr>
      <vt:lpstr>Wingdings 2</vt:lpstr>
      <vt:lpstr>Flow</vt:lpstr>
      <vt:lpstr>Web and Network Privacy</vt:lpstr>
      <vt:lpstr>PowerPoint Presentation</vt:lpstr>
      <vt:lpstr>Learning Outcomes</vt:lpstr>
      <vt:lpstr>  Tor: An Overview</vt:lpstr>
      <vt:lpstr>1. What is “Tor”?  </vt:lpstr>
      <vt:lpstr>   Tor Lab</vt:lpstr>
      <vt:lpstr>2. How does Tor utilize onion routing?</vt:lpstr>
      <vt:lpstr>2. How does Tor utilize onion routing? (contd.)</vt:lpstr>
      <vt:lpstr>2. How does Tor utilize onion routing? (contd.)</vt:lpstr>
      <vt:lpstr>3. Are there any trade-offs to using Tor?</vt:lpstr>
      <vt:lpstr>3. Are there any trade-offs to using Tor?  (contd.)</vt:lpstr>
      <vt:lpstr>3. Are there any trade-offs to using Tor?  (contd.)</vt:lpstr>
      <vt:lpstr>3. Are there any trade-offs to using Tor?  (contd.)</vt:lpstr>
      <vt:lpstr>Tor: An Overview </vt:lpstr>
      <vt:lpstr>Tor: An Overview (Bibliography).</vt:lpstr>
      <vt:lpstr>Tor Lab</vt:lpstr>
      <vt:lpstr>Using Wireshark to Observe Tor Data Packets</vt:lpstr>
      <vt:lpstr>Using Wireshark to Observe Tor Data Packets</vt:lpstr>
      <vt:lpstr>Using Wireshark to Observe Tor Data Packets</vt:lpstr>
      <vt:lpstr>Using Wireshark to Observe Tor Data Packets</vt:lpstr>
      <vt:lpstr>Using Wireshark to Observe Tor Data Packets</vt:lpstr>
      <vt:lpstr>Using Wireshark to Observe Tor Data Packets</vt:lpstr>
      <vt:lpstr>Using Wireshark to Observe Tor Data Packets</vt:lpstr>
      <vt:lpstr>Using Wireshark to Observe Tor Data Packets</vt:lpstr>
      <vt:lpstr>Using Wireshark to Observe Tor Data Packets</vt:lpstr>
      <vt:lpstr>Tor Lab</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vt:lpstr>
      <vt:lpstr>Creating and Running Tor Experiments Using Shadow Simulator: Bibliography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Information-Theoretic Detection of SQL Injection Attacks</dc:title>
  <dc:creator>hshahria</dc:creator>
  <cp:lastModifiedBy>Hossain Shahriar</cp:lastModifiedBy>
  <cp:revision>495</cp:revision>
  <dcterms:created xsi:type="dcterms:W3CDTF">2006-08-16T00:00:00Z</dcterms:created>
  <dcterms:modified xsi:type="dcterms:W3CDTF">2019-07-01T16:00:23Z</dcterms:modified>
</cp:coreProperties>
</file>