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305" r:id="rId5"/>
    <p:sldId id="306" r:id="rId6"/>
    <p:sldId id="307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0" r:id="rId19"/>
    <p:sldId id="271" r:id="rId20"/>
    <p:sldId id="272" r:id="rId21"/>
    <p:sldId id="273" r:id="rId22"/>
    <p:sldId id="274" r:id="rId23"/>
    <p:sldId id="275" r:id="rId24"/>
    <p:sldId id="276" r:id="rId25"/>
    <p:sldId id="277" r:id="rId26"/>
    <p:sldId id="278" r:id="rId27"/>
    <p:sldId id="279" r:id="rId28"/>
    <p:sldId id="280" r:id="rId29"/>
    <p:sldId id="281" r:id="rId30"/>
    <p:sldId id="282" r:id="rId31"/>
    <p:sldId id="283" r:id="rId32"/>
    <p:sldId id="284" r:id="rId33"/>
    <p:sldId id="285" r:id="rId34"/>
    <p:sldId id="286" r:id="rId35"/>
    <p:sldId id="287" r:id="rId36"/>
    <p:sldId id="288" r:id="rId37"/>
    <p:sldId id="289" r:id="rId38"/>
    <p:sldId id="290" r:id="rId39"/>
    <p:sldId id="291" r:id="rId40"/>
    <p:sldId id="292" r:id="rId41"/>
    <p:sldId id="293" r:id="rId42"/>
    <p:sldId id="294" r:id="rId43"/>
    <p:sldId id="295" r:id="rId44"/>
    <p:sldId id="296" r:id="rId45"/>
    <p:sldId id="297" r:id="rId46"/>
    <p:sldId id="298" r:id="rId47"/>
    <p:sldId id="299" r:id="rId48"/>
    <p:sldId id="300" r:id="rId49"/>
    <p:sldId id="301" r:id="rId50"/>
    <p:sldId id="302" r:id="rId51"/>
    <p:sldId id="303" r:id="rId52"/>
    <p:sldId id="304" r:id="rId53"/>
  </p:sldIdLst>
  <p:sldSz cx="10058400" cy="7772400"/>
  <p:notesSz cx="10058400" cy="7772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6" d="100"/>
          <a:sy n="96" d="100"/>
        </p:scale>
        <p:origin x="1758" y="120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754380" y="2409444"/>
            <a:ext cx="8549640" cy="163220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508760" y="4352544"/>
            <a:ext cx="7040880" cy="19431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6/19/2019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400"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‹#›</a:t>
            </a:fld>
            <a:endParaRPr spc="-5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600" b="1" i="0">
                <a:solidFill>
                  <a:schemeClr val="tx1"/>
                </a:solidFill>
                <a:latin typeface="Arial Narrow"/>
                <a:cs typeface="Arial Narrow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3000" b="0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6/19/2019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400"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‹#›</a:t>
            </a:fld>
            <a:endParaRPr spc="-5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600" b="1" i="0">
                <a:solidFill>
                  <a:schemeClr val="tx1"/>
                </a:solidFill>
                <a:latin typeface="Arial Narrow"/>
                <a:cs typeface="Arial Narrow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502920" y="1787652"/>
            <a:ext cx="4375404" cy="512978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5180076" y="1787652"/>
            <a:ext cx="4375404" cy="512978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6/19/2019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400"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‹#›</a:t>
            </a:fld>
            <a:endParaRPr spc="-5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Onl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457200" y="6705600"/>
            <a:ext cx="9144000" cy="609600"/>
          </a:xfrm>
          <a:custGeom>
            <a:avLst/>
            <a:gdLst/>
            <a:ahLst/>
            <a:cxnLst/>
            <a:rect l="l" t="t" r="r" b="b"/>
            <a:pathLst>
              <a:path w="9144000" h="609600">
                <a:moveTo>
                  <a:pt x="0" y="0"/>
                </a:moveTo>
                <a:lnTo>
                  <a:pt x="0" y="609600"/>
                </a:lnTo>
                <a:lnTo>
                  <a:pt x="9144000" y="609600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EBC1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bk object 17"/>
          <p:cNvSpPr/>
          <p:nvPr/>
        </p:nvSpPr>
        <p:spPr>
          <a:xfrm>
            <a:off x="457200" y="457200"/>
            <a:ext cx="9144000" cy="1447800"/>
          </a:xfrm>
          <a:custGeom>
            <a:avLst/>
            <a:gdLst/>
            <a:ahLst/>
            <a:cxnLst/>
            <a:rect l="l" t="t" r="r" b="b"/>
            <a:pathLst>
              <a:path w="9144000" h="1447800">
                <a:moveTo>
                  <a:pt x="0" y="0"/>
                </a:moveTo>
                <a:lnTo>
                  <a:pt x="0" y="1447800"/>
                </a:lnTo>
                <a:lnTo>
                  <a:pt x="9144000" y="14477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EBC1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bk object 18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600" b="1" i="0">
                <a:solidFill>
                  <a:schemeClr val="tx1"/>
                </a:solidFill>
                <a:latin typeface="Arial Narrow"/>
                <a:cs typeface="Arial Narrow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6/19/2019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400"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‹#›</a:t>
            </a:fld>
            <a:endParaRPr spc="-5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Blan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457200" y="6705600"/>
            <a:ext cx="9144000" cy="609600"/>
          </a:xfrm>
          <a:custGeom>
            <a:avLst/>
            <a:gdLst/>
            <a:ahLst/>
            <a:cxnLst/>
            <a:rect l="l" t="t" r="r" b="b"/>
            <a:pathLst>
              <a:path w="9144000" h="609600">
                <a:moveTo>
                  <a:pt x="0" y="0"/>
                </a:moveTo>
                <a:lnTo>
                  <a:pt x="0" y="609600"/>
                </a:lnTo>
                <a:lnTo>
                  <a:pt x="9144000" y="609600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EBC1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bk object 17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bk object 18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6/19/2019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400"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‹#›</a:t>
            </a:fld>
            <a:endParaRPr spc="-5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457200" y="6705600"/>
            <a:ext cx="9144000" cy="609600"/>
          </a:xfrm>
          <a:custGeom>
            <a:avLst/>
            <a:gdLst/>
            <a:ahLst/>
            <a:cxnLst/>
            <a:rect l="l" t="t" r="r" b="b"/>
            <a:pathLst>
              <a:path w="9144000" h="609600">
                <a:moveTo>
                  <a:pt x="0" y="0"/>
                </a:moveTo>
                <a:lnTo>
                  <a:pt x="0" y="609600"/>
                </a:lnTo>
                <a:lnTo>
                  <a:pt x="9144000" y="609600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EBC1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2378455" y="1006855"/>
            <a:ext cx="5301488" cy="57404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600" b="1" i="0">
                <a:solidFill>
                  <a:schemeClr val="tx1"/>
                </a:solidFill>
                <a:latin typeface="Arial Narrow"/>
                <a:cs typeface="Arial Narrow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1221739" y="1909826"/>
            <a:ext cx="7535545" cy="244094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000" b="0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419856" y="7228332"/>
            <a:ext cx="3218688" cy="3886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502920" y="7228332"/>
            <a:ext cx="2313432" cy="3886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6/19/2019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8827516" y="6888788"/>
            <a:ext cx="248920" cy="22415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400"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‹#›</a:t>
            </a:fld>
            <a:endParaRPr spc="-5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57200" y="457200"/>
            <a:ext cx="9144000" cy="1447800"/>
          </a:xfrm>
          <a:custGeom>
            <a:avLst/>
            <a:gdLst/>
            <a:ahLst/>
            <a:cxnLst/>
            <a:rect l="l" t="t" r="r" b="b"/>
            <a:pathLst>
              <a:path w="9144000" h="1447800">
                <a:moveTo>
                  <a:pt x="0" y="0"/>
                </a:moveTo>
                <a:lnTo>
                  <a:pt x="0" y="1447800"/>
                </a:lnTo>
                <a:lnTo>
                  <a:pt x="9144000" y="14477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EBC1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1823704" y="2222246"/>
            <a:ext cx="6410960" cy="11226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635" algn="ctr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IT 4823</a:t>
            </a:r>
          </a:p>
          <a:p>
            <a:pPr algn="ctr">
              <a:lnSpc>
                <a:spcPct val="100000"/>
              </a:lnSpc>
            </a:pPr>
            <a:r>
              <a:rPr dirty="0"/>
              <a:t>Information Security</a:t>
            </a:r>
            <a:r>
              <a:rPr spc="-215" dirty="0"/>
              <a:t> </a:t>
            </a:r>
            <a:r>
              <a:rPr dirty="0"/>
              <a:t>Administration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3846067" y="3449065"/>
            <a:ext cx="2366010" cy="4826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000" dirty="0">
                <a:solidFill>
                  <a:srgbClr val="585858"/>
                </a:solidFill>
                <a:latin typeface="Times New Roman"/>
                <a:cs typeface="Times New Roman"/>
              </a:rPr>
              <a:t>Cryptography</a:t>
            </a:r>
            <a:r>
              <a:rPr sz="3000" spc="-90" dirty="0">
                <a:solidFill>
                  <a:srgbClr val="585858"/>
                </a:solidFill>
                <a:latin typeface="Times New Roman"/>
                <a:cs typeface="Times New Roman"/>
              </a:rPr>
              <a:t> </a:t>
            </a:r>
            <a:r>
              <a:rPr sz="3000" dirty="0">
                <a:solidFill>
                  <a:srgbClr val="585858"/>
                </a:solidFill>
                <a:latin typeface="Times New Roman"/>
                <a:cs typeface="Times New Roman"/>
              </a:rPr>
              <a:t>I</a:t>
            </a:r>
            <a:endParaRPr sz="3000">
              <a:latin typeface="Times New Roman"/>
              <a:cs typeface="Times New Roman"/>
            </a:endParaRPr>
          </a:p>
        </p:txBody>
      </p:sp>
      <p:sp>
        <p:nvSpPr>
          <p:cNvPr id="9" name="object 9"/>
          <p:cNvSpPr/>
          <p:nvPr/>
        </p:nvSpPr>
        <p:spPr>
          <a:xfrm>
            <a:off x="8153400" y="6825995"/>
            <a:ext cx="1219200" cy="42672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3766820" y="1006855"/>
            <a:ext cx="252603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Cryptosystem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1221739" y="2059865"/>
            <a:ext cx="7226300" cy="2879090"/>
          </a:xfrm>
          <a:prstGeom prst="rect">
            <a:avLst/>
          </a:prstGeom>
        </p:spPr>
        <p:txBody>
          <a:bodyPr vert="horz" wrap="square" lIns="0" tIns="5969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70"/>
              </a:spcBef>
            </a:pPr>
            <a:r>
              <a:rPr sz="3000" dirty="0">
                <a:latin typeface="Times New Roman"/>
                <a:cs typeface="Times New Roman"/>
              </a:rPr>
              <a:t>Five-tuple (</a:t>
            </a:r>
            <a:r>
              <a:rPr sz="3000" i="1" dirty="0">
                <a:latin typeface="Lucida Calligraphy"/>
                <a:cs typeface="Lucida Calligraphy"/>
              </a:rPr>
              <a:t>E</a:t>
            </a:r>
            <a:r>
              <a:rPr sz="3000" dirty="0">
                <a:latin typeface="Times New Roman"/>
                <a:cs typeface="Times New Roman"/>
              </a:rPr>
              <a:t>, </a:t>
            </a:r>
            <a:r>
              <a:rPr sz="3000" i="1" spc="-5" dirty="0">
                <a:latin typeface="Lucida Calligraphy"/>
                <a:cs typeface="Lucida Calligraphy"/>
              </a:rPr>
              <a:t>D</a:t>
            </a:r>
            <a:r>
              <a:rPr sz="3000" spc="-5" dirty="0">
                <a:latin typeface="Times New Roman"/>
                <a:cs typeface="Times New Roman"/>
              </a:rPr>
              <a:t>, </a:t>
            </a:r>
            <a:r>
              <a:rPr sz="3000" i="1" dirty="0">
                <a:latin typeface="Lucida Calligraphy"/>
                <a:cs typeface="Lucida Calligraphy"/>
              </a:rPr>
              <a:t>P</a:t>
            </a:r>
            <a:r>
              <a:rPr sz="3000" dirty="0">
                <a:latin typeface="Times New Roman"/>
                <a:cs typeface="Times New Roman"/>
              </a:rPr>
              <a:t>, </a:t>
            </a:r>
            <a:r>
              <a:rPr sz="3000" i="1" spc="-5" dirty="0">
                <a:latin typeface="Lucida Calligraphy"/>
                <a:cs typeface="Lucida Calligraphy"/>
              </a:rPr>
              <a:t>K</a:t>
            </a:r>
            <a:r>
              <a:rPr sz="3000" spc="-5" dirty="0">
                <a:latin typeface="Times New Roman"/>
                <a:cs typeface="Times New Roman"/>
              </a:rPr>
              <a:t>, </a:t>
            </a:r>
            <a:r>
              <a:rPr sz="3000" i="1" dirty="0">
                <a:latin typeface="Lucida Calligraphy"/>
                <a:cs typeface="Lucida Calligraphy"/>
              </a:rPr>
              <a:t>C</a:t>
            </a:r>
            <a:r>
              <a:rPr sz="3000" i="1" spc="-5" dirty="0">
                <a:latin typeface="Lucida Calligraphy"/>
                <a:cs typeface="Lucida Calligraphy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)</a:t>
            </a:r>
            <a:endParaRPr sz="3000">
              <a:latin typeface="Times New Roman"/>
              <a:cs typeface="Times New Roman"/>
            </a:endParaRPr>
          </a:p>
          <a:p>
            <a:pPr marL="755650" indent="-285750">
              <a:lnSpc>
                <a:spcPct val="100000"/>
              </a:lnSpc>
              <a:spcBef>
                <a:spcPts val="35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i="1" dirty="0">
                <a:latin typeface="Lucida Calligraphy"/>
                <a:cs typeface="Lucida Calligraphy"/>
              </a:rPr>
              <a:t>P </a:t>
            </a:r>
            <a:r>
              <a:rPr sz="2800" spc="-5" dirty="0">
                <a:latin typeface="Times New Roman"/>
                <a:cs typeface="Times New Roman"/>
              </a:rPr>
              <a:t>set </a:t>
            </a:r>
            <a:r>
              <a:rPr sz="2800" dirty="0">
                <a:latin typeface="Times New Roman"/>
                <a:cs typeface="Times New Roman"/>
              </a:rPr>
              <a:t>of</a:t>
            </a:r>
            <a:r>
              <a:rPr sz="2800" spc="-26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plaintexts</a:t>
            </a:r>
            <a:endParaRPr sz="2800">
              <a:latin typeface="Times New Roman"/>
              <a:cs typeface="Times New Roman"/>
            </a:endParaRPr>
          </a:p>
          <a:p>
            <a:pPr marL="755650" indent="-285750">
              <a:lnSpc>
                <a:spcPct val="100000"/>
              </a:lnSpc>
              <a:spcBef>
                <a:spcPts val="335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i="1" dirty="0">
                <a:latin typeface="Lucida Calligraphy"/>
                <a:cs typeface="Lucida Calligraphy"/>
              </a:rPr>
              <a:t>K </a:t>
            </a:r>
            <a:r>
              <a:rPr sz="2800" spc="-5" dirty="0">
                <a:latin typeface="Times New Roman"/>
                <a:cs typeface="Times New Roman"/>
              </a:rPr>
              <a:t>set of</a:t>
            </a:r>
            <a:r>
              <a:rPr sz="2800" spc="-24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keys</a:t>
            </a:r>
            <a:endParaRPr sz="2800">
              <a:latin typeface="Times New Roman"/>
              <a:cs typeface="Times New Roman"/>
            </a:endParaRPr>
          </a:p>
          <a:p>
            <a:pPr marL="755650" indent="-285750">
              <a:lnSpc>
                <a:spcPct val="100000"/>
              </a:lnSpc>
              <a:spcBef>
                <a:spcPts val="34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i="1" dirty="0">
                <a:latin typeface="Lucida Calligraphy"/>
                <a:cs typeface="Lucida Calligraphy"/>
              </a:rPr>
              <a:t>C </a:t>
            </a:r>
            <a:r>
              <a:rPr sz="2800" spc="-5" dirty="0">
                <a:latin typeface="Times New Roman"/>
                <a:cs typeface="Times New Roman"/>
              </a:rPr>
              <a:t>set of</a:t>
            </a:r>
            <a:r>
              <a:rPr sz="2800" spc="-25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ciphertexts</a:t>
            </a:r>
            <a:endParaRPr sz="2800">
              <a:latin typeface="Times New Roman"/>
              <a:cs typeface="Times New Roman"/>
            </a:endParaRPr>
          </a:p>
          <a:p>
            <a:pPr marL="755650" indent="-285750">
              <a:lnSpc>
                <a:spcPct val="100000"/>
              </a:lnSpc>
              <a:spcBef>
                <a:spcPts val="335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i="1" dirty="0">
                <a:latin typeface="Lucida Calligraphy"/>
                <a:cs typeface="Lucida Calligraphy"/>
              </a:rPr>
              <a:t>E</a:t>
            </a:r>
            <a:r>
              <a:rPr sz="2800" i="1" spc="-245" dirty="0">
                <a:latin typeface="Lucida Calligraphy"/>
                <a:cs typeface="Lucida Calligraphy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set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of</a:t>
            </a:r>
            <a:r>
              <a:rPr sz="2800" spc="-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encryption</a:t>
            </a:r>
            <a:r>
              <a:rPr sz="2800" spc="-3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functions</a:t>
            </a:r>
            <a:r>
              <a:rPr sz="2800" spc="-30" dirty="0">
                <a:latin typeface="Times New Roman"/>
                <a:cs typeface="Times New Roman"/>
              </a:rPr>
              <a:t> </a:t>
            </a:r>
            <a:r>
              <a:rPr sz="2800" i="1" spc="-5" dirty="0">
                <a:latin typeface="Times New Roman"/>
                <a:cs typeface="Times New Roman"/>
              </a:rPr>
              <a:t>e</a:t>
            </a:r>
            <a:r>
              <a:rPr sz="2800" spc="-5" dirty="0">
                <a:latin typeface="Times New Roman"/>
                <a:cs typeface="Times New Roman"/>
              </a:rPr>
              <a:t>: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i="1" dirty="0">
                <a:latin typeface="Lucida Calligraphy"/>
                <a:cs typeface="Lucida Calligraphy"/>
              </a:rPr>
              <a:t>P</a:t>
            </a:r>
            <a:r>
              <a:rPr sz="2800" i="1" spc="-245" dirty="0">
                <a:latin typeface="Lucida Calligraphy"/>
                <a:cs typeface="Lucida Calligraphy"/>
              </a:rPr>
              <a:t> </a:t>
            </a:r>
            <a:r>
              <a:rPr sz="2800" dirty="0">
                <a:latin typeface="Symbol"/>
                <a:cs typeface="Symbol"/>
              </a:rPr>
              <a:t>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i="1" dirty="0">
                <a:latin typeface="Lucida Calligraphy"/>
                <a:cs typeface="Lucida Calligraphy"/>
              </a:rPr>
              <a:t>K</a:t>
            </a:r>
            <a:r>
              <a:rPr sz="2800" i="1" spc="-229" dirty="0">
                <a:latin typeface="Lucida Calligraphy"/>
                <a:cs typeface="Lucida Calligraphy"/>
              </a:rPr>
              <a:t> </a:t>
            </a:r>
            <a:r>
              <a:rPr sz="2800" dirty="0">
                <a:latin typeface="Symbol"/>
                <a:cs typeface="Symbol"/>
              </a:rPr>
              <a:t>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i="1" dirty="0">
                <a:latin typeface="Lucida Calligraphy"/>
                <a:cs typeface="Lucida Calligraphy"/>
              </a:rPr>
              <a:t>C</a:t>
            </a:r>
            <a:endParaRPr sz="2800">
              <a:latin typeface="Lucida Calligraphy"/>
              <a:cs typeface="Lucida Calligraphy"/>
            </a:endParaRPr>
          </a:p>
          <a:p>
            <a:pPr marL="755650" indent="-285750">
              <a:lnSpc>
                <a:spcPct val="100000"/>
              </a:lnSpc>
              <a:spcBef>
                <a:spcPts val="335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i="1" dirty="0">
                <a:latin typeface="Lucida Calligraphy"/>
                <a:cs typeface="Lucida Calligraphy"/>
              </a:rPr>
              <a:t>D</a:t>
            </a:r>
            <a:r>
              <a:rPr sz="2800" i="1" spc="-235" dirty="0">
                <a:latin typeface="Lucida Calligraphy"/>
                <a:cs typeface="Lucida Calligraphy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set</a:t>
            </a:r>
            <a:r>
              <a:rPr sz="2800" spc="-2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of decryption</a:t>
            </a:r>
            <a:r>
              <a:rPr sz="2800" spc="-2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functions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i="1" dirty="0">
                <a:latin typeface="Times New Roman"/>
                <a:cs typeface="Times New Roman"/>
              </a:rPr>
              <a:t>d</a:t>
            </a:r>
            <a:r>
              <a:rPr sz="2800" dirty="0">
                <a:latin typeface="Times New Roman"/>
                <a:cs typeface="Times New Roman"/>
              </a:rPr>
              <a:t>: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i="1" dirty="0">
                <a:latin typeface="Lucida Calligraphy"/>
                <a:cs typeface="Lucida Calligraphy"/>
              </a:rPr>
              <a:t>C</a:t>
            </a:r>
            <a:r>
              <a:rPr sz="2800" i="1" spc="-235" dirty="0">
                <a:latin typeface="Lucida Calligraphy"/>
                <a:cs typeface="Lucida Calligraphy"/>
              </a:rPr>
              <a:t> </a:t>
            </a:r>
            <a:r>
              <a:rPr sz="2800" dirty="0">
                <a:latin typeface="Symbol"/>
                <a:cs typeface="Symbol"/>
              </a:rPr>
              <a:t>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i="1" dirty="0">
                <a:latin typeface="Lucida Calligraphy"/>
                <a:cs typeface="Lucida Calligraphy"/>
              </a:rPr>
              <a:t>K</a:t>
            </a:r>
            <a:r>
              <a:rPr sz="2800" i="1" spc="-229" dirty="0">
                <a:latin typeface="Lucida Calligraphy"/>
                <a:cs typeface="Lucida Calligraphy"/>
              </a:rPr>
              <a:t> </a:t>
            </a:r>
            <a:r>
              <a:rPr sz="2800" dirty="0">
                <a:latin typeface="Symbol"/>
                <a:cs typeface="Symbol"/>
              </a:rPr>
              <a:t>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i="1" dirty="0">
                <a:latin typeface="Lucida Calligraphy"/>
                <a:cs typeface="Lucida Calligraphy"/>
              </a:rPr>
              <a:t>P</a:t>
            </a:r>
            <a:endParaRPr sz="2800">
              <a:latin typeface="Lucida Calligraphy"/>
              <a:cs typeface="Lucida Calligraphy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10</a:t>
            </a:fld>
            <a:endParaRPr spc="-5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4244594" y="1006855"/>
            <a:ext cx="156845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Example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1158494" y="2091182"/>
            <a:ext cx="6561455" cy="464693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ts val="2790"/>
              </a:lnSpc>
              <a:spcBef>
                <a:spcPts val="100"/>
              </a:spcBef>
            </a:pPr>
            <a:r>
              <a:rPr sz="2400" dirty="0">
                <a:latin typeface="Times New Roman"/>
                <a:cs typeface="Times New Roman"/>
              </a:rPr>
              <a:t>Example: Cæsar</a:t>
            </a:r>
            <a:r>
              <a:rPr sz="2400" spc="-3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cipher</a:t>
            </a:r>
            <a:endParaRPr sz="2400">
              <a:latin typeface="Times New Roman"/>
              <a:cs typeface="Times New Roman"/>
            </a:endParaRPr>
          </a:p>
          <a:p>
            <a:pPr marL="355600" indent="-342900">
              <a:lnSpc>
                <a:spcPts val="3270"/>
              </a:lnSpc>
              <a:buFont typeface="Symbol"/>
              <a:buChar char=""/>
              <a:tabLst>
                <a:tab pos="354965" algn="l"/>
                <a:tab pos="355600" algn="l"/>
              </a:tabLst>
            </a:pPr>
            <a:r>
              <a:rPr sz="2800" i="1" dirty="0">
                <a:latin typeface="Lucida Calligraphy"/>
                <a:cs typeface="Lucida Calligraphy"/>
              </a:rPr>
              <a:t>P </a:t>
            </a:r>
            <a:r>
              <a:rPr sz="2800" dirty="0">
                <a:latin typeface="Times New Roman"/>
                <a:cs typeface="Times New Roman"/>
              </a:rPr>
              <a:t>= { </a:t>
            </a:r>
            <a:r>
              <a:rPr sz="2800" spc="-5" dirty="0">
                <a:latin typeface="Times New Roman"/>
                <a:cs typeface="Times New Roman"/>
              </a:rPr>
              <a:t>sequences </a:t>
            </a:r>
            <a:r>
              <a:rPr sz="2800" dirty="0">
                <a:latin typeface="Times New Roman"/>
                <a:cs typeface="Times New Roman"/>
              </a:rPr>
              <a:t>of letters</a:t>
            </a:r>
            <a:r>
              <a:rPr sz="2800" spc="-31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}</a:t>
            </a:r>
            <a:endParaRPr sz="28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buFont typeface="Symbol"/>
              <a:buChar char=""/>
              <a:tabLst>
                <a:tab pos="354965" algn="l"/>
                <a:tab pos="355600" algn="l"/>
              </a:tabLst>
            </a:pPr>
            <a:r>
              <a:rPr sz="2800" i="1" dirty="0">
                <a:latin typeface="Lucida Calligraphy"/>
                <a:cs typeface="Lucida Calligraphy"/>
              </a:rPr>
              <a:t>C </a:t>
            </a:r>
            <a:r>
              <a:rPr sz="2800" dirty="0">
                <a:latin typeface="Times New Roman"/>
                <a:cs typeface="Times New Roman"/>
              </a:rPr>
              <a:t>=</a:t>
            </a:r>
            <a:r>
              <a:rPr sz="2800" spc="-250" dirty="0">
                <a:latin typeface="Times New Roman"/>
                <a:cs typeface="Times New Roman"/>
              </a:rPr>
              <a:t> </a:t>
            </a:r>
            <a:r>
              <a:rPr sz="2800" i="1" dirty="0">
                <a:latin typeface="Lucida Calligraphy"/>
                <a:cs typeface="Lucida Calligraphy"/>
              </a:rPr>
              <a:t>P</a:t>
            </a:r>
            <a:endParaRPr sz="2800">
              <a:latin typeface="Lucida Calligraphy"/>
              <a:cs typeface="Lucida Calligraphy"/>
            </a:endParaRPr>
          </a:p>
          <a:p>
            <a:pPr marL="355600" indent="-342900">
              <a:lnSpc>
                <a:spcPct val="100000"/>
              </a:lnSpc>
              <a:spcBef>
                <a:spcPts val="10"/>
              </a:spcBef>
              <a:buFont typeface="Symbol"/>
              <a:buChar char=""/>
              <a:tabLst>
                <a:tab pos="354965" algn="l"/>
                <a:tab pos="355600" algn="l"/>
              </a:tabLst>
            </a:pPr>
            <a:r>
              <a:rPr sz="2800" i="1" dirty="0">
                <a:latin typeface="Lucida Calligraphy"/>
                <a:cs typeface="Lucida Calligraphy"/>
              </a:rPr>
              <a:t>K </a:t>
            </a:r>
            <a:r>
              <a:rPr sz="2800" dirty="0">
                <a:latin typeface="Times New Roman"/>
                <a:cs typeface="Times New Roman"/>
              </a:rPr>
              <a:t>= { </a:t>
            </a:r>
            <a:r>
              <a:rPr sz="2800" i="1" dirty="0">
                <a:latin typeface="Times New Roman"/>
                <a:cs typeface="Times New Roman"/>
              </a:rPr>
              <a:t>i </a:t>
            </a:r>
            <a:r>
              <a:rPr sz="2800" dirty="0">
                <a:latin typeface="Times New Roman"/>
                <a:cs typeface="Times New Roman"/>
              </a:rPr>
              <a:t>| </a:t>
            </a:r>
            <a:r>
              <a:rPr sz="2800" i="1" dirty="0">
                <a:latin typeface="Times New Roman"/>
                <a:cs typeface="Times New Roman"/>
              </a:rPr>
              <a:t>i </a:t>
            </a:r>
            <a:r>
              <a:rPr sz="2800" dirty="0">
                <a:latin typeface="Times New Roman"/>
                <a:cs typeface="Times New Roman"/>
              </a:rPr>
              <a:t>is an integer and 0 </a:t>
            </a:r>
            <a:r>
              <a:rPr sz="2800" dirty="0">
                <a:latin typeface="Symbol"/>
                <a:cs typeface="Symbol"/>
              </a:rPr>
              <a:t></a:t>
            </a:r>
            <a:r>
              <a:rPr sz="2800" dirty="0">
                <a:latin typeface="Times New Roman"/>
                <a:cs typeface="Times New Roman"/>
              </a:rPr>
              <a:t> </a:t>
            </a:r>
            <a:r>
              <a:rPr sz="2800" i="1" dirty="0">
                <a:latin typeface="Times New Roman"/>
                <a:cs typeface="Times New Roman"/>
              </a:rPr>
              <a:t>i </a:t>
            </a:r>
            <a:r>
              <a:rPr sz="2800" dirty="0">
                <a:latin typeface="Times New Roman"/>
                <a:cs typeface="Times New Roman"/>
              </a:rPr>
              <a:t>≤ </a:t>
            </a:r>
            <a:r>
              <a:rPr sz="2800" spc="-5" dirty="0">
                <a:latin typeface="Times New Roman"/>
                <a:cs typeface="Times New Roman"/>
              </a:rPr>
              <a:t>25</a:t>
            </a:r>
            <a:r>
              <a:rPr sz="2800" spc="-38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}</a:t>
            </a:r>
            <a:endParaRPr sz="28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buFont typeface="Symbol"/>
              <a:buChar char=""/>
              <a:tabLst>
                <a:tab pos="354965" algn="l"/>
                <a:tab pos="356235" algn="l"/>
              </a:tabLst>
            </a:pPr>
            <a:r>
              <a:rPr sz="2800" i="1" dirty="0">
                <a:latin typeface="Lucida Calligraphy"/>
                <a:cs typeface="Lucida Calligraphy"/>
              </a:rPr>
              <a:t>E </a:t>
            </a:r>
            <a:r>
              <a:rPr sz="2800" dirty="0">
                <a:latin typeface="Times New Roman"/>
                <a:cs typeface="Times New Roman"/>
              </a:rPr>
              <a:t>= { </a:t>
            </a:r>
            <a:r>
              <a:rPr sz="2800" i="1" dirty="0">
                <a:latin typeface="Times New Roman"/>
                <a:cs typeface="Times New Roman"/>
              </a:rPr>
              <a:t>E</a:t>
            </a:r>
            <a:r>
              <a:rPr sz="2775" i="1" baseline="-21021" dirty="0">
                <a:latin typeface="Times New Roman"/>
                <a:cs typeface="Times New Roman"/>
              </a:rPr>
              <a:t>k </a:t>
            </a:r>
            <a:r>
              <a:rPr sz="2800" dirty="0">
                <a:latin typeface="Times New Roman"/>
                <a:cs typeface="Times New Roman"/>
              </a:rPr>
              <a:t>| </a:t>
            </a:r>
            <a:r>
              <a:rPr sz="2800" i="1" dirty="0">
                <a:latin typeface="Times New Roman"/>
                <a:cs typeface="Times New Roman"/>
              </a:rPr>
              <a:t>k </a:t>
            </a:r>
            <a:r>
              <a:rPr sz="2800" dirty="0">
                <a:latin typeface="Symbol"/>
                <a:cs typeface="Symbol"/>
              </a:rPr>
              <a:t></a:t>
            </a:r>
            <a:r>
              <a:rPr sz="2800" dirty="0">
                <a:latin typeface="Times New Roman"/>
                <a:cs typeface="Times New Roman"/>
              </a:rPr>
              <a:t> </a:t>
            </a:r>
            <a:r>
              <a:rPr sz="2800" i="1" dirty="0">
                <a:latin typeface="Lucida Calligraphy"/>
                <a:cs typeface="Lucida Calligraphy"/>
              </a:rPr>
              <a:t>K </a:t>
            </a:r>
            <a:r>
              <a:rPr sz="2800" spc="-5" dirty="0">
                <a:latin typeface="Times New Roman"/>
                <a:cs typeface="Times New Roman"/>
              </a:rPr>
              <a:t>and for all letters</a:t>
            </a:r>
            <a:r>
              <a:rPr sz="2800" spc="-305" dirty="0">
                <a:latin typeface="Times New Roman"/>
                <a:cs typeface="Times New Roman"/>
              </a:rPr>
              <a:t> </a:t>
            </a:r>
            <a:r>
              <a:rPr sz="2800" i="1" spc="-5" dirty="0">
                <a:latin typeface="Times New Roman"/>
                <a:cs typeface="Times New Roman"/>
              </a:rPr>
              <a:t>m</a:t>
            </a:r>
            <a:r>
              <a:rPr sz="2800" spc="-5" dirty="0">
                <a:latin typeface="Times New Roman"/>
                <a:cs typeface="Times New Roman"/>
              </a:rPr>
              <a:t>,</a:t>
            </a:r>
            <a:endParaRPr sz="2800">
              <a:latin typeface="Times New Roman"/>
              <a:cs typeface="Times New Roman"/>
            </a:endParaRPr>
          </a:p>
          <a:p>
            <a:pPr marL="1244600">
              <a:lnSpc>
                <a:spcPts val="3279"/>
              </a:lnSpc>
              <a:spcBef>
                <a:spcPts val="155"/>
              </a:spcBef>
            </a:pPr>
            <a:r>
              <a:rPr sz="2800" i="1" spc="-5" dirty="0">
                <a:latin typeface="Times New Roman"/>
                <a:cs typeface="Times New Roman"/>
              </a:rPr>
              <a:t>E</a:t>
            </a:r>
            <a:r>
              <a:rPr sz="2775" i="1" spc="-7" baseline="-21021" dirty="0">
                <a:latin typeface="Times New Roman"/>
                <a:cs typeface="Times New Roman"/>
              </a:rPr>
              <a:t>k</a:t>
            </a:r>
            <a:r>
              <a:rPr sz="2800" spc="-5" dirty="0">
                <a:latin typeface="Times New Roman"/>
                <a:cs typeface="Times New Roman"/>
              </a:rPr>
              <a:t>(</a:t>
            </a:r>
            <a:r>
              <a:rPr sz="2800" i="1" spc="-5" dirty="0">
                <a:latin typeface="Times New Roman"/>
                <a:cs typeface="Times New Roman"/>
              </a:rPr>
              <a:t>m</a:t>
            </a:r>
            <a:r>
              <a:rPr sz="2800" spc="-5" dirty="0">
                <a:latin typeface="Times New Roman"/>
                <a:cs typeface="Times New Roman"/>
              </a:rPr>
              <a:t>) </a:t>
            </a:r>
            <a:r>
              <a:rPr sz="2800" dirty="0">
                <a:latin typeface="Times New Roman"/>
                <a:cs typeface="Times New Roman"/>
              </a:rPr>
              <a:t>= (</a:t>
            </a:r>
            <a:r>
              <a:rPr sz="2800" i="1" dirty="0">
                <a:latin typeface="Times New Roman"/>
                <a:cs typeface="Times New Roman"/>
              </a:rPr>
              <a:t>m </a:t>
            </a:r>
            <a:r>
              <a:rPr sz="2800" dirty="0">
                <a:latin typeface="Times New Roman"/>
                <a:cs typeface="Times New Roman"/>
              </a:rPr>
              <a:t>+ </a:t>
            </a:r>
            <a:r>
              <a:rPr sz="2800" i="1" spc="-5" dirty="0">
                <a:latin typeface="Times New Roman"/>
                <a:cs typeface="Times New Roman"/>
              </a:rPr>
              <a:t>k</a:t>
            </a:r>
            <a:r>
              <a:rPr sz="2800" spc="-5" dirty="0">
                <a:latin typeface="Times New Roman"/>
                <a:cs typeface="Times New Roman"/>
              </a:rPr>
              <a:t>) mod 26</a:t>
            </a:r>
            <a:r>
              <a:rPr sz="2800" spc="-3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}</a:t>
            </a:r>
            <a:endParaRPr sz="2800">
              <a:latin typeface="Times New Roman"/>
              <a:cs typeface="Times New Roman"/>
            </a:endParaRPr>
          </a:p>
          <a:p>
            <a:pPr marL="355600" indent="-342900">
              <a:lnSpc>
                <a:spcPts val="3279"/>
              </a:lnSpc>
              <a:buFont typeface="Symbol"/>
              <a:buChar char=""/>
              <a:tabLst>
                <a:tab pos="354965" algn="l"/>
                <a:tab pos="355600" algn="l"/>
              </a:tabLst>
            </a:pPr>
            <a:r>
              <a:rPr sz="2800" i="1" dirty="0">
                <a:latin typeface="Lucida Calligraphy"/>
                <a:cs typeface="Lucida Calligraphy"/>
              </a:rPr>
              <a:t>D </a:t>
            </a:r>
            <a:r>
              <a:rPr sz="2800" dirty="0">
                <a:latin typeface="Times New Roman"/>
                <a:cs typeface="Times New Roman"/>
              </a:rPr>
              <a:t>= { </a:t>
            </a:r>
            <a:r>
              <a:rPr sz="2800" i="1" dirty="0">
                <a:latin typeface="Times New Roman"/>
                <a:cs typeface="Times New Roman"/>
              </a:rPr>
              <a:t>D</a:t>
            </a:r>
            <a:r>
              <a:rPr sz="2775" i="1" baseline="-21021" dirty="0">
                <a:latin typeface="Times New Roman"/>
                <a:cs typeface="Times New Roman"/>
              </a:rPr>
              <a:t>k </a:t>
            </a:r>
            <a:r>
              <a:rPr sz="2800" dirty="0">
                <a:latin typeface="Times New Roman"/>
                <a:cs typeface="Times New Roman"/>
              </a:rPr>
              <a:t>| </a:t>
            </a:r>
            <a:r>
              <a:rPr sz="2800" i="1" dirty="0">
                <a:latin typeface="Times New Roman"/>
                <a:cs typeface="Times New Roman"/>
              </a:rPr>
              <a:t>k </a:t>
            </a:r>
            <a:r>
              <a:rPr sz="2800" dirty="0">
                <a:latin typeface="Symbol"/>
                <a:cs typeface="Symbol"/>
              </a:rPr>
              <a:t></a:t>
            </a:r>
            <a:r>
              <a:rPr sz="2800" dirty="0">
                <a:latin typeface="Times New Roman"/>
                <a:cs typeface="Times New Roman"/>
              </a:rPr>
              <a:t> </a:t>
            </a:r>
            <a:r>
              <a:rPr sz="2800" i="1" dirty="0">
                <a:latin typeface="Lucida Calligraphy"/>
                <a:cs typeface="Lucida Calligraphy"/>
              </a:rPr>
              <a:t>K </a:t>
            </a:r>
            <a:r>
              <a:rPr sz="2800" dirty="0">
                <a:latin typeface="Times New Roman"/>
                <a:cs typeface="Times New Roman"/>
              </a:rPr>
              <a:t>and for all letters</a:t>
            </a:r>
            <a:r>
              <a:rPr sz="2800" spc="-350" dirty="0">
                <a:latin typeface="Times New Roman"/>
                <a:cs typeface="Times New Roman"/>
              </a:rPr>
              <a:t> </a:t>
            </a:r>
            <a:r>
              <a:rPr sz="2800" i="1" spc="-5" dirty="0">
                <a:latin typeface="Times New Roman"/>
                <a:cs typeface="Times New Roman"/>
              </a:rPr>
              <a:t>c</a:t>
            </a:r>
            <a:r>
              <a:rPr sz="2800" spc="-5" dirty="0">
                <a:latin typeface="Times New Roman"/>
                <a:cs typeface="Times New Roman"/>
              </a:rPr>
              <a:t>,</a:t>
            </a:r>
            <a:endParaRPr sz="2800">
              <a:latin typeface="Times New Roman"/>
              <a:cs typeface="Times New Roman"/>
            </a:endParaRPr>
          </a:p>
          <a:p>
            <a:pPr marL="1332865">
              <a:lnSpc>
                <a:spcPts val="3350"/>
              </a:lnSpc>
              <a:spcBef>
                <a:spcPts val="155"/>
              </a:spcBef>
            </a:pPr>
            <a:r>
              <a:rPr sz="2800" i="1" spc="-5" dirty="0">
                <a:latin typeface="Times New Roman"/>
                <a:cs typeface="Times New Roman"/>
              </a:rPr>
              <a:t>D</a:t>
            </a:r>
            <a:r>
              <a:rPr sz="2775" i="1" spc="-7" baseline="-21021" dirty="0">
                <a:latin typeface="Times New Roman"/>
                <a:cs typeface="Times New Roman"/>
              </a:rPr>
              <a:t>k</a:t>
            </a:r>
            <a:r>
              <a:rPr sz="2800" spc="-5" dirty="0">
                <a:latin typeface="Times New Roman"/>
                <a:cs typeface="Times New Roman"/>
              </a:rPr>
              <a:t>(</a:t>
            </a:r>
            <a:r>
              <a:rPr sz="2800" i="1" spc="-5" dirty="0">
                <a:latin typeface="Times New Roman"/>
                <a:cs typeface="Times New Roman"/>
              </a:rPr>
              <a:t>c</a:t>
            </a:r>
            <a:r>
              <a:rPr sz="2800" spc="-5" dirty="0">
                <a:latin typeface="Times New Roman"/>
                <a:cs typeface="Times New Roman"/>
              </a:rPr>
              <a:t>) </a:t>
            </a:r>
            <a:r>
              <a:rPr sz="2800" dirty="0">
                <a:latin typeface="Times New Roman"/>
                <a:cs typeface="Times New Roman"/>
              </a:rPr>
              <a:t>= </a:t>
            </a:r>
            <a:r>
              <a:rPr sz="2800" spc="-5" dirty="0">
                <a:latin typeface="Times New Roman"/>
                <a:cs typeface="Times New Roman"/>
              </a:rPr>
              <a:t>(26 </a:t>
            </a:r>
            <a:r>
              <a:rPr sz="2800" dirty="0">
                <a:latin typeface="Times New Roman"/>
                <a:cs typeface="Times New Roman"/>
              </a:rPr>
              <a:t>+ </a:t>
            </a:r>
            <a:r>
              <a:rPr sz="2800" i="1" dirty="0">
                <a:latin typeface="Times New Roman"/>
                <a:cs typeface="Times New Roman"/>
              </a:rPr>
              <a:t>c </a:t>
            </a:r>
            <a:r>
              <a:rPr sz="2800" dirty="0">
                <a:latin typeface="Times New Roman"/>
                <a:cs typeface="Times New Roman"/>
              </a:rPr>
              <a:t>– </a:t>
            </a:r>
            <a:r>
              <a:rPr sz="2800" i="1" spc="-5" dirty="0">
                <a:latin typeface="Times New Roman"/>
                <a:cs typeface="Times New Roman"/>
              </a:rPr>
              <a:t>k</a:t>
            </a:r>
            <a:r>
              <a:rPr sz="2800" spc="-5" dirty="0">
                <a:latin typeface="Times New Roman"/>
                <a:cs typeface="Times New Roman"/>
              </a:rPr>
              <a:t>) mod 26</a:t>
            </a:r>
            <a:r>
              <a:rPr sz="2800" spc="-4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}</a:t>
            </a:r>
            <a:endParaRPr sz="2800">
              <a:latin typeface="Times New Roman"/>
              <a:cs typeface="Times New Roman"/>
            </a:endParaRPr>
          </a:p>
          <a:p>
            <a:pPr marL="1015365" marR="5080" indent="-1003300">
              <a:lnSpc>
                <a:spcPct val="91900"/>
              </a:lnSpc>
              <a:spcBef>
                <a:spcPts val="305"/>
              </a:spcBef>
            </a:pPr>
            <a:r>
              <a:rPr sz="3200" spc="-5" dirty="0">
                <a:latin typeface="Times New Roman"/>
                <a:cs typeface="Times New Roman"/>
              </a:rPr>
              <a:t>Cæsar cipher for </a:t>
            </a:r>
            <a:r>
              <a:rPr sz="3200" i="1" spc="-5" dirty="0">
                <a:latin typeface="Times New Roman"/>
                <a:cs typeface="Times New Roman"/>
              </a:rPr>
              <a:t>k</a:t>
            </a:r>
            <a:r>
              <a:rPr sz="3200" spc="-5" dirty="0">
                <a:latin typeface="Times New Roman"/>
                <a:cs typeface="Times New Roman"/>
              </a:rPr>
              <a:t>=3  </a:t>
            </a:r>
            <a:r>
              <a:rPr sz="2800" b="1" spc="-10" dirty="0">
                <a:solidFill>
                  <a:srgbClr val="3333CC"/>
                </a:solidFill>
                <a:latin typeface="Courier New"/>
                <a:cs typeface="Courier New"/>
              </a:rPr>
              <a:t>ABCDEFGHIJKLMNOPQRSTUVWXYZ  DEFGHIJKLMNOPQRSTUVWXYZABC</a:t>
            </a:r>
            <a:endParaRPr sz="2800">
              <a:latin typeface="Courier New"/>
              <a:cs typeface="Courier New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11</a:t>
            </a:fld>
            <a:endParaRPr spc="-5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3387344" y="1006855"/>
            <a:ext cx="328295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Three Major</a:t>
            </a:r>
            <a:r>
              <a:rPr spc="-150" dirty="0"/>
              <a:t> </a:t>
            </a:r>
            <a:r>
              <a:rPr spc="-5" dirty="0"/>
              <a:t>Areas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93139" y="2077465"/>
            <a:ext cx="7839075" cy="38658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5600" marR="200660" indent="-342900">
              <a:lnSpc>
                <a:spcPct val="100000"/>
              </a:lnSpc>
              <a:spcBef>
                <a:spcPts val="10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b="1" dirty="0">
                <a:latin typeface="Times New Roman"/>
                <a:cs typeface="Times New Roman"/>
              </a:rPr>
              <a:t>Symmetric key </a:t>
            </a:r>
            <a:r>
              <a:rPr sz="3000" dirty="0">
                <a:latin typeface="Times New Roman"/>
                <a:cs typeface="Times New Roman"/>
              </a:rPr>
              <a:t>(classical) </a:t>
            </a:r>
            <a:r>
              <a:rPr sz="3000" b="1" spc="-5" dirty="0">
                <a:latin typeface="Times New Roman"/>
                <a:cs typeface="Times New Roman"/>
              </a:rPr>
              <a:t>cryptography</a:t>
            </a:r>
            <a:r>
              <a:rPr sz="3000" spc="-5" dirty="0">
                <a:latin typeface="Times New Roman"/>
                <a:cs typeface="Times New Roman"/>
              </a:rPr>
              <a:t>:  </a:t>
            </a:r>
            <a:r>
              <a:rPr sz="3000" dirty="0">
                <a:latin typeface="Times New Roman"/>
                <a:cs typeface="Times New Roman"/>
              </a:rPr>
              <a:t>Security depends upon a secret (the key)</a:t>
            </a:r>
            <a:r>
              <a:rPr sz="3000" spc="-10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shared  between sender and</a:t>
            </a:r>
            <a:r>
              <a:rPr sz="3000" spc="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recipient</a:t>
            </a:r>
            <a:endParaRPr sz="3000">
              <a:latin typeface="Times New Roman"/>
              <a:cs typeface="Times New Roman"/>
            </a:endParaRPr>
          </a:p>
          <a:p>
            <a:pPr marL="355600" marR="5080" indent="-342900">
              <a:lnSpc>
                <a:spcPct val="100000"/>
              </a:lnSpc>
              <a:spcBef>
                <a:spcPts val="7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b="1" spc="-5" dirty="0">
                <a:latin typeface="Times New Roman"/>
                <a:cs typeface="Times New Roman"/>
              </a:rPr>
              <a:t>Cryptographic hash functions</a:t>
            </a:r>
            <a:r>
              <a:rPr sz="3000" spc="-5" dirty="0">
                <a:latin typeface="Times New Roman"/>
                <a:cs typeface="Times New Roman"/>
              </a:rPr>
              <a:t>: </a:t>
            </a:r>
            <a:r>
              <a:rPr sz="3000" dirty="0">
                <a:latin typeface="Times New Roman"/>
                <a:cs typeface="Times New Roman"/>
              </a:rPr>
              <a:t>transform an  input into a fixed-size output with properties</a:t>
            </a:r>
            <a:r>
              <a:rPr sz="3000" spc="-10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that  depend on the</a:t>
            </a:r>
            <a:r>
              <a:rPr sz="3000" spc="-1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function.</a:t>
            </a:r>
            <a:endParaRPr sz="3000">
              <a:latin typeface="Times New Roman"/>
              <a:cs typeface="Times New Roman"/>
            </a:endParaRPr>
          </a:p>
          <a:p>
            <a:pPr marL="355600" marR="107314" indent="-342900">
              <a:lnSpc>
                <a:spcPct val="100000"/>
              </a:lnSpc>
              <a:spcBef>
                <a:spcPts val="7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b="1" dirty="0">
                <a:latin typeface="Times New Roman"/>
                <a:cs typeface="Times New Roman"/>
              </a:rPr>
              <a:t>Public </a:t>
            </a:r>
            <a:r>
              <a:rPr sz="3000" b="1" spc="-5" dirty="0">
                <a:latin typeface="Times New Roman"/>
                <a:cs typeface="Times New Roman"/>
              </a:rPr>
              <a:t>key cryptography</a:t>
            </a:r>
            <a:r>
              <a:rPr sz="3000" spc="-5" dirty="0">
                <a:latin typeface="Times New Roman"/>
                <a:cs typeface="Times New Roman"/>
              </a:rPr>
              <a:t>: Depends </a:t>
            </a:r>
            <a:r>
              <a:rPr sz="3000" dirty="0">
                <a:latin typeface="Times New Roman"/>
                <a:cs typeface="Times New Roman"/>
              </a:rPr>
              <a:t>upon a pair  of keys, one public and one</a:t>
            </a:r>
            <a:r>
              <a:rPr sz="3000" spc="-2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private</a:t>
            </a:r>
            <a:endParaRPr sz="30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12</a:t>
            </a:fld>
            <a:endParaRPr spc="-5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524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Symmetric Key</a:t>
            </a:r>
            <a:r>
              <a:rPr spc="10" dirty="0"/>
              <a:t> </a:t>
            </a:r>
            <a:r>
              <a:rPr spc="-5" dirty="0"/>
              <a:t>Cryptography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1145539" y="1874774"/>
            <a:ext cx="7616825" cy="4564380"/>
          </a:xfrm>
          <a:prstGeom prst="rect">
            <a:avLst/>
          </a:prstGeom>
        </p:spPr>
        <p:txBody>
          <a:bodyPr vert="horz" wrap="square" lIns="0" tIns="134620" rIns="0" bIns="0" rtlCol="0">
            <a:spAutoFit/>
          </a:bodyPr>
          <a:lstStyle/>
          <a:p>
            <a:pPr marL="355600" marR="5080" indent="-342900">
              <a:lnSpc>
                <a:spcPct val="80000"/>
              </a:lnSpc>
              <a:spcBef>
                <a:spcPts val="1060"/>
              </a:spcBef>
              <a:buFont typeface="Arial"/>
              <a:buChar char="•"/>
              <a:tabLst>
                <a:tab pos="356235" algn="l"/>
              </a:tabLst>
            </a:pPr>
            <a:r>
              <a:rPr sz="4000" spc="-30" dirty="0">
                <a:latin typeface="Times New Roman"/>
                <a:cs typeface="Times New Roman"/>
              </a:rPr>
              <a:t>Sender, </a:t>
            </a:r>
            <a:r>
              <a:rPr sz="4000" dirty="0">
                <a:latin typeface="Times New Roman"/>
                <a:cs typeface="Times New Roman"/>
              </a:rPr>
              <a:t>receiver </a:t>
            </a:r>
            <a:r>
              <a:rPr sz="4000" spc="-5" dirty="0">
                <a:latin typeface="Times New Roman"/>
                <a:cs typeface="Times New Roman"/>
              </a:rPr>
              <a:t>share </a:t>
            </a:r>
            <a:r>
              <a:rPr sz="4000" dirty="0">
                <a:latin typeface="Times New Roman"/>
                <a:cs typeface="Times New Roman"/>
              </a:rPr>
              <a:t>common key  (or the </a:t>
            </a:r>
            <a:r>
              <a:rPr sz="4000" spc="-5" dirty="0">
                <a:latin typeface="Times New Roman"/>
                <a:cs typeface="Times New Roman"/>
              </a:rPr>
              <a:t>same</a:t>
            </a:r>
            <a:r>
              <a:rPr sz="4000" spc="-15" dirty="0">
                <a:latin typeface="Times New Roman"/>
                <a:cs typeface="Times New Roman"/>
              </a:rPr>
              <a:t> </a:t>
            </a:r>
            <a:r>
              <a:rPr sz="4000" dirty="0">
                <a:latin typeface="Times New Roman"/>
                <a:cs typeface="Times New Roman"/>
              </a:rPr>
              <a:t>principal.)</a:t>
            </a:r>
            <a:endParaRPr sz="4000">
              <a:latin typeface="Times New Roman"/>
              <a:cs typeface="Times New Roman"/>
            </a:endParaRPr>
          </a:p>
          <a:p>
            <a:pPr marL="755650" marR="44450" lvl="1" indent="-285750">
              <a:lnSpc>
                <a:spcPts val="3070"/>
              </a:lnSpc>
              <a:spcBef>
                <a:spcPts val="770"/>
              </a:spcBef>
              <a:buFont typeface="Arial"/>
              <a:buChar char="•"/>
              <a:tabLst>
                <a:tab pos="756285" algn="l"/>
              </a:tabLst>
            </a:pPr>
            <a:r>
              <a:rPr sz="3200" spc="-5" dirty="0">
                <a:latin typeface="Times New Roman"/>
                <a:cs typeface="Times New Roman"/>
              </a:rPr>
              <a:t>Keys may be the same, or trivial to derive  from one</a:t>
            </a:r>
            <a:r>
              <a:rPr sz="3200" dirty="0">
                <a:latin typeface="Times New Roman"/>
                <a:cs typeface="Times New Roman"/>
              </a:rPr>
              <a:t> </a:t>
            </a:r>
            <a:r>
              <a:rPr sz="3200" spc="-5" dirty="0">
                <a:latin typeface="Times New Roman"/>
                <a:cs typeface="Times New Roman"/>
              </a:rPr>
              <a:t>another</a:t>
            </a:r>
            <a:endParaRPr sz="3200">
              <a:latin typeface="Times New Roman"/>
              <a:cs typeface="Times New Roman"/>
            </a:endParaRPr>
          </a:p>
          <a:p>
            <a:pPr marL="755650" lvl="1" indent="-285750">
              <a:lnSpc>
                <a:spcPts val="3825"/>
              </a:lnSpc>
              <a:spcBef>
                <a:spcPts val="30"/>
              </a:spcBef>
              <a:buFont typeface="Arial"/>
              <a:buChar char="•"/>
              <a:tabLst>
                <a:tab pos="756285" algn="l"/>
              </a:tabLst>
            </a:pPr>
            <a:r>
              <a:rPr sz="3200" spc="-5" dirty="0">
                <a:latin typeface="Times New Roman"/>
                <a:cs typeface="Times New Roman"/>
              </a:rPr>
              <a:t>Sometimes called </a:t>
            </a:r>
            <a:r>
              <a:rPr sz="3200" i="1" spc="-5" dirty="0">
                <a:latin typeface="Times New Roman"/>
                <a:cs typeface="Times New Roman"/>
              </a:rPr>
              <a:t>classical</a:t>
            </a:r>
            <a:r>
              <a:rPr sz="3200" i="1" spc="70" dirty="0">
                <a:latin typeface="Times New Roman"/>
                <a:cs typeface="Times New Roman"/>
              </a:rPr>
              <a:t> </a:t>
            </a:r>
            <a:r>
              <a:rPr sz="3200" i="1" spc="-5" dirty="0">
                <a:latin typeface="Times New Roman"/>
                <a:cs typeface="Times New Roman"/>
              </a:rPr>
              <a:t>cryptography</a:t>
            </a:r>
            <a:endParaRPr sz="3200">
              <a:latin typeface="Times New Roman"/>
              <a:cs typeface="Times New Roman"/>
            </a:endParaRPr>
          </a:p>
          <a:p>
            <a:pPr marL="355600" indent="-342900">
              <a:lnSpc>
                <a:spcPts val="4785"/>
              </a:lnSpc>
              <a:buFont typeface="Arial"/>
              <a:buChar char="•"/>
              <a:tabLst>
                <a:tab pos="356235" algn="l"/>
              </a:tabLst>
            </a:pPr>
            <a:r>
              <a:rPr sz="4000" spc="-95" dirty="0">
                <a:latin typeface="Times New Roman"/>
                <a:cs typeface="Times New Roman"/>
              </a:rPr>
              <a:t>Two </a:t>
            </a:r>
            <a:r>
              <a:rPr sz="4000" spc="-5" dirty="0">
                <a:latin typeface="Times New Roman"/>
                <a:cs typeface="Times New Roman"/>
              </a:rPr>
              <a:t>basic</a:t>
            </a:r>
            <a:r>
              <a:rPr sz="4000" spc="80" dirty="0">
                <a:latin typeface="Times New Roman"/>
                <a:cs typeface="Times New Roman"/>
              </a:rPr>
              <a:t> </a:t>
            </a:r>
            <a:r>
              <a:rPr sz="4000" dirty="0">
                <a:latin typeface="Times New Roman"/>
                <a:cs typeface="Times New Roman"/>
              </a:rPr>
              <a:t>types</a:t>
            </a:r>
            <a:endParaRPr sz="40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25"/>
              </a:spcBef>
              <a:buFont typeface="Arial"/>
              <a:buChar char="•"/>
              <a:tabLst>
                <a:tab pos="756285" algn="l"/>
              </a:tabLst>
            </a:pPr>
            <a:r>
              <a:rPr sz="3200" spc="-15" dirty="0">
                <a:latin typeface="Times New Roman"/>
                <a:cs typeface="Times New Roman"/>
              </a:rPr>
              <a:t>Transposition</a:t>
            </a:r>
            <a:r>
              <a:rPr sz="3200" spc="-5" dirty="0">
                <a:latin typeface="Times New Roman"/>
                <a:cs typeface="Times New Roman"/>
              </a:rPr>
              <a:t> ciphers</a:t>
            </a:r>
            <a:endParaRPr sz="32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buFont typeface="Arial"/>
              <a:buChar char="•"/>
              <a:tabLst>
                <a:tab pos="756285" algn="l"/>
              </a:tabLst>
            </a:pPr>
            <a:r>
              <a:rPr sz="3200" spc="-10" dirty="0">
                <a:latin typeface="Times New Roman"/>
                <a:cs typeface="Times New Roman"/>
              </a:rPr>
              <a:t>Substitution </a:t>
            </a:r>
            <a:r>
              <a:rPr sz="3200" spc="-5" dirty="0">
                <a:latin typeface="Times New Roman"/>
                <a:cs typeface="Times New Roman"/>
              </a:rPr>
              <a:t>ciphers</a:t>
            </a:r>
            <a:endParaRPr sz="32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buFont typeface="Arial"/>
              <a:buChar char="•"/>
              <a:tabLst>
                <a:tab pos="756285" algn="l"/>
              </a:tabLst>
            </a:pPr>
            <a:r>
              <a:rPr sz="3200" spc="-5" dirty="0">
                <a:latin typeface="Times New Roman"/>
                <a:cs typeface="Times New Roman"/>
              </a:rPr>
              <a:t>Combinations are called </a:t>
            </a:r>
            <a:r>
              <a:rPr sz="3200" i="1" spc="-20" dirty="0">
                <a:latin typeface="Times New Roman"/>
                <a:cs typeface="Times New Roman"/>
              </a:rPr>
              <a:t>product</a:t>
            </a:r>
            <a:r>
              <a:rPr sz="3200" i="1" spc="30" dirty="0">
                <a:latin typeface="Times New Roman"/>
                <a:cs typeface="Times New Roman"/>
              </a:rPr>
              <a:t> </a:t>
            </a:r>
            <a:r>
              <a:rPr sz="3200" i="1" spc="-5" dirty="0">
                <a:latin typeface="Times New Roman"/>
                <a:cs typeface="Times New Roman"/>
              </a:rPr>
              <a:t>ciphers</a:t>
            </a:r>
            <a:endParaRPr sz="32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13</a:t>
            </a:fld>
            <a:endParaRPr spc="-5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57200" y="457200"/>
            <a:ext cx="9144000" cy="1447800"/>
          </a:xfrm>
          <a:custGeom>
            <a:avLst/>
            <a:gdLst/>
            <a:ahLst/>
            <a:cxnLst/>
            <a:rect l="l" t="t" r="r" b="b"/>
            <a:pathLst>
              <a:path w="9144000" h="1447800">
                <a:moveTo>
                  <a:pt x="0" y="0"/>
                </a:moveTo>
                <a:lnTo>
                  <a:pt x="0" y="1447800"/>
                </a:lnTo>
                <a:lnTo>
                  <a:pt x="9144000" y="14477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EBC1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524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Symmetric Key</a:t>
            </a:r>
            <a:r>
              <a:rPr spc="10" dirty="0"/>
              <a:t> </a:t>
            </a:r>
            <a:r>
              <a:rPr spc="-5" dirty="0"/>
              <a:t>Cryptography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1713992" y="2010410"/>
            <a:ext cx="6488430" cy="380555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1018540">
              <a:lnSpc>
                <a:spcPct val="100000"/>
              </a:lnSpc>
              <a:spcBef>
                <a:spcPts val="100"/>
              </a:spcBef>
            </a:pPr>
            <a:r>
              <a:rPr sz="3100" dirty="0">
                <a:latin typeface="Times New Roman"/>
                <a:cs typeface="Times New Roman"/>
              </a:rPr>
              <a:t>Encrypt by applying the key to</a:t>
            </a:r>
            <a:r>
              <a:rPr sz="3100" spc="-125" dirty="0">
                <a:latin typeface="Times New Roman"/>
                <a:cs typeface="Times New Roman"/>
              </a:rPr>
              <a:t> </a:t>
            </a:r>
            <a:r>
              <a:rPr sz="3100" dirty="0">
                <a:latin typeface="Times New Roman"/>
                <a:cs typeface="Times New Roman"/>
              </a:rPr>
              <a:t>the  plaintext using an</a:t>
            </a:r>
            <a:r>
              <a:rPr sz="3100" spc="-35" dirty="0">
                <a:latin typeface="Times New Roman"/>
                <a:cs typeface="Times New Roman"/>
              </a:rPr>
              <a:t> </a:t>
            </a:r>
            <a:r>
              <a:rPr sz="3100" dirty="0">
                <a:latin typeface="Times New Roman"/>
                <a:cs typeface="Times New Roman"/>
              </a:rPr>
              <a:t>algorithm.</a:t>
            </a:r>
            <a:endParaRPr sz="3100">
              <a:latin typeface="Times New Roman"/>
              <a:cs typeface="Times New Roman"/>
            </a:endParaRPr>
          </a:p>
          <a:p>
            <a:pPr marL="12700" marR="197485">
              <a:lnSpc>
                <a:spcPct val="100000"/>
              </a:lnSpc>
              <a:spcBef>
                <a:spcPts val="1860"/>
              </a:spcBef>
            </a:pPr>
            <a:r>
              <a:rPr sz="3100" spc="-5" dirty="0">
                <a:latin typeface="Times New Roman"/>
                <a:cs typeface="Times New Roman"/>
              </a:rPr>
              <a:t>Decrypt </a:t>
            </a:r>
            <a:r>
              <a:rPr sz="3100" dirty="0">
                <a:latin typeface="Times New Roman"/>
                <a:cs typeface="Times New Roman"/>
              </a:rPr>
              <a:t>by reversing the process using  the </a:t>
            </a:r>
            <a:r>
              <a:rPr sz="3100" i="1" spc="-5" dirty="0">
                <a:latin typeface="Times New Roman"/>
                <a:cs typeface="Times New Roman"/>
              </a:rPr>
              <a:t>same </a:t>
            </a:r>
            <a:r>
              <a:rPr sz="3100" dirty="0">
                <a:latin typeface="Times New Roman"/>
                <a:cs typeface="Times New Roman"/>
              </a:rPr>
              <a:t>key and the inverse</a:t>
            </a:r>
            <a:r>
              <a:rPr sz="3100" spc="-75" dirty="0">
                <a:latin typeface="Times New Roman"/>
                <a:cs typeface="Times New Roman"/>
              </a:rPr>
              <a:t> </a:t>
            </a:r>
            <a:r>
              <a:rPr sz="3100" dirty="0">
                <a:latin typeface="Times New Roman"/>
                <a:cs typeface="Times New Roman"/>
              </a:rPr>
              <a:t>algorithm.</a:t>
            </a:r>
            <a:endParaRPr sz="3100">
              <a:latin typeface="Times New Roman"/>
              <a:cs typeface="Times New Roman"/>
            </a:endParaRPr>
          </a:p>
          <a:p>
            <a:pPr marL="12700" marR="5080">
              <a:lnSpc>
                <a:spcPct val="100000"/>
              </a:lnSpc>
              <a:spcBef>
                <a:spcPts val="1860"/>
              </a:spcBef>
            </a:pPr>
            <a:r>
              <a:rPr sz="3100" b="1" dirty="0">
                <a:latin typeface="Times New Roman"/>
                <a:cs typeface="Times New Roman"/>
              </a:rPr>
              <a:t>Mnemonic: </a:t>
            </a:r>
            <a:r>
              <a:rPr sz="3100" i="1" spc="-5" dirty="0">
                <a:latin typeface="Times New Roman"/>
                <a:cs typeface="Times New Roman"/>
              </a:rPr>
              <a:t>symmetric, </a:t>
            </a:r>
            <a:r>
              <a:rPr sz="3100" i="1" spc="-25" dirty="0">
                <a:latin typeface="Times New Roman"/>
                <a:cs typeface="Times New Roman"/>
              </a:rPr>
              <a:t>shared </a:t>
            </a:r>
            <a:r>
              <a:rPr sz="3100" i="1" spc="-5" dirty="0">
                <a:latin typeface="Times New Roman"/>
                <a:cs typeface="Times New Roman"/>
              </a:rPr>
              <a:t>key </a:t>
            </a:r>
            <a:r>
              <a:rPr sz="3100" dirty="0">
                <a:latin typeface="Times New Roman"/>
                <a:cs typeface="Times New Roman"/>
              </a:rPr>
              <a:t>and  </a:t>
            </a:r>
            <a:r>
              <a:rPr sz="3100" i="1" spc="-25" dirty="0">
                <a:latin typeface="Times New Roman"/>
                <a:cs typeface="Times New Roman"/>
              </a:rPr>
              <a:t>secret </a:t>
            </a:r>
            <a:r>
              <a:rPr sz="3100" i="1" spc="-5" dirty="0">
                <a:latin typeface="Times New Roman"/>
                <a:cs typeface="Times New Roman"/>
              </a:rPr>
              <a:t>key </a:t>
            </a:r>
            <a:r>
              <a:rPr sz="3100" dirty="0">
                <a:latin typeface="Times New Roman"/>
                <a:cs typeface="Times New Roman"/>
              </a:rPr>
              <a:t>are all the </a:t>
            </a:r>
            <a:r>
              <a:rPr sz="3100" spc="-5" dirty="0">
                <a:latin typeface="Times New Roman"/>
                <a:cs typeface="Times New Roman"/>
              </a:rPr>
              <a:t>same </a:t>
            </a:r>
            <a:r>
              <a:rPr sz="3100" dirty="0">
                <a:latin typeface="Times New Roman"/>
                <a:cs typeface="Times New Roman"/>
              </a:rPr>
              <a:t>thing and they  all start with</a:t>
            </a:r>
            <a:r>
              <a:rPr sz="3100" spc="-15" dirty="0">
                <a:latin typeface="Times New Roman"/>
                <a:cs typeface="Times New Roman"/>
              </a:rPr>
              <a:t> </a:t>
            </a:r>
            <a:r>
              <a:rPr sz="3100" i="1" dirty="0">
                <a:latin typeface="Times New Roman"/>
                <a:cs typeface="Times New Roman"/>
              </a:rPr>
              <a:t>S</a:t>
            </a:r>
            <a:r>
              <a:rPr sz="3100" dirty="0">
                <a:latin typeface="Times New Roman"/>
                <a:cs typeface="Times New Roman"/>
              </a:rPr>
              <a:t>.</a:t>
            </a:r>
            <a:endParaRPr sz="31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14</a:t>
            </a:fld>
            <a:endParaRPr spc="-5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57200" y="457200"/>
            <a:ext cx="9144000" cy="1447800"/>
          </a:xfrm>
          <a:custGeom>
            <a:avLst/>
            <a:gdLst/>
            <a:ahLst/>
            <a:cxnLst/>
            <a:rect l="l" t="t" r="r" b="b"/>
            <a:pathLst>
              <a:path w="9144000" h="1447800">
                <a:moveTo>
                  <a:pt x="0" y="0"/>
                </a:moveTo>
                <a:lnTo>
                  <a:pt x="0" y="1447800"/>
                </a:lnTo>
                <a:lnTo>
                  <a:pt x="9144000" y="14477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EBC1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1171194" y="3886200"/>
            <a:ext cx="5305425" cy="1161415"/>
          </a:xfrm>
          <a:custGeom>
            <a:avLst/>
            <a:gdLst/>
            <a:ahLst/>
            <a:cxnLst/>
            <a:rect l="l" t="t" r="r" b="b"/>
            <a:pathLst>
              <a:path w="5305425" h="1161414">
                <a:moveTo>
                  <a:pt x="0" y="0"/>
                </a:moveTo>
                <a:lnTo>
                  <a:pt x="0" y="1161288"/>
                </a:lnTo>
                <a:lnTo>
                  <a:pt x="5305044" y="1161288"/>
                </a:lnTo>
                <a:lnTo>
                  <a:pt x="5305044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9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1165860" y="3881628"/>
            <a:ext cx="5316220" cy="1170940"/>
          </a:xfrm>
          <a:custGeom>
            <a:avLst/>
            <a:gdLst/>
            <a:ahLst/>
            <a:cxnLst/>
            <a:rect l="l" t="t" r="r" b="b"/>
            <a:pathLst>
              <a:path w="5316220" h="1170939">
                <a:moveTo>
                  <a:pt x="5315712" y="1170432"/>
                </a:moveTo>
                <a:lnTo>
                  <a:pt x="5315712" y="0"/>
                </a:lnTo>
                <a:lnTo>
                  <a:pt x="0" y="0"/>
                </a:lnTo>
                <a:lnTo>
                  <a:pt x="0" y="1170432"/>
                </a:lnTo>
                <a:lnTo>
                  <a:pt x="5334" y="1170432"/>
                </a:lnTo>
                <a:lnTo>
                  <a:pt x="5334" y="9906"/>
                </a:lnTo>
                <a:lnTo>
                  <a:pt x="9905" y="4572"/>
                </a:lnTo>
                <a:lnTo>
                  <a:pt x="9905" y="9906"/>
                </a:lnTo>
                <a:lnTo>
                  <a:pt x="5305806" y="9906"/>
                </a:lnTo>
                <a:lnTo>
                  <a:pt x="5305806" y="4572"/>
                </a:lnTo>
                <a:lnTo>
                  <a:pt x="5310378" y="9906"/>
                </a:lnTo>
                <a:lnTo>
                  <a:pt x="5310378" y="1170432"/>
                </a:lnTo>
                <a:lnTo>
                  <a:pt x="5315712" y="1170432"/>
                </a:lnTo>
                <a:close/>
              </a:path>
              <a:path w="5316220" h="1170939">
                <a:moveTo>
                  <a:pt x="9905" y="9906"/>
                </a:moveTo>
                <a:lnTo>
                  <a:pt x="9905" y="4572"/>
                </a:lnTo>
                <a:lnTo>
                  <a:pt x="5334" y="9906"/>
                </a:lnTo>
                <a:lnTo>
                  <a:pt x="9905" y="9906"/>
                </a:lnTo>
                <a:close/>
              </a:path>
              <a:path w="5316220" h="1170939">
                <a:moveTo>
                  <a:pt x="9906" y="1161288"/>
                </a:moveTo>
                <a:lnTo>
                  <a:pt x="9905" y="9906"/>
                </a:lnTo>
                <a:lnTo>
                  <a:pt x="5334" y="9906"/>
                </a:lnTo>
                <a:lnTo>
                  <a:pt x="5334" y="1161288"/>
                </a:lnTo>
                <a:lnTo>
                  <a:pt x="9906" y="1161288"/>
                </a:lnTo>
                <a:close/>
              </a:path>
              <a:path w="5316220" h="1170939">
                <a:moveTo>
                  <a:pt x="5310378" y="1161288"/>
                </a:moveTo>
                <a:lnTo>
                  <a:pt x="5334" y="1161288"/>
                </a:lnTo>
                <a:lnTo>
                  <a:pt x="9906" y="1165860"/>
                </a:lnTo>
                <a:lnTo>
                  <a:pt x="9905" y="1170432"/>
                </a:lnTo>
                <a:lnTo>
                  <a:pt x="5305806" y="1170432"/>
                </a:lnTo>
                <a:lnTo>
                  <a:pt x="5305806" y="1165860"/>
                </a:lnTo>
                <a:lnTo>
                  <a:pt x="5310378" y="1161288"/>
                </a:lnTo>
                <a:close/>
              </a:path>
              <a:path w="5316220" h="1170939">
                <a:moveTo>
                  <a:pt x="9905" y="1170432"/>
                </a:moveTo>
                <a:lnTo>
                  <a:pt x="9906" y="1165860"/>
                </a:lnTo>
                <a:lnTo>
                  <a:pt x="5334" y="1161288"/>
                </a:lnTo>
                <a:lnTo>
                  <a:pt x="5334" y="1170432"/>
                </a:lnTo>
                <a:lnTo>
                  <a:pt x="9905" y="1170432"/>
                </a:lnTo>
                <a:close/>
              </a:path>
              <a:path w="5316220" h="1170939">
                <a:moveTo>
                  <a:pt x="5310378" y="9906"/>
                </a:moveTo>
                <a:lnTo>
                  <a:pt x="5305806" y="4572"/>
                </a:lnTo>
                <a:lnTo>
                  <a:pt x="5305806" y="9906"/>
                </a:lnTo>
                <a:lnTo>
                  <a:pt x="5310378" y="9906"/>
                </a:lnTo>
                <a:close/>
              </a:path>
              <a:path w="5316220" h="1170939">
                <a:moveTo>
                  <a:pt x="5310378" y="1161288"/>
                </a:moveTo>
                <a:lnTo>
                  <a:pt x="5310378" y="9906"/>
                </a:lnTo>
                <a:lnTo>
                  <a:pt x="5305806" y="9906"/>
                </a:lnTo>
                <a:lnTo>
                  <a:pt x="5305806" y="1161288"/>
                </a:lnTo>
                <a:lnTo>
                  <a:pt x="5310378" y="1161288"/>
                </a:lnTo>
                <a:close/>
              </a:path>
              <a:path w="5316220" h="1170939">
                <a:moveTo>
                  <a:pt x="5310378" y="1170432"/>
                </a:moveTo>
                <a:lnTo>
                  <a:pt x="5310378" y="1161288"/>
                </a:lnTo>
                <a:lnTo>
                  <a:pt x="5305806" y="1165860"/>
                </a:lnTo>
                <a:lnTo>
                  <a:pt x="5305806" y="1170432"/>
                </a:lnTo>
                <a:lnTo>
                  <a:pt x="5310378" y="1170432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1171194" y="2189988"/>
            <a:ext cx="5305425" cy="1160780"/>
          </a:xfrm>
          <a:custGeom>
            <a:avLst/>
            <a:gdLst/>
            <a:ahLst/>
            <a:cxnLst/>
            <a:rect l="l" t="t" r="r" b="b"/>
            <a:pathLst>
              <a:path w="5305425" h="1160779">
                <a:moveTo>
                  <a:pt x="0" y="0"/>
                </a:moveTo>
                <a:lnTo>
                  <a:pt x="0" y="1160526"/>
                </a:lnTo>
                <a:lnTo>
                  <a:pt x="5305044" y="1160526"/>
                </a:lnTo>
                <a:lnTo>
                  <a:pt x="5305044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9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1165860" y="2184654"/>
            <a:ext cx="5316220" cy="1171575"/>
          </a:xfrm>
          <a:custGeom>
            <a:avLst/>
            <a:gdLst/>
            <a:ahLst/>
            <a:cxnLst/>
            <a:rect l="l" t="t" r="r" b="b"/>
            <a:pathLst>
              <a:path w="5316220" h="1171575">
                <a:moveTo>
                  <a:pt x="5315712" y="1171193"/>
                </a:moveTo>
                <a:lnTo>
                  <a:pt x="5315712" y="0"/>
                </a:lnTo>
                <a:lnTo>
                  <a:pt x="0" y="0"/>
                </a:lnTo>
                <a:lnTo>
                  <a:pt x="0" y="1171194"/>
                </a:lnTo>
                <a:lnTo>
                  <a:pt x="5334" y="1171194"/>
                </a:lnTo>
                <a:lnTo>
                  <a:pt x="5334" y="9906"/>
                </a:lnTo>
                <a:lnTo>
                  <a:pt x="9905" y="5334"/>
                </a:lnTo>
                <a:lnTo>
                  <a:pt x="9905" y="9906"/>
                </a:lnTo>
                <a:lnTo>
                  <a:pt x="5305806" y="9906"/>
                </a:lnTo>
                <a:lnTo>
                  <a:pt x="5305806" y="5333"/>
                </a:lnTo>
                <a:lnTo>
                  <a:pt x="5310378" y="9906"/>
                </a:lnTo>
                <a:lnTo>
                  <a:pt x="5310378" y="1171193"/>
                </a:lnTo>
                <a:lnTo>
                  <a:pt x="5315712" y="1171193"/>
                </a:lnTo>
                <a:close/>
              </a:path>
              <a:path w="5316220" h="1171575">
                <a:moveTo>
                  <a:pt x="9905" y="9906"/>
                </a:moveTo>
                <a:lnTo>
                  <a:pt x="9905" y="5334"/>
                </a:lnTo>
                <a:lnTo>
                  <a:pt x="5334" y="9906"/>
                </a:lnTo>
                <a:lnTo>
                  <a:pt x="9905" y="9906"/>
                </a:lnTo>
                <a:close/>
              </a:path>
              <a:path w="5316220" h="1171575">
                <a:moveTo>
                  <a:pt x="9905" y="1161288"/>
                </a:moveTo>
                <a:lnTo>
                  <a:pt x="9905" y="9906"/>
                </a:lnTo>
                <a:lnTo>
                  <a:pt x="5334" y="9906"/>
                </a:lnTo>
                <a:lnTo>
                  <a:pt x="5334" y="1161288"/>
                </a:lnTo>
                <a:lnTo>
                  <a:pt x="9905" y="1161288"/>
                </a:lnTo>
                <a:close/>
              </a:path>
              <a:path w="5316220" h="1171575">
                <a:moveTo>
                  <a:pt x="5310378" y="1161287"/>
                </a:moveTo>
                <a:lnTo>
                  <a:pt x="5334" y="1161288"/>
                </a:lnTo>
                <a:lnTo>
                  <a:pt x="9905" y="1165860"/>
                </a:lnTo>
                <a:lnTo>
                  <a:pt x="9905" y="1171194"/>
                </a:lnTo>
                <a:lnTo>
                  <a:pt x="5305806" y="1171193"/>
                </a:lnTo>
                <a:lnTo>
                  <a:pt x="5305806" y="1165859"/>
                </a:lnTo>
                <a:lnTo>
                  <a:pt x="5310378" y="1161287"/>
                </a:lnTo>
                <a:close/>
              </a:path>
              <a:path w="5316220" h="1171575">
                <a:moveTo>
                  <a:pt x="9905" y="1171194"/>
                </a:moveTo>
                <a:lnTo>
                  <a:pt x="9905" y="1165860"/>
                </a:lnTo>
                <a:lnTo>
                  <a:pt x="5334" y="1161288"/>
                </a:lnTo>
                <a:lnTo>
                  <a:pt x="5334" y="1171194"/>
                </a:lnTo>
                <a:lnTo>
                  <a:pt x="9905" y="1171194"/>
                </a:lnTo>
                <a:close/>
              </a:path>
              <a:path w="5316220" h="1171575">
                <a:moveTo>
                  <a:pt x="5310378" y="9906"/>
                </a:moveTo>
                <a:lnTo>
                  <a:pt x="5305806" y="5333"/>
                </a:lnTo>
                <a:lnTo>
                  <a:pt x="5305806" y="9906"/>
                </a:lnTo>
                <a:lnTo>
                  <a:pt x="5310378" y="9906"/>
                </a:lnTo>
                <a:close/>
              </a:path>
              <a:path w="5316220" h="1171575">
                <a:moveTo>
                  <a:pt x="5310378" y="1161287"/>
                </a:moveTo>
                <a:lnTo>
                  <a:pt x="5310378" y="9906"/>
                </a:lnTo>
                <a:lnTo>
                  <a:pt x="5305806" y="9906"/>
                </a:lnTo>
                <a:lnTo>
                  <a:pt x="5305806" y="1161287"/>
                </a:lnTo>
                <a:lnTo>
                  <a:pt x="5310378" y="1161287"/>
                </a:lnTo>
                <a:close/>
              </a:path>
              <a:path w="5316220" h="1171575">
                <a:moveTo>
                  <a:pt x="5310378" y="1171193"/>
                </a:moveTo>
                <a:lnTo>
                  <a:pt x="5310378" y="1161287"/>
                </a:lnTo>
                <a:lnTo>
                  <a:pt x="5305806" y="1165859"/>
                </a:lnTo>
                <a:lnTo>
                  <a:pt x="5305806" y="1171193"/>
                </a:lnTo>
                <a:lnTo>
                  <a:pt x="5310378" y="117119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524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Symmetric Key</a:t>
            </a:r>
            <a:r>
              <a:rPr spc="10" dirty="0"/>
              <a:t> </a:t>
            </a:r>
            <a:r>
              <a:rPr spc="-5" dirty="0"/>
              <a:t>Cryptography</a:t>
            </a:r>
          </a:p>
        </p:txBody>
      </p:sp>
      <p:sp>
        <p:nvSpPr>
          <p:cNvPr id="9" name="object 9"/>
          <p:cNvSpPr/>
          <p:nvPr/>
        </p:nvSpPr>
        <p:spPr>
          <a:xfrm>
            <a:off x="3339084" y="2575169"/>
            <a:ext cx="401955" cy="401320"/>
          </a:xfrm>
          <a:custGeom>
            <a:avLst/>
            <a:gdLst/>
            <a:ahLst/>
            <a:cxnLst/>
            <a:rect l="l" t="t" r="r" b="b"/>
            <a:pathLst>
              <a:path w="401954" h="401319">
                <a:moveTo>
                  <a:pt x="401574" y="201558"/>
                </a:moveTo>
                <a:lnTo>
                  <a:pt x="387096" y="128406"/>
                </a:lnTo>
                <a:lnTo>
                  <a:pt x="366718" y="89171"/>
                </a:lnTo>
                <a:lnTo>
                  <a:pt x="340518" y="57069"/>
                </a:lnTo>
                <a:lnTo>
                  <a:pt x="309661" y="32101"/>
                </a:lnTo>
                <a:lnTo>
                  <a:pt x="275310" y="14267"/>
                </a:lnTo>
                <a:lnTo>
                  <a:pt x="238631" y="3566"/>
                </a:lnTo>
                <a:lnTo>
                  <a:pt x="200786" y="0"/>
                </a:lnTo>
                <a:lnTo>
                  <a:pt x="162942" y="3566"/>
                </a:lnTo>
                <a:lnTo>
                  <a:pt x="126263" y="14267"/>
                </a:lnTo>
                <a:lnTo>
                  <a:pt x="91912" y="32101"/>
                </a:lnTo>
                <a:lnTo>
                  <a:pt x="61055" y="57069"/>
                </a:lnTo>
                <a:lnTo>
                  <a:pt x="34855" y="89171"/>
                </a:lnTo>
                <a:lnTo>
                  <a:pt x="14477" y="128406"/>
                </a:lnTo>
                <a:lnTo>
                  <a:pt x="0" y="201558"/>
                </a:lnTo>
                <a:lnTo>
                  <a:pt x="3810" y="236610"/>
                </a:lnTo>
                <a:lnTo>
                  <a:pt x="30480" y="305952"/>
                </a:lnTo>
                <a:lnTo>
                  <a:pt x="58703" y="340893"/>
                </a:lnTo>
                <a:lnTo>
                  <a:pt x="90788" y="367526"/>
                </a:lnTo>
                <a:lnTo>
                  <a:pt x="125697" y="386163"/>
                </a:lnTo>
                <a:lnTo>
                  <a:pt x="162391" y="397118"/>
                </a:lnTo>
                <a:lnTo>
                  <a:pt x="199830" y="400703"/>
                </a:lnTo>
                <a:lnTo>
                  <a:pt x="236978" y="397229"/>
                </a:lnTo>
                <a:lnTo>
                  <a:pt x="306240" y="370360"/>
                </a:lnTo>
                <a:lnTo>
                  <a:pt x="361869" y="319011"/>
                </a:lnTo>
                <a:lnTo>
                  <a:pt x="381974" y="284938"/>
                </a:lnTo>
                <a:lnTo>
                  <a:pt x="395555" y="245683"/>
                </a:lnTo>
                <a:lnTo>
                  <a:pt x="401574" y="201558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3339084" y="2575169"/>
            <a:ext cx="401955" cy="401320"/>
          </a:xfrm>
          <a:custGeom>
            <a:avLst/>
            <a:gdLst/>
            <a:ahLst/>
            <a:cxnLst/>
            <a:rect l="l" t="t" r="r" b="b"/>
            <a:pathLst>
              <a:path w="401954" h="401319">
                <a:moveTo>
                  <a:pt x="0" y="201558"/>
                </a:moveTo>
                <a:lnTo>
                  <a:pt x="14477" y="128406"/>
                </a:lnTo>
                <a:lnTo>
                  <a:pt x="34855" y="89171"/>
                </a:lnTo>
                <a:lnTo>
                  <a:pt x="61055" y="57069"/>
                </a:lnTo>
                <a:lnTo>
                  <a:pt x="91912" y="32101"/>
                </a:lnTo>
                <a:lnTo>
                  <a:pt x="126263" y="14267"/>
                </a:lnTo>
                <a:lnTo>
                  <a:pt x="162942" y="3566"/>
                </a:lnTo>
                <a:lnTo>
                  <a:pt x="200786" y="0"/>
                </a:lnTo>
                <a:lnTo>
                  <a:pt x="238631" y="3566"/>
                </a:lnTo>
                <a:lnTo>
                  <a:pt x="275310" y="14267"/>
                </a:lnTo>
                <a:lnTo>
                  <a:pt x="309661" y="32101"/>
                </a:lnTo>
                <a:lnTo>
                  <a:pt x="340518" y="57069"/>
                </a:lnTo>
                <a:lnTo>
                  <a:pt x="366718" y="89171"/>
                </a:lnTo>
                <a:lnTo>
                  <a:pt x="387096" y="128406"/>
                </a:lnTo>
                <a:lnTo>
                  <a:pt x="401574" y="201558"/>
                </a:lnTo>
                <a:lnTo>
                  <a:pt x="395555" y="245683"/>
                </a:lnTo>
                <a:lnTo>
                  <a:pt x="381974" y="284938"/>
                </a:lnTo>
                <a:lnTo>
                  <a:pt x="361869" y="319011"/>
                </a:lnTo>
                <a:lnTo>
                  <a:pt x="336278" y="347589"/>
                </a:lnTo>
                <a:lnTo>
                  <a:pt x="272794" y="387011"/>
                </a:lnTo>
                <a:lnTo>
                  <a:pt x="199830" y="400703"/>
                </a:lnTo>
                <a:lnTo>
                  <a:pt x="162391" y="397118"/>
                </a:lnTo>
                <a:lnTo>
                  <a:pt x="125697" y="386163"/>
                </a:lnTo>
                <a:lnTo>
                  <a:pt x="90788" y="367526"/>
                </a:lnTo>
                <a:lnTo>
                  <a:pt x="58703" y="340893"/>
                </a:lnTo>
                <a:lnTo>
                  <a:pt x="30480" y="305952"/>
                </a:lnTo>
                <a:lnTo>
                  <a:pt x="3810" y="236610"/>
                </a:lnTo>
                <a:lnTo>
                  <a:pt x="0" y="201558"/>
                </a:lnTo>
                <a:close/>
              </a:path>
            </a:pathLst>
          </a:custGeom>
          <a:ln w="3208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3401567" y="2643377"/>
            <a:ext cx="285115" cy="273685"/>
          </a:xfrm>
          <a:custGeom>
            <a:avLst/>
            <a:gdLst/>
            <a:ahLst/>
            <a:cxnLst/>
            <a:rect l="l" t="t" r="r" b="b"/>
            <a:pathLst>
              <a:path w="285114" h="273685">
                <a:moveTo>
                  <a:pt x="284988" y="0"/>
                </a:moveTo>
                <a:lnTo>
                  <a:pt x="0" y="273558"/>
                </a:lnTo>
              </a:path>
            </a:pathLst>
          </a:custGeom>
          <a:ln w="3208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3397758" y="2634233"/>
            <a:ext cx="283845" cy="283210"/>
          </a:xfrm>
          <a:custGeom>
            <a:avLst/>
            <a:gdLst/>
            <a:ahLst/>
            <a:cxnLst/>
            <a:rect l="l" t="t" r="r" b="b"/>
            <a:pathLst>
              <a:path w="283845" h="283210">
                <a:moveTo>
                  <a:pt x="0" y="0"/>
                </a:moveTo>
                <a:lnTo>
                  <a:pt x="283464" y="282702"/>
                </a:lnTo>
              </a:path>
            </a:pathLst>
          </a:custGeom>
          <a:ln w="3208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3435858" y="4223575"/>
            <a:ext cx="401320" cy="401320"/>
          </a:xfrm>
          <a:custGeom>
            <a:avLst/>
            <a:gdLst/>
            <a:ahLst/>
            <a:cxnLst/>
            <a:rect l="l" t="t" r="r" b="b"/>
            <a:pathLst>
              <a:path w="401320" h="401320">
                <a:moveTo>
                  <a:pt x="400812" y="201358"/>
                </a:moveTo>
                <a:lnTo>
                  <a:pt x="386334" y="128206"/>
                </a:lnTo>
                <a:lnTo>
                  <a:pt x="365898" y="89032"/>
                </a:lnTo>
                <a:lnTo>
                  <a:pt x="339707" y="56980"/>
                </a:lnTo>
                <a:lnTo>
                  <a:pt x="308911" y="32051"/>
                </a:lnTo>
                <a:lnTo>
                  <a:pt x="274661" y="14245"/>
                </a:lnTo>
                <a:lnTo>
                  <a:pt x="200405" y="0"/>
                </a:lnTo>
                <a:lnTo>
                  <a:pt x="162702" y="3561"/>
                </a:lnTo>
                <a:lnTo>
                  <a:pt x="91900" y="32051"/>
                </a:lnTo>
                <a:lnTo>
                  <a:pt x="61104" y="56980"/>
                </a:lnTo>
                <a:lnTo>
                  <a:pt x="34913" y="89032"/>
                </a:lnTo>
                <a:lnTo>
                  <a:pt x="14477" y="128206"/>
                </a:lnTo>
                <a:lnTo>
                  <a:pt x="0" y="201358"/>
                </a:lnTo>
                <a:lnTo>
                  <a:pt x="3810" y="237172"/>
                </a:lnTo>
                <a:lnTo>
                  <a:pt x="30480" y="305752"/>
                </a:lnTo>
                <a:lnTo>
                  <a:pt x="58527" y="340814"/>
                </a:lnTo>
                <a:lnTo>
                  <a:pt x="90484" y="367530"/>
                </a:lnTo>
                <a:lnTo>
                  <a:pt x="125305" y="386219"/>
                </a:lnTo>
                <a:lnTo>
                  <a:pt x="161943" y="397198"/>
                </a:lnTo>
                <a:lnTo>
                  <a:pt x="199352" y="400783"/>
                </a:lnTo>
                <a:lnTo>
                  <a:pt x="236485" y="397292"/>
                </a:lnTo>
                <a:lnTo>
                  <a:pt x="305740" y="370349"/>
                </a:lnTo>
                <a:lnTo>
                  <a:pt x="361337" y="318907"/>
                </a:lnTo>
                <a:lnTo>
                  <a:pt x="381397" y="284792"/>
                </a:lnTo>
                <a:lnTo>
                  <a:pt x="394904" y="245503"/>
                </a:lnTo>
                <a:lnTo>
                  <a:pt x="400812" y="201358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3435858" y="4223575"/>
            <a:ext cx="401320" cy="401320"/>
          </a:xfrm>
          <a:custGeom>
            <a:avLst/>
            <a:gdLst/>
            <a:ahLst/>
            <a:cxnLst/>
            <a:rect l="l" t="t" r="r" b="b"/>
            <a:pathLst>
              <a:path w="401320" h="401320">
                <a:moveTo>
                  <a:pt x="0" y="201358"/>
                </a:moveTo>
                <a:lnTo>
                  <a:pt x="14477" y="128206"/>
                </a:lnTo>
                <a:lnTo>
                  <a:pt x="34913" y="89032"/>
                </a:lnTo>
                <a:lnTo>
                  <a:pt x="61104" y="56980"/>
                </a:lnTo>
                <a:lnTo>
                  <a:pt x="91900" y="32051"/>
                </a:lnTo>
                <a:lnTo>
                  <a:pt x="126150" y="14245"/>
                </a:lnTo>
                <a:lnTo>
                  <a:pt x="200405" y="0"/>
                </a:lnTo>
                <a:lnTo>
                  <a:pt x="238109" y="3561"/>
                </a:lnTo>
                <a:lnTo>
                  <a:pt x="308911" y="32051"/>
                </a:lnTo>
                <a:lnTo>
                  <a:pt x="339707" y="56980"/>
                </a:lnTo>
                <a:lnTo>
                  <a:pt x="365898" y="89032"/>
                </a:lnTo>
                <a:lnTo>
                  <a:pt x="386334" y="128206"/>
                </a:lnTo>
                <a:lnTo>
                  <a:pt x="400812" y="201358"/>
                </a:lnTo>
                <a:lnTo>
                  <a:pt x="394904" y="245503"/>
                </a:lnTo>
                <a:lnTo>
                  <a:pt x="381397" y="284792"/>
                </a:lnTo>
                <a:lnTo>
                  <a:pt x="361337" y="318907"/>
                </a:lnTo>
                <a:lnTo>
                  <a:pt x="335769" y="347532"/>
                </a:lnTo>
                <a:lnTo>
                  <a:pt x="272297" y="387041"/>
                </a:lnTo>
                <a:lnTo>
                  <a:pt x="199352" y="400783"/>
                </a:lnTo>
                <a:lnTo>
                  <a:pt x="161943" y="397198"/>
                </a:lnTo>
                <a:lnTo>
                  <a:pt x="125305" y="386219"/>
                </a:lnTo>
                <a:lnTo>
                  <a:pt x="90484" y="367530"/>
                </a:lnTo>
                <a:lnTo>
                  <a:pt x="58527" y="340814"/>
                </a:lnTo>
                <a:lnTo>
                  <a:pt x="30480" y="305752"/>
                </a:lnTo>
                <a:lnTo>
                  <a:pt x="3810" y="237172"/>
                </a:lnTo>
                <a:lnTo>
                  <a:pt x="0" y="201358"/>
                </a:lnTo>
                <a:close/>
              </a:path>
            </a:pathLst>
          </a:custGeom>
          <a:ln w="3208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3498341" y="4291584"/>
            <a:ext cx="285115" cy="273685"/>
          </a:xfrm>
          <a:custGeom>
            <a:avLst/>
            <a:gdLst/>
            <a:ahLst/>
            <a:cxnLst/>
            <a:rect l="l" t="t" r="r" b="b"/>
            <a:pathLst>
              <a:path w="285114" h="273685">
                <a:moveTo>
                  <a:pt x="284988" y="0"/>
                </a:moveTo>
                <a:lnTo>
                  <a:pt x="0" y="273558"/>
                </a:lnTo>
              </a:path>
            </a:pathLst>
          </a:custGeom>
          <a:ln w="3208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3494532" y="4282440"/>
            <a:ext cx="283845" cy="283210"/>
          </a:xfrm>
          <a:custGeom>
            <a:avLst/>
            <a:gdLst/>
            <a:ahLst/>
            <a:cxnLst/>
            <a:rect l="l" t="t" r="r" b="b"/>
            <a:pathLst>
              <a:path w="283845" h="283210">
                <a:moveTo>
                  <a:pt x="0" y="0"/>
                </a:moveTo>
                <a:lnTo>
                  <a:pt x="283464" y="282702"/>
                </a:lnTo>
              </a:path>
            </a:pathLst>
          </a:custGeom>
          <a:ln w="3208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 txBox="1"/>
          <p:nvPr/>
        </p:nvSpPr>
        <p:spPr>
          <a:xfrm>
            <a:off x="1234686" y="2084619"/>
            <a:ext cx="1763395" cy="116903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indent="293370">
              <a:lnSpc>
                <a:spcPct val="121000"/>
              </a:lnSpc>
              <a:spcBef>
                <a:spcPts val="95"/>
              </a:spcBef>
            </a:pPr>
            <a:r>
              <a:rPr sz="3100" dirty="0">
                <a:latin typeface="Times New Roman"/>
                <a:cs typeface="Times New Roman"/>
              </a:rPr>
              <a:t>Plaintext  </a:t>
            </a:r>
            <a:r>
              <a:rPr sz="3100" spc="-5" dirty="0">
                <a:latin typeface="Times New Roman"/>
                <a:cs typeface="Times New Roman"/>
              </a:rPr>
              <a:t>Secret</a:t>
            </a:r>
            <a:r>
              <a:rPr sz="3100" spc="-90" dirty="0">
                <a:latin typeface="Times New Roman"/>
                <a:cs typeface="Times New Roman"/>
              </a:rPr>
              <a:t> </a:t>
            </a:r>
            <a:r>
              <a:rPr sz="3100" spc="-5" dirty="0">
                <a:latin typeface="Times New Roman"/>
                <a:cs typeface="Times New Roman"/>
              </a:rPr>
              <a:t>Key</a:t>
            </a:r>
            <a:endParaRPr sz="3100">
              <a:latin typeface="Times New Roman"/>
              <a:cs typeface="Times New Roman"/>
            </a:endParaRPr>
          </a:p>
        </p:txBody>
      </p:sp>
      <p:sp>
        <p:nvSpPr>
          <p:cNvPr id="18" name="object 18"/>
          <p:cNvSpPr/>
          <p:nvPr/>
        </p:nvSpPr>
        <p:spPr>
          <a:xfrm>
            <a:off x="2867405" y="2506979"/>
            <a:ext cx="291465" cy="108585"/>
          </a:xfrm>
          <a:custGeom>
            <a:avLst/>
            <a:gdLst/>
            <a:ahLst/>
            <a:cxnLst/>
            <a:rect l="l" t="t" r="r" b="b"/>
            <a:pathLst>
              <a:path w="291464" h="108585">
                <a:moveTo>
                  <a:pt x="219665" y="67151"/>
                </a:moveTo>
                <a:lnTo>
                  <a:pt x="3048" y="0"/>
                </a:lnTo>
                <a:lnTo>
                  <a:pt x="0" y="9144"/>
                </a:lnTo>
                <a:lnTo>
                  <a:pt x="216940" y="76172"/>
                </a:lnTo>
                <a:lnTo>
                  <a:pt x="219665" y="67151"/>
                </a:lnTo>
                <a:close/>
              </a:path>
              <a:path w="291464" h="108585">
                <a:moveTo>
                  <a:pt x="231648" y="103992"/>
                </a:moveTo>
                <a:lnTo>
                  <a:pt x="231648" y="70865"/>
                </a:lnTo>
                <a:lnTo>
                  <a:pt x="229362" y="80009"/>
                </a:lnTo>
                <a:lnTo>
                  <a:pt x="216940" y="76172"/>
                </a:lnTo>
                <a:lnTo>
                  <a:pt x="207264" y="108203"/>
                </a:lnTo>
                <a:lnTo>
                  <a:pt x="231648" y="103992"/>
                </a:lnTo>
                <a:close/>
              </a:path>
              <a:path w="291464" h="108585">
                <a:moveTo>
                  <a:pt x="231648" y="70865"/>
                </a:moveTo>
                <a:lnTo>
                  <a:pt x="219665" y="67151"/>
                </a:lnTo>
                <a:lnTo>
                  <a:pt x="216940" y="76172"/>
                </a:lnTo>
                <a:lnTo>
                  <a:pt x="229362" y="80009"/>
                </a:lnTo>
                <a:lnTo>
                  <a:pt x="231648" y="70865"/>
                </a:lnTo>
                <a:close/>
              </a:path>
              <a:path w="291464" h="108585">
                <a:moveTo>
                  <a:pt x="291084" y="93725"/>
                </a:moveTo>
                <a:lnTo>
                  <a:pt x="229362" y="35051"/>
                </a:lnTo>
                <a:lnTo>
                  <a:pt x="219665" y="67151"/>
                </a:lnTo>
                <a:lnTo>
                  <a:pt x="231648" y="70865"/>
                </a:lnTo>
                <a:lnTo>
                  <a:pt x="231648" y="103992"/>
                </a:lnTo>
                <a:lnTo>
                  <a:pt x="291084" y="9372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2964179" y="2944367"/>
            <a:ext cx="291465" cy="107950"/>
          </a:xfrm>
          <a:custGeom>
            <a:avLst/>
            <a:gdLst/>
            <a:ahLst/>
            <a:cxnLst/>
            <a:rect l="l" t="t" r="r" b="b"/>
            <a:pathLst>
              <a:path w="291464" h="107950">
                <a:moveTo>
                  <a:pt x="219472" y="41071"/>
                </a:moveTo>
                <a:lnTo>
                  <a:pt x="216570" y="31883"/>
                </a:lnTo>
                <a:lnTo>
                  <a:pt x="0" y="98297"/>
                </a:lnTo>
                <a:lnTo>
                  <a:pt x="3048" y="107441"/>
                </a:lnTo>
                <a:lnTo>
                  <a:pt x="219472" y="41071"/>
                </a:lnTo>
                <a:close/>
              </a:path>
              <a:path w="291464" h="107950">
                <a:moveTo>
                  <a:pt x="291084" y="13715"/>
                </a:moveTo>
                <a:lnTo>
                  <a:pt x="206502" y="0"/>
                </a:lnTo>
                <a:lnTo>
                  <a:pt x="216570" y="31883"/>
                </a:lnTo>
                <a:lnTo>
                  <a:pt x="228600" y="28193"/>
                </a:lnTo>
                <a:lnTo>
                  <a:pt x="231648" y="37337"/>
                </a:lnTo>
                <a:lnTo>
                  <a:pt x="231648" y="70216"/>
                </a:lnTo>
                <a:lnTo>
                  <a:pt x="291084" y="13715"/>
                </a:lnTo>
                <a:close/>
              </a:path>
              <a:path w="291464" h="107950">
                <a:moveTo>
                  <a:pt x="231648" y="37337"/>
                </a:moveTo>
                <a:lnTo>
                  <a:pt x="228600" y="28193"/>
                </a:lnTo>
                <a:lnTo>
                  <a:pt x="216570" y="31883"/>
                </a:lnTo>
                <a:lnTo>
                  <a:pt x="219472" y="41071"/>
                </a:lnTo>
                <a:lnTo>
                  <a:pt x="231648" y="37337"/>
                </a:lnTo>
                <a:close/>
              </a:path>
              <a:path w="291464" h="107950">
                <a:moveTo>
                  <a:pt x="231648" y="70216"/>
                </a:moveTo>
                <a:lnTo>
                  <a:pt x="231648" y="37337"/>
                </a:lnTo>
                <a:lnTo>
                  <a:pt x="219472" y="41071"/>
                </a:lnTo>
                <a:lnTo>
                  <a:pt x="229362" y="72389"/>
                </a:lnTo>
                <a:lnTo>
                  <a:pt x="231648" y="70216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 txBox="1"/>
          <p:nvPr/>
        </p:nvSpPr>
        <p:spPr>
          <a:xfrm>
            <a:off x="4243070" y="2540761"/>
            <a:ext cx="1786889" cy="4984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100" dirty="0">
                <a:latin typeface="Times New Roman"/>
                <a:cs typeface="Times New Roman"/>
              </a:rPr>
              <a:t>Cipher</a:t>
            </a:r>
            <a:r>
              <a:rPr sz="3100" spc="-95" dirty="0">
                <a:latin typeface="Times New Roman"/>
                <a:cs typeface="Times New Roman"/>
              </a:rPr>
              <a:t> </a:t>
            </a:r>
            <a:r>
              <a:rPr sz="3100" dirty="0">
                <a:latin typeface="Times New Roman"/>
                <a:cs typeface="Times New Roman"/>
              </a:rPr>
              <a:t>text</a:t>
            </a:r>
            <a:endParaRPr sz="3100">
              <a:latin typeface="Times New Roman"/>
              <a:cs typeface="Times New Roman"/>
            </a:endParaRPr>
          </a:p>
        </p:txBody>
      </p:sp>
      <p:sp>
        <p:nvSpPr>
          <p:cNvPr id="21" name="object 21"/>
          <p:cNvSpPr/>
          <p:nvPr/>
        </p:nvSpPr>
        <p:spPr>
          <a:xfrm>
            <a:off x="3833621" y="2741676"/>
            <a:ext cx="386715" cy="76200"/>
          </a:xfrm>
          <a:custGeom>
            <a:avLst/>
            <a:gdLst/>
            <a:ahLst/>
            <a:cxnLst/>
            <a:rect l="l" t="t" r="r" b="b"/>
            <a:pathLst>
              <a:path w="386714" h="76200">
                <a:moveTo>
                  <a:pt x="322325" y="42671"/>
                </a:moveTo>
                <a:lnTo>
                  <a:pt x="322325" y="32765"/>
                </a:lnTo>
                <a:lnTo>
                  <a:pt x="0" y="32765"/>
                </a:lnTo>
                <a:lnTo>
                  <a:pt x="0" y="42671"/>
                </a:lnTo>
                <a:lnTo>
                  <a:pt x="322325" y="42671"/>
                </a:lnTo>
                <a:close/>
              </a:path>
              <a:path w="386714" h="76200">
                <a:moveTo>
                  <a:pt x="386333" y="38099"/>
                </a:moveTo>
                <a:lnTo>
                  <a:pt x="310133" y="0"/>
                </a:lnTo>
                <a:lnTo>
                  <a:pt x="310133" y="32765"/>
                </a:lnTo>
                <a:lnTo>
                  <a:pt x="322325" y="32765"/>
                </a:lnTo>
                <a:lnTo>
                  <a:pt x="322325" y="70103"/>
                </a:lnTo>
                <a:lnTo>
                  <a:pt x="386333" y="38099"/>
                </a:lnTo>
                <a:close/>
              </a:path>
              <a:path w="386714" h="76200">
                <a:moveTo>
                  <a:pt x="322325" y="70103"/>
                </a:moveTo>
                <a:lnTo>
                  <a:pt x="322325" y="42671"/>
                </a:lnTo>
                <a:lnTo>
                  <a:pt x="310133" y="42671"/>
                </a:lnTo>
                <a:lnTo>
                  <a:pt x="310133" y="76199"/>
                </a:lnTo>
                <a:lnTo>
                  <a:pt x="322325" y="7010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 txBox="1"/>
          <p:nvPr/>
        </p:nvSpPr>
        <p:spPr>
          <a:xfrm>
            <a:off x="4241291" y="4183634"/>
            <a:ext cx="1414145" cy="4984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sz="3100" dirty="0">
                <a:latin typeface="Times New Roman"/>
                <a:cs typeface="Times New Roman"/>
              </a:rPr>
              <a:t>Plaintext</a:t>
            </a:r>
            <a:endParaRPr sz="3100">
              <a:latin typeface="Times New Roman"/>
              <a:cs typeface="Times New Roman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1194057" y="3603300"/>
            <a:ext cx="1774189" cy="1442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1590" marR="5080" indent="-22225">
              <a:lnSpc>
                <a:spcPct val="150000"/>
              </a:lnSpc>
              <a:spcBef>
                <a:spcPts val="100"/>
              </a:spcBef>
            </a:pPr>
            <a:r>
              <a:rPr sz="3100" dirty="0">
                <a:latin typeface="Times New Roman"/>
                <a:cs typeface="Times New Roman"/>
              </a:rPr>
              <a:t>Cipher</a:t>
            </a:r>
            <a:r>
              <a:rPr sz="3100" spc="-105" dirty="0">
                <a:latin typeface="Times New Roman"/>
                <a:cs typeface="Times New Roman"/>
              </a:rPr>
              <a:t> </a:t>
            </a:r>
            <a:r>
              <a:rPr sz="3100" dirty="0">
                <a:latin typeface="Times New Roman"/>
                <a:cs typeface="Times New Roman"/>
              </a:rPr>
              <a:t>text  </a:t>
            </a:r>
            <a:r>
              <a:rPr sz="3100" spc="-5" dirty="0">
                <a:latin typeface="Times New Roman"/>
                <a:cs typeface="Times New Roman"/>
              </a:rPr>
              <a:t>Secret</a:t>
            </a:r>
            <a:r>
              <a:rPr sz="3100" spc="-90" dirty="0">
                <a:latin typeface="Times New Roman"/>
                <a:cs typeface="Times New Roman"/>
              </a:rPr>
              <a:t> </a:t>
            </a:r>
            <a:r>
              <a:rPr sz="3100" spc="-5" dirty="0">
                <a:latin typeface="Times New Roman"/>
                <a:cs typeface="Times New Roman"/>
              </a:rPr>
              <a:t>Key</a:t>
            </a:r>
            <a:endParaRPr sz="3100">
              <a:latin typeface="Times New Roman"/>
              <a:cs typeface="Times New Roman"/>
            </a:endParaRPr>
          </a:p>
        </p:txBody>
      </p:sp>
      <p:sp>
        <p:nvSpPr>
          <p:cNvPr id="24" name="object 24"/>
          <p:cNvSpPr/>
          <p:nvPr/>
        </p:nvSpPr>
        <p:spPr>
          <a:xfrm>
            <a:off x="2483357" y="3028950"/>
            <a:ext cx="2321560" cy="753745"/>
          </a:xfrm>
          <a:custGeom>
            <a:avLst/>
            <a:gdLst/>
            <a:ahLst/>
            <a:cxnLst/>
            <a:rect l="l" t="t" r="r" b="b"/>
            <a:pathLst>
              <a:path w="2321560" h="753745">
                <a:moveTo>
                  <a:pt x="103384" y="680993"/>
                </a:moveTo>
                <a:lnTo>
                  <a:pt x="92202" y="644652"/>
                </a:lnTo>
                <a:lnTo>
                  <a:pt x="0" y="733044"/>
                </a:lnTo>
                <a:lnTo>
                  <a:pt x="85344" y="747009"/>
                </a:lnTo>
                <a:lnTo>
                  <a:pt x="85344" y="686562"/>
                </a:lnTo>
                <a:lnTo>
                  <a:pt x="103384" y="680993"/>
                </a:lnTo>
                <a:close/>
              </a:path>
              <a:path w="2321560" h="753745">
                <a:moveTo>
                  <a:pt x="114653" y="717619"/>
                </a:moveTo>
                <a:lnTo>
                  <a:pt x="103384" y="680993"/>
                </a:lnTo>
                <a:lnTo>
                  <a:pt x="85344" y="686562"/>
                </a:lnTo>
                <a:lnTo>
                  <a:pt x="96774" y="723138"/>
                </a:lnTo>
                <a:lnTo>
                  <a:pt x="114653" y="717619"/>
                </a:lnTo>
                <a:close/>
              </a:path>
              <a:path w="2321560" h="753745">
                <a:moveTo>
                  <a:pt x="125730" y="753618"/>
                </a:moveTo>
                <a:lnTo>
                  <a:pt x="114653" y="717619"/>
                </a:lnTo>
                <a:lnTo>
                  <a:pt x="96774" y="723138"/>
                </a:lnTo>
                <a:lnTo>
                  <a:pt x="85344" y="686562"/>
                </a:lnTo>
                <a:lnTo>
                  <a:pt x="85344" y="747009"/>
                </a:lnTo>
                <a:lnTo>
                  <a:pt x="125730" y="753618"/>
                </a:lnTo>
                <a:close/>
              </a:path>
              <a:path w="2321560" h="753745">
                <a:moveTo>
                  <a:pt x="2321052" y="36576"/>
                </a:moveTo>
                <a:lnTo>
                  <a:pt x="2309622" y="0"/>
                </a:lnTo>
                <a:lnTo>
                  <a:pt x="103384" y="680993"/>
                </a:lnTo>
                <a:lnTo>
                  <a:pt x="114653" y="717619"/>
                </a:lnTo>
                <a:lnTo>
                  <a:pt x="2321052" y="36576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/>
          <p:nvPr/>
        </p:nvSpPr>
        <p:spPr>
          <a:xfrm>
            <a:off x="3060954" y="4239005"/>
            <a:ext cx="290830" cy="108585"/>
          </a:xfrm>
          <a:custGeom>
            <a:avLst/>
            <a:gdLst/>
            <a:ahLst/>
            <a:cxnLst/>
            <a:rect l="l" t="t" r="r" b="b"/>
            <a:pathLst>
              <a:path w="290829" h="108585">
                <a:moveTo>
                  <a:pt x="218903" y="67151"/>
                </a:moveTo>
                <a:lnTo>
                  <a:pt x="2286" y="0"/>
                </a:lnTo>
                <a:lnTo>
                  <a:pt x="0" y="9144"/>
                </a:lnTo>
                <a:lnTo>
                  <a:pt x="216181" y="76160"/>
                </a:lnTo>
                <a:lnTo>
                  <a:pt x="218903" y="67151"/>
                </a:lnTo>
                <a:close/>
              </a:path>
              <a:path w="290829" h="108585">
                <a:moveTo>
                  <a:pt x="230886" y="103992"/>
                </a:moveTo>
                <a:lnTo>
                  <a:pt x="230886" y="70865"/>
                </a:lnTo>
                <a:lnTo>
                  <a:pt x="228600" y="80009"/>
                </a:lnTo>
                <a:lnTo>
                  <a:pt x="216181" y="76160"/>
                </a:lnTo>
                <a:lnTo>
                  <a:pt x="206502" y="108203"/>
                </a:lnTo>
                <a:lnTo>
                  <a:pt x="230886" y="103992"/>
                </a:lnTo>
                <a:close/>
              </a:path>
              <a:path w="290829" h="108585">
                <a:moveTo>
                  <a:pt x="230886" y="70865"/>
                </a:moveTo>
                <a:lnTo>
                  <a:pt x="218903" y="67151"/>
                </a:lnTo>
                <a:lnTo>
                  <a:pt x="216181" y="76160"/>
                </a:lnTo>
                <a:lnTo>
                  <a:pt x="228600" y="80009"/>
                </a:lnTo>
                <a:lnTo>
                  <a:pt x="230886" y="70865"/>
                </a:lnTo>
                <a:close/>
              </a:path>
              <a:path w="290829" h="108585">
                <a:moveTo>
                  <a:pt x="290322" y="93725"/>
                </a:moveTo>
                <a:lnTo>
                  <a:pt x="228600" y="35051"/>
                </a:lnTo>
                <a:lnTo>
                  <a:pt x="218903" y="67151"/>
                </a:lnTo>
                <a:lnTo>
                  <a:pt x="230886" y="70865"/>
                </a:lnTo>
                <a:lnTo>
                  <a:pt x="230886" y="103992"/>
                </a:lnTo>
                <a:lnTo>
                  <a:pt x="290322" y="9372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/>
          <p:nvPr/>
        </p:nvSpPr>
        <p:spPr>
          <a:xfrm>
            <a:off x="3156204" y="4600955"/>
            <a:ext cx="292100" cy="182880"/>
          </a:xfrm>
          <a:custGeom>
            <a:avLst/>
            <a:gdLst/>
            <a:ahLst/>
            <a:cxnLst/>
            <a:rect l="l" t="t" r="r" b="b"/>
            <a:pathLst>
              <a:path w="292100" h="182879">
                <a:moveTo>
                  <a:pt x="229446" y="43879"/>
                </a:moveTo>
                <a:lnTo>
                  <a:pt x="224794" y="36275"/>
                </a:lnTo>
                <a:lnTo>
                  <a:pt x="0" y="174498"/>
                </a:lnTo>
                <a:lnTo>
                  <a:pt x="4571" y="182880"/>
                </a:lnTo>
                <a:lnTo>
                  <a:pt x="229446" y="43879"/>
                </a:lnTo>
                <a:close/>
              </a:path>
              <a:path w="292100" h="182879">
                <a:moveTo>
                  <a:pt x="291845" y="0"/>
                </a:moveTo>
                <a:lnTo>
                  <a:pt x="207263" y="7620"/>
                </a:lnTo>
                <a:lnTo>
                  <a:pt x="224794" y="36275"/>
                </a:lnTo>
                <a:lnTo>
                  <a:pt x="235457" y="29718"/>
                </a:lnTo>
                <a:lnTo>
                  <a:pt x="240029" y="37338"/>
                </a:lnTo>
                <a:lnTo>
                  <a:pt x="240029" y="61179"/>
                </a:lnTo>
                <a:lnTo>
                  <a:pt x="246887" y="72390"/>
                </a:lnTo>
                <a:lnTo>
                  <a:pt x="291845" y="0"/>
                </a:lnTo>
                <a:close/>
              </a:path>
              <a:path w="292100" h="182879">
                <a:moveTo>
                  <a:pt x="240029" y="37338"/>
                </a:moveTo>
                <a:lnTo>
                  <a:pt x="235457" y="29718"/>
                </a:lnTo>
                <a:lnTo>
                  <a:pt x="224794" y="36275"/>
                </a:lnTo>
                <a:lnTo>
                  <a:pt x="229446" y="43879"/>
                </a:lnTo>
                <a:lnTo>
                  <a:pt x="240029" y="37338"/>
                </a:lnTo>
                <a:close/>
              </a:path>
              <a:path w="292100" h="182879">
                <a:moveTo>
                  <a:pt x="240029" y="61179"/>
                </a:moveTo>
                <a:lnTo>
                  <a:pt x="240029" y="37338"/>
                </a:lnTo>
                <a:lnTo>
                  <a:pt x="229446" y="43879"/>
                </a:lnTo>
                <a:lnTo>
                  <a:pt x="240029" y="6117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7"/>
          <p:cNvSpPr/>
          <p:nvPr/>
        </p:nvSpPr>
        <p:spPr>
          <a:xfrm>
            <a:off x="4026408" y="4384547"/>
            <a:ext cx="193547" cy="7620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28"/>
          <p:cNvSpPr txBox="1"/>
          <p:nvPr/>
        </p:nvSpPr>
        <p:spPr>
          <a:xfrm>
            <a:off x="7373366" y="2540761"/>
            <a:ext cx="1119505" cy="4984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100" dirty="0">
                <a:latin typeface="Times New Roman"/>
                <a:cs typeface="Times New Roman"/>
              </a:rPr>
              <a:t>Sender</a:t>
            </a:r>
            <a:endParaRPr sz="3100">
              <a:latin typeface="Times New Roman"/>
              <a:cs typeface="Times New Roman"/>
            </a:endParaRPr>
          </a:p>
        </p:txBody>
      </p:sp>
      <p:sp>
        <p:nvSpPr>
          <p:cNvPr id="29" name="object 29"/>
          <p:cNvSpPr txBox="1"/>
          <p:nvPr/>
        </p:nvSpPr>
        <p:spPr>
          <a:xfrm>
            <a:off x="7261364" y="4183629"/>
            <a:ext cx="1535430" cy="4984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100" dirty="0">
                <a:latin typeface="Times New Roman"/>
                <a:cs typeface="Times New Roman"/>
              </a:rPr>
              <a:t>Recipient</a:t>
            </a:r>
            <a:endParaRPr sz="3100">
              <a:latin typeface="Times New Roman"/>
              <a:cs typeface="Times New Roman"/>
            </a:endParaRPr>
          </a:p>
        </p:txBody>
      </p:sp>
      <p:sp>
        <p:nvSpPr>
          <p:cNvPr id="30" name="object 30"/>
          <p:cNvSpPr txBox="1"/>
          <p:nvPr/>
        </p:nvSpPr>
        <p:spPr>
          <a:xfrm>
            <a:off x="3507771" y="3365229"/>
            <a:ext cx="3228975" cy="4984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100" dirty="0">
                <a:solidFill>
                  <a:srgbClr val="C00000"/>
                </a:solidFill>
                <a:latin typeface="Comic Sans MS"/>
                <a:cs typeface="Comic Sans MS"/>
              </a:rPr>
              <a:t>Unsecure</a:t>
            </a:r>
            <a:r>
              <a:rPr sz="3100" spc="-85" dirty="0">
                <a:solidFill>
                  <a:srgbClr val="C00000"/>
                </a:solidFill>
                <a:latin typeface="Comic Sans MS"/>
                <a:cs typeface="Comic Sans MS"/>
              </a:rPr>
              <a:t> </a:t>
            </a:r>
            <a:r>
              <a:rPr sz="3100" dirty="0">
                <a:solidFill>
                  <a:srgbClr val="C00000"/>
                </a:solidFill>
                <a:latin typeface="Comic Sans MS"/>
                <a:cs typeface="Comic Sans MS"/>
              </a:rPr>
              <a:t>channel</a:t>
            </a:r>
            <a:endParaRPr sz="3100">
              <a:latin typeface="Comic Sans MS"/>
              <a:cs typeface="Comic Sans MS"/>
            </a:endParaRPr>
          </a:p>
        </p:txBody>
      </p:sp>
      <p:sp>
        <p:nvSpPr>
          <p:cNvPr id="31" name="object 31"/>
          <p:cNvSpPr/>
          <p:nvPr/>
        </p:nvSpPr>
        <p:spPr>
          <a:xfrm>
            <a:off x="749808" y="2731007"/>
            <a:ext cx="421640" cy="1784985"/>
          </a:xfrm>
          <a:custGeom>
            <a:avLst/>
            <a:gdLst/>
            <a:ahLst/>
            <a:cxnLst/>
            <a:rect l="l" t="t" r="r" b="b"/>
            <a:pathLst>
              <a:path w="421640" h="1784985">
                <a:moveTo>
                  <a:pt x="421386" y="25146"/>
                </a:moveTo>
                <a:lnTo>
                  <a:pt x="421386" y="0"/>
                </a:lnTo>
                <a:lnTo>
                  <a:pt x="379476" y="0"/>
                </a:lnTo>
                <a:lnTo>
                  <a:pt x="324578" y="749"/>
                </a:lnTo>
                <a:lnTo>
                  <a:pt x="269686" y="2081"/>
                </a:lnTo>
                <a:lnTo>
                  <a:pt x="214825" y="4277"/>
                </a:lnTo>
                <a:lnTo>
                  <a:pt x="160020" y="7620"/>
                </a:lnTo>
                <a:lnTo>
                  <a:pt x="145542" y="8382"/>
                </a:lnTo>
                <a:lnTo>
                  <a:pt x="128163" y="10195"/>
                </a:lnTo>
                <a:lnTo>
                  <a:pt x="103446" y="12663"/>
                </a:lnTo>
                <a:lnTo>
                  <a:pt x="75809" y="15582"/>
                </a:lnTo>
                <a:lnTo>
                  <a:pt x="21335" y="25908"/>
                </a:lnTo>
                <a:lnTo>
                  <a:pt x="11429" y="30480"/>
                </a:lnTo>
                <a:lnTo>
                  <a:pt x="10667" y="30480"/>
                </a:lnTo>
                <a:lnTo>
                  <a:pt x="7620" y="32766"/>
                </a:lnTo>
                <a:lnTo>
                  <a:pt x="6857" y="32766"/>
                </a:lnTo>
                <a:lnTo>
                  <a:pt x="5334" y="34290"/>
                </a:lnTo>
                <a:lnTo>
                  <a:pt x="3809" y="36576"/>
                </a:lnTo>
                <a:lnTo>
                  <a:pt x="2285" y="37338"/>
                </a:lnTo>
                <a:lnTo>
                  <a:pt x="1523" y="39624"/>
                </a:lnTo>
                <a:lnTo>
                  <a:pt x="0" y="42672"/>
                </a:lnTo>
                <a:lnTo>
                  <a:pt x="0" y="1741170"/>
                </a:lnTo>
                <a:lnTo>
                  <a:pt x="762" y="1742694"/>
                </a:lnTo>
                <a:lnTo>
                  <a:pt x="1524" y="1744980"/>
                </a:lnTo>
                <a:lnTo>
                  <a:pt x="2286" y="1746504"/>
                </a:lnTo>
                <a:lnTo>
                  <a:pt x="7620" y="1751838"/>
                </a:lnTo>
                <a:lnTo>
                  <a:pt x="10668" y="1753362"/>
                </a:lnTo>
                <a:lnTo>
                  <a:pt x="11430" y="1754124"/>
                </a:lnTo>
                <a:lnTo>
                  <a:pt x="12192" y="1754124"/>
                </a:lnTo>
                <a:lnTo>
                  <a:pt x="16764" y="1756410"/>
                </a:lnTo>
                <a:lnTo>
                  <a:pt x="21336" y="1757383"/>
                </a:lnTo>
                <a:lnTo>
                  <a:pt x="21335" y="54102"/>
                </a:lnTo>
                <a:lnTo>
                  <a:pt x="22097" y="53530"/>
                </a:lnTo>
                <a:lnTo>
                  <a:pt x="22097" y="53340"/>
                </a:lnTo>
                <a:lnTo>
                  <a:pt x="24492" y="49747"/>
                </a:lnTo>
                <a:lnTo>
                  <a:pt x="25146" y="46482"/>
                </a:lnTo>
                <a:lnTo>
                  <a:pt x="25146" y="51435"/>
                </a:lnTo>
                <a:lnTo>
                  <a:pt x="75809" y="41744"/>
                </a:lnTo>
                <a:lnTo>
                  <a:pt x="128850" y="35338"/>
                </a:lnTo>
                <a:lnTo>
                  <a:pt x="183897" y="31210"/>
                </a:lnTo>
                <a:lnTo>
                  <a:pt x="239736" y="28744"/>
                </a:lnTo>
                <a:lnTo>
                  <a:pt x="295171" y="27324"/>
                </a:lnTo>
                <a:lnTo>
                  <a:pt x="349090" y="26328"/>
                </a:lnTo>
                <a:lnTo>
                  <a:pt x="400050" y="25146"/>
                </a:lnTo>
                <a:lnTo>
                  <a:pt x="421386" y="25146"/>
                </a:lnTo>
                <a:close/>
              </a:path>
              <a:path w="421640" h="1784985">
                <a:moveTo>
                  <a:pt x="25146" y="1732788"/>
                </a:moveTo>
                <a:lnTo>
                  <a:pt x="25146" y="51435"/>
                </a:lnTo>
                <a:lnTo>
                  <a:pt x="24383" y="51816"/>
                </a:lnTo>
                <a:lnTo>
                  <a:pt x="21335" y="54102"/>
                </a:lnTo>
                <a:lnTo>
                  <a:pt x="21336" y="1730502"/>
                </a:lnTo>
                <a:lnTo>
                  <a:pt x="22098" y="1730883"/>
                </a:lnTo>
                <a:lnTo>
                  <a:pt x="22098" y="1730502"/>
                </a:lnTo>
                <a:lnTo>
                  <a:pt x="22860" y="1731264"/>
                </a:lnTo>
                <a:lnTo>
                  <a:pt x="24383" y="1732026"/>
                </a:lnTo>
                <a:lnTo>
                  <a:pt x="24383" y="1732280"/>
                </a:lnTo>
                <a:lnTo>
                  <a:pt x="25146" y="1732788"/>
                </a:lnTo>
                <a:close/>
              </a:path>
              <a:path w="421640" h="1784985">
                <a:moveTo>
                  <a:pt x="22669" y="1731502"/>
                </a:moveTo>
                <a:lnTo>
                  <a:pt x="22402" y="1731035"/>
                </a:lnTo>
                <a:lnTo>
                  <a:pt x="21336" y="1730502"/>
                </a:lnTo>
                <a:lnTo>
                  <a:pt x="22669" y="1731502"/>
                </a:lnTo>
                <a:close/>
              </a:path>
              <a:path w="421640" h="1784985">
                <a:moveTo>
                  <a:pt x="25146" y="1758194"/>
                </a:moveTo>
                <a:lnTo>
                  <a:pt x="25146" y="1737360"/>
                </a:lnTo>
                <a:lnTo>
                  <a:pt x="24468" y="1734650"/>
                </a:lnTo>
                <a:lnTo>
                  <a:pt x="22669" y="1731502"/>
                </a:lnTo>
                <a:lnTo>
                  <a:pt x="21336" y="1730502"/>
                </a:lnTo>
                <a:lnTo>
                  <a:pt x="21336" y="1757383"/>
                </a:lnTo>
                <a:lnTo>
                  <a:pt x="25146" y="1758194"/>
                </a:lnTo>
                <a:close/>
              </a:path>
              <a:path w="421640" h="1784985">
                <a:moveTo>
                  <a:pt x="24492" y="49747"/>
                </a:moveTo>
                <a:lnTo>
                  <a:pt x="22097" y="53340"/>
                </a:lnTo>
                <a:lnTo>
                  <a:pt x="22859" y="52832"/>
                </a:lnTo>
                <a:lnTo>
                  <a:pt x="22859" y="52578"/>
                </a:lnTo>
                <a:lnTo>
                  <a:pt x="24383" y="51816"/>
                </a:lnTo>
                <a:lnTo>
                  <a:pt x="24383" y="50292"/>
                </a:lnTo>
                <a:lnTo>
                  <a:pt x="24492" y="49747"/>
                </a:lnTo>
                <a:close/>
              </a:path>
              <a:path w="421640" h="1784985">
                <a:moveTo>
                  <a:pt x="24383" y="51816"/>
                </a:moveTo>
                <a:lnTo>
                  <a:pt x="22097" y="53340"/>
                </a:lnTo>
                <a:lnTo>
                  <a:pt x="22097" y="53530"/>
                </a:lnTo>
                <a:lnTo>
                  <a:pt x="24383" y="51816"/>
                </a:lnTo>
                <a:close/>
              </a:path>
              <a:path w="421640" h="1784985">
                <a:moveTo>
                  <a:pt x="22860" y="1731264"/>
                </a:moveTo>
                <a:lnTo>
                  <a:pt x="22098" y="1730502"/>
                </a:lnTo>
                <a:lnTo>
                  <a:pt x="22402" y="1731035"/>
                </a:lnTo>
                <a:lnTo>
                  <a:pt x="22860" y="1731264"/>
                </a:lnTo>
                <a:close/>
              </a:path>
              <a:path w="421640" h="1784985">
                <a:moveTo>
                  <a:pt x="22402" y="1731035"/>
                </a:moveTo>
                <a:lnTo>
                  <a:pt x="22098" y="1730502"/>
                </a:lnTo>
                <a:lnTo>
                  <a:pt x="22098" y="1730883"/>
                </a:lnTo>
                <a:lnTo>
                  <a:pt x="22402" y="1731035"/>
                </a:lnTo>
                <a:close/>
              </a:path>
              <a:path w="421640" h="1784985">
                <a:moveTo>
                  <a:pt x="24383" y="1732788"/>
                </a:moveTo>
                <a:lnTo>
                  <a:pt x="22860" y="1731264"/>
                </a:lnTo>
                <a:lnTo>
                  <a:pt x="22402" y="1731035"/>
                </a:lnTo>
                <a:lnTo>
                  <a:pt x="22669" y="1731502"/>
                </a:lnTo>
                <a:lnTo>
                  <a:pt x="24383" y="1732788"/>
                </a:lnTo>
                <a:close/>
              </a:path>
              <a:path w="421640" h="1784985">
                <a:moveTo>
                  <a:pt x="24468" y="1734650"/>
                </a:moveTo>
                <a:lnTo>
                  <a:pt x="24383" y="1734312"/>
                </a:lnTo>
                <a:lnTo>
                  <a:pt x="24383" y="1732788"/>
                </a:lnTo>
                <a:lnTo>
                  <a:pt x="22669" y="1731502"/>
                </a:lnTo>
                <a:lnTo>
                  <a:pt x="24468" y="1734650"/>
                </a:lnTo>
                <a:close/>
              </a:path>
              <a:path w="421640" h="1784985">
                <a:moveTo>
                  <a:pt x="24383" y="51816"/>
                </a:moveTo>
                <a:lnTo>
                  <a:pt x="22859" y="52578"/>
                </a:lnTo>
                <a:lnTo>
                  <a:pt x="22859" y="52832"/>
                </a:lnTo>
                <a:lnTo>
                  <a:pt x="24383" y="51816"/>
                </a:lnTo>
                <a:close/>
              </a:path>
              <a:path w="421640" h="1784985">
                <a:moveTo>
                  <a:pt x="24383" y="1732280"/>
                </a:moveTo>
                <a:lnTo>
                  <a:pt x="24383" y="1732026"/>
                </a:lnTo>
                <a:lnTo>
                  <a:pt x="22860" y="1731264"/>
                </a:lnTo>
                <a:lnTo>
                  <a:pt x="24383" y="1732280"/>
                </a:lnTo>
                <a:close/>
              </a:path>
              <a:path w="421640" h="1784985">
                <a:moveTo>
                  <a:pt x="421386" y="1784604"/>
                </a:moveTo>
                <a:lnTo>
                  <a:pt x="421386" y="1758696"/>
                </a:lnTo>
                <a:lnTo>
                  <a:pt x="400050" y="1758696"/>
                </a:lnTo>
                <a:lnTo>
                  <a:pt x="349007" y="1757870"/>
                </a:lnTo>
                <a:lnTo>
                  <a:pt x="295158" y="1757035"/>
                </a:lnTo>
                <a:lnTo>
                  <a:pt x="239516" y="1755618"/>
                </a:lnTo>
                <a:lnTo>
                  <a:pt x="183430" y="1753052"/>
                </a:lnTo>
                <a:lnTo>
                  <a:pt x="128163" y="1748771"/>
                </a:lnTo>
                <a:lnTo>
                  <a:pt x="74980" y="1742205"/>
                </a:lnTo>
                <a:lnTo>
                  <a:pt x="25146" y="1732788"/>
                </a:lnTo>
                <a:lnTo>
                  <a:pt x="22860" y="1731264"/>
                </a:lnTo>
                <a:lnTo>
                  <a:pt x="24383" y="1732788"/>
                </a:lnTo>
                <a:lnTo>
                  <a:pt x="24383" y="1734312"/>
                </a:lnTo>
                <a:lnTo>
                  <a:pt x="25146" y="1735836"/>
                </a:lnTo>
                <a:lnTo>
                  <a:pt x="25146" y="1758194"/>
                </a:lnTo>
                <a:lnTo>
                  <a:pt x="107024" y="1772282"/>
                </a:lnTo>
                <a:lnTo>
                  <a:pt x="156297" y="1776799"/>
                </a:lnTo>
                <a:lnTo>
                  <a:pt x="206863" y="1779684"/>
                </a:lnTo>
                <a:lnTo>
                  <a:pt x="257623" y="1781421"/>
                </a:lnTo>
                <a:lnTo>
                  <a:pt x="307475" y="1782497"/>
                </a:lnTo>
                <a:lnTo>
                  <a:pt x="355317" y="1783396"/>
                </a:lnTo>
                <a:lnTo>
                  <a:pt x="400050" y="1784604"/>
                </a:lnTo>
                <a:lnTo>
                  <a:pt x="421386" y="1784604"/>
                </a:lnTo>
                <a:close/>
              </a:path>
              <a:path w="421640" h="1784985">
                <a:moveTo>
                  <a:pt x="25146" y="48768"/>
                </a:moveTo>
                <a:lnTo>
                  <a:pt x="24492" y="49747"/>
                </a:lnTo>
                <a:lnTo>
                  <a:pt x="24383" y="50292"/>
                </a:lnTo>
                <a:lnTo>
                  <a:pt x="25146" y="48768"/>
                </a:lnTo>
                <a:close/>
              </a:path>
              <a:path w="421640" h="1784985">
                <a:moveTo>
                  <a:pt x="25146" y="51435"/>
                </a:moveTo>
                <a:lnTo>
                  <a:pt x="25146" y="48768"/>
                </a:lnTo>
                <a:lnTo>
                  <a:pt x="24383" y="50292"/>
                </a:lnTo>
                <a:lnTo>
                  <a:pt x="24383" y="51816"/>
                </a:lnTo>
                <a:lnTo>
                  <a:pt x="25146" y="51435"/>
                </a:lnTo>
                <a:close/>
              </a:path>
              <a:path w="421640" h="1784985">
                <a:moveTo>
                  <a:pt x="25146" y="1735836"/>
                </a:moveTo>
                <a:lnTo>
                  <a:pt x="24383" y="1734312"/>
                </a:lnTo>
                <a:lnTo>
                  <a:pt x="24492" y="1734693"/>
                </a:lnTo>
                <a:lnTo>
                  <a:pt x="25146" y="1735836"/>
                </a:lnTo>
                <a:close/>
              </a:path>
              <a:path w="421640" h="1784985">
                <a:moveTo>
                  <a:pt x="25146" y="1737360"/>
                </a:moveTo>
                <a:lnTo>
                  <a:pt x="25146" y="1735836"/>
                </a:lnTo>
                <a:lnTo>
                  <a:pt x="24468" y="1734650"/>
                </a:lnTo>
                <a:lnTo>
                  <a:pt x="25146" y="1737360"/>
                </a:lnTo>
                <a:close/>
              </a:path>
              <a:path w="421640" h="1784985">
                <a:moveTo>
                  <a:pt x="25146" y="48768"/>
                </a:moveTo>
                <a:lnTo>
                  <a:pt x="25146" y="46482"/>
                </a:lnTo>
                <a:lnTo>
                  <a:pt x="24492" y="49747"/>
                </a:lnTo>
                <a:lnTo>
                  <a:pt x="25146" y="48768"/>
                </a:lnTo>
                <a:close/>
              </a:path>
            </a:pathLst>
          </a:custGeom>
          <a:solidFill>
            <a:srgbClr val="C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object 32"/>
          <p:cNvSpPr txBox="1"/>
          <p:nvPr/>
        </p:nvSpPr>
        <p:spPr>
          <a:xfrm>
            <a:off x="1761235" y="5581903"/>
            <a:ext cx="5680075" cy="4984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100" spc="-5" dirty="0">
                <a:latin typeface="Times New Roman"/>
                <a:cs typeface="Times New Roman"/>
              </a:rPr>
              <a:t>The two “secret keys” are the</a:t>
            </a:r>
            <a:r>
              <a:rPr sz="3100" spc="-25" dirty="0">
                <a:latin typeface="Times New Roman"/>
                <a:cs typeface="Times New Roman"/>
              </a:rPr>
              <a:t> </a:t>
            </a:r>
            <a:r>
              <a:rPr sz="3100" spc="-5" dirty="0">
                <a:latin typeface="Times New Roman"/>
                <a:cs typeface="Times New Roman"/>
              </a:rPr>
              <a:t>same.</a:t>
            </a:r>
            <a:endParaRPr sz="3100">
              <a:latin typeface="Times New Roman"/>
              <a:cs typeface="Times New Roman"/>
            </a:endParaRPr>
          </a:p>
        </p:txBody>
      </p:sp>
      <p:sp>
        <p:nvSpPr>
          <p:cNvPr id="33" name="object 33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object 34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15</a:t>
            </a:fld>
            <a:endParaRPr spc="-5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3089401" y="1006855"/>
            <a:ext cx="387985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Breakable</a:t>
            </a:r>
            <a:r>
              <a:rPr spc="-30" dirty="0"/>
              <a:t> </a:t>
            </a:r>
            <a:r>
              <a:rPr spc="-5" dirty="0"/>
              <a:t>Encryption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1221739" y="2001265"/>
            <a:ext cx="7437755" cy="46355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5600" marR="5080" indent="-342900">
              <a:lnSpc>
                <a:spcPct val="100000"/>
              </a:lnSpc>
              <a:spcBef>
                <a:spcPts val="10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A cryptosystem is “breakable” if, </a:t>
            </a:r>
            <a:r>
              <a:rPr sz="3000" spc="-5" dirty="0">
                <a:latin typeface="Times New Roman"/>
                <a:cs typeface="Times New Roman"/>
              </a:rPr>
              <a:t>with</a:t>
            </a:r>
            <a:r>
              <a:rPr sz="3000" spc="-23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enough  time and information, it can theoretically be  “cracked.”</a:t>
            </a:r>
            <a:endParaRPr sz="3000">
              <a:latin typeface="Times New Roman"/>
              <a:cs typeface="Times New Roman"/>
            </a:endParaRPr>
          </a:p>
          <a:p>
            <a:pPr marL="355600" marR="523875" indent="-342900">
              <a:lnSpc>
                <a:spcPct val="100000"/>
              </a:lnSpc>
              <a:spcBef>
                <a:spcPts val="10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Either by determining the key or</a:t>
            </a:r>
            <a:r>
              <a:rPr sz="3000" spc="-6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otherwise  obtaining the</a:t>
            </a:r>
            <a:r>
              <a:rPr sz="3000" spc="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plaintext.</a:t>
            </a:r>
            <a:endParaRPr sz="3000">
              <a:latin typeface="Times New Roman"/>
              <a:cs typeface="Times New Roman"/>
            </a:endParaRPr>
          </a:p>
          <a:p>
            <a:pPr marL="355600" marR="798830" indent="-342900">
              <a:lnSpc>
                <a:spcPct val="100000"/>
              </a:lnSpc>
              <a:spcBef>
                <a:spcPts val="9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spc="-120" dirty="0">
                <a:latin typeface="Times New Roman"/>
                <a:cs typeface="Times New Roman"/>
              </a:rPr>
              <a:t>We </a:t>
            </a:r>
            <a:r>
              <a:rPr sz="3000" dirty="0">
                <a:latin typeface="Times New Roman"/>
                <a:cs typeface="Times New Roman"/>
              </a:rPr>
              <a:t>must assume the algorithm is known.  </a:t>
            </a:r>
            <a:r>
              <a:rPr sz="3000" spc="-5" dirty="0">
                <a:latin typeface="Times New Roman"/>
                <a:cs typeface="Times New Roman"/>
              </a:rPr>
              <a:t>(Kerckhoffs’</a:t>
            </a:r>
            <a:r>
              <a:rPr sz="3000" spc="-24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Principle.)</a:t>
            </a:r>
            <a:endParaRPr sz="3000">
              <a:latin typeface="Times New Roman"/>
              <a:cs typeface="Times New Roman"/>
            </a:endParaRPr>
          </a:p>
          <a:p>
            <a:pPr marL="355600" marR="163830" indent="-342900">
              <a:lnSpc>
                <a:spcPct val="100000"/>
              </a:lnSpc>
              <a:spcBef>
                <a:spcPts val="105"/>
              </a:spcBef>
              <a:buFont typeface="Arial"/>
              <a:buChar char="•"/>
              <a:tabLst>
                <a:tab pos="354965" algn="l"/>
                <a:tab pos="355600" algn="l"/>
                <a:tab pos="3499485" algn="l"/>
              </a:tabLst>
            </a:pPr>
            <a:r>
              <a:rPr sz="3000" dirty="0">
                <a:latin typeface="Times New Roman"/>
                <a:cs typeface="Times New Roman"/>
              </a:rPr>
              <a:t>A cryptosystem that is breakable may</a:t>
            </a:r>
            <a:r>
              <a:rPr sz="3000" spc="-24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require  considerable</a:t>
            </a:r>
            <a:r>
              <a:rPr sz="3000" spc="20" dirty="0">
                <a:latin typeface="Times New Roman"/>
                <a:cs typeface="Times New Roman"/>
              </a:rPr>
              <a:t> </a:t>
            </a:r>
            <a:r>
              <a:rPr sz="3000" spc="-10" dirty="0">
                <a:latin typeface="Times New Roman"/>
                <a:cs typeface="Times New Roman"/>
              </a:rPr>
              <a:t>effort.	</a:t>
            </a:r>
            <a:r>
              <a:rPr sz="3000" spc="-5" dirty="0">
                <a:latin typeface="Times New Roman"/>
                <a:cs typeface="Times New Roman"/>
              </a:rPr>
              <a:t>That </a:t>
            </a:r>
            <a:r>
              <a:rPr sz="3000" dirty="0">
                <a:latin typeface="Times New Roman"/>
                <a:cs typeface="Times New Roman"/>
              </a:rPr>
              <a:t>is known as being  “computationally</a:t>
            </a:r>
            <a:r>
              <a:rPr sz="3000" spc="2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secure.”</a:t>
            </a:r>
            <a:endParaRPr sz="30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16</a:t>
            </a:fld>
            <a:endParaRPr spc="-5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57200" y="457200"/>
            <a:ext cx="9144000" cy="1447800"/>
          </a:xfrm>
          <a:custGeom>
            <a:avLst/>
            <a:gdLst/>
            <a:ahLst/>
            <a:cxnLst/>
            <a:rect l="l" t="t" r="r" b="b"/>
            <a:pathLst>
              <a:path w="9144000" h="1447800">
                <a:moveTo>
                  <a:pt x="0" y="0"/>
                </a:moveTo>
                <a:lnTo>
                  <a:pt x="0" y="1447800"/>
                </a:lnTo>
                <a:lnTo>
                  <a:pt x="9144000" y="14477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EBC1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672588" y="1006855"/>
            <a:ext cx="471360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Key Strength and</a:t>
            </a:r>
            <a:r>
              <a:rPr spc="-15" dirty="0"/>
              <a:t> </a:t>
            </a:r>
            <a:r>
              <a:rPr spc="-5" dirty="0"/>
              <a:t>Security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764540" y="6807960"/>
            <a:ext cx="223520" cy="2387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400" spc="-5" dirty="0">
                <a:latin typeface="Arial"/>
                <a:cs typeface="Arial"/>
              </a:rPr>
              <a:t>14</a:t>
            </a:r>
            <a:endParaRPr sz="1400">
              <a:latin typeface="Arial"/>
              <a:cs typeface="Arial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1269746" y="1936030"/>
            <a:ext cx="7416800" cy="4718050"/>
          </a:xfrm>
          <a:prstGeom prst="rect">
            <a:avLst/>
          </a:prstGeom>
        </p:spPr>
        <p:txBody>
          <a:bodyPr vert="horz" wrap="square" lIns="0" tIns="889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700"/>
              </a:spcBef>
            </a:pPr>
            <a:r>
              <a:rPr sz="2800" spc="-5" dirty="0">
                <a:latin typeface="Times New Roman"/>
                <a:cs typeface="Times New Roman"/>
              </a:rPr>
              <a:t>Encryption is </a:t>
            </a:r>
            <a:r>
              <a:rPr sz="2800" dirty="0">
                <a:latin typeface="Times New Roman"/>
                <a:cs typeface="Times New Roman"/>
              </a:rPr>
              <a:t>a </a:t>
            </a:r>
            <a:r>
              <a:rPr sz="2800" spc="-5" dirty="0">
                <a:latin typeface="Times New Roman"/>
                <a:cs typeface="Times New Roman"/>
              </a:rPr>
              <a:t>mathematical</a:t>
            </a:r>
            <a:r>
              <a:rPr sz="2800" spc="-2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operation</a:t>
            </a:r>
            <a:endParaRPr sz="2800">
              <a:latin typeface="Times New Roman"/>
              <a:cs typeface="Times New Roman"/>
            </a:endParaRPr>
          </a:p>
          <a:p>
            <a:pPr marL="12700" marR="662940">
              <a:lnSpc>
                <a:spcPct val="100000"/>
              </a:lnSpc>
              <a:spcBef>
                <a:spcPts val="600"/>
              </a:spcBef>
            </a:pPr>
            <a:r>
              <a:rPr sz="2800" i="1" spc="-5" dirty="0">
                <a:latin typeface="Times New Roman"/>
                <a:cs typeface="Times New Roman"/>
              </a:rPr>
              <a:t>The </a:t>
            </a:r>
            <a:r>
              <a:rPr sz="2800" i="1" spc="-20" dirty="0">
                <a:latin typeface="Times New Roman"/>
                <a:cs typeface="Times New Roman"/>
              </a:rPr>
              <a:t>strength </a:t>
            </a:r>
            <a:r>
              <a:rPr sz="2800" i="1" spc="-5" dirty="0">
                <a:latin typeface="Times New Roman"/>
                <a:cs typeface="Times New Roman"/>
              </a:rPr>
              <a:t>is in the </a:t>
            </a:r>
            <a:r>
              <a:rPr sz="2800" i="1" dirty="0">
                <a:latin typeface="Times New Roman"/>
                <a:cs typeface="Times New Roman"/>
              </a:rPr>
              <a:t>key</a:t>
            </a:r>
            <a:r>
              <a:rPr sz="2800" dirty="0">
                <a:latin typeface="Times New Roman"/>
                <a:cs typeface="Times New Roman"/>
              </a:rPr>
              <a:t>, not the algorithm!  (Assume that the bad guys know the</a:t>
            </a:r>
            <a:r>
              <a:rPr sz="2800" spc="-16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algorithm.  That is </a:t>
            </a:r>
            <a:r>
              <a:rPr sz="2800" i="1" spc="-15" dirty="0">
                <a:latin typeface="Times New Roman"/>
                <a:cs typeface="Times New Roman"/>
              </a:rPr>
              <a:t>Kerckhoffs’</a:t>
            </a:r>
            <a:r>
              <a:rPr sz="2800" i="1" spc="-350" dirty="0">
                <a:latin typeface="Times New Roman"/>
                <a:cs typeface="Times New Roman"/>
              </a:rPr>
              <a:t> </a:t>
            </a:r>
            <a:r>
              <a:rPr sz="2800" i="1" spc="-5" dirty="0">
                <a:latin typeface="Times New Roman"/>
                <a:cs typeface="Times New Roman"/>
              </a:rPr>
              <a:t>Principle</a:t>
            </a:r>
            <a:r>
              <a:rPr sz="2800" spc="-5" dirty="0">
                <a:latin typeface="Times New Roman"/>
                <a:cs typeface="Times New Roman"/>
              </a:rPr>
              <a:t>.)</a:t>
            </a:r>
            <a:endParaRPr sz="2800">
              <a:latin typeface="Times New Roman"/>
              <a:cs typeface="Times New Roman"/>
            </a:endParaRPr>
          </a:p>
          <a:p>
            <a:pPr marL="12700" marR="5080">
              <a:lnSpc>
                <a:spcPct val="100000"/>
              </a:lnSpc>
              <a:spcBef>
                <a:spcPts val="600"/>
              </a:spcBef>
            </a:pPr>
            <a:r>
              <a:rPr sz="2800" spc="-20" dirty="0">
                <a:latin typeface="Times New Roman"/>
                <a:cs typeface="Times New Roman"/>
              </a:rPr>
              <a:t>However, </a:t>
            </a:r>
            <a:r>
              <a:rPr sz="2800" dirty="0">
                <a:latin typeface="Times New Roman"/>
                <a:cs typeface="Times New Roman"/>
              </a:rPr>
              <a:t>the algorithm must be </a:t>
            </a:r>
            <a:r>
              <a:rPr sz="2800" spc="-5" dirty="0">
                <a:latin typeface="Times New Roman"/>
                <a:cs typeface="Times New Roman"/>
              </a:rPr>
              <a:t>free from </a:t>
            </a:r>
            <a:r>
              <a:rPr sz="2800" dirty="0">
                <a:latin typeface="Times New Roman"/>
                <a:cs typeface="Times New Roman"/>
              </a:rPr>
              <a:t>“shortcut  </a:t>
            </a:r>
            <a:r>
              <a:rPr sz="2800" spc="-5" dirty="0">
                <a:latin typeface="Times New Roman"/>
                <a:cs typeface="Times New Roman"/>
              </a:rPr>
              <a:t>attacks.”</a:t>
            </a:r>
            <a:endParaRPr sz="28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600"/>
              </a:spcBef>
            </a:pPr>
            <a:r>
              <a:rPr sz="2800" spc="-5" dirty="0">
                <a:latin typeface="Times New Roman"/>
                <a:cs typeface="Times New Roman"/>
              </a:rPr>
              <a:t>Keys should </a:t>
            </a:r>
            <a:r>
              <a:rPr sz="2800" dirty="0">
                <a:latin typeface="Times New Roman"/>
                <a:cs typeface="Times New Roman"/>
              </a:rPr>
              <a:t>be </a:t>
            </a:r>
            <a:r>
              <a:rPr sz="2800" i="1" dirty="0">
                <a:latin typeface="Times New Roman"/>
                <a:cs typeface="Times New Roman"/>
              </a:rPr>
              <a:t>long </a:t>
            </a:r>
            <a:r>
              <a:rPr sz="2800" dirty="0">
                <a:latin typeface="Times New Roman"/>
                <a:cs typeface="Times New Roman"/>
              </a:rPr>
              <a:t>and</a:t>
            </a:r>
            <a:r>
              <a:rPr sz="2800" spc="-60" dirty="0">
                <a:latin typeface="Times New Roman"/>
                <a:cs typeface="Times New Roman"/>
              </a:rPr>
              <a:t> </a:t>
            </a:r>
            <a:r>
              <a:rPr sz="2800" i="1" dirty="0">
                <a:latin typeface="Times New Roman"/>
                <a:cs typeface="Times New Roman"/>
              </a:rPr>
              <a:t>random.</a:t>
            </a:r>
            <a:endParaRPr sz="2800">
              <a:latin typeface="Times New Roman"/>
              <a:cs typeface="Times New Roman"/>
            </a:endParaRPr>
          </a:p>
          <a:p>
            <a:pPr marL="12700" marR="332105">
              <a:lnSpc>
                <a:spcPct val="99800"/>
              </a:lnSpc>
              <a:spcBef>
                <a:spcPts val="605"/>
              </a:spcBef>
              <a:tabLst>
                <a:tab pos="5468620" algn="l"/>
                <a:tab pos="6009640" algn="l"/>
              </a:tabLst>
            </a:pPr>
            <a:r>
              <a:rPr sz="2800" spc="-5" dirty="0">
                <a:latin typeface="Times New Roman"/>
                <a:cs typeface="Times New Roman"/>
              </a:rPr>
              <a:t>Keys </a:t>
            </a:r>
            <a:r>
              <a:rPr sz="2800" dirty="0">
                <a:latin typeface="Times New Roman"/>
                <a:cs typeface="Times New Roman"/>
              </a:rPr>
              <a:t>are applied </a:t>
            </a:r>
            <a:r>
              <a:rPr sz="2800" spc="-5" dirty="0">
                <a:latin typeface="Times New Roman"/>
                <a:cs typeface="Times New Roman"/>
              </a:rPr>
              <a:t>over blocks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of </a:t>
            </a:r>
            <a:r>
              <a:rPr sz="2800" spc="-5" dirty="0">
                <a:latin typeface="Times New Roman"/>
                <a:cs typeface="Times New Roman"/>
              </a:rPr>
              <a:t>data.	Brute</a:t>
            </a:r>
            <a:r>
              <a:rPr sz="2800" spc="-10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force  </a:t>
            </a:r>
            <a:r>
              <a:rPr sz="2800" dirty="0">
                <a:latin typeface="Times New Roman"/>
                <a:cs typeface="Times New Roman"/>
              </a:rPr>
              <a:t>attack: try all </a:t>
            </a:r>
            <a:r>
              <a:rPr sz="2800" spc="-5" dirty="0">
                <a:latin typeface="Times New Roman"/>
                <a:cs typeface="Times New Roman"/>
              </a:rPr>
              <a:t>possible</a:t>
            </a:r>
            <a:r>
              <a:rPr sz="2800" spc="-4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key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combinations.	</a:t>
            </a:r>
            <a:r>
              <a:rPr sz="2800" spc="-5" dirty="0">
                <a:latin typeface="Times New Roman"/>
                <a:cs typeface="Times New Roman"/>
              </a:rPr>
              <a:t>40-bit  </a:t>
            </a:r>
            <a:r>
              <a:rPr sz="2800" dirty="0">
                <a:latin typeface="Times New Roman"/>
                <a:cs typeface="Times New Roman"/>
              </a:rPr>
              <a:t>key: </a:t>
            </a:r>
            <a:r>
              <a:rPr sz="2800" spc="5" dirty="0">
                <a:latin typeface="Times New Roman"/>
                <a:cs typeface="Times New Roman"/>
              </a:rPr>
              <a:t>2</a:t>
            </a:r>
            <a:r>
              <a:rPr sz="2775" spc="7" baseline="25525" dirty="0">
                <a:latin typeface="Times New Roman"/>
                <a:cs typeface="Times New Roman"/>
              </a:rPr>
              <a:t>40</a:t>
            </a:r>
            <a:r>
              <a:rPr sz="2775" spc="315" baseline="2552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combinations</a:t>
            </a:r>
            <a:r>
              <a:rPr sz="3100" spc="-5" dirty="0">
                <a:latin typeface="Times New Roman"/>
                <a:cs typeface="Times New Roman"/>
              </a:rPr>
              <a:t>.</a:t>
            </a:r>
            <a:endParaRPr sz="3100">
              <a:latin typeface="Times New Roman"/>
              <a:cs typeface="Times New Roman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327401" y="1006855"/>
            <a:ext cx="540639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Attacks Against</a:t>
            </a:r>
            <a:r>
              <a:rPr spc="-95" dirty="0"/>
              <a:t> </a:t>
            </a:r>
            <a:r>
              <a:rPr spc="-5" dirty="0"/>
              <a:t>Cryptography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93139" y="2107184"/>
            <a:ext cx="7857490" cy="4159885"/>
          </a:xfrm>
          <a:prstGeom prst="rect">
            <a:avLst/>
          </a:prstGeom>
        </p:spPr>
        <p:txBody>
          <a:bodyPr vert="horz" wrap="square" lIns="0" tIns="104140" rIns="0" bIns="0" rtlCol="0">
            <a:spAutoFit/>
          </a:bodyPr>
          <a:lstStyle/>
          <a:p>
            <a:pPr marL="355600" marR="5080" indent="-342900">
              <a:lnSpc>
                <a:spcPct val="80000"/>
              </a:lnSpc>
              <a:spcBef>
                <a:spcPts val="8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Opponent whose goal is to break cryptosystem</a:t>
            </a:r>
            <a:r>
              <a:rPr sz="3000" spc="-10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is  the </a:t>
            </a:r>
            <a:r>
              <a:rPr sz="3000" i="1" spc="-5" dirty="0">
                <a:latin typeface="Times New Roman"/>
                <a:cs typeface="Times New Roman"/>
              </a:rPr>
              <a:t>adversary</a:t>
            </a:r>
            <a:endParaRPr sz="3000">
              <a:latin typeface="Times New Roman"/>
              <a:cs typeface="Times New Roman"/>
            </a:endParaRPr>
          </a:p>
          <a:p>
            <a:pPr marL="755650" marR="86360" lvl="1" indent="-285750">
              <a:lnSpc>
                <a:spcPct val="80000"/>
              </a:lnSpc>
              <a:spcBef>
                <a:spcPts val="635"/>
              </a:spcBef>
              <a:buFont typeface="Arial"/>
              <a:buChar char="•"/>
              <a:tabLst>
                <a:tab pos="755015" algn="l"/>
                <a:tab pos="756285" algn="l"/>
              </a:tabLst>
            </a:pPr>
            <a:r>
              <a:rPr sz="2600" spc="-5" dirty="0">
                <a:latin typeface="Times New Roman"/>
                <a:cs typeface="Times New Roman"/>
              </a:rPr>
              <a:t>Assume adversary knows the algorithm used, but not  the key (Kerckhoffs’ principle</a:t>
            </a:r>
            <a:r>
              <a:rPr sz="2600" spc="-210" dirty="0">
                <a:latin typeface="Times New Roman"/>
                <a:cs typeface="Times New Roman"/>
              </a:rPr>
              <a:t> </a:t>
            </a:r>
            <a:r>
              <a:rPr sz="2600" spc="-5" dirty="0">
                <a:latin typeface="Times New Roman"/>
                <a:cs typeface="Times New Roman"/>
              </a:rPr>
              <a:t>again)</a:t>
            </a:r>
            <a:endParaRPr sz="2600">
              <a:latin typeface="Times New Roman"/>
              <a:cs typeface="Times New Roman"/>
            </a:endParaRPr>
          </a:p>
          <a:p>
            <a:pPr marL="355600" indent="-342900">
              <a:lnSpc>
                <a:spcPts val="3590"/>
              </a:lnSpc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Three major types of attacks:</a:t>
            </a:r>
            <a:endParaRPr sz="3000">
              <a:latin typeface="Times New Roman"/>
              <a:cs typeface="Times New Roman"/>
            </a:endParaRPr>
          </a:p>
          <a:p>
            <a:pPr marL="755650" marR="26034" lvl="1" indent="-285750">
              <a:lnSpc>
                <a:spcPct val="80000"/>
              </a:lnSpc>
              <a:spcBef>
                <a:spcPts val="630"/>
              </a:spcBef>
              <a:buFont typeface="Arial"/>
              <a:buChar char="•"/>
              <a:tabLst>
                <a:tab pos="755015" algn="l"/>
                <a:tab pos="756285" algn="l"/>
              </a:tabLst>
            </a:pPr>
            <a:r>
              <a:rPr sz="2600" i="1" spc="-5" dirty="0">
                <a:latin typeface="Times New Roman"/>
                <a:cs typeface="Times New Roman"/>
              </a:rPr>
              <a:t>ciphertext only</a:t>
            </a:r>
            <a:r>
              <a:rPr sz="2600" spc="-5" dirty="0">
                <a:latin typeface="Times New Roman"/>
                <a:cs typeface="Times New Roman"/>
              </a:rPr>
              <a:t>: adversary has only ciphertext; goal is  to find plaintext and possibly the</a:t>
            </a:r>
            <a:r>
              <a:rPr sz="2600" spc="30" dirty="0">
                <a:latin typeface="Times New Roman"/>
                <a:cs typeface="Times New Roman"/>
              </a:rPr>
              <a:t> </a:t>
            </a:r>
            <a:r>
              <a:rPr sz="2600" spc="-5" dirty="0">
                <a:latin typeface="Times New Roman"/>
                <a:cs typeface="Times New Roman"/>
              </a:rPr>
              <a:t>key</a:t>
            </a:r>
            <a:endParaRPr sz="2600">
              <a:latin typeface="Times New Roman"/>
              <a:cs typeface="Times New Roman"/>
            </a:endParaRPr>
          </a:p>
          <a:p>
            <a:pPr marL="755650" marR="1406525" lvl="1" indent="-285750">
              <a:lnSpc>
                <a:spcPct val="80000"/>
              </a:lnSpc>
              <a:spcBef>
                <a:spcPts val="625"/>
              </a:spcBef>
              <a:buFont typeface="Arial"/>
              <a:buChar char="•"/>
              <a:tabLst>
                <a:tab pos="755015" algn="l"/>
                <a:tab pos="756285" algn="l"/>
              </a:tabLst>
            </a:pPr>
            <a:r>
              <a:rPr sz="2600" i="1" spc="-5" dirty="0">
                <a:latin typeface="Times New Roman"/>
                <a:cs typeface="Times New Roman"/>
              </a:rPr>
              <a:t>known plaintext</a:t>
            </a:r>
            <a:r>
              <a:rPr sz="2600" spc="-5" dirty="0">
                <a:latin typeface="Times New Roman"/>
                <a:cs typeface="Times New Roman"/>
              </a:rPr>
              <a:t>: adversary has ciphertext,  corresponding plaintext; goal is to find</a:t>
            </a:r>
            <a:r>
              <a:rPr sz="2600" spc="75" dirty="0">
                <a:latin typeface="Times New Roman"/>
                <a:cs typeface="Times New Roman"/>
              </a:rPr>
              <a:t> </a:t>
            </a:r>
            <a:r>
              <a:rPr sz="2600" spc="-5" dirty="0">
                <a:latin typeface="Times New Roman"/>
                <a:cs typeface="Times New Roman"/>
              </a:rPr>
              <a:t>key</a:t>
            </a:r>
            <a:endParaRPr sz="2600">
              <a:latin typeface="Times New Roman"/>
              <a:cs typeface="Times New Roman"/>
            </a:endParaRPr>
          </a:p>
          <a:p>
            <a:pPr marL="755650" marR="71120" lvl="1" indent="-285750">
              <a:lnSpc>
                <a:spcPct val="80000"/>
              </a:lnSpc>
              <a:spcBef>
                <a:spcPts val="625"/>
              </a:spcBef>
              <a:buFont typeface="Arial"/>
              <a:buChar char="•"/>
              <a:tabLst>
                <a:tab pos="755015" algn="l"/>
                <a:tab pos="756285" algn="l"/>
              </a:tabLst>
            </a:pPr>
            <a:r>
              <a:rPr sz="2600" i="1" spc="-5" dirty="0">
                <a:latin typeface="Times New Roman"/>
                <a:cs typeface="Times New Roman"/>
              </a:rPr>
              <a:t>chosen plaintext</a:t>
            </a:r>
            <a:r>
              <a:rPr sz="2600" spc="-5" dirty="0">
                <a:latin typeface="Times New Roman"/>
                <a:cs typeface="Times New Roman"/>
              </a:rPr>
              <a:t>: adversary may </a:t>
            </a:r>
            <a:r>
              <a:rPr sz="2600" spc="-10" dirty="0">
                <a:latin typeface="Times New Roman"/>
                <a:cs typeface="Times New Roman"/>
              </a:rPr>
              <a:t>supply </a:t>
            </a:r>
            <a:r>
              <a:rPr sz="2600" spc="-5" dirty="0">
                <a:latin typeface="Times New Roman"/>
                <a:cs typeface="Times New Roman"/>
              </a:rPr>
              <a:t>plaintext and  obtain corresponding ciphertext; goal is to find</a:t>
            </a:r>
            <a:r>
              <a:rPr sz="2600" spc="65" dirty="0">
                <a:latin typeface="Times New Roman"/>
                <a:cs typeface="Times New Roman"/>
              </a:rPr>
              <a:t> </a:t>
            </a:r>
            <a:r>
              <a:rPr sz="2600" spc="-5" dirty="0">
                <a:latin typeface="Times New Roman"/>
                <a:cs typeface="Times New Roman"/>
              </a:rPr>
              <a:t>key</a:t>
            </a:r>
            <a:endParaRPr sz="26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9068816" y="6935214"/>
            <a:ext cx="223520" cy="2387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400" spc="-5" dirty="0">
                <a:latin typeface="Arial"/>
                <a:cs typeface="Arial"/>
              </a:rPr>
              <a:t>15</a:t>
            </a:r>
            <a:endParaRPr sz="1400">
              <a:latin typeface="Arial"/>
              <a:cs typeface="Arial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1752854" y="1006855"/>
            <a:ext cx="655510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/>
              <a:t>Computational vs. Absolute</a:t>
            </a:r>
            <a:r>
              <a:rPr spc="-225" dirty="0"/>
              <a:t> </a:t>
            </a:r>
            <a:r>
              <a:rPr dirty="0"/>
              <a:t>Security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1221739" y="2033270"/>
            <a:ext cx="7444740" cy="45974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5600" marR="5080" indent="-342900">
              <a:lnSpc>
                <a:spcPct val="100000"/>
              </a:lnSpc>
              <a:spcBef>
                <a:spcPts val="100"/>
              </a:spcBef>
              <a:buFont typeface="Arial"/>
              <a:buChar char="•"/>
              <a:tabLst>
                <a:tab pos="354965" algn="l"/>
                <a:tab pos="355600" algn="l"/>
                <a:tab pos="3353435" algn="l"/>
              </a:tabLst>
            </a:pPr>
            <a:r>
              <a:rPr sz="3000" i="1" dirty="0">
                <a:latin typeface="Times New Roman"/>
                <a:cs typeface="Times New Roman"/>
              </a:rPr>
              <a:t>Absolutely</a:t>
            </a:r>
            <a:r>
              <a:rPr sz="3000" i="1" spc="30" dirty="0">
                <a:latin typeface="Times New Roman"/>
                <a:cs typeface="Times New Roman"/>
              </a:rPr>
              <a:t> </a:t>
            </a:r>
            <a:r>
              <a:rPr sz="3000" i="1" spc="-20" dirty="0">
                <a:latin typeface="Times New Roman"/>
                <a:cs typeface="Times New Roman"/>
              </a:rPr>
              <a:t>secure:	</a:t>
            </a:r>
            <a:r>
              <a:rPr sz="3000" dirty="0">
                <a:latin typeface="Times New Roman"/>
                <a:cs typeface="Times New Roman"/>
              </a:rPr>
              <a:t>There is no </a:t>
            </a:r>
            <a:r>
              <a:rPr sz="3000" spc="-5" dirty="0">
                <a:latin typeface="Times New Roman"/>
                <a:cs typeface="Times New Roman"/>
              </a:rPr>
              <a:t>way </a:t>
            </a:r>
            <a:r>
              <a:rPr sz="3000" dirty="0">
                <a:latin typeface="Times New Roman"/>
                <a:cs typeface="Times New Roman"/>
              </a:rPr>
              <a:t>to</a:t>
            </a:r>
            <a:r>
              <a:rPr sz="3000" spc="-7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recover  the plaintext from the cipher text without the  </a:t>
            </a:r>
            <a:r>
              <a:rPr sz="3000" spc="-50" dirty="0">
                <a:latin typeface="Times New Roman"/>
                <a:cs typeface="Times New Roman"/>
              </a:rPr>
              <a:t>key. </a:t>
            </a:r>
            <a:r>
              <a:rPr sz="3000" dirty="0">
                <a:latin typeface="Times New Roman"/>
                <a:cs typeface="Times New Roman"/>
              </a:rPr>
              <a:t>(And the</a:t>
            </a:r>
            <a:r>
              <a:rPr sz="3000" spc="4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algorithm)</a:t>
            </a:r>
            <a:endParaRPr sz="3000">
              <a:latin typeface="Times New Roman"/>
              <a:cs typeface="Times New Roman"/>
            </a:endParaRPr>
          </a:p>
          <a:p>
            <a:pPr marL="355600" marR="130175" indent="-342900">
              <a:lnSpc>
                <a:spcPct val="100000"/>
              </a:lnSpc>
              <a:spcBef>
                <a:spcPts val="720"/>
              </a:spcBef>
              <a:buFont typeface="Arial"/>
              <a:buChar char="•"/>
              <a:tabLst>
                <a:tab pos="354965" algn="l"/>
                <a:tab pos="355600" algn="l"/>
                <a:tab pos="4305935" algn="l"/>
              </a:tabLst>
            </a:pPr>
            <a:r>
              <a:rPr sz="3000" i="1" dirty="0">
                <a:latin typeface="Times New Roman"/>
                <a:cs typeface="Times New Roman"/>
              </a:rPr>
              <a:t>Computationally</a:t>
            </a:r>
            <a:r>
              <a:rPr sz="3000" i="1" spc="25" dirty="0">
                <a:latin typeface="Times New Roman"/>
                <a:cs typeface="Times New Roman"/>
              </a:rPr>
              <a:t> </a:t>
            </a:r>
            <a:r>
              <a:rPr sz="3000" i="1" spc="-20" dirty="0">
                <a:latin typeface="Times New Roman"/>
                <a:cs typeface="Times New Roman"/>
              </a:rPr>
              <a:t>secure:	</a:t>
            </a:r>
            <a:r>
              <a:rPr sz="3000" dirty="0">
                <a:latin typeface="Times New Roman"/>
                <a:cs typeface="Times New Roman"/>
              </a:rPr>
              <a:t>The time to</a:t>
            </a:r>
            <a:r>
              <a:rPr sz="3000" spc="-7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recover  the plaintext from the cipher text is so great  that the message has little or no value by the  time it can be</a:t>
            </a:r>
            <a:r>
              <a:rPr sz="3000" spc="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decrypted.</a:t>
            </a:r>
            <a:endParaRPr sz="3000">
              <a:latin typeface="Times New Roman"/>
              <a:cs typeface="Times New Roman"/>
            </a:endParaRPr>
          </a:p>
          <a:p>
            <a:pPr marL="354965" marR="128270">
              <a:lnSpc>
                <a:spcPct val="100000"/>
              </a:lnSpc>
              <a:spcBef>
                <a:spcPts val="2880"/>
              </a:spcBef>
            </a:pPr>
            <a:r>
              <a:rPr sz="3000" spc="-5" dirty="0">
                <a:latin typeface="Times New Roman"/>
                <a:cs typeface="Times New Roman"/>
              </a:rPr>
              <a:t>How </a:t>
            </a:r>
            <a:r>
              <a:rPr sz="3000" dirty="0">
                <a:latin typeface="Times New Roman"/>
                <a:cs typeface="Times New Roman"/>
              </a:rPr>
              <a:t>long does </a:t>
            </a:r>
            <a:r>
              <a:rPr sz="3000" i="1" spc="-95" dirty="0">
                <a:latin typeface="Times New Roman"/>
                <a:cs typeface="Times New Roman"/>
              </a:rPr>
              <a:t>“We </a:t>
            </a:r>
            <a:r>
              <a:rPr sz="3000" i="1" dirty="0">
                <a:latin typeface="Times New Roman"/>
                <a:cs typeface="Times New Roman"/>
              </a:rPr>
              <a:t>attack at dawn!” </a:t>
            </a:r>
            <a:r>
              <a:rPr sz="3000" dirty="0">
                <a:latin typeface="Times New Roman"/>
                <a:cs typeface="Times New Roman"/>
              </a:rPr>
              <a:t>need to  remain</a:t>
            </a:r>
            <a:r>
              <a:rPr sz="3000" spc="1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secure?</a:t>
            </a:r>
            <a:endParaRPr sz="30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8840216" y="6871969"/>
            <a:ext cx="223520" cy="2387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400" spc="-5" dirty="0">
                <a:latin typeface="Arial"/>
                <a:cs typeface="Arial"/>
              </a:rPr>
              <a:t>16</a:t>
            </a:r>
            <a:endParaRPr sz="1400">
              <a:latin typeface="Arial"/>
              <a:cs typeface="Arial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3309620" y="1006855"/>
            <a:ext cx="343979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Codes and</a:t>
            </a:r>
            <a:r>
              <a:rPr spc="-60" dirty="0"/>
              <a:t> </a:t>
            </a:r>
            <a:r>
              <a:rPr spc="-10" dirty="0"/>
              <a:t>Ciphers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93139" y="2077465"/>
            <a:ext cx="8029575" cy="44329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5600" marR="1708785" indent="-342900">
              <a:lnSpc>
                <a:spcPct val="100000"/>
              </a:lnSpc>
              <a:spcBef>
                <a:spcPts val="10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Both codes and ciphers obfuscate  communications to foil</a:t>
            </a:r>
            <a:r>
              <a:rPr sz="3000" spc="-8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eavesdropping.</a:t>
            </a:r>
            <a:endParaRPr sz="3000">
              <a:latin typeface="Times New Roman"/>
              <a:cs typeface="Times New Roman"/>
            </a:endParaRPr>
          </a:p>
          <a:p>
            <a:pPr marL="355600" marR="5080" indent="-342900">
              <a:lnSpc>
                <a:spcPct val="100000"/>
              </a:lnSpc>
              <a:spcBef>
                <a:spcPts val="720"/>
              </a:spcBef>
              <a:buFont typeface="Arial"/>
              <a:buChar char="•"/>
              <a:tabLst>
                <a:tab pos="354965" algn="l"/>
                <a:tab pos="355600" algn="l"/>
                <a:tab pos="2988945" algn="l"/>
              </a:tabLst>
            </a:pPr>
            <a:r>
              <a:rPr sz="3000" b="1" spc="-5" dirty="0">
                <a:latin typeface="Times New Roman"/>
                <a:cs typeface="Times New Roman"/>
              </a:rPr>
              <a:t>Codes </a:t>
            </a:r>
            <a:r>
              <a:rPr sz="3000" spc="-5" dirty="0">
                <a:latin typeface="Times New Roman"/>
                <a:cs typeface="Times New Roman"/>
              </a:rPr>
              <a:t>substitute words, </a:t>
            </a:r>
            <a:r>
              <a:rPr sz="3000" dirty="0">
                <a:latin typeface="Times New Roman"/>
                <a:cs typeface="Times New Roman"/>
              </a:rPr>
              <a:t>phrases, or other </a:t>
            </a:r>
            <a:r>
              <a:rPr sz="3000" spc="-5" dirty="0">
                <a:latin typeface="Times New Roman"/>
                <a:cs typeface="Times New Roman"/>
              </a:rPr>
              <a:t>symbols  </a:t>
            </a:r>
            <a:r>
              <a:rPr sz="3000" dirty="0">
                <a:latin typeface="Times New Roman"/>
                <a:cs typeface="Times New Roman"/>
              </a:rPr>
              <a:t>for other words.	Codes operate at the level of  meaning.</a:t>
            </a:r>
            <a:endParaRPr sz="30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68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i="1" dirty="0">
                <a:latin typeface="Times New Roman"/>
                <a:cs typeface="Times New Roman"/>
              </a:rPr>
              <a:t>One if by land and two if by</a:t>
            </a:r>
            <a:r>
              <a:rPr sz="2800" i="1" spc="-100" dirty="0">
                <a:latin typeface="Times New Roman"/>
                <a:cs typeface="Times New Roman"/>
              </a:rPr>
              <a:t> </a:t>
            </a:r>
            <a:r>
              <a:rPr sz="2800" i="1" dirty="0">
                <a:latin typeface="Times New Roman"/>
                <a:cs typeface="Times New Roman"/>
              </a:rPr>
              <a:t>sea.</a:t>
            </a:r>
            <a:endParaRPr sz="28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67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i="1" dirty="0">
                <a:latin typeface="Times New Roman"/>
                <a:cs typeface="Times New Roman"/>
              </a:rPr>
              <a:t>Climb Mount</a:t>
            </a:r>
            <a:r>
              <a:rPr sz="2800" i="1" spc="-35" dirty="0">
                <a:latin typeface="Times New Roman"/>
                <a:cs typeface="Times New Roman"/>
              </a:rPr>
              <a:t> </a:t>
            </a:r>
            <a:r>
              <a:rPr sz="2800" i="1" dirty="0">
                <a:latin typeface="Times New Roman"/>
                <a:cs typeface="Times New Roman"/>
              </a:rPr>
              <a:t>Niitaka.</a:t>
            </a:r>
            <a:endParaRPr sz="2800">
              <a:latin typeface="Times New Roman"/>
              <a:cs typeface="Times New Roman"/>
            </a:endParaRPr>
          </a:p>
          <a:p>
            <a:pPr marL="355600" marR="271780" indent="-342900">
              <a:lnSpc>
                <a:spcPct val="100000"/>
              </a:lnSpc>
              <a:spcBef>
                <a:spcPts val="71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b="1" spc="-5" dirty="0">
                <a:latin typeface="Times New Roman"/>
                <a:cs typeface="Times New Roman"/>
              </a:rPr>
              <a:t>Ciphers </a:t>
            </a:r>
            <a:r>
              <a:rPr sz="3000" dirty="0">
                <a:latin typeface="Times New Roman"/>
                <a:cs typeface="Times New Roman"/>
              </a:rPr>
              <a:t>operate at the level of </a:t>
            </a:r>
            <a:r>
              <a:rPr sz="3000" spc="-5" dirty="0">
                <a:latin typeface="Times New Roman"/>
                <a:cs typeface="Times New Roman"/>
              </a:rPr>
              <a:t>symbols </a:t>
            </a:r>
            <a:r>
              <a:rPr sz="3000" dirty="0">
                <a:latin typeface="Times New Roman"/>
                <a:cs typeface="Times New Roman"/>
              </a:rPr>
              <a:t>or </a:t>
            </a:r>
            <a:r>
              <a:rPr sz="3000" spc="-5" dirty="0">
                <a:latin typeface="Times New Roman"/>
                <a:cs typeface="Times New Roman"/>
              </a:rPr>
              <a:t>small  </a:t>
            </a:r>
            <a:r>
              <a:rPr sz="3000" dirty="0">
                <a:latin typeface="Times New Roman"/>
                <a:cs typeface="Times New Roman"/>
              </a:rPr>
              <a:t>groups of</a:t>
            </a:r>
            <a:r>
              <a:rPr sz="3000" spc="-5" dirty="0">
                <a:latin typeface="Times New Roman"/>
                <a:cs typeface="Times New Roman"/>
              </a:rPr>
              <a:t> symbols.</a:t>
            </a:r>
            <a:endParaRPr sz="30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2</a:t>
            </a:fld>
            <a:endParaRPr spc="-5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912617" y="1006855"/>
            <a:ext cx="423418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/>
              <a:t>Computational</a:t>
            </a:r>
            <a:r>
              <a:rPr spc="-100" dirty="0"/>
              <a:t> </a:t>
            </a:r>
            <a:r>
              <a:rPr dirty="0"/>
              <a:t>Security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1221739" y="2001265"/>
            <a:ext cx="7905115" cy="43535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5600" marR="51435" indent="-342900">
              <a:lnSpc>
                <a:spcPct val="100000"/>
              </a:lnSpc>
              <a:spcBef>
                <a:spcPts val="10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Brute force: </a:t>
            </a:r>
            <a:r>
              <a:rPr sz="3000" spc="-40" dirty="0">
                <a:latin typeface="Times New Roman"/>
                <a:cs typeface="Times New Roman"/>
              </a:rPr>
              <a:t>Try </a:t>
            </a:r>
            <a:r>
              <a:rPr sz="3000" dirty="0">
                <a:latin typeface="Times New Roman"/>
                <a:cs typeface="Times New Roman"/>
              </a:rPr>
              <a:t>every possible key combination  to see which one appears to decrypt the</a:t>
            </a:r>
            <a:r>
              <a:rPr sz="3000" spc="-10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message.</a:t>
            </a:r>
            <a:endParaRPr sz="3000">
              <a:latin typeface="Times New Roman"/>
              <a:cs typeface="Times New Roman"/>
            </a:endParaRPr>
          </a:p>
          <a:p>
            <a:pPr marL="355600" marR="5080" indent="-342900">
              <a:lnSpc>
                <a:spcPct val="100000"/>
              </a:lnSpc>
              <a:spcBef>
                <a:spcPts val="720"/>
              </a:spcBef>
              <a:buFont typeface="Arial"/>
              <a:buChar char="•"/>
              <a:tabLst>
                <a:tab pos="354965" algn="l"/>
                <a:tab pos="355600" algn="l"/>
                <a:tab pos="2169795" algn="l"/>
              </a:tabLst>
            </a:pPr>
            <a:r>
              <a:rPr sz="3000" dirty="0">
                <a:latin typeface="Times New Roman"/>
                <a:cs typeface="Times New Roman"/>
              </a:rPr>
              <a:t>Shortcut attacks: </a:t>
            </a:r>
            <a:r>
              <a:rPr sz="3000" spc="-5" dirty="0">
                <a:latin typeface="Times New Roman"/>
                <a:cs typeface="Times New Roman"/>
              </a:rPr>
              <a:t>For </a:t>
            </a:r>
            <a:r>
              <a:rPr sz="3000" dirty="0">
                <a:latin typeface="Times New Roman"/>
                <a:cs typeface="Times New Roman"/>
              </a:rPr>
              <a:t>a particular algorithm, there  exists a mechanism that is less </a:t>
            </a:r>
            <a:r>
              <a:rPr sz="3000" spc="-5" dirty="0">
                <a:latin typeface="Times New Roman"/>
                <a:cs typeface="Times New Roman"/>
              </a:rPr>
              <a:t>work </a:t>
            </a:r>
            <a:r>
              <a:rPr sz="3000" dirty="0">
                <a:latin typeface="Times New Roman"/>
                <a:cs typeface="Times New Roman"/>
              </a:rPr>
              <a:t>then brute  force for extracting the plain text from the  ciphertext.	Example: letter frequency analysis in  the </a:t>
            </a:r>
            <a:r>
              <a:rPr sz="3000" spc="-5" dirty="0">
                <a:latin typeface="Times New Roman"/>
                <a:cs typeface="Times New Roman"/>
              </a:rPr>
              <a:t>C</a:t>
            </a:r>
            <a:r>
              <a:rPr sz="3200" spc="-5" dirty="0">
                <a:latin typeface="Times New Roman"/>
                <a:cs typeface="Times New Roman"/>
              </a:rPr>
              <a:t>æ</a:t>
            </a:r>
            <a:r>
              <a:rPr sz="3000" spc="-5" dirty="0">
                <a:latin typeface="Times New Roman"/>
                <a:cs typeface="Times New Roman"/>
              </a:rPr>
              <a:t>sar </a:t>
            </a:r>
            <a:r>
              <a:rPr sz="3000" spc="-25" dirty="0">
                <a:latin typeface="Times New Roman"/>
                <a:cs typeface="Times New Roman"/>
              </a:rPr>
              <a:t>cipher.</a:t>
            </a:r>
            <a:endParaRPr sz="3000">
              <a:latin typeface="Times New Roman"/>
              <a:cs typeface="Times New Roman"/>
            </a:endParaRPr>
          </a:p>
          <a:p>
            <a:pPr marL="355600" marR="220979" indent="-342900">
              <a:lnSpc>
                <a:spcPct val="100000"/>
              </a:lnSpc>
              <a:spcBef>
                <a:spcPts val="7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Cracking </a:t>
            </a:r>
            <a:r>
              <a:rPr sz="3000" spc="-5" dirty="0">
                <a:latin typeface="Times New Roman"/>
                <a:cs typeface="Times New Roman"/>
              </a:rPr>
              <a:t>such </a:t>
            </a:r>
            <a:r>
              <a:rPr sz="3000" dirty="0">
                <a:latin typeface="Times New Roman"/>
                <a:cs typeface="Times New Roman"/>
              </a:rPr>
              <a:t>a </a:t>
            </a:r>
            <a:r>
              <a:rPr sz="3000" spc="-5" dirty="0">
                <a:latin typeface="Times New Roman"/>
                <a:cs typeface="Times New Roman"/>
              </a:rPr>
              <a:t>system </a:t>
            </a:r>
            <a:r>
              <a:rPr sz="3000" dirty="0">
                <a:latin typeface="Times New Roman"/>
                <a:cs typeface="Times New Roman"/>
              </a:rPr>
              <a:t>could take thousands of  years even though a mechanism is</a:t>
            </a:r>
            <a:r>
              <a:rPr sz="3000" spc="-2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known.</a:t>
            </a:r>
            <a:endParaRPr sz="30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2515616" y="6810247"/>
            <a:ext cx="223520" cy="2387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400" spc="-5" dirty="0">
                <a:latin typeface="Arial"/>
                <a:cs typeface="Arial"/>
              </a:rPr>
              <a:t>17</a:t>
            </a:r>
            <a:endParaRPr sz="1400">
              <a:latin typeface="Arial"/>
              <a:cs typeface="Arial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872232" y="1006855"/>
            <a:ext cx="431546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Representing</a:t>
            </a:r>
            <a:r>
              <a:rPr spc="-25" dirty="0"/>
              <a:t> </a:t>
            </a:r>
            <a:r>
              <a:rPr spc="-10" dirty="0"/>
              <a:t>Messages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93139" y="2077465"/>
            <a:ext cx="8057515" cy="39573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5600" marR="972819" indent="-342900">
              <a:lnSpc>
                <a:spcPct val="100000"/>
              </a:lnSpc>
              <a:spcBef>
                <a:spcPts val="10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In computers, all data are encoded as binary  numbers.</a:t>
            </a:r>
            <a:endParaRPr sz="3000">
              <a:latin typeface="Times New Roman"/>
              <a:cs typeface="Times New Roman"/>
            </a:endParaRPr>
          </a:p>
          <a:p>
            <a:pPr marL="355600" marR="5080" indent="-342900">
              <a:lnSpc>
                <a:spcPct val="100000"/>
              </a:lnSpc>
              <a:spcBef>
                <a:spcPts val="7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spc="-120" dirty="0">
                <a:latin typeface="Times New Roman"/>
                <a:cs typeface="Times New Roman"/>
              </a:rPr>
              <a:t>We </a:t>
            </a:r>
            <a:r>
              <a:rPr sz="3000" dirty="0">
                <a:latin typeface="Times New Roman"/>
                <a:cs typeface="Times New Roman"/>
              </a:rPr>
              <a:t>can perform mathematical transforms on these  numbers.</a:t>
            </a:r>
            <a:endParaRPr sz="3000">
              <a:latin typeface="Times New Roman"/>
              <a:cs typeface="Times New Roman"/>
            </a:endParaRPr>
          </a:p>
          <a:p>
            <a:pPr marL="355600" marR="1885950" indent="-342900">
              <a:lnSpc>
                <a:spcPct val="100000"/>
              </a:lnSpc>
              <a:spcBef>
                <a:spcPts val="7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spc="-5" dirty="0">
                <a:latin typeface="Times New Roman"/>
                <a:cs typeface="Times New Roman"/>
              </a:rPr>
              <a:t>So, </a:t>
            </a:r>
            <a:r>
              <a:rPr sz="3000" dirty="0">
                <a:latin typeface="Times New Roman"/>
                <a:cs typeface="Times New Roman"/>
              </a:rPr>
              <a:t>modern encryption is essentially</a:t>
            </a:r>
            <a:r>
              <a:rPr sz="3000" spc="-6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a  mathematical</a:t>
            </a:r>
            <a:r>
              <a:rPr sz="3000" spc="2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operation.</a:t>
            </a:r>
            <a:endParaRPr sz="3000">
              <a:latin typeface="Times New Roman"/>
              <a:cs typeface="Times New Roman"/>
            </a:endParaRPr>
          </a:p>
          <a:p>
            <a:pPr marL="355600" marR="128905" indent="-342900">
              <a:lnSpc>
                <a:spcPct val="100000"/>
              </a:lnSpc>
              <a:spcBef>
                <a:spcPts val="7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spc="-120" dirty="0">
                <a:latin typeface="Times New Roman"/>
                <a:cs typeface="Times New Roman"/>
              </a:rPr>
              <a:t>We </a:t>
            </a:r>
            <a:r>
              <a:rPr sz="3000" dirty="0">
                <a:latin typeface="Times New Roman"/>
                <a:cs typeface="Times New Roman"/>
              </a:rPr>
              <a:t>can easily perform transformations on</a:t>
            </a:r>
            <a:r>
              <a:rPr sz="3000" spc="-15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ASCII.  (Or</a:t>
            </a:r>
            <a:r>
              <a:rPr sz="3000" spc="-5" dirty="0">
                <a:latin typeface="Times New Roman"/>
                <a:cs typeface="Times New Roman"/>
              </a:rPr>
              <a:t> Unicode.)</a:t>
            </a:r>
            <a:endParaRPr sz="30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21</a:t>
            </a:fld>
            <a:endParaRPr spc="-5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57200" y="457200"/>
            <a:ext cx="9144000" cy="1447800"/>
          </a:xfrm>
          <a:custGeom>
            <a:avLst/>
            <a:gdLst/>
            <a:ahLst/>
            <a:cxnLst/>
            <a:rect l="l" t="t" r="r" b="b"/>
            <a:pathLst>
              <a:path w="9144000" h="1447800">
                <a:moveTo>
                  <a:pt x="0" y="0"/>
                </a:moveTo>
                <a:lnTo>
                  <a:pt x="0" y="1447800"/>
                </a:lnTo>
                <a:lnTo>
                  <a:pt x="9144000" y="14477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EBC1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3685032" y="2590800"/>
            <a:ext cx="381000" cy="381000"/>
          </a:xfrm>
          <a:custGeom>
            <a:avLst/>
            <a:gdLst/>
            <a:ahLst/>
            <a:cxnLst/>
            <a:rect l="l" t="t" r="r" b="b"/>
            <a:pathLst>
              <a:path w="381000" h="381000">
                <a:moveTo>
                  <a:pt x="0" y="0"/>
                </a:moveTo>
                <a:lnTo>
                  <a:pt x="0" y="380999"/>
                </a:lnTo>
                <a:lnTo>
                  <a:pt x="381000" y="380999"/>
                </a:lnTo>
                <a:lnTo>
                  <a:pt x="381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4244594" y="1006855"/>
            <a:ext cx="156845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Example</a:t>
            </a:r>
          </a:p>
        </p:txBody>
      </p:sp>
      <p:graphicFrame>
        <p:nvGraphicFramePr>
          <p:cNvPr id="6" name="object 6"/>
          <p:cNvGraphicFramePr>
            <a:graphicFrameLocks noGrp="1"/>
          </p:cNvGraphicFramePr>
          <p:nvPr/>
        </p:nvGraphicFramePr>
        <p:xfrm>
          <a:off x="940561" y="2127728"/>
          <a:ext cx="7534275" cy="327088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7444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7898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30733">
                <a:tc>
                  <a:txBody>
                    <a:bodyPr/>
                    <a:lstStyle/>
                    <a:p>
                      <a:pPr marL="31750">
                        <a:lnSpc>
                          <a:spcPts val="3290"/>
                        </a:lnSpc>
                      </a:pPr>
                      <a:r>
                        <a:rPr sz="3100" spc="-5" dirty="0">
                          <a:latin typeface="Times New Roman"/>
                          <a:cs typeface="Times New Roman"/>
                        </a:rPr>
                        <a:t>Message:</a:t>
                      </a:r>
                      <a:r>
                        <a:rPr sz="3100" spc="-3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100" spc="-5" dirty="0">
                          <a:latin typeface="Times New Roman"/>
                          <a:cs typeface="Times New Roman"/>
                        </a:rPr>
                        <a:t>DOG</a:t>
                      </a:r>
                      <a:endParaRPr sz="3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7940">
                        <a:lnSpc>
                          <a:spcPts val="3290"/>
                        </a:lnSpc>
                      </a:pPr>
                      <a:r>
                        <a:rPr sz="3100" spc="-30" dirty="0">
                          <a:latin typeface="Times New Roman"/>
                          <a:cs typeface="Times New Roman"/>
                        </a:rPr>
                        <a:t>010001000100011101001111</a:t>
                      </a:r>
                      <a:endParaRPr sz="3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0733">
                <a:tc>
                  <a:txBody>
                    <a:bodyPr/>
                    <a:lstStyle/>
                    <a:p>
                      <a:pPr marL="31750">
                        <a:lnSpc>
                          <a:spcPts val="3290"/>
                        </a:lnSpc>
                      </a:pPr>
                      <a:r>
                        <a:rPr sz="3100" spc="-5" dirty="0">
                          <a:latin typeface="Times New Roman"/>
                          <a:cs typeface="Times New Roman"/>
                        </a:rPr>
                        <a:t>Key</a:t>
                      </a:r>
                      <a:r>
                        <a:rPr sz="31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100" dirty="0">
                          <a:latin typeface="Times New Roman"/>
                          <a:cs typeface="Times New Roman"/>
                        </a:rPr>
                        <a:t>(simple)</a:t>
                      </a:r>
                      <a:endParaRPr sz="3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9845">
                        <a:lnSpc>
                          <a:spcPts val="3290"/>
                        </a:lnSpc>
                      </a:pPr>
                      <a:r>
                        <a:rPr sz="3100" spc="-5" dirty="0">
                          <a:latin typeface="Times New Roman"/>
                          <a:cs typeface="Times New Roman"/>
                        </a:rPr>
                        <a:t>01</a:t>
                      </a:r>
                      <a:r>
                        <a:rPr sz="3100" spc="-5" dirty="0">
                          <a:solidFill>
                            <a:srgbClr val="A6A6A6"/>
                          </a:solidFill>
                          <a:latin typeface="Times New Roman"/>
                          <a:cs typeface="Times New Roman"/>
                        </a:rPr>
                        <a:t>0101010101010101010101</a:t>
                      </a:r>
                      <a:endParaRPr sz="3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46387">
                <a:tc>
                  <a:txBody>
                    <a:bodyPr/>
                    <a:lstStyle/>
                    <a:p>
                      <a:pPr marL="31750" marR="26034">
                        <a:lnSpc>
                          <a:spcPts val="4090"/>
                        </a:lnSpc>
                        <a:spcBef>
                          <a:spcPts val="145"/>
                        </a:spcBef>
                      </a:pPr>
                      <a:r>
                        <a:rPr sz="3100" spc="-5" dirty="0">
                          <a:latin typeface="Times New Roman"/>
                          <a:cs typeface="Times New Roman"/>
                        </a:rPr>
                        <a:t>Algorithm:</a:t>
                      </a:r>
                      <a:r>
                        <a:rPr sz="3100" spc="-8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100" spc="-5" dirty="0">
                          <a:latin typeface="Times New Roman"/>
                          <a:cs typeface="Times New Roman"/>
                        </a:rPr>
                        <a:t>XOR  </a:t>
                      </a:r>
                      <a:r>
                        <a:rPr sz="3100" dirty="0">
                          <a:latin typeface="Times New Roman"/>
                          <a:cs typeface="Times New Roman"/>
                        </a:rPr>
                        <a:t>Cipher</a:t>
                      </a:r>
                      <a:r>
                        <a:rPr sz="3100" spc="-2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100" dirty="0">
                          <a:latin typeface="Times New Roman"/>
                          <a:cs typeface="Times New Roman"/>
                        </a:rPr>
                        <a:t>text</a:t>
                      </a:r>
                      <a:endParaRPr sz="3100">
                        <a:latin typeface="Times New Roman"/>
                        <a:cs typeface="Times New Roman"/>
                      </a:endParaRPr>
                    </a:p>
                  </a:txBody>
                  <a:tcPr marL="0" marR="0" marT="18415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0"/>
                        </a:spcBef>
                      </a:pPr>
                      <a:endParaRPr sz="3800">
                        <a:latin typeface="Times New Roman"/>
                        <a:cs typeface="Times New Roman"/>
                      </a:endParaRPr>
                    </a:p>
                    <a:p>
                      <a:pPr marL="29209">
                        <a:lnSpc>
                          <a:spcPct val="100000"/>
                        </a:lnSpc>
                      </a:pPr>
                      <a:r>
                        <a:rPr sz="3100" spc="-5" dirty="0">
                          <a:latin typeface="Times New Roman"/>
                          <a:cs typeface="Times New Roman"/>
                        </a:rPr>
                        <a:t>000100010001001000011010</a:t>
                      </a:r>
                      <a:endParaRPr sz="3100">
                        <a:latin typeface="Times New Roman"/>
                        <a:cs typeface="Times New Roman"/>
                      </a:endParaRPr>
                    </a:p>
                  </a:txBody>
                  <a:tcPr marL="0" marR="0" marT="508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85026">
                <a:tc>
                  <a:txBody>
                    <a:bodyPr/>
                    <a:lstStyle/>
                    <a:p>
                      <a:pPr marL="31750">
                        <a:lnSpc>
                          <a:spcPct val="100000"/>
                        </a:lnSpc>
                        <a:spcBef>
                          <a:spcPts val="1295"/>
                        </a:spcBef>
                      </a:pPr>
                      <a:r>
                        <a:rPr sz="3100" spc="-5" dirty="0">
                          <a:latin typeface="Times New Roman"/>
                          <a:cs typeface="Times New Roman"/>
                        </a:rPr>
                        <a:t>Key</a:t>
                      </a:r>
                      <a:r>
                        <a:rPr sz="3100" spc="-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100" dirty="0">
                          <a:latin typeface="Times New Roman"/>
                          <a:cs typeface="Times New Roman"/>
                        </a:rPr>
                        <a:t>(again)</a:t>
                      </a:r>
                      <a:endParaRPr sz="3100">
                        <a:latin typeface="Times New Roman"/>
                        <a:cs typeface="Times New Roman"/>
                      </a:endParaRPr>
                    </a:p>
                  </a:txBody>
                  <a:tcPr marL="0" marR="0" marT="164465" marB="0"/>
                </a:tc>
                <a:tc>
                  <a:txBody>
                    <a:bodyPr/>
                    <a:lstStyle/>
                    <a:p>
                      <a:pPr marL="29845">
                        <a:lnSpc>
                          <a:spcPct val="100000"/>
                        </a:lnSpc>
                        <a:spcBef>
                          <a:spcPts val="1295"/>
                        </a:spcBef>
                      </a:pPr>
                      <a:r>
                        <a:rPr sz="3100" dirty="0">
                          <a:latin typeface="Times New Roman"/>
                          <a:cs typeface="Times New Roman"/>
                        </a:rPr>
                        <a:t>010101010101010101010101</a:t>
                      </a:r>
                      <a:endParaRPr sz="3100">
                        <a:latin typeface="Times New Roman"/>
                        <a:cs typeface="Times New Roman"/>
                      </a:endParaRPr>
                    </a:p>
                  </a:txBody>
                  <a:tcPr marL="0" marR="0" marT="164465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77969">
                <a:tc>
                  <a:txBody>
                    <a:bodyPr/>
                    <a:lstStyle/>
                    <a:p>
                      <a:pPr marL="31750">
                        <a:lnSpc>
                          <a:spcPts val="3665"/>
                        </a:lnSpc>
                      </a:pPr>
                      <a:r>
                        <a:rPr sz="3100" spc="-5" dirty="0">
                          <a:latin typeface="Times New Roman"/>
                          <a:cs typeface="Times New Roman"/>
                        </a:rPr>
                        <a:t>Plain</a:t>
                      </a:r>
                      <a:r>
                        <a:rPr sz="3100" spc="-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100" dirty="0">
                          <a:latin typeface="Times New Roman"/>
                          <a:cs typeface="Times New Roman"/>
                        </a:rPr>
                        <a:t>text</a:t>
                      </a:r>
                      <a:endParaRPr sz="3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9209">
                        <a:lnSpc>
                          <a:spcPts val="3665"/>
                        </a:lnSpc>
                      </a:pPr>
                      <a:r>
                        <a:rPr sz="3100" spc="-30" dirty="0">
                          <a:latin typeface="Times New Roman"/>
                          <a:cs typeface="Times New Roman"/>
                        </a:rPr>
                        <a:t>010001000100011101001111</a:t>
                      </a:r>
                      <a:endParaRPr sz="3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7" name="object 7"/>
          <p:cNvSpPr txBox="1"/>
          <p:nvPr/>
        </p:nvSpPr>
        <p:spPr>
          <a:xfrm>
            <a:off x="959611" y="5426374"/>
            <a:ext cx="6687184" cy="4984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100" spc="-55" dirty="0">
                <a:latin typeface="Times New Roman"/>
                <a:cs typeface="Times New Roman"/>
              </a:rPr>
              <a:t>We’ve </a:t>
            </a:r>
            <a:r>
              <a:rPr sz="3100" spc="-5" dirty="0">
                <a:latin typeface="Times New Roman"/>
                <a:cs typeface="Times New Roman"/>
              </a:rPr>
              <a:t>decoded </a:t>
            </a:r>
            <a:r>
              <a:rPr sz="3100" dirty="0">
                <a:latin typeface="Times New Roman"/>
                <a:cs typeface="Times New Roman"/>
              </a:rPr>
              <a:t>the </a:t>
            </a:r>
            <a:r>
              <a:rPr sz="3100" spc="-5" dirty="0">
                <a:latin typeface="Times New Roman"/>
                <a:cs typeface="Times New Roman"/>
              </a:rPr>
              <a:t>original </a:t>
            </a:r>
            <a:r>
              <a:rPr sz="3100" dirty="0">
                <a:latin typeface="Times New Roman"/>
                <a:cs typeface="Times New Roman"/>
              </a:rPr>
              <a:t>text: “DOG” !</a:t>
            </a:r>
            <a:endParaRPr sz="3100">
              <a:latin typeface="Times New Roman"/>
              <a:cs typeface="Times New Roman"/>
            </a:endParaRPr>
          </a:p>
        </p:txBody>
      </p:sp>
      <p:sp>
        <p:nvSpPr>
          <p:cNvPr id="8" name="object 8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22</a:t>
            </a:fld>
            <a:endParaRPr spc="-5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57200" y="457200"/>
            <a:ext cx="9144000" cy="1447800"/>
          </a:xfrm>
          <a:custGeom>
            <a:avLst/>
            <a:gdLst/>
            <a:ahLst/>
            <a:cxnLst/>
            <a:rect l="l" t="t" r="r" b="b"/>
            <a:pathLst>
              <a:path w="9144000" h="1447800">
                <a:moveTo>
                  <a:pt x="0" y="0"/>
                </a:moveTo>
                <a:lnTo>
                  <a:pt x="0" y="1447800"/>
                </a:lnTo>
                <a:lnTo>
                  <a:pt x="9144000" y="14477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EBC1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3402584" y="1006855"/>
            <a:ext cx="325437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The Cæsar</a:t>
            </a:r>
            <a:r>
              <a:rPr spc="-55" dirty="0"/>
              <a:t> </a:t>
            </a:r>
            <a:r>
              <a:rPr spc="-5" dirty="0"/>
              <a:t>Cipher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764540" y="6807960"/>
            <a:ext cx="223520" cy="2387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400" spc="-5" dirty="0">
                <a:latin typeface="Arial"/>
                <a:cs typeface="Arial"/>
              </a:rPr>
              <a:t>20</a:t>
            </a:r>
            <a:endParaRPr sz="1400">
              <a:latin typeface="Arial"/>
              <a:cs typeface="Arial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1153160" y="1976119"/>
            <a:ext cx="3808729" cy="978535"/>
          </a:xfrm>
          <a:prstGeom prst="rect">
            <a:avLst/>
          </a:prstGeom>
        </p:spPr>
        <p:txBody>
          <a:bodyPr vert="horz" wrap="square" lIns="0" tIns="5080" rIns="0" bIns="0" rtlCol="0">
            <a:spAutoFit/>
          </a:bodyPr>
          <a:lstStyle/>
          <a:p>
            <a:pPr marL="12700" marR="5080">
              <a:lnSpc>
                <a:spcPct val="101600"/>
              </a:lnSpc>
              <a:spcBef>
                <a:spcPts val="40"/>
              </a:spcBef>
            </a:pPr>
            <a:r>
              <a:rPr sz="3100" b="1" dirty="0">
                <a:solidFill>
                  <a:srgbClr val="3333CC"/>
                </a:solidFill>
                <a:latin typeface="Courier New"/>
                <a:cs typeface="Courier New"/>
              </a:rPr>
              <a:t>Now is the</a:t>
            </a:r>
            <a:r>
              <a:rPr sz="3100" b="1" spc="-105" dirty="0">
                <a:solidFill>
                  <a:srgbClr val="3333CC"/>
                </a:solidFill>
                <a:latin typeface="Courier New"/>
                <a:cs typeface="Courier New"/>
              </a:rPr>
              <a:t> </a:t>
            </a:r>
            <a:r>
              <a:rPr sz="3100" b="1" dirty="0">
                <a:solidFill>
                  <a:srgbClr val="3333CC"/>
                </a:solidFill>
                <a:latin typeface="Courier New"/>
                <a:cs typeface="Courier New"/>
              </a:rPr>
              <a:t>time!  </a:t>
            </a:r>
            <a:r>
              <a:rPr sz="3100" b="1" spc="-5" dirty="0">
                <a:solidFill>
                  <a:srgbClr val="3333CC"/>
                </a:solidFill>
                <a:latin typeface="Courier New"/>
                <a:cs typeface="Courier New"/>
              </a:rPr>
              <a:t>Opx jt uif</a:t>
            </a:r>
            <a:r>
              <a:rPr sz="3100" b="1" spc="-65" dirty="0">
                <a:solidFill>
                  <a:srgbClr val="3333CC"/>
                </a:solidFill>
                <a:latin typeface="Courier New"/>
                <a:cs typeface="Courier New"/>
              </a:rPr>
              <a:t> </a:t>
            </a:r>
            <a:r>
              <a:rPr sz="3100" b="1" spc="-5" dirty="0">
                <a:solidFill>
                  <a:srgbClr val="3333CC"/>
                </a:solidFill>
                <a:latin typeface="Courier New"/>
                <a:cs typeface="Courier New"/>
              </a:rPr>
              <a:t>ujnf!</a:t>
            </a:r>
            <a:endParaRPr sz="3100">
              <a:latin typeface="Courier New"/>
              <a:cs typeface="Courier New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5216125" y="1991365"/>
            <a:ext cx="1690370" cy="9709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3100" dirty="0">
                <a:latin typeface="Times New Roman"/>
                <a:cs typeface="Times New Roman"/>
              </a:rPr>
              <a:t>Plaintext  Ciphertext</a:t>
            </a:r>
            <a:endParaRPr sz="3100">
              <a:latin typeface="Times New Roman"/>
              <a:cs typeface="Times New Roman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1173724" y="3038337"/>
            <a:ext cx="7103745" cy="4984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100" dirty="0">
                <a:latin typeface="Times New Roman"/>
                <a:cs typeface="Times New Roman"/>
              </a:rPr>
              <a:t>This is the </a:t>
            </a:r>
            <a:r>
              <a:rPr sz="3100" spc="-5" dirty="0">
                <a:latin typeface="Times New Roman"/>
                <a:cs typeface="Times New Roman"/>
              </a:rPr>
              <a:t>Cæsar Cipher with </a:t>
            </a:r>
            <a:r>
              <a:rPr sz="3100" dirty="0">
                <a:latin typeface="Times New Roman"/>
                <a:cs typeface="Times New Roman"/>
              </a:rPr>
              <a:t>a </a:t>
            </a:r>
            <a:r>
              <a:rPr sz="3100" spc="-5" dirty="0">
                <a:latin typeface="Times New Roman"/>
                <a:cs typeface="Times New Roman"/>
              </a:rPr>
              <a:t>key of </a:t>
            </a:r>
            <a:r>
              <a:rPr sz="3100" dirty="0">
                <a:latin typeface="Times New Roman"/>
                <a:cs typeface="Times New Roman"/>
              </a:rPr>
              <a:t>1</a:t>
            </a:r>
            <a:r>
              <a:rPr sz="3100" spc="-45" dirty="0">
                <a:latin typeface="Times New Roman"/>
                <a:cs typeface="Times New Roman"/>
              </a:rPr>
              <a:t> </a:t>
            </a:r>
            <a:r>
              <a:rPr sz="3100" spc="-5" dirty="0">
                <a:latin typeface="Times New Roman"/>
                <a:cs typeface="Times New Roman"/>
              </a:rPr>
              <a:t>(B).</a:t>
            </a:r>
            <a:endParaRPr sz="3100">
              <a:latin typeface="Times New Roman"/>
              <a:cs typeface="Times New Roman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1249172" y="3596894"/>
            <a:ext cx="5557520" cy="8794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2800" b="1" spc="-10" dirty="0">
                <a:solidFill>
                  <a:srgbClr val="3333CC"/>
                </a:solidFill>
                <a:latin typeface="Courier New"/>
                <a:cs typeface="Courier New"/>
              </a:rPr>
              <a:t>ABCDEFGHIJKLMNOPQRSTUVWXYZ  BCDEFGHIJKLMNOPQRSTUVWXYZA</a:t>
            </a:r>
            <a:endParaRPr sz="2800">
              <a:latin typeface="Courier New"/>
              <a:cs typeface="Courier New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7206488" y="3596894"/>
            <a:ext cx="1525270" cy="8794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2800" spc="-5" dirty="0">
                <a:latin typeface="Times New Roman"/>
                <a:cs typeface="Times New Roman"/>
              </a:rPr>
              <a:t>Plaintext  Ciphertext</a:t>
            </a:r>
            <a:endParaRPr sz="2800">
              <a:latin typeface="Times New Roman"/>
              <a:cs typeface="Times New Roman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1201166" y="4448810"/>
            <a:ext cx="7857490" cy="21520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3100" dirty="0">
                <a:latin typeface="Times New Roman"/>
                <a:cs typeface="Times New Roman"/>
              </a:rPr>
              <a:t>Enciphering is performed by replacing each  </a:t>
            </a:r>
            <a:r>
              <a:rPr sz="3100" spc="-5" dirty="0">
                <a:latin typeface="Times New Roman"/>
                <a:cs typeface="Times New Roman"/>
              </a:rPr>
              <a:t>plaintext </a:t>
            </a:r>
            <a:r>
              <a:rPr sz="3100" dirty="0">
                <a:latin typeface="Times New Roman"/>
                <a:cs typeface="Times New Roman"/>
              </a:rPr>
              <a:t>character </a:t>
            </a:r>
            <a:r>
              <a:rPr sz="3100" spc="-5" dirty="0">
                <a:latin typeface="Times New Roman"/>
                <a:cs typeface="Times New Roman"/>
              </a:rPr>
              <a:t>with </a:t>
            </a:r>
            <a:r>
              <a:rPr sz="3100" dirty="0">
                <a:latin typeface="Times New Roman"/>
                <a:cs typeface="Times New Roman"/>
              </a:rPr>
              <a:t>the character “one </a:t>
            </a:r>
            <a:r>
              <a:rPr sz="3100" spc="-5" dirty="0">
                <a:latin typeface="Times New Roman"/>
                <a:cs typeface="Times New Roman"/>
              </a:rPr>
              <a:t>down”  </a:t>
            </a:r>
            <a:r>
              <a:rPr sz="3100" dirty="0">
                <a:latin typeface="Times New Roman"/>
                <a:cs typeface="Times New Roman"/>
              </a:rPr>
              <a:t>in the</a:t>
            </a:r>
            <a:r>
              <a:rPr sz="3100" spc="-5" dirty="0">
                <a:latin typeface="Times New Roman"/>
                <a:cs typeface="Times New Roman"/>
              </a:rPr>
              <a:t> </a:t>
            </a:r>
            <a:r>
              <a:rPr sz="3100" dirty="0">
                <a:latin typeface="Times New Roman"/>
                <a:cs typeface="Times New Roman"/>
              </a:rPr>
              <a:t>alphabet.</a:t>
            </a:r>
            <a:endParaRPr sz="31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1860"/>
              </a:spcBef>
            </a:pPr>
            <a:r>
              <a:rPr sz="3100" dirty="0">
                <a:latin typeface="Times New Roman"/>
                <a:cs typeface="Times New Roman"/>
              </a:rPr>
              <a:t>The </a:t>
            </a:r>
            <a:r>
              <a:rPr sz="3100" spc="-5" dirty="0">
                <a:latin typeface="Times New Roman"/>
                <a:cs typeface="Times New Roman"/>
              </a:rPr>
              <a:t>Cæsar Cipher </a:t>
            </a:r>
            <a:r>
              <a:rPr sz="3100" dirty="0">
                <a:latin typeface="Times New Roman"/>
                <a:cs typeface="Times New Roman"/>
              </a:rPr>
              <a:t>is a </a:t>
            </a:r>
            <a:r>
              <a:rPr sz="3100" i="1" dirty="0">
                <a:latin typeface="Times New Roman"/>
                <a:cs typeface="Times New Roman"/>
              </a:rPr>
              <a:t>substitution</a:t>
            </a:r>
            <a:r>
              <a:rPr sz="3100" i="1" spc="-55" dirty="0">
                <a:latin typeface="Times New Roman"/>
                <a:cs typeface="Times New Roman"/>
              </a:rPr>
              <a:t> </a:t>
            </a:r>
            <a:r>
              <a:rPr sz="3100" i="1" dirty="0">
                <a:latin typeface="Times New Roman"/>
                <a:cs typeface="Times New Roman"/>
              </a:rPr>
              <a:t>cipher</a:t>
            </a:r>
            <a:r>
              <a:rPr sz="3100" dirty="0">
                <a:latin typeface="Times New Roman"/>
                <a:cs typeface="Times New Roman"/>
              </a:rPr>
              <a:t>.</a:t>
            </a:r>
            <a:endParaRPr sz="3100">
              <a:latin typeface="Times New Roman"/>
              <a:cs typeface="Times New Roman"/>
            </a:endParaRPr>
          </a:p>
        </p:txBody>
      </p:sp>
      <p:sp>
        <p:nvSpPr>
          <p:cNvPr id="12" name="object 12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3474973" y="1006855"/>
            <a:ext cx="311023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Cæsar’s</a:t>
            </a:r>
            <a:r>
              <a:rPr spc="-45" dirty="0"/>
              <a:t> </a:t>
            </a:r>
            <a:r>
              <a:rPr spc="-5" dirty="0"/>
              <a:t>Problem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93139" y="2030925"/>
            <a:ext cx="7743190" cy="4347210"/>
          </a:xfrm>
          <a:prstGeom prst="rect">
            <a:avLst/>
          </a:prstGeom>
        </p:spPr>
        <p:txBody>
          <a:bodyPr vert="horz" wrap="square" lIns="0" tIns="59055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46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spc="-5" dirty="0">
                <a:latin typeface="Times New Roman"/>
                <a:cs typeface="Times New Roman"/>
              </a:rPr>
              <a:t>Key </a:t>
            </a:r>
            <a:r>
              <a:rPr sz="3000" dirty="0">
                <a:latin typeface="Times New Roman"/>
                <a:cs typeface="Times New Roman"/>
              </a:rPr>
              <a:t>is too</a:t>
            </a:r>
            <a:r>
              <a:rPr sz="3000" spc="-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short:</a:t>
            </a:r>
            <a:endParaRPr sz="30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35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900" spc="-5" dirty="0">
                <a:latin typeface="Times New Roman"/>
                <a:cs typeface="Times New Roman"/>
              </a:rPr>
              <a:t>Can be found by exhaustive</a:t>
            </a:r>
            <a:r>
              <a:rPr sz="2900" dirty="0">
                <a:latin typeface="Times New Roman"/>
                <a:cs typeface="Times New Roman"/>
              </a:rPr>
              <a:t> </a:t>
            </a:r>
            <a:r>
              <a:rPr sz="2900" spc="-10" dirty="0">
                <a:latin typeface="Times New Roman"/>
                <a:cs typeface="Times New Roman"/>
              </a:rPr>
              <a:t>search</a:t>
            </a:r>
            <a:endParaRPr sz="29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35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900" spc="-10" dirty="0">
                <a:latin typeface="Times New Roman"/>
                <a:cs typeface="Times New Roman"/>
              </a:rPr>
              <a:t>Statistical frequencies </a:t>
            </a:r>
            <a:r>
              <a:rPr sz="2900" spc="-5" dirty="0">
                <a:latin typeface="Times New Roman"/>
                <a:cs typeface="Times New Roman"/>
              </a:rPr>
              <a:t>not</a:t>
            </a:r>
            <a:r>
              <a:rPr sz="2900" spc="10" dirty="0">
                <a:latin typeface="Times New Roman"/>
                <a:cs typeface="Times New Roman"/>
              </a:rPr>
              <a:t> </a:t>
            </a:r>
            <a:r>
              <a:rPr sz="2900" spc="-10" dirty="0">
                <a:latin typeface="Times New Roman"/>
                <a:cs typeface="Times New Roman"/>
              </a:rPr>
              <a:t>concealed</a:t>
            </a:r>
            <a:endParaRPr sz="2900">
              <a:latin typeface="Times New Roman"/>
              <a:cs typeface="Times New Roman"/>
            </a:endParaRPr>
          </a:p>
          <a:p>
            <a:pPr marL="755650" marR="487045" lvl="1" indent="-285750">
              <a:lnSpc>
                <a:spcPct val="100000"/>
              </a:lnSpc>
              <a:spcBef>
                <a:spcPts val="35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900" spc="-5" dirty="0">
                <a:latin typeface="Times New Roman"/>
                <a:cs typeface="Times New Roman"/>
              </a:rPr>
              <a:t>They look too much like </a:t>
            </a:r>
            <a:r>
              <a:rPr sz="2900" spc="-10" dirty="0">
                <a:latin typeface="Times New Roman"/>
                <a:cs typeface="Times New Roman"/>
              </a:rPr>
              <a:t>regular </a:t>
            </a:r>
            <a:r>
              <a:rPr sz="2900" spc="-5" dirty="0">
                <a:latin typeface="Times New Roman"/>
                <a:cs typeface="Times New Roman"/>
              </a:rPr>
              <a:t>English </a:t>
            </a:r>
            <a:r>
              <a:rPr sz="2900" spc="-10" dirty="0">
                <a:latin typeface="Times New Roman"/>
                <a:cs typeface="Times New Roman"/>
              </a:rPr>
              <a:t>(or  </a:t>
            </a:r>
            <a:r>
              <a:rPr sz="2900" spc="-5" dirty="0">
                <a:latin typeface="Times New Roman"/>
                <a:cs typeface="Times New Roman"/>
              </a:rPr>
              <a:t>Latin!)</a:t>
            </a:r>
            <a:r>
              <a:rPr sz="2900" spc="-10" dirty="0">
                <a:latin typeface="Times New Roman"/>
                <a:cs typeface="Times New Roman"/>
              </a:rPr>
              <a:t> words</a:t>
            </a:r>
            <a:endParaRPr sz="29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35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spc="-5" dirty="0">
                <a:latin typeface="Times New Roman"/>
                <a:cs typeface="Times New Roman"/>
              </a:rPr>
              <a:t>So </a:t>
            </a:r>
            <a:r>
              <a:rPr sz="3000" dirty="0">
                <a:latin typeface="Times New Roman"/>
                <a:cs typeface="Times New Roman"/>
              </a:rPr>
              <a:t>make it</a:t>
            </a:r>
            <a:r>
              <a:rPr sz="3000" spc="1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longer…</a:t>
            </a:r>
            <a:endParaRPr sz="30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35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900" spc="-5" dirty="0">
                <a:latin typeface="Times New Roman"/>
                <a:cs typeface="Times New Roman"/>
              </a:rPr>
              <a:t>Use multiple letters in</a:t>
            </a:r>
            <a:r>
              <a:rPr sz="2900" spc="-25" dirty="0">
                <a:latin typeface="Times New Roman"/>
                <a:cs typeface="Times New Roman"/>
              </a:rPr>
              <a:t> </a:t>
            </a:r>
            <a:r>
              <a:rPr sz="2900" spc="-10" dirty="0">
                <a:latin typeface="Times New Roman"/>
                <a:cs typeface="Times New Roman"/>
              </a:rPr>
              <a:t>key</a:t>
            </a:r>
            <a:endParaRPr sz="2900">
              <a:latin typeface="Times New Roman"/>
              <a:cs typeface="Times New Roman"/>
            </a:endParaRPr>
          </a:p>
          <a:p>
            <a:pPr marL="755650" marR="5080" lvl="1" indent="-285750">
              <a:lnSpc>
                <a:spcPct val="100000"/>
              </a:lnSpc>
              <a:spcBef>
                <a:spcPts val="35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900" spc="-5" dirty="0">
                <a:latin typeface="Times New Roman"/>
                <a:cs typeface="Times New Roman"/>
              </a:rPr>
              <a:t>The idea is to </a:t>
            </a:r>
            <a:r>
              <a:rPr sz="2900" spc="-10" dirty="0">
                <a:latin typeface="Times New Roman"/>
                <a:cs typeface="Times New Roman"/>
              </a:rPr>
              <a:t>smooth </a:t>
            </a:r>
            <a:r>
              <a:rPr sz="2900" spc="-5" dirty="0">
                <a:latin typeface="Times New Roman"/>
                <a:cs typeface="Times New Roman"/>
              </a:rPr>
              <a:t>the </a:t>
            </a:r>
            <a:r>
              <a:rPr sz="2900" spc="-10" dirty="0">
                <a:latin typeface="Times New Roman"/>
                <a:cs typeface="Times New Roman"/>
              </a:rPr>
              <a:t>statistical frequencies  </a:t>
            </a:r>
            <a:r>
              <a:rPr sz="2900" spc="-5" dirty="0">
                <a:latin typeface="Times New Roman"/>
                <a:cs typeface="Times New Roman"/>
              </a:rPr>
              <a:t>to make cryptanalysis </a:t>
            </a:r>
            <a:r>
              <a:rPr sz="2900" spc="-10" dirty="0">
                <a:latin typeface="Times New Roman"/>
                <a:cs typeface="Times New Roman"/>
              </a:rPr>
              <a:t>harder</a:t>
            </a:r>
            <a:endParaRPr sz="29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24</a:t>
            </a:fld>
            <a:endParaRPr spc="-5" dirty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3581653" y="1006855"/>
            <a:ext cx="289496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10" dirty="0"/>
              <a:t>Vigenère</a:t>
            </a:r>
            <a:r>
              <a:rPr spc="-80" dirty="0"/>
              <a:t> </a:t>
            </a:r>
            <a:r>
              <a:rPr dirty="0"/>
              <a:t>Cipher</a:t>
            </a:r>
          </a:p>
        </p:txBody>
      </p:sp>
      <p:sp>
        <p:nvSpPr>
          <p:cNvPr id="5" name="object 5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vert="horz" wrap="square" lIns="0" tIns="58419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459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dirty="0"/>
              <a:t>Like Cæsar </a:t>
            </a:r>
            <a:r>
              <a:rPr spc="-20" dirty="0"/>
              <a:t>cipher, </a:t>
            </a:r>
            <a:r>
              <a:rPr dirty="0"/>
              <a:t>but use a phrase for the</a:t>
            </a:r>
            <a:r>
              <a:rPr spc="-45" dirty="0"/>
              <a:t> </a:t>
            </a:r>
            <a:r>
              <a:rPr dirty="0"/>
              <a:t>key</a:t>
            </a:r>
          </a:p>
          <a:p>
            <a:pPr marL="355600" indent="-342900">
              <a:lnSpc>
                <a:spcPct val="100000"/>
              </a:lnSpc>
              <a:spcBef>
                <a:spcPts val="359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dirty="0"/>
              <a:t>Example:</a:t>
            </a:r>
          </a:p>
          <a:p>
            <a:pPr marL="755650" lvl="1" indent="-285750">
              <a:lnSpc>
                <a:spcPct val="100000"/>
              </a:lnSpc>
              <a:spcBef>
                <a:spcPts val="24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spc="-5" dirty="0">
                <a:latin typeface="Times New Roman"/>
                <a:cs typeface="Times New Roman"/>
              </a:rPr>
              <a:t>Message </a:t>
            </a:r>
            <a:r>
              <a:rPr sz="2800" b="1" spc="-5" dirty="0">
                <a:solidFill>
                  <a:srgbClr val="3333CC"/>
                </a:solidFill>
                <a:latin typeface="Courier New"/>
                <a:cs typeface="Courier New"/>
              </a:rPr>
              <a:t>THE BOY HAS THE</a:t>
            </a:r>
            <a:r>
              <a:rPr sz="2800" b="1" spc="-120" dirty="0">
                <a:solidFill>
                  <a:srgbClr val="3333CC"/>
                </a:solidFill>
                <a:latin typeface="Courier New"/>
                <a:cs typeface="Courier New"/>
              </a:rPr>
              <a:t> </a:t>
            </a:r>
            <a:r>
              <a:rPr sz="2800" b="1" spc="-5" dirty="0">
                <a:solidFill>
                  <a:srgbClr val="3333CC"/>
                </a:solidFill>
                <a:latin typeface="Courier New"/>
                <a:cs typeface="Courier New"/>
              </a:rPr>
              <a:t>BAG</a:t>
            </a:r>
            <a:endParaRPr sz="2800">
              <a:latin typeface="Courier New"/>
              <a:cs typeface="Courier New"/>
            </a:endParaRPr>
          </a:p>
          <a:p>
            <a:pPr marL="755650" lvl="1" indent="-285750">
              <a:lnSpc>
                <a:spcPct val="100000"/>
              </a:lnSpc>
              <a:spcBef>
                <a:spcPts val="335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spc="-5" dirty="0">
                <a:latin typeface="Times New Roman"/>
                <a:cs typeface="Times New Roman"/>
              </a:rPr>
              <a:t>Key </a:t>
            </a:r>
            <a:r>
              <a:rPr sz="2800" b="1" spc="-5" dirty="0">
                <a:solidFill>
                  <a:srgbClr val="3333CC"/>
                </a:solidFill>
                <a:latin typeface="Courier New"/>
                <a:cs typeface="Courier New"/>
              </a:rPr>
              <a:t>BCD </a:t>
            </a:r>
            <a:r>
              <a:rPr sz="2800" spc="-5" dirty="0">
                <a:latin typeface="Times New Roman"/>
                <a:cs typeface="Times New Roman"/>
              </a:rPr>
              <a:t>(1, 2, </a:t>
            </a:r>
            <a:r>
              <a:rPr sz="2800" dirty="0">
                <a:latin typeface="Times New Roman"/>
                <a:cs typeface="Times New Roman"/>
              </a:rPr>
              <a:t>and 3 letters</a:t>
            </a:r>
            <a:r>
              <a:rPr sz="2800" spc="-6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down)</a:t>
            </a:r>
            <a:endParaRPr sz="2800">
              <a:latin typeface="Times New Roman"/>
              <a:cs typeface="Times New Roman"/>
            </a:endParaRPr>
          </a:p>
          <a:p>
            <a:pPr marL="755015" lvl="1" indent="-285750">
              <a:lnSpc>
                <a:spcPct val="100000"/>
              </a:lnSpc>
              <a:spcBef>
                <a:spcPts val="44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dirty="0">
                <a:latin typeface="Times New Roman"/>
                <a:cs typeface="Times New Roman"/>
              </a:rPr>
              <a:t>Encipher using Cæsar cipher for each</a:t>
            </a:r>
            <a:r>
              <a:rPr sz="2800" spc="-114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letter:</a:t>
            </a:r>
            <a:endParaRPr sz="28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1678904" y="4311984"/>
            <a:ext cx="915035" cy="143383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10000"/>
              </a:lnSpc>
              <a:spcBef>
                <a:spcPts val="100"/>
              </a:spcBef>
            </a:pPr>
            <a:r>
              <a:rPr sz="2800" dirty="0">
                <a:latin typeface="Times New Roman"/>
                <a:cs typeface="Times New Roman"/>
              </a:rPr>
              <a:t>key  plain  cipher</a:t>
            </a:r>
            <a:endParaRPr sz="2800">
              <a:latin typeface="Times New Roman"/>
              <a:cs typeface="Times New Roman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3204414" y="4311984"/>
            <a:ext cx="3268979" cy="143383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50800" algn="just">
              <a:lnSpc>
                <a:spcPct val="110000"/>
              </a:lnSpc>
              <a:spcBef>
                <a:spcPts val="100"/>
              </a:spcBef>
            </a:pPr>
            <a:r>
              <a:rPr sz="2800" b="1" spc="-10" dirty="0">
                <a:solidFill>
                  <a:srgbClr val="3333CC"/>
                </a:solidFill>
                <a:latin typeface="Courier New"/>
                <a:cs typeface="Courier New"/>
              </a:rPr>
              <a:t>BCDBCDBCDBCDBCD  THEBOYHASTHEBAG  </a:t>
            </a:r>
            <a:r>
              <a:rPr sz="2800" b="1" spc="-10" dirty="0">
                <a:solidFill>
                  <a:srgbClr val="00654D"/>
                </a:solidFill>
                <a:latin typeface="Courier New"/>
                <a:cs typeface="Courier New"/>
              </a:rPr>
              <a:t>UJHCQBJCSUJHCCJ</a:t>
            </a:r>
            <a:endParaRPr sz="2800">
              <a:latin typeface="Courier New"/>
              <a:cs typeface="Courier New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1221739" y="5777738"/>
            <a:ext cx="6545580" cy="8940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5600" indent="-342900">
              <a:lnSpc>
                <a:spcPts val="3420"/>
              </a:lnSpc>
              <a:spcBef>
                <a:spcPts val="100"/>
              </a:spcBef>
              <a:buFont typeface="Arial"/>
              <a:buChar char="•"/>
              <a:tabLst>
                <a:tab pos="354965" algn="l"/>
                <a:tab pos="355600" algn="l"/>
                <a:tab pos="2604770" algn="l"/>
              </a:tabLst>
            </a:pPr>
            <a:r>
              <a:rPr sz="3000" dirty="0">
                <a:latin typeface="Times New Roman"/>
                <a:cs typeface="Times New Roman"/>
              </a:rPr>
              <a:t>The</a:t>
            </a:r>
            <a:r>
              <a:rPr sz="3000" spc="-45" dirty="0">
                <a:latin typeface="Times New Roman"/>
                <a:cs typeface="Times New Roman"/>
              </a:rPr>
              <a:t> </a:t>
            </a:r>
            <a:r>
              <a:rPr sz="3000" spc="-25" dirty="0">
                <a:latin typeface="Times New Roman"/>
                <a:cs typeface="Times New Roman"/>
              </a:rPr>
              <a:t>Vigenère	</a:t>
            </a:r>
            <a:r>
              <a:rPr sz="3000" dirty="0">
                <a:latin typeface="Times New Roman"/>
                <a:cs typeface="Times New Roman"/>
              </a:rPr>
              <a:t>cipher is a</a:t>
            </a:r>
            <a:r>
              <a:rPr sz="3000" spc="-95" dirty="0">
                <a:latin typeface="Times New Roman"/>
                <a:cs typeface="Times New Roman"/>
              </a:rPr>
              <a:t> </a:t>
            </a:r>
            <a:r>
              <a:rPr sz="3000" i="1" dirty="0">
                <a:latin typeface="Times New Roman"/>
                <a:cs typeface="Times New Roman"/>
              </a:rPr>
              <a:t>polyalphabetic</a:t>
            </a:r>
            <a:endParaRPr sz="3000">
              <a:latin typeface="Times New Roman"/>
              <a:cs typeface="Times New Roman"/>
            </a:endParaRPr>
          </a:p>
          <a:p>
            <a:pPr marL="354965">
              <a:lnSpc>
                <a:spcPts val="3420"/>
              </a:lnSpc>
            </a:pPr>
            <a:r>
              <a:rPr sz="3000" spc="-5" dirty="0">
                <a:latin typeface="Times New Roman"/>
                <a:cs typeface="Times New Roman"/>
              </a:rPr>
              <a:t>substitution </a:t>
            </a:r>
            <a:r>
              <a:rPr sz="3000" spc="-25" dirty="0">
                <a:latin typeface="Times New Roman"/>
                <a:cs typeface="Times New Roman"/>
              </a:rPr>
              <a:t>cipher.</a:t>
            </a:r>
            <a:endParaRPr sz="3000">
              <a:latin typeface="Times New Roman"/>
              <a:cs typeface="Times New Roman"/>
            </a:endParaRPr>
          </a:p>
        </p:txBody>
      </p:sp>
      <p:sp>
        <p:nvSpPr>
          <p:cNvPr id="9" name="object 9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25</a:t>
            </a:fld>
            <a:endParaRPr spc="-5" dirty="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3135122" y="1006855"/>
            <a:ext cx="378841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Cryptographic</a:t>
            </a:r>
            <a:r>
              <a:rPr spc="-70" dirty="0"/>
              <a:t> </a:t>
            </a:r>
            <a:r>
              <a:rPr spc="-50" dirty="0"/>
              <a:t>Terms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93139" y="1985242"/>
            <a:ext cx="7338695" cy="3269615"/>
          </a:xfrm>
          <a:prstGeom prst="rect">
            <a:avLst/>
          </a:prstGeom>
        </p:spPr>
        <p:txBody>
          <a:bodyPr vert="horz" wrap="square" lIns="0" tIns="59055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46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i="1" dirty="0">
                <a:latin typeface="Times New Roman"/>
                <a:cs typeface="Times New Roman"/>
              </a:rPr>
              <a:t>period</a:t>
            </a:r>
            <a:r>
              <a:rPr sz="3000" dirty="0">
                <a:latin typeface="Times New Roman"/>
                <a:cs typeface="Times New Roman"/>
              </a:rPr>
              <a:t>: length of</a:t>
            </a:r>
            <a:r>
              <a:rPr sz="3000" spc="-1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key</a:t>
            </a:r>
            <a:endParaRPr sz="30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345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spc="-5" dirty="0">
                <a:latin typeface="Times New Roman"/>
                <a:cs typeface="Times New Roman"/>
              </a:rPr>
              <a:t>In </a:t>
            </a:r>
            <a:r>
              <a:rPr sz="2800" dirty="0">
                <a:latin typeface="Times New Roman"/>
                <a:cs typeface="Times New Roman"/>
              </a:rPr>
              <a:t>the “BCD” example, </a:t>
            </a:r>
            <a:r>
              <a:rPr sz="2800" spc="-5" dirty="0">
                <a:latin typeface="Times New Roman"/>
                <a:cs typeface="Times New Roman"/>
              </a:rPr>
              <a:t>the </a:t>
            </a:r>
            <a:r>
              <a:rPr sz="2800" dirty="0">
                <a:latin typeface="Times New Roman"/>
                <a:cs typeface="Times New Roman"/>
              </a:rPr>
              <a:t>period is</a:t>
            </a:r>
            <a:r>
              <a:rPr sz="2800" spc="-114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3</a:t>
            </a:r>
            <a:endParaRPr sz="28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35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i="1" spc="-5" dirty="0">
                <a:latin typeface="Times New Roman"/>
                <a:cs typeface="Times New Roman"/>
              </a:rPr>
              <a:t>tableau</a:t>
            </a:r>
            <a:r>
              <a:rPr sz="3000" spc="-5" dirty="0">
                <a:latin typeface="Times New Roman"/>
                <a:cs typeface="Times New Roman"/>
              </a:rPr>
              <a:t>: </a:t>
            </a:r>
            <a:r>
              <a:rPr sz="3000" dirty="0">
                <a:latin typeface="Times New Roman"/>
                <a:cs typeface="Times New Roman"/>
              </a:rPr>
              <a:t>table used to encipher and decipher</a:t>
            </a:r>
            <a:endParaRPr sz="3000">
              <a:latin typeface="Times New Roman"/>
              <a:cs typeface="Times New Roman"/>
            </a:endParaRPr>
          </a:p>
          <a:p>
            <a:pPr marL="755650" marR="5080" lvl="1" indent="-285750">
              <a:lnSpc>
                <a:spcPts val="3020"/>
              </a:lnSpc>
              <a:spcBef>
                <a:spcPts val="73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spc="-25" dirty="0">
                <a:latin typeface="Times New Roman"/>
                <a:cs typeface="Times New Roman"/>
              </a:rPr>
              <a:t>Vigènere </a:t>
            </a:r>
            <a:r>
              <a:rPr sz="2800" dirty="0">
                <a:latin typeface="Times New Roman"/>
                <a:cs typeface="Times New Roman"/>
              </a:rPr>
              <a:t>cipher tableau </a:t>
            </a:r>
            <a:r>
              <a:rPr sz="2800" spc="-5" dirty="0">
                <a:latin typeface="Times New Roman"/>
                <a:cs typeface="Times New Roman"/>
              </a:rPr>
              <a:t>has key </a:t>
            </a:r>
            <a:r>
              <a:rPr sz="2800" dirty="0">
                <a:latin typeface="Times New Roman"/>
                <a:cs typeface="Times New Roman"/>
              </a:rPr>
              <a:t>letters </a:t>
            </a:r>
            <a:r>
              <a:rPr sz="2800" spc="-5" dirty="0">
                <a:latin typeface="Times New Roman"/>
                <a:cs typeface="Times New Roman"/>
              </a:rPr>
              <a:t>on</a:t>
            </a:r>
            <a:r>
              <a:rPr sz="2800" spc="-12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top,  </a:t>
            </a:r>
            <a:r>
              <a:rPr sz="2800" spc="-5" dirty="0">
                <a:latin typeface="Times New Roman"/>
                <a:cs typeface="Times New Roman"/>
              </a:rPr>
              <a:t>plaintext letters on the</a:t>
            </a:r>
            <a:r>
              <a:rPr sz="2800" spc="-4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left</a:t>
            </a:r>
            <a:endParaRPr sz="2800">
              <a:latin typeface="Times New Roman"/>
              <a:cs typeface="Times New Roman"/>
            </a:endParaRPr>
          </a:p>
          <a:p>
            <a:pPr marL="355600" marR="210185" indent="-342900">
              <a:lnSpc>
                <a:spcPts val="3240"/>
              </a:lnSpc>
              <a:spcBef>
                <a:spcPts val="7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i="1" dirty="0">
                <a:latin typeface="Times New Roman"/>
                <a:cs typeface="Times New Roman"/>
              </a:rPr>
              <a:t>polyalphabetic</a:t>
            </a:r>
            <a:r>
              <a:rPr sz="3000" dirty="0">
                <a:latin typeface="Times New Roman"/>
                <a:cs typeface="Times New Roman"/>
              </a:rPr>
              <a:t>: the key has several </a:t>
            </a:r>
            <a:r>
              <a:rPr sz="3000" spc="-10" dirty="0">
                <a:latin typeface="Times New Roman"/>
                <a:cs typeface="Times New Roman"/>
              </a:rPr>
              <a:t>different  </a:t>
            </a:r>
            <a:r>
              <a:rPr sz="3000" dirty="0">
                <a:latin typeface="Times New Roman"/>
                <a:cs typeface="Times New Roman"/>
              </a:rPr>
              <a:t>letters (Cæsar cipher is</a:t>
            </a:r>
            <a:r>
              <a:rPr sz="3000" spc="-4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monoalphabetic)</a:t>
            </a:r>
            <a:endParaRPr sz="30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26</a:t>
            </a:fld>
            <a:endParaRPr spc="-5" dirty="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57200" y="457200"/>
            <a:ext cx="9144000" cy="1447800"/>
          </a:xfrm>
          <a:custGeom>
            <a:avLst/>
            <a:gdLst/>
            <a:ahLst/>
            <a:cxnLst/>
            <a:rect l="l" t="t" r="r" b="b"/>
            <a:pathLst>
              <a:path w="9144000" h="1447800">
                <a:moveTo>
                  <a:pt x="0" y="0"/>
                </a:moveTo>
                <a:lnTo>
                  <a:pt x="0" y="1447800"/>
                </a:lnTo>
                <a:lnTo>
                  <a:pt x="9144000" y="14477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EBC1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3481070" y="1006855"/>
            <a:ext cx="309499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15" dirty="0"/>
              <a:t>Vigenère</a:t>
            </a:r>
            <a:r>
              <a:rPr spc="-60" dirty="0"/>
              <a:t> </a:t>
            </a:r>
            <a:r>
              <a:rPr spc="-35" dirty="0"/>
              <a:t>Tableau</a:t>
            </a:r>
          </a:p>
        </p:txBody>
      </p:sp>
      <p:graphicFrame>
        <p:nvGraphicFramePr>
          <p:cNvPr id="5" name="object 5"/>
          <p:cNvGraphicFramePr>
            <a:graphicFrameLocks noGrp="1"/>
          </p:cNvGraphicFramePr>
          <p:nvPr/>
        </p:nvGraphicFramePr>
        <p:xfrm>
          <a:off x="4495419" y="2084451"/>
          <a:ext cx="1586230" cy="444754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1369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369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1368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1432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1369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04037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C0C0C0"/>
                      </a:solidFill>
                      <a:prstDash val="solid"/>
                    </a:lnL>
                    <a:lnR w="12700">
                      <a:solidFill>
                        <a:srgbClr val="C0C0C0"/>
                      </a:solidFill>
                      <a:prstDash val="solid"/>
                    </a:lnR>
                    <a:lnT w="12700">
                      <a:solidFill>
                        <a:srgbClr val="C0C0C0"/>
                      </a:solidFill>
                      <a:prstDash val="solid"/>
                    </a:lnT>
                    <a:lnB w="12700">
                      <a:solidFill>
                        <a:srgbClr val="C0C0C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C0C0C0"/>
                      </a:solidFill>
                      <a:prstDash val="solid"/>
                    </a:lnL>
                    <a:lnR w="12700">
                      <a:solidFill>
                        <a:srgbClr val="C0C0C0"/>
                      </a:solidFill>
                      <a:prstDash val="solid"/>
                    </a:lnR>
                    <a:lnT w="12700">
                      <a:solidFill>
                        <a:srgbClr val="C0C0C0"/>
                      </a:solidFill>
                      <a:prstDash val="solid"/>
                    </a:lnT>
                    <a:lnB w="12700">
                      <a:solidFill>
                        <a:srgbClr val="C0C0C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180"/>
                        </a:lnSpc>
                      </a:pPr>
                      <a:r>
                        <a:rPr sz="1850" b="1" dirty="0">
                          <a:latin typeface="Arial"/>
                          <a:cs typeface="Arial"/>
                        </a:rPr>
                        <a:t>B</a:t>
                      </a:r>
                      <a:endParaRPr sz="185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C0C0C0"/>
                      </a:solidFill>
                      <a:prstDash val="solid"/>
                    </a:lnL>
                    <a:lnR w="12700">
                      <a:solidFill>
                        <a:srgbClr val="C0C0C0"/>
                      </a:solidFill>
                      <a:prstDash val="solid"/>
                    </a:lnR>
                    <a:lnT w="12700">
                      <a:solidFill>
                        <a:srgbClr val="C0C0C0"/>
                      </a:solidFill>
                      <a:prstDash val="solid"/>
                    </a:lnT>
                    <a:lnB w="12700">
                      <a:solidFill>
                        <a:srgbClr val="C0C0C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180"/>
                        </a:lnSpc>
                      </a:pPr>
                      <a:r>
                        <a:rPr sz="1850" b="1" dirty="0">
                          <a:latin typeface="Arial"/>
                          <a:cs typeface="Arial"/>
                        </a:rPr>
                        <a:t>C</a:t>
                      </a:r>
                      <a:endParaRPr sz="185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C0C0C0"/>
                      </a:solidFill>
                      <a:prstDash val="solid"/>
                    </a:lnL>
                    <a:lnR w="12700">
                      <a:solidFill>
                        <a:srgbClr val="C0C0C0"/>
                      </a:solidFill>
                      <a:prstDash val="solid"/>
                    </a:lnR>
                    <a:lnT w="12700">
                      <a:solidFill>
                        <a:srgbClr val="C0C0C0"/>
                      </a:solidFill>
                      <a:prstDash val="solid"/>
                    </a:lnT>
                    <a:lnB w="12700">
                      <a:solidFill>
                        <a:srgbClr val="C0C0C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180"/>
                        </a:lnSpc>
                      </a:pPr>
                      <a:r>
                        <a:rPr sz="1850" b="1" dirty="0">
                          <a:latin typeface="Arial"/>
                          <a:cs typeface="Arial"/>
                        </a:rPr>
                        <a:t>D</a:t>
                      </a:r>
                      <a:endParaRPr sz="185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C0C0C0"/>
                      </a:solidFill>
                      <a:prstDash val="solid"/>
                    </a:lnL>
                    <a:lnR w="12700">
                      <a:solidFill>
                        <a:srgbClr val="C0C0C0"/>
                      </a:solidFill>
                      <a:prstDash val="solid"/>
                    </a:lnR>
                    <a:lnT w="12700">
                      <a:solidFill>
                        <a:srgbClr val="C0C0C0"/>
                      </a:solidFill>
                      <a:prstDash val="solid"/>
                    </a:lnT>
                    <a:lnB w="12700">
                      <a:solidFill>
                        <a:srgbClr val="C0C0C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565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C0C0C0"/>
                      </a:solidFill>
                      <a:prstDash val="solid"/>
                    </a:lnL>
                    <a:lnR w="12700">
                      <a:solidFill>
                        <a:srgbClr val="C0C0C0"/>
                      </a:solidFill>
                      <a:prstDash val="solid"/>
                    </a:lnR>
                    <a:lnT w="12700">
                      <a:solidFill>
                        <a:srgbClr val="C0C0C0"/>
                      </a:solidFill>
                      <a:prstDash val="solid"/>
                    </a:lnT>
                    <a:lnB w="12700">
                      <a:solidFill>
                        <a:srgbClr val="C0C0C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C0C0C0"/>
                      </a:solidFill>
                      <a:prstDash val="solid"/>
                    </a:lnL>
                    <a:lnR w="12700">
                      <a:solidFill>
                        <a:srgbClr val="C0C0C0"/>
                      </a:solidFill>
                      <a:prstDash val="solid"/>
                    </a:lnR>
                    <a:lnT w="12700">
                      <a:solidFill>
                        <a:srgbClr val="C0C0C0"/>
                      </a:solidFill>
                      <a:prstDash val="solid"/>
                    </a:lnT>
                    <a:lnB w="12700">
                      <a:solidFill>
                        <a:srgbClr val="C0C0C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C0C0C0"/>
                      </a:solidFill>
                      <a:prstDash val="solid"/>
                    </a:lnL>
                    <a:lnR w="12700">
                      <a:solidFill>
                        <a:srgbClr val="C0C0C0"/>
                      </a:solidFill>
                      <a:prstDash val="solid"/>
                    </a:lnR>
                    <a:lnT w="12700">
                      <a:solidFill>
                        <a:srgbClr val="C0C0C0"/>
                      </a:solidFill>
                      <a:prstDash val="solid"/>
                    </a:lnT>
                    <a:lnB w="12700">
                      <a:solidFill>
                        <a:srgbClr val="C0C0C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C0C0C0"/>
                      </a:solidFill>
                      <a:prstDash val="solid"/>
                    </a:lnL>
                    <a:lnR w="12700">
                      <a:solidFill>
                        <a:srgbClr val="C0C0C0"/>
                      </a:solidFill>
                      <a:prstDash val="solid"/>
                    </a:lnR>
                    <a:lnT w="12700">
                      <a:solidFill>
                        <a:srgbClr val="C0C0C0"/>
                      </a:solidFill>
                      <a:prstDash val="solid"/>
                    </a:lnT>
                    <a:lnB w="12700">
                      <a:solidFill>
                        <a:srgbClr val="C0C0C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C0C0C0"/>
                      </a:solidFill>
                      <a:prstDash val="solid"/>
                    </a:lnL>
                    <a:lnR w="12700">
                      <a:solidFill>
                        <a:srgbClr val="C0C0C0"/>
                      </a:solidFill>
                      <a:prstDash val="solid"/>
                    </a:lnR>
                    <a:lnT w="12700">
                      <a:solidFill>
                        <a:srgbClr val="C0C0C0"/>
                      </a:solidFill>
                      <a:prstDash val="solid"/>
                    </a:lnT>
                    <a:lnB w="12700">
                      <a:solidFill>
                        <a:srgbClr val="C0C0C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94894">
                <a:tc>
                  <a:txBody>
                    <a:bodyPr/>
                    <a:lstStyle/>
                    <a:p>
                      <a:pPr marL="3810" algn="ctr">
                        <a:lnSpc>
                          <a:spcPts val="2185"/>
                        </a:lnSpc>
                        <a:spcBef>
                          <a:spcPts val="35"/>
                        </a:spcBef>
                      </a:pPr>
                      <a:r>
                        <a:rPr sz="1850" dirty="0">
                          <a:latin typeface="Arial"/>
                          <a:cs typeface="Arial"/>
                        </a:rPr>
                        <a:t>A</a:t>
                      </a:r>
                      <a:endParaRPr sz="1850">
                        <a:latin typeface="Arial"/>
                        <a:cs typeface="Arial"/>
                      </a:endParaRPr>
                    </a:p>
                  </a:txBody>
                  <a:tcPr marL="0" marR="0" marT="4445" marB="0">
                    <a:lnL w="12700">
                      <a:solidFill>
                        <a:srgbClr val="C0C0C0"/>
                      </a:solidFill>
                      <a:prstDash val="solid"/>
                    </a:lnL>
                    <a:lnR w="12700">
                      <a:solidFill>
                        <a:srgbClr val="C0C0C0"/>
                      </a:solidFill>
                      <a:prstDash val="solid"/>
                    </a:lnR>
                    <a:lnT w="12700">
                      <a:solidFill>
                        <a:srgbClr val="C0C0C0"/>
                      </a:solidFill>
                      <a:prstDash val="solid"/>
                    </a:lnT>
                    <a:lnB w="12700">
                      <a:solidFill>
                        <a:srgbClr val="C0C0C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C0C0C0"/>
                      </a:solidFill>
                      <a:prstDash val="solid"/>
                    </a:lnL>
                    <a:lnR w="12700">
                      <a:solidFill>
                        <a:srgbClr val="C0C0C0"/>
                      </a:solidFill>
                      <a:prstDash val="solid"/>
                    </a:lnR>
                    <a:lnT w="12700">
                      <a:solidFill>
                        <a:srgbClr val="C0C0C0"/>
                      </a:solidFill>
                      <a:prstDash val="solid"/>
                    </a:lnT>
                    <a:lnB w="12700">
                      <a:solidFill>
                        <a:srgbClr val="C0C0C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080" algn="ctr">
                        <a:lnSpc>
                          <a:spcPts val="2185"/>
                        </a:lnSpc>
                        <a:spcBef>
                          <a:spcPts val="35"/>
                        </a:spcBef>
                      </a:pPr>
                      <a:r>
                        <a:rPr sz="1850" dirty="0">
                          <a:latin typeface="Arial"/>
                          <a:cs typeface="Arial"/>
                        </a:rPr>
                        <a:t>B</a:t>
                      </a:r>
                      <a:endParaRPr sz="1850">
                        <a:latin typeface="Arial"/>
                        <a:cs typeface="Arial"/>
                      </a:endParaRPr>
                    </a:p>
                  </a:txBody>
                  <a:tcPr marL="0" marR="0" marT="4445" marB="0">
                    <a:lnL w="12700">
                      <a:solidFill>
                        <a:srgbClr val="C0C0C0"/>
                      </a:solidFill>
                      <a:prstDash val="solid"/>
                    </a:lnL>
                    <a:lnR w="12700">
                      <a:solidFill>
                        <a:srgbClr val="C0C0C0"/>
                      </a:solidFill>
                      <a:prstDash val="solid"/>
                    </a:lnR>
                    <a:lnT w="12700">
                      <a:solidFill>
                        <a:srgbClr val="C0C0C0"/>
                      </a:solidFill>
                      <a:prstDash val="solid"/>
                    </a:lnT>
                    <a:lnB w="12700">
                      <a:solidFill>
                        <a:srgbClr val="C0C0C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185"/>
                        </a:lnSpc>
                        <a:spcBef>
                          <a:spcPts val="35"/>
                        </a:spcBef>
                      </a:pPr>
                      <a:r>
                        <a:rPr sz="1850" dirty="0">
                          <a:latin typeface="Arial"/>
                          <a:cs typeface="Arial"/>
                        </a:rPr>
                        <a:t>C</a:t>
                      </a:r>
                      <a:endParaRPr sz="1850">
                        <a:latin typeface="Arial"/>
                        <a:cs typeface="Arial"/>
                      </a:endParaRPr>
                    </a:p>
                  </a:txBody>
                  <a:tcPr marL="0" marR="0" marT="4445" marB="0">
                    <a:lnL w="12700">
                      <a:solidFill>
                        <a:srgbClr val="C0C0C0"/>
                      </a:solidFill>
                      <a:prstDash val="solid"/>
                    </a:lnL>
                    <a:lnR w="12700">
                      <a:solidFill>
                        <a:srgbClr val="C0C0C0"/>
                      </a:solidFill>
                      <a:prstDash val="solid"/>
                    </a:lnR>
                    <a:lnT w="12700">
                      <a:solidFill>
                        <a:srgbClr val="C0C0C0"/>
                      </a:solidFill>
                      <a:prstDash val="solid"/>
                    </a:lnT>
                    <a:lnB w="12700">
                      <a:solidFill>
                        <a:srgbClr val="C0C0C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185"/>
                        </a:lnSpc>
                        <a:spcBef>
                          <a:spcPts val="35"/>
                        </a:spcBef>
                      </a:pPr>
                      <a:r>
                        <a:rPr sz="1850" dirty="0">
                          <a:latin typeface="Arial"/>
                          <a:cs typeface="Arial"/>
                        </a:rPr>
                        <a:t>D</a:t>
                      </a:r>
                      <a:endParaRPr sz="1850">
                        <a:latin typeface="Arial"/>
                        <a:cs typeface="Arial"/>
                      </a:endParaRPr>
                    </a:p>
                  </a:txBody>
                  <a:tcPr marL="0" marR="0" marT="4445" marB="0">
                    <a:lnL w="12700">
                      <a:solidFill>
                        <a:srgbClr val="C0C0C0"/>
                      </a:solidFill>
                      <a:prstDash val="solid"/>
                    </a:lnL>
                    <a:lnR w="12700">
                      <a:solidFill>
                        <a:srgbClr val="C0C0C0"/>
                      </a:solidFill>
                      <a:prstDash val="solid"/>
                    </a:lnR>
                    <a:lnT w="12700">
                      <a:solidFill>
                        <a:srgbClr val="C0C0C0"/>
                      </a:solidFill>
                      <a:prstDash val="solid"/>
                    </a:lnT>
                    <a:lnB w="12700">
                      <a:solidFill>
                        <a:srgbClr val="C0C0C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95655">
                <a:tc>
                  <a:txBody>
                    <a:bodyPr/>
                    <a:lstStyle/>
                    <a:p>
                      <a:pPr marL="3810" algn="ctr">
                        <a:lnSpc>
                          <a:spcPts val="2190"/>
                        </a:lnSpc>
                        <a:spcBef>
                          <a:spcPts val="35"/>
                        </a:spcBef>
                      </a:pPr>
                      <a:r>
                        <a:rPr sz="1850" dirty="0">
                          <a:latin typeface="Arial"/>
                          <a:cs typeface="Arial"/>
                        </a:rPr>
                        <a:t>B</a:t>
                      </a:r>
                      <a:endParaRPr sz="1850">
                        <a:latin typeface="Arial"/>
                        <a:cs typeface="Arial"/>
                      </a:endParaRPr>
                    </a:p>
                  </a:txBody>
                  <a:tcPr marL="0" marR="0" marT="4445" marB="0">
                    <a:lnL w="12700">
                      <a:solidFill>
                        <a:srgbClr val="C0C0C0"/>
                      </a:solidFill>
                      <a:prstDash val="solid"/>
                    </a:lnL>
                    <a:lnR w="12700">
                      <a:solidFill>
                        <a:srgbClr val="C0C0C0"/>
                      </a:solidFill>
                      <a:prstDash val="solid"/>
                    </a:lnR>
                    <a:lnT w="12700">
                      <a:solidFill>
                        <a:srgbClr val="C0C0C0"/>
                      </a:solidFill>
                      <a:prstDash val="solid"/>
                    </a:lnT>
                    <a:lnB w="12700">
                      <a:solidFill>
                        <a:srgbClr val="C0C0C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C0C0C0"/>
                      </a:solidFill>
                      <a:prstDash val="solid"/>
                    </a:lnL>
                    <a:lnR w="12700">
                      <a:solidFill>
                        <a:srgbClr val="C0C0C0"/>
                      </a:solidFill>
                      <a:prstDash val="solid"/>
                    </a:lnR>
                    <a:lnT w="12700">
                      <a:solidFill>
                        <a:srgbClr val="C0C0C0"/>
                      </a:solidFill>
                      <a:prstDash val="solid"/>
                    </a:lnT>
                    <a:lnB w="12700">
                      <a:solidFill>
                        <a:srgbClr val="C0C0C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190"/>
                        </a:lnSpc>
                        <a:spcBef>
                          <a:spcPts val="35"/>
                        </a:spcBef>
                      </a:pPr>
                      <a:r>
                        <a:rPr sz="1850" dirty="0">
                          <a:latin typeface="Arial"/>
                          <a:cs typeface="Arial"/>
                        </a:rPr>
                        <a:t>C</a:t>
                      </a:r>
                      <a:endParaRPr sz="1850">
                        <a:latin typeface="Arial"/>
                        <a:cs typeface="Arial"/>
                      </a:endParaRPr>
                    </a:p>
                  </a:txBody>
                  <a:tcPr marL="0" marR="0" marT="4445" marB="0">
                    <a:lnL w="12700">
                      <a:solidFill>
                        <a:srgbClr val="C0C0C0"/>
                      </a:solidFill>
                      <a:prstDash val="solid"/>
                    </a:lnL>
                    <a:lnR w="12700">
                      <a:solidFill>
                        <a:srgbClr val="C0C0C0"/>
                      </a:solidFill>
                      <a:prstDash val="solid"/>
                    </a:lnR>
                    <a:lnT w="12700">
                      <a:solidFill>
                        <a:srgbClr val="C0C0C0"/>
                      </a:solidFill>
                      <a:prstDash val="solid"/>
                    </a:lnT>
                    <a:lnB w="12700">
                      <a:solidFill>
                        <a:srgbClr val="C0C0C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190"/>
                        </a:lnSpc>
                        <a:spcBef>
                          <a:spcPts val="35"/>
                        </a:spcBef>
                      </a:pPr>
                      <a:r>
                        <a:rPr sz="1850" dirty="0">
                          <a:latin typeface="Arial"/>
                          <a:cs typeface="Arial"/>
                        </a:rPr>
                        <a:t>D</a:t>
                      </a:r>
                      <a:endParaRPr sz="1850">
                        <a:latin typeface="Arial"/>
                        <a:cs typeface="Arial"/>
                      </a:endParaRPr>
                    </a:p>
                  </a:txBody>
                  <a:tcPr marL="0" marR="0" marT="4445" marB="0">
                    <a:lnL w="12700">
                      <a:solidFill>
                        <a:srgbClr val="C0C0C0"/>
                      </a:solidFill>
                      <a:prstDash val="solid"/>
                    </a:lnL>
                    <a:lnR w="12700">
                      <a:solidFill>
                        <a:srgbClr val="C0C0C0"/>
                      </a:solidFill>
                      <a:prstDash val="solid"/>
                    </a:lnR>
                    <a:lnT w="12700">
                      <a:solidFill>
                        <a:srgbClr val="C0C0C0"/>
                      </a:solidFill>
                      <a:prstDash val="solid"/>
                    </a:lnT>
                    <a:lnB w="12700">
                      <a:solidFill>
                        <a:srgbClr val="C0C0C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080" algn="ctr">
                        <a:lnSpc>
                          <a:spcPts val="2190"/>
                        </a:lnSpc>
                        <a:spcBef>
                          <a:spcPts val="35"/>
                        </a:spcBef>
                      </a:pPr>
                      <a:r>
                        <a:rPr sz="1850" dirty="0">
                          <a:latin typeface="Arial"/>
                          <a:cs typeface="Arial"/>
                        </a:rPr>
                        <a:t>E</a:t>
                      </a:r>
                      <a:endParaRPr sz="1850">
                        <a:latin typeface="Arial"/>
                        <a:cs typeface="Arial"/>
                      </a:endParaRPr>
                    </a:p>
                  </a:txBody>
                  <a:tcPr marL="0" marR="0" marT="4445" marB="0">
                    <a:lnL w="12700">
                      <a:solidFill>
                        <a:srgbClr val="C0C0C0"/>
                      </a:solidFill>
                      <a:prstDash val="solid"/>
                    </a:lnL>
                    <a:lnR w="12700">
                      <a:solidFill>
                        <a:srgbClr val="C0C0C0"/>
                      </a:solidFill>
                      <a:prstDash val="solid"/>
                    </a:lnR>
                    <a:lnT w="12700">
                      <a:solidFill>
                        <a:srgbClr val="C0C0C0"/>
                      </a:solidFill>
                      <a:prstDash val="solid"/>
                    </a:lnT>
                    <a:lnB w="12700">
                      <a:solidFill>
                        <a:srgbClr val="C0C0C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94894">
                <a:tc>
                  <a:txBody>
                    <a:bodyPr/>
                    <a:lstStyle/>
                    <a:p>
                      <a:pPr algn="ctr">
                        <a:lnSpc>
                          <a:spcPts val="2185"/>
                        </a:lnSpc>
                        <a:spcBef>
                          <a:spcPts val="35"/>
                        </a:spcBef>
                      </a:pPr>
                      <a:r>
                        <a:rPr sz="1850" dirty="0">
                          <a:latin typeface="Arial"/>
                          <a:cs typeface="Arial"/>
                        </a:rPr>
                        <a:t>C</a:t>
                      </a:r>
                      <a:endParaRPr sz="1850">
                        <a:latin typeface="Arial"/>
                        <a:cs typeface="Arial"/>
                      </a:endParaRPr>
                    </a:p>
                  </a:txBody>
                  <a:tcPr marL="0" marR="0" marT="4445" marB="0">
                    <a:lnL w="12700">
                      <a:solidFill>
                        <a:srgbClr val="C0C0C0"/>
                      </a:solidFill>
                      <a:prstDash val="solid"/>
                    </a:lnL>
                    <a:lnR w="12700">
                      <a:solidFill>
                        <a:srgbClr val="C0C0C0"/>
                      </a:solidFill>
                      <a:prstDash val="solid"/>
                    </a:lnR>
                    <a:lnT w="12700">
                      <a:solidFill>
                        <a:srgbClr val="C0C0C0"/>
                      </a:solidFill>
                      <a:prstDash val="solid"/>
                    </a:lnT>
                    <a:lnB w="12700">
                      <a:solidFill>
                        <a:srgbClr val="C0C0C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C0C0C0"/>
                      </a:solidFill>
                      <a:prstDash val="solid"/>
                    </a:lnL>
                    <a:lnR w="12700">
                      <a:solidFill>
                        <a:srgbClr val="C0C0C0"/>
                      </a:solidFill>
                      <a:prstDash val="solid"/>
                    </a:lnR>
                    <a:lnT w="12700">
                      <a:solidFill>
                        <a:srgbClr val="C0C0C0"/>
                      </a:solidFill>
                      <a:prstDash val="solid"/>
                    </a:lnT>
                    <a:lnB w="12700">
                      <a:solidFill>
                        <a:srgbClr val="C0C0C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185"/>
                        </a:lnSpc>
                        <a:spcBef>
                          <a:spcPts val="35"/>
                        </a:spcBef>
                      </a:pPr>
                      <a:r>
                        <a:rPr sz="1850" dirty="0">
                          <a:latin typeface="Arial"/>
                          <a:cs typeface="Arial"/>
                        </a:rPr>
                        <a:t>D</a:t>
                      </a:r>
                      <a:endParaRPr sz="1850">
                        <a:latin typeface="Arial"/>
                        <a:cs typeface="Arial"/>
                      </a:endParaRPr>
                    </a:p>
                  </a:txBody>
                  <a:tcPr marL="0" marR="0" marT="4445" marB="0">
                    <a:lnL w="12700">
                      <a:solidFill>
                        <a:srgbClr val="C0C0C0"/>
                      </a:solidFill>
                      <a:prstDash val="solid"/>
                    </a:lnL>
                    <a:lnR w="12700">
                      <a:solidFill>
                        <a:srgbClr val="C0C0C0"/>
                      </a:solidFill>
                      <a:prstDash val="solid"/>
                    </a:lnR>
                    <a:lnT w="12700">
                      <a:solidFill>
                        <a:srgbClr val="C0C0C0"/>
                      </a:solidFill>
                      <a:prstDash val="solid"/>
                    </a:lnT>
                    <a:lnB w="12700">
                      <a:solidFill>
                        <a:srgbClr val="C0C0C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4445" algn="ctr">
                        <a:lnSpc>
                          <a:spcPts val="2185"/>
                        </a:lnSpc>
                        <a:spcBef>
                          <a:spcPts val="35"/>
                        </a:spcBef>
                      </a:pPr>
                      <a:r>
                        <a:rPr sz="1850" dirty="0">
                          <a:latin typeface="Arial"/>
                          <a:cs typeface="Arial"/>
                        </a:rPr>
                        <a:t>E</a:t>
                      </a:r>
                      <a:endParaRPr sz="1850">
                        <a:latin typeface="Arial"/>
                        <a:cs typeface="Arial"/>
                      </a:endParaRPr>
                    </a:p>
                  </a:txBody>
                  <a:tcPr marL="0" marR="0" marT="4445" marB="0">
                    <a:lnL w="12700">
                      <a:solidFill>
                        <a:srgbClr val="C0C0C0"/>
                      </a:solidFill>
                      <a:prstDash val="solid"/>
                    </a:lnL>
                    <a:lnR w="12700">
                      <a:solidFill>
                        <a:srgbClr val="C0C0C0"/>
                      </a:solidFill>
                      <a:prstDash val="solid"/>
                    </a:lnR>
                    <a:lnT w="12700">
                      <a:solidFill>
                        <a:srgbClr val="C0C0C0"/>
                      </a:solidFill>
                      <a:prstDash val="solid"/>
                    </a:lnT>
                    <a:lnB w="12700">
                      <a:solidFill>
                        <a:srgbClr val="C0C0C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0160" algn="ctr">
                        <a:lnSpc>
                          <a:spcPts val="2185"/>
                        </a:lnSpc>
                        <a:spcBef>
                          <a:spcPts val="35"/>
                        </a:spcBef>
                      </a:pPr>
                      <a:r>
                        <a:rPr sz="1850" dirty="0">
                          <a:latin typeface="Arial"/>
                          <a:cs typeface="Arial"/>
                        </a:rPr>
                        <a:t>F</a:t>
                      </a:r>
                      <a:endParaRPr sz="1850">
                        <a:latin typeface="Arial"/>
                        <a:cs typeface="Arial"/>
                      </a:endParaRPr>
                    </a:p>
                  </a:txBody>
                  <a:tcPr marL="0" marR="0" marT="4445" marB="0">
                    <a:lnL w="12700">
                      <a:solidFill>
                        <a:srgbClr val="C0C0C0"/>
                      </a:solidFill>
                      <a:prstDash val="solid"/>
                    </a:lnL>
                    <a:lnR w="12700">
                      <a:solidFill>
                        <a:srgbClr val="C0C0C0"/>
                      </a:solidFill>
                      <a:prstDash val="solid"/>
                    </a:lnR>
                    <a:lnT w="12700">
                      <a:solidFill>
                        <a:srgbClr val="C0C0C0"/>
                      </a:solidFill>
                      <a:prstDash val="solid"/>
                    </a:lnT>
                    <a:lnB w="12700">
                      <a:solidFill>
                        <a:srgbClr val="C0C0C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94894">
                <a:tc>
                  <a:txBody>
                    <a:bodyPr/>
                    <a:lstStyle/>
                    <a:p>
                      <a:pPr algn="ctr">
                        <a:lnSpc>
                          <a:spcPts val="2185"/>
                        </a:lnSpc>
                        <a:spcBef>
                          <a:spcPts val="35"/>
                        </a:spcBef>
                      </a:pPr>
                      <a:r>
                        <a:rPr sz="1850" dirty="0">
                          <a:latin typeface="Arial"/>
                          <a:cs typeface="Arial"/>
                        </a:rPr>
                        <a:t>D</a:t>
                      </a:r>
                      <a:endParaRPr sz="1850">
                        <a:latin typeface="Arial"/>
                        <a:cs typeface="Arial"/>
                      </a:endParaRPr>
                    </a:p>
                  </a:txBody>
                  <a:tcPr marL="0" marR="0" marT="4445" marB="0">
                    <a:lnL w="12700">
                      <a:solidFill>
                        <a:srgbClr val="C0C0C0"/>
                      </a:solidFill>
                      <a:prstDash val="solid"/>
                    </a:lnL>
                    <a:lnR w="12700">
                      <a:solidFill>
                        <a:srgbClr val="C0C0C0"/>
                      </a:solidFill>
                      <a:prstDash val="solid"/>
                    </a:lnR>
                    <a:lnT w="12700">
                      <a:solidFill>
                        <a:srgbClr val="C0C0C0"/>
                      </a:solidFill>
                      <a:prstDash val="solid"/>
                    </a:lnT>
                    <a:lnB w="12700">
                      <a:solidFill>
                        <a:srgbClr val="C0C0C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C0C0C0"/>
                      </a:solidFill>
                      <a:prstDash val="solid"/>
                    </a:lnL>
                    <a:lnR w="12700">
                      <a:solidFill>
                        <a:srgbClr val="C0C0C0"/>
                      </a:solidFill>
                      <a:prstDash val="solid"/>
                    </a:lnR>
                    <a:lnT w="12700">
                      <a:solidFill>
                        <a:srgbClr val="C0C0C0"/>
                      </a:solidFill>
                      <a:prstDash val="solid"/>
                    </a:lnT>
                    <a:lnB w="12700">
                      <a:solidFill>
                        <a:srgbClr val="C0C0C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080" algn="ctr">
                        <a:lnSpc>
                          <a:spcPts val="2185"/>
                        </a:lnSpc>
                        <a:spcBef>
                          <a:spcPts val="35"/>
                        </a:spcBef>
                      </a:pPr>
                      <a:r>
                        <a:rPr sz="1850" dirty="0">
                          <a:latin typeface="Arial"/>
                          <a:cs typeface="Arial"/>
                        </a:rPr>
                        <a:t>E</a:t>
                      </a:r>
                      <a:endParaRPr sz="1850">
                        <a:latin typeface="Arial"/>
                        <a:cs typeface="Arial"/>
                      </a:endParaRPr>
                    </a:p>
                  </a:txBody>
                  <a:tcPr marL="0" marR="0" marT="4445" marB="0">
                    <a:lnL w="12700">
                      <a:solidFill>
                        <a:srgbClr val="C0C0C0"/>
                      </a:solidFill>
                      <a:prstDash val="solid"/>
                    </a:lnL>
                    <a:lnR w="12700">
                      <a:solidFill>
                        <a:srgbClr val="C0C0C0"/>
                      </a:solidFill>
                      <a:prstDash val="solid"/>
                    </a:lnR>
                    <a:lnT w="12700">
                      <a:solidFill>
                        <a:srgbClr val="C0C0C0"/>
                      </a:solidFill>
                      <a:prstDash val="solid"/>
                    </a:lnT>
                    <a:lnB w="12700">
                      <a:solidFill>
                        <a:srgbClr val="C0C0C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0795" algn="ctr">
                        <a:lnSpc>
                          <a:spcPts val="2185"/>
                        </a:lnSpc>
                        <a:spcBef>
                          <a:spcPts val="35"/>
                        </a:spcBef>
                      </a:pPr>
                      <a:r>
                        <a:rPr sz="1850" dirty="0">
                          <a:latin typeface="Arial"/>
                          <a:cs typeface="Arial"/>
                        </a:rPr>
                        <a:t>F</a:t>
                      </a:r>
                      <a:endParaRPr sz="1850">
                        <a:latin typeface="Arial"/>
                        <a:cs typeface="Arial"/>
                      </a:endParaRPr>
                    </a:p>
                  </a:txBody>
                  <a:tcPr marL="0" marR="0" marT="4445" marB="0">
                    <a:lnL w="12700">
                      <a:solidFill>
                        <a:srgbClr val="C0C0C0"/>
                      </a:solidFill>
                      <a:prstDash val="solid"/>
                    </a:lnL>
                    <a:lnR w="12700">
                      <a:solidFill>
                        <a:srgbClr val="C0C0C0"/>
                      </a:solidFill>
                      <a:prstDash val="solid"/>
                    </a:lnR>
                    <a:lnT w="12700">
                      <a:solidFill>
                        <a:srgbClr val="C0C0C0"/>
                      </a:solidFill>
                      <a:prstDash val="solid"/>
                    </a:lnT>
                    <a:lnB w="12700">
                      <a:solidFill>
                        <a:srgbClr val="C0C0C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1430" algn="ctr">
                        <a:lnSpc>
                          <a:spcPts val="2185"/>
                        </a:lnSpc>
                        <a:spcBef>
                          <a:spcPts val="35"/>
                        </a:spcBef>
                      </a:pPr>
                      <a:r>
                        <a:rPr sz="1850" dirty="0">
                          <a:latin typeface="Arial"/>
                          <a:cs typeface="Arial"/>
                        </a:rPr>
                        <a:t>G</a:t>
                      </a:r>
                      <a:endParaRPr sz="1850">
                        <a:latin typeface="Arial"/>
                        <a:cs typeface="Arial"/>
                      </a:endParaRPr>
                    </a:p>
                  </a:txBody>
                  <a:tcPr marL="0" marR="0" marT="4445" marB="0">
                    <a:lnL w="12700">
                      <a:solidFill>
                        <a:srgbClr val="C0C0C0"/>
                      </a:solidFill>
                      <a:prstDash val="solid"/>
                    </a:lnL>
                    <a:lnR w="12700">
                      <a:solidFill>
                        <a:srgbClr val="C0C0C0"/>
                      </a:solidFill>
                      <a:prstDash val="solid"/>
                    </a:lnR>
                    <a:lnT w="12700">
                      <a:solidFill>
                        <a:srgbClr val="C0C0C0"/>
                      </a:solidFill>
                      <a:prstDash val="solid"/>
                    </a:lnT>
                    <a:lnB w="12700">
                      <a:solidFill>
                        <a:srgbClr val="C0C0C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95655">
                <a:tc>
                  <a:txBody>
                    <a:bodyPr/>
                    <a:lstStyle/>
                    <a:p>
                      <a:pPr marL="3810" algn="ctr">
                        <a:lnSpc>
                          <a:spcPts val="2190"/>
                        </a:lnSpc>
                        <a:spcBef>
                          <a:spcPts val="35"/>
                        </a:spcBef>
                      </a:pPr>
                      <a:r>
                        <a:rPr sz="1850" dirty="0">
                          <a:latin typeface="Arial"/>
                          <a:cs typeface="Arial"/>
                        </a:rPr>
                        <a:t>E</a:t>
                      </a:r>
                      <a:endParaRPr sz="1850">
                        <a:latin typeface="Arial"/>
                        <a:cs typeface="Arial"/>
                      </a:endParaRPr>
                    </a:p>
                  </a:txBody>
                  <a:tcPr marL="0" marR="0" marT="4445" marB="0">
                    <a:lnL w="12700">
                      <a:solidFill>
                        <a:srgbClr val="C0C0C0"/>
                      </a:solidFill>
                      <a:prstDash val="solid"/>
                    </a:lnL>
                    <a:lnR w="12700">
                      <a:solidFill>
                        <a:srgbClr val="C0C0C0"/>
                      </a:solidFill>
                      <a:prstDash val="solid"/>
                    </a:lnR>
                    <a:lnT w="12700">
                      <a:solidFill>
                        <a:srgbClr val="C0C0C0"/>
                      </a:solidFill>
                      <a:prstDash val="solid"/>
                    </a:lnT>
                    <a:lnB w="12700">
                      <a:solidFill>
                        <a:srgbClr val="C0C0C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C0C0C0"/>
                      </a:solidFill>
                      <a:prstDash val="solid"/>
                    </a:lnL>
                    <a:lnR w="12700">
                      <a:solidFill>
                        <a:srgbClr val="C0C0C0"/>
                      </a:solidFill>
                      <a:prstDash val="solid"/>
                    </a:lnR>
                    <a:lnT w="12700">
                      <a:solidFill>
                        <a:srgbClr val="C0C0C0"/>
                      </a:solidFill>
                      <a:prstDash val="solid"/>
                    </a:lnT>
                    <a:lnB w="12700">
                      <a:solidFill>
                        <a:srgbClr val="C0C0C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1430" algn="ctr">
                        <a:lnSpc>
                          <a:spcPts val="2190"/>
                        </a:lnSpc>
                        <a:spcBef>
                          <a:spcPts val="35"/>
                        </a:spcBef>
                      </a:pPr>
                      <a:r>
                        <a:rPr sz="1850" dirty="0">
                          <a:latin typeface="Arial"/>
                          <a:cs typeface="Arial"/>
                        </a:rPr>
                        <a:t>F</a:t>
                      </a:r>
                      <a:endParaRPr sz="1850">
                        <a:latin typeface="Arial"/>
                        <a:cs typeface="Arial"/>
                      </a:endParaRPr>
                    </a:p>
                  </a:txBody>
                  <a:tcPr marL="0" marR="0" marT="4445" marB="0">
                    <a:lnL w="12700">
                      <a:solidFill>
                        <a:srgbClr val="C0C0C0"/>
                      </a:solidFill>
                      <a:prstDash val="solid"/>
                    </a:lnL>
                    <a:lnR w="12700">
                      <a:solidFill>
                        <a:srgbClr val="C0C0C0"/>
                      </a:solidFill>
                      <a:prstDash val="solid"/>
                    </a:lnR>
                    <a:lnT w="12700">
                      <a:solidFill>
                        <a:srgbClr val="C0C0C0"/>
                      </a:solidFill>
                      <a:prstDash val="solid"/>
                    </a:lnT>
                    <a:lnB w="12700">
                      <a:solidFill>
                        <a:srgbClr val="C0C0C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2065" algn="ctr">
                        <a:lnSpc>
                          <a:spcPts val="2190"/>
                        </a:lnSpc>
                        <a:spcBef>
                          <a:spcPts val="35"/>
                        </a:spcBef>
                      </a:pPr>
                      <a:r>
                        <a:rPr sz="1850" dirty="0">
                          <a:latin typeface="Arial"/>
                          <a:cs typeface="Arial"/>
                        </a:rPr>
                        <a:t>G</a:t>
                      </a:r>
                      <a:endParaRPr sz="1850">
                        <a:latin typeface="Arial"/>
                        <a:cs typeface="Arial"/>
                      </a:endParaRPr>
                    </a:p>
                  </a:txBody>
                  <a:tcPr marL="0" marR="0" marT="4445" marB="0">
                    <a:lnL w="12700">
                      <a:solidFill>
                        <a:srgbClr val="C0C0C0"/>
                      </a:solidFill>
                      <a:prstDash val="solid"/>
                    </a:lnL>
                    <a:lnR w="12700">
                      <a:solidFill>
                        <a:srgbClr val="C0C0C0"/>
                      </a:solidFill>
                      <a:prstDash val="solid"/>
                    </a:lnR>
                    <a:lnT w="12700">
                      <a:solidFill>
                        <a:srgbClr val="C0C0C0"/>
                      </a:solidFill>
                      <a:prstDash val="solid"/>
                    </a:lnT>
                    <a:lnB w="12700">
                      <a:solidFill>
                        <a:srgbClr val="C0C0C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190"/>
                        </a:lnSpc>
                        <a:spcBef>
                          <a:spcPts val="35"/>
                        </a:spcBef>
                      </a:pPr>
                      <a:r>
                        <a:rPr sz="1850" dirty="0">
                          <a:latin typeface="Arial"/>
                          <a:cs typeface="Arial"/>
                        </a:rPr>
                        <a:t>H</a:t>
                      </a:r>
                      <a:endParaRPr sz="1850">
                        <a:latin typeface="Arial"/>
                        <a:cs typeface="Arial"/>
                      </a:endParaRPr>
                    </a:p>
                  </a:txBody>
                  <a:tcPr marL="0" marR="0" marT="4445" marB="0">
                    <a:lnL w="12700">
                      <a:solidFill>
                        <a:srgbClr val="C0C0C0"/>
                      </a:solidFill>
                      <a:prstDash val="solid"/>
                    </a:lnL>
                    <a:lnR w="12700">
                      <a:solidFill>
                        <a:srgbClr val="C0C0C0"/>
                      </a:solidFill>
                      <a:prstDash val="solid"/>
                    </a:lnR>
                    <a:lnT w="12700">
                      <a:solidFill>
                        <a:srgbClr val="C0C0C0"/>
                      </a:solidFill>
                      <a:prstDash val="solid"/>
                    </a:lnT>
                    <a:lnB w="12700">
                      <a:solidFill>
                        <a:srgbClr val="C0C0C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94894">
                <a:tc>
                  <a:txBody>
                    <a:bodyPr/>
                    <a:lstStyle/>
                    <a:p>
                      <a:pPr marL="10160" algn="ctr">
                        <a:lnSpc>
                          <a:spcPts val="2185"/>
                        </a:lnSpc>
                        <a:spcBef>
                          <a:spcPts val="35"/>
                        </a:spcBef>
                      </a:pPr>
                      <a:r>
                        <a:rPr sz="1850" dirty="0">
                          <a:latin typeface="Arial"/>
                          <a:cs typeface="Arial"/>
                        </a:rPr>
                        <a:t>F</a:t>
                      </a:r>
                      <a:endParaRPr sz="1850">
                        <a:latin typeface="Arial"/>
                        <a:cs typeface="Arial"/>
                      </a:endParaRPr>
                    </a:p>
                  </a:txBody>
                  <a:tcPr marL="0" marR="0" marT="4445" marB="0">
                    <a:lnL w="12700">
                      <a:solidFill>
                        <a:srgbClr val="C0C0C0"/>
                      </a:solidFill>
                      <a:prstDash val="solid"/>
                    </a:lnL>
                    <a:lnR w="12700">
                      <a:solidFill>
                        <a:srgbClr val="C0C0C0"/>
                      </a:solidFill>
                      <a:prstDash val="solid"/>
                    </a:lnR>
                    <a:lnT w="12700">
                      <a:solidFill>
                        <a:srgbClr val="C0C0C0"/>
                      </a:solidFill>
                      <a:prstDash val="solid"/>
                    </a:lnT>
                    <a:lnB w="12700">
                      <a:solidFill>
                        <a:srgbClr val="C0C0C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C0C0C0"/>
                      </a:solidFill>
                      <a:prstDash val="solid"/>
                    </a:lnL>
                    <a:lnR w="12700">
                      <a:solidFill>
                        <a:srgbClr val="C0C0C0"/>
                      </a:solidFill>
                      <a:prstDash val="solid"/>
                    </a:lnR>
                    <a:lnT w="12700">
                      <a:solidFill>
                        <a:srgbClr val="C0C0C0"/>
                      </a:solidFill>
                      <a:prstDash val="solid"/>
                    </a:lnT>
                    <a:lnB w="12700">
                      <a:solidFill>
                        <a:srgbClr val="C0C0C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2700" algn="ctr">
                        <a:lnSpc>
                          <a:spcPts val="2185"/>
                        </a:lnSpc>
                        <a:spcBef>
                          <a:spcPts val="35"/>
                        </a:spcBef>
                      </a:pPr>
                      <a:r>
                        <a:rPr sz="1850" dirty="0">
                          <a:latin typeface="Arial"/>
                          <a:cs typeface="Arial"/>
                        </a:rPr>
                        <a:t>G</a:t>
                      </a:r>
                      <a:endParaRPr sz="1850">
                        <a:latin typeface="Arial"/>
                        <a:cs typeface="Arial"/>
                      </a:endParaRPr>
                    </a:p>
                  </a:txBody>
                  <a:tcPr marL="0" marR="0" marT="4445" marB="0">
                    <a:lnL w="12700">
                      <a:solidFill>
                        <a:srgbClr val="C0C0C0"/>
                      </a:solidFill>
                      <a:prstDash val="solid"/>
                    </a:lnL>
                    <a:lnR w="12700">
                      <a:solidFill>
                        <a:srgbClr val="C0C0C0"/>
                      </a:solidFill>
                      <a:prstDash val="solid"/>
                    </a:lnR>
                    <a:lnT w="12700">
                      <a:solidFill>
                        <a:srgbClr val="C0C0C0"/>
                      </a:solidFill>
                      <a:prstDash val="solid"/>
                    </a:lnT>
                    <a:lnB w="12700">
                      <a:solidFill>
                        <a:srgbClr val="C0C0C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185"/>
                        </a:lnSpc>
                        <a:spcBef>
                          <a:spcPts val="35"/>
                        </a:spcBef>
                      </a:pPr>
                      <a:r>
                        <a:rPr sz="1850" dirty="0">
                          <a:latin typeface="Arial"/>
                          <a:cs typeface="Arial"/>
                        </a:rPr>
                        <a:t>H</a:t>
                      </a:r>
                      <a:endParaRPr sz="1850">
                        <a:latin typeface="Arial"/>
                        <a:cs typeface="Arial"/>
                      </a:endParaRPr>
                    </a:p>
                  </a:txBody>
                  <a:tcPr marL="0" marR="0" marT="4445" marB="0">
                    <a:lnL w="12700">
                      <a:solidFill>
                        <a:srgbClr val="C0C0C0"/>
                      </a:solidFill>
                      <a:prstDash val="solid"/>
                    </a:lnL>
                    <a:lnR w="12700">
                      <a:solidFill>
                        <a:srgbClr val="C0C0C0"/>
                      </a:solidFill>
                      <a:prstDash val="solid"/>
                    </a:lnR>
                    <a:lnT w="12700">
                      <a:solidFill>
                        <a:srgbClr val="C0C0C0"/>
                      </a:solidFill>
                      <a:prstDash val="solid"/>
                    </a:lnT>
                    <a:lnB w="12700">
                      <a:solidFill>
                        <a:srgbClr val="C0C0C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255" algn="ctr">
                        <a:lnSpc>
                          <a:spcPts val="2185"/>
                        </a:lnSpc>
                        <a:spcBef>
                          <a:spcPts val="35"/>
                        </a:spcBef>
                      </a:pPr>
                      <a:r>
                        <a:rPr sz="1850" dirty="0">
                          <a:latin typeface="Arial"/>
                          <a:cs typeface="Arial"/>
                        </a:rPr>
                        <a:t>I</a:t>
                      </a:r>
                      <a:endParaRPr sz="1850">
                        <a:latin typeface="Arial"/>
                        <a:cs typeface="Arial"/>
                      </a:endParaRPr>
                    </a:p>
                  </a:txBody>
                  <a:tcPr marL="0" marR="0" marT="4445" marB="0">
                    <a:lnL w="12700">
                      <a:solidFill>
                        <a:srgbClr val="C0C0C0"/>
                      </a:solidFill>
                      <a:prstDash val="solid"/>
                    </a:lnL>
                    <a:lnR w="12700">
                      <a:solidFill>
                        <a:srgbClr val="C0C0C0"/>
                      </a:solidFill>
                      <a:prstDash val="solid"/>
                    </a:lnR>
                    <a:lnT w="12700">
                      <a:solidFill>
                        <a:srgbClr val="C0C0C0"/>
                      </a:solidFill>
                      <a:prstDash val="solid"/>
                    </a:lnT>
                    <a:lnB w="12700">
                      <a:solidFill>
                        <a:srgbClr val="C0C0C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95655">
                <a:tc>
                  <a:txBody>
                    <a:bodyPr/>
                    <a:lstStyle/>
                    <a:p>
                      <a:pPr marL="11430" algn="ctr">
                        <a:lnSpc>
                          <a:spcPts val="2190"/>
                        </a:lnSpc>
                        <a:spcBef>
                          <a:spcPts val="35"/>
                        </a:spcBef>
                      </a:pPr>
                      <a:r>
                        <a:rPr sz="1850" dirty="0">
                          <a:latin typeface="Arial"/>
                          <a:cs typeface="Arial"/>
                        </a:rPr>
                        <a:t>G</a:t>
                      </a:r>
                      <a:endParaRPr sz="1850">
                        <a:latin typeface="Arial"/>
                        <a:cs typeface="Arial"/>
                      </a:endParaRPr>
                    </a:p>
                  </a:txBody>
                  <a:tcPr marL="0" marR="0" marT="4445" marB="0">
                    <a:lnL w="12700">
                      <a:solidFill>
                        <a:srgbClr val="C0C0C0"/>
                      </a:solidFill>
                      <a:prstDash val="solid"/>
                    </a:lnL>
                    <a:lnR w="12700">
                      <a:solidFill>
                        <a:srgbClr val="C0C0C0"/>
                      </a:solidFill>
                      <a:prstDash val="solid"/>
                    </a:lnR>
                    <a:lnT w="12700">
                      <a:solidFill>
                        <a:srgbClr val="C0C0C0"/>
                      </a:solidFill>
                      <a:prstDash val="solid"/>
                    </a:lnT>
                    <a:lnB w="12700">
                      <a:solidFill>
                        <a:srgbClr val="C0C0C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C0C0C0"/>
                      </a:solidFill>
                      <a:prstDash val="solid"/>
                    </a:lnL>
                    <a:lnR w="12700">
                      <a:solidFill>
                        <a:srgbClr val="C0C0C0"/>
                      </a:solidFill>
                      <a:prstDash val="solid"/>
                    </a:lnR>
                    <a:lnT w="12700">
                      <a:solidFill>
                        <a:srgbClr val="C0C0C0"/>
                      </a:solidFill>
                      <a:prstDash val="solid"/>
                    </a:lnT>
                    <a:lnB w="12700">
                      <a:solidFill>
                        <a:srgbClr val="C0C0C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190"/>
                        </a:lnSpc>
                        <a:spcBef>
                          <a:spcPts val="35"/>
                        </a:spcBef>
                      </a:pPr>
                      <a:r>
                        <a:rPr sz="1850" dirty="0">
                          <a:latin typeface="Arial"/>
                          <a:cs typeface="Arial"/>
                        </a:rPr>
                        <a:t>H</a:t>
                      </a:r>
                      <a:endParaRPr sz="1850">
                        <a:latin typeface="Arial"/>
                        <a:cs typeface="Arial"/>
                      </a:endParaRPr>
                    </a:p>
                  </a:txBody>
                  <a:tcPr marL="0" marR="0" marT="4445" marB="0">
                    <a:lnL w="12700">
                      <a:solidFill>
                        <a:srgbClr val="C0C0C0"/>
                      </a:solidFill>
                      <a:prstDash val="solid"/>
                    </a:lnL>
                    <a:lnR w="12700">
                      <a:solidFill>
                        <a:srgbClr val="C0C0C0"/>
                      </a:solidFill>
                      <a:prstDash val="solid"/>
                    </a:lnR>
                    <a:lnT w="12700">
                      <a:solidFill>
                        <a:srgbClr val="C0C0C0"/>
                      </a:solidFill>
                      <a:prstDash val="solid"/>
                    </a:lnT>
                    <a:lnB w="12700">
                      <a:solidFill>
                        <a:srgbClr val="C0C0C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890" algn="ctr">
                        <a:lnSpc>
                          <a:spcPts val="2190"/>
                        </a:lnSpc>
                        <a:spcBef>
                          <a:spcPts val="35"/>
                        </a:spcBef>
                      </a:pPr>
                      <a:r>
                        <a:rPr sz="1850" dirty="0">
                          <a:latin typeface="Arial"/>
                          <a:cs typeface="Arial"/>
                        </a:rPr>
                        <a:t>I</a:t>
                      </a:r>
                      <a:endParaRPr sz="1850">
                        <a:latin typeface="Arial"/>
                        <a:cs typeface="Arial"/>
                      </a:endParaRPr>
                    </a:p>
                  </a:txBody>
                  <a:tcPr marL="0" marR="0" marT="4445" marB="0">
                    <a:lnL w="12700">
                      <a:solidFill>
                        <a:srgbClr val="C0C0C0"/>
                      </a:solidFill>
                      <a:prstDash val="solid"/>
                    </a:lnL>
                    <a:lnR w="12700">
                      <a:solidFill>
                        <a:srgbClr val="C0C0C0"/>
                      </a:solidFill>
                      <a:prstDash val="solid"/>
                    </a:lnR>
                    <a:lnT w="12700">
                      <a:solidFill>
                        <a:srgbClr val="C0C0C0"/>
                      </a:solidFill>
                      <a:prstDash val="solid"/>
                    </a:lnT>
                    <a:lnB w="12700">
                      <a:solidFill>
                        <a:srgbClr val="C0C0C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4445" algn="ctr">
                        <a:lnSpc>
                          <a:spcPts val="2190"/>
                        </a:lnSpc>
                        <a:spcBef>
                          <a:spcPts val="35"/>
                        </a:spcBef>
                      </a:pPr>
                      <a:r>
                        <a:rPr sz="1850" dirty="0">
                          <a:latin typeface="Arial"/>
                          <a:cs typeface="Arial"/>
                        </a:rPr>
                        <a:t>J</a:t>
                      </a:r>
                      <a:endParaRPr sz="1850">
                        <a:latin typeface="Arial"/>
                        <a:cs typeface="Arial"/>
                      </a:endParaRPr>
                    </a:p>
                  </a:txBody>
                  <a:tcPr marL="0" marR="0" marT="4445" marB="0">
                    <a:lnL w="12700">
                      <a:solidFill>
                        <a:srgbClr val="C0C0C0"/>
                      </a:solidFill>
                      <a:prstDash val="solid"/>
                    </a:lnL>
                    <a:lnR w="12700">
                      <a:solidFill>
                        <a:srgbClr val="C0C0C0"/>
                      </a:solidFill>
                      <a:prstDash val="solid"/>
                    </a:lnR>
                    <a:lnT w="12700">
                      <a:solidFill>
                        <a:srgbClr val="C0C0C0"/>
                      </a:solidFill>
                      <a:prstDash val="solid"/>
                    </a:lnT>
                    <a:lnB w="12700">
                      <a:solidFill>
                        <a:srgbClr val="C0C0C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94893">
                <a:tc>
                  <a:txBody>
                    <a:bodyPr/>
                    <a:lstStyle/>
                    <a:p>
                      <a:pPr algn="ctr">
                        <a:lnSpc>
                          <a:spcPts val="2185"/>
                        </a:lnSpc>
                        <a:spcBef>
                          <a:spcPts val="35"/>
                        </a:spcBef>
                      </a:pPr>
                      <a:r>
                        <a:rPr sz="1850" dirty="0">
                          <a:latin typeface="Arial"/>
                          <a:cs typeface="Arial"/>
                        </a:rPr>
                        <a:t>H</a:t>
                      </a:r>
                      <a:endParaRPr sz="1850">
                        <a:latin typeface="Arial"/>
                        <a:cs typeface="Arial"/>
                      </a:endParaRPr>
                    </a:p>
                  </a:txBody>
                  <a:tcPr marL="0" marR="0" marT="4445" marB="0">
                    <a:lnL w="12700">
                      <a:solidFill>
                        <a:srgbClr val="C0C0C0"/>
                      </a:solidFill>
                      <a:prstDash val="solid"/>
                    </a:lnL>
                    <a:lnR w="12700">
                      <a:solidFill>
                        <a:srgbClr val="C0C0C0"/>
                      </a:solidFill>
                      <a:prstDash val="solid"/>
                    </a:lnR>
                    <a:lnT w="12700">
                      <a:solidFill>
                        <a:srgbClr val="C0C0C0"/>
                      </a:solidFill>
                      <a:prstDash val="solid"/>
                    </a:lnT>
                    <a:lnB w="12700">
                      <a:solidFill>
                        <a:srgbClr val="C0C0C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C0C0C0"/>
                      </a:solidFill>
                      <a:prstDash val="solid"/>
                    </a:lnL>
                    <a:lnR w="12700">
                      <a:solidFill>
                        <a:srgbClr val="C0C0C0"/>
                      </a:solidFill>
                      <a:prstDash val="solid"/>
                    </a:lnR>
                    <a:lnT w="12700">
                      <a:solidFill>
                        <a:srgbClr val="C0C0C0"/>
                      </a:solidFill>
                      <a:prstDash val="solid"/>
                    </a:lnT>
                    <a:lnB w="12700">
                      <a:solidFill>
                        <a:srgbClr val="C0C0C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525" algn="ctr">
                        <a:lnSpc>
                          <a:spcPts val="2185"/>
                        </a:lnSpc>
                        <a:spcBef>
                          <a:spcPts val="35"/>
                        </a:spcBef>
                      </a:pPr>
                      <a:r>
                        <a:rPr sz="1850" dirty="0">
                          <a:latin typeface="Arial"/>
                          <a:cs typeface="Arial"/>
                        </a:rPr>
                        <a:t>I</a:t>
                      </a:r>
                      <a:endParaRPr sz="1850">
                        <a:latin typeface="Arial"/>
                        <a:cs typeface="Arial"/>
                      </a:endParaRPr>
                    </a:p>
                  </a:txBody>
                  <a:tcPr marL="0" marR="0" marT="4445" marB="0">
                    <a:lnL w="12700">
                      <a:solidFill>
                        <a:srgbClr val="C0C0C0"/>
                      </a:solidFill>
                      <a:prstDash val="solid"/>
                    </a:lnL>
                    <a:lnR w="12700">
                      <a:solidFill>
                        <a:srgbClr val="C0C0C0"/>
                      </a:solidFill>
                      <a:prstDash val="solid"/>
                    </a:lnR>
                    <a:lnT w="12700">
                      <a:solidFill>
                        <a:srgbClr val="C0C0C0"/>
                      </a:solidFill>
                      <a:prstDash val="solid"/>
                    </a:lnT>
                    <a:lnB w="12700">
                      <a:solidFill>
                        <a:srgbClr val="C0C0C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175" algn="ctr">
                        <a:lnSpc>
                          <a:spcPts val="2185"/>
                        </a:lnSpc>
                        <a:spcBef>
                          <a:spcPts val="35"/>
                        </a:spcBef>
                      </a:pPr>
                      <a:r>
                        <a:rPr sz="1850" dirty="0">
                          <a:latin typeface="Arial"/>
                          <a:cs typeface="Arial"/>
                        </a:rPr>
                        <a:t>J</a:t>
                      </a:r>
                      <a:endParaRPr sz="1850">
                        <a:latin typeface="Arial"/>
                        <a:cs typeface="Arial"/>
                      </a:endParaRPr>
                    </a:p>
                  </a:txBody>
                  <a:tcPr marL="0" marR="0" marT="4445" marB="0">
                    <a:lnL w="12700">
                      <a:solidFill>
                        <a:srgbClr val="C0C0C0"/>
                      </a:solidFill>
                      <a:prstDash val="solid"/>
                    </a:lnL>
                    <a:lnR w="12700">
                      <a:solidFill>
                        <a:srgbClr val="C0C0C0"/>
                      </a:solidFill>
                      <a:prstDash val="solid"/>
                    </a:lnR>
                    <a:lnT w="12700">
                      <a:solidFill>
                        <a:srgbClr val="C0C0C0"/>
                      </a:solidFill>
                      <a:prstDash val="solid"/>
                    </a:lnT>
                    <a:lnB w="12700">
                      <a:solidFill>
                        <a:srgbClr val="C0C0C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080" algn="ctr">
                        <a:lnSpc>
                          <a:spcPts val="2185"/>
                        </a:lnSpc>
                        <a:spcBef>
                          <a:spcPts val="35"/>
                        </a:spcBef>
                      </a:pPr>
                      <a:r>
                        <a:rPr sz="1850" dirty="0">
                          <a:latin typeface="Arial"/>
                          <a:cs typeface="Arial"/>
                        </a:rPr>
                        <a:t>K</a:t>
                      </a:r>
                      <a:endParaRPr sz="1850">
                        <a:latin typeface="Arial"/>
                        <a:cs typeface="Arial"/>
                      </a:endParaRPr>
                    </a:p>
                  </a:txBody>
                  <a:tcPr marL="0" marR="0" marT="4445" marB="0">
                    <a:lnL w="12700">
                      <a:solidFill>
                        <a:srgbClr val="C0C0C0"/>
                      </a:solidFill>
                      <a:prstDash val="solid"/>
                    </a:lnL>
                    <a:lnR w="12700">
                      <a:solidFill>
                        <a:srgbClr val="C0C0C0"/>
                      </a:solidFill>
                      <a:prstDash val="solid"/>
                    </a:lnR>
                    <a:lnT w="12700">
                      <a:solidFill>
                        <a:srgbClr val="C0C0C0"/>
                      </a:solidFill>
                      <a:prstDash val="solid"/>
                    </a:lnT>
                    <a:lnB w="12700">
                      <a:solidFill>
                        <a:srgbClr val="C0C0C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94894">
                <a:tc>
                  <a:txBody>
                    <a:bodyPr/>
                    <a:lstStyle/>
                    <a:p>
                      <a:pPr marL="8255" algn="ctr">
                        <a:lnSpc>
                          <a:spcPts val="2185"/>
                        </a:lnSpc>
                        <a:spcBef>
                          <a:spcPts val="40"/>
                        </a:spcBef>
                      </a:pPr>
                      <a:r>
                        <a:rPr sz="1850" dirty="0">
                          <a:latin typeface="Arial"/>
                          <a:cs typeface="Arial"/>
                        </a:rPr>
                        <a:t>I</a:t>
                      </a:r>
                      <a:endParaRPr sz="1850">
                        <a:latin typeface="Arial"/>
                        <a:cs typeface="Arial"/>
                      </a:endParaRPr>
                    </a:p>
                  </a:txBody>
                  <a:tcPr marL="0" marR="0" marT="5080" marB="0">
                    <a:lnL w="12700">
                      <a:solidFill>
                        <a:srgbClr val="C0C0C0"/>
                      </a:solidFill>
                      <a:prstDash val="solid"/>
                    </a:lnL>
                    <a:lnR w="12700">
                      <a:solidFill>
                        <a:srgbClr val="C0C0C0"/>
                      </a:solidFill>
                      <a:prstDash val="solid"/>
                    </a:lnR>
                    <a:lnT w="12700">
                      <a:solidFill>
                        <a:srgbClr val="C0C0C0"/>
                      </a:solidFill>
                      <a:prstDash val="solid"/>
                    </a:lnT>
                    <a:lnB w="12700">
                      <a:solidFill>
                        <a:srgbClr val="C0C0C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C0C0C0"/>
                      </a:solidFill>
                      <a:prstDash val="solid"/>
                    </a:lnL>
                    <a:lnR w="12700">
                      <a:solidFill>
                        <a:srgbClr val="C0C0C0"/>
                      </a:solidFill>
                      <a:prstDash val="solid"/>
                    </a:lnR>
                    <a:lnT w="12700">
                      <a:solidFill>
                        <a:srgbClr val="C0C0C0"/>
                      </a:solidFill>
                      <a:prstDash val="solid"/>
                    </a:lnT>
                    <a:lnB w="12700">
                      <a:solidFill>
                        <a:srgbClr val="C0C0C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810" algn="ctr">
                        <a:lnSpc>
                          <a:spcPts val="2185"/>
                        </a:lnSpc>
                        <a:spcBef>
                          <a:spcPts val="40"/>
                        </a:spcBef>
                      </a:pPr>
                      <a:r>
                        <a:rPr sz="1850" dirty="0">
                          <a:latin typeface="Arial"/>
                          <a:cs typeface="Arial"/>
                        </a:rPr>
                        <a:t>J</a:t>
                      </a:r>
                      <a:endParaRPr sz="1850">
                        <a:latin typeface="Arial"/>
                        <a:cs typeface="Arial"/>
                      </a:endParaRPr>
                    </a:p>
                  </a:txBody>
                  <a:tcPr marL="0" marR="0" marT="5080" marB="0">
                    <a:lnL w="12700">
                      <a:solidFill>
                        <a:srgbClr val="C0C0C0"/>
                      </a:solidFill>
                      <a:prstDash val="solid"/>
                    </a:lnL>
                    <a:lnR w="12700">
                      <a:solidFill>
                        <a:srgbClr val="C0C0C0"/>
                      </a:solidFill>
                      <a:prstDash val="solid"/>
                    </a:lnR>
                    <a:lnT w="12700">
                      <a:solidFill>
                        <a:srgbClr val="C0C0C0"/>
                      </a:solidFill>
                      <a:prstDash val="solid"/>
                    </a:lnT>
                    <a:lnB w="12700">
                      <a:solidFill>
                        <a:srgbClr val="C0C0C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4445" algn="ctr">
                        <a:lnSpc>
                          <a:spcPts val="2185"/>
                        </a:lnSpc>
                        <a:spcBef>
                          <a:spcPts val="40"/>
                        </a:spcBef>
                      </a:pPr>
                      <a:r>
                        <a:rPr sz="1850" dirty="0">
                          <a:latin typeface="Arial"/>
                          <a:cs typeface="Arial"/>
                        </a:rPr>
                        <a:t>K</a:t>
                      </a:r>
                      <a:endParaRPr sz="1850">
                        <a:latin typeface="Arial"/>
                        <a:cs typeface="Arial"/>
                      </a:endParaRPr>
                    </a:p>
                  </a:txBody>
                  <a:tcPr marL="0" marR="0" marT="5080" marB="0">
                    <a:lnL w="12700">
                      <a:solidFill>
                        <a:srgbClr val="C0C0C0"/>
                      </a:solidFill>
                      <a:prstDash val="solid"/>
                    </a:lnL>
                    <a:lnR w="12700">
                      <a:solidFill>
                        <a:srgbClr val="C0C0C0"/>
                      </a:solidFill>
                      <a:prstDash val="solid"/>
                    </a:lnR>
                    <a:lnT w="12700">
                      <a:solidFill>
                        <a:srgbClr val="C0C0C0"/>
                      </a:solidFill>
                      <a:prstDash val="solid"/>
                    </a:lnT>
                    <a:lnB w="12700">
                      <a:solidFill>
                        <a:srgbClr val="C0C0C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185"/>
                        </a:lnSpc>
                        <a:spcBef>
                          <a:spcPts val="40"/>
                        </a:spcBef>
                      </a:pPr>
                      <a:r>
                        <a:rPr sz="1850" dirty="0">
                          <a:latin typeface="Arial"/>
                          <a:cs typeface="Arial"/>
                        </a:rPr>
                        <a:t>L</a:t>
                      </a:r>
                      <a:endParaRPr sz="1850">
                        <a:latin typeface="Arial"/>
                        <a:cs typeface="Arial"/>
                      </a:endParaRPr>
                    </a:p>
                  </a:txBody>
                  <a:tcPr marL="0" marR="0" marT="5080" marB="0">
                    <a:lnL w="12700">
                      <a:solidFill>
                        <a:srgbClr val="C0C0C0"/>
                      </a:solidFill>
                      <a:prstDash val="solid"/>
                    </a:lnL>
                    <a:lnR w="12700">
                      <a:solidFill>
                        <a:srgbClr val="C0C0C0"/>
                      </a:solidFill>
                      <a:prstDash val="solid"/>
                    </a:lnR>
                    <a:lnT w="12700">
                      <a:solidFill>
                        <a:srgbClr val="C0C0C0"/>
                      </a:solidFill>
                      <a:prstDash val="solid"/>
                    </a:lnT>
                    <a:lnB w="12700">
                      <a:solidFill>
                        <a:srgbClr val="C0C0C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95655">
                <a:tc>
                  <a:txBody>
                    <a:bodyPr/>
                    <a:lstStyle/>
                    <a:p>
                      <a:pPr marL="2540" algn="ctr">
                        <a:lnSpc>
                          <a:spcPts val="2190"/>
                        </a:lnSpc>
                        <a:spcBef>
                          <a:spcPts val="40"/>
                        </a:spcBef>
                      </a:pPr>
                      <a:r>
                        <a:rPr sz="1850" dirty="0">
                          <a:latin typeface="Arial"/>
                          <a:cs typeface="Arial"/>
                        </a:rPr>
                        <a:t>J</a:t>
                      </a:r>
                      <a:endParaRPr sz="1850">
                        <a:latin typeface="Arial"/>
                        <a:cs typeface="Arial"/>
                      </a:endParaRPr>
                    </a:p>
                  </a:txBody>
                  <a:tcPr marL="0" marR="0" marT="5080" marB="0">
                    <a:lnL w="12700">
                      <a:solidFill>
                        <a:srgbClr val="C0C0C0"/>
                      </a:solidFill>
                      <a:prstDash val="solid"/>
                    </a:lnL>
                    <a:lnR w="12700">
                      <a:solidFill>
                        <a:srgbClr val="C0C0C0"/>
                      </a:solidFill>
                      <a:prstDash val="solid"/>
                    </a:lnR>
                    <a:lnT w="12700">
                      <a:solidFill>
                        <a:srgbClr val="C0C0C0"/>
                      </a:solidFill>
                      <a:prstDash val="solid"/>
                    </a:lnT>
                    <a:lnB w="12700">
                      <a:solidFill>
                        <a:srgbClr val="C0C0C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C0C0C0"/>
                      </a:solidFill>
                      <a:prstDash val="solid"/>
                    </a:lnL>
                    <a:lnR w="12700">
                      <a:solidFill>
                        <a:srgbClr val="C0C0C0"/>
                      </a:solidFill>
                      <a:prstDash val="solid"/>
                    </a:lnR>
                    <a:lnT w="12700">
                      <a:solidFill>
                        <a:srgbClr val="C0C0C0"/>
                      </a:solidFill>
                      <a:prstDash val="solid"/>
                    </a:lnT>
                    <a:lnB w="12700">
                      <a:solidFill>
                        <a:srgbClr val="C0C0C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190"/>
                        </a:lnSpc>
                        <a:spcBef>
                          <a:spcPts val="40"/>
                        </a:spcBef>
                      </a:pPr>
                      <a:r>
                        <a:rPr sz="1850" dirty="0">
                          <a:latin typeface="Arial"/>
                          <a:cs typeface="Arial"/>
                        </a:rPr>
                        <a:t>L</a:t>
                      </a:r>
                      <a:endParaRPr sz="1850">
                        <a:latin typeface="Arial"/>
                        <a:cs typeface="Arial"/>
                      </a:endParaRPr>
                    </a:p>
                  </a:txBody>
                  <a:tcPr marL="0" marR="0" marT="5080" marB="0">
                    <a:lnL w="12700">
                      <a:solidFill>
                        <a:srgbClr val="C0C0C0"/>
                      </a:solidFill>
                      <a:prstDash val="solid"/>
                    </a:lnL>
                    <a:lnR w="12700">
                      <a:solidFill>
                        <a:srgbClr val="C0C0C0"/>
                      </a:solidFill>
                      <a:prstDash val="solid"/>
                    </a:lnR>
                    <a:lnT w="12700">
                      <a:solidFill>
                        <a:srgbClr val="C0C0C0"/>
                      </a:solidFill>
                      <a:prstDash val="solid"/>
                    </a:lnT>
                    <a:lnB w="12700">
                      <a:solidFill>
                        <a:srgbClr val="C0C0C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190"/>
                        </a:lnSpc>
                        <a:spcBef>
                          <a:spcPts val="40"/>
                        </a:spcBef>
                      </a:pPr>
                      <a:r>
                        <a:rPr sz="1850" dirty="0">
                          <a:latin typeface="Arial"/>
                          <a:cs typeface="Arial"/>
                        </a:rPr>
                        <a:t>L</a:t>
                      </a:r>
                      <a:endParaRPr sz="1850">
                        <a:latin typeface="Arial"/>
                        <a:cs typeface="Arial"/>
                      </a:endParaRPr>
                    </a:p>
                  </a:txBody>
                  <a:tcPr marL="0" marR="0" marT="5080" marB="0">
                    <a:lnL w="12700">
                      <a:solidFill>
                        <a:srgbClr val="C0C0C0"/>
                      </a:solidFill>
                      <a:prstDash val="solid"/>
                    </a:lnL>
                    <a:lnR w="12700">
                      <a:solidFill>
                        <a:srgbClr val="C0C0C0"/>
                      </a:solidFill>
                      <a:prstDash val="solid"/>
                    </a:lnR>
                    <a:lnT w="12700">
                      <a:solidFill>
                        <a:srgbClr val="C0C0C0"/>
                      </a:solidFill>
                      <a:prstDash val="solid"/>
                    </a:lnT>
                    <a:lnB w="12700">
                      <a:solidFill>
                        <a:srgbClr val="C0C0C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715" algn="ctr">
                        <a:lnSpc>
                          <a:spcPts val="2190"/>
                        </a:lnSpc>
                        <a:spcBef>
                          <a:spcPts val="40"/>
                        </a:spcBef>
                      </a:pPr>
                      <a:r>
                        <a:rPr sz="1850" dirty="0">
                          <a:latin typeface="Arial"/>
                          <a:cs typeface="Arial"/>
                        </a:rPr>
                        <a:t>M</a:t>
                      </a:r>
                      <a:endParaRPr sz="1850">
                        <a:latin typeface="Arial"/>
                        <a:cs typeface="Arial"/>
                      </a:endParaRPr>
                    </a:p>
                  </a:txBody>
                  <a:tcPr marL="0" marR="0" marT="5080" marB="0">
                    <a:lnL w="12700">
                      <a:solidFill>
                        <a:srgbClr val="C0C0C0"/>
                      </a:solidFill>
                      <a:prstDash val="solid"/>
                    </a:lnL>
                    <a:lnR w="12700">
                      <a:solidFill>
                        <a:srgbClr val="C0C0C0"/>
                      </a:solidFill>
                      <a:prstDash val="solid"/>
                    </a:lnR>
                    <a:lnT w="12700">
                      <a:solidFill>
                        <a:srgbClr val="C0C0C0"/>
                      </a:solidFill>
                      <a:prstDash val="solid"/>
                    </a:lnT>
                    <a:lnB w="12700">
                      <a:solidFill>
                        <a:srgbClr val="C0C0C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94894">
                <a:tc>
                  <a:txBody>
                    <a:bodyPr/>
                    <a:lstStyle/>
                    <a:p>
                      <a:pPr marL="3810" algn="ctr">
                        <a:lnSpc>
                          <a:spcPts val="2185"/>
                        </a:lnSpc>
                        <a:spcBef>
                          <a:spcPts val="40"/>
                        </a:spcBef>
                      </a:pPr>
                      <a:r>
                        <a:rPr sz="1850" dirty="0">
                          <a:latin typeface="Arial"/>
                          <a:cs typeface="Arial"/>
                        </a:rPr>
                        <a:t>K</a:t>
                      </a:r>
                      <a:endParaRPr sz="1850">
                        <a:latin typeface="Arial"/>
                        <a:cs typeface="Arial"/>
                      </a:endParaRPr>
                    </a:p>
                  </a:txBody>
                  <a:tcPr marL="0" marR="0" marT="5080" marB="0">
                    <a:lnL w="12700">
                      <a:solidFill>
                        <a:srgbClr val="C0C0C0"/>
                      </a:solidFill>
                      <a:prstDash val="solid"/>
                    </a:lnL>
                    <a:lnR w="12700">
                      <a:solidFill>
                        <a:srgbClr val="C0C0C0"/>
                      </a:solidFill>
                      <a:prstDash val="solid"/>
                    </a:lnR>
                    <a:lnT w="12700">
                      <a:solidFill>
                        <a:srgbClr val="C0C0C0"/>
                      </a:solidFill>
                      <a:prstDash val="solid"/>
                    </a:lnT>
                    <a:lnB w="12700">
                      <a:solidFill>
                        <a:srgbClr val="C0C0C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C0C0C0"/>
                      </a:solidFill>
                      <a:prstDash val="solid"/>
                    </a:lnL>
                    <a:lnR w="12700">
                      <a:solidFill>
                        <a:srgbClr val="C0C0C0"/>
                      </a:solidFill>
                      <a:prstDash val="solid"/>
                    </a:lnR>
                    <a:lnT w="12700">
                      <a:solidFill>
                        <a:srgbClr val="C0C0C0"/>
                      </a:solidFill>
                      <a:prstDash val="solid"/>
                    </a:lnT>
                    <a:lnB w="12700">
                      <a:solidFill>
                        <a:srgbClr val="C0C0C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185"/>
                        </a:lnSpc>
                        <a:spcBef>
                          <a:spcPts val="40"/>
                        </a:spcBef>
                      </a:pPr>
                      <a:r>
                        <a:rPr sz="1850" dirty="0">
                          <a:latin typeface="Arial"/>
                          <a:cs typeface="Arial"/>
                        </a:rPr>
                        <a:t>L</a:t>
                      </a:r>
                      <a:endParaRPr sz="1850">
                        <a:latin typeface="Arial"/>
                        <a:cs typeface="Arial"/>
                      </a:endParaRPr>
                    </a:p>
                  </a:txBody>
                  <a:tcPr marL="0" marR="0" marT="5080" marB="0">
                    <a:lnL w="12700">
                      <a:solidFill>
                        <a:srgbClr val="C0C0C0"/>
                      </a:solidFill>
                      <a:prstDash val="solid"/>
                    </a:lnL>
                    <a:lnR w="12700">
                      <a:solidFill>
                        <a:srgbClr val="C0C0C0"/>
                      </a:solidFill>
                      <a:prstDash val="solid"/>
                    </a:lnR>
                    <a:lnT w="12700">
                      <a:solidFill>
                        <a:srgbClr val="C0C0C0"/>
                      </a:solidFill>
                      <a:prstDash val="solid"/>
                    </a:lnT>
                    <a:lnB w="12700">
                      <a:solidFill>
                        <a:srgbClr val="C0C0C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080" algn="ctr">
                        <a:lnSpc>
                          <a:spcPts val="2185"/>
                        </a:lnSpc>
                        <a:spcBef>
                          <a:spcPts val="40"/>
                        </a:spcBef>
                      </a:pPr>
                      <a:r>
                        <a:rPr sz="1850" dirty="0">
                          <a:latin typeface="Arial"/>
                          <a:cs typeface="Arial"/>
                        </a:rPr>
                        <a:t>M</a:t>
                      </a:r>
                      <a:endParaRPr sz="1850">
                        <a:latin typeface="Arial"/>
                        <a:cs typeface="Arial"/>
                      </a:endParaRPr>
                    </a:p>
                  </a:txBody>
                  <a:tcPr marL="0" marR="0" marT="5080" marB="0">
                    <a:lnL w="12700">
                      <a:solidFill>
                        <a:srgbClr val="C0C0C0"/>
                      </a:solidFill>
                      <a:prstDash val="solid"/>
                    </a:lnL>
                    <a:lnR w="12700">
                      <a:solidFill>
                        <a:srgbClr val="C0C0C0"/>
                      </a:solidFill>
                      <a:prstDash val="solid"/>
                    </a:lnR>
                    <a:lnT w="12700">
                      <a:solidFill>
                        <a:srgbClr val="C0C0C0"/>
                      </a:solidFill>
                      <a:prstDash val="solid"/>
                    </a:lnT>
                    <a:lnB w="12700">
                      <a:solidFill>
                        <a:srgbClr val="C0C0C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185"/>
                        </a:lnSpc>
                        <a:spcBef>
                          <a:spcPts val="40"/>
                        </a:spcBef>
                      </a:pPr>
                      <a:r>
                        <a:rPr sz="1850" dirty="0">
                          <a:latin typeface="Arial"/>
                          <a:cs typeface="Arial"/>
                        </a:rPr>
                        <a:t>N</a:t>
                      </a:r>
                      <a:endParaRPr sz="1850">
                        <a:latin typeface="Arial"/>
                        <a:cs typeface="Arial"/>
                      </a:endParaRPr>
                    </a:p>
                  </a:txBody>
                  <a:tcPr marL="0" marR="0" marT="5080" marB="0">
                    <a:lnL w="12700">
                      <a:solidFill>
                        <a:srgbClr val="C0C0C0"/>
                      </a:solidFill>
                      <a:prstDash val="solid"/>
                    </a:lnL>
                    <a:lnR w="12700">
                      <a:solidFill>
                        <a:srgbClr val="C0C0C0"/>
                      </a:solidFill>
                      <a:prstDash val="solid"/>
                    </a:lnR>
                    <a:lnT w="12700">
                      <a:solidFill>
                        <a:srgbClr val="C0C0C0"/>
                      </a:solidFill>
                      <a:prstDash val="solid"/>
                    </a:lnT>
                    <a:lnB w="12700">
                      <a:solidFill>
                        <a:srgbClr val="C0C0C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94893">
                <a:tc>
                  <a:txBody>
                    <a:bodyPr/>
                    <a:lstStyle/>
                    <a:p>
                      <a:pPr algn="ctr">
                        <a:lnSpc>
                          <a:spcPts val="2185"/>
                        </a:lnSpc>
                        <a:spcBef>
                          <a:spcPts val="40"/>
                        </a:spcBef>
                      </a:pPr>
                      <a:r>
                        <a:rPr sz="1850" dirty="0">
                          <a:latin typeface="Arial"/>
                          <a:cs typeface="Arial"/>
                        </a:rPr>
                        <a:t>L</a:t>
                      </a:r>
                      <a:endParaRPr sz="1850">
                        <a:latin typeface="Arial"/>
                        <a:cs typeface="Arial"/>
                      </a:endParaRPr>
                    </a:p>
                  </a:txBody>
                  <a:tcPr marL="0" marR="0" marT="5080" marB="0">
                    <a:lnL w="12700">
                      <a:solidFill>
                        <a:srgbClr val="C0C0C0"/>
                      </a:solidFill>
                      <a:prstDash val="solid"/>
                    </a:lnL>
                    <a:lnR w="12700">
                      <a:solidFill>
                        <a:srgbClr val="C0C0C0"/>
                      </a:solidFill>
                      <a:prstDash val="solid"/>
                    </a:lnR>
                    <a:lnT w="12700">
                      <a:solidFill>
                        <a:srgbClr val="C0C0C0"/>
                      </a:solidFill>
                      <a:prstDash val="solid"/>
                    </a:lnT>
                    <a:lnB w="12700">
                      <a:solidFill>
                        <a:srgbClr val="C0C0C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C0C0C0"/>
                      </a:solidFill>
                      <a:prstDash val="solid"/>
                    </a:lnL>
                    <a:lnR w="12700">
                      <a:solidFill>
                        <a:srgbClr val="C0C0C0"/>
                      </a:solidFill>
                      <a:prstDash val="solid"/>
                    </a:lnR>
                    <a:lnT w="12700">
                      <a:solidFill>
                        <a:srgbClr val="C0C0C0"/>
                      </a:solidFill>
                      <a:prstDash val="solid"/>
                    </a:lnT>
                    <a:lnB w="12700">
                      <a:solidFill>
                        <a:srgbClr val="C0C0C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715" algn="ctr">
                        <a:lnSpc>
                          <a:spcPts val="2185"/>
                        </a:lnSpc>
                        <a:spcBef>
                          <a:spcPts val="40"/>
                        </a:spcBef>
                      </a:pPr>
                      <a:r>
                        <a:rPr sz="1850" dirty="0">
                          <a:latin typeface="Arial"/>
                          <a:cs typeface="Arial"/>
                        </a:rPr>
                        <a:t>M</a:t>
                      </a:r>
                      <a:endParaRPr sz="1850">
                        <a:latin typeface="Arial"/>
                        <a:cs typeface="Arial"/>
                      </a:endParaRPr>
                    </a:p>
                  </a:txBody>
                  <a:tcPr marL="0" marR="0" marT="5080" marB="0">
                    <a:lnL w="12700">
                      <a:solidFill>
                        <a:srgbClr val="C0C0C0"/>
                      </a:solidFill>
                      <a:prstDash val="solid"/>
                    </a:lnL>
                    <a:lnR w="12700">
                      <a:solidFill>
                        <a:srgbClr val="C0C0C0"/>
                      </a:solidFill>
                      <a:prstDash val="solid"/>
                    </a:lnR>
                    <a:lnT w="12700">
                      <a:solidFill>
                        <a:srgbClr val="C0C0C0"/>
                      </a:solidFill>
                      <a:prstDash val="solid"/>
                    </a:lnT>
                    <a:lnB w="12700">
                      <a:solidFill>
                        <a:srgbClr val="C0C0C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185"/>
                        </a:lnSpc>
                        <a:spcBef>
                          <a:spcPts val="40"/>
                        </a:spcBef>
                      </a:pPr>
                      <a:r>
                        <a:rPr sz="1850" dirty="0">
                          <a:latin typeface="Arial"/>
                          <a:cs typeface="Arial"/>
                        </a:rPr>
                        <a:t>N</a:t>
                      </a:r>
                      <a:endParaRPr sz="1850">
                        <a:latin typeface="Arial"/>
                        <a:cs typeface="Arial"/>
                      </a:endParaRPr>
                    </a:p>
                  </a:txBody>
                  <a:tcPr marL="0" marR="0" marT="5080" marB="0">
                    <a:lnL w="12700">
                      <a:solidFill>
                        <a:srgbClr val="C0C0C0"/>
                      </a:solidFill>
                      <a:prstDash val="solid"/>
                    </a:lnL>
                    <a:lnR w="12700">
                      <a:solidFill>
                        <a:srgbClr val="C0C0C0"/>
                      </a:solidFill>
                      <a:prstDash val="solid"/>
                    </a:lnR>
                    <a:lnT w="12700">
                      <a:solidFill>
                        <a:srgbClr val="C0C0C0"/>
                      </a:solidFill>
                      <a:prstDash val="solid"/>
                    </a:lnT>
                    <a:lnB w="12700">
                      <a:solidFill>
                        <a:srgbClr val="C0C0C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0795" algn="ctr">
                        <a:lnSpc>
                          <a:spcPts val="2185"/>
                        </a:lnSpc>
                        <a:spcBef>
                          <a:spcPts val="40"/>
                        </a:spcBef>
                      </a:pPr>
                      <a:r>
                        <a:rPr sz="1850" dirty="0">
                          <a:latin typeface="Arial"/>
                          <a:cs typeface="Arial"/>
                        </a:rPr>
                        <a:t>O</a:t>
                      </a:r>
                      <a:endParaRPr sz="1850">
                        <a:latin typeface="Arial"/>
                        <a:cs typeface="Arial"/>
                      </a:endParaRPr>
                    </a:p>
                  </a:txBody>
                  <a:tcPr marL="0" marR="0" marT="5080" marB="0">
                    <a:lnL w="12700">
                      <a:solidFill>
                        <a:srgbClr val="C0C0C0"/>
                      </a:solidFill>
                      <a:prstDash val="solid"/>
                    </a:lnL>
                    <a:lnR w="12700">
                      <a:solidFill>
                        <a:srgbClr val="C0C0C0"/>
                      </a:solidFill>
                      <a:prstDash val="solid"/>
                    </a:lnR>
                    <a:lnT w="12700">
                      <a:solidFill>
                        <a:srgbClr val="C0C0C0"/>
                      </a:solidFill>
                      <a:prstDash val="solid"/>
                    </a:lnT>
                    <a:lnB w="12700">
                      <a:solidFill>
                        <a:srgbClr val="C0C0C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95656">
                <a:tc>
                  <a:txBody>
                    <a:bodyPr/>
                    <a:lstStyle/>
                    <a:p>
                      <a:pPr marL="4445" algn="ctr">
                        <a:lnSpc>
                          <a:spcPts val="2190"/>
                        </a:lnSpc>
                        <a:spcBef>
                          <a:spcPts val="40"/>
                        </a:spcBef>
                      </a:pPr>
                      <a:r>
                        <a:rPr sz="1850" dirty="0">
                          <a:latin typeface="Arial"/>
                          <a:cs typeface="Arial"/>
                        </a:rPr>
                        <a:t>M</a:t>
                      </a:r>
                      <a:endParaRPr sz="1850">
                        <a:latin typeface="Arial"/>
                        <a:cs typeface="Arial"/>
                      </a:endParaRPr>
                    </a:p>
                  </a:txBody>
                  <a:tcPr marL="0" marR="0" marT="5080" marB="0">
                    <a:lnL w="12700">
                      <a:solidFill>
                        <a:srgbClr val="C0C0C0"/>
                      </a:solidFill>
                      <a:prstDash val="solid"/>
                    </a:lnL>
                    <a:lnR w="12700">
                      <a:solidFill>
                        <a:srgbClr val="C0C0C0"/>
                      </a:solidFill>
                      <a:prstDash val="solid"/>
                    </a:lnR>
                    <a:lnT w="12700">
                      <a:solidFill>
                        <a:srgbClr val="C0C0C0"/>
                      </a:solidFill>
                      <a:prstDash val="solid"/>
                    </a:lnT>
                    <a:lnB w="12700">
                      <a:solidFill>
                        <a:srgbClr val="C0C0C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C0C0C0"/>
                      </a:solidFill>
                      <a:prstDash val="solid"/>
                    </a:lnL>
                    <a:lnR w="12700">
                      <a:solidFill>
                        <a:srgbClr val="C0C0C0"/>
                      </a:solidFill>
                      <a:prstDash val="solid"/>
                    </a:lnR>
                    <a:lnT w="12700">
                      <a:solidFill>
                        <a:srgbClr val="C0C0C0"/>
                      </a:solidFill>
                      <a:prstDash val="solid"/>
                    </a:lnT>
                    <a:lnB w="12700">
                      <a:solidFill>
                        <a:srgbClr val="C0C0C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190"/>
                        </a:lnSpc>
                        <a:spcBef>
                          <a:spcPts val="40"/>
                        </a:spcBef>
                      </a:pPr>
                      <a:r>
                        <a:rPr sz="1850" dirty="0">
                          <a:latin typeface="Arial"/>
                          <a:cs typeface="Arial"/>
                        </a:rPr>
                        <a:t>N</a:t>
                      </a:r>
                      <a:endParaRPr sz="1850">
                        <a:latin typeface="Arial"/>
                        <a:cs typeface="Arial"/>
                      </a:endParaRPr>
                    </a:p>
                  </a:txBody>
                  <a:tcPr marL="0" marR="0" marT="5080" marB="0">
                    <a:lnL w="12700">
                      <a:solidFill>
                        <a:srgbClr val="C0C0C0"/>
                      </a:solidFill>
                      <a:prstDash val="solid"/>
                    </a:lnL>
                    <a:lnR w="12700">
                      <a:solidFill>
                        <a:srgbClr val="C0C0C0"/>
                      </a:solidFill>
                      <a:prstDash val="solid"/>
                    </a:lnR>
                    <a:lnT w="12700">
                      <a:solidFill>
                        <a:srgbClr val="C0C0C0"/>
                      </a:solidFill>
                      <a:prstDash val="solid"/>
                    </a:lnT>
                    <a:lnB w="12700">
                      <a:solidFill>
                        <a:srgbClr val="C0C0C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2065" algn="ctr">
                        <a:lnSpc>
                          <a:spcPts val="2190"/>
                        </a:lnSpc>
                        <a:spcBef>
                          <a:spcPts val="40"/>
                        </a:spcBef>
                      </a:pPr>
                      <a:r>
                        <a:rPr sz="1850" dirty="0">
                          <a:latin typeface="Arial"/>
                          <a:cs typeface="Arial"/>
                        </a:rPr>
                        <a:t>O</a:t>
                      </a:r>
                      <a:endParaRPr sz="1850">
                        <a:latin typeface="Arial"/>
                        <a:cs typeface="Arial"/>
                      </a:endParaRPr>
                    </a:p>
                  </a:txBody>
                  <a:tcPr marL="0" marR="0" marT="5080" marB="0">
                    <a:lnL w="12700">
                      <a:solidFill>
                        <a:srgbClr val="C0C0C0"/>
                      </a:solidFill>
                      <a:prstDash val="solid"/>
                    </a:lnL>
                    <a:lnR w="12700">
                      <a:solidFill>
                        <a:srgbClr val="C0C0C0"/>
                      </a:solidFill>
                      <a:prstDash val="solid"/>
                    </a:lnR>
                    <a:lnT w="12700">
                      <a:solidFill>
                        <a:srgbClr val="C0C0C0"/>
                      </a:solidFill>
                      <a:prstDash val="solid"/>
                    </a:lnT>
                    <a:lnB w="12700">
                      <a:solidFill>
                        <a:srgbClr val="C0C0C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080" algn="ctr">
                        <a:lnSpc>
                          <a:spcPts val="2190"/>
                        </a:lnSpc>
                        <a:spcBef>
                          <a:spcPts val="40"/>
                        </a:spcBef>
                      </a:pPr>
                      <a:r>
                        <a:rPr sz="1850" dirty="0">
                          <a:latin typeface="Arial"/>
                          <a:cs typeface="Arial"/>
                        </a:rPr>
                        <a:t>P</a:t>
                      </a:r>
                      <a:endParaRPr sz="1850">
                        <a:latin typeface="Arial"/>
                        <a:cs typeface="Arial"/>
                      </a:endParaRPr>
                    </a:p>
                  </a:txBody>
                  <a:tcPr marL="0" marR="0" marT="5080" marB="0">
                    <a:lnL w="12700">
                      <a:solidFill>
                        <a:srgbClr val="C0C0C0"/>
                      </a:solidFill>
                      <a:prstDash val="solid"/>
                    </a:lnL>
                    <a:lnR w="12700">
                      <a:solidFill>
                        <a:srgbClr val="C0C0C0"/>
                      </a:solidFill>
                      <a:prstDash val="solid"/>
                    </a:lnR>
                    <a:lnT w="12700">
                      <a:solidFill>
                        <a:srgbClr val="C0C0C0"/>
                      </a:solidFill>
                      <a:prstDash val="solid"/>
                    </a:lnT>
                    <a:lnB w="12700">
                      <a:solidFill>
                        <a:srgbClr val="C0C0C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</a:tbl>
          </a:graphicData>
        </a:graphic>
      </p:graphicFrame>
      <p:graphicFrame>
        <p:nvGraphicFramePr>
          <p:cNvPr id="6" name="object 6"/>
          <p:cNvGraphicFramePr>
            <a:graphicFrameLocks noGrp="1"/>
          </p:cNvGraphicFramePr>
          <p:nvPr/>
        </p:nvGraphicFramePr>
        <p:xfrm>
          <a:off x="6334125" y="2090547"/>
          <a:ext cx="1586230" cy="44577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1369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369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1368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1432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1369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04038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C0C0C0"/>
                      </a:solidFill>
                      <a:prstDash val="solid"/>
                    </a:lnL>
                    <a:lnR w="12700">
                      <a:solidFill>
                        <a:srgbClr val="C0C0C0"/>
                      </a:solidFill>
                      <a:prstDash val="solid"/>
                    </a:lnR>
                    <a:lnT w="12700">
                      <a:solidFill>
                        <a:srgbClr val="C0C0C0"/>
                      </a:solidFill>
                      <a:prstDash val="solid"/>
                    </a:lnT>
                    <a:lnB w="12700">
                      <a:solidFill>
                        <a:srgbClr val="C0C0C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C0C0C0"/>
                      </a:solidFill>
                      <a:prstDash val="solid"/>
                    </a:lnL>
                    <a:lnR w="12700">
                      <a:solidFill>
                        <a:srgbClr val="C0C0C0"/>
                      </a:solidFill>
                      <a:prstDash val="solid"/>
                    </a:lnR>
                    <a:lnT w="12700">
                      <a:solidFill>
                        <a:srgbClr val="C0C0C0"/>
                      </a:solidFill>
                      <a:prstDash val="solid"/>
                    </a:lnT>
                    <a:lnB w="12700">
                      <a:solidFill>
                        <a:srgbClr val="C0C0C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180"/>
                        </a:lnSpc>
                      </a:pPr>
                      <a:r>
                        <a:rPr sz="1850" b="1" dirty="0">
                          <a:latin typeface="Arial"/>
                          <a:cs typeface="Arial"/>
                        </a:rPr>
                        <a:t>B</a:t>
                      </a:r>
                      <a:endParaRPr sz="185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C0C0C0"/>
                      </a:solidFill>
                      <a:prstDash val="solid"/>
                    </a:lnL>
                    <a:lnR w="12700">
                      <a:solidFill>
                        <a:srgbClr val="C0C0C0"/>
                      </a:solidFill>
                      <a:prstDash val="solid"/>
                    </a:lnR>
                    <a:lnT w="12700">
                      <a:solidFill>
                        <a:srgbClr val="C0C0C0"/>
                      </a:solidFill>
                      <a:prstDash val="solid"/>
                    </a:lnT>
                    <a:lnB w="12700">
                      <a:solidFill>
                        <a:srgbClr val="C0C0C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64769" algn="r">
                        <a:lnSpc>
                          <a:spcPts val="2180"/>
                        </a:lnSpc>
                      </a:pPr>
                      <a:r>
                        <a:rPr sz="1850" b="1" dirty="0">
                          <a:latin typeface="Arial"/>
                          <a:cs typeface="Arial"/>
                        </a:rPr>
                        <a:t>C</a:t>
                      </a:r>
                      <a:endParaRPr sz="185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C0C0C0"/>
                      </a:solidFill>
                      <a:prstDash val="solid"/>
                    </a:lnL>
                    <a:lnR w="12700">
                      <a:solidFill>
                        <a:srgbClr val="C0C0C0"/>
                      </a:solidFill>
                      <a:prstDash val="solid"/>
                    </a:lnR>
                    <a:lnT w="12700">
                      <a:solidFill>
                        <a:srgbClr val="C0C0C0"/>
                      </a:solidFill>
                      <a:prstDash val="solid"/>
                    </a:lnT>
                    <a:lnB w="12700">
                      <a:solidFill>
                        <a:srgbClr val="C0C0C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65405" algn="r">
                        <a:lnSpc>
                          <a:spcPts val="2180"/>
                        </a:lnSpc>
                      </a:pPr>
                      <a:r>
                        <a:rPr sz="1850" b="1" dirty="0">
                          <a:latin typeface="Arial"/>
                          <a:cs typeface="Arial"/>
                        </a:rPr>
                        <a:t>D</a:t>
                      </a:r>
                      <a:endParaRPr sz="185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C0C0C0"/>
                      </a:solidFill>
                      <a:prstDash val="solid"/>
                    </a:lnL>
                    <a:lnR w="12700">
                      <a:solidFill>
                        <a:srgbClr val="C0C0C0"/>
                      </a:solidFill>
                      <a:prstDash val="solid"/>
                    </a:lnR>
                    <a:lnT w="12700">
                      <a:solidFill>
                        <a:srgbClr val="C0C0C0"/>
                      </a:solidFill>
                      <a:prstDash val="solid"/>
                    </a:lnT>
                    <a:lnB w="12700">
                      <a:solidFill>
                        <a:srgbClr val="C0C0C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48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C0C0C0"/>
                      </a:solidFill>
                      <a:prstDash val="solid"/>
                    </a:lnL>
                    <a:lnR w="12700">
                      <a:solidFill>
                        <a:srgbClr val="C0C0C0"/>
                      </a:solidFill>
                      <a:prstDash val="solid"/>
                    </a:lnR>
                    <a:lnT w="12700">
                      <a:solidFill>
                        <a:srgbClr val="C0C0C0"/>
                      </a:solidFill>
                      <a:prstDash val="solid"/>
                    </a:lnT>
                    <a:lnB w="12700">
                      <a:solidFill>
                        <a:srgbClr val="C0C0C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C0C0C0"/>
                      </a:solidFill>
                      <a:prstDash val="solid"/>
                    </a:lnL>
                    <a:lnR w="12700">
                      <a:solidFill>
                        <a:srgbClr val="C0C0C0"/>
                      </a:solidFill>
                      <a:prstDash val="solid"/>
                    </a:lnR>
                    <a:lnT w="12700">
                      <a:solidFill>
                        <a:srgbClr val="C0C0C0"/>
                      </a:solidFill>
                      <a:prstDash val="solid"/>
                    </a:lnT>
                    <a:lnB w="12700">
                      <a:solidFill>
                        <a:srgbClr val="C0C0C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C0C0C0"/>
                      </a:solidFill>
                      <a:prstDash val="solid"/>
                    </a:lnL>
                    <a:lnR w="12700">
                      <a:solidFill>
                        <a:srgbClr val="C0C0C0"/>
                      </a:solidFill>
                      <a:prstDash val="solid"/>
                    </a:lnR>
                    <a:lnT w="12700">
                      <a:solidFill>
                        <a:srgbClr val="C0C0C0"/>
                      </a:solidFill>
                      <a:prstDash val="solid"/>
                    </a:lnT>
                    <a:lnB w="12700">
                      <a:solidFill>
                        <a:srgbClr val="C0C0C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C0C0C0"/>
                      </a:solidFill>
                      <a:prstDash val="solid"/>
                    </a:lnL>
                    <a:lnR w="12700">
                      <a:solidFill>
                        <a:srgbClr val="C0C0C0"/>
                      </a:solidFill>
                      <a:prstDash val="solid"/>
                    </a:lnR>
                    <a:lnT w="12700">
                      <a:solidFill>
                        <a:srgbClr val="C0C0C0"/>
                      </a:solidFill>
                      <a:prstDash val="solid"/>
                    </a:lnT>
                    <a:lnB w="12700">
                      <a:solidFill>
                        <a:srgbClr val="C0C0C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C0C0C0"/>
                      </a:solidFill>
                      <a:prstDash val="solid"/>
                    </a:lnL>
                    <a:lnR w="12700">
                      <a:solidFill>
                        <a:srgbClr val="C0C0C0"/>
                      </a:solidFill>
                      <a:prstDash val="solid"/>
                    </a:lnR>
                    <a:lnT w="12700">
                      <a:solidFill>
                        <a:srgbClr val="C0C0C0"/>
                      </a:solidFill>
                      <a:prstDash val="solid"/>
                    </a:lnT>
                    <a:lnB w="12700">
                      <a:solidFill>
                        <a:srgbClr val="C0C0C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95655">
                <a:tc>
                  <a:txBody>
                    <a:bodyPr/>
                    <a:lstStyle/>
                    <a:p>
                      <a:pPr marR="64769" algn="r">
                        <a:lnSpc>
                          <a:spcPts val="2190"/>
                        </a:lnSpc>
                        <a:spcBef>
                          <a:spcPts val="35"/>
                        </a:spcBef>
                      </a:pPr>
                      <a:r>
                        <a:rPr sz="1850" dirty="0">
                          <a:latin typeface="Arial"/>
                          <a:cs typeface="Arial"/>
                        </a:rPr>
                        <a:t>N</a:t>
                      </a:r>
                      <a:endParaRPr sz="1850">
                        <a:latin typeface="Arial"/>
                        <a:cs typeface="Arial"/>
                      </a:endParaRPr>
                    </a:p>
                  </a:txBody>
                  <a:tcPr marL="0" marR="0" marT="4445" marB="0">
                    <a:lnL w="12700">
                      <a:solidFill>
                        <a:srgbClr val="C0C0C0"/>
                      </a:solidFill>
                      <a:prstDash val="solid"/>
                    </a:lnL>
                    <a:lnR w="12700">
                      <a:solidFill>
                        <a:srgbClr val="C0C0C0"/>
                      </a:solidFill>
                      <a:prstDash val="solid"/>
                    </a:lnR>
                    <a:lnT w="12700">
                      <a:solidFill>
                        <a:srgbClr val="C0C0C0"/>
                      </a:solidFill>
                      <a:prstDash val="solid"/>
                    </a:lnT>
                    <a:lnB w="12700">
                      <a:solidFill>
                        <a:srgbClr val="C0C0C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C0C0C0"/>
                      </a:solidFill>
                      <a:prstDash val="solid"/>
                    </a:lnL>
                    <a:lnR w="12700">
                      <a:solidFill>
                        <a:srgbClr val="C0C0C0"/>
                      </a:solidFill>
                      <a:prstDash val="solid"/>
                    </a:lnR>
                    <a:lnT w="12700">
                      <a:solidFill>
                        <a:srgbClr val="C0C0C0"/>
                      </a:solidFill>
                      <a:prstDash val="solid"/>
                    </a:lnT>
                    <a:lnB w="12700">
                      <a:solidFill>
                        <a:srgbClr val="C0C0C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2700" algn="ctr">
                        <a:lnSpc>
                          <a:spcPts val="2190"/>
                        </a:lnSpc>
                        <a:spcBef>
                          <a:spcPts val="35"/>
                        </a:spcBef>
                      </a:pPr>
                      <a:r>
                        <a:rPr sz="1850" dirty="0">
                          <a:latin typeface="Arial"/>
                          <a:cs typeface="Arial"/>
                        </a:rPr>
                        <a:t>O</a:t>
                      </a:r>
                      <a:endParaRPr sz="1850">
                        <a:latin typeface="Arial"/>
                        <a:cs typeface="Arial"/>
                      </a:endParaRPr>
                    </a:p>
                  </a:txBody>
                  <a:tcPr marL="0" marR="0" marT="4445" marB="0">
                    <a:lnL w="12700">
                      <a:solidFill>
                        <a:srgbClr val="C0C0C0"/>
                      </a:solidFill>
                      <a:prstDash val="solid"/>
                    </a:lnL>
                    <a:lnR w="12700">
                      <a:solidFill>
                        <a:srgbClr val="C0C0C0"/>
                      </a:solidFill>
                      <a:prstDash val="solid"/>
                    </a:lnR>
                    <a:lnT w="12700">
                      <a:solidFill>
                        <a:srgbClr val="C0C0C0"/>
                      </a:solidFill>
                      <a:prstDash val="solid"/>
                    </a:lnT>
                    <a:lnB w="12700">
                      <a:solidFill>
                        <a:srgbClr val="C0C0C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68580" algn="r">
                        <a:lnSpc>
                          <a:spcPts val="2190"/>
                        </a:lnSpc>
                        <a:spcBef>
                          <a:spcPts val="35"/>
                        </a:spcBef>
                      </a:pPr>
                      <a:r>
                        <a:rPr sz="1850" dirty="0">
                          <a:latin typeface="Arial"/>
                          <a:cs typeface="Arial"/>
                        </a:rPr>
                        <a:t>P</a:t>
                      </a:r>
                      <a:endParaRPr sz="1850">
                        <a:latin typeface="Arial"/>
                        <a:cs typeface="Arial"/>
                      </a:endParaRPr>
                    </a:p>
                  </a:txBody>
                  <a:tcPr marL="0" marR="0" marT="4445" marB="0">
                    <a:lnL w="12700">
                      <a:solidFill>
                        <a:srgbClr val="C0C0C0"/>
                      </a:solidFill>
                      <a:prstDash val="solid"/>
                    </a:lnL>
                    <a:lnR w="12700">
                      <a:solidFill>
                        <a:srgbClr val="C0C0C0"/>
                      </a:solidFill>
                      <a:prstDash val="solid"/>
                    </a:lnR>
                    <a:lnT w="12700">
                      <a:solidFill>
                        <a:srgbClr val="C0C0C0"/>
                      </a:solidFill>
                      <a:prstDash val="solid"/>
                    </a:lnT>
                    <a:lnB w="12700">
                      <a:solidFill>
                        <a:srgbClr val="C0C0C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52069" algn="r">
                        <a:lnSpc>
                          <a:spcPts val="2190"/>
                        </a:lnSpc>
                        <a:spcBef>
                          <a:spcPts val="35"/>
                        </a:spcBef>
                      </a:pPr>
                      <a:r>
                        <a:rPr sz="1850" dirty="0">
                          <a:latin typeface="Arial"/>
                          <a:cs typeface="Arial"/>
                        </a:rPr>
                        <a:t>Q</a:t>
                      </a:r>
                      <a:endParaRPr sz="1850">
                        <a:latin typeface="Arial"/>
                        <a:cs typeface="Arial"/>
                      </a:endParaRPr>
                    </a:p>
                  </a:txBody>
                  <a:tcPr marL="0" marR="0" marT="4445" marB="0">
                    <a:lnL w="12700">
                      <a:solidFill>
                        <a:srgbClr val="C0C0C0"/>
                      </a:solidFill>
                      <a:prstDash val="solid"/>
                    </a:lnL>
                    <a:lnR w="12700">
                      <a:solidFill>
                        <a:srgbClr val="C0C0C0"/>
                      </a:solidFill>
                      <a:prstDash val="solid"/>
                    </a:lnR>
                    <a:lnT w="12700">
                      <a:solidFill>
                        <a:srgbClr val="C0C0C0"/>
                      </a:solidFill>
                      <a:prstDash val="solid"/>
                    </a:lnT>
                    <a:lnB w="12700">
                      <a:solidFill>
                        <a:srgbClr val="C0C0C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94894">
                <a:tc>
                  <a:txBody>
                    <a:bodyPr/>
                    <a:lstStyle/>
                    <a:p>
                      <a:pPr marR="52069" algn="r">
                        <a:lnSpc>
                          <a:spcPts val="2185"/>
                        </a:lnSpc>
                        <a:spcBef>
                          <a:spcPts val="35"/>
                        </a:spcBef>
                      </a:pPr>
                      <a:r>
                        <a:rPr sz="1850" dirty="0">
                          <a:latin typeface="Arial"/>
                          <a:cs typeface="Arial"/>
                        </a:rPr>
                        <a:t>O</a:t>
                      </a:r>
                      <a:endParaRPr sz="1850">
                        <a:latin typeface="Arial"/>
                        <a:cs typeface="Arial"/>
                      </a:endParaRPr>
                    </a:p>
                  </a:txBody>
                  <a:tcPr marL="0" marR="0" marT="4445" marB="0">
                    <a:lnL w="12700">
                      <a:solidFill>
                        <a:srgbClr val="C0C0C0"/>
                      </a:solidFill>
                      <a:prstDash val="solid"/>
                    </a:lnL>
                    <a:lnR w="12700">
                      <a:solidFill>
                        <a:srgbClr val="C0C0C0"/>
                      </a:solidFill>
                      <a:prstDash val="solid"/>
                    </a:lnR>
                    <a:lnT w="12700">
                      <a:solidFill>
                        <a:srgbClr val="C0C0C0"/>
                      </a:solidFill>
                      <a:prstDash val="solid"/>
                    </a:lnT>
                    <a:lnB w="12700">
                      <a:solidFill>
                        <a:srgbClr val="C0C0C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C0C0C0"/>
                      </a:solidFill>
                      <a:prstDash val="solid"/>
                    </a:lnL>
                    <a:lnR w="12700">
                      <a:solidFill>
                        <a:srgbClr val="C0C0C0"/>
                      </a:solidFill>
                      <a:prstDash val="solid"/>
                    </a:lnR>
                    <a:lnT w="12700">
                      <a:solidFill>
                        <a:srgbClr val="C0C0C0"/>
                      </a:solidFill>
                      <a:prstDash val="solid"/>
                    </a:lnT>
                    <a:lnB w="12700">
                      <a:solidFill>
                        <a:srgbClr val="C0C0C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080" algn="ctr">
                        <a:lnSpc>
                          <a:spcPts val="2185"/>
                        </a:lnSpc>
                        <a:spcBef>
                          <a:spcPts val="35"/>
                        </a:spcBef>
                      </a:pPr>
                      <a:r>
                        <a:rPr sz="1850" dirty="0">
                          <a:latin typeface="Arial"/>
                          <a:cs typeface="Arial"/>
                        </a:rPr>
                        <a:t>P</a:t>
                      </a:r>
                      <a:endParaRPr sz="1850">
                        <a:latin typeface="Arial"/>
                        <a:cs typeface="Arial"/>
                      </a:endParaRPr>
                    </a:p>
                  </a:txBody>
                  <a:tcPr marL="0" marR="0" marT="4445" marB="0">
                    <a:lnL w="12700">
                      <a:solidFill>
                        <a:srgbClr val="C0C0C0"/>
                      </a:solidFill>
                      <a:prstDash val="solid"/>
                    </a:lnL>
                    <a:lnR w="12700">
                      <a:solidFill>
                        <a:srgbClr val="C0C0C0"/>
                      </a:solidFill>
                      <a:prstDash val="solid"/>
                    </a:lnR>
                    <a:lnT w="12700">
                      <a:solidFill>
                        <a:srgbClr val="C0C0C0"/>
                      </a:solidFill>
                      <a:prstDash val="solid"/>
                    </a:lnT>
                    <a:lnB w="12700">
                      <a:solidFill>
                        <a:srgbClr val="C0C0C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51435" algn="r">
                        <a:lnSpc>
                          <a:spcPts val="2185"/>
                        </a:lnSpc>
                        <a:spcBef>
                          <a:spcPts val="35"/>
                        </a:spcBef>
                      </a:pPr>
                      <a:r>
                        <a:rPr sz="1850" dirty="0">
                          <a:latin typeface="Arial"/>
                          <a:cs typeface="Arial"/>
                        </a:rPr>
                        <a:t>Q</a:t>
                      </a:r>
                      <a:endParaRPr sz="1850">
                        <a:latin typeface="Arial"/>
                        <a:cs typeface="Arial"/>
                      </a:endParaRPr>
                    </a:p>
                  </a:txBody>
                  <a:tcPr marL="0" marR="0" marT="4445" marB="0">
                    <a:lnL w="12700">
                      <a:solidFill>
                        <a:srgbClr val="C0C0C0"/>
                      </a:solidFill>
                      <a:prstDash val="solid"/>
                    </a:lnL>
                    <a:lnR w="12700">
                      <a:solidFill>
                        <a:srgbClr val="C0C0C0"/>
                      </a:solidFill>
                      <a:prstDash val="solid"/>
                    </a:lnR>
                    <a:lnT w="12700">
                      <a:solidFill>
                        <a:srgbClr val="C0C0C0"/>
                      </a:solidFill>
                      <a:prstDash val="solid"/>
                    </a:lnT>
                    <a:lnB w="12700">
                      <a:solidFill>
                        <a:srgbClr val="C0C0C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64769" algn="r">
                        <a:lnSpc>
                          <a:spcPts val="2185"/>
                        </a:lnSpc>
                        <a:spcBef>
                          <a:spcPts val="35"/>
                        </a:spcBef>
                      </a:pPr>
                      <a:r>
                        <a:rPr sz="1850" dirty="0">
                          <a:latin typeface="Arial"/>
                          <a:cs typeface="Arial"/>
                        </a:rPr>
                        <a:t>R</a:t>
                      </a:r>
                      <a:endParaRPr sz="1850">
                        <a:latin typeface="Arial"/>
                        <a:cs typeface="Arial"/>
                      </a:endParaRPr>
                    </a:p>
                  </a:txBody>
                  <a:tcPr marL="0" marR="0" marT="4445" marB="0">
                    <a:lnL w="12700">
                      <a:solidFill>
                        <a:srgbClr val="C0C0C0"/>
                      </a:solidFill>
                      <a:prstDash val="solid"/>
                    </a:lnL>
                    <a:lnR w="12700">
                      <a:solidFill>
                        <a:srgbClr val="C0C0C0"/>
                      </a:solidFill>
                      <a:prstDash val="solid"/>
                    </a:lnR>
                    <a:lnT w="12700">
                      <a:solidFill>
                        <a:srgbClr val="C0C0C0"/>
                      </a:solidFill>
                      <a:prstDash val="solid"/>
                    </a:lnT>
                    <a:lnB w="12700">
                      <a:solidFill>
                        <a:srgbClr val="C0C0C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95655">
                <a:tc>
                  <a:txBody>
                    <a:bodyPr/>
                    <a:lstStyle/>
                    <a:p>
                      <a:pPr marR="68580" algn="r">
                        <a:lnSpc>
                          <a:spcPts val="2190"/>
                        </a:lnSpc>
                        <a:spcBef>
                          <a:spcPts val="35"/>
                        </a:spcBef>
                      </a:pPr>
                      <a:r>
                        <a:rPr sz="1850" dirty="0">
                          <a:latin typeface="Arial"/>
                          <a:cs typeface="Arial"/>
                        </a:rPr>
                        <a:t>P</a:t>
                      </a:r>
                      <a:endParaRPr sz="1850">
                        <a:latin typeface="Arial"/>
                        <a:cs typeface="Arial"/>
                      </a:endParaRPr>
                    </a:p>
                  </a:txBody>
                  <a:tcPr marL="0" marR="0" marT="4445" marB="0">
                    <a:lnL w="12700">
                      <a:solidFill>
                        <a:srgbClr val="C0C0C0"/>
                      </a:solidFill>
                      <a:prstDash val="solid"/>
                    </a:lnL>
                    <a:lnR w="12700">
                      <a:solidFill>
                        <a:srgbClr val="C0C0C0"/>
                      </a:solidFill>
                      <a:prstDash val="solid"/>
                    </a:lnR>
                    <a:lnT w="12700">
                      <a:solidFill>
                        <a:srgbClr val="C0C0C0"/>
                      </a:solidFill>
                      <a:prstDash val="solid"/>
                    </a:lnT>
                    <a:lnB w="12700">
                      <a:solidFill>
                        <a:srgbClr val="C0C0C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C0C0C0"/>
                      </a:solidFill>
                      <a:prstDash val="solid"/>
                    </a:lnL>
                    <a:lnR w="12700">
                      <a:solidFill>
                        <a:srgbClr val="C0C0C0"/>
                      </a:solidFill>
                      <a:prstDash val="solid"/>
                    </a:lnR>
                    <a:lnT w="12700">
                      <a:solidFill>
                        <a:srgbClr val="C0C0C0"/>
                      </a:solidFill>
                      <a:prstDash val="solid"/>
                    </a:lnT>
                    <a:lnB w="12700">
                      <a:solidFill>
                        <a:srgbClr val="C0C0C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2700" algn="ctr">
                        <a:lnSpc>
                          <a:spcPts val="2190"/>
                        </a:lnSpc>
                        <a:spcBef>
                          <a:spcPts val="35"/>
                        </a:spcBef>
                      </a:pPr>
                      <a:r>
                        <a:rPr sz="1850" dirty="0">
                          <a:latin typeface="Arial"/>
                          <a:cs typeface="Arial"/>
                        </a:rPr>
                        <a:t>Q</a:t>
                      </a:r>
                      <a:endParaRPr sz="1850">
                        <a:latin typeface="Arial"/>
                        <a:cs typeface="Arial"/>
                      </a:endParaRPr>
                    </a:p>
                  </a:txBody>
                  <a:tcPr marL="0" marR="0" marT="4445" marB="0">
                    <a:lnL w="12700">
                      <a:solidFill>
                        <a:srgbClr val="C0C0C0"/>
                      </a:solidFill>
                      <a:prstDash val="solid"/>
                    </a:lnL>
                    <a:lnR w="12700">
                      <a:solidFill>
                        <a:srgbClr val="C0C0C0"/>
                      </a:solidFill>
                      <a:prstDash val="solid"/>
                    </a:lnR>
                    <a:lnT w="12700">
                      <a:solidFill>
                        <a:srgbClr val="C0C0C0"/>
                      </a:solidFill>
                      <a:prstDash val="solid"/>
                    </a:lnT>
                    <a:lnB w="12700">
                      <a:solidFill>
                        <a:srgbClr val="C0C0C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64769" algn="r">
                        <a:lnSpc>
                          <a:spcPts val="2190"/>
                        </a:lnSpc>
                        <a:spcBef>
                          <a:spcPts val="35"/>
                        </a:spcBef>
                      </a:pPr>
                      <a:r>
                        <a:rPr sz="1850" dirty="0">
                          <a:latin typeface="Arial"/>
                          <a:cs typeface="Arial"/>
                        </a:rPr>
                        <a:t>R</a:t>
                      </a:r>
                      <a:endParaRPr sz="1850">
                        <a:latin typeface="Arial"/>
                        <a:cs typeface="Arial"/>
                      </a:endParaRPr>
                    </a:p>
                  </a:txBody>
                  <a:tcPr marL="0" marR="0" marT="4445" marB="0">
                    <a:lnL w="12700">
                      <a:solidFill>
                        <a:srgbClr val="C0C0C0"/>
                      </a:solidFill>
                      <a:prstDash val="solid"/>
                    </a:lnL>
                    <a:lnR w="12700">
                      <a:solidFill>
                        <a:srgbClr val="C0C0C0"/>
                      </a:solidFill>
                      <a:prstDash val="solid"/>
                    </a:lnR>
                    <a:lnT w="12700">
                      <a:solidFill>
                        <a:srgbClr val="C0C0C0"/>
                      </a:solidFill>
                      <a:prstDash val="solid"/>
                    </a:lnT>
                    <a:lnB w="12700">
                      <a:solidFill>
                        <a:srgbClr val="C0C0C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67945" algn="r">
                        <a:lnSpc>
                          <a:spcPts val="2190"/>
                        </a:lnSpc>
                        <a:spcBef>
                          <a:spcPts val="35"/>
                        </a:spcBef>
                      </a:pPr>
                      <a:r>
                        <a:rPr sz="1850" dirty="0">
                          <a:latin typeface="Arial"/>
                          <a:cs typeface="Arial"/>
                        </a:rPr>
                        <a:t>S</a:t>
                      </a:r>
                      <a:endParaRPr sz="1850">
                        <a:latin typeface="Arial"/>
                        <a:cs typeface="Arial"/>
                      </a:endParaRPr>
                    </a:p>
                  </a:txBody>
                  <a:tcPr marL="0" marR="0" marT="4445" marB="0">
                    <a:lnL w="12700">
                      <a:solidFill>
                        <a:srgbClr val="C0C0C0"/>
                      </a:solidFill>
                      <a:prstDash val="solid"/>
                    </a:lnL>
                    <a:lnR w="12700">
                      <a:solidFill>
                        <a:srgbClr val="C0C0C0"/>
                      </a:solidFill>
                      <a:prstDash val="solid"/>
                    </a:lnR>
                    <a:lnT w="12700">
                      <a:solidFill>
                        <a:srgbClr val="C0C0C0"/>
                      </a:solidFill>
                      <a:prstDash val="solid"/>
                    </a:lnT>
                    <a:lnB w="12700">
                      <a:solidFill>
                        <a:srgbClr val="C0C0C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94894">
                <a:tc>
                  <a:txBody>
                    <a:bodyPr/>
                    <a:lstStyle/>
                    <a:p>
                      <a:pPr marR="52069" algn="r">
                        <a:lnSpc>
                          <a:spcPts val="2185"/>
                        </a:lnSpc>
                        <a:spcBef>
                          <a:spcPts val="35"/>
                        </a:spcBef>
                      </a:pPr>
                      <a:r>
                        <a:rPr sz="1850" dirty="0">
                          <a:latin typeface="Arial"/>
                          <a:cs typeface="Arial"/>
                        </a:rPr>
                        <a:t>Q</a:t>
                      </a:r>
                      <a:endParaRPr sz="1850">
                        <a:latin typeface="Arial"/>
                        <a:cs typeface="Arial"/>
                      </a:endParaRPr>
                    </a:p>
                  </a:txBody>
                  <a:tcPr marL="0" marR="0" marT="4445" marB="0">
                    <a:lnL w="12700">
                      <a:solidFill>
                        <a:srgbClr val="C0C0C0"/>
                      </a:solidFill>
                      <a:prstDash val="solid"/>
                    </a:lnL>
                    <a:lnR w="12700">
                      <a:solidFill>
                        <a:srgbClr val="C0C0C0"/>
                      </a:solidFill>
                      <a:prstDash val="solid"/>
                    </a:lnR>
                    <a:lnT w="12700">
                      <a:solidFill>
                        <a:srgbClr val="C0C0C0"/>
                      </a:solidFill>
                      <a:prstDash val="solid"/>
                    </a:lnT>
                    <a:lnB w="12700">
                      <a:solidFill>
                        <a:srgbClr val="C0C0C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C0C0C0"/>
                      </a:solidFill>
                      <a:prstDash val="solid"/>
                    </a:lnL>
                    <a:lnR w="12700">
                      <a:solidFill>
                        <a:srgbClr val="C0C0C0"/>
                      </a:solidFill>
                      <a:prstDash val="solid"/>
                    </a:lnR>
                    <a:lnT w="12700">
                      <a:solidFill>
                        <a:srgbClr val="C0C0C0"/>
                      </a:solidFill>
                      <a:prstDash val="solid"/>
                    </a:lnT>
                    <a:lnB w="12700">
                      <a:solidFill>
                        <a:srgbClr val="C0C0C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185"/>
                        </a:lnSpc>
                        <a:spcBef>
                          <a:spcPts val="35"/>
                        </a:spcBef>
                      </a:pPr>
                      <a:r>
                        <a:rPr sz="1850" dirty="0">
                          <a:latin typeface="Arial"/>
                          <a:cs typeface="Arial"/>
                        </a:rPr>
                        <a:t>R</a:t>
                      </a:r>
                      <a:endParaRPr sz="1850">
                        <a:latin typeface="Arial"/>
                        <a:cs typeface="Arial"/>
                      </a:endParaRPr>
                    </a:p>
                  </a:txBody>
                  <a:tcPr marL="0" marR="0" marT="4445" marB="0">
                    <a:lnL w="12700">
                      <a:solidFill>
                        <a:srgbClr val="C0C0C0"/>
                      </a:solidFill>
                      <a:prstDash val="solid"/>
                    </a:lnL>
                    <a:lnR w="12700">
                      <a:solidFill>
                        <a:srgbClr val="C0C0C0"/>
                      </a:solidFill>
                      <a:prstDash val="solid"/>
                    </a:lnR>
                    <a:lnT w="12700">
                      <a:solidFill>
                        <a:srgbClr val="C0C0C0"/>
                      </a:solidFill>
                      <a:prstDash val="solid"/>
                    </a:lnT>
                    <a:lnB w="12700">
                      <a:solidFill>
                        <a:srgbClr val="C0C0C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68580" algn="r">
                        <a:lnSpc>
                          <a:spcPts val="2185"/>
                        </a:lnSpc>
                        <a:spcBef>
                          <a:spcPts val="35"/>
                        </a:spcBef>
                      </a:pPr>
                      <a:r>
                        <a:rPr sz="1850" dirty="0">
                          <a:latin typeface="Arial"/>
                          <a:cs typeface="Arial"/>
                        </a:rPr>
                        <a:t>S</a:t>
                      </a:r>
                      <a:endParaRPr sz="1850">
                        <a:latin typeface="Arial"/>
                        <a:cs typeface="Arial"/>
                      </a:endParaRPr>
                    </a:p>
                  </a:txBody>
                  <a:tcPr marL="0" marR="0" marT="4445" marB="0">
                    <a:lnL w="12700">
                      <a:solidFill>
                        <a:srgbClr val="C0C0C0"/>
                      </a:solidFill>
                      <a:prstDash val="solid"/>
                    </a:lnL>
                    <a:lnR w="12700">
                      <a:solidFill>
                        <a:srgbClr val="C0C0C0"/>
                      </a:solidFill>
                      <a:prstDash val="solid"/>
                    </a:lnR>
                    <a:lnT w="12700">
                      <a:solidFill>
                        <a:srgbClr val="C0C0C0"/>
                      </a:solidFill>
                      <a:prstDash val="solid"/>
                    </a:lnT>
                    <a:lnB w="12700">
                      <a:solidFill>
                        <a:srgbClr val="C0C0C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71755" algn="r">
                        <a:lnSpc>
                          <a:spcPts val="2185"/>
                        </a:lnSpc>
                        <a:spcBef>
                          <a:spcPts val="35"/>
                        </a:spcBef>
                      </a:pPr>
                      <a:r>
                        <a:rPr sz="1850" dirty="0">
                          <a:latin typeface="Arial"/>
                          <a:cs typeface="Arial"/>
                        </a:rPr>
                        <a:t>T</a:t>
                      </a:r>
                      <a:endParaRPr sz="1850">
                        <a:latin typeface="Arial"/>
                        <a:cs typeface="Arial"/>
                      </a:endParaRPr>
                    </a:p>
                  </a:txBody>
                  <a:tcPr marL="0" marR="0" marT="4445" marB="0">
                    <a:lnL w="12700">
                      <a:solidFill>
                        <a:srgbClr val="C0C0C0"/>
                      </a:solidFill>
                      <a:prstDash val="solid"/>
                    </a:lnL>
                    <a:lnR w="12700">
                      <a:solidFill>
                        <a:srgbClr val="C0C0C0"/>
                      </a:solidFill>
                      <a:prstDash val="solid"/>
                    </a:lnR>
                    <a:lnT w="12700">
                      <a:solidFill>
                        <a:srgbClr val="C0C0C0"/>
                      </a:solidFill>
                      <a:prstDash val="solid"/>
                    </a:lnT>
                    <a:lnB w="12700">
                      <a:solidFill>
                        <a:srgbClr val="C0C0C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95656">
                <a:tc>
                  <a:txBody>
                    <a:bodyPr/>
                    <a:lstStyle/>
                    <a:p>
                      <a:pPr marR="64769" algn="r">
                        <a:lnSpc>
                          <a:spcPts val="2190"/>
                        </a:lnSpc>
                        <a:spcBef>
                          <a:spcPts val="35"/>
                        </a:spcBef>
                      </a:pPr>
                      <a:r>
                        <a:rPr sz="1850" dirty="0">
                          <a:latin typeface="Arial"/>
                          <a:cs typeface="Arial"/>
                        </a:rPr>
                        <a:t>R</a:t>
                      </a:r>
                      <a:endParaRPr sz="1850">
                        <a:latin typeface="Arial"/>
                        <a:cs typeface="Arial"/>
                      </a:endParaRPr>
                    </a:p>
                  </a:txBody>
                  <a:tcPr marL="0" marR="0" marT="4445" marB="0">
                    <a:lnL w="12700">
                      <a:solidFill>
                        <a:srgbClr val="C0C0C0"/>
                      </a:solidFill>
                      <a:prstDash val="solid"/>
                    </a:lnL>
                    <a:lnR w="12700">
                      <a:solidFill>
                        <a:srgbClr val="C0C0C0"/>
                      </a:solidFill>
                      <a:prstDash val="solid"/>
                    </a:lnR>
                    <a:lnT w="12700">
                      <a:solidFill>
                        <a:srgbClr val="C0C0C0"/>
                      </a:solidFill>
                      <a:prstDash val="solid"/>
                    </a:lnT>
                    <a:lnB w="12700">
                      <a:solidFill>
                        <a:srgbClr val="C0C0C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C0C0C0"/>
                      </a:solidFill>
                      <a:prstDash val="solid"/>
                    </a:lnL>
                    <a:lnR w="12700">
                      <a:solidFill>
                        <a:srgbClr val="C0C0C0"/>
                      </a:solidFill>
                      <a:prstDash val="solid"/>
                    </a:lnR>
                    <a:lnT w="12700">
                      <a:solidFill>
                        <a:srgbClr val="C0C0C0"/>
                      </a:solidFill>
                      <a:prstDash val="solid"/>
                    </a:lnT>
                    <a:lnB w="12700">
                      <a:solidFill>
                        <a:srgbClr val="C0C0C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080" algn="ctr">
                        <a:lnSpc>
                          <a:spcPts val="2190"/>
                        </a:lnSpc>
                        <a:spcBef>
                          <a:spcPts val="35"/>
                        </a:spcBef>
                      </a:pPr>
                      <a:r>
                        <a:rPr sz="1850" dirty="0">
                          <a:latin typeface="Arial"/>
                          <a:cs typeface="Arial"/>
                        </a:rPr>
                        <a:t>S</a:t>
                      </a:r>
                      <a:endParaRPr sz="1850">
                        <a:latin typeface="Arial"/>
                        <a:cs typeface="Arial"/>
                      </a:endParaRPr>
                    </a:p>
                  </a:txBody>
                  <a:tcPr marL="0" marR="0" marT="4445" marB="0">
                    <a:lnL w="12700">
                      <a:solidFill>
                        <a:srgbClr val="C0C0C0"/>
                      </a:solidFill>
                      <a:prstDash val="solid"/>
                    </a:lnL>
                    <a:lnR w="12700">
                      <a:solidFill>
                        <a:srgbClr val="C0C0C0"/>
                      </a:solidFill>
                      <a:prstDash val="solid"/>
                    </a:lnR>
                    <a:lnT w="12700">
                      <a:solidFill>
                        <a:srgbClr val="C0C0C0"/>
                      </a:solidFill>
                      <a:prstDash val="solid"/>
                    </a:lnT>
                    <a:lnB w="12700">
                      <a:solidFill>
                        <a:srgbClr val="C0C0C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72390" algn="r">
                        <a:lnSpc>
                          <a:spcPts val="2190"/>
                        </a:lnSpc>
                        <a:spcBef>
                          <a:spcPts val="35"/>
                        </a:spcBef>
                      </a:pPr>
                      <a:r>
                        <a:rPr sz="1850" dirty="0">
                          <a:latin typeface="Arial"/>
                          <a:cs typeface="Arial"/>
                        </a:rPr>
                        <a:t>T</a:t>
                      </a:r>
                      <a:endParaRPr sz="1850">
                        <a:latin typeface="Arial"/>
                        <a:cs typeface="Arial"/>
                      </a:endParaRPr>
                    </a:p>
                  </a:txBody>
                  <a:tcPr marL="0" marR="0" marT="4445" marB="0">
                    <a:lnL w="12700">
                      <a:solidFill>
                        <a:srgbClr val="C0C0C0"/>
                      </a:solidFill>
                      <a:prstDash val="solid"/>
                    </a:lnL>
                    <a:lnR w="12700">
                      <a:solidFill>
                        <a:srgbClr val="C0C0C0"/>
                      </a:solidFill>
                      <a:prstDash val="solid"/>
                    </a:lnR>
                    <a:lnT w="12700">
                      <a:solidFill>
                        <a:srgbClr val="C0C0C0"/>
                      </a:solidFill>
                      <a:prstDash val="solid"/>
                    </a:lnT>
                    <a:lnB w="12700">
                      <a:solidFill>
                        <a:srgbClr val="C0C0C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64769" algn="r">
                        <a:lnSpc>
                          <a:spcPts val="2190"/>
                        </a:lnSpc>
                        <a:spcBef>
                          <a:spcPts val="35"/>
                        </a:spcBef>
                      </a:pPr>
                      <a:r>
                        <a:rPr sz="1850" dirty="0">
                          <a:latin typeface="Arial"/>
                          <a:cs typeface="Arial"/>
                        </a:rPr>
                        <a:t>U</a:t>
                      </a:r>
                      <a:endParaRPr sz="1850">
                        <a:latin typeface="Arial"/>
                        <a:cs typeface="Arial"/>
                      </a:endParaRPr>
                    </a:p>
                  </a:txBody>
                  <a:tcPr marL="0" marR="0" marT="4445" marB="0">
                    <a:lnL w="12700">
                      <a:solidFill>
                        <a:srgbClr val="C0C0C0"/>
                      </a:solidFill>
                      <a:prstDash val="solid"/>
                    </a:lnL>
                    <a:lnR w="12700">
                      <a:solidFill>
                        <a:srgbClr val="C0C0C0"/>
                      </a:solidFill>
                      <a:prstDash val="solid"/>
                    </a:lnR>
                    <a:lnT w="12700">
                      <a:solidFill>
                        <a:srgbClr val="C0C0C0"/>
                      </a:solidFill>
                      <a:prstDash val="solid"/>
                    </a:lnT>
                    <a:lnB w="12700">
                      <a:solidFill>
                        <a:srgbClr val="C0C0C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94894">
                <a:tc>
                  <a:txBody>
                    <a:bodyPr/>
                    <a:lstStyle/>
                    <a:p>
                      <a:pPr marR="68580" algn="r">
                        <a:lnSpc>
                          <a:spcPts val="2185"/>
                        </a:lnSpc>
                        <a:spcBef>
                          <a:spcPts val="35"/>
                        </a:spcBef>
                      </a:pPr>
                      <a:r>
                        <a:rPr sz="1850" dirty="0">
                          <a:latin typeface="Arial"/>
                          <a:cs typeface="Arial"/>
                        </a:rPr>
                        <a:t>S</a:t>
                      </a:r>
                      <a:endParaRPr sz="1850">
                        <a:latin typeface="Arial"/>
                        <a:cs typeface="Arial"/>
                      </a:endParaRPr>
                    </a:p>
                  </a:txBody>
                  <a:tcPr marL="0" marR="0" marT="4445" marB="0">
                    <a:lnL w="12700">
                      <a:solidFill>
                        <a:srgbClr val="C0C0C0"/>
                      </a:solidFill>
                      <a:prstDash val="solid"/>
                    </a:lnL>
                    <a:lnR w="12700">
                      <a:solidFill>
                        <a:srgbClr val="C0C0C0"/>
                      </a:solidFill>
                      <a:prstDash val="solid"/>
                    </a:lnR>
                    <a:lnT w="12700">
                      <a:solidFill>
                        <a:srgbClr val="C0C0C0"/>
                      </a:solidFill>
                      <a:prstDash val="solid"/>
                    </a:lnT>
                    <a:lnB w="12700">
                      <a:solidFill>
                        <a:srgbClr val="C0C0C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C0C0C0"/>
                      </a:solidFill>
                      <a:prstDash val="solid"/>
                    </a:lnL>
                    <a:lnR w="12700">
                      <a:solidFill>
                        <a:srgbClr val="C0C0C0"/>
                      </a:solidFill>
                      <a:prstDash val="solid"/>
                    </a:lnR>
                    <a:lnT w="12700">
                      <a:solidFill>
                        <a:srgbClr val="C0C0C0"/>
                      </a:solidFill>
                      <a:prstDash val="solid"/>
                    </a:lnT>
                    <a:lnB w="12700">
                      <a:solidFill>
                        <a:srgbClr val="C0C0C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1430" algn="ctr">
                        <a:lnSpc>
                          <a:spcPts val="2185"/>
                        </a:lnSpc>
                        <a:spcBef>
                          <a:spcPts val="35"/>
                        </a:spcBef>
                      </a:pPr>
                      <a:r>
                        <a:rPr sz="1850" dirty="0">
                          <a:latin typeface="Arial"/>
                          <a:cs typeface="Arial"/>
                        </a:rPr>
                        <a:t>T</a:t>
                      </a:r>
                      <a:endParaRPr sz="1850">
                        <a:latin typeface="Arial"/>
                        <a:cs typeface="Arial"/>
                      </a:endParaRPr>
                    </a:p>
                  </a:txBody>
                  <a:tcPr marL="0" marR="0" marT="4445" marB="0">
                    <a:lnL w="12700">
                      <a:solidFill>
                        <a:srgbClr val="C0C0C0"/>
                      </a:solidFill>
                      <a:prstDash val="solid"/>
                    </a:lnL>
                    <a:lnR w="12700">
                      <a:solidFill>
                        <a:srgbClr val="C0C0C0"/>
                      </a:solidFill>
                      <a:prstDash val="solid"/>
                    </a:lnR>
                    <a:lnT w="12700">
                      <a:solidFill>
                        <a:srgbClr val="C0C0C0"/>
                      </a:solidFill>
                      <a:prstDash val="solid"/>
                    </a:lnT>
                    <a:lnB w="12700">
                      <a:solidFill>
                        <a:srgbClr val="C0C0C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64769" algn="r">
                        <a:lnSpc>
                          <a:spcPts val="2185"/>
                        </a:lnSpc>
                        <a:spcBef>
                          <a:spcPts val="35"/>
                        </a:spcBef>
                      </a:pPr>
                      <a:r>
                        <a:rPr sz="1850" dirty="0">
                          <a:latin typeface="Arial"/>
                          <a:cs typeface="Arial"/>
                        </a:rPr>
                        <a:t>U</a:t>
                      </a:r>
                      <a:endParaRPr sz="1850">
                        <a:latin typeface="Arial"/>
                        <a:cs typeface="Arial"/>
                      </a:endParaRPr>
                    </a:p>
                  </a:txBody>
                  <a:tcPr marL="0" marR="0" marT="4445" marB="0">
                    <a:lnL w="12700">
                      <a:solidFill>
                        <a:srgbClr val="C0C0C0"/>
                      </a:solidFill>
                      <a:prstDash val="solid"/>
                    </a:lnL>
                    <a:lnR w="12700">
                      <a:solidFill>
                        <a:srgbClr val="C0C0C0"/>
                      </a:solidFill>
                      <a:prstDash val="solid"/>
                    </a:lnR>
                    <a:lnT w="12700">
                      <a:solidFill>
                        <a:srgbClr val="C0C0C0"/>
                      </a:solidFill>
                      <a:prstDash val="solid"/>
                    </a:lnT>
                    <a:lnB w="12700">
                      <a:solidFill>
                        <a:srgbClr val="C0C0C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67945" algn="r">
                        <a:lnSpc>
                          <a:spcPts val="2185"/>
                        </a:lnSpc>
                        <a:spcBef>
                          <a:spcPts val="35"/>
                        </a:spcBef>
                      </a:pPr>
                      <a:r>
                        <a:rPr sz="1850" dirty="0">
                          <a:latin typeface="Arial"/>
                          <a:cs typeface="Arial"/>
                        </a:rPr>
                        <a:t>V</a:t>
                      </a:r>
                      <a:endParaRPr sz="1850">
                        <a:latin typeface="Arial"/>
                        <a:cs typeface="Arial"/>
                      </a:endParaRPr>
                    </a:p>
                  </a:txBody>
                  <a:tcPr marL="0" marR="0" marT="4445" marB="0">
                    <a:lnL w="12700">
                      <a:solidFill>
                        <a:srgbClr val="C0C0C0"/>
                      </a:solidFill>
                      <a:prstDash val="solid"/>
                    </a:lnL>
                    <a:lnR w="12700">
                      <a:solidFill>
                        <a:srgbClr val="C0C0C0"/>
                      </a:solidFill>
                      <a:prstDash val="solid"/>
                    </a:lnR>
                    <a:lnT w="12700">
                      <a:solidFill>
                        <a:srgbClr val="C0C0C0"/>
                      </a:solidFill>
                      <a:prstDash val="solid"/>
                    </a:lnT>
                    <a:lnB w="12700">
                      <a:solidFill>
                        <a:srgbClr val="C0C0C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94893">
                <a:tc>
                  <a:txBody>
                    <a:bodyPr/>
                    <a:lstStyle/>
                    <a:p>
                      <a:pPr marR="71755" algn="r">
                        <a:lnSpc>
                          <a:spcPts val="2185"/>
                        </a:lnSpc>
                        <a:spcBef>
                          <a:spcPts val="35"/>
                        </a:spcBef>
                      </a:pPr>
                      <a:r>
                        <a:rPr sz="1850" dirty="0">
                          <a:latin typeface="Arial"/>
                          <a:cs typeface="Arial"/>
                        </a:rPr>
                        <a:t>T</a:t>
                      </a:r>
                      <a:endParaRPr sz="1850">
                        <a:latin typeface="Arial"/>
                        <a:cs typeface="Arial"/>
                      </a:endParaRPr>
                    </a:p>
                  </a:txBody>
                  <a:tcPr marL="0" marR="0" marT="4445" marB="0">
                    <a:lnL w="12700">
                      <a:solidFill>
                        <a:srgbClr val="C0C0C0"/>
                      </a:solidFill>
                      <a:prstDash val="solid"/>
                    </a:lnL>
                    <a:lnR w="12700">
                      <a:solidFill>
                        <a:srgbClr val="C0C0C0"/>
                      </a:solidFill>
                      <a:prstDash val="solid"/>
                    </a:lnR>
                    <a:lnT w="12700">
                      <a:solidFill>
                        <a:srgbClr val="C0C0C0"/>
                      </a:solidFill>
                      <a:prstDash val="solid"/>
                    </a:lnT>
                    <a:lnB w="12700">
                      <a:solidFill>
                        <a:srgbClr val="C0C0C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C0C0C0"/>
                      </a:solidFill>
                      <a:prstDash val="solid"/>
                    </a:lnL>
                    <a:lnR w="12700">
                      <a:solidFill>
                        <a:srgbClr val="C0C0C0"/>
                      </a:solidFill>
                      <a:prstDash val="solid"/>
                    </a:lnR>
                    <a:lnT w="12700">
                      <a:solidFill>
                        <a:srgbClr val="C0C0C0"/>
                      </a:solidFill>
                      <a:prstDash val="solid"/>
                    </a:lnT>
                    <a:lnB w="12700">
                      <a:solidFill>
                        <a:srgbClr val="C0C0C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185"/>
                        </a:lnSpc>
                        <a:spcBef>
                          <a:spcPts val="35"/>
                        </a:spcBef>
                      </a:pPr>
                      <a:r>
                        <a:rPr sz="1850" dirty="0">
                          <a:latin typeface="Arial"/>
                          <a:cs typeface="Arial"/>
                        </a:rPr>
                        <a:t>U</a:t>
                      </a:r>
                      <a:endParaRPr sz="1850">
                        <a:latin typeface="Arial"/>
                        <a:cs typeface="Arial"/>
                      </a:endParaRPr>
                    </a:p>
                  </a:txBody>
                  <a:tcPr marL="0" marR="0" marT="4445" marB="0">
                    <a:lnL w="12700">
                      <a:solidFill>
                        <a:srgbClr val="C0C0C0"/>
                      </a:solidFill>
                      <a:prstDash val="solid"/>
                    </a:lnL>
                    <a:lnR w="12700">
                      <a:solidFill>
                        <a:srgbClr val="C0C0C0"/>
                      </a:solidFill>
                      <a:prstDash val="solid"/>
                    </a:lnR>
                    <a:lnT w="12700">
                      <a:solidFill>
                        <a:srgbClr val="C0C0C0"/>
                      </a:solidFill>
                      <a:prstDash val="solid"/>
                    </a:lnT>
                    <a:lnB w="12700">
                      <a:solidFill>
                        <a:srgbClr val="C0C0C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68580" algn="r">
                        <a:lnSpc>
                          <a:spcPts val="2185"/>
                        </a:lnSpc>
                        <a:spcBef>
                          <a:spcPts val="35"/>
                        </a:spcBef>
                      </a:pPr>
                      <a:r>
                        <a:rPr sz="1850" dirty="0">
                          <a:latin typeface="Arial"/>
                          <a:cs typeface="Arial"/>
                        </a:rPr>
                        <a:t>V</a:t>
                      </a:r>
                      <a:endParaRPr sz="1850">
                        <a:latin typeface="Arial"/>
                        <a:cs typeface="Arial"/>
                      </a:endParaRPr>
                    </a:p>
                  </a:txBody>
                  <a:tcPr marL="0" marR="0" marT="4445" marB="0">
                    <a:lnL w="12700">
                      <a:solidFill>
                        <a:srgbClr val="C0C0C0"/>
                      </a:solidFill>
                      <a:prstDash val="solid"/>
                    </a:lnL>
                    <a:lnR w="12700">
                      <a:solidFill>
                        <a:srgbClr val="C0C0C0"/>
                      </a:solidFill>
                      <a:prstDash val="solid"/>
                    </a:lnR>
                    <a:lnT w="12700">
                      <a:solidFill>
                        <a:srgbClr val="C0C0C0"/>
                      </a:solidFill>
                      <a:prstDash val="solid"/>
                    </a:lnT>
                    <a:lnB w="12700">
                      <a:solidFill>
                        <a:srgbClr val="C0C0C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50800" algn="r">
                        <a:lnSpc>
                          <a:spcPts val="2185"/>
                        </a:lnSpc>
                        <a:spcBef>
                          <a:spcPts val="35"/>
                        </a:spcBef>
                      </a:pPr>
                      <a:r>
                        <a:rPr sz="1850" dirty="0">
                          <a:latin typeface="Arial"/>
                          <a:cs typeface="Arial"/>
                        </a:rPr>
                        <a:t>W</a:t>
                      </a:r>
                      <a:endParaRPr sz="1850">
                        <a:latin typeface="Arial"/>
                        <a:cs typeface="Arial"/>
                      </a:endParaRPr>
                    </a:p>
                  </a:txBody>
                  <a:tcPr marL="0" marR="0" marT="4445" marB="0">
                    <a:lnL w="12700">
                      <a:solidFill>
                        <a:srgbClr val="C0C0C0"/>
                      </a:solidFill>
                      <a:prstDash val="solid"/>
                    </a:lnL>
                    <a:lnR w="12700">
                      <a:solidFill>
                        <a:srgbClr val="C0C0C0"/>
                      </a:solidFill>
                      <a:prstDash val="solid"/>
                    </a:lnR>
                    <a:lnT w="12700">
                      <a:solidFill>
                        <a:srgbClr val="C0C0C0"/>
                      </a:solidFill>
                      <a:prstDash val="solid"/>
                    </a:lnT>
                    <a:lnB w="12700">
                      <a:solidFill>
                        <a:srgbClr val="C0C0C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95656">
                <a:tc>
                  <a:txBody>
                    <a:bodyPr/>
                    <a:lstStyle/>
                    <a:p>
                      <a:pPr marR="64769" algn="r">
                        <a:lnSpc>
                          <a:spcPts val="2190"/>
                        </a:lnSpc>
                        <a:spcBef>
                          <a:spcPts val="35"/>
                        </a:spcBef>
                      </a:pPr>
                      <a:r>
                        <a:rPr sz="1850" dirty="0">
                          <a:latin typeface="Arial"/>
                          <a:cs typeface="Arial"/>
                        </a:rPr>
                        <a:t>U</a:t>
                      </a:r>
                      <a:endParaRPr sz="1850">
                        <a:latin typeface="Arial"/>
                        <a:cs typeface="Arial"/>
                      </a:endParaRPr>
                    </a:p>
                  </a:txBody>
                  <a:tcPr marL="0" marR="0" marT="4445" marB="0">
                    <a:lnL w="12700">
                      <a:solidFill>
                        <a:srgbClr val="C0C0C0"/>
                      </a:solidFill>
                      <a:prstDash val="solid"/>
                    </a:lnL>
                    <a:lnR w="12700">
                      <a:solidFill>
                        <a:srgbClr val="C0C0C0"/>
                      </a:solidFill>
                      <a:prstDash val="solid"/>
                    </a:lnR>
                    <a:lnT w="12700">
                      <a:solidFill>
                        <a:srgbClr val="C0C0C0"/>
                      </a:solidFill>
                      <a:prstDash val="solid"/>
                    </a:lnT>
                    <a:lnB w="12700">
                      <a:solidFill>
                        <a:srgbClr val="C0C0C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C0C0C0"/>
                      </a:solidFill>
                      <a:prstDash val="solid"/>
                    </a:lnL>
                    <a:lnR w="12700">
                      <a:solidFill>
                        <a:srgbClr val="C0C0C0"/>
                      </a:solidFill>
                      <a:prstDash val="solid"/>
                    </a:lnR>
                    <a:lnT w="12700">
                      <a:solidFill>
                        <a:srgbClr val="C0C0C0"/>
                      </a:solidFill>
                      <a:prstDash val="solid"/>
                    </a:lnT>
                    <a:lnB w="12700">
                      <a:solidFill>
                        <a:srgbClr val="C0C0C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080" algn="ctr">
                        <a:lnSpc>
                          <a:spcPts val="2190"/>
                        </a:lnSpc>
                        <a:spcBef>
                          <a:spcPts val="35"/>
                        </a:spcBef>
                      </a:pPr>
                      <a:r>
                        <a:rPr sz="1850" dirty="0">
                          <a:latin typeface="Arial"/>
                          <a:cs typeface="Arial"/>
                        </a:rPr>
                        <a:t>V</a:t>
                      </a:r>
                      <a:endParaRPr sz="1850">
                        <a:latin typeface="Arial"/>
                        <a:cs typeface="Arial"/>
                      </a:endParaRPr>
                    </a:p>
                  </a:txBody>
                  <a:tcPr marL="0" marR="0" marT="4445" marB="0">
                    <a:lnL w="12700">
                      <a:solidFill>
                        <a:srgbClr val="C0C0C0"/>
                      </a:solidFill>
                      <a:prstDash val="solid"/>
                    </a:lnL>
                    <a:lnR w="12700">
                      <a:solidFill>
                        <a:srgbClr val="C0C0C0"/>
                      </a:solidFill>
                      <a:prstDash val="solid"/>
                    </a:lnR>
                    <a:lnT w="12700">
                      <a:solidFill>
                        <a:srgbClr val="C0C0C0"/>
                      </a:solidFill>
                      <a:prstDash val="solid"/>
                    </a:lnT>
                    <a:lnB w="12700">
                      <a:solidFill>
                        <a:srgbClr val="C0C0C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50800" algn="r">
                        <a:lnSpc>
                          <a:spcPts val="2190"/>
                        </a:lnSpc>
                        <a:spcBef>
                          <a:spcPts val="35"/>
                        </a:spcBef>
                      </a:pPr>
                      <a:r>
                        <a:rPr sz="1850" dirty="0">
                          <a:latin typeface="Arial"/>
                          <a:cs typeface="Arial"/>
                        </a:rPr>
                        <a:t>W</a:t>
                      </a:r>
                      <a:endParaRPr sz="1850">
                        <a:latin typeface="Arial"/>
                        <a:cs typeface="Arial"/>
                      </a:endParaRPr>
                    </a:p>
                  </a:txBody>
                  <a:tcPr marL="0" marR="0" marT="4445" marB="0">
                    <a:lnL w="12700">
                      <a:solidFill>
                        <a:srgbClr val="C0C0C0"/>
                      </a:solidFill>
                      <a:prstDash val="solid"/>
                    </a:lnL>
                    <a:lnR w="12700">
                      <a:solidFill>
                        <a:srgbClr val="C0C0C0"/>
                      </a:solidFill>
                      <a:prstDash val="solid"/>
                    </a:lnR>
                    <a:lnT w="12700">
                      <a:solidFill>
                        <a:srgbClr val="C0C0C0"/>
                      </a:solidFill>
                      <a:prstDash val="solid"/>
                    </a:lnT>
                    <a:lnB w="12700">
                      <a:solidFill>
                        <a:srgbClr val="C0C0C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72390" algn="r">
                        <a:lnSpc>
                          <a:spcPts val="2190"/>
                        </a:lnSpc>
                        <a:spcBef>
                          <a:spcPts val="35"/>
                        </a:spcBef>
                      </a:pPr>
                      <a:r>
                        <a:rPr sz="1850" dirty="0">
                          <a:latin typeface="Arial"/>
                          <a:cs typeface="Arial"/>
                        </a:rPr>
                        <a:t>Z</a:t>
                      </a:r>
                      <a:endParaRPr sz="1850">
                        <a:latin typeface="Arial"/>
                        <a:cs typeface="Arial"/>
                      </a:endParaRPr>
                    </a:p>
                  </a:txBody>
                  <a:tcPr marL="0" marR="0" marT="4445" marB="0">
                    <a:lnL w="12700">
                      <a:solidFill>
                        <a:srgbClr val="C0C0C0"/>
                      </a:solidFill>
                      <a:prstDash val="solid"/>
                    </a:lnL>
                    <a:lnR w="12700">
                      <a:solidFill>
                        <a:srgbClr val="C0C0C0"/>
                      </a:solidFill>
                      <a:prstDash val="solid"/>
                    </a:lnR>
                    <a:lnT w="12700">
                      <a:solidFill>
                        <a:srgbClr val="C0C0C0"/>
                      </a:solidFill>
                      <a:prstDash val="solid"/>
                    </a:lnT>
                    <a:lnB w="12700">
                      <a:solidFill>
                        <a:srgbClr val="C0C0C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94893">
                <a:tc>
                  <a:txBody>
                    <a:bodyPr/>
                    <a:lstStyle/>
                    <a:p>
                      <a:pPr marR="68580" algn="r">
                        <a:lnSpc>
                          <a:spcPts val="2185"/>
                        </a:lnSpc>
                        <a:spcBef>
                          <a:spcPts val="35"/>
                        </a:spcBef>
                      </a:pPr>
                      <a:r>
                        <a:rPr sz="1850" dirty="0">
                          <a:latin typeface="Arial"/>
                          <a:cs typeface="Arial"/>
                        </a:rPr>
                        <a:t>V</a:t>
                      </a:r>
                      <a:endParaRPr sz="1850">
                        <a:latin typeface="Arial"/>
                        <a:cs typeface="Arial"/>
                      </a:endParaRPr>
                    </a:p>
                  </a:txBody>
                  <a:tcPr marL="0" marR="0" marT="4445" marB="0">
                    <a:lnL w="12700">
                      <a:solidFill>
                        <a:srgbClr val="C0C0C0"/>
                      </a:solidFill>
                      <a:prstDash val="solid"/>
                    </a:lnL>
                    <a:lnR w="12700">
                      <a:solidFill>
                        <a:srgbClr val="C0C0C0"/>
                      </a:solidFill>
                      <a:prstDash val="solid"/>
                    </a:lnR>
                    <a:lnT w="12700">
                      <a:solidFill>
                        <a:srgbClr val="C0C0C0"/>
                      </a:solidFill>
                      <a:prstDash val="solid"/>
                    </a:lnT>
                    <a:lnB w="12700">
                      <a:solidFill>
                        <a:srgbClr val="C0C0C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C0C0C0"/>
                      </a:solidFill>
                      <a:prstDash val="solid"/>
                    </a:lnL>
                    <a:lnR w="12700">
                      <a:solidFill>
                        <a:srgbClr val="C0C0C0"/>
                      </a:solidFill>
                      <a:prstDash val="solid"/>
                    </a:lnR>
                    <a:lnT w="12700">
                      <a:solidFill>
                        <a:srgbClr val="C0C0C0"/>
                      </a:solidFill>
                      <a:prstDash val="solid"/>
                    </a:lnT>
                    <a:lnB w="12700">
                      <a:solidFill>
                        <a:srgbClr val="C0C0C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15875" algn="ctr">
                        <a:lnSpc>
                          <a:spcPts val="2185"/>
                        </a:lnSpc>
                        <a:spcBef>
                          <a:spcPts val="35"/>
                        </a:spcBef>
                      </a:pPr>
                      <a:r>
                        <a:rPr sz="1850" dirty="0">
                          <a:latin typeface="Arial"/>
                          <a:cs typeface="Arial"/>
                        </a:rPr>
                        <a:t>W</a:t>
                      </a:r>
                      <a:endParaRPr sz="1850">
                        <a:latin typeface="Arial"/>
                        <a:cs typeface="Arial"/>
                      </a:endParaRPr>
                    </a:p>
                  </a:txBody>
                  <a:tcPr marL="0" marR="0" marT="4445" marB="0">
                    <a:lnL w="12700">
                      <a:solidFill>
                        <a:srgbClr val="C0C0C0"/>
                      </a:solidFill>
                      <a:prstDash val="solid"/>
                    </a:lnL>
                    <a:lnR w="12700">
                      <a:solidFill>
                        <a:srgbClr val="C0C0C0"/>
                      </a:solidFill>
                      <a:prstDash val="solid"/>
                    </a:lnR>
                    <a:lnT w="12700">
                      <a:solidFill>
                        <a:srgbClr val="C0C0C0"/>
                      </a:solidFill>
                      <a:prstDash val="solid"/>
                    </a:lnT>
                    <a:lnB w="12700">
                      <a:solidFill>
                        <a:srgbClr val="C0C0C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68580" algn="r">
                        <a:lnSpc>
                          <a:spcPts val="2185"/>
                        </a:lnSpc>
                        <a:spcBef>
                          <a:spcPts val="35"/>
                        </a:spcBef>
                      </a:pPr>
                      <a:r>
                        <a:rPr sz="1850" dirty="0">
                          <a:latin typeface="Arial"/>
                          <a:cs typeface="Arial"/>
                        </a:rPr>
                        <a:t>X</a:t>
                      </a:r>
                      <a:endParaRPr sz="1850">
                        <a:latin typeface="Arial"/>
                        <a:cs typeface="Arial"/>
                      </a:endParaRPr>
                    </a:p>
                  </a:txBody>
                  <a:tcPr marL="0" marR="0" marT="4445" marB="0">
                    <a:lnL w="12700">
                      <a:solidFill>
                        <a:srgbClr val="C0C0C0"/>
                      </a:solidFill>
                      <a:prstDash val="solid"/>
                    </a:lnL>
                    <a:lnR w="12700">
                      <a:solidFill>
                        <a:srgbClr val="C0C0C0"/>
                      </a:solidFill>
                      <a:prstDash val="solid"/>
                    </a:lnR>
                    <a:lnT w="12700">
                      <a:solidFill>
                        <a:srgbClr val="C0C0C0"/>
                      </a:solidFill>
                      <a:prstDash val="solid"/>
                    </a:lnT>
                    <a:lnB w="12700">
                      <a:solidFill>
                        <a:srgbClr val="C0C0C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67945" algn="r">
                        <a:lnSpc>
                          <a:spcPts val="2185"/>
                        </a:lnSpc>
                        <a:spcBef>
                          <a:spcPts val="35"/>
                        </a:spcBef>
                      </a:pPr>
                      <a:r>
                        <a:rPr sz="1850" dirty="0">
                          <a:latin typeface="Arial"/>
                          <a:cs typeface="Arial"/>
                        </a:rPr>
                        <a:t>Y</a:t>
                      </a:r>
                      <a:endParaRPr sz="1850">
                        <a:latin typeface="Arial"/>
                        <a:cs typeface="Arial"/>
                      </a:endParaRPr>
                    </a:p>
                  </a:txBody>
                  <a:tcPr marL="0" marR="0" marT="4445" marB="0">
                    <a:lnL w="12700">
                      <a:solidFill>
                        <a:srgbClr val="C0C0C0"/>
                      </a:solidFill>
                      <a:prstDash val="solid"/>
                    </a:lnL>
                    <a:lnR w="12700">
                      <a:solidFill>
                        <a:srgbClr val="C0C0C0"/>
                      </a:solidFill>
                      <a:prstDash val="solid"/>
                    </a:lnR>
                    <a:lnT w="12700">
                      <a:solidFill>
                        <a:srgbClr val="C0C0C0"/>
                      </a:solidFill>
                      <a:prstDash val="solid"/>
                    </a:lnT>
                    <a:lnB w="12700">
                      <a:solidFill>
                        <a:srgbClr val="C0C0C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95656">
                <a:tc>
                  <a:txBody>
                    <a:bodyPr/>
                    <a:lstStyle/>
                    <a:p>
                      <a:pPr marR="50800" algn="r">
                        <a:lnSpc>
                          <a:spcPts val="2190"/>
                        </a:lnSpc>
                        <a:spcBef>
                          <a:spcPts val="35"/>
                        </a:spcBef>
                      </a:pPr>
                      <a:r>
                        <a:rPr sz="1850" dirty="0">
                          <a:latin typeface="Arial"/>
                          <a:cs typeface="Arial"/>
                        </a:rPr>
                        <a:t>W</a:t>
                      </a:r>
                      <a:endParaRPr sz="1850">
                        <a:latin typeface="Arial"/>
                        <a:cs typeface="Arial"/>
                      </a:endParaRPr>
                    </a:p>
                  </a:txBody>
                  <a:tcPr marL="0" marR="0" marT="4445" marB="0">
                    <a:lnL w="12700">
                      <a:solidFill>
                        <a:srgbClr val="C0C0C0"/>
                      </a:solidFill>
                      <a:prstDash val="solid"/>
                    </a:lnL>
                    <a:lnR w="12700">
                      <a:solidFill>
                        <a:srgbClr val="C0C0C0"/>
                      </a:solidFill>
                      <a:prstDash val="solid"/>
                    </a:lnR>
                    <a:lnT w="12700">
                      <a:solidFill>
                        <a:srgbClr val="C0C0C0"/>
                      </a:solidFill>
                      <a:prstDash val="solid"/>
                    </a:lnT>
                    <a:lnB w="12700">
                      <a:solidFill>
                        <a:srgbClr val="C0C0C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C0C0C0"/>
                      </a:solidFill>
                      <a:prstDash val="solid"/>
                    </a:lnL>
                    <a:lnR w="12700">
                      <a:solidFill>
                        <a:srgbClr val="C0C0C0"/>
                      </a:solidFill>
                      <a:prstDash val="solid"/>
                    </a:lnR>
                    <a:lnT w="12700">
                      <a:solidFill>
                        <a:srgbClr val="C0C0C0"/>
                      </a:solidFill>
                      <a:prstDash val="solid"/>
                    </a:lnT>
                    <a:lnB w="12700">
                      <a:solidFill>
                        <a:srgbClr val="C0C0C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080" algn="ctr">
                        <a:lnSpc>
                          <a:spcPts val="2190"/>
                        </a:lnSpc>
                        <a:spcBef>
                          <a:spcPts val="35"/>
                        </a:spcBef>
                      </a:pPr>
                      <a:r>
                        <a:rPr sz="1850" dirty="0">
                          <a:latin typeface="Arial"/>
                          <a:cs typeface="Arial"/>
                        </a:rPr>
                        <a:t>X</a:t>
                      </a:r>
                      <a:endParaRPr sz="1850">
                        <a:latin typeface="Arial"/>
                        <a:cs typeface="Arial"/>
                      </a:endParaRPr>
                    </a:p>
                  </a:txBody>
                  <a:tcPr marL="0" marR="0" marT="4445" marB="0">
                    <a:lnL w="12700">
                      <a:solidFill>
                        <a:srgbClr val="C0C0C0"/>
                      </a:solidFill>
                      <a:prstDash val="solid"/>
                    </a:lnL>
                    <a:lnR w="12700">
                      <a:solidFill>
                        <a:srgbClr val="C0C0C0"/>
                      </a:solidFill>
                      <a:prstDash val="solid"/>
                    </a:lnR>
                    <a:lnT w="12700">
                      <a:solidFill>
                        <a:srgbClr val="C0C0C0"/>
                      </a:solidFill>
                      <a:prstDash val="solid"/>
                    </a:lnT>
                    <a:lnB w="12700">
                      <a:solidFill>
                        <a:srgbClr val="C0C0C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68580" algn="r">
                        <a:lnSpc>
                          <a:spcPts val="2190"/>
                        </a:lnSpc>
                        <a:spcBef>
                          <a:spcPts val="35"/>
                        </a:spcBef>
                      </a:pPr>
                      <a:r>
                        <a:rPr sz="1850" dirty="0">
                          <a:latin typeface="Arial"/>
                          <a:cs typeface="Arial"/>
                        </a:rPr>
                        <a:t>Y</a:t>
                      </a:r>
                      <a:endParaRPr sz="1850">
                        <a:latin typeface="Arial"/>
                        <a:cs typeface="Arial"/>
                      </a:endParaRPr>
                    </a:p>
                  </a:txBody>
                  <a:tcPr marL="0" marR="0" marT="4445" marB="0">
                    <a:lnL w="12700">
                      <a:solidFill>
                        <a:srgbClr val="C0C0C0"/>
                      </a:solidFill>
                      <a:prstDash val="solid"/>
                    </a:lnL>
                    <a:lnR w="12700">
                      <a:solidFill>
                        <a:srgbClr val="C0C0C0"/>
                      </a:solidFill>
                      <a:prstDash val="solid"/>
                    </a:lnR>
                    <a:lnT w="12700">
                      <a:solidFill>
                        <a:srgbClr val="C0C0C0"/>
                      </a:solidFill>
                      <a:prstDash val="solid"/>
                    </a:lnT>
                    <a:lnB w="12700">
                      <a:solidFill>
                        <a:srgbClr val="C0C0C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71755" algn="r">
                        <a:lnSpc>
                          <a:spcPts val="2190"/>
                        </a:lnSpc>
                        <a:spcBef>
                          <a:spcPts val="35"/>
                        </a:spcBef>
                      </a:pPr>
                      <a:r>
                        <a:rPr sz="1850" dirty="0">
                          <a:latin typeface="Arial"/>
                          <a:cs typeface="Arial"/>
                        </a:rPr>
                        <a:t>Z</a:t>
                      </a:r>
                      <a:endParaRPr sz="1850">
                        <a:latin typeface="Arial"/>
                        <a:cs typeface="Arial"/>
                      </a:endParaRPr>
                    </a:p>
                  </a:txBody>
                  <a:tcPr marL="0" marR="0" marT="4445" marB="0">
                    <a:lnL w="12700">
                      <a:solidFill>
                        <a:srgbClr val="C0C0C0"/>
                      </a:solidFill>
                      <a:prstDash val="solid"/>
                    </a:lnL>
                    <a:lnR w="12700">
                      <a:solidFill>
                        <a:srgbClr val="C0C0C0"/>
                      </a:solidFill>
                      <a:prstDash val="solid"/>
                    </a:lnR>
                    <a:lnT w="12700">
                      <a:solidFill>
                        <a:srgbClr val="C0C0C0"/>
                      </a:solidFill>
                      <a:prstDash val="solid"/>
                    </a:lnT>
                    <a:lnB w="12700">
                      <a:solidFill>
                        <a:srgbClr val="C0C0C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94893">
                <a:tc>
                  <a:txBody>
                    <a:bodyPr/>
                    <a:lstStyle/>
                    <a:p>
                      <a:pPr marR="68580" algn="r">
                        <a:lnSpc>
                          <a:spcPts val="2185"/>
                        </a:lnSpc>
                        <a:spcBef>
                          <a:spcPts val="35"/>
                        </a:spcBef>
                      </a:pPr>
                      <a:r>
                        <a:rPr sz="1850" dirty="0">
                          <a:latin typeface="Arial"/>
                          <a:cs typeface="Arial"/>
                        </a:rPr>
                        <a:t>X</a:t>
                      </a:r>
                      <a:endParaRPr sz="1850">
                        <a:latin typeface="Arial"/>
                        <a:cs typeface="Arial"/>
                      </a:endParaRPr>
                    </a:p>
                  </a:txBody>
                  <a:tcPr marL="0" marR="0" marT="4445" marB="0">
                    <a:lnL w="12700">
                      <a:solidFill>
                        <a:srgbClr val="C0C0C0"/>
                      </a:solidFill>
                      <a:prstDash val="solid"/>
                    </a:lnL>
                    <a:lnR w="12700">
                      <a:solidFill>
                        <a:srgbClr val="C0C0C0"/>
                      </a:solidFill>
                      <a:prstDash val="solid"/>
                    </a:lnR>
                    <a:lnT w="12700">
                      <a:solidFill>
                        <a:srgbClr val="C0C0C0"/>
                      </a:solidFill>
                      <a:prstDash val="solid"/>
                    </a:lnT>
                    <a:lnB w="12700">
                      <a:solidFill>
                        <a:srgbClr val="C0C0C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C0C0C0"/>
                      </a:solidFill>
                      <a:prstDash val="solid"/>
                    </a:lnL>
                    <a:lnR w="12700">
                      <a:solidFill>
                        <a:srgbClr val="C0C0C0"/>
                      </a:solidFill>
                      <a:prstDash val="solid"/>
                    </a:lnR>
                    <a:lnT w="12700">
                      <a:solidFill>
                        <a:srgbClr val="C0C0C0"/>
                      </a:solidFill>
                      <a:prstDash val="solid"/>
                    </a:lnT>
                    <a:lnB w="12700">
                      <a:solidFill>
                        <a:srgbClr val="C0C0C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080" algn="ctr">
                        <a:lnSpc>
                          <a:spcPts val="2185"/>
                        </a:lnSpc>
                        <a:spcBef>
                          <a:spcPts val="35"/>
                        </a:spcBef>
                      </a:pPr>
                      <a:r>
                        <a:rPr sz="1850" dirty="0">
                          <a:latin typeface="Arial"/>
                          <a:cs typeface="Arial"/>
                        </a:rPr>
                        <a:t>Y</a:t>
                      </a:r>
                      <a:endParaRPr sz="1850">
                        <a:latin typeface="Arial"/>
                        <a:cs typeface="Arial"/>
                      </a:endParaRPr>
                    </a:p>
                  </a:txBody>
                  <a:tcPr marL="0" marR="0" marT="4445" marB="0">
                    <a:lnL w="12700">
                      <a:solidFill>
                        <a:srgbClr val="C0C0C0"/>
                      </a:solidFill>
                      <a:prstDash val="solid"/>
                    </a:lnL>
                    <a:lnR w="12700">
                      <a:solidFill>
                        <a:srgbClr val="C0C0C0"/>
                      </a:solidFill>
                      <a:prstDash val="solid"/>
                    </a:lnR>
                    <a:lnT w="12700">
                      <a:solidFill>
                        <a:srgbClr val="C0C0C0"/>
                      </a:solidFill>
                      <a:prstDash val="solid"/>
                    </a:lnT>
                    <a:lnB w="12700">
                      <a:solidFill>
                        <a:srgbClr val="C0C0C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71755" algn="r">
                        <a:lnSpc>
                          <a:spcPts val="2185"/>
                        </a:lnSpc>
                        <a:spcBef>
                          <a:spcPts val="35"/>
                        </a:spcBef>
                      </a:pPr>
                      <a:r>
                        <a:rPr sz="1850" dirty="0">
                          <a:latin typeface="Arial"/>
                          <a:cs typeface="Arial"/>
                        </a:rPr>
                        <a:t>Z</a:t>
                      </a:r>
                      <a:endParaRPr sz="1850">
                        <a:latin typeface="Arial"/>
                        <a:cs typeface="Arial"/>
                      </a:endParaRPr>
                    </a:p>
                  </a:txBody>
                  <a:tcPr marL="0" marR="0" marT="4445" marB="0">
                    <a:lnL w="12700">
                      <a:solidFill>
                        <a:srgbClr val="C0C0C0"/>
                      </a:solidFill>
                      <a:prstDash val="solid"/>
                    </a:lnL>
                    <a:lnR w="12700">
                      <a:solidFill>
                        <a:srgbClr val="C0C0C0"/>
                      </a:solidFill>
                      <a:prstDash val="solid"/>
                    </a:lnR>
                    <a:lnT w="12700">
                      <a:solidFill>
                        <a:srgbClr val="C0C0C0"/>
                      </a:solidFill>
                      <a:prstDash val="solid"/>
                    </a:lnT>
                    <a:lnB w="12700">
                      <a:solidFill>
                        <a:srgbClr val="C0C0C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67945" algn="r">
                        <a:lnSpc>
                          <a:spcPts val="2185"/>
                        </a:lnSpc>
                        <a:spcBef>
                          <a:spcPts val="35"/>
                        </a:spcBef>
                      </a:pPr>
                      <a:r>
                        <a:rPr sz="1850" dirty="0">
                          <a:latin typeface="Arial"/>
                          <a:cs typeface="Arial"/>
                        </a:rPr>
                        <a:t>A</a:t>
                      </a:r>
                      <a:endParaRPr sz="1850">
                        <a:latin typeface="Arial"/>
                        <a:cs typeface="Arial"/>
                      </a:endParaRPr>
                    </a:p>
                  </a:txBody>
                  <a:tcPr marL="0" marR="0" marT="4445" marB="0">
                    <a:lnL w="12700">
                      <a:solidFill>
                        <a:srgbClr val="C0C0C0"/>
                      </a:solidFill>
                      <a:prstDash val="solid"/>
                    </a:lnL>
                    <a:lnR w="12700">
                      <a:solidFill>
                        <a:srgbClr val="C0C0C0"/>
                      </a:solidFill>
                      <a:prstDash val="solid"/>
                    </a:lnR>
                    <a:lnT w="12700">
                      <a:solidFill>
                        <a:srgbClr val="C0C0C0"/>
                      </a:solidFill>
                      <a:prstDash val="solid"/>
                    </a:lnT>
                    <a:lnB w="12700">
                      <a:solidFill>
                        <a:srgbClr val="C0C0C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95656">
                <a:tc>
                  <a:txBody>
                    <a:bodyPr/>
                    <a:lstStyle/>
                    <a:p>
                      <a:pPr marR="68580" algn="r">
                        <a:lnSpc>
                          <a:spcPts val="2190"/>
                        </a:lnSpc>
                        <a:spcBef>
                          <a:spcPts val="35"/>
                        </a:spcBef>
                      </a:pPr>
                      <a:r>
                        <a:rPr sz="1850" dirty="0">
                          <a:latin typeface="Arial"/>
                          <a:cs typeface="Arial"/>
                        </a:rPr>
                        <a:t>Y</a:t>
                      </a:r>
                      <a:endParaRPr sz="1850">
                        <a:latin typeface="Arial"/>
                        <a:cs typeface="Arial"/>
                      </a:endParaRPr>
                    </a:p>
                  </a:txBody>
                  <a:tcPr marL="0" marR="0" marT="4445" marB="0">
                    <a:lnL w="12700">
                      <a:solidFill>
                        <a:srgbClr val="C0C0C0"/>
                      </a:solidFill>
                      <a:prstDash val="solid"/>
                    </a:lnL>
                    <a:lnR w="12700">
                      <a:solidFill>
                        <a:srgbClr val="C0C0C0"/>
                      </a:solidFill>
                      <a:prstDash val="solid"/>
                    </a:lnR>
                    <a:lnT w="12700">
                      <a:solidFill>
                        <a:srgbClr val="C0C0C0"/>
                      </a:solidFill>
                      <a:prstDash val="solid"/>
                    </a:lnT>
                    <a:lnB w="12700">
                      <a:solidFill>
                        <a:srgbClr val="C0C0C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C0C0C0"/>
                      </a:solidFill>
                      <a:prstDash val="solid"/>
                    </a:lnL>
                    <a:lnR w="12700">
                      <a:solidFill>
                        <a:srgbClr val="C0C0C0"/>
                      </a:solidFill>
                      <a:prstDash val="solid"/>
                    </a:lnR>
                    <a:lnT w="12700">
                      <a:solidFill>
                        <a:srgbClr val="C0C0C0"/>
                      </a:solidFill>
                      <a:prstDash val="solid"/>
                    </a:lnT>
                    <a:lnB w="12700">
                      <a:solidFill>
                        <a:srgbClr val="C0C0C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1430" algn="ctr">
                        <a:lnSpc>
                          <a:spcPts val="2190"/>
                        </a:lnSpc>
                        <a:spcBef>
                          <a:spcPts val="35"/>
                        </a:spcBef>
                      </a:pPr>
                      <a:r>
                        <a:rPr sz="1850" dirty="0">
                          <a:latin typeface="Arial"/>
                          <a:cs typeface="Arial"/>
                        </a:rPr>
                        <a:t>Z</a:t>
                      </a:r>
                      <a:endParaRPr sz="1850">
                        <a:latin typeface="Arial"/>
                        <a:cs typeface="Arial"/>
                      </a:endParaRPr>
                    </a:p>
                  </a:txBody>
                  <a:tcPr marL="0" marR="0" marT="4445" marB="0">
                    <a:lnL w="12700">
                      <a:solidFill>
                        <a:srgbClr val="C0C0C0"/>
                      </a:solidFill>
                      <a:prstDash val="solid"/>
                    </a:lnL>
                    <a:lnR w="12700">
                      <a:solidFill>
                        <a:srgbClr val="C0C0C0"/>
                      </a:solidFill>
                      <a:prstDash val="solid"/>
                    </a:lnR>
                    <a:lnT w="12700">
                      <a:solidFill>
                        <a:srgbClr val="C0C0C0"/>
                      </a:solidFill>
                      <a:prstDash val="solid"/>
                    </a:lnT>
                    <a:lnB w="12700">
                      <a:solidFill>
                        <a:srgbClr val="C0C0C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68580" algn="r">
                        <a:lnSpc>
                          <a:spcPts val="2190"/>
                        </a:lnSpc>
                        <a:spcBef>
                          <a:spcPts val="35"/>
                        </a:spcBef>
                      </a:pPr>
                      <a:r>
                        <a:rPr sz="1850" dirty="0">
                          <a:latin typeface="Arial"/>
                          <a:cs typeface="Arial"/>
                        </a:rPr>
                        <a:t>A</a:t>
                      </a:r>
                      <a:endParaRPr sz="1850">
                        <a:latin typeface="Arial"/>
                        <a:cs typeface="Arial"/>
                      </a:endParaRPr>
                    </a:p>
                  </a:txBody>
                  <a:tcPr marL="0" marR="0" marT="4445" marB="0">
                    <a:lnL w="12700">
                      <a:solidFill>
                        <a:srgbClr val="C0C0C0"/>
                      </a:solidFill>
                      <a:prstDash val="solid"/>
                    </a:lnL>
                    <a:lnR w="12700">
                      <a:solidFill>
                        <a:srgbClr val="C0C0C0"/>
                      </a:solidFill>
                      <a:prstDash val="solid"/>
                    </a:lnR>
                    <a:lnT w="12700">
                      <a:solidFill>
                        <a:srgbClr val="C0C0C0"/>
                      </a:solidFill>
                      <a:prstDash val="solid"/>
                    </a:lnT>
                    <a:lnB w="12700">
                      <a:solidFill>
                        <a:srgbClr val="C0C0C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67945" algn="r">
                        <a:lnSpc>
                          <a:spcPts val="2190"/>
                        </a:lnSpc>
                        <a:spcBef>
                          <a:spcPts val="35"/>
                        </a:spcBef>
                      </a:pPr>
                      <a:r>
                        <a:rPr sz="1850" dirty="0">
                          <a:latin typeface="Arial"/>
                          <a:cs typeface="Arial"/>
                        </a:rPr>
                        <a:t>B</a:t>
                      </a:r>
                      <a:endParaRPr sz="1850">
                        <a:latin typeface="Arial"/>
                        <a:cs typeface="Arial"/>
                      </a:endParaRPr>
                    </a:p>
                  </a:txBody>
                  <a:tcPr marL="0" marR="0" marT="4445" marB="0">
                    <a:lnL w="12700">
                      <a:solidFill>
                        <a:srgbClr val="C0C0C0"/>
                      </a:solidFill>
                      <a:prstDash val="solid"/>
                    </a:lnL>
                    <a:lnR w="12700">
                      <a:solidFill>
                        <a:srgbClr val="C0C0C0"/>
                      </a:solidFill>
                      <a:prstDash val="solid"/>
                    </a:lnR>
                    <a:lnT w="12700">
                      <a:solidFill>
                        <a:srgbClr val="C0C0C0"/>
                      </a:solidFill>
                      <a:prstDash val="solid"/>
                    </a:lnT>
                    <a:lnB w="12700">
                      <a:solidFill>
                        <a:srgbClr val="C0C0C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94893">
                <a:tc>
                  <a:txBody>
                    <a:bodyPr/>
                    <a:lstStyle/>
                    <a:p>
                      <a:pPr marR="71755" algn="r">
                        <a:lnSpc>
                          <a:spcPts val="2185"/>
                        </a:lnSpc>
                        <a:spcBef>
                          <a:spcPts val="35"/>
                        </a:spcBef>
                      </a:pPr>
                      <a:r>
                        <a:rPr sz="1850" dirty="0">
                          <a:latin typeface="Arial"/>
                          <a:cs typeface="Arial"/>
                        </a:rPr>
                        <a:t>Z</a:t>
                      </a:r>
                      <a:endParaRPr sz="1850">
                        <a:latin typeface="Arial"/>
                        <a:cs typeface="Arial"/>
                      </a:endParaRPr>
                    </a:p>
                  </a:txBody>
                  <a:tcPr marL="0" marR="0" marT="4445" marB="0">
                    <a:lnL w="12700">
                      <a:solidFill>
                        <a:srgbClr val="C0C0C0"/>
                      </a:solidFill>
                      <a:prstDash val="solid"/>
                    </a:lnL>
                    <a:lnR w="12700">
                      <a:solidFill>
                        <a:srgbClr val="C0C0C0"/>
                      </a:solidFill>
                      <a:prstDash val="solid"/>
                    </a:lnR>
                    <a:lnT w="12700">
                      <a:solidFill>
                        <a:srgbClr val="C0C0C0"/>
                      </a:solidFill>
                      <a:prstDash val="solid"/>
                    </a:lnT>
                    <a:lnB w="12700">
                      <a:solidFill>
                        <a:srgbClr val="C0C0C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C0C0C0"/>
                      </a:solidFill>
                      <a:prstDash val="solid"/>
                    </a:lnL>
                    <a:lnR w="12700">
                      <a:solidFill>
                        <a:srgbClr val="C0C0C0"/>
                      </a:solidFill>
                      <a:prstDash val="solid"/>
                    </a:lnR>
                    <a:lnT w="12700">
                      <a:solidFill>
                        <a:srgbClr val="C0C0C0"/>
                      </a:solidFill>
                      <a:prstDash val="solid"/>
                    </a:lnT>
                    <a:lnB w="12700">
                      <a:solidFill>
                        <a:srgbClr val="C0C0C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080" algn="ctr">
                        <a:lnSpc>
                          <a:spcPts val="2185"/>
                        </a:lnSpc>
                        <a:spcBef>
                          <a:spcPts val="35"/>
                        </a:spcBef>
                      </a:pPr>
                      <a:r>
                        <a:rPr sz="1850" dirty="0">
                          <a:latin typeface="Arial"/>
                          <a:cs typeface="Arial"/>
                        </a:rPr>
                        <a:t>A</a:t>
                      </a:r>
                      <a:endParaRPr sz="1850">
                        <a:latin typeface="Arial"/>
                        <a:cs typeface="Arial"/>
                      </a:endParaRPr>
                    </a:p>
                  </a:txBody>
                  <a:tcPr marL="0" marR="0" marT="4445" marB="0">
                    <a:lnL w="12700">
                      <a:solidFill>
                        <a:srgbClr val="C0C0C0"/>
                      </a:solidFill>
                      <a:prstDash val="solid"/>
                    </a:lnL>
                    <a:lnR w="12700">
                      <a:solidFill>
                        <a:srgbClr val="C0C0C0"/>
                      </a:solidFill>
                      <a:prstDash val="solid"/>
                    </a:lnR>
                    <a:lnT w="12700">
                      <a:solidFill>
                        <a:srgbClr val="C0C0C0"/>
                      </a:solidFill>
                      <a:prstDash val="solid"/>
                    </a:lnT>
                    <a:lnB w="12700">
                      <a:solidFill>
                        <a:srgbClr val="C0C0C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68580" algn="r">
                        <a:lnSpc>
                          <a:spcPts val="2185"/>
                        </a:lnSpc>
                        <a:spcBef>
                          <a:spcPts val="35"/>
                        </a:spcBef>
                      </a:pPr>
                      <a:r>
                        <a:rPr sz="1850" dirty="0">
                          <a:latin typeface="Arial"/>
                          <a:cs typeface="Arial"/>
                        </a:rPr>
                        <a:t>B</a:t>
                      </a:r>
                      <a:endParaRPr sz="1850">
                        <a:latin typeface="Arial"/>
                        <a:cs typeface="Arial"/>
                      </a:endParaRPr>
                    </a:p>
                  </a:txBody>
                  <a:tcPr marL="0" marR="0" marT="4445" marB="0">
                    <a:lnL w="12700">
                      <a:solidFill>
                        <a:srgbClr val="C0C0C0"/>
                      </a:solidFill>
                      <a:prstDash val="solid"/>
                    </a:lnL>
                    <a:lnR w="12700">
                      <a:solidFill>
                        <a:srgbClr val="C0C0C0"/>
                      </a:solidFill>
                      <a:prstDash val="solid"/>
                    </a:lnR>
                    <a:lnT w="12700">
                      <a:solidFill>
                        <a:srgbClr val="C0C0C0"/>
                      </a:solidFill>
                      <a:prstDash val="solid"/>
                    </a:lnT>
                    <a:lnB w="12700">
                      <a:solidFill>
                        <a:srgbClr val="C0C0C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64769" algn="r">
                        <a:lnSpc>
                          <a:spcPts val="2185"/>
                        </a:lnSpc>
                        <a:spcBef>
                          <a:spcPts val="35"/>
                        </a:spcBef>
                      </a:pPr>
                      <a:r>
                        <a:rPr sz="1850" dirty="0">
                          <a:latin typeface="Arial"/>
                          <a:cs typeface="Arial"/>
                        </a:rPr>
                        <a:t>C</a:t>
                      </a:r>
                      <a:endParaRPr sz="1850">
                        <a:latin typeface="Arial"/>
                        <a:cs typeface="Arial"/>
                      </a:endParaRPr>
                    </a:p>
                  </a:txBody>
                  <a:tcPr marL="0" marR="0" marT="4445" marB="0">
                    <a:lnL w="12700">
                      <a:solidFill>
                        <a:srgbClr val="C0C0C0"/>
                      </a:solidFill>
                      <a:prstDash val="solid"/>
                    </a:lnL>
                    <a:lnR w="12700">
                      <a:solidFill>
                        <a:srgbClr val="C0C0C0"/>
                      </a:solidFill>
                      <a:prstDash val="solid"/>
                    </a:lnR>
                    <a:lnT w="12700">
                      <a:solidFill>
                        <a:srgbClr val="C0C0C0"/>
                      </a:solidFill>
                      <a:prstDash val="solid"/>
                    </a:lnT>
                    <a:lnB w="12700">
                      <a:solidFill>
                        <a:srgbClr val="C0C0C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</a:tbl>
          </a:graphicData>
        </a:graphic>
      </p:graphicFrame>
      <p:sp>
        <p:nvSpPr>
          <p:cNvPr id="7" name="object 7"/>
          <p:cNvSpPr txBox="1"/>
          <p:nvPr/>
        </p:nvSpPr>
        <p:spPr>
          <a:xfrm>
            <a:off x="692912" y="2364739"/>
            <a:ext cx="3571240" cy="14433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just">
              <a:lnSpc>
                <a:spcPct val="100000"/>
              </a:lnSpc>
              <a:spcBef>
                <a:spcPts val="100"/>
              </a:spcBef>
            </a:pPr>
            <a:r>
              <a:rPr sz="3100" b="1" dirty="0">
                <a:solidFill>
                  <a:srgbClr val="3333CC"/>
                </a:solidFill>
                <a:latin typeface="Courier New"/>
                <a:cs typeface="Courier New"/>
              </a:rPr>
              <a:t>BCDBCDBCDBCDBCD  THEBOYHASTHEBAG  </a:t>
            </a:r>
            <a:r>
              <a:rPr sz="3100" b="1" dirty="0">
                <a:solidFill>
                  <a:srgbClr val="FF0000"/>
                </a:solidFill>
                <a:latin typeface="Courier New"/>
                <a:cs typeface="Courier New"/>
              </a:rPr>
              <a:t>UJHCQBJCSUJHCCJ</a:t>
            </a:r>
            <a:endParaRPr sz="3100">
              <a:latin typeface="Courier New"/>
              <a:cs typeface="Courier New"/>
            </a:endParaRPr>
          </a:p>
        </p:txBody>
      </p:sp>
      <p:sp>
        <p:nvSpPr>
          <p:cNvPr id="8" name="object 8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27</a:t>
            </a:fld>
            <a:endParaRPr spc="-5" dirty="0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3758438" y="1006855"/>
            <a:ext cx="254000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10" dirty="0"/>
              <a:t>One-Time</a:t>
            </a:r>
            <a:r>
              <a:rPr spc="-75" dirty="0"/>
              <a:t> </a:t>
            </a:r>
            <a:r>
              <a:rPr dirty="0"/>
              <a:t>Pad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1145539" y="2002027"/>
            <a:ext cx="7680959" cy="47199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5600" marR="262255" indent="-342900">
              <a:lnSpc>
                <a:spcPct val="100000"/>
              </a:lnSpc>
              <a:spcBef>
                <a:spcPts val="10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800" dirty="0">
                <a:latin typeface="Times New Roman"/>
                <a:cs typeface="Times New Roman"/>
              </a:rPr>
              <a:t>A cipher </a:t>
            </a:r>
            <a:r>
              <a:rPr sz="2800" spc="-5" dirty="0">
                <a:latin typeface="Times New Roman"/>
                <a:cs typeface="Times New Roman"/>
              </a:rPr>
              <a:t>with </a:t>
            </a:r>
            <a:r>
              <a:rPr sz="2800" dirty="0">
                <a:latin typeface="Times New Roman"/>
                <a:cs typeface="Times New Roman"/>
              </a:rPr>
              <a:t>a </a:t>
            </a:r>
            <a:r>
              <a:rPr sz="2800" spc="-5" dirty="0">
                <a:latin typeface="Times New Roman"/>
                <a:cs typeface="Times New Roman"/>
              </a:rPr>
              <a:t>random </a:t>
            </a:r>
            <a:r>
              <a:rPr sz="2800" dirty="0">
                <a:latin typeface="Times New Roman"/>
                <a:cs typeface="Times New Roman"/>
              </a:rPr>
              <a:t>key at least as long as</a:t>
            </a:r>
            <a:r>
              <a:rPr sz="2800" spc="-32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the  </a:t>
            </a:r>
            <a:r>
              <a:rPr sz="2800" spc="-5" dirty="0">
                <a:latin typeface="Times New Roman"/>
                <a:cs typeface="Times New Roman"/>
              </a:rPr>
              <a:t>message.</a:t>
            </a:r>
            <a:endParaRPr sz="28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800" spc="-5" dirty="0">
                <a:latin typeface="Times New Roman"/>
                <a:cs typeface="Times New Roman"/>
              </a:rPr>
              <a:t>Provably</a:t>
            </a:r>
            <a:r>
              <a:rPr sz="2800" spc="-2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unbreakable.</a:t>
            </a:r>
            <a:endParaRPr sz="2800">
              <a:latin typeface="Times New Roman"/>
              <a:cs typeface="Times New Roman"/>
            </a:endParaRPr>
          </a:p>
          <a:p>
            <a:pPr marL="355600" marR="5080" indent="-342900">
              <a:lnSpc>
                <a:spcPct val="100000"/>
              </a:lnSpc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800" dirty="0">
                <a:latin typeface="Times New Roman"/>
                <a:cs typeface="Times New Roman"/>
              </a:rPr>
              <a:t>Why? </a:t>
            </a:r>
            <a:r>
              <a:rPr sz="2800" spc="-5" dirty="0">
                <a:latin typeface="Times New Roman"/>
                <a:cs typeface="Times New Roman"/>
              </a:rPr>
              <a:t>Any part of </a:t>
            </a:r>
            <a:r>
              <a:rPr sz="2800" dirty="0">
                <a:latin typeface="Times New Roman"/>
                <a:cs typeface="Times New Roman"/>
              </a:rPr>
              <a:t>the ciphertext is equally likely</a:t>
            </a:r>
            <a:r>
              <a:rPr sz="2800" spc="-29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to  correspond to any</a:t>
            </a:r>
            <a:r>
              <a:rPr sz="2800" spc="-5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plaintext.</a:t>
            </a:r>
            <a:endParaRPr sz="28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800" dirty="0">
                <a:latin typeface="Times New Roman"/>
                <a:cs typeface="Times New Roman"/>
              </a:rPr>
              <a:t>Example: HELLO </a:t>
            </a:r>
            <a:r>
              <a:rPr sz="2800" spc="-5" dirty="0">
                <a:latin typeface="Times New Roman"/>
                <a:cs typeface="Times New Roman"/>
              </a:rPr>
              <a:t>produces </a:t>
            </a:r>
            <a:r>
              <a:rPr sz="2800" dirty="0">
                <a:latin typeface="Times New Roman"/>
                <a:cs typeface="Times New Roman"/>
              </a:rPr>
              <a:t>ciphertext</a:t>
            </a:r>
            <a:r>
              <a:rPr sz="2800" spc="-8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EQNVZ</a:t>
            </a:r>
            <a:endParaRPr sz="2800">
              <a:latin typeface="Times New Roman"/>
              <a:cs typeface="Times New Roman"/>
            </a:endParaRPr>
          </a:p>
          <a:p>
            <a:pPr marL="355600" marR="83185" indent="-342900">
              <a:lnSpc>
                <a:spcPct val="100000"/>
              </a:lnSpc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800" dirty="0">
                <a:latin typeface="Times New Roman"/>
                <a:cs typeface="Times New Roman"/>
              </a:rPr>
              <a:t>A brute force attack </a:t>
            </a:r>
            <a:r>
              <a:rPr sz="2800" spc="-5" dirty="0">
                <a:latin typeface="Times New Roman"/>
                <a:cs typeface="Times New Roman"/>
              </a:rPr>
              <a:t>with </a:t>
            </a:r>
            <a:r>
              <a:rPr sz="2800" dirty="0">
                <a:latin typeface="Times New Roman"/>
                <a:cs typeface="Times New Roman"/>
              </a:rPr>
              <a:t>infinite computing</a:t>
            </a:r>
            <a:r>
              <a:rPr sz="2800" spc="-31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power  </a:t>
            </a:r>
            <a:r>
              <a:rPr sz="2800" spc="-5" dirty="0">
                <a:latin typeface="Times New Roman"/>
                <a:cs typeface="Times New Roman"/>
              </a:rPr>
              <a:t>determines that EQNVZ </a:t>
            </a:r>
            <a:r>
              <a:rPr sz="2800" dirty="0">
                <a:latin typeface="Times New Roman"/>
                <a:cs typeface="Times New Roman"/>
              </a:rPr>
              <a:t>=</a:t>
            </a:r>
            <a:r>
              <a:rPr sz="2800" spc="-3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HELLO</a:t>
            </a:r>
            <a:endParaRPr sz="28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800" spc="-5" dirty="0">
                <a:latin typeface="Times New Roman"/>
                <a:cs typeface="Times New Roman"/>
              </a:rPr>
              <a:t>But </a:t>
            </a:r>
            <a:r>
              <a:rPr sz="2800" dirty="0">
                <a:latin typeface="Times New Roman"/>
                <a:cs typeface="Times New Roman"/>
              </a:rPr>
              <a:t>it </a:t>
            </a:r>
            <a:r>
              <a:rPr sz="2800" i="1" dirty="0">
                <a:latin typeface="Times New Roman"/>
                <a:cs typeface="Times New Roman"/>
              </a:rPr>
              <a:t>also </a:t>
            </a:r>
            <a:r>
              <a:rPr sz="2800" spc="-5" dirty="0">
                <a:latin typeface="Times New Roman"/>
                <a:cs typeface="Times New Roman"/>
              </a:rPr>
              <a:t>determines that </a:t>
            </a:r>
            <a:r>
              <a:rPr sz="2800" dirty="0">
                <a:latin typeface="Times New Roman"/>
                <a:cs typeface="Times New Roman"/>
              </a:rPr>
              <a:t>EQNVZ =</a:t>
            </a:r>
            <a:r>
              <a:rPr sz="2800" spc="-85" dirty="0">
                <a:latin typeface="Times New Roman"/>
                <a:cs typeface="Times New Roman"/>
              </a:rPr>
              <a:t> </a:t>
            </a:r>
            <a:r>
              <a:rPr sz="2800" spc="-65" dirty="0">
                <a:latin typeface="Times New Roman"/>
                <a:cs typeface="Times New Roman"/>
              </a:rPr>
              <a:t>LATER</a:t>
            </a:r>
            <a:endParaRPr sz="2800">
              <a:latin typeface="Times New Roman"/>
              <a:cs typeface="Times New Roman"/>
            </a:endParaRPr>
          </a:p>
          <a:p>
            <a:pPr marL="355600" marR="85090" indent="-342900">
              <a:lnSpc>
                <a:spcPct val="100000"/>
              </a:lnSpc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800" spc="-5" dirty="0">
                <a:latin typeface="Times New Roman"/>
                <a:cs typeface="Times New Roman"/>
              </a:rPr>
              <a:t>Both possibilities, and </a:t>
            </a:r>
            <a:r>
              <a:rPr sz="2800" dirty="0">
                <a:latin typeface="Times New Roman"/>
                <a:cs typeface="Times New Roman"/>
              </a:rPr>
              <a:t>every </a:t>
            </a:r>
            <a:r>
              <a:rPr sz="2800" spc="-5" dirty="0">
                <a:latin typeface="Times New Roman"/>
                <a:cs typeface="Times New Roman"/>
              </a:rPr>
              <a:t>other five </a:t>
            </a:r>
            <a:r>
              <a:rPr sz="2800" dirty="0">
                <a:latin typeface="Times New Roman"/>
                <a:cs typeface="Times New Roman"/>
              </a:rPr>
              <a:t>letter </a:t>
            </a:r>
            <a:r>
              <a:rPr sz="2800" spc="-5" dirty="0">
                <a:latin typeface="Times New Roman"/>
                <a:cs typeface="Times New Roman"/>
              </a:rPr>
              <a:t>word,  </a:t>
            </a:r>
            <a:r>
              <a:rPr sz="2800" dirty="0">
                <a:latin typeface="Times New Roman"/>
                <a:cs typeface="Times New Roman"/>
              </a:rPr>
              <a:t>are equally</a:t>
            </a:r>
            <a:r>
              <a:rPr sz="2800" spc="-3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probable!</a:t>
            </a:r>
            <a:endParaRPr sz="28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28</a:t>
            </a:fld>
            <a:endParaRPr spc="-5" dirty="0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568194" y="1006855"/>
            <a:ext cx="492188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More About </a:t>
            </a:r>
            <a:r>
              <a:rPr spc="-10" dirty="0"/>
              <a:t>One-Time</a:t>
            </a:r>
            <a:r>
              <a:rPr spc="-130" dirty="0"/>
              <a:t> </a:t>
            </a:r>
            <a:r>
              <a:rPr spc="-5" dirty="0"/>
              <a:t>Pads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1145539" y="2153665"/>
            <a:ext cx="7663180" cy="24028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5600" marR="5080" indent="-342900">
              <a:lnSpc>
                <a:spcPct val="100000"/>
              </a:lnSpc>
              <a:spcBef>
                <a:spcPts val="10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spc="-30" dirty="0">
                <a:latin typeface="Times New Roman"/>
                <a:cs typeface="Times New Roman"/>
              </a:rPr>
              <a:t>Warning: </a:t>
            </a:r>
            <a:r>
              <a:rPr sz="3000" dirty="0">
                <a:latin typeface="Times New Roman"/>
                <a:cs typeface="Times New Roman"/>
              </a:rPr>
              <a:t>keys </a:t>
            </a:r>
            <a:r>
              <a:rPr sz="3000" i="1" spc="-5" dirty="0">
                <a:latin typeface="Times New Roman"/>
                <a:cs typeface="Times New Roman"/>
              </a:rPr>
              <a:t>must </a:t>
            </a:r>
            <a:r>
              <a:rPr sz="3000" dirty="0">
                <a:latin typeface="Times New Roman"/>
                <a:cs typeface="Times New Roman"/>
              </a:rPr>
              <a:t>be random, or you can  attack the cipher by trying to regenerate the</a:t>
            </a:r>
            <a:r>
              <a:rPr sz="3000" spc="-4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key</a:t>
            </a:r>
            <a:endParaRPr sz="3000">
              <a:latin typeface="Times New Roman"/>
              <a:cs typeface="Times New Roman"/>
            </a:endParaRPr>
          </a:p>
          <a:p>
            <a:pPr marL="355600" marR="260985" indent="-342900">
              <a:lnSpc>
                <a:spcPct val="100000"/>
              </a:lnSpc>
              <a:spcBef>
                <a:spcPts val="7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spc="-5" dirty="0">
                <a:latin typeface="Times New Roman"/>
                <a:cs typeface="Times New Roman"/>
              </a:rPr>
              <a:t>Approximations, such </a:t>
            </a:r>
            <a:r>
              <a:rPr sz="3000" dirty="0">
                <a:latin typeface="Times New Roman"/>
                <a:cs typeface="Times New Roman"/>
              </a:rPr>
              <a:t>as using pseudorandom  number generators to generate keys, are </a:t>
            </a:r>
            <a:r>
              <a:rPr sz="3000" i="1" dirty="0">
                <a:latin typeface="Times New Roman"/>
                <a:cs typeface="Times New Roman"/>
              </a:rPr>
              <a:t>not  </a:t>
            </a:r>
            <a:r>
              <a:rPr sz="3000" dirty="0">
                <a:latin typeface="Times New Roman"/>
                <a:cs typeface="Times New Roman"/>
              </a:rPr>
              <a:t>random, but may be adequate in some</a:t>
            </a:r>
            <a:r>
              <a:rPr sz="3000" spc="-5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cases.</a:t>
            </a:r>
            <a:endParaRPr sz="30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29</a:t>
            </a:fld>
            <a:endParaRPr spc="-5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3788155" y="1006855"/>
            <a:ext cx="248285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Cryptography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93139" y="1985274"/>
            <a:ext cx="7846695" cy="4067810"/>
          </a:xfrm>
          <a:prstGeom prst="rect">
            <a:avLst/>
          </a:prstGeom>
        </p:spPr>
        <p:txBody>
          <a:bodyPr vert="horz" wrap="square" lIns="0" tIns="104775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82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b="1" spc="-5" dirty="0">
                <a:latin typeface="Times New Roman"/>
                <a:cs typeface="Times New Roman"/>
              </a:rPr>
              <a:t>Cryptography</a:t>
            </a:r>
            <a:r>
              <a:rPr sz="3000" spc="-5" dirty="0">
                <a:latin typeface="Times New Roman"/>
                <a:cs typeface="Times New Roman"/>
              </a:rPr>
              <a:t>: </a:t>
            </a:r>
            <a:r>
              <a:rPr sz="3000" dirty="0">
                <a:latin typeface="Times New Roman"/>
                <a:cs typeface="Times New Roman"/>
              </a:rPr>
              <a:t>making secret</a:t>
            </a:r>
            <a:r>
              <a:rPr sz="3000" spc="-1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ciphers</a:t>
            </a:r>
            <a:endParaRPr sz="30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68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dirty="0">
                <a:latin typeface="Times New Roman"/>
                <a:cs typeface="Times New Roman"/>
              </a:rPr>
              <a:t>crypt </a:t>
            </a:r>
            <a:r>
              <a:rPr sz="2800" spc="-5" dirty="0">
                <a:latin typeface="Times New Roman"/>
                <a:cs typeface="Times New Roman"/>
              </a:rPr>
              <a:t>(</a:t>
            </a:r>
            <a:r>
              <a:rPr sz="2800" i="1" spc="-5" dirty="0">
                <a:latin typeface="Times New Roman"/>
                <a:cs typeface="Times New Roman"/>
              </a:rPr>
              <a:t>kryptós</a:t>
            </a:r>
            <a:r>
              <a:rPr sz="2800" spc="-5" dirty="0">
                <a:latin typeface="Times New Roman"/>
                <a:cs typeface="Times New Roman"/>
              </a:rPr>
              <a:t>): </a:t>
            </a:r>
            <a:r>
              <a:rPr sz="2800" dirty="0">
                <a:latin typeface="Times New Roman"/>
                <a:cs typeface="Times New Roman"/>
              </a:rPr>
              <a:t>hidden,</a:t>
            </a:r>
            <a:r>
              <a:rPr sz="2800" spc="-6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secret</a:t>
            </a:r>
            <a:endParaRPr sz="28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67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dirty="0">
                <a:latin typeface="Times New Roman"/>
                <a:cs typeface="Times New Roman"/>
              </a:rPr>
              <a:t>graph </a:t>
            </a:r>
            <a:r>
              <a:rPr sz="2800" spc="-5" dirty="0">
                <a:latin typeface="Times New Roman"/>
                <a:cs typeface="Times New Roman"/>
              </a:rPr>
              <a:t>(</a:t>
            </a:r>
            <a:r>
              <a:rPr sz="2800" i="1" spc="-5" dirty="0">
                <a:latin typeface="Times New Roman"/>
                <a:cs typeface="Times New Roman"/>
              </a:rPr>
              <a:t>gráphein</a:t>
            </a:r>
            <a:r>
              <a:rPr sz="2800" spc="-5" dirty="0">
                <a:latin typeface="Times New Roman"/>
                <a:cs typeface="Times New Roman"/>
              </a:rPr>
              <a:t>):</a:t>
            </a:r>
            <a:r>
              <a:rPr sz="2800" spc="-3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writing</a:t>
            </a:r>
            <a:endParaRPr sz="2800">
              <a:latin typeface="Times New Roman"/>
              <a:cs typeface="Times New Roman"/>
            </a:endParaRPr>
          </a:p>
          <a:p>
            <a:pPr marL="355600" marR="5080" indent="-342900">
              <a:lnSpc>
                <a:spcPct val="100000"/>
              </a:lnSpc>
              <a:spcBef>
                <a:spcPts val="71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b="1" dirty="0">
                <a:latin typeface="Times New Roman"/>
                <a:cs typeface="Times New Roman"/>
              </a:rPr>
              <a:t>Cryptanalysis</a:t>
            </a:r>
            <a:r>
              <a:rPr sz="3000" dirty="0">
                <a:latin typeface="Times New Roman"/>
                <a:cs typeface="Times New Roman"/>
              </a:rPr>
              <a:t>: analysis of cipher text (and</a:t>
            </a:r>
            <a:r>
              <a:rPr sz="3000" spc="-114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other  information) to attempt to derive plain</a:t>
            </a:r>
            <a:r>
              <a:rPr sz="3000" spc="-1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text.</a:t>
            </a:r>
            <a:endParaRPr sz="3000">
              <a:latin typeface="Times New Roman"/>
              <a:cs typeface="Times New Roman"/>
            </a:endParaRPr>
          </a:p>
          <a:p>
            <a:pPr marL="355600" marR="309245" indent="-342900">
              <a:lnSpc>
                <a:spcPct val="100000"/>
              </a:lnSpc>
              <a:spcBef>
                <a:spcPts val="720"/>
              </a:spcBef>
              <a:buFont typeface="Arial"/>
              <a:buChar char="•"/>
              <a:tabLst>
                <a:tab pos="354965" algn="l"/>
                <a:tab pos="355600" algn="l"/>
                <a:tab pos="4152265" algn="l"/>
              </a:tabLst>
            </a:pPr>
            <a:r>
              <a:rPr sz="3000" b="1" spc="-5" dirty="0">
                <a:latin typeface="Times New Roman"/>
                <a:cs typeface="Times New Roman"/>
              </a:rPr>
              <a:t>Cryptology</a:t>
            </a:r>
            <a:r>
              <a:rPr sz="3000" spc="-5" dirty="0">
                <a:latin typeface="Times New Roman"/>
                <a:cs typeface="Times New Roman"/>
              </a:rPr>
              <a:t>: </a:t>
            </a:r>
            <a:r>
              <a:rPr sz="3000" dirty="0">
                <a:latin typeface="Times New Roman"/>
                <a:cs typeface="Times New Roman"/>
              </a:rPr>
              <a:t>the art and science of making and  breaking secret ciphers.	</a:t>
            </a:r>
            <a:r>
              <a:rPr sz="3000" spc="-5" dirty="0">
                <a:latin typeface="Times New Roman"/>
                <a:cs typeface="Times New Roman"/>
              </a:rPr>
              <a:t>The </a:t>
            </a:r>
            <a:r>
              <a:rPr sz="3000" dirty="0">
                <a:latin typeface="Times New Roman"/>
                <a:cs typeface="Times New Roman"/>
              </a:rPr>
              <a:t>union of  cryptography and</a:t>
            </a:r>
            <a:r>
              <a:rPr sz="3000" spc="-1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cryptanalysis.</a:t>
            </a:r>
            <a:endParaRPr sz="30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3</a:t>
            </a:fld>
            <a:endParaRPr spc="-5" dirty="0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3692905" y="1006855"/>
            <a:ext cx="267271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30" dirty="0"/>
              <a:t>Vernam</a:t>
            </a:r>
            <a:r>
              <a:rPr spc="-85" dirty="0"/>
              <a:t> </a:t>
            </a:r>
            <a:r>
              <a:rPr dirty="0"/>
              <a:t>Cipher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93139" y="2077465"/>
            <a:ext cx="8009890" cy="29514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5600" marR="5080" indent="-342900">
              <a:lnSpc>
                <a:spcPct val="100000"/>
              </a:lnSpc>
              <a:spcBef>
                <a:spcPts val="10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spc="-5" dirty="0">
                <a:latin typeface="Times New Roman"/>
                <a:cs typeface="Times New Roman"/>
              </a:rPr>
              <a:t>Punched </a:t>
            </a:r>
            <a:r>
              <a:rPr sz="3000" dirty="0">
                <a:latin typeface="Times New Roman"/>
                <a:cs typeface="Times New Roman"/>
              </a:rPr>
              <a:t>paper tape </a:t>
            </a:r>
            <a:r>
              <a:rPr sz="3000" spc="-5" dirty="0">
                <a:latin typeface="Times New Roman"/>
                <a:cs typeface="Times New Roman"/>
              </a:rPr>
              <a:t>with </a:t>
            </a:r>
            <a:r>
              <a:rPr sz="3000" dirty="0">
                <a:latin typeface="Times New Roman"/>
                <a:cs typeface="Times New Roman"/>
              </a:rPr>
              <a:t>a </a:t>
            </a:r>
            <a:r>
              <a:rPr sz="3000" spc="-5" dirty="0">
                <a:latin typeface="Times New Roman"/>
                <a:cs typeface="Times New Roman"/>
              </a:rPr>
              <a:t>sequence </a:t>
            </a:r>
            <a:r>
              <a:rPr sz="3000" dirty="0">
                <a:latin typeface="Times New Roman"/>
                <a:cs typeface="Times New Roman"/>
              </a:rPr>
              <a:t>of non-  repeating numbers at least as long as the</a:t>
            </a:r>
            <a:r>
              <a:rPr sz="3000" spc="-7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message.</a:t>
            </a:r>
            <a:endParaRPr sz="3000">
              <a:latin typeface="Times New Roman"/>
              <a:cs typeface="Times New Roman"/>
            </a:endParaRPr>
          </a:p>
          <a:p>
            <a:pPr marL="355600" marR="915035" indent="-342900">
              <a:lnSpc>
                <a:spcPct val="100000"/>
              </a:lnSpc>
              <a:spcBef>
                <a:spcPts val="720"/>
              </a:spcBef>
              <a:buFont typeface="Arial"/>
              <a:buChar char="•"/>
              <a:tabLst>
                <a:tab pos="354965" algn="l"/>
                <a:tab pos="355600" algn="l"/>
                <a:tab pos="2971800" algn="l"/>
              </a:tabLst>
            </a:pPr>
            <a:r>
              <a:rPr sz="3000" dirty="0">
                <a:latin typeface="Times New Roman"/>
                <a:cs typeface="Times New Roman"/>
              </a:rPr>
              <a:t>The message and the key tape are combined  </a:t>
            </a:r>
            <a:r>
              <a:rPr sz="3000" spc="-15" dirty="0">
                <a:latin typeface="Times New Roman"/>
                <a:cs typeface="Times New Roman"/>
              </a:rPr>
              <a:t>mathematically.	</a:t>
            </a:r>
            <a:r>
              <a:rPr sz="3000" dirty="0">
                <a:latin typeface="Times New Roman"/>
                <a:cs typeface="Times New Roman"/>
              </a:rPr>
              <a:t>(Addition mod</a:t>
            </a:r>
            <a:r>
              <a:rPr sz="3000" spc="-1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26.)</a:t>
            </a:r>
            <a:endParaRPr sz="3000">
              <a:latin typeface="Times New Roman"/>
              <a:cs typeface="Times New Roman"/>
            </a:endParaRPr>
          </a:p>
          <a:p>
            <a:pPr marL="355600" marR="365125" indent="-342900">
              <a:lnSpc>
                <a:spcPct val="100000"/>
              </a:lnSpc>
              <a:spcBef>
                <a:spcPts val="7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Combining cipher text with the (same) key tape  decrypts the</a:t>
            </a:r>
            <a:r>
              <a:rPr sz="3000" spc="-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message.</a:t>
            </a:r>
            <a:endParaRPr sz="30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30</a:t>
            </a:fld>
            <a:endParaRPr spc="-5" dirty="0"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3558032" y="1006855"/>
            <a:ext cx="294322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/>
              <a:t>Product</a:t>
            </a:r>
            <a:r>
              <a:rPr spc="-95" dirty="0"/>
              <a:t> </a:t>
            </a:r>
            <a:r>
              <a:rPr dirty="0"/>
              <a:t>Ciphers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93139" y="2077465"/>
            <a:ext cx="7656830" cy="24942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5600" marR="1356360" indent="-342900">
              <a:lnSpc>
                <a:spcPct val="100000"/>
              </a:lnSpc>
              <a:spcBef>
                <a:spcPts val="10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A “product cipher” is a combination</a:t>
            </a:r>
            <a:r>
              <a:rPr sz="3000" spc="-229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of  transposition and</a:t>
            </a:r>
            <a:r>
              <a:rPr sz="3000" spc="-1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substitution.</a:t>
            </a:r>
            <a:endParaRPr sz="30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7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spc="-75" dirty="0">
                <a:latin typeface="Times New Roman"/>
                <a:cs typeface="Times New Roman"/>
              </a:rPr>
              <a:t>Two </a:t>
            </a:r>
            <a:r>
              <a:rPr sz="3000" dirty="0">
                <a:latin typeface="Times New Roman"/>
                <a:cs typeface="Times New Roman"/>
              </a:rPr>
              <a:t>applications of encryption actually do</a:t>
            </a:r>
            <a:r>
              <a:rPr sz="3000" spc="4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help</a:t>
            </a:r>
            <a:endParaRPr sz="3000">
              <a:latin typeface="Times New Roman"/>
              <a:cs typeface="Times New Roman"/>
            </a:endParaRPr>
          </a:p>
          <a:p>
            <a:pPr marL="355600" marR="948055" indent="-342900">
              <a:lnSpc>
                <a:spcPct val="100000"/>
              </a:lnSpc>
              <a:spcBef>
                <a:spcPts val="7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Further applying ciphers serially does</a:t>
            </a:r>
            <a:r>
              <a:rPr sz="3000" spc="-10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not  necessarily make the encryption</a:t>
            </a:r>
            <a:r>
              <a:rPr sz="3000" spc="-65" dirty="0">
                <a:latin typeface="Times New Roman"/>
                <a:cs typeface="Times New Roman"/>
              </a:rPr>
              <a:t> </a:t>
            </a:r>
            <a:r>
              <a:rPr sz="3000" spc="-20" dirty="0">
                <a:latin typeface="Times New Roman"/>
                <a:cs typeface="Times New Roman"/>
              </a:rPr>
              <a:t>stronger.</a:t>
            </a:r>
            <a:endParaRPr sz="30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31</a:t>
            </a:fld>
            <a:endParaRPr spc="-5" dirty="0"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658872" y="1006855"/>
            <a:ext cx="474154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15" dirty="0"/>
              <a:t>Shannon’s</a:t>
            </a:r>
            <a:r>
              <a:rPr spc="-90" dirty="0"/>
              <a:t> </a:t>
            </a:r>
            <a:r>
              <a:rPr dirty="0"/>
              <a:t>Characteristics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93139" y="2077465"/>
            <a:ext cx="7731125" cy="35915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5600" marR="372110" indent="-342900">
              <a:lnSpc>
                <a:spcPct val="100000"/>
              </a:lnSpc>
              <a:spcBef>
                <a:spcPts val="10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The amount of secrecy needed determines the  amount of </a:t>
            </a:r>
            <a:r>
              <a:rPr sz="3000" spc="-5" dirty="0">
                <a:latin typeface="Times New Roman"/>
                <a:cs typeface="Times New Roman"/>
              </a:rPr>
              <a:t>work </a:t>
            </a:r>
            <a:r>
              <a:rPr sz="3000" spc="-30" dirty="0">
                <a:latin typeface="Times New Roman"/>
                <a:cs typeface="Times New Roman"/>
              </a:rPr>
              <a:t>that’s</a:t>
            </a:r>
            <a:r>
              <a:rPr sz="3000" spc="-1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appropriate.</a:t>
            </a:r>
            <a:endParaRPr sz="3000">
              <a:latin typeface="Times New Roman"/>
              <a:cs typeface="Times New Roman"/>
            </a:endParaRPr>
          </a:p>
          <a:p>
            <a:pPr marL="355600" marR="289560" indent="-342900">
              <a:lnSpc>
                <a:spcPct val="100000"/>
              </a:lnSpc>
              <a:spcBef>
                <a:spcPts val="7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The key space and algorithm should be free</a:t>
            </a:r>
            <a:r>
              <a:rPr sz="3000" spc="-10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of  artificial</a:t>
            </a:r>
            <a:r>
              <a:rPr sz="3000" spc="2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constraints.</a:t>
            </a:r>
            <a:endParaRPr sz="30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7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Implementation </a:t>
            </a:r>
            <a:r>
              <a:rPr sz="3000" spc="-5" dirty="0">
                <a:latin typeface="Times New Roman"/>
                <a:cs typeface="Times New Roman"/>
              </a:rPr>
              <a:t>should </a:t>
            </a:r>
            <a:r>
              <a:rPr sz="3000" dirty="0">
                <a:latin typeface="Times New Roman"/>
                <a:cs typeface="Times New Roman"/>
              </a:rPr>
              <a:t>be as </a:t>
            </a:r>
            <a:r>
              <a:rPr sz="3000" spc="-5" dirty="0">
                <a:latin typeface="Times New Roman"/>
                <a:cs typeface="Times New Roman"/>
              </a:rPr>
              <a:t>simple </a:t>
            </a:r>
            <a:r>
              <a:rPr sz="3000" dirty="0">
                <a:latin typeface="Times New Roman"/>
                <a:cs typeface="Times New Roman"/>
              </a:rPr>
              <a:t>as</a:t>
            </a:r>
            <a:r>
              <a:rPr sz="3000" spc="-5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possible.</a:t>
            </a:r>
            <a:endParaRPr sz="30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7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Errors in enciphering </a:t>
            </a:r>
            <a:r>
              <a:rPr sz="3000" spc="-5" dirty="0">
                <a:latin typeface="Times New Roman"/>
                <a:cs typeface="Times New Roman"/>
              </a:rPr>
              <a:t>should </a:t>
            </a:r>
            <a:r>
              <a:rPr sz="3000" dirty="0">
                <a:latin typeface="Times New Roman"/>
                <a:cs typeface="Times New Roman"/>
              </a:rPr>
              <a:t>not</a:t>
            </a:r>
            <a:r>
              <a:rPr sz="3000" spc="-1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propagate</a:t>
            </a:r>
            <a:endParaRPr sz="30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7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Enciphering </a:t>
            </a:r>
            <a:r>
              <a:rPr sz="3000" spc="-5" dirty="0">
                <a:latin typeface="Times New Roman"/>
                <a:cs typeface="Times New Roman"/>
              </a:rPr>
              <a:t>should </a:t>
            </a:r>
            <a:r>
              <a:rPr sz="3000" dirty="0">
                <a:latin typeface="Times New Roman"/>
                <a:cs typeface="Times New Roman"/>
              </a:rPr>
              <a:t>not increase message</a:t>
            </a:r>
            <a:r>
              <a:rPr sz="3000" spc="-1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size.</a:t>
            </a:r>
            <a:endParaRPr sz="30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32</a:t>
            </a:fld>
            <a:endParaRPr spc="-5" dirty="0"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1901444" y="1006855"/>
            <a:ext cx="625411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15" dirty="0"/>
              <a:t>“Trustworthy” </a:t>
            </a:r>
            <a:r>
              <a:rPr dirty="0"/>
              <a:t>Encryption</a:t>
            </a:r>
            <a:r>
              <a:rPr spc="-70" dirty="0"/>
              <a:t> </a:t>
            </a:r>
            <a:r>
              <a:rPr dirty="0"/>
              <a:t>Systems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93139" y="1986025"/>
            <a:ext cx="4804410" cy="2677160"/>
          </a:xfrm>
          <a:prstGeom prst="rect">
            <a:avLst/>
          </a:prstGeom>
        </p:spPr>
        <p:txBody>
          <a:bodyPr vert="horz" wrap="square" lIns="0" tIns="104139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819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Based on </a:t>
            </a:r>
            <a:r>
              <a:rPr sz="3000" spc="-5" dirty="0">
                <a:latin typeface="Times New Roman"/>
                <a:cs typeface="Times New Roman"/>
              </a:rPr>
              <a:t>sound</a:t>
            </a:r>
            <a:r>
              <a:rPr sz="3000" spc="-9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mathematics</a:t>
            </a:r>
            <a:endParaRPr sz="30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7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spc="-5" dirty="0">
                <a:latin typeface="Times New Roman"/>
                <a:cs typeface="Times New Roman"/>
              </a:rPr>
              <a:t>Analyzed </a:t>
            </a:r>
            <a:r>
              <a:rPr sz="3000" dirty="0">
                <a:latin typeface="Times New Roman"/>
                <a:cs typeface="Times New Roman"/>
              </a:rPr>
              <a:t>by</a:t>
            </a:r>
            <a:r>
              <a:rPr sz="3000" spc="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experts</a:t>
            </a:r>
            <a:endParaRPr sz="30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7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spc="-15" dirty="0">
                <a:latin typeface="Times New Roman"/>
                <a:cs typeface="Times New Roman"/>
              </a:rPr>
              <a:t>Withstand </a:t>
            </a:r>
            <a:r>
              <a:rPr sz="3000" dirty="0">
                <a:latin typeface="Times New Roman"/>
                <a:cs typeface="Times New Roman"/>
              </a:rPr>
              <a:t>the test of</a:t>
            </a:r>
            <a:r>
              <a:rPr sz="3000" spc="-2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time</a:t>
            </a:r>
            <a:endParaRPr sz="30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5"/>
              </a:spcBef>
            </a:pPr>
            <a:endParaRPr sz="375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sz="3000" spc="-35" dirty="0">
                <a:latin typeface="Times New Roman"/>
                <a:cs typeface="Times New Roman"/>
              </a:rPr>
              <a:t>“It’s </a:t>
            </a:r>
            <a:r>
              <a:rPr sz="3000" dirty="0">
                <a:latin typeface="Times New Roman"/>
                <a:cs typeface="Times New Roman"/>
              </a:rPr>
              <a:t>not as easy as it</a:t>
            </a:r>
            <a:r>
              <a:rPr sz="3000" spc="-2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looks!”</a:t>
            </a:r>
            <a:endParaRPr sz="30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33</a:t>
            </a:fld>
            <a:endParaRPr spc="-5" dirty="0"/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3005582" y="1006855"/>
            <a:ext cx="404876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Secret-Key</a:t>
            </a:r>
            <a:r>
              <a:rPr spc="-25" dirty="0"/>
              <a:t> </a:t>
            </a:r>
            <a:r>
              <a:rPr spc="-5" dirty="0"/>
              <a:t>Encryption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93139" y="1986025"/>
            <a:ext cx="7477759" cy="1579880"/>
          </a:xfrm>
          <a:prstGeom prst="rect">
            <a:avLst/>
          </a:prstGeom>
        </p:spPr>
        <p:txBody>
          <a:bodyPr vert="horz" wrap="square" lIns="0" tIns="104139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819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Provides confidentiality for the</a:t>
            </a:r>
            <a:r>
              <a:rPr sz="3000" spc="-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message.</a:t>
            </a:r>
            <a:endParaRPr sz="3000">
              <a:latin typeface="Times New Roman"/>
              <a:cs typeface="Times New Roman"/>
            </a:endParaRPr>
          </a:p>
          <a:p>
            <a:pPr marL="355600" marR="5080" indent="-342900">
              <a:lnSpc>
                <a:spcPct val="100000"/>
              </a:lnSpc>
              <a:spcBef>
                <a:spcPts val="720"/>
              </a:spcBef>
              <a:buFont typeface="Arial"/>
              <a:buChar char="•"/>
              <a:tabLst>
                <a:tab pos="354965" algn="l"/>
                <a:tab pos="355600" algn="l"/>
                <a:tab pos="4234180" algn="l"/>
              </a:tabLst>
            </a:pPr>
            <a:r>
              <a:rPr sz="3000" spc="-5" dirty="0">
                <a:latin typeface="Times New Roman"/>
                <a:cs typeface="Times New Roman"/>
              </a:rPr>
              <a:t>Provides</a:t>
            </a:r>
            <a:r>
              <a:rPr sz="3000" dirty="0">
                <a:latin typeface="Times New Roman"/>
                <a:cs typeface="Times New Roman"/>
              </a:rPr>
              <a:t> authentication.	(Assuming the key</a:t>
            </a:r>
            <a:r>
              <a:rPr sz="3000" spc="-10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is  really</a:t>
            </a:r>
            <a:r>
              <a:rPr sz="3000" spc="1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secret.)</a:t>
            </a:r>
            <a:endParaRPr sz="30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34</a:t>
            </a:fld>
            <a:endParaRPr spc="-5" dirty="0"/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327401" y="1006855"/>
            <a:ext cx="540512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The Problem with Secret</a:t>
            </a:r>
            <a:r>
              <a:rPr spc="10" dirty="0"/>
              <a:t> </a:t>
            </a:r>
            <a:r>
              <a:rPr spc="-5" dirty="0"/>
              <a:t>Keys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93139" y="2077465"/>
            <a:ext cx="7914005" cy="42316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5600" marR="990600" indent="-342900">
              <a:lnSpc>
                <a:spcPct val="100000"/>
              </a:lnSpc>
              <a:spcBef>
                <a:spcPts val="10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spc="-105" dirty="0">
                <a:latin typeface="Times New Roman"/>
                <a:cs typeface="Times New Roman"/>
              </a:rPr>
              <a:t>You </a:t>
            </a:r>
            <a:r>
              <a:rPr sz="3000" dirty="0">
                <a:latin typeface="Times New Roman"/>
                <a:cs typeface="Times New Roman"/>
              </a:rPr>
              <a:t>use secret-key cryptography to protect  unsecure transmission or</a:t>
            </a:r>
            <a:r>
              <a:rPr sz="3000" spc="-2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storage</a:t>
            </a:r>
            <a:endParaRPr sz="3000">
              <a:latin typeface="Times New Roman"/>
              <a:cs typeface="Times New Roman"/>
            </a:endParaRPr>
          </a:p>
          <a:p>
            <a:pPr marL="355600" marR="505459" indent="-342900">
              <a:lnSpc>
                <a:spcPct val="100000"/>
              </a:lnSpc>
              <a:spcBef>
                <a:spcPts val="7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Problem: how does the recipient get the</a:t>
            </a:r>
            <a:r>
              <a:rPr sz="3000" spc="-7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secret  key!?!</a:t>
            </a:r>
            <a:endParaRPr sz="3000">
              <a:latin typeface="Times New Roman"/>
              <a:cs typeface="Times New Roman"/>
            </a:endParaRPr>
          </a:p>
          <a:p>
            <a:pPr marL="1579245">
              <a:lnSpc>
                <a:spcPts val="3979"/>
              </a:lnSpc>
            </a:pPr>
            <a:r>
              <a:rPr sz="4000" dirty="0">
                <a:solidFill>
                  <a:srgbClr val="C00000"/>
                </a:solidFill>
                <a:latin typeface="Comic Sans MS"/>
                <a:cs typeface="Comic Sans MS"/>
              </a:rPr>
              <a:t>Key Exchange</a:t>
            </a:r>
            <a:r>
              <a:rPr sz="4000" spc="-10" dirty="0">
                <a:solidFill>
                  <a:srgbClr val="C00000"/>
                </a:solidFill>
                <a:latin typeface="Comic Sans MS"/>
                <a:cs typeface="Comic Sans MS"/>
              </a:rPr>
              <a:t> </a:t>
            </a:r>
            <a:r>
              <a:rPr sz="4000" dirty="0">
                <a:solidFill>
                  <a:srgbClr val="C00000"/>
                </a:solidFill>
                <a:latin typeface="Comic Sans MS"/>
                <a:cs typeface="Comic Sans MS"/>
              </a:rPr>
              <a:t>Problem</a:t>
            </a:r>
            <a:endParaRPr sz="4000">
              <a:latin typeface="Comic Sans MS"/>
              <a:cs typeface="Comic Sans MS"/>
            </a:endParaRPr>
          </a:p>
          <a:p>
            <a:pPr marL="355600" marR="5080">
              <a:lnSpc>
                <a:spcPct val="100000"/>
              </a:lnSpc>
              <a:spcBef>
                <a:spcPts val="3220"/>
              </a:spcBef>
            </a:pPr>
            <a:r>
              <a:rPr sz="3000" dirty="0">
                <a:latin typeface="Times New Roman"/>
                <a:cs typeface="Times New Roman"/>
              </a:rPr>
              <a:t>(Out of band transmission is one secure </a:t>
            </a:r>
            <a:r>
              <a:rPr sz="3000" spc="-50" dirty="0">
                <a:latin typeface="Times New Roman"/>
                <a:cs typeface="Times New Roman"/>
              </a:rPr>
              <a:t>way, </a:t>
            </a:r>
            <a:r>
              <a:rPr sz="3000" dirty="0">
                <a:latin typeface="Times New Roman"/>
                <a:cs typeface="Times New Roman"/>
              </a:rPr>
              <a:t>but  often one could simply transmit the message,</a:t>
            </a:r>
            <a:r>
              <a:rPr sz="3000" spc="-10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and  not just the </a:t>
            </a:r>
            <a:r>
              <a:rPr sz="3000" spc="-50" dirty="0">
                <a:latin typeface="Times New Roman"/>
                <a:cs typeface="Times New Roman"/>
              </a:rPr>
              <a:t>key, </a:t>
            </a:r>
            <a:r>
              <a:rPr sz="3000" dirty="0">
                <a:latin typeface="Times New Roman"/>
                <a:cs typeface="Times New Roman"/>
              </a:rPr>
              <a:t>if a secure channel exists.</a:t>
            </a:r>
            <a:r>
              <a:rPr sz="3000" spc="2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)</a:t>
            </a:r>
            <a:endParaRPr sz="30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35</a:t>
            </a:fld>
            <a:endParaRPr spc="-5" dirty="0"/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3895597" y="1006855"/>
            <a:ext cx="226822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15" dirty="0"/>
              <a:t>Weaknesses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93139" y="1986025"/>
            <a:ext cx="3780154" cy="2219960"/>
          </a:xfrm>
          <a:prstGeom prst="rect">
            <a:avLst/>
          </a:prstGeom>
        </p:spPr>
        <p:txBody>
          <a:bodyPr vert="horz" wrap="square" lIns="0" tIns="104139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819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spc="-25" dirty="0">
                <a:latin typeface="Times New Roman"/>
                <a:cs typeface="Times New Roman"/>
              </a:rPr>
              <a:t>Bribery, </a:t>
            </a:r>
            <a:r>
              <a:rPr sz="3000" dirty="0">
                <a:latin typeface="Times New Roman"/>
                <a:cs typeface="Times New Roman"/>
              </a:rPr>
              <a:t>coercion,</a:t>
            </a:r>
            <a:r>
              <a:rPr sz="3000" spc="-3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etc.</a:t>
            </a:r>
            <a:endParaRPr sz="30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7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Release of</a:t>
            </a:r>
            <a:r>
              <a:rPr sz="3000" spc="-2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plaintext</a:t>
            </a:r>
            <a:endParaRPr sz="30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7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Error and</a:t>
            </a:r>
            <a:r>
              <a:rPr sz="3000" spc="-9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carelessness</a:t>
            </a:r>
            <a:endParaRPr sz="30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7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Painstaking</a:t>
            </a:r>
            <a:r>
              <a:rPr sz="3000" spc="-2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analysis</a:t>
            </a:r>
            <a:endParaRPr sz="30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36</a:t>
            </a:fld>
            <a:endParaRPr spc="-5" dirty="0"/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57200" y="457200"/>
            <a:ext cx="9144000" cy="1447800"/>
          </a:xfrm>
          <a:custGeom>
            <a:avLst/>
            <a:gdLst/>
            <a:ahLst/>
            <a:cxnLst/>
            <a:rect l="l" t="t" r="r" b="b"/>
            <a:pathLst>
              <a:path w="9144000" h="1447800">
                <a:moveTo>
                  <a:pt x="0" y="0"/>
                </a:moveTo>
                <a:lnTo>
                  <a:pt x="0" y="1447800"/>
                </a:lnTo>
                <a:lnTo>
                  <a:pt x="9144000" y="14477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EBC1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891282" y="1006855"/>
            <a:ext cx="427545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Feistel Cipher Structure</a:t>
            </a:r>
          </a:p>
        </p:txBody>
      </p:sp>
      <p:sp>
        <p:nvSpPr>
          <p:cNvPr id="5" name="object 5"/>
          <p:cNvSpPr/>
          <p:nvPr/>
        </p:nvSpPr>
        <p:spPr>
          <a:xfrm>
            <a:off x="3225802" y="2096499"/>
            <a:ext cx="2268897" cy="4455169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5969761" y="6470396"/>
            <a:ext cx="3399154" cy="2387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400" i="1" spc="-5" dirty="0">
                <a:latin typeface="Times New Roman"/>
                <a:cs typeface="Times New Roman"/>
              </a:rPr>
              <a:t>Illustration Copyright © 2008 by</a:t>
            </a:r>
            <a:r>
              <a:rPr sz="1400" i="1" spc="70" dirty="0">
                <a:latin typeface="Times New Roman"/>
                <a:cs typeface="Times New Roman"/>
              </a:rPr>
              <a:t> </a:t>
            </a:r>
            <a:r>
              <a:rPr sz="1400" i="1" spc="-10" dirty="0">
                <a:latin typeface="Times New Roman"/>
                <a:cs typeface="Times New Roman"/>
              </a:rPr>
              <a:t>Prentice-Hall</a:t>
            </a:r>
            <a:endParaRPr sz="1400">
              <a:latin typeface="Times New Roman"/>
              <a:cs typeface="Times New Roman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37</a:t>
            </a:fld>
            <a:endParaRPr spc="-5" dirty="0"/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975101" y="1006855"/>
            <a:ext cx="410908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Block Cipher</a:t>
            </a:r>
            <a:r>
              <a:rPr spc="-30" dirty="0"/>
              <a:t> </a:t>
            </a:r>
            <a:r>
              <a:rPr spc="-5" dirty="0"/>
              <a:t>Structure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93139" y="1918632"/>
            <a:ext cx="7896225" cy="4381500"/>
          </a:xfrm>
          <a:prstGeom prst="rect">
            <a:avLst/>
          </a:prstGeom>
        </p:spPr>
        <p:txBody>
          <a:bodyPr vert="horz" wrap="square" lIns="0" tIns="96520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76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700" dirty="0">
                <a:latin typeface="Times New Roman"/>
                <a:cs typeface="Times New Roman"/>
              </a:rPr>
              <a:t>There is a more general iterative block cipher</a:t>
            </a:r>
            <a:r>
              <a:rPr sz="2700" spc="-100" dirty="0">
                <a:latin typeface="Times New Roman"/>
                <a:cs typeface="Times New Roman"/>
              </a:rPr>
              <a:t> </a:t>
            </a:r>
            <a:r>
              <a:rPr sz="2700" dirty="0">
                <a:latin typeface="Times New Roman"/>
                <a:cs typeface="Times New Roman"/>
              </a:rPr>
              <a:t>structure</a:t>
            </a:r>
            <a:endParaRPr sz="27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565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300" spc="-5" dirty="0">
                <a:latin typeface="Times New Roman"/>
                <a:cs typeface="Times New Roman"/>
              </a:rPr>
              <a:t>with a sequence of</a:t>
            </a:r>
            <a:r>
              <a:rPr sz="2300" spc="25" dirty="0">
                <a:latin typeface="Times New Roman"/>
                <a:cs typeface="Times New Roman"/>
              </a:rPr>
              <a:t> </a:t>
            </a:r>
            <a:r>
              <a:rPr sz="2300" spc="-5" dirty="0">
                <a:latin typeface="Times New Roman"/>
                <a:cs typeface="Times New Roman"/>
              </a:rPr>
              <a:t>rounds</a:t>
            </a:r>
            <a:endParaRPr sz="23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55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300" spc="-5" dirty="0">
                <a:latin typeface="Times New Roman"/>
                <a:cs typeface="Times New Roman"/>
              </a:rPr>
              <a:t>with substitutions / permutations controlled by</a:t>
            </a:r>
            <a:r>
              <a:rPr sz="2300" spc="50" dirty="0">
                <a:latin typeface="Times New Roman"/>
                <a:cs typeface="Times New Roman"/>
              </a:rPr>
              <a:t> </a:t>
            </a:r>
            <a:r>
              <a:rPr sz="2300" spc="-5" dirty="0">
                <a:latin typeface="Times New Roman"/>
                <a:cs typeface="Times New Roman"/>
              </a:rPr>
              <a:t>key</a:t>
            </a:r>
            <a:endParaRPr sz="23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64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700" spc="-5" dirty="0">
                <a:latin typeface="Times New Roman"/>
                <a:cs typeface="Times New Roman"/>
              </a:rPr>
              <a:t>Parameters </a:t>
            </a:r>
            <a:r>
              <a:rPr sz="2700" dirty="0">
                <a:latin typeface="Times New Roman"/>
                <a:cs typeface="Times New Roman"/>
              </a:rPr>
              <a:t>and design</a:t>
            </a:r>
            <a:r>
              <a:rPr sz="2700" spc="-5" dirty="0">
                <a:latin typeface="Times New Roman"/>
                <a:cs typeface="Times New Roman"/>
              </a:rPr>
              <a:t> </a:t>
            </a:r>
            <a:r>
              <a:rPr sz="2700" dirty="0">
                <a:latin typeface="Times New Roman"/>
                <a:cs typeface="Times New Roman"/>
              </a:rPr>
              <a:t>features:</a:t>
            </a:r>
            <a:endParaRPr sz="27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56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300" spc="-5" dirty="0">
                <a:latin typeface="Times New Roman"/>
                <a:cs typeface="Times New Roman"/>
              </a:rPr>
              <a:t>block size</a:t>
            </a:r>
            <a:endParaRPr sz="23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55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300" spc="-5" dirty="0">
                <a:latin typeface="Times New Roman"/>
                <a:cs typeface="Times New Roman"/>
              </a:rPr>
              <a:t>key size</a:t>
            </a:r>
            <a:endParaRPr sz="23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555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300" spc="-5" dirty="0">
                <a:latin typeface="Times New Roman"/>
                <a:cs typeface="Times New Roman"/>
              </a:rPr>
              <a:t>number of</a:t>
            </a:r>
            <a:r>
              <a:rPr sz="2300" spc="-10" dirty="0">
                <a:latin typeface="Times New Roman"/>
                <a:cs typeface="Times New Roman"/>
              </a:rPr>
              <a:t> </a:t>
            </a:r>
            <a:r>
              <a:rPr sz="2300" spc="-5" dirty="0">
                <a:latin typeface="Times New Roman"/>
                <a:cs typeface="Times New Roman"/>
              </a:rPr>
              <a:t>rounds</a:t>
            </a:r>
            <a:endParaRPr sz="23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55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300" spc="-5" dirty="0">
                <a:latin typeface="Times New Roman"/>
                <a:cs typeface="Times New Roman"/>
              </a:rPr>
              <a:t>subkey generation</a:t>
            </a:r>
            <a:r>
              <a:rPr sz="2300" spc="5" dirty="0">
                <a:latin typeface="Times New Roman"/>
                <a:cs typeface="Times New Roman"/>
              </a:rPr>
              <a:t> </a:t>
            </a:r>
            <a:r>
              <a:rPr sz="2300" spc="-5" dirty="0">
                <a:latin typeface="Times New Roman"/>
                <a:cs typeface="Times New Roman"/>
              </a:rPr>
              <a:t>algorithm</a:t>
            </a:r>
            <a:endParaRPr sz="23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555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300" spc="-5" dirty="0">
                <a:latin typeface="Times New Roman"/>
                <a:cs typeface="Times New Roman"/>
              </a:rPr>
              <a:t>round</a:t>
            </a:r>
            <a:r>
              <a:rPr sz="2300" spc="-15" dirty="0">
                <a:latin typeface="Times New Roman"/>
                <a:cs typeface="Times New Roman"/>
              </a:rPr>
              <a:t> </a:t>
            </a:r>
            <a:r>
              <a:rPr sz="2300" spc="-5" dirty="0">
                <a:latin typeface="Times New Roman"/>
                <a:cs typeface="Times New Roman"/>
              </a:rPr>
              <a:t>function</a:t>
            </a:r>
            <a:endParaRPr sz="23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55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300" spc="-5" dirty="0">
                <a:latin typeface="Times New Roman"/>
                <a:cs typeface="Times New Roman"/>
              </a:rPr>
              <a:t>also: fast </a:t>
            </a:r>
            <a:r>
              <a:rPr sz="2300" spc="-10" dirty="0">
                <a:latin typeface="Times New Roman"/>
                <a:cs typeface="Times New Roman"/>
              </a:rPr>
              <a:t>software </a:t>
            </a:r>
            <a:r>
              <a:rPr sz="2300" spc="-5" dirty="0">
                <a:latin typeface="Times New Roman"/>
                <a:cs typeface="Times New Roman"/>
              </a:rPr>
              <a:t>encrypt/decrypt, ease of</a:t>
            </a:r>
            <a:r>
              <a:rPr sz="2300" spc="85" dirty="0">
                <a:latin typeface="Times New Roman"/>
                <a:cs typeface="Times New Roman"/>
              </a:rPr>
              <a:t> </a:t>
            </a:r>
            <a:r>
              <a:rPr sz="2300" spc="-5" dirty="0">
                <a:latin typeface="Times New Roman"/>
                <a:cs typeface="Times New Roman"/>
              </a:rPr>
              <a:t>analysis</a:t>
            </a:r>
            <a:endParaRPr sz="23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38</a:t>
            </a:fld>
            <a:endParaRPr spc="-5" dirty="0"/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3410965" y="1006855"/>
            <a:ext cx="323532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30" dirty="0"/>
              <a:t>Triple </a:t>
            </a:r>
            <a:r>
              <a:rPr dirty="0"/>
              <a:t>DES</a:t>
            </a:r>
            <a:r>
              <a:rPr spc="-50" dirty="0"/>
              <a:t> </a:t>
            </a:r>
            <a:r>
              <a:rPr dirty="0"/>
              <a:t>(3DES)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93139" y="1909826"/>
            <a:ext cx="7201534" cy="4427220"/>
          </a:xfrm>
          <a:prstGeom prst="rect">
            <a:avLst/>
          </a:prstGeom>
        </p:spPr>
        <p:txBody>
          <a:bodyPr vert="horz" wrap="square" lIns="0" tIns="58419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459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spc="-5" dirty="0">
                <a:latin typeface="Times New Roman"/>
                <a:cs typeface="Times New Roman"/>
              </a:rPr>
              <a:t>First </a:t>
            </a:r>
            <a:r>
              <a:rPr sz="3000" dirty="0">
                <a:latin typeface="Times New Roman"/>
                <a:cs typeface="Times New Roman"/>
              </a:rPr>
              <a:t>used in financial applications</a:t>
            </a:r>
            <a:endParaRPr sz="30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359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In </a:t>
            </a:r>
            <a:r>
              <a:rPr sz="3000" spc="-5" dirty="0">
                <a:latin typeface="Times New Roman"/>
                <a:cs typeface="Times New Roman"/>
              </a:rPr>
              <a:t>DES FIPS PUB </a:t>
            </a:r>
            <a:r>
              <a:rPr sz="3000" dirty="0">
                <a:latin typeface="Times New Roman"/>
                <a:cs typeface="Times New Roman"/>
              </a:rPr>
              <a:t>46-3 </a:t>
            </a:r>
            <a:r>
              <a:rPr sz="3000" spc="-5" dirty="0">
                <a:latin typeface="Times New Roman"/>
                <a:cs typeface="Times New Roman"/>
              </a:rPr>
              <a:t>standard </a:t>
            </a:r>
            <a:r>
              <a:rPr sz="3000" dirty="0">
                <a:latin typeface="Times New Roman"/>
                <a:cs typeface="Times New Roman"/>
              </a:rPr>
              <a:t>of</a:t>
            </a:r>
            <a:r>
              <a:rPr sz="3000" spc="-9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1999</a:t>
            </a:r>
            <a:endParaRPr sz="30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359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spc="-5" dirty="0">
                <a:latin typeface="Times New Roman"/>
                <a:cs typeface="Times New Roman"/>
              </a:rPr>
              <a:t>Uses </a:t>
            </a:r>
            <a:r>
              <a:rPr sz="3000" dirty="0">
                <a:latin typeface="Times New Roman"/>
                <a:cs typeface="Times New Roman"/>
              </a:rPr>
              <a:t>three keys &amp; three </a:t>
            </a:r>
            <a:r>
              <a:rPr sz="3000" spc="-5" dirty="0">
                <a:latin typeface="Times New Roman"/>
                <a:cs typeface="Times New Roman"/>
              </a:rPr>
              <a:t>DES</a:t>
            </a:r>
            <a:r>
              <a:rPr sz="3000" spc="-8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executions:</a:t>
            </a:r>
            <a:endParaRPr sz="3000">
              <a:latin typeface="Times New Roman"/>
              <a:cs typeface="Times New Roman"/>
            </a:endParaRPr>
          </a:p>
          <a:p>
            <a:pPr marL="2345055">
              <a:lnSpc>
                <a:spcPct val="100000"/>
              </a:lnSpc>
              <a:spcBef>
                <a:spcPts val="340"/>
              </a:spcBef>
            </a:pPr>
            <a:r>
              <a:rPr sz="2800" i="1" dirty="0">
                <a:latin typeface="Times New Roman"/>
                <a:cs typeface="Times New Roman"/>
              </a:rPr>
              <a:t>C </a:t>
            </a:r>
            <a:r>
              <a:rPr sz="2800" dirty="0">
                <a:latin typeface="Times New Roman"/>
                <a:cs typeface="Times New Roman"/>
              </a:rPr>
              <a:t>= E(</a:t>
            </a:r>
            <a:r>
              <a:rPr sz="2800" i="1" dirty="0">
                <a:latin typeface="Times New Roman"/>
                <a:cs typeface="Times New Roman"/>
              </a:rPr>
              <a:t>K</a:t>
            </a:r>
            <a:r>
              <a:rPr sz="2775" baseline="-21021" dirty="0">
                <a:latin typeface="Times New Roman"/>
                <a:cs typeface="Times New Roman"/>
              </a:rPr>
              <a:t>3</a:t>
            </a:r>
            <a:r>
              <a:rPr sz="2800" dirty="0">
                <a:latin typeface="Times New Roman"/>
                <a:cs typeface="Times New Roman"/>
              </a:rPr>
              <a:t>, D(</a:t>
            </a:r>
            <a:r>
              <a:rPr sz="2800" i="1" dirty="0">
                <a:latin typeface="Times New Roman"/>
                <a:cs typeface="Times New Roman"/>
              </a:rPr>
              <a:t>K</a:t>
            </a:r>
            <a:r>
              <a:rPr sz="2775" baseline="-21021" dirty="0">
                <a:latin typeface="Times New Roman"/>
                <a:cs typeface="Times New Roman"/>
              </a:rPr>
              <a:t>2</a:t>
            </a:r>
            <a:r>
              <a:rPr sz="2800" dirty="0">
                <a:latin typeface="Times New Roman"/>
                <a:cs typeface="Times New Roman"/>
              </a:rPr>
              <a:t>, E(</a:t>
            </a:r>
            <a:r>
              <a:rPr sz="2800" i="1" dirty="0">
                <a:latin typeface="Times New Roman"/>
                <a:cs typeface="Times New Roman"/>
              </a:rPr>
              <a:t>K</a:t>
            </a:r>
            <a:r>
              <a:rPr sz="2775" baseline="-21021" dirty="0">
                <a:latin typeface="Times New Roman"/>
                <a:cs typeface="Times New Roman"/>
              </a:rPr>
              <a:t>1</a:t>
            </a:r>
            <a:r>
              <a:rPr sz="2800" dirty="0">
                <a:latin typeface="Times New Roman"/>
                <a:cs typeface="Times New Roman"/>
              </a:rPr>
              <a:t>,</a:t>
            </a:r>
            <a:r>
              <a:rPr sz="2800" spc="-40" dirty="0">
                <a:latin typeface="Times New Roman"/>
                <a:cs typeface="Times New Roman"/>
              </a:rPr>
              <a:t> </a:t>
            </a:r>
            <a:r>
              <a:rPr sz="2800" i="1" spc="-5" dirty="0">
                <a:latin typeface="Times New Roman"/>
                <a:cs typeface="Times New Roman"/>
              </a:rPr>
              <a:t>P</a:t>
            </a:r>
            <a:r>
              <a:rPr sz="2800" spc="-5" dirty="0">
                <a:latin typeface="Times New Roman"/>
                <a:cs typeface="Times New Roman"/>
              </a:rPr>
              <a:t>)))</a:t>
            </a:r>
            <a:endParaRPr sz="28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35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Decryption same with keys</a:t>
            </a:r>
            <a:r>
              <a:rPr sz="3000" spc="-2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reversed</a:t>
            </a:r>
            <a:endParaRPr sz="3000">
              <a:latin typeface="Times New Roman"/>
              <a:cs typeface="Times New Roman"/>
            </a:endParaRPr>
          </a:p>
          <a:p>
            <a:pPr marL="355600" marR="781050" indent="-342900">
              <a:lnSpc>
                <a:spcPts val="3240"/>
              </a:lnSpc>
              <a:spcBef>
                <a:spcPts val="76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Use of decryption in second stage</a:t>
            </a:r>
            <a:r>
              <a:rPr sz="3000" spc="-10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gives  compatibility </a:t>
            </a:r>
            <a:r>
              <a:rPr sz="3000" spc="-5" dirty="0">
                <a:latin typeface="Times New Roman"/>
                <a:cs typeface="Times New Roman"/>
              </a:rPr>
              <a:t>with </a:t>
            </a:r>
            <a:r>
              <a:rPr sz="3000" dirty="0">
                <a:latin typeface="Times New Roman"/>
                <a:cs typeface="Times New Roman"/>
              </a:rPr>
              <a:t>original DES</a:t>
            </a:r>
            <a:r>
              <a:rPr sz="3000" spc="-1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users</a:t>
            </a:r>
            <a:endParaRPr sz="30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31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spc="-10" dirty="0">
                <a:latin typeface="Times New Roman"/>
                <a:cs typeface="Times New Roman"/>
              </a:rPr>
              <a:t>Effective </a:t>
            </a:r>
            <a:r>
              <a:rPr sz="3000" spc="-20" dirty="0">
                <a:latin typeface="Times New Roman"/>
                <a:cs typeface="Times New Roman"/>
              </a:rPr>
              <a:t>112-bit </a:t>
            </a:r>
            <a:r>
              <a:rPr sz="3000" dirty="0">
                <a:latin typeface="Times New Roman"/>
                <a:cs typeface="Times New Roman"/>
              </a:rPr>
              <a:t>key length, </a:t>
            </a:r>
            <a:r>
              <a:rPr sz="3000" spc="-5" dirty="0">
                <a:latin typeface="Times New Roman"/>
                <a:cs typeface="Times New Roman"/>
              </a:rPr>
              <a:t>slow </a:t>
            </a:r>
            <a:r>
              <a:rPr sz="3000" dirty="0">
                <a:latin typeface="Times New Roman"/>
                <a:cs typeface="Times New Roman"/>
              </a:rPr>
              <a:t>but</a:t>
            </a:r>
            <a:r>
              <a:rPr sz="3000" spc="3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secure</a:t>
            </a:r>
            <a:endParaRPr sz="30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36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spc="-5" dirty="0">
                <a:latin typeface="Times New Roman"/>
                <a:cs typeface="Times New Roman"/>
              </a:rPr>
              <a:t>AES has replaced</a:t>
            </a:r>
            <a:r>
              <a:rPr sz="3000" spc="10" dirty="0">
                <a:latin typeface="Times New Roman"/>
                <a:cs typeface="Times New Roman"/>
              </a:rPr>
              <a:t> </a:t>
            </a:r>
            <a:r>
              <a:rPr sz="3000" spc="-5" dirty="0">
                <a:latin typeface="Times New Roman"/>
                <a:cs typeface="Times New Roman"/>
              </a:rPr>
              <a:t>3DES</a:t>
            </a:r>
            <a:endParaRPr sz="30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39</a:t>
            </a:fld>
            <a:endParaRPr spc="-5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Cryptography</a:t>
            </a:r>
          </a:p>
        </p:txBody>
      </p:sp>
      <p:pic>
        <p:nvPicPr>
          <p:cNvPr id="17411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35200" y="5456079"/>
            <a:ext cx="5588000" cy="11734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2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52880" y="4385628"/>
            <a:ext cx="7152640" cy="55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3" name="TextBox 4"/>
          <p:cNvSpPr txBox="1">
            <a:spLocks noChangeArrowheads="1"/>
          </p:cNvSpPr>
          <p:nvPr/>
        </p:nvSpPr>
        <p:spPr bwMode="auto">
          <a:xfrm>
            <a:off x="1787513" y="2686527"/>
            <a:ext cx="6506076" cy="10064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37931725" indent="-37474525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altLang="en-US" sz="1980"/>
              <a:t>The art of secret writing.</a:t>
            </a:r>
            <a:br>
              <a:rPr lang="en-US" altLang="en-US" sz="1980"/>
            </a:br>
            <a:r>
              <a:rPr lang="en-US" altLang="en-US" sz="1980"/>
              <a:t>The art of mangling information into apparent unintelligibility</a:t>
            </a:r>
            <a:br>
              <a:rPr lang="en-US" altLang="en-US" sz="1980"/>
            </a:br>
            <a:r>
              <a:rPr lang="en-US" altLang="en-US" sz="1980"/>
              <a:t>in a manner allowing a secret method of unmangling.</a:t>
            </a:r>
          </a:p>
        </p:txBody>
      </p:sp>
      <p:pic>
        <p:nvPicPr>
          <p:cNvPr id="17414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5120" y="1961833"/>
            <a:ext cx="894080" cy="3352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5" name="Picture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9200" y="1928654"/>
            <a:ext cx="782320" cy="3352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Footer Placeholder 8"/>
          <p:cNvSpPr>
            <a:spLocks noGrp="1"/>
          </p:cNvSpPr>
          <p:nvPr>
            <p:ph type="ftr" sz="quarter" idx="4294967295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41724898" indent="-41221978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50292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100584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150876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201168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r>
              <a:rPr lang="en-US" altLang="en-US">
                <a:solidFill>
                  <a:srgbClr val="898989"/>
                </a:solidFill>
              </a:rPr>
              <a:t>CSS 432: Introduction to Cryptography</a:t>
            </a:r>
          </a:p>
        </p:txBody>
      </p:sp>
    </p:spTree>
    <p:extLst>
      <p:ext uri="{BB962C8B-B14F-4D97-AF65-F5344CB8AC3E}">
        <p14:creationId xmlns:p14="http://schemas.microsoft.com/office/powerpoint/2010/main" val="3525590649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3630421" y="1006855"/>
            <a:ext cx="279908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Stream</a:t>
            </a:r>
            <a:r>
              <a:rPr spc="-30" dirty="0"/>
              <a:t> </a:t>
            </a:r>
            <a:r>
              <a:rPr spc="-5" dirty="0"/>
              <a:t>Ciphers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93139" y="1986026"/>
            <a:ext cx="7569834" cy="4653915"/>
          </a:xfrm>
          <a:prstGeom prst="rect">
            <a:avLst/>
          </a:prstGeom>
        </p:spPr>
        <p:txBody>
          <a:bodyPr vert="horz" wrap="square" lIns="0" tIns="58419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459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spc="-5" dirty="0">
                <a:latin typeface="Times New Roman"/>
                <a:cs typeface="Times New Roman"/>
              </a:rPr>
              <a:t>Process </a:t>
            </a:r>
            <a:r>
              <a:rPr sz="3000" dirty="0">
                <a:latin typeface="Times New Roman"/>
                <a:cs typeface="Times New Roman"/>
              </a:rPr>
              <a:t>input elements</a:t>
            </a:r>
            <a:r>
              <a:rPr sz="3000" spc="1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continuously</a:t>
            </a:r>
            <a:endParaRPr sz="30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359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Key input to a pseudorandom bit</a:t>
            </a:r>
            <a:r>
              <a:rPr sz="3000" spc="-5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generator</a:t>
            </a:r>
            <a:endParaRPr sz="30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320"/>
              </a:spcBef>
              <a:buFont typeface="Arial"/>
              <a:buChar char="•"/>
              <a:tabLst>
                <a:tab pos="755015" algn="l"/>
                <a:tab pos="756285" algn="l"/>
              </a:tabLst>
            </a:pPr>
            <a:r>
              <a:rPr sz="2600" spc="-5" dirty="0">
                <a:latin typeface="Times New Roman"/>
                <a:cs typeface="Times New Roman"/>
              </a:rPr>
              <a:t>produces stream of random-like</a:t>
            </a:r>
            <a:r>
              <a:rPr sz="2600" spc="35" dirty="0">
                <a:latin typeface="Times New Roman"/>
                <a:cs typeface="Times New Roman"/>
              </a:rPr>
              <a:t> </a:t>
            </a:r>
            <a:r>
              <a:rPr sz="2600" spc="-5" dirty="0">
                <a:latin typeface="Times New Roman"/>
                <a:cs typeface="Times New Roman"/>
              </a:rPr>
              <a:t>numbers</a:t>
            </a:r>
            <a:endParaRPr sz="26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310"/>
              </a:spcBef>
              <a:buFont typeface="Arial"/>
              <a:buChar char="•"/>
              <a:tabLst>
                <a:tab pos="755015" algn="l"/>
                <a:tab pos="756285" algn="l"/>
              </a:tabLst>
            </a:pPr>
            <a:r>
              <a:rPr sz="2600" spc="-5" dirty="0">
                <a:latin typeface="Times New Roman"/>
                <a:cs typeface="Times New Roman"/>
              </a:rPr>
              <a:t>unpredictable </a:t>
            </a:r>
            <a:r>
              <a:rPr sz="2600" spc="-10" dirty="0">
                <a:latin typeface="Times New Roman"/>
                <a:cs typeface="Times New Roman"/>
              </a:rPr>
              <a:t>without </a:t>
            </a:r>
            <a:r>
              <a:rPr sz="2600" spc="-5" dirty="0">
                <a:latin typeface="Times New Roman"/>
                <a:cs typeface="Times New Roman"/>
              </a:rPr>
              <a:t>knowing input</a:t>
            </a:r>
            <a:r>
              <a:rPr sz="2600" spc="65" dirty="0">
                <a:latin typeface="Times New Roman"/>
                <a:cs typeface="Times New Roman"/>
              </a:rPr>
              <a:t> </a:t>
            </a:r>
            <a:r>
              <a:rPr sz="2600" spc="-5" dirty="0">
                <a:latin typeface="Times New Roman"/>
                <a:cs typeface="Times New Roman"/>
              </a:rPr>
              <a:t>key</a:t>
            </a:r>
            <a:endParaRPr sz="26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315"/>
              </a:spcBef>
              <a:buFont typeface="Arial"/>
              <a:buChar char="•"/>
              <a:tabLst>
                <a:tab pos="755015" algn="l"/>
                <a:tab pos="756285" algn="l"/>
              </a:tabLst>
            </a:pPr>
            <a:r>
              <a:rPr sz="2600" spc="-5" dirty="0">
                <a:latin typeface="Times New Roman"/>
                <a:cs typeface="Times New Roman"/>
              </a:rPr>
              <a:t>XOR keystream output with plaintext</a:t>
            </a:r>
            <a:r>
              <a:rPr sz="2600" spc="20" dirty="0">
                <a:latin typeface="Times New Roman"/>
                <a:cs typeface="Times New Roman"/>
              </a:rPr>
              <a:t> </a:t>
            </a:r>
            <a:r>
              <a:rPr sz="2600" spc="-5" dirty="0">
                <a:latin typeface="Times New Roman"/>
                <a:cs typeface="Times New Roman"/>
              </a:rPr>
              <a:t>bytes</a:t>
            </a:r>
            <a:endParaRPr sz="26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35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Stream ciphers are faster and use far less</a:t>
            </a:r>
            <a:r>
              <a:rPr sz="3000" spc="-8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code</a:t>
            </a:r>
            <a:endParaRPr sz="30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36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spc="-5" dirty="0">
                <a:latin typeface="Times New Roman"/>
                <a:cs typeface="Times New Roman"/>
              </a:rPr>
              <a:t>Design </a:t>
            </a:r>
            <a:r>
              <a:rPr sz="3000" dirty="0">
                <a:latin typeface="Times New Roman"/>
                <a:cs typeface="Times New Roman"/>
              </a:rPr>
              <a:t>considerations:</a:t>
            </a:r>
            <a:endParaRPr sz="30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320"/>
              </a:spcBef>
              <a:buFont typeface="Arial"/>
              <a:buChar char="•"/>
              <a:tabLst>
                <a:tab pos="755015" algn="l"/>
                <a:tab pos="756285" algn="l"/>
              </a:tabLst>
            </a:pPr>
            <a:r>
              <a:rPr sz="2600" spc="-5" dirty="0">
                <a:latin typeface="Times New Roman"/>
                <a:cs typeface="Times New Roman"/>
              </a:rPr>
              <a:t>encryption </a:t>
            </a:r>
            <a:r>
              <a:rPr sz="2600" spc="-10" dirty="0">
                <a:latin typeface="Times New Roman"/>
                <a:cs typeface="Times New Roman"/>
              </a:rPr>
              <a:t>sequence should </a:t>
            </a:r>
            <a:r>
              <a:rPr sz="2600" spc="-5" dirty="0">
                <a:latin typeface="Times New Roman"/>
                <a:cs typeface="Times New Roman"/>
              </a:rPr>
              <a:t>have a </a:t>
            </a:r>
            <a:r>
              <a:rPr sz="2600" spc="-15" dirty="0">
                <a:latin typeface="Times New Roman"/>
                <a:cs typeface="Times New Roman"/>
              </a:rPr>
              <a:t>large</a:t>
            </a:r>
            <a:r>
              <a:rPr sz="2600" spc="50" dirty="0">
                <a:latin typeface="Times New Roman"/>
                <a:cs typeface="Times New Roman"/>
              </a:rPr>
              <a:t> </a:t>
            </a:r>
            <a:r>
              <a:rPr sz="2600" spc="-5" dirty="0">
                <a:latin typeface="Times New Roman"/>
                <a:cs typeface="Times New Roman"/>
              </a:rPr>
              <a:t>period</a:t>
            </a:r>
            <a:endParaRPr sz="26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315"/>
              </a:spcBef>
              <a:buFont typeface="Arial"/>
              <a:buChar char="•"/>
              <a:tabLst>
                <a:tab pos="755015" algn="l"/>
                <a:tab pos="756285" algn="l"/>
              </a:tabLst>
            </a:pPr>
            <a:r>
              <a:rPr sz="2600" spc="-5" dirty="0">
                <a:latin typeface="Times New Roman"/>
                <a:cs typeface="Times New Roman"/>
              </a:rPr>
              <a:t>keystream approximates random number</a:t>
            </a:r>
            <a:r>
              <a:rPr sz="2600" spc="80" dirty="0">
                <a:latin typeface="Times New Roman"/>
                <a:cs typeface="Times New Roman"/>
              </a:rPr>
              <a:t> </a:t>
            </a:r>
            <a:r>
              <a:rPr sz="2600" spc="-5" dirty="0">
                <a:latin typeface="Times New Roman"/>
                <a:cs typeface="Times New Roman"/>
              </a:rPr>
              <a:t>properties</a:t>
            </a:r>
            <a:endParaRPr sz="26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310"/>
              </a:spcBef>
              <a:buFont typeface="Arial"/>
              <a:buChar char="•"/>
              <a:tabLst>
                <a:tab pos="755015" algn="l"/>
                <a:tab pos="756285" algn="l"/>
              </a:tabLst>
            </a:pPr>
            <a:r>
              <a:rPr sz="2600" spc="-5" dirty="0">
                <a:latin typeface="Times New Roman"/>
                <a:cs typeface="Times New Roman"/>
              </a:rPr>
              <a:t>uses a sufficiently long</a:t>
            </a:r>
            <a:r>
              <a:rPr sz="2600" spc="10" dirty="0">
                <a:latin typeface="Times New Roman"/>
                <a:cs typeface="Times New Roman"/>
              </a:rPr>
              <a:t> </a:t>
            </a:r>
            <a:r>
              <a:rPr sz="2600" spc="-5" dirty="0">
                <a:latin typeface="Times New Roman"/>
                <a:cs typeface="Times New Roman"/>
              </a:rPr>
              <a:t>key</a:t>
            </a:r>
            <a:endParaRPr sz="26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40</a:t>
            </a:fld>
            <a:endParaRPr spc="-5" dirty="0"/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1879345" y="1006855"/>
            <a:ext cx="630237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Symmetric (Secret Key)</a:t>
            </a:r>
            <a:r>
              <a:rPr spc="50" dirty="0"/>
              <a:t> </a:t>
            </a:r>
            <a:r>
              <a:rPr spc="-5" dirty="0"/>
              <a:t>Encryption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764540" y="2051558"/>
            <a:ext cx="1278890" cy="1133475"/>
          </a:xfrm>
          <a:prstGeom prst="rect">
            <a:avLst/>
          </a:prstGeom>
        </p:spPr>
        <p:txBody>
          <a:bodyPr vert="horz" wrap="square" lIns="0" tIns="109220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86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spc="-5" dirty="0">
                <a:latin typeface="Times New Roman"/>
                <a:cs typeface="Times New Roman"/>
              </a:rPr>
              <a:t>DES</a:t>
            </a:r>
            <a:endParaRPr sz="30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76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3DES</a:t>
            </a:r>
            <a:endParaRPr sz="30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4422140" y="2051558"/>
            <a:ext cx="4201160" cy="2047875"/>
          </a:xfrm>
          <a:prstGeom prst="rect">
            <a:avLst/>
          </a:prstGeom>
        </p:spPr>
        <p:txBody>
          <a:bodyPr vert="horz" wrap="square" lIns="0" tIns="109220" rIns="0" bIns="0" rtlCol="0">
            <a:spAutoFit/>
          </a:bodyPr>
          <a:lstStyle/>
          <a:p>
            <a:pPr marL="12700" indent="-635">
              <a:lnSpc>
                <a:spcPct val="100000"/>
              </a:lnSpc>
              <a:spcBef>
                <a:spcPts val="860"/>
              </a:spcBef>
              <a:tabLst>
                <a:tab pos="2436495" algn="l"/>
              </a:tabLst>
            </a:pPr>
            <a:r>
              <a:rPr sz="3000" dirty="0">
                <a:latin typeface="Times New Roman"/>
                <a:cs typeface="Times New Roman"/>
              </a:rPr>
              <a:t>56 bits (1973)	</a:t>
            </a:r>
            <a:r>
              <a:rPr sz="3000" spc="-5" dirty="0">
                <a:solidFill>
                  <a:srgbClr val="C00000"/>
                </a:solidFill>
                <a:latin typeface="Comic Sans MS"/>
                <a:cs typeface="Comic Sans MS"/>
              </a:rPr>
              <a:t>Obsolete!</a:t>
            </a:r>
            <a:endParaRPr sz="3000">
              <a:latin typeface="Comic Sans MS"/>
              <a:cs typeface="Comic Sans MS"/>
            </a:endParaRPr>
          </a:p>
          <a:p>
            <a:pPr marL="12700" marR="5080" algn="just">
              <a:lnSpc>
                <a:spcPct val="100000"/>
              </a:lnSpc>
              <a:spcBef>
                <a:spcPts val="760"/>
              </a:spcBef>
            </a:pPr>
            <a:r>
              <a:rPr sz="3000" dirty="0">
                <a:latin typeface="Times New Roman"/>
                <a:cs typeface="Times New Roman"/>
              </a:rPr>
              <a:t>3 keys, multiple</a:t>
            </a:r>
            <a:r>
              <a:rPr sz="3000" spc="-7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encryption  (strength equivalent to </a:t>
            </a:r>
            <a:r>
              <a:rPr sz="3000" spc="-40" dirty="0">
                <a:latin typeface="Times New Roman"/>
                <a:cs typeface="Times New Roman"/>
              </a:rPr>
              <a:t>112  </a:t>
            </a:r>
            <a:r>
              <a:rPr sz="3000" dirty="0">
                <a:latin typeface="Times New Roman"/>
                <a:cs typeface="Times New Roman"/>
              </a:rPr>
              <a:t>bits)</a:t>
            </a:r>
            <a:endParaRPr sz="3000">
              <a:latin typeface="Times New Roman"/>
              <a:cs typeface="Times New Roman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764540" y="4165345"/>
            <a:ext cx="6412865" cy="14884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10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spc="-5" dirty="0">
                <a:latin typeface="Times New Roman"/>
                <a:cs typeface="Times New Roman"/>
              </a:rPr>
              <a:t>AES </a:t>
            </a:r>
            <a:r>
              <a:rPr sz="3000" dirty="0">
                <a:latin typeface="Times New Roman"/>
                <a:cs typeface="Times New Roman"/>
              </a:rPr>
              <a:t>(Rijndael) 128 (and more) bit</a:t>
            </a:r>
            <a:r>
              <a:rPr sz="3000" spc="-52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keys</a:t>
            </a:r>
            <a:endParaRPr sz="3000">
              <a:latin typeface="Times New Roman"/>
              <a:cs typeface="Times New Roman"/>
            </a:endParaRPr>
          </a:p>
          <a:p>
            <a:pPr marL="3765550">
              <a:lnSpc>
                <a:spcPct val="100000"/>
              </a:lnSpc>
            </a:pPr>
            <a:r>
              <a:rPr sz="3000" dirty="0">
                <a:latin typeface="Times New Roman"/>
                <a:cs typeface="Times New Roman"/>
              </a:rPr>
              <a:t>(2001)</a:t>
            </a:r>
            <a:endParaRPr sz="30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7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Others</a:t>
            </a:r>
            <a:endParaRPr sz="3000">
              <a:latin typeface="Times New Roman"/>
              <a:cs typeface="Times New Roman"/>
            </a:endParaRPr>
          </a:p>
        </p:txBody>
      </p:sp>
      <p:sp>
        <p:nvSpPr>
          <p:cNvPr id="8" name="object 8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41</a:t>
            </a:fld>
            <a:endParaRPr spc="-5" dirty="0"/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153160" y="1006855"/>
            <a:ext cx="7569200" cy="455803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707390">
              <a:lnSpc>
                <a:spcPct val="100000"/>
              </a:lnSpc>
              <a:spcBef>
                <a:spcPts val="100"/>
              </a:spcBef>
            </a:pPr>
            <a:r>
              <a:rPr sz="3600" b="1" spc="-5" dirty="0">
                <a:latin typeface="Arial Narrow"/>
                <a:cs typeface="Arial Narrow"/>
              </a:rPr>
              <a:t>The Advanced Encryption</a:t>
            </a:r>
            <a:r>
              <a:rPr sz="3600" b="1" spc="-114" dirty="0">
                <a:latin typeface="Arial Narrow"/>
                <a:cs typeface="Arial Narrow"/>
              </a:rPr>
              <a:t> </a:t>
            </a:r>
            <a:r>
              <a:rPr sz="3600" b="1" spc="-5" dirty="0">
                <a:latin typeface="Arial Narrow"/>
                <a:cs typeface="Arial Narrow"/>
              </a:rPr>
              <a:t>Standard</a:t>
            </a:r>
            <a:endParaRPr sz="3600">
              <a:latin typeface="Arial Narrow"/>
              <a:cs typeface="Arial Narrow"/>
            </a:endParaRPr>
          </a:p>
          <a:p>
            <a:pPr>
              <a:lnSpc>
                <a:spcPct val="100000"/>
              </a:lnSpc>
              <a:spcBef>
                <a:spcPts val="40"/>
              </a:spcBef>
            </a:pPr>
            <a:endParaRPr sz="32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buFont typeface="Arial"/>
              <a:buChar char="•"/>
              <a:tabLst>
                <a:tab pos="355600" algn="l"/>
              </a:tabLst>
            </a:pPr>
            <a:r>
              <a:rPr sz="3600" spc="-5" dirty="0">
                <a:latin typeface="Times New Roman"/>
                <a:cs typeface="Times New Roman"/>
              </a:rPr>
              <a:t>DES </a:t>
            </a:r>
            <a:r>
              <a:rPr sz="3600" dirty="0">
                <a:latin typeface="Times New Roman"/>
                <a:cs typeface="Times New Roman"/>
              </a:rPr>
              <a:t>is too </a:t>
            </a:r>
            <a:r>
              <a:rPr sz="3600" spc="-5" dirty="0">
                <a:latin typeface="Times New Roman"/>
                <a:cs typeface="Times New Roman"/>
              </a:rPr>
              <a:t>weak </a:t>
            </a:r>
            <a:r>
              <a:rPr sz="3600" dirty="0">
                <a:latin typeface="Times New Roman"/>
                <a:cs typeface="Times New Roman"/>
              </a:rPr>
              <a:t>for use</a:t>
            </a:r>
            <a:r>
              <a:rPr sz="3600" spc="-25" dirty="0">
                <a:latin typeface="Times New Roman"/>
                <a:cs typeface="Times New Roman"/>
              </a:rPr>
              <a:t> </a:t>
            </a:r>
            <a:r>
              <a:rPr sz="3600" dirty="0">
                <a:latin typeface="Times New Roman"/>
                <a:cs typeface="Times New Roman"/>
              </a:rPr>
              <a:t>now</a:t>
            </a:r>
            <a:endParaRPr sz="3600">
              <a:latin typeface="Times New Roman"/>
              <a:cs typeface="Times New Roman"/>
            </a:endParaRPr>
          </a:p>
          <a:p>
            <a:pPr marL="355600" marR="5080" indent="-342900">
              <a:lnSpc>
                <a:spcPct val="100000"/>
              </a:lnSpc>
              <a:spcBef>
                <a:spcPts val="865"/>
              </a:spcBef>
              <a:buFont typeface="Arial"/>
              <a:buChar char="•"/>
              <a:tabLst>
                <a:tab pos="355600" algn="l"/>
              </a:tabLst>
            </a:pPr>
            <a:r>
              <a:rPr sz="3600" spc="-5" dirty="0">
                <a:latin typeface="Times New Roman"/>
                <a:cs typeface="Times New Roman"/>
              </a:rPr>
              <a:t>NIST selected </a:t>
            </a:r>
            <a:r>
              <a:rPr sz="3600" dirty="0">
                <a:latin typeface="Times New Roman"/>
                <a:cs typeface="Times New Roman"/>
              </a:rPr>
              <a:t>Rijndael as </a:t>
            </a:r>
            <a:r>
              <a:rPr sz="3600" spc="-5" dirty="0">
                <a:latin typeface="Times New Roman"/>
                <a:cs typeface="Times New Roman"/>
              </a:rPr>
              <a:t>Advanced  </a:t>
            </a:r>
            <a:r>
              <a:rPr sz="3600" dirty="0">
                <a:latin typeface="Times New Roman"/>
                <a:cs typeface="Times New Roman"/>
              </a:rPr>
              <a:t>Encryption </a:t>
            </a:r>
            <a:r>
              <a:rPr sz="3600" spc="-5" dirty="0">
                <a:latin typeface="Times New Roman"/>
                <a:cs typeface="Times New Roman"/>
              </a:rPr>
              <a:t>Standard, successor </a:t>
            </a:r>
            <a:r>
              <a:rPr sz="3600" dirty="0">
                <a:latin typeface="Times New Roman"/>
                <a:cs typeface="Times New Roman"/>
              </a:rPr>
              <a:t>to </a:t>
            </a:r>
            <a:r>
              <a:rPr sz="3600" spc="-5" dirty="0">
                <a:latin typeface="Times New Roman"/>
                <a:cs typeface="Times New Roman"/>
              </a:rPr>
              <a:t>DES  </a:t>
            </a:r>
            <a:r>
              <a:rPr sz="3600" spc="-10" dirty="0">
                <a:latin typeface="Times New Roman"/>
                <a:cs typeface="Times New Roman"/>
              </a:rPr>
              <a:t>effective </a:t>
            </a:r>
            <a:r>
              <a:rPr sz="3600" dirty="0">
                <a:latin typeface="Times New Roman"/>
                <a:cs typeface="Times New Roman"/>
              </a:rPr>
              <a:t>in </a:t>
            </a:r>
            <a:r>
              <a:rPr sz="3600" spc="-65" dirty="0">
                <a:latin typeface="Times New Roman"/>
                <a:cs typeface="Times New Roman"/>
              </a:rPr>
              <a:t>May,</a:t>
            </a:r>
            <a:r>
              <a:rPr sz="3600" dirty="0">
                <a:latin typeface="Times New Roman"/>
                <a:cs typeface="Times New Roman"/>
              </a:rPr>
              <a:t> 2002</a:t>
            </a:r>
            <a:endParaRPr sz="3600">
              <a:latin typeface="Times New Roman"/>
              <a:cs typeface="Times New Roman"/>
            </a:endParaRPr>
          </a:p>
          <a:p>
            <a:pPr marL="355600" marR="932180" indent="-342900">
              <a:lnSpc>
                <a:spcPct val="100000"/>
              </a:lnSpc>
              <a:spcBef>
                <a:spcPts val="860"/>
              </a:spcBef>
              <a:buFont typeface="Arial"/>
              <a:buChar char="•"/>
              <a:tabLst>
                <a:tab pos="355600" algn="l"/>
              </a:tabLst>
            </a:pPr>
            <a:r>
              <a:rPr sz="3600" spc="-5" dirty="0">
                <a:latin typeface="Times New Roman"/>
                <a:cs typeface="Times New Roman"/>
              </a:rPr>
              <a:t>Designed </a:t>
            </a:r>
            <a:r>
              <a:rPr sz="3600" dirty="0">
                <a:latin typeface="Times New Roman"/>
                <a:cs typeface="Times New Roman"/>
              </a:rPr>
              <a:t>to </a:t>
            </a:r>
            <a:r>
              <a:rPr sz="3600" spc="-5" dirty="0">
                <a:latin typeface="Times New Roman"/>
                <a:cs typeface="Times New Roman"/>
              </a:rPr>
              <a:t>withstand </a:t>
            </a:r>
            <a:r>
              <a:rPr sz="3600" dirty="0">
                <a:latin typeface="Times New Roman"/>
                <a:cs typeface="Times New Roman"/>
              </a:rPr>
              <a:t>attacks that  </a:t>
            </a:r>
            <a:r>
              <a:rPr sz="3600" spc="-5" dirty="0">
                <a:latin typeface="Times New Roman"/>
                <a:cs typeface="Times New Roman"/>
              </a:rPr>
              <a:t>were successful </a:t>
            </a:r>
            <a:r>
              <a:rPr sz="3600" dirty="0">
                <a:latin typeface="Times New Roman"/>
                <a:cs typeface="Times New Roman"/>
              </a:rPr>
              <a:t>on</a:t>
            </a:r>
            <a:r>
              <a:rPr sz="3600" spc="-5" dirty="0">
                <a:latin typeface="Times New Roman"/>
                <a:cs typeface="Times New Roman"/>
              </a:rPr>
              <a:t> </a:t>
            </a:r>
            <a:r>
              <a:rPr sz="3600" dirty="0">
                <a:latin typeface="Times New Roman"/>
                <a:cs typeface="Times New Roman"/>
              </a:rPr>
              <a:t>DES</a:t>
            </a:r>
            <a:endParaRPr sz="3600">
              <a:latin typeface="Times New Roman"/>
              <a:cs typeface="Times New Roman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42</a:t>
            </a:fld>
            <a:endParaRPr spc="-5" dirty="0"/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3567938" y="959611"/>
            <a:ext cx="292290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Key</a:t>
            </a:r>
            <a:r>
              <a:rPr spc="-35" dirty="0"/>
              <a:t> </a:t>
            </a:r>
            <a:r>
              <a:rPr spc="-5" dirty="0"/>
              <a:t>Distribution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840739" y="1986026"/>
            <a:ext cx="8432800" cy="43789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5600" indent="-342900">
              <a:lnSpc>
                <a:spcPts val="3540"/>
              </a:lnSpc>
              <a:spcBef>
                <a:spcPts val="10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Symmetric cryptography needs a </a:t>
            </a:r>
            <a:r>
              <a:rPr sz="3000" spc="-5" dirty="0">
                <a:latin typeface="Times New Roman"/>
                <a:cs typeface="Times New Roman"/>
              </a:rPr>
              <a:t>shared</a:t>
            </a:r>
            <a:r>
              <a:rPr sz="3000" spc="-1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key:</a:t>
            </a:r>
            <a:endParaRPr sz="3000">
              <a:latin typeface="Times New Roman"/>
              <a:cs typeface="Times New Roman"/>
            </a:endParaRPr>
          </a:p>
          <a:p>
            <a:pPr marL="355600" indent="-342900">
              <a:lnSpc>
                <a:spcPts val="3510"/>
              </a:lnSpc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spc="-75" dirty="0">
                <a:latin typeface="Times New Roman"/>
                <a:cs typeface="Times New Roman"/>
              </a:rPr>
              <a:t>Two </a:t>
            </a:r>
            <a:r>
              <a:rPr sz="3000" dirty="0">
                <a:latin typeface="Times New Roman"/>
                <a:cs typeface="Times New Roman"/>
              </a:rPr>
              <a:t>parties, A and B can achieve this</a:t>
            </a:r>
            <a:r>
              <a:rPr sz="3000" spc="-26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by:</a:t>
            </a:r>
            <a:endParaRPr sz="3000">
              <a:latin typeface="Times New Roman"/>
              <a:cs typeface="Times New Roman"/>
            </a:endParaRPr>
          </a:p>
          <a:p>
            <a:pPr marL="755650" lvl="1" indent="-285750">
              <a:lnSpc>
                <a:spcPts val="3290"/>
              </a:lnSpc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dirty="0">
                <a:latin typeface="Times New Roman"/>
                <a:cs typeface="Times New Roman"/>
              </a:rPr>
              <a:t>A </a:t>
            </a:r>
            <a:r>
              <a:rPr sz="2800" spc="-5" dirty="0">
                <a:latin typeface="Times New Roman"/>
                <a:cs typeface="Times New Roman"/>
              </a:rPr>
              <a:t>selects </a:t>
            </a:r>
            <a:r>
              <a:rPr sz="2800" spc="-50" dirty="0">
                <a:latin typeface="Times New Roman"/>
                <a:cs typeface="Times New Roman"/>
              </a:rPr>
              <a:t>key, </a:t>
            </a:r>
            <a:r>
              <a:rPr sz="2800" spc="-5" dirty="0">
                <a:latin typeface="Times New Roman"/>
                <a:cs typeface="Times New Roman"/>
              </a:rPr>
              <a:t>physically delivers to</a:t>
            </a:r>
            <a:r>
              <a:rPr sz="2800" spc="-18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B</a:t>
            </a:r>
            <a:endParaRPr sz="2800">
              <a:latin typeface="Times New Roman"/>
              <a:cs typeface="Times New Roman"/>
            </a:endParaRPr>
          </a:p>
          <a:p>
            <a:pPr marL="755650" marR="5080" lvl="1" indent="-285750">
              <a:lnSpc>
                <a:spcPct val="80000"/>
              </a:lnSpc>
              <a:spcBef>
                <a:spcPts val="635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dirty="0">
                <a:latin typeface="Times New Roman"/>
                <a:cs typeface="Times New Roman"/>
              </a:rPr>
              <a:t>Third party </a:t>
            </a:r>
            <a:r>
              <a:rPr sz="2800" spc="-5" dirty="0">
                <a:latin typeface="Times New Roman"/>
                <a:cs typeface="Times New Roman"/>
              </a:rPr>
              <a:t>select </a:t>
            </a:r>
            <a:r>
              <a:rPr sz="2800" dirty="0">
                <a:latin typeface="Times New Roman"/>
                <a:cs typeface="Times New Roman"/>
              </a:rPr>
              <a:t>keys, physically delivers to A and  </a:t>
            </a:r>
            <a:r>
              <a:rPr sz="2800" spc="-5" dirty="0">
                <a:latin typeface="Times New Roman"/>
                <a:cs typeface="Times New Roman"/>
              </a:rPr>
              <a:t>B; reasonable for </a:t>
            </a:r>
            <a:r>
              <a:rPr sz="2800" dirty="0">
                <a:latin typeface="Times New Roman"/>
                <a:cs typeface="Times New Roman"/>
              </a:rPr>
              <a:t>link encryption; </a:t>
            </a:r>
            <a:r>
              <a:rPr sz="2800" spc="-5" dirty="0">
                <a:latin typeface="Times New Roman"/>
                <a:cs typeface="Times New Roman"/>
              </a:rPr>
              <a:t>does not scale</a:t>
            </a:r>
            <a:r>
              <a:rPr sz="2800" spc="-13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well.</a:t>
            </a:r>
            <a:endParaRPr sz="2800">
              <a:latin typeface="Times New Roman"/>
              <a:cs typeface="Times New Roman"/>
            </a:endParaRPr>
          </a:p>
          <a:p>
            <a:pPr marL="755650" marR="180975" lvl="1" indent="-285750">
              <a:lnSpc>
                <a:spcPct val="80000"/>
              </a:lnSpc>
              <a:spcBef>
                <a:spcPts val="60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dirty="0">
                <a:latin typeface="Times New Roman"/>
                <a:cs typeface="Times New Roman"/>
              </a:rPr>
              <a:t>A </a:t>
            </a:r>
            <a:r>
              <a:rPr sz="2800" spc="-5" dirty="0">
                <a:latin typeface="Times New Roman"/>
                <a:cs typeface="Times New Roman"/>
              </a:rPr>
              <a:t>selects new </a:t>
            </a:r>
            <a:r>
              <a:rPr sz="2800" spc="-50" dirty="0">
                <a:latin typeface="Times New Roman"/>
                <a:cs typeface="Times New Roman"/>
              </a:rPr>
              <a:t>key, </a:t>
            </a:r>
            <a:r>
              <a:rPr sz="2800" dirty="0">
                <a:latin typeface="Times New Roman"/>
                <a:cs typeface="Times New Roman"/>
              </a:rPr>
              <a:t>sends </a:t>
            </a:r>
            <a:r>
              <a:rPr sz="2800" spc="-5" dirty="0">
                <a:latin typeface="Times New Roman"/>
                <a:cs typeface="Times New Roman"/>
              </a:rPr>
              <a:t>encrypted using previous  </a:t>
            </a:r>
            <a:r>
              <a:rPr sz="2800" dirty="0">
                <a:latin typeface="Times New Roman"/>
                <a:cs typeface="Times New Roman"/>
              </a:rPr>
              <a:t>old key to B; good for </a:t>
            </a:r>
            <a:r>
              <a:rPr sz="2800" spc="-20" dirty="0">
                <a:latin typeface="Times New Roman"/>
                <a:cs typeface="Times New Roman"/>
              </a:rPr>
              <a:t>either, </a:t>
            </a:r>
            <a:r>
              <a:rPr sz="2800" dirty="0">
                <a:latin typeface="Times New Roman"/>
                <a:cs typeface="Times New Roman"/>
              </a:rPr>
              <a:t>but </a:t>
            </a:r>
            <a:r>
              <a:rPr sz="2800" spc="-5" dirty="0">
                <a:latin typeface="Times New Roman"/>
                <a:cs typeface="Times New Roman"/>
              </a:rPr>
              <a:t>security </a:t>
            </a:r>
            <a:r>
              <a:rPr sz="2800" dirty="0">
                <a:latin typeface="Times New Roman"/>
                <a:cs typeface="Times New Roman"/>
              </a:rPr>
              <a:t>fails if</a:t>
            </a:r>
            <a:r>
              <a:rPr sz="2800" spc="-11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any  </a:t>
            </a:r>
            <a:r>
              <a:rPr sz="2800" spc="-5" dirty="0">
                <a:latin typeface="Times New Roman"/>
                <a:cs typeface="Times New Roman"/>
              </a:rPr>
              <a:t>key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discovered</a:t>
            </a:r>
            <a:endParaRPr sz="2800">
              <a:latin typeface="Times New Roman"/>
              <a:cs typeface="Times New Roman"/>
            </a:endParaRPr>
          </a:p>
          <a:p>
            <a:pPr marL="755650" marR="175260" lvl="1" indent="-285750">
              <a:lnSpc>
                <a:spcPct val="80000"/>
              </a:lnSpc>
              <a:spcBef>
                <a:spcPts val="60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dirty="0">
                <a:latin typeface="Times New Roman"/>
                <a:cs typeface="Times New Roman"/>
              </a:rPr>
              <a:t>Third </a:t>
            </a:r>
            <a:r>
              <a:rPr sz="2800" spc="-5" dirty="0">
                <a:latin typeface="Times New Roman"/>
                <a:cs typeface="Times New Roman"/>
              </a:rPr>
              <a:t>party </a:t>
            </a:r>
            <a:r>
              <a:rPr sz="2800" dirty="0">
                <a:latin typeface="Times New Roman"/>
                <a:cs typeface="Times New Roman"/>
              </a:rPr>
              <a:t>C </a:t>
            </a:r>
            <a:r>
              <a:rPr sz="2800" spc="-5" dirty="0">
                <a:latin typeface="Times New Roman"/>
                <a:cs typeface="Times New Roman"/>
              </a:rPr>
              <a:t>selects </a:t>
            </a:r>
            <a:r>
              <a:rPr sz="2800" spc="-50" dirty="0">
                <a:latin typeface="Times New Roman"/>
                <a:cs typeface="Times New Roman"/>
              </a:rPr>
              <a:t>key, </a:t>
            </a:r>
            <a:r>
              <a:rPr sz="2800" dirty="0">
                <a:latin typeface="Times New Roman"/>
                <a:cs typeface="Times New Roman"/>
              </a:rPr>
              <a:t>sends </a:t>
            </a:r>
            <a:r>
              <a:rPr sz="2800" spc="-5" dirty="0">
                <a:latin typeface="Times New Roman"/>
                <a:cs typeface="Times New Roman"/>
              </a:rPr>
              <a:t>encrypted </a:t>
            </a:r>
            <a:r>
              <a:rPr sz="2800" dirty="0">
                <a:latin typeface="Times New Roman"/>
                <a:cs typeface="Times New Roman"/>
              </a:rPr>
              <a:t>to each of  A and B </a:t>
            </a:r>
            <a:r>
              <a:rPr sz="2800" spc="-5" dirty="0">
                <a:latin typeface="Times New Roman"/>
                <a:cs typeface="Times New Roman"/>
              </a:rPr>
              <a:t>using </a:t>
            </a:r>
            <a:r>
              <a:rPr sz="2800" dirty="0">
                <a:latin typeface="Times New Roman"/>
                <a:cs typeface="Times New Roman"/>
              </a:rPr>
              <a:t>existing </a:t>
            </a:r>
            <a:r>
              <a:rPr sz="2800" spc="-5" dirty="0">
                <a:latin typeface="Times New Roman"/>
                <a:cs typeface="Times New Roman"/>
              </a:rPr>
              <a:t>key with</a:t>
            </a:r>
            <a:r>
              <a:rPr sz="2800" spc="-23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each</a:t>
            </a:r>
            <a:endParaRPr sz="2800">
              <a:latin typeface="Times New Roman"/>
              <a:cs typeface="Times New Roman"/>
            </a:endParaRPr>
          </a:p>
          <a:p>
            <a:pPr marL="755650" lvl="1" indent="-285750">
              <a:lnSpc>
                <a:spcPts val="3290"/>
              </a:lnSpc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spc="-5" dirty="0">
                <a:latin typeface="Times New Roman"/>
                <a:cs typeface="Times New Roman"/>
              </a:rPr>
              <a:t>Distribution </a:t>
            </a:r>
            <a:r>
              <a:rPr sz="2800" dirty="0">
                <a:latin typeface="Times New Roman"/>
                <a:cs typeface="Times New Roman"/>
              </a:rPr>
              <a:t>using public key</a:t>
            </a:r>
            <a:r>
              <a:rPr sz="2800" spc="-7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cryptography</a:t>
            </a:r>
            <a:endParaRPr sz="28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43</a:t>
            </a:fld>
            <a:endParaRPr spc="-5" dirty="0"/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4255261" y="1006855"/>
            <a:ext cx="154813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/>
              <a:t>Notation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93139" y="1996489"/>
            <a:ext cx="8004175" cy="3399790"/>
          </a:xfrm>
          <a:prstGeom prst="rect">
            <a:avLst/>
          </a:prstGeom>
        </p:spPr>
        <p:txBody>
          <a:bodyPr vert="horz" wrap="square" lIns="0" tIns="95885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75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700" i="1" dirty="0">
                <a:latin typeface="Times New Roman"/>
                <a:cs typeface="Times New Roman"/>
              </a:rPr>
              <a:t>X </a:t>
            </a:r>
            <a:r>
              <a:rPr sz="2700" dirty="0">
                <a:latin typeface="Symbol"/>
                <a:cs typeface="Symbol"/>
              </a:rPr>
              <a:t></a:t>
            </a:r>
            <a:r>
              <a:rPr sz="2700" dirty="0">
                <a:latin typeface="Times New Roman"/>
                <a:cs typeface="Times New Roman"/>
              </a:rPr>
              <a:t> </a:t>
            </a:r>
            <a:r>
              <a:rPr sz="2700" i="1" spc="-5" dirty="0">
                <a:latin typeface="Times New Roman"/>
                <a:cs typeface="Times New Roman"/>
              </a:rPr>
              <a:t>Y </a:t>
            </a:r>
            <a:r>
              <a:rPr sz="2700" dirty="0">
                <a:latin typeface="Times New Roman"/>
                <a:cs typeface="Times New Roman"/>
              </a:rPr>
              <a:t>: { </a:t>
            </a:r>
            <a:r>
              <a:rPr sz="2700" i="1" spc="-5" dirty="0">
                <a:latin typeface="Times New Roman"/>
                <a:cs typeface="Times New Roman"/>
              </a:rPr>
              <a:t>Z </a:t>
            </a:r>
            <a:r>
              <a:rPr sz="2700" spc="-5" dirty="0">
                <a:latin typeface="Times New Roman"/>
                <a:cs typeface="Times New Roman"/>
              </a:rPr>
              <a:t>|| </a:t>
            </a:r>
            <a:r>
              <a:rPr sz="2700" i="1" dirty="0">
                <a:latin typeface="Times New Roman"/>
                <a:cs typeface="Times New Roman"/>
              </a:rPr>
              <a:t>W </a:t>
            </a:r>
            <a:r>
              <a:rPr sz="2700" dirty="0">
                <a:latin typeface="Times New Roman"/>
                <a:cs typeface="Times New Roman"/>
              </a:rPr>
              <a:t>}</a:t>
            </a:r>
            <a:r>
              <a:rPr sz="2700" spc="-20" dirty="0">
                <a:latin typeface="Times New Roman"/>
                <a:cs typeface="Times New Roman"/>
              </a:rPr>
              <a:t> </a:t>
            </a:r>
            <a:r>
              <a:rPr sz="2700" i="1" spc="-5" dirty="0">
                <a:latin typeface="Times New Roman"/>
                <a:cs typeface="Times New Roman"/>
              </a:rPr>
              <a:t>k</a:t>
            </a:r>
            <a:r>
              <a:rPr sz="2700" i="1" spc="-7" baseline="-20061" dirty="0">
                <a:latin typeface="Times New Roman"/>
                <a:cs typeface="Times New Roman"/>
              </a:rPr>
              <a:t>X</a:t>
            </a:r>
            <a:r>
              <a:rPr sz="2700" spc="-7" baseline="-20061" dirty="0">
                <a:latin typeface="Times New Roman"/>
                <a:cs typeface="Times New Roman"/>
              </a:rPr>
              <a:t>,</a:t>
            </a:r>
            <a:r>
              <a:rPr sz="2700" i="1" spc="-7" baseline="-20061" dirty="0">
                <a:latin typeface="Times New Roman"/>
                <a:cs typeface="Times New Roman"/>
              </a:rPr>
              <a:t>Y</a:t>
            </a:r>
            <a:endParaRPr sz="2700" baseline="-20061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555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300" i="1" spc="-5" dirty="0">
                <a:latin typeface="Times New Roman"/>
                <a:cs typeface="Times New Roman"/>
              </a:rPr>
              <a:t>X </a:t>
            </a:r>
            <a:r>
              <a:rPr sz="2300" spc="-5" dirty="0">
                <a:latin typeface="Times New Roman"/>
                <a:cs typeface="Times New Roman"/>
              </a:rPr>
              <a:t>sends </a:t>
            </a:r>
            <a:r>
              <a:rPr sz="2300" i="1" spc="-5" dirty="0">
                <a:latin typeface="Times New Roman"/>
                <a:cs typeface="Times New Roman"/>
              </a:rPr>
              <a:t>Y </a:t>
            </a:r>
            <a:r>
              <a:rPr sz="2300" spc="-5" dirty="0">
                <a:latin typeface="Times New Roman"/>
                <a:cs typeface="Times New Roman"/>
              </a:rPr>
              <a:t>the message produced by concatenating </a:t>
            </a:r>
            <a:r>
              <a:rPr sz="2300" i="1" spc="-5" dirty="0">
                <a:latin typeface="Times New Roman"/>
                <a:cs typeface="Times New Roman"/>
              </a:rPr>
              <a:t>Z </a:t>
            </a:r>
            <a:r>
              <a:rPr sz="2300" spc="-5" dirty="0">
                <a:latin typeface="Times New Roman"/>
                <a:cs typeface="Times New Roman"/>
              </a:rPr>
              <a:t>and</a:t>
            </a:r>
            <a:r>
              <a:rPr sz="2300" spc="135" dirty="0">
                <a:latin typeface="Times New Roman"/>
                <a:cs typeface="Times New Roman"/>
              </a:rPr>
              <a:t> </a:t>
            </a:r>
            <a:r>
              <a:rPr sz="2300" i="1" spc="-5" dirty="0">
                <a:latin typeface="Times New Roman"/>
                <a:cs typeface="Times New Roman"/>
              </a:rPr>
              <a:t>W</a:t>
            </a:r>
            <a:endParaRPr sz="2300">
              <a:latin typeface="Times New Roman"/>
              <a:cs typeface="Times New Roman"/>
            </a:endParaRPr>
          </a:p>
          <a:p>
            <a:pPr marL="116205" algn="ctr">
              <a:lnSpc>
                <a:spcPct val="100000"/>
              </a:lnSpc>
            </a:pPr>
            <a:r>
              <a:rPr sz="2300" spc="-5" dirty="0">
                <a:latin typeface="Times New Roman"/>
                <a:cs typeface="Times New Roman"/>
              </a:rPr>
              <a:t>enciphered by key </a:t>
            </a:r>
            <a:r>
              <a:rPr sz="2300" i="1" spc="5" dirty="0">
                <a:latin typeface="Times New Roman"/>
                <a:cs typeface="Times New Roman"/>
              </a:rPr>
              <a:t>k</a:t>
            </a:r>
            <a:r>
              <a:rPr sz="2250" i="1" spc="7" baseline="-20370" dirty="0">
                <a:latin typeface="Times New Roman"/>
                <a:cs typeface="Times New Roman"/>
              </a:rPr>
              <a:t>X</a:t>
            </a:r>
            <a:r>
              <a:rPr sz="2250" spc="7" baseline="-20370" dirty="0">
                <a:latin typeface="Times New Roman"/>
                <a:cs typeface="Times New Roman"/>
              </a:rPr>
              <a:t>,</a:t>
            </a:r>
            <a:r>
              <a:rPr sz="2250" i="1" spc="7" baseline="-20370" dirty="0">
                <a:latin typeface="Times New Roman"/>
                <a:cs typeface="Times New Roman"/>
              </a:rPr>
              <a:t>Y</a:t>
            </a:r>
            <a:r>
              <a:rPr sz="2300" spc="5" dirty="0">
                <a:latin typeface="Times New Roman"/>
                <a:cs typeface="Times New Roman"/>
              </a:rPr>
              <a:t>, </a:t>
            </a:r>
            <a:r>
              <a:rPr sz="2300" spc="-5" dirty="0">
                <a:latin typeface="Times New Roman"/>
                <a:cs typeface="Times New Roman"/>
              </a:rPr>
              <a:t>which is shared by users </a:t>
            </a:r>
            <a:r>
              <a:rPr sz="2300" i="1" spc="-5" dirty="0">
                <a:latin typeface="Times New Roman"/>
                <a:cs typeface="Times New Roman"/>
              </a:rPr>
              <a:t>X </a:t>
            </a:r>
            <a:r>
              <a:rPr sz="2300" spc="-5" dirty="0">
                <a:latin typeface="Times New Roman"/>
                <a:cs typeface="Times New Roman"/>
              </a:rPr>
              <a:t>and</a:t>
            </a:r>
            <a:r>
              <a:rPr sz="2300" spc="85" dirty="0">
                <a:latin typeface="Times New Roman"/>
                <a:cs typeface="Times New Roman"/>
              </a:rPr>
              <a:t> </a:t>
            </a:r>
            <a:r>
              <a:rPr sz="2300" i="1" spc="-5" dirty="0">
                <a:latin typeface="Times New Roman"/>
                <a:cs typeface="Times New Roman"/>
              </a:rPr>
              <a:t>Y</a:t>
            </a:r>
            <a:endParaRPr sz="23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64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700" i="1" dirty="0">
                <a:latin typeface="Times New Roman"/>
                <a:cs typeface="Times New Roman"/>
              </a:rPr>
              <a:t>A </a:t>
            </a:r>
            <a:r>
              <a:rPr sz="2700" dirty="0">
                <a:latin typeface="Symbol"/>
                <a:cs typeface="Symbol"/>
              </a:rPr>
              <a:t></a:t>
            </a:r>
            <a:r>
              <a:rPr sz="2700" dirty="0">
                <a:latin typeface="Times New Roman"/>
                <a:cs typeface="Times New Roman"/>
              </a:rPr>
              <a:t> </a:t>
            </a:r>
            <a:r>
              <a:rPr sz="2700" i="1" spc="-5" dirty="0">
                <a:latin typeface="Times New Roman"/>
                <a:cs typeface="Times New Roman"/>
              </a:rPr>
              <a:t>T </a:t>
            </a:r>
            <a:r>
              <a:rPr sz="2700" dirty="0">
                <a:latin typeface="Times New Roman"/>
                <a:cs typeface="Times New Roman"/>
              </a:rPr>
              <a:t>: { </a:t>
            </a:r>
            <a:r>
              <a:rPr sz="2700" i="1" spc="-5" dirty="0">
                <a:latin typeface="Times New Roman"/>
                <a:cs typeface="Times New Roman"/>
              </a:rPr>
              <a:t>Z </a:t>
            </a:r>
            <a:r>
              <a:rPr sz="2700" dirty="0">
                <a:latin typeface="Times New Roman"/>
                <a:cs typeface="Times New Roman"/>
              </a:rPr>
              <a:t>} </a:t>
            </a:r>
            <a:r>
              <a:rPr sz="2700" i="1" dirty="0">
                <a:latin typeface="Times New Roman"/>
                <a:cs typeface="Times New Roman"/>
              </a:rPr>
              <a:t>k</a:t>
            </a:r>
            <a:r>
              <a:rPr sz="2700" i="1" baseline="-20061" dirty="0">
                <a:latin typeface="Times New Roman"/>
                <a:cs typeface="Times New Roman"/>
              </a:rPr>
              <a:t>A </a:t>
            </a:r>
            <a:r>
              <a:rPr sz="2700" spc="-5" dirty="0">
                <a:latin typeface="Times New Roman"/>
                <a:cs typeface="Times New Roman"/>
              </a:rPr>
              <a:t>|| </a:t>
            </a:r>
            <a:r>
              <a:rPr sz="2700" dirty="0">
                <a:latin typeface="Times New Roman"/>
                <a:cs typeface="Times New Roman"/>
              </a:rPr>
              <a:t>{ </a:t>
            </a:r>
            <a:r>
              <a:rPr sz="2700" i="1" dirty="0">
                <a:latin typeface="Times New Roman"/>
                <a:cs typeface="Times New Roman"/>
              </a:rPr>
              <a:t>W </a:t>
            </a:r>
            <a:r>
              <a:rPr sz="2700" dirty="0">
                <a:latin typeface="Times New Roman"/>
                <a:cs typeface="Times New Roman"/>
              </a:rPr>
              <a:t>}</a:t>
            </a:r>
            <a:r>
              <a:rPr sz="2700" spc="-250" dirty="0">
                <a:latin typeface="Times New Roman"/>
                <a:cs typeface="Times New Roman"/>
              </a:rPr>
              <a:t> </a:t>
            </a:r>
            <a:r>
              <a:rPr sz="2700" i="1" spc="-5" dirty="0">
                <a:latin typeface="Times New Roman"/>
                <a:cs typeface="Times New Roman"/>
              </a:rPr>
              <a:t>k</a:t>
            </a:r>
            <a:r>
              <a:rPr sz="2700" i="1" spc="-7" baseline="-20061" dirty="0">
                <a:latin typeface="Times New Roman"/>
                <a:cs typeface="Times New Roman"/>
              </a:rPr>
              <a:t>A</a:t>
            </a:r>
            <a:r>
              <a:rPr sz="2700" spc="-7" baseline="-20061" dirty="0">
                <a:latin typeface="Times New Roman"/>
                <a:cs typeface="Times New Roman"/>
              </a:rPr>
              <a:t>,</a:t>
            </a:r>
            <a:r>
              <a:rPr sz="2700" i="1" spc="-7" baseline="-20061" dirty="0">
                <a:latin typeface="Times New Roman"/>
                <a:cs typeface="Times New Roman"/>
              </a:rPr>
              <a:t>T</a:t>
            </a:r>
            <a:endParaRPr sz="2700" baseline="-20061">
              <a:latin typeface="Times New Roman"/>
              <a:cs typeface="Times New Roman"/>
            </a:endParaRPr>
          </a:p>
          <a:p>
            <a:pPr marL="755015" marR="5080" lvl="1" indent="-285115">
              <a:lnSpc>
                <a:spcPct val="100000"/>
              </a:lnSpc>
              <a:spcBef>
                <a:spcPts val="555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300" i="1" spc="-5" dirty="0">
                <a:latin typeface="Times New Roman"/>
                <a:cs typeface="Times New Roman"/>
              </a:rPr>
              <a:t>A </a:t>
            </a:r>
            <a:r>
              <a:rPr sz="2300" spc="-5" dirty="0">
                <a:latin typeface="Times New Roman"/>
                <a:cs typeface="Times New Roman"/>
              </a:rPr>
              <a:t>sends </a:t>
            </a:r>
            <a:r>
              <a:rPr sz="2300" i="1" spc="-5" dirty="0">
                <a:latin typeface="Times New Roman"/>
                <a:cs typeface="Times New Roman"/>
              </a:rPr>
              <a:t>T </a:t>
            </a:r>
            <a:r>
              <a:rPr sz="2300" spc="-5" dirty="0">
                <a:latin typeface="Times New Roman"/>
                <a:cs typeface="Times New Roman"/>
              </a:rPr>
              <a:t>a message consisting of the concatenation of </a:t>
            </a:r>
            <a:r>
              <a:rPr sz="2300" i="1" spc="-5" dirty="0">
                <a:latin typeface="Times New Roman"/>
                <a:cs typeface="Times New Roman"/>
              </a:rPr>
              <a:t>Z  </a:t>
            </a:r>
            <a:r>
              <a:rPr sz="2300" spc="-5" dirty="0">
                <a:latin typeface="Times New Roman"/>
                <a:cs typeface="Times New Roman"/>
              </a:rPr>
              <a:t>enciphered using </a:t>
            </a:r>
            <a:r>
              <a:rPr sz="2300" i="1" spc="5" dirty="0">
                <a:latin typeface="Times New Roman"/>
                <a:cs typeface="Times New Roman"/>
              </a:rPr>
              <a:t>k</a:t>
            </a:r>
            <a:r>
              <a:rPr sz="2250" i="1" spc="7" baseline="-20370" dirty="0">
                <a:latin typeface="Times New Roman"/>
                <a:cs typeface="Times New Roman"/>
              </a:rPr>
              <a:t>A</a:t>
            </a:r>
            <a:r>
              <a:rPr sz="2300" spc="5" dirty="0">
                <a:latin typeface="Times New Roman"/>
                <a:cs typeface="Times New Roman"/>
              </a:rPr>
              <a:t>, </a:t>
            </a:r>
            <a:r>
              <a:rPr sz="2300" i="1" spc="-45" dirty="0">
                <a:latin typeface="Times New Roman"/>
                <a:cs typeface="Times New Roman"/>
              </a:rPr>
              <a:t>A</a:t>
            </a:r>
            <a:r>
              <a:rPr sz="2300" spc="-45" dirty="0">
                <a:latin typeface="Times New Roman"/>
                <a:cs typeface="Times New Roman"/>
              </a:rPr>
              <a:t>’s </a:t>
            </a:r>
            <a:r>
              <a:rPr sz="2300" spc="-40" dirty="0">
                <a:latin typeface="Times New Roman"/>
                <a:cs typeface="Times New Roman"/>
              </a:rPr>
              <a:t>key, </a:t>
            </a:r>
            <a:r>
              <a:rPr sz="2300" spc="-5" dirty="0">
                <a:latin typeface="Times New Roman"/>
                <a:cs typeface="Times New Roman"/>
              </a:rPr>
              <a:t>and </a:t>
            </a:r>
            <a:r>
              <a:rPr sz="2300" i="1" spc="-5" dirty="0">
                <a:latin typeface="Times New Roman"/>
                <a:cs typeface="Times New Roman"/>
              </a:rPr>
              <a:t>W </a:t>
            </a:r>
            <a:r>
              <a:rPr sz="2300" spc="-5" dirty="0">
                <a:latin typeface="Times New Roman"/>
                <a:cs typeface="Times New Roman"/>
              </a:rPr>
              <a:t>enciphered using </a:t>
            </a:r>
            <a:r>
              <a:rPr sz="2300" i="1" spc="5" dirty="0">
                <a:latin typeface="Times New Roman"/>
                <a:cs typeface="Times New Roman"/>
              </a:rPr>
              <a:t>k</a:t>
            </a:r>
            <a:r>
              <a:rPr sz="2250" i="1" spc="7" baseline="-20370" dirty="0">
                <a:latin typeface="Times New Roman"/>
                <a:cs typeface="Times New Roman"/>
              </a:rPr>
              <a:t>A</a:t>
            </a:r>
            <a:r>
              <a:rPr sz="2250" spc="7" baseline="-20370" dirty="0">
                <a:latin typeface="Times New Roman"/>
                <a:cs typeface="Times New Roman"/>
              </a:rPr>
              <a:t>,</a:t>
            </a:r>
            <a:r>
              <a:rPr sz="2250" i="1" spc="7" baseline="-20370" dirty="0">
                <a:latin typeface="Times New Roman"/>
                <a:cs typeface="Times New Roman"/>
              </a:rPr>
              <a:t>T</a:t>
            </a:r>
            <a:r>
              <a:rPr sz="2300" spc="5" dirty="0">
                <a:latin typeface="Times New Roman"/>
                <a:cs typeface="Times New Roman"/>
              </a:rPr>
              <a:t>, </a:t>
            </a:r>
            <a:r>
              <a:rPr sz="2300" spc="-5" dirty="0">
                <a:latin typeface="Times New Roman"/>
                <a:cs typeface="Times New Roman"/>
              </a:rPr>
              <a:t>the  key shared by </a:t>
            </a:r>
            <a:r>
              <a:rPr sz="2300" i="1" spc="-5" dirty="0">
                <a:latin typeface="Times New Roman"/>
                <a:cs typeface="Times New Roman"/>
              </a:rPr>
              <a:t>A </a:t>
            </a:r>
            <a:r>
              <a:rPr sz="2300" spc="-5" dirty="0">
                <a:latin typeface="Times New Roman"/>
                <a:cs typeface="Times New Roman"/>
              </a:rPr>
              <a:t>and</a:t>
            </a:r>
            <a:r>
              <a:rPr sz="2300" spc="10" dirty="0">
                <a:latin typeface="Times New Roman"/>
                <a:cs typeface="Times New Roman"/>
              </a:rPr>
              <a:t> </a:t>
            </a:r>
            <a:r>
              <a:rPr sz="2300" i="1" spc="-5" dirty="0">
                <a:latin typeface="Times New Roman"/>
                <a:cs typeface="Times New Roman"/>
              </a:rPr>
              <a:t>T</a:t>
            </a:r>
            <a:endParaRPr sz="23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64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700" i="1" spc="-5" dirty="0">
                <a:latin typeface="Times New Roman"/>
                <a:cs typeface="Times New Roman"/>
              </a:rPr>
              <a:t>r</a:t>
            </a:r>
            <a:r>
              <a:rPr sz="2700" spc="-7" baseline="-20061" dirty="0">
                <a:latin typeface="Times New Roman"/>
                <a:cs typeface="Times New Roman"/>
              </a:rPr>
              <a:t>1</a:t>
            </a:r>
            <a:r>
              <a:rPr sz="2700" spc="-5" dirty="0">
                <a:latin typeface="Times New Roman"/>
                <a:cs typeface="Times New Roman"/>
              </a:rPr>
              <a:t>, </a:t>
            </a:r>
            <a:r>
              <a:rPr sz="2700" i="1" spc="-5" dirty="0">
                <a:latin typeface="Times New Roman"/>
                <a:cs typeface="Times New Roman"/>
              </a:rPr>
              <a:t>r</a:t>
            </a:r>
            <a:r>
              <a:rPr sz="2700" spc="-7" baseline="-20061" dirty="0">
                <a:latin typeface="Times New Roman"/>
                <a:cs typeface="Times New Roman"/>
              </a:rPr>
              <a:t>2 </a:t>
            </a:r>
            <a:r>
              <a:rPr sz="2700" dirty="0">
                <a:latin typeface="Times New Roman"/>
                <a:cs typeface="Times New Roman"/>
              </a:rPr>
              <a:t>nonces (nonrepeating random</a:t>
            </a:r>
            <a:r>
              <a:rPr sz="2700" spc="-229" dirty="0">
                <a:latin typeface="Times New Roman"/>
                <a:cs typeface="Times New Roman"/>
              </a:rPr>
              <a:t> </a:t>
            </a:r>
            <a:r>
              <a:rPr sz="2700" dirty="0">
                <a:latin typeface="Times New Roman"/>
                <a:cs typeface="Times New Roman"/>
              </a:rPr>
              <a:t>numbers)</a:t>
            </a:r>
            <a:endParaRPr sz="27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44</a:t>
            </a:fld>
            <a:endParaRPr spc="-5" dirty="0"/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1864867" y="1006855"/>
            <a:ext cx="632777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Goal: </a:t>
            </a:r>
            <a:r>
              <a:rPr dirty="0"/>
              <a:t>Alice and Bill </a:t>
            </a:r>
            <a:r>
              <a:rPr spc="-5" dirty="0"/>
              <a:t>Get </a:t>
            </a:r>
            <a:r>
              <a:rPr dirty="0"/>
              <a:t>Shared</a:t>
            </a:r>
            <a:r>
              <a:rPr spc="-185" dirty="0"/>
              <a:t> </a:t>
            </a:r>
            <a:r>
              <a:rPr dirty="0"/>
              <a:t>Key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93139" y="1994832"/>
            <a:ext cx="7980680" cy="4305300"/>
          </a:xfrm>
          <a:prstGeom prst="rect">
            <a:avLst/>
          </a:prstGeom>
        </p:spPr>
        <p:txBody>
          <a:bodyPr vert="horz" wrap="square" lIns="0" tIns="96520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76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700" spc="-5" dirty="0">
                <a:latin typeface="Times New Roman"/>
                <a:cs typeface="Times New Roman"/>
              </a:rPr>
              <a:t>Key </a:t>
            </a:r>
            <a:r>
              <a:rPr sz="2700" dirty="0">
                <a:latin typeface="Times New Roman"/>
                <a:cs typeface="Times New Roman"/>
              </a:rPr>
              <a:t>cannot be </a:t>
            </a:r>
            <a:r>
              <a:rPr sz="2700" spc="-5" dirty="0">
                <a:latin typeface="Times New Roman"/>
                <a:cs typeface="Times New Roman"/>
              </a:rPr>
              <a:t>sent </a:t>
            </a:r>
            <a:r>
              <a:rPr sz="2700" dirty="0">
                <a:latin typeface="Times New Roman"/>
                <a:cs typeface="Times New Roman"/>
              </a:rPr>
              <a:t>in clear</a:t>
            </a:r>
            <a:endParaRPr sz="27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565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300" spc="-10" dirty="0">
                <a:latin typeface="Times New Roman"/>
                <a:cs typeface="Times New Roman"/>
              </a:rPr>
              <a:t>Attacker </a:t>
            </a:r>
            <a:r>
              <a:rPr sz="2300" spc="-5" dirty="0">
                <a:latin typeface="Times New Roman"/>
                <a:cs typeface="Times New Roman"/>
              </a:rPr>
              <a:t>can listen</a:t>
            </a:r>
            <a:r>
              <a:rPr sz="2300" spc="30" dirty="0">
                <a:latin typeface="Times New Roman"/>
                <a:cs typeface="Times New Roman"/>
              </a:rPr>
              <a:t> </a:t>
            </a:r>
            <a:r>
              <a:rPr sz="2300" spc="-5" dirty="0">
                <a:latin typeface="Times New Roman"/>
                <a:cs typeface="Times New Roman"/>
              </a:rPr>
              <a:t>in</a:t>
            </a:r>
            <a:endParaRPr sz="2300">
              <a:latin typeface="Times New Roman"/>
              <a:cs typeface="Times New Roman"/>
            </a:endParaRPr>
          </a:p>
          <a:p>
            <a:pPr marL="755650" marR="137160" lvl="1" indent="-285750">
              <a:lnSpc>
                <a:spcPct val="100000"/>
              </a:lnSpc>
              <a:spcBef>
                <a:spcPts val="55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300" spc="-5" dirty="0">
                <a:latin typeface="Times New Roman"/>
                <a:cs typeface="Times New Roman"/>
              </a:rPr>
              <a:t>Key can be sent enciphered, or derived from exchanged data  plus data that </a:t>
            </a:r>
            <a:r>
              <a:rPr sz="2300" spc="-10" dirty="0">
                <a:latin typeface="Times New Roman"/>
                <a:cs typeface="Times New Roman"/>
              </a:rPr>
              <a:t>can’t </a:t>
            </a:r>
            <a:r>
              <a:rPr sz="2300" spc="-5" dirty="0">
                <a:latin typeface="Times New Roman"/>
                <a:cs typeface="Times New Roman"/>
              </a:rPr>
              <a:t>be determined by an</a:t>
            </a:r>
            <a:r>
              <a:rPr sz="2300" spc="60" dirty="0">
                <a:latin typeface="Times New Roman"/>
                <a:cs typeface="Times New Roman"/>
              </a:rPr>
              <a:t> </a:t>
            </a:r>
            <a:r>
              <a:rPr sz="2300" spc="-5" dirty="0">
                <a:latin typeface="Times New Roman"/>
                <a:cs typeface="Times New Roman"/>
              </a:rPr>
              <a:t>eavesdropper</a:t>
            </a:r>
            <a:endParaRPr sz="23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64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700" spc="-5" dirty="0">
                <a:latin typeface="Times New Roman"/>
                <a:cs typeface="Times New Roman"/>
              </a:rPr>
              <a:t>Alice, </a:t>
            </a:r>
            <a:r>
              <a:rPr sz="2700" dirty="0">
                <a:latin typeface="Times New Roman"/>
                <a:cs typeface="Times New Roman"/>
              </a:rPr>
              <a:t>Bill may trust third</a:t>
            </a:r>
            <a:r>
              <a:rPr sz="2700" spc="-15" dirty="0">
                <a:latin typeface="Times New Roman"/>
                <a:cs typeface="Times New Roman"/>
              </a:rPr>
              <a:t> </a:t>
            </a:r>
            <a:r>
              <a:rPr sz="2700" dirty="0">
                <a:latin typeface="Times New Roman"/>
                <a:cs typeface="Times New Roman"/>
              </a:rPr>
              <a:t>party</a:t>
            </a:r>
            <a:endParaRPr sz="2700">
              <a:latin typeface="Times New Roman"/>
              <a:cs typeface="Times New Roman"/>
            </a:endParaRPr>
          </a:p>
          <a:p>
            <a:pPr marL="355600" marR="880110" indent="-342900">
              <a:lnSpc>
                <a:spcPct val="100000"/>
              </a:lnSpc>
              <a:spcBef>
                <a:spcPts val="64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700" spc="-5" dirty="0">
                <a:latin typeface="Times New Roman"/>
                <a:cs typeface="Times New Roman"/>
              </a:rPr>
              <a:t>Assume </a:t>
            </a:r>
            <a:r>
              <a:rPr sz="2700" dirty="0">
                <a:latin typeface="Times New Roman"/>
                <a:cs typeface="Times New Roman"/>
              </a:rPr>
              <a:t>all cryptosystems and protocols</a:t>
            </a:r>
            <a:r>
              <a:rPr sz="2700" spc="-95" dirty="0">
                <a:latin typeface="Times New Roman"/>
                <a:cs typeface="Times New Roman"/>
              </a:rPr>
              <a:t> </a:t>
            </a:r>
            <a:r>
              <a:rPr sz="2700" dirty="0">
                <a:latin typeface="Times New Roman"/>
                <a:cs typeface="Times New Roman"/>
              </a:rPr>
              <a:t>publicly  known </a:t>
            </a:r>
            <a:r>
              <a:rPr sz="2700" spc="-5" dirty="0">
                <a:latin typeface="Times New Roman"/>
                <a:cs typeface="Times New Roman"/>
              </a:rPr>
              <a:t>(Kerchoff’s</a:t>
            </a:r>
            <a:r>
              <a:rPr sz="2700" spc="-15" dirty="0">
                <a:latin typeface="Times New Roman"/>
                <a:cs typeface="Times New Roman"/>
              </a:rPr>
              <a:t> </a:t>
            </a:r>
            <a:r>
              <a:rPr sz="2700" dirty="0">
                <a:latin typeface="Times New Roman"/>
                <a:cs typeface="Times New Roman"/>
              </a:rPr>
              <a:t>principle)</a:t>
            </a:r>
            <a:endParaRPr sz="2700">
              <a:latin typeface="Times New Roman"/>
              <a:cs typeface="Times New Roman"/>
            </a:endParaRPr>
          </a:p>
          <a:p>
            <a:pPr marL="755650" marR="5080" lvl="1" indent="-285750">
              <a:lnSpc>
                <a:spcPct val="100000"/>
              </a:lnSpc>
              <a:spcBef>
                <a:spcPts val="565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300" spc="-5" dirty="0">
                <a:latin typeface="Times New Roman"/>
                <a:cs typeface="Times New Roman"/>
              </a:rPr>
              <a:t>The only secret data is the keys and any ancillary information  known only to Alice and Bill, needed to derive</a:t>
            </a:r>
            <a:r>
              <a:rPr sz="2300" spc="-45" dirty="0">
                <a:latin typeface="Times New Roman"/>
                <a:cs typeface="Times New Roman"/>
              </a:rPr>
              <a:t> </a:t>
            </a:r>
            <a:r>
              <a:rPr sz="2300" spc="-5" dirty="0">
                <a:latin typeface="Times New Roman"/>
                <a:cs typeface="Times New Roman"/>
              </a:rPr>
              <a:t>keys</a:t>
            </a:r>
            <a:endParaRPr sz="23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55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300" spc="-10" dirty="0">
                <a:latin typeface="Times New Roman"/>
                <a:cs typeface="Times New Roman"/>
              </a:rPr>
              <a:t>Anything </a:t>
            </a:r>
            <a:r>
              <a:rPr sz="2300" spc="-5" dirty="0">
                <a:latin typeface="Times New Roman"/>
                <a:cs typeface="Times New Roman"/>
              </a:rPr>
              <a:t>transmitted is assumed known to</a:t>
            </a:r>
            <a:r>
              <a:rPr sz="2300" spc="70" dirty="0">
                <a:latin typeface="Times New Roman"/>
                <a:cs typeface="Times New Roman"/>
              </a:rPr>
              <a:t> </a:t>
            </a:r>
            <a:r>
              <a:rPr sz="2300" spc="-5" dirty="0">
                <a:latin typeface="Times New Roman"/>
                <a:cs typeface="Times New Roman"/>
              </a:rPr>
              <a:t>attacker</a:t>
            </a:r>
            <a:endParaRPr sz="23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45</a:t>
            </a:fld>
            <a:endParaRPr spc="-5" dirty="0"/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871470" y="1006855"/>
            <a:ext cx="431546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Classical </a:t>
            </a:r>
            <a:r>
              <a:rPr dirty="0"/>
              <a:t>Key</a:t>
            </a:r>
            <a:r>
              <a:rPr spc="-80" dirty="0"/>
              <a:t> </a:t>
            </a:r>
            <a:r>
              <a:rPr spc="-5" dirty="0"/>
              <a:t>Exchange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93139" y="2074417"/>
            <a:ext cx="7536815" cy="41586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5600" marR="5080" indent="-342900">
              <a:lnSpc>
                <a:spcPct val="100000"/>
              </a:lnSpc>
              <a:spcBef>
                <a:spcPts val="100"/>
              </a:spcBef>
              <a:buFont typeface="Arial"/>
              <a:buChar char="•"/>
              <a:tabLst>
                <a:tab pos="356235" algn="l"/>
                <a:tab pos="1778000" algn="l"/>
              </a:tabLst>
            </a:pPr>
            <a:r>
              <a:rPr sz="3600" dirty="0">
                <a:latin typeface="Times New Roman"/>
                <a:cs typeface="Times New Roman"/>
              </a:rPr>
              <a:t>Bootstrap problem: how do </a:t>
            </a:r>
            <a:r>
              <a:rPr sz="3600" spc="-5" dirty="0">
                <a:latin typeface="Times New Roman"/>
                <a:cs typeface="Times New Roman"/>
              </a:rPr>
              <a:t>Alice, </a:t>
            </a:r>
            <a:r>
              <a:rPr sz="3600" dirty="0">
                <a:latin typeface="Times New Roman"/>
                <a:cs typeface="Times New Roman"/>
              </a:rPr>
              <a:t>Bill  begin?	</a:t>
            </a:r>
            <a:r>
              <a:rPr sz="3600" spc="-5" dirty="0">
                <a:latin typeface="Times New Roman"/>
                <a:cs typeface="Times New Roman"/>
              </a:rPr>
              <a:t>Alice </a:t>
            </a:r>
            <a:r>
              <a:rPr sz="3600" spc="-15" dirty="0">
                <a:latin typeface="Times New Roman"/>
                <a:cs typeface="Times New Roman"/>
              </a:rPr>
              <a:t>can’t </a:t>
            </a:r>
            <a:r>
              <a:rPr sz="3600" spc="-5" dirty="0">
                <a:latin typeface="Times New Roman"/>
                <a:cs typeface="Times New Roman"/>
              </a:rPr>
              <a:t>send </a:t>
            </a:r>
            <a:r>
              <a:rPr sz="3600" dirty="0">
                <a:latin typeface="Times New Roman"/>
                <a:cs typeface="Times New Roman"/>
              </a:rPr>
              <a:t>it to Bill in</a:t>
            </a:r>
            <a:r>
              <a:rPr sz="3600" spc="-65" dirty="0">
                <a:latin typeface="Times New Roman"/>
                <a:cs typeface="Times New Roman"/>
              </a:rPr>
              <a:t> </a:t>
            </a:r>
            <a:r>
              <a:rPr sz="3600" dirty="0">
                <a:latin typeface="Times New Roman"/>
                <a:cs typeface="Times New Roman"/>
              </a:rPr>
              <a:t>the  clear!</a:t>
            </a:r>
            <a:endParaRPr sz="36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860"/>
              </a:spcBef>
              <a:buFont typeface="Arial"/>
              <a:buChar char="•"/>
              <a:tabLst>
                <a:tab pos="356235" algn="l"/>
              </a:tabLst>
            </a:pPr>
            <a:r>
              <a:rPr sz="3600" spc="-5" dirty="0">
                <a:latin typeface="Times New Roman"/>
                <a:cs typeface="Times New Roman"/>
              </a:rPr>
              <a:t>Assume </a:t>
            </a:r>
            <a:r>
              <a:rPr sz="3600" dirty="0">
                <a:latin typeface="Times New Roman"/>
                <a:cs typeface="Times New Roman"/>
              </a:rPr>
              <a:t>trusted third </a:t>
            </a:r>
            <a:r>
              <a:rPr sz="3600" spc="-40" dirty="0">
                <a:latin typeface="Times New Roman"/>
                <a:cs typeface="Times New Roman"/>
              </a:rPr>
              <a:t>party,</a:t>
            </a:r>
            <a:r>
              <a:rPr sz="3600" spc="-30" dirty="0">
                <a:latin typeface="Times New Roman"/>
                <a:cs typeface="Times New Roman"/>
              </a:rPr>
              <a:t> </a:t>
            </a:r>
            <a:r>
              <a:rPr sz="3600" dirty="0">
                <a:latin typeface="Times New Roman"/>
                <a:cs typeface="Times New Roman"/>
              </a:rPr>
              <a:t>Cathy</a:t>
            </a:r>
            <a:endParaRPr sz="36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785"/>
              </a:spcBef>
              <a:buFont typeface="Arial"/>
              <a:buChar char="•"/>
              <a:tabLst>
                <a:tab pos="756285" algn="l"/>
              </a:tabLst>
            </a:pPr>
            <a:r>
              <a:rPr sz="3200" spc="-5" dirty="0">
                <a:latin typeface="Times New Roman"/>
                <a:cs typeface="Times New Roman"/>
              </a:rPr>
              <a:t>Alice and Cathy share secret key</a:t>
            </a:r>
            <a:r>
              <a:rPr sz="3200" spc="45" dirty="0">
                <a:latin typeface="Times New Roman"/>
                <a:cs typeface="Times New Roman"/>
              </a:rPr>
              <a:t> </a:t>
            </a:r>
            <a:r>
              <a:rPr sz="3200" i="1" spc="10" dirty="0">
                <a:latin typeface="Times New Roman"/>
                <a:cs typeface="Times New Roman"/>
              </a:rPr>
              <a:t>k</a:t>
            </a:r>
            <a:r>
              <a:rPr sz="3150" i="1" spc="15" baseline="-21164" dirty="0">
                <a:latin typeface="Times New Roman"/>
                <a:cs typeface="Times New Roman"/>
              </a:rPr>
              <a:t>A</a:t>
            </a:r>
            <a:endParaRPr sz="3150" baseline="-21164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770"/>
              </a:spcBef>
              <a:buFont typeface="Arial"/>
              <a:buChar char="•"/>
              <a:tabLst>
                <a:tab pos="756285" algn="l"/>
              </a:tabLst>
            </a:pPr>
            <a:r>
              <a:rPr sz="3200" spc="-5" dirty="0">
                <a:latin typeface="Times New Roman"/>
                <a:cs typeface="Times New Roman"/>
              </a:rPr>
              <a:t>Bill and Cathy share secret key</a:t>
            </a:r>
            <a:r>
              <a:rPr sz="3200" spc="60" dirty="0">
                <a:latin typeface="Times New Roman"/>
                <a:cs typeface="Times New Roman"/>
              </a:rPr>
              <a:t> </a:t>
            </a:r>
            <a:r>
              <a:rPr sz="3200" i="1" spc="10" dirty="0">
                <a:latin typeface="Times New Roman"/>
                <a:cs typeface="Times New Roman"/>
              </a:rPr>
              <a:t>k</a:t>
            </a:r>
            <a:r>
              <a:rPr sz="3150" i="1" spc="15" baseline="-21164" dirty="0">
                <a:latin typeface="Times New Roman"/>
                <a:cs typeface="Times New Roman"/>
              </a:rPr>
              <a:t>B</a:t>
            </a:r>
            <a:endParaRPr sz="3150" baseline="-21164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850"/>
              </a:spcBef>
              <a:buFont typeface="Arial"/>
              <a:buChar char="•"/>
              <a:tabLst>
                <a:tab pos="355600" algn="l"/>
              </a:tabLst>
            </a:pPr>
            <a:r>
              <a:rPr sz="3600" spc="-5" dirty="0">
                <a:latin typeface="Times New Roman"/>
                <a:cs typeface="Times New Roman"/>
              </a:rPr>
              <a:t>Use </a:t>
            </a:r>
            <a:r>
              <a:rPr sz="3600" dirty="0">
                <a:latin typeface="Times New Roman"/>
                <a:cs typeface="Times New Roman"/>
              </a:rPr>
              <a:t>this to exchange </a:t>
            </a:r>
            <a:r>
              <a:rPr sz="3600" spc="-5" dirty="0">
                <a:latin typeface="Times New Roman"/>
                <a:cs typeface="Times New Roman"/>
              </a:rPr>
              <a:t>shared </a:t>
            </a:r>
            <a:r>
              <a:rPr sz="3600" dirty="0">
                <a:latin typeface="Times New Roman"/>
                <a:cs typeface="Times New Roman"/>
              </a:rPr>
              <a:t>key</a:t>
            </a:r>
            <a:r>
              <a:rPr sz="3600" spc="-90" dirty="0">
                <a:latin typeface="Times New Roman"/>
                <a:cs typeface="Times New Roman"/>
              </a:rPr>
              <a:t> </a:t>
            </a:r>
            <a:r>
              <a:rPr sz="3600" i="1" spc="-5" dirty="0">
                <a:latin typeface="Times New Roman"/>
                <a:cs typeface="Times New Roman"/>
              </a:rPr>
              <a:t>k</a:t>
            </a:r>
            <a:r>
              <a:rPr sz="3600" i="1" spc="-7" baseline="-20833" dirty="0">
                <a:latin typeface="Times New Roman"/>
                <a:cs typeface="Times New Roman"/>
              </a:rPr>
              <a:t>s</a:t>
            </a:r>
            <a:endParaRPr sz="3600" baseline="-20833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46</a:t>
            </a:fld>
            <a:endParaRPr spc="-5" dirty="0"/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57200" y="457200"/>
            <a:ext cx="9144000" cy="1447800"/>
          </a:xfrm>
          <a:custGeom>
            <a:avLst/>
            <a:gdLst/>
            <a:ahLst/>
            <a:cxnLst/>
            <a:rect l="l" t="t" r="r" b="b"/>
            <a:pathLst>
              <a:path w="9144000" h="1447800">
                <a:moveTo>
                  <a:pt x="0" y="0"/>
                </a:moveTo>
                <a:lnTo>
                  <a:pt x="0" y="1447800"/>
                </a:lnTo>
                <a:lnTo>
                  <a:pt x="9144000" y="14477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EBC1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3587750" y="1006855"/>
            <a:ext cx="288353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Simple</a:t>
            </a:r>
            <a:r>
              <a:rPr spc="-25" dirty="0"/>
              <a:t> </a:t>
            </a:r>
            <a:r>
              <a:rPr spc="-5" dirty="0"/>
              <a:t>Protocol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1510538" y="2749550"/>
            <a:ext cx="68580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dirty="0">
                <a:latin typeface="Times New Roman"/>
                <a:cs typeface="Times New Roman"/>
              </a:rPr>
              <a:t>Alice</a:t>
            </a:r>
            <a:endParaRPr sz="24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2438400" y="2933700"/>
            <a:ext cx="4953000" cy="76200"/>
          </a:xfrm>
          <a:custGeom>
            <a:avLst/>
            <a:gdLst/>
            <a:ahLst/>
            <a:cxnLst/>
            <a:rect l="l" t="t" r="r" b="b"/>
            <a:pathLst>
              <a:path w="4953000" h="76200">
                <a:moveTo>
                  <a:pt x="4889754" y="43433"/>
                </a:moveTo>
                <a:lnTo>
                  <a:pt x="4889754" y="33527"/>
                </a:lnTo>
                <a:lnTo>
                  <a:pt x="0" y="33527"/>
                </a:lnTo>
                <a:lnTo>
                  <a:pt x="0" y="43433"/>
                </a:lnTo>
                <a:lnTo>
                  <a:pt x="4889754" y="43433"/>
                </a:lnTo>
                <a:close/>
              </a:path>
              <a:path w="4953000" h="76200">
                <a:moveTo>
                  <a:pt x="4953000" y="38099"/>
                </a:moveTo>
                <a:lnTo>
                  <a:pt x="4876800" y="0"/>
                </a:lnTo>
                <a:lnTo>
                  <a:pt x="4876800" y="33527"/>
                </a:lnTo>
                <a:lnTo>
                  <a:pt x="4889754" y="33527"/>
                </a:lnTo>
                <a:lnTo>
                  <a:pt x="4889754" y="69722"/>
                </a:lnTo>
                <a:lnTo>
                  <a:pt x="4953000" y="38099"/>
                </a:lnTo>
                <a:close/>
              </a:path>
              <a:path w="4953000" h="76200">
                <a:moveTo>
                  <a:pt x="4889754" y="69722"/>
                </a:moveTo>
                <a:lnTo>
                  <a:pt x="4889754" y="43433"/>
                </a:lnTo>
                <a:lnTo>
                  <a:pt x="4876800" y="43433"/>
                </a:lnTo>
                <a:lnTo>
                  <a:pt x="4876800" y="76199"/>
                </a:lnTo>
                <a:lnTo>
                  <a:pt x="4889754" y="69722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7470140" y="2765552"/>
            <a:ext cx="75438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dirty="0">
                <a:latin typeface="Times New Roman"/>
                <a:cs typeface="Times New Roman"/>
              </a:rPr>
              <a:t>Cathy</a:t>
            </a:r>
            <a:endParaRPr sz="2400">
              <a:latin typeface="Times New Roman"/>
              <a:cs typeface="Times New Roman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2593339" y="2536952"/>
            <a:ext cx="474091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dirty="0">
                <a:latin typeface="Times New Roman"/>
                <a:cs typeface="Times New Roman"/>
              </a:rPr>
              <a:t>{ request for </a:t>
            </a:r>
            <a:r>
              <a:rPr sz="2400" spc="-5" dirty="0">
                <a:latin typeface="Times New Roman"/>
                <a:cs typeface="Times New Roman"/>
              </a:rPr>
              <a:t>session </a:t>
            </a:r>
            <a:r>
              <a:rPr sz="2400" dirty="0">
                <a:latin typeface="Times New Roman"/>
                <a:cs typeface="Times New Roman"/>
              </a:rPr>
              <a:t>key for Bill }</a:t>
            </a:r>
            <a:r>
              <a:rPr sz="2400" spc="-110" dirty="0">
                <a:latin typeface="Times New Roman"/>
                <a:cs typeface="Times New Roman"/>
              </a:rPr>
              <a:t> </a:t>
            </a:r>
            <a:r>
              <a:rPr sz="2400" i="1" dirty="0">
                <a:latin typeface="Times New Roman"/>
                <a:cs typeface="Times New Roman"/>
              </a:rPr>
              <a:t>k</a:t>
            </a:r>
            <a:r>
              <a:rPr sz="2400" i="1" baseline="-20833" dirty="0">
                <a:latin typeface="Times New Roman"/>
                <a:cs typeface="Times New Roman"/>
              </a:rPr>
              <a:t>A,C</a:t>
            </a:r>
            <a:endParaRPr sz="2400" baseline="-20833">
              <a:latin typeface="Times New Roman"/>
              <a:cs typeface="Times New Roman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1510538" y="4197350"/>
            <a:ext cx="68580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dirty="0">
                <a:latin typeface="Times New Roman"/>
                <a:cs typeface="Times New Roman"/>
              </a:rPr>
              <a:t>Alice</a:t>
            </a:r>
            <a:endParaRPr sz="2400">
              <a:latin typeface="Times New Roman"/>
              <a:cs typeface="Times New Roman"/>
            </a:endParaRPr>
          </a:p>
        </p:txBody>
      </p:sp>
      <p:sp>
        <p:nvSpPr>
          <p:cNvPr id="10" name="object 10"/>
          <p:cNvSpPr/>
          <p:nvPr/>
        </p:nvSpPr>
        <p:spPr>
          <a:xfrm>
            <a:off x="2438400" y="4381500"/>
            <a:ext cx="4953000" cy="76200"/>
          </a:xfrm>
          <a:custGeom>
            <a:avLst/>
            <a:gdLst/>
            <a:ahLst/>
            <a:cxnLst/>
            <a:rect l="l" t="t" r="r" b="b"/>
            <a:pathLst>
              <a:path w="4953000" h="76200">
                <a:moveTo>
                  <a:pt x="76200" y="33528"/>
                </a:moveTo>
                <a:lnTo>
                  <a:pt x="76200" y="0"/>
                </a:lnTo>
                <a:lnTo>
                  <a:pt x="0" y="38100"/>
                </a:lnTo>
                <a:lnTo>
                  <a:pt x="64007" y="70103"/>
                </a:lnTo>
                <a:lnTo>
                  <a:pt x="64007" y="33528"/>
                </a:lnTo>
                <a:lnTo>
                  <a:pt x="76200" y="33528"/>
                </a:lnTo>
                <a:close/>
              </a:path>
              <a:path w="4953000" h="76200">
                <a:moveTo>
                  <a:pt x="4953000" y="43433"/>
                </a:moveTo>
                <a:lnTo>
                  <a:pt x="4953000" y="33527"/>
                </a:lnTo>
                <a:lnTo>
                  <a:pt x="64007" y="33528"/>
                </a:lnTo>
                <a:lnTo>
                  <a:pt x="64007" y="43434"/>
                </a:lnTo>
                <a:lnTo>
                  <a:pt x="4953000" y="43433"/>
                </a:lnTo>
                <a:close/>
              </a:path>
              <a:path w="4953000" h="76200">
                <a:moveTo>
                  <a:pt x="76200" y="76200"/>
                </a:moveTo>
                <a:lnTo>
                  <a:pt x="76200" y="43434"/>
                </a:lnTo>
                <a:lnTo>
                  <a:pt x="64007" y="43434"/>
                </a:lnTo>
                <a:lnTo>
                  <a:pt x="64007" y="70103"/>
                </a:lnTo>
                <a:lnTo>
                  <a:pt x="76200" y="7620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 txBox="1"/>
          <p:nvPr/>
        </p:nvSpPr>
        <p:spPr>
          <a:xfrm>
            <a:off x="7470140" y="4213352"/>
            <a:ext cx="75438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dirty="0">
                <a:latin typeface="Times New Roman"/>
                <a:cs typeface="Times New Roman"/>
              </a:rPr>
              <a:t>Cathy</a:t>
            </a:r>
            <a:endParaRPr sz="2400">
              <a:latin typeface="Times New Roman"/>
              <a:cs typeface="Times New Roman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3812540" y="3984752"/>
            <a:ext cx="266001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dirty="0">
                <a:latin typeface="Times New Roman"/>
                <a:cs typeface="Times New Roman"/>
              </a:rPr>
              <a:t>{ </a:t>
            </a:r>
            <a:r>
              <a:rPr sz="2400" i="1" dirty="0">
                <a:latin typeface="Times New Roman"/>
                <a:cs typeface="Times New Roman"/>
              </a:rPr>
              <a:t>k</a:t>
            </a:r>
            <a:r>
              <a:rPr sz="2400" i="1" baseline="-20833" dirty="0">
                <a:latin typeface="Times New Roman"/>
                <a:cs typeface="Times New Roman"/>
              </a:rPr>
              <a:t>s </a:t>
            </a:r>
            <a:r>
              <a:rPr sz="2400" dirty="0">
                <a:latin typeface="Times New Roman"/>
                <a:cs typeface="Times New Roman"/>
              </a:rPr>
              <a:t>} </a:t>
            </a:r>
            <a:r>
              <a:rPr sz="2400" i="1" dirty="0">
                <a:latin typeface="Times New Roman"/>
                <a:cs typeface="Times New Roman"/>
              </a:rPr>
              <a:t>k</a:t>
            </a:r>
            <a:r>
              <a:rPr sz="2400" i="1" baseline="-20833" dirty="0">
                <a:latin typeface="Times New Roman"/>
                <a:cs typeface="Times New Roman"/>
              </a:rPr>
              <a:t>A,C </a:t>
            </a:r>
            <a:r>
              <a:rPr sz="2400" spc="-5" dirty="0">
                <a:latin typeface="Times New Roman"/>
                <a:cs typeface="Times New Roman"/>
              </a:rPr>
              <a:t>|| </a:t>
            </a:r>
            <a:r>
              <a:rPr sz="2400" dirty="0">
                <a:latin typeface="Times New Roman"/>
                <a:cs typeface="Times New Roman"/>
              </a:rPr>
              <a:t>{ </a:t>
            </a:r>
            <a:r>
              <a:rPr sz="2400" i="1" dirty="0">
                <a:latin typeface="Times New Roman"/>
                <a:cs typeface="Times New Roman"/>
              </a:rPr>
              <a:t>k</a:t>
            </a:r>
            <a:r>
              <a:rPr sz="2400" i="1" baseline="-20833" dirty="0">
                <a:latin typeface="Times New Roman"/>
                <a:cs typeface="Times New Roman"/>
              </a:rPr>
              <a:t>s </a:t>
            </a:r>
            <a:r>
              <a:rPr sz="2400" dirty="0">
                <a:latin typeface="Times New Roman"/>
                <a:cs typeface="Times New Roman"/>
              </a:rPr>
              <a:t>}</a:t>
            </a:r>
            <a:r>
              <a:rPr sz="2400" spc="-340" dirty="0">
                <a:latin typeface="Times New Roman"/>
                <a:cs typeface="Times New Roman"/>
              </a:rPr>
              <a:t> </a:t>
            </a:r>
            <a:r>
              <a:rPr sz="2400" i="1" dirty="0">
                <a:latin typeface="Times New Roman"/>
                <a:cs typeface="Times New Roman"/>
              </a:rPr>
              <a:t>k</a:t>
            </a:r>
            <a:r>
              <a:rPr sz="2400" i="1" baseline="-20833" dirty="0">
                <a:latin typeface="Times New Roman"/>
                <a:cs typeface="Times New Roman"/>
              </a:rPr>
              <a:t>B,C</a:t>
            </a:r>
            <a:endParaRPr sz="2400" baseline="-20833">
              <a:latin typeface="Times New Roman"/>
              <a:cs typeface="Times New Roman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1510538" y="5721350"/>
            <a:ext cx="68580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dirty="0">
                <a:latin typeface="Times New Roman"/>
                <a:cs typeface="Times New Roman"/>
              </a:rPr>
              <a:t>Alice</a:t>
            </a:r>
            <a:endParaRPr sz="2400">
              <a:latin typeface="Times New Roman"/>
              <a:cs typeface="Times New Roman"/>
            </a:endParaRPr>
          </a:p>
        </p:txBody>
      </p:sp>
      <p:sp>
        <p:nvSpPr>
          <p:cNvPr id="14" name="object 14"/>
          <p:cNvSpPr/>
          <p:nvPr/>
        </p:nvSpPr>
        <p:spPr>
          <a:xfrm>
            <a:off x="2438400" y="5905500"/>
            <a:ext cx="4953000" cy="76200"/>
          </a:xfrm>
          <a:custGeom>
            <a:avLst/>
            <a:gdLst/>
            <a:ahLst/>
            <a:cxnLst/>
            <a:rect l="l" t="t" r="r" b="b"/>
            <a:pathLst>
              <a:path w="4953000" h="76200">
                <a:moveTo>
                  <a:pt x="4889754" y="43434"/>
                </a:moveTo>
                <a:lnTo>
                  <a:pt x="4889754" y="33528"/>
                </a:lnTo>
                <a:lnTo>
                  <a:pt x="0" y="33528"/>
                </a:lnTo>
                <a:lnTo>
                  <a:pt x="0" y="43434"/>
                </a:lnTo>
                <a:lnTo>
                  <a:pt x="4889754" y="43434"/>
                </a:lnTo>
                <a:close/>
              </a:path>
              <a:path w="4953000" h="76200">
                <a:moveTo>
                  <a:pt x="4953000" y="38100"/>
                </a:moveTo>
                <a:lnTo>
                  <a:pt x="4876800" y="0"/>
                </a:lnTo>
                <a:lnTo>
                  <a:pt x="4876800" y="33528"/>
                </a:lnTo>
                <a:lnTo>
                  <a:pt x="4889754" y="33528"/>
                </a:lnTo>
                <a:lnTo>
                  <a:pt x="4889754" y="69723"/>
                </a:lnTo>
                <a:lnTo>
                  <a:pt x="4953000" y="38100"/>
                </a:lnTo>
                <a:close/>
              </a:path>
              <a:path w="4953000" h="76200">
                <a:moveTo>
                  <a:pt x="4889754" y="69723"/>
                </a:moveTo>
                <a:lnTo>
                  <a:pt x="4889754" y="43434"/>
                </a:lnTo>
                <a:lnTo>
                  <a:pt x="4876800" y="43434"/>
                </a:lnTo>
                <a:lnTo>
                  <a:pt x="4876800" y="76200"/>
                </a:lnTo>
                <a:lnTo>
                  <a:pt x="4889754" y="6972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 txBox="1"/>
          <p:nvPr/>
        </p:nvSpPr>
        <p:spPr>
          <a:xfrm>
            <a:off x="7470140" y="5737352"/>
            <a:ext cx="483234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spc="-5" dirty="0">
                <a:latin typeface="Times New Roman"/>
                <a:cs typeface="Times New Roman"/>
              </a:rPr>
              <a:t>Bill</a:t>
            </a:r>
            <a:endParaRPr sz="2400">
              <a:latin typeface="Times New Roman"/>
              <a:cs typeface="Times New Roman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4345940" y="5508752"/>
            <a:ext cx="120777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dirty="0">
                <a:latin typeface="Times New Roman"/>
                <a:cs typeface="Times New Roman"/>
              </a:rPr>
              <a:t>{ </a:t>
            </a:r>
            <a:r>
              <a:rPr sz="2400" i="1" dirty="0">
                <a:latin typeface="Times New Roman"/>
                <a:cs typeface="Times New Roman"/>
              </a:rPr>
              <a:t>k</a:t>
            </a:r>
            <a:r>
              <a:rPr sz="2400" i="1" baseline="-20833" dirty="0">
                <a:latin typeface="Times New Roman"/>
                <a:cs typeface="Times New Roman"/>
              </a:rPr>
              <a:t>s </a:t>
            </a:r>
            <a:r>
              <a:rPr sz="2400" dirty="0">
                <a:latin typeface="Times New Roman"/>
                <a:cs typeface="Times New Roman"/>
              </a:rPr>
              <a:t>}</a:t>
            </a:r>
            <a:r>
              <a:rPr sz="2400" spc="-305" dirty="0">
                <a:latin typeface="Times New Roman"/>
                <a:cs typeface="Times New Roman"/>
              </a:rPr>
              <a:t> </a:t>
            </a:r>
            <a:r>
              <a:rPr sz="2400" i="1" dirty="0">
                <a:latin typeface="Times New Roman"/>
                <a:cs typeface="Times New Roman"/>
              </a:rPr>
              <a:t>k</a:t>
            </a:r>
            <a:r>
              <a:rPr sz="2400" i="1" baseline="-20833" dirty="0">
                <a:latin typeface="Times New Roman"/>
                <a:cs typeface="Times New Roman"/>
              </a:rPr>
              <a:t>B,C</a:t>
            </a:r>
            <a:endParaRPr sz="2400" baseline="-20833">
              <a:latin typeface="Times New Roman"/>
              <a:cs typeface="Times New Roman"/>
            </a:endParaRPr>
          </a:p>
        </p:txBody>
      </p:sp>
      <p:sp>
        <p:nvSpPr>
          <p:cNvPr id="17" name="object 17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47</a:t>
            </a:fld>
            <a:endParaRPr spc="-5" dirty="0"/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4161535" y="1006855"/>
            <a:ext cx="173482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Problems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16939" y="1977211"/>
            <a:ext cx="8060690" cy="3989704"/>
          </a:xfrm>
          <a:prstGeom prst="rect">
            <a:avLst/>
          </a:prstGeom>
        </p:spPr>
        <p:txBody>
          <a:bodyPr vert="horz" wrap="square" lIns="0" tIns="111760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880"/>
              </a:spcBef>
              <a:buFont typeface="Arial"/>
              <a:buChar char="•"/>
              <a:tabLst>
                <a:tab pos="354965" algn="l"/>
                <a:tab pos="356235" algn="l"/>
              </a:tabLst>
            </a:pPr>
            <a:r>
              <a:rPr sz="3200" spc="-5" dirty="0">
                <a:latin typeface="Times New Roman"/>
                <a:cs typeface="Times New Roman"/>
              </a:rPr>
              <a:t>How does Bill know he is talking to</a:t>
            </a:r>
            <a:r>
              <a:rPr sz="3200" spc="-120" dirty="0">
                <a:latin typeface="Times New Roman"/>
                <a:cs typeface="Times New Roman"/>
              </a:rPr>
              <a:t> </a:t>
            </a:r>
            <a:r>
              <a:rPr sz="3200" spc="-5" dirty="0">
                <a:latin typeface="Times New Roman"/>
                <a:cs typeface="Times New Roman"/>
              </a:rPr>
              <a:t>Alice?</a:t>
            </a:r>
            <a:endParaRPr sz="3200">
              <a:latin typeface="Times New Roman"/>
              <a:cs typeface="Times New Roman"/>
            </a:endParaRPr>
          </a:p>
          <a:p>
            <a:pPr marL="755650" marR="205740" lvl="1" indent="-285750" algn="just">
              <a:lnSpc>
                <a:spcPct val="100000"/>
              </a:lnSpc>
              <a:spcBef>
                <a:spcPts val="690"/>
              </a:spcBef>
              <a:buFont typeface="Arial"/>
              <a:buChar char="•"/>
              <a:tabLst>
                <a:tab pos="755650" algn="l"/>
              </a:tabLst>
            </a:pPr>
            <a:r>
              <a:rPr sz="2800" spc="-5" dirty="0">
                <a:latin typeface="Times New Roman"/>
                <a:cs typeface="Times New Roman"/>
              </a:rPr>
              <a:t>Replay </a:t>
            </a:r>
            <a:r>
              <a:rPr sz="2800" dirty="0">
                <a:latin typeface="Times New Roman"/>
                <a:cs typeface="Times New Roman"/>
              </a:rPr>
              <a:t>attack: Eve </a:t>
            </a:r>
            <a:r>
              <a:rPr sz="2800" spc="-5" dirty="0">
                <a:latin typeface="Times New Roman"/>
                <a:cs typeface="Times New Roman"/>
              </a:rPr>
              <a:t>records </a:t>
            </a:r>
            <a:r>
              <a:rPr sz="2800" dirty="0">
                <a:latin typeface="Times New Roman"/>
                <a:cs typeface="Times New Roman"/>
              </a:rPr>
              <a:t>message </a:t>
            </a:r>
            <a:r>
              <a:rPr sz="2800" spc="-5" dirty="0">
                <a:latin typeface="Times New Roman"/>
                <a:cs typeface="Times New Roman"/>
              </a:rPr>
              <a:t>from Alice</a:t>
            </a:r>
            <a:r>
              <a:rPr sz="2800" spc="-30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to  Bill, later replays it; Bill may think </a:t>
            </a:r>
            <a:r>
              <a:rPr sz="2800" spc="-40" dirty="0">
                <a:latin typeface="Times New Roman"/>
                <a:cs typeface="Times New Roman"/>
              </a:rPr>
              <a:t>he’s </a:t>
            </a:r>
            <a:r>
              <a:rPr sz="2800" dirty="0">
                <a:latin typeface="Times New Roman"/>
                <a:cs typeface="Times New Roman"/>
              </a:rPr>
              <a:t>talking</a:t>
            </a:r>
            <a:r>
              <a:rPr sz="2800" spc="-17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to  </a:t>
            </a:r>
            <a:r>
              <a:rPr sz="2800" spc="-5" dirty="0">
                <a:latin typeface="Times New Roman"/>
                <a:cs typeface="Times New Roman"/>
              </a:rPr>
              <a:t>Alice, </a:t>
            </a:r>
            <a:r>
              <a:rPr sz="2800" dirty="0">
                <a:latin typeface="Times New Roman"/>
                <a:cs typeface="Times New Roman"/>
              </a:rPr>
              <a:t>but he</a:t>
            </a:r>
            <a:r>
              <a:rPr sz="2800" spc="-40" dirty="0">
                <a:latin typeface="Times New Roman"/>
                <a:cs typeface="Times New Roman"/>
              </a:rPr>
              <a:t> </a:t>
            </a:r>
            <a:r>
              <a:rPr sz="2800" spc="-10" dirty="0">
                <a:latin typeface="Times New Roman"/>
                <a:cs typeface="Times New Roman"/>
              </a:rPr>
              <a:t>isn’t</a:t>
            </a:r>
            <a:endParaRPr sz="2800">
              <a:latin typeface="Times New Roman"/>
              <a:cs typeface="Times New Roman"/>
            </a:endParaRPr>
          </a:p>
          <a:p>
            <a:pPr marL="755650" marR="5080" lvl="1" indent="-285750">
              <a:lnSpc>
                <a:spcPct val="100000"/>
              </a:lnSpc>
              <a:spcBef>
                <a:spcPts val="67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spc="-5" dirty="0">
                <a:latin typeface="Times New Roman"/>
                <a:cs typeface="Times New Roman"/>
              </a:rPr>
              <a:t>Session </a:t>
            </a:r>
            <a:r>
              <a:rPr sz="2800" dirty="0">
                <a:latin typeface="Times New Roman"/>
                <a:cs typeface="Times New Roman"/>
              </a:rPr>
              <a:t>key reuse: Eve replays message from</a:t>
            </a:r>
            <a:r>
              <a:rPr sz="2800" spc="-32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Alice  </a:t>
            </a:r>
            <a:r>
              <a:rPr sz="2800" dirty="0">
                <a:latin typeface="Times New Roman"/>
                <a:cs typeface="Times New Roman"/>
              </a:rPr>
              <a:t>to Bill, </a:t>
            </a:r>
            <a:r>
              <a:rPr sz="2800" spc="-5" dirty="0">
                <a:latin typeface="Times New Roman"/>
                <a:cs typeface="Times New Roman"/>
              </a:rPr>
              <a:t>so </a:t>
            </a:r>
            <a:r>
              <a:rPr sz="2800" dirty="0">
                <a:latin typeface="Times New Roman"/>
                <a:cs typeface="Times New Roman"/>
              </a:rPr>
              <a:t>Bill re-uses </a:t>
            </a:r>
            <a:r>
              <a:rPr sz="2800" spc="-5" dirty="0">
                <a:latin typeface="Times New Roman"/>
                <a:cs typeface="Times New Roman"/>
              </a:rPr>
              <a:t>session</a:t>
            </a:r>
            <a:r>
              <a:rPr sz="2800" spc="-10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key</a:t>
            </a:r>
            <a:endParaRPr sz="2800">
              <a:latin typeface="Times New Roman"/>
              <a:cs typeface="Times New Roman"/>
            </a:endParaRPr>
          </a:p>
          <a:p>
            <a:pPr marL="355600" marR="830580" indent="-342900">
              <a:lnSpc>
                <a:spcPct val="100000"/>
              </a:lnSpc>
              <a:spcBef>
                <a:spcPts val="750"/>
              </a:spcBef>
              <a:buFont typeface="Arial"/>
              <a:buChar char="•"/>
              <a:tabLst>
                <a:tab pos="354965" algn="l"/>
                <a:tab pos="356235" algn="l"/>
              </a:tabLst>
            </a:pPr>
            <a:r>
              <a:rPr sz="3200" spc="-5" dirty="0">
                <a:latin typeface="Times New Roman"/>
                <a:cs typeface="Times New Roman"/>
              </a:rPr>
              <a:t>Protocols must provide authentication and  defense against</a:t>
            </a:r>
            <a:r>
              <a:rPr sz="3200" dirty="0">
                <a:latin typeface="Times New Roman"/>
                <a:cs typeface="Times New Roman"/>
              </a:rPr>
              <a:t> </a:t>
            </a:r>
            <a:r>
              <a:rPr sz="3200" spc="-5" dirty="0">
                <a:latin typeface="Times New Roman"/>
                <a:cs typeface="Times New Roman"/>
              </a:rPr>
              <a:t>replay</a:t>
            </a:r>
            <a:endParaRPr sz="32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48</a:t>
            </a:fld>
            <a:endParaRPr spc="-5" dirty="0"/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57200" y="457200"/>
            <a:ext cx="9144000" cy="1447800"/>
          </a:xfrm>
          <a:custGeom>
            <a:avLst/>
            <a:gdLst/>
            <a:ahLst/>
            <a:cxnLst/>
            <a:rect l="l" t="t" r="r" b="b"/>
            <a:pathLst>
              <a:path w="9144000" h="1447800">
                <a:moveTo>
                  <a:pt x="0" y="0"/>
                </a:moveTo>
                <a:lnTo>
                  <a:pt x="0" y="1447800"/>
                </a:lnTo>
                <a:lnTo>
                  <a:pt x="9144000" y="14477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EBC1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3183889" y="1006855"/>
            <a:ext cx="369062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10" dirty="0"/>
              <a:t>Needham-Schroeder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1221739" y="2384552"/>
            <a:ext cx="68580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dirty="0">
                <a:latin typeface="Times New Roman"/>
                <a:cs typeface="Times New Roman"/>
              </a:rPr>
              <a:t>Alice</a:t>
            </a:r>
            <a:endParaRPr sz="24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1981200" y="2552700"/>
            <a:ext cx="5943600" cy="76200"/>
          </a:xfrm>
          <a:custGeom>
            <a:avLst/>
            <a:gdLst/>
            <a:ahLst/>
            <a:cxnLst/>
            <a:rect l="l" t="t" r="r" b="b"/>
            <a:pathLst>
              <a:path w="5943600" h="76200">
                <a:moveTo>
                  <a:pt x="5880354" y="43433"/>
                </a:moveTo>
                <a:lnTo>
                  <a:pt x="5880354" y="33527"/>
                </a:lnTo>
                <a:lnTo>
                  <a:pt x="0" y="33527"/>
                </a:lnTo>
                <a:lnTo>
                  <a:pt x="0" y="43433"/>
                </a:lnTo>
                <a:lnTo>
                  <a:pt x="5880354" y="43433"/>
                </a:lnTo>
                <a:close/>
              </a:path>
              <a:path w="5943600" h="76200">
                <a:moveTo>
                  <a:pt x="5943600" y="38099"/>
                </a:moveTo>
                <a:lnTo>
                  <a:pt x="5867400" y="0"/>
                </a:lnTo>
                <a:lnTo>
                  <a:pt x="5867400" y="33527"/>
                </a:lnTo>
                <a:lnTo>
                  <a:pt x="5880354" y="33527"/>
                </a:lnTo>
                <a:lnTo>
                  <a:pt x="5880354" y="69722"/>
                </a:lnTo>
                <a:lnTo>
                  <a:pt x="5943600" y="38099"/>
                </a:lnTo>
                <a:close/>
              </a:path>
              <a:path w="5943600" h="76200">
                <a:moveTo>
                  <a:pt x="5880354" y="69722"/>
                </a:moveTo>
                <a:lnTo>
                  <a:pt x="5880354" y="43433"/>
                </a:lnTo>
                <a:lnTo>
                  <a:pt x="5867400" y="43433"/>
                </a:lnTo>
                <a:lnTo>
                  <a:pt x="5867400" y="76199"/>
                </a:lnTo>
                <a:lnTo>
                  <a:pt x="5880354" y="69722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8079740" y="2384552"/>
            <a:ext cx="75438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dirty="0">
                <a:latin typeface="Times New Roman"/>
                <a:cs typeface="Times New Roman"/>
              </a:rPr>
              <a:t>Cathy</a:t>
            </a:r>
            <a:endParaRPr sz="2400">
              <a:latin typeface="Times New Roman"/>
              <a:cs typeface="Times New Roman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3431540" y="2155952"/>
            <a:ext cx="264668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spc="-5" dirty="0">
                <a:latin typeface="Times New Roman"/>
                <a:cs typeface="Times New Roman"/>
              </a:rPr>
              <a:t>{Alice || Bill ||</a:t>
            </a:r>
            <a:r>
              <a:rPr sz="2400" spc="-110" dirty="0">
                <a:latin typeface="Times New Roman"/>
                <a:cs typeface="Times New Roman"/>
              </a:rPr>
              <a:t> </a:t>
            </a:r>
            <a:r>
              <a:rPr sz="2400" i="1" dirty="0">
                <a:latin typeface="Times New Roman"/>
                <a:cs typeface="Times New Roman"/>
              </a:rPr>
              <a:t>r</a:t>
            </a:r>
            <a:r>
              <a:rPr sz="2400" baseline="-20833" dirty="0">
                <a:latin typeface="Times New Roman"/>
                <a:cs typeface="Times New Roman"/>
              </a:rPr>
              <a:t>1</a:t>
            </a:r>
            <a:r>
              <a:rPr sz="2400" dirty="0">
                <a:latin typeface="Times New Roman"/>
                <a:cs typeface="Times New Roman"/>
              </a:rPr>
              <a:t>}</a:t>
            </a:r>
            <a:r>
              <a:rPr sz="2400" i="1" dirty="0">
                <a:latin typeface="Times New Roman"/>
                <a:cs typeface="Times New Roman"/>
              </a:rPr>
              <a:t>k</a:t>
            </a:r>
            <a:r>
              <a:rPr sz="2400" i="1" baseline="-20833" dirty="0">
                <a:latin typeface="Times New Roman"/>
                <a:cs typeface="Times New Roman"/>
              </a:rPr>
              <a:t>A,C</a:t>
            </a:r>
            <a:endParaRPr sz="2400" baseline="-20833">
              <a:latin typeface="Times New Roman"/>
              <a:cs typeface="Times New Roman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1221739" y="3222752"/>
            <a:ext cx="68580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dirty="0">
                <a:latin typeface="Times New Roman"/>
                <a:cs typeface="Times New Roman"/>
              </a:rPr>
              <a:t>Alice</a:t>
            </a:r>
            <a:endParaRPr sz="2400">
              <a:latin typeface="Times New Roman"/>
              <a:cs typeface="Times New Roman"/>
            </a:endParaRPr>
          </a:p>
        </p:txBody>
      </p:sp>
      <p:sp>
        <p:nvSpPr>
          <p:cNvPr id="10" name="object 10"/>
          <p:cNvSpPr/>
          <p:nvPr/>
        </p:nvSpPr>
        <p:spPr>
          <a:xfrm>
            <a:off x="2057400" y="3390900"/>
            <a:ext cx="5867400" cy="76200"/>
          </a:xfrm>
          <a:custGeom>
            <a:avLst/>
            <a:gdLst/>
            <a:ahLst/>
            <a:cxnLst/>
            <a:rect l="l" t="t" r="r" b="b"/>
            <a:pathLst>
              <a:path w="5867400" h="76200">
                <a:moveTo>
                  <a:pt x="76200" y="33527"/>
                </a:moveTo>
                <a:lnTo>
                  <a:pt x="76200" y="0"/>
                </a:lnTo>
                <a:lnTo>
                  <a:pt x="0" y="38100"/>
                </a:lnTo>
                <a:lnTo>
                  <a:pt x="64007" y="70103"/>
                </a:lnTo>
                <a:lnTo>
                  <a:pt x="64007" y="33527"/>
                </a:lnTo>
                <a:lnTo>
                  <a:pt x="76200" y="33527"/>
                </a:lnTo>
                <a:close/>
              </a:path>
              <a:path w="5867400" h="76200">
                <a:moveTo>
                  <a:pt x="5867400" y="43433"/>
                </a:moveTo>
                <a:lnTo>
                  <a:pt x="5867400" y="33527"/>
                </a:lnTo>
                <a:lnTo>
                  <a:pt x="64007" y="33527"/>
                </a:lnTo>
                <a:lnTo>
                  <a:pt x="64007" y="43434"/>
                </a:lnTo>
                <a:lnTo>
                  <a:pt x="5867400" y="43433"/>
                </a:lnTo>
                <a:close/>
              </a:path>
              <a:path w="5867400" h="76200">
                <a:moveTo>
                  <a:pt x="76200" y="76200"/>
                </a:moveTo>
                <a:lnTo>
                  <a:pt x="76200" y="43434"/>
                </a:lnTo>
                <a:lnTo>
                  <a:pt x="64007" y="43434"/>
                </a:lnTo>
                <a:lnTo>
                  <a:pt x="64007" y="70103"/>
                </a:lnTo>
                <a:lnTo>
                  <a:pt x="76200" y="7620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 txBox="1"/>
          <p:nvPr/>
        </p:nvSpPr>
        <p:spPr>
          <a:xfrm>
            <a:off x="8155940" y="3222752"/>
            <a:ext cx="75438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dirty="0">
                <a:latin typeface="Times New Roman"/>
                <a:cs typeface="Times New Roman"/>
              </a:rPr>
              <a:t>Cathy</a:t>
            </a:r>
            <a:endParaRPr sz="2400">
              <a:latin typeface="Times New Roman"/>
              <a:cs typeface="Times New Roman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2136139" y="2917952"/>
            <a:ext cx="571246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dirty="0">
                <a:latin typeface="Times New Roman"/>
                <a:cs typeface="Times New Roman"/>
              </a:rPr>
              <a:t>{ </a:t>
            </a:r>
            <a:r>
              <a:rPr sz="2400" spc="-5" dirty="0">
                <a:latin typeface="Times New Roman"/>
                <a:cs typeface="Times New Roman"/>
              </a:rPr>
              <a:t>Alice || </a:t>
            </a:r>
            <a:r>
              <a:rPr sz="2400" dirty="0">
                <a:latin typeface="Times New Roman"/>
                <a:cs typeface="Times New Roman"/>
              </a:rPr>
              <a:t>Bill </a:t>
            </a:r>
            <a:r>
              <a:rPr sz="2400" spc="-5" dirty="0">
                <a:latin typeface="Times New Roman"/>
                <a:cs typeface="Times New Roman"/>
              </a:rPr>
              <a:t>|| </a:t>
            </a:r>
            <a:r>
              <a:rPr sz="2400" i="1" dirty="0">
                <a:latin typeface="Times New Roman"/>
                <a:cs typeface="Times New Roman"/>
              </a:rPr>
              <a:t>r</a:t>
            </a:r>
            <a:r>
              <a:rPr sz="2400" baseline="-20833" dirty="0">
                <a:latin typeface="Times New Roman"/>
                <a:cs typeface="Times New Roman"/>
              </a:rPr>
              <a:t>1 </a:t>
            </a:r>
            <a:r>
              <a:rPr sz="2400" spc="-5" dirty="0">
                <a:latin typeface="Times New Roman"/>
                <a:cs typeface="Times New Roman"/>
              </a:rPr>
              <a:t>|| </a:t>
            </a:r>
            <a:r>
              <a:rPr sz="2400" i="1" dirty="0">
                <a:latin typeface="Times New Roman"/>
                <a:cs typeface="Times New Roman"/>
              </a:rPr>
              <a:t>k</a:t>
            </a:r>
            <a:r>
              <a:rPr sz="2400" i="1" baseline="-20833" dirty="0">
                <a:latin typeface="Times New Roman"/>
                <a:cs typeface="Times New Roman"/>
              </a:rPr>
              <a:t>s </a:t>
            </a:r>
            <a:r>
              <a:rPr sz="2400" spc="-5" dirty="0">
                <a:latin typeface="Times New Roman"/>
                <a:cs typeface="Times New Roman"/>
              </a:rPr>
              <a:t>|| </a:t>
            </a:r>
            <a:r>
              <a:rPr sz="2400" dirty="0">
                <a:latin typeface="Times New Roman"/>
                <a:cs typeface="Times New Roman"/>
              </a:rPr>
              <a:t>{ </a:t>
            </a:r>
            <a:r>
              <a:rPr sz="2400" spc="-5" dirty="0">
                <a:latin typeface="Times New Roman"/>
                <a:cs typeface="Times New Roman"/>
              </a:rPr>
              <a:t>Alice || </a:t>
            </a:r>
            <a:r>
              <a:rPr sz="2400" i="1" dirty="0">
                <a:latin typeface="Times New Roman"/>
                <a:cs typeface="Times New Roman"/>
              </a:rPr>
              <a:t>k</a:t>
            </a:r>
            <a:r>
              <a:rPr sz="2400" i="1" baseline="-20833" dirty="0">
                <a:latin typeface="Times New Roman"/>
                <a:cs typeface="Times New Roman"/>
              </a:rPr>
              <a:t>s </a:t>
            </a:r>
            <a:r>
              <a:rPr sz="2400" dirty="0">
                <a:latin typeface="Times New Roman"/>
                <a:cs typeface="Times New Roman"/>
              </a:rPr>
              <a:t>} </a:t>
            </a:r>
            <a:r>
              <a:rPr sz="2400" i="1" dirty="0">
                <a:latin typeface="Times New Roman"/>
                <a:cs typeface="Times New Roman"/>
              </a:rPr>
              <a:t>k</a:t>
            </a:r>
            <a:r>
              <a:rPr sz="2400" i="1" baseline="-20833" dirty="0">
                <a:latin typeface="Times New Roman"/>
                <a:cs typeface="Times New Roman"/>
              </a:rPr>
              <a:t>B,C </a:t>
            </a:r>
            <a:r>
              <a:rPr sz="2400" dirty="0">
                <a:latin typeface="Times New Roman"/>
                <a:cs typeface="Times New Roman"/>
              </a:rPr>
              <a:t>}</a:t>
            </a:r>
            <a:r>
              <a:rPr sz="2400" spc="370" dirty="0">
                <a:latin typeface="Times New Roman"/>
                <a:cs typeface="Times New Roman"/>
              </a:rPr>
              <a:t> </a:t>
            </a:r>
            <a:r>
              <a:rPr sz="2400" i="1" dirty="0">
                <a:latin typeface="Times New Roman"/>
                <a:cs typeface="Times New Roman"/>
              </a:rPr>
              <a:t>k</a:t>
            </a:r>
            <a:r>
              <a:rPr sz="2400" i="1" baseline="-20833" dirty="0">
                <a:latin typeface="Times New Roman"/>
                <a:cs typeface="Times New Roman"/>
              </a:rPr>
              <a:t>A,C</a:t>
            </a:r>
            <a:endParaRPr sz="2400" baseline="-20833">
              <a:latin typeface="Times New Roman"/>
              <a:cs typeface="Times New Roman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1259839" y="4060952"/>
            <a:ext cx="68580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dirty="0">
                <a:latin typeface="Times New Roman"/>
                <a:cs typeface="Times New Roman"/>
              </a:rPr>
              <a:t>Alice</a:t>
            </a:r>
            <a:endParaRPr sz="2400">
              <a:latin typeface="Times New Roman"/>
              <a:cs typeface="Times New Roman"/>
            </a:endParaRPr>
          </a:p>
        </p:txBody>
      </p:sp>
      <p:sp>
        <p:nvSpPr>
          <p:cNvPr id="14" name="object 14"/>
          <p:cNvSpPr/>
          <p:nvPr/>
        </p:nvSpPr>
        <p:spPr>
          <a:xfrm>
            <a:off x="2095500" y="4229100"/>
            <a:ext cx="5867400" cy="76200"/>
          </a:xfrm>
          <a:custGeom>
            <a:avLst/>
            <a:gdLst/>
            <a:ahLst/>
            <a:cxnLst/>
            <a:rect l="l" t="t" r="r" b="b"/>
            <a:pathLst>
              <a:path w="5867400" h="76200">
                <a:moveTo>
                  <a:pt x="5804154" y="43434"/>
                </a:moveTo>
                <a:lnTo>
                  <a:pt x="5804154" y="33528"/>
                </a:lnTo>
                <a:lnTo>
                  <a:pt x="0" y="33528"/>
                </a:lnTo>
                <a:lnTo>
                  <a:pt x="0" y="43434"/>
                </a:lnTo>
                <a:lnTo>
                  <a:pt x="5804154" y="43434"/>
                </a:lnTo>
                <a:close/>
              </a:path>
              <a:path w="5867400" h="76200">
                <a:moveTo>
                  <a:pt x="5867400" y="38100"/>
                </a:moveTo>
                <a:lnTo>
                  <a:pt x="5791200" y="0"/>
                </a:lnTo>
                <a:lnTo>
                  <a:pt x="5791200" y="33528"/>
                </a:lnTo>
                <a:lnTo>
                  <a:pt x="5804154" y="33528"/>
                </a:lnTo>
                <a:lnTo>
                  <a:pt x="5804154" y="69723"/>
                </a:lnTo>
                <a:lnTo>
                  <a:pt x="5867400" y="38100"/>
                </a:lnTo>
                <a:close/>
              </a:path>
              <a:path w="5867400" h="76200">
                <a:moveTo>
                  <a:pt x="5804154" y="69723"/>
                </a:moveTo>
                <a:lnTo>
                  <a:pt x="5804154" y="43434"/>
                </a:lnTo>
                <a:lnTo>
                  <a:pt x="5791200" y="43434"/>
                </a:lnTo>
                <a:lnTo>
                  <a:pt x="5791200" y="76200"/>
                </a:lnTo>
                <a:lnTo>
                  <a:pt x="5804154" y="6972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 txBox="1"/>
          <p:nvPr/>
        </p:nvSpPr>
        <p:spPr>
          <a:xfrm>
            <a:off x="8194040" y="4060952"/>
            <a:ext cx="483234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spc="-5" dirty="0">
                <a:latin typeface="Times New Roman"/>
                <a:cs typeface="Times New Roman"/>
              </a:rPr>
              <a:t>Bill</a:t>
            </a:r>
            <a:endParaRPr sz="2400">
              <a:latin typeface="Times New Roman"/>
              <a:cs typeface="Times New Roman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3850640" y="3756152"/>
            <a:ext cx="212217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dirty="0">
                <a:latin typeface="Times New Roman"/>
                <a:cs typeface="Times New Roman"/>
              </a:rPr>
              <a:t>{ </a:t>
            </a:r>
            <a:r>
              <a:rPr sz="2400" spc="-5" dirty="0">
                <a:latin typeface="Times New Roman"/>
                <a:cs typeface="Times New Roman"/>
              </a:rPr>
              <a:t>Alice || </a:t>
            </a:r>
            <a:r>
              <a:rPr sz="2400" i="1" dirty="0">
                <a:latin typeface="Times New Roman"/>
                <a:cs typeface="Times New Roman"/>
              </a:rPr>
              <a:t>k</a:t>
            </a:r>
            <a:r>
              <a:rPr sz="2400" i="1" baseline="-20833" dirty="0">
                <a:latin typeface="Times New Roman"/>
                <a:cs typeface="Times New Roman"/>
              </a:rPr>
              <a:t>s </a:t>
            </a:r>
            <a:r>
              <a:rPr sz="2400" dirty="0">
                <a:latin typeface="Times New Roman"/>
                <a:cs typeface="Times New Roman"/>
              </a:rPr>
              <a:t>}</a:t>
            </a:r>
            <a:r>
              <a:rPr sz="2400" spc="-55" dirty="0">
                <a:latin typeface="Times New Roman"/>
                <a:cs typeface="Times New Roman"/>
              </a:rPr>
              <a:t> </a:t>
            </a:r>
            <a:r>
              <a:rPr sz="2400" i="1" dirty="0">
                <a:latin typeface="Times New Roman"/>
                <a:cs typeface="Times New Roman"/>
              </a:rPr>
              <a:t>k</a:t>
            </a:r>
            <a:r>
              <a:rPr sz="2400" i="1" baseline="-20833" dirty="0">
                <a:latin typeface="Times New Roman"/>
                <a:cs typeface="Times New Roman"/>
              </a:rPr>
              <a:t>B,C</a:t>
            </a:r>
            <a:endParaRPr sz="2400" baseline="-20833">
              <a:latin typeface="Times New Roman"/>
              <a:cs typeface="Times New Roman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1221739" y="4899152"/>
            <a:ext cx="68580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dirty="0">
                <a:latin typeface="Times New Roman"/>
                <a:cs typeface="Times New Roman"/>
              </a:rPr>
              <a:t>Alice</a:t>
            </a:r>
            <a:endParaRPr sz="2400">
              <a:latin typeface="Times New Roman"/>
              <a:cs typeface="Times New Roman"/>
            </a:endParaRPr>
          </a:p>
        </p:txBody>
      </p:sp>
      <p:sp>
        <p:nvSpPr>
          <p:cNvPr id="18" name="object 18"/>
          <p:cNvSpPr/>
          <p:nvPr/>
        </p:nvSpPr>
        <p:spPr>
          <a:xfrm>
            <a:off x="2057400" y="5067300"/>
            <a:ext cx="5867400" cy="76200"/>
          </a:xfrm>
          <a:custGeom>
            <a:avLst/>
            <a:gdLst/>
            <a:ahLst/>
            <a:cxnLst/>
            <a:rect l="l" t="t" r="r" b="b"/>
            <a:pathLst>
              <a:path w="5867400" h="76200">
                <a:moveTo>
                  <a:pt x="76200" y="33528"/>
                </a:moveTo>
                <a:lnTo>
                  <a:pt x="76200" y="0"/>
                </a:lnTo>
                <a:lnTo>
                  <a:pt x="0" y="38100"/>
                </a:lnTo>
                <a:lnTo>
                  <a:pt x="64007" y="70103"/>
                </a:lnTo>
                <a:lnTo>
                  <a:pt x="64007" y="33528"/>
                </a:lnTo>
                <a:lnTo>
                  <a:pt x="76200" y="33528"/>
                </a:lnTo>
                <a:close/>
              </a:path>
              <a:path w="5867400" h="76200">
                <a:moveTo>
                  <a:pt x="5867400" y="43433"/>
                </a:moveTo>
                <a:lnTo>
                  <a:pt x="5867400" y="33527"/>
                </a:lnTo>
                <a:lnTo>
                  <a:pt x="64007" y="33528"/>
                </a:lnTo>
                <a:lnTo>
                  <a:pt x="64007" y="43434"/>
                </a:lnTo>
                <a:lnTo>
                  <a:pt x="5867400" y="43433"/>
                </a:lnTo>
                <a:close/>
              </a:path>
              <a:path w="5867400" h="76200">
                <a:moveTo>
                  <a:pt x="76200" y="76200"/>
                </a:moveTo>
                <a:lnTo>
                  <a:pt x="76200" y="43434"/>
                </a:lnTo>
                <a:lnTo>
                  <a:pt x="64007" y="43434"/>
                </a:lnTo>
                <a:lnTo>
                  <a:pt x="64007" y="70103"/>
                </a:lnTo>
                <a:lnTo>
                  <a:pt x="76200" y="7620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 txBox="1"/>
          <p:nvPr/>
        </p:nvSpPr>
        <p:spPr>
          <a:xfrm>
            <a:off x="8155940" y="4899152"/>
            <a:ext cx="483234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spc="-5" dirty="0">
                <a:latin typeface="Times New Roman"/>
                <a:cs typeface="Times New Roman"/>
              </a:rPr>
              <a:t>Bill</a:t>
            </a:r>
            <a:endParaRPr sz="2400">
              <a:latin typeface="Times New Roman"/>
              <a:cs typeface="Times New Roman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4041140" y="4594352"/>
            <a:ext cx="98171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dirty="0">
                <a:latin typeface="Times New Roman"/>
                <a:cs typeface="Times New Roman"/>
              </a:rPr>
              <a:t>{ </a:t>
            </a:r>
            <a:r>
              <a:rPr sz="2400" i="1" dirty="0">
                <a:latin typeface="Times New Roman"/>
                <a:cs typeface="Times New Roman"/>
              </a:rPr>
              <a:t>r</a:t>
            </a:r>
            <a:r>
              <a:rPr sz="2400" baseline="-20833" dirty="0">
                <a:latin typeface="Times New Roman"/>
                <a:cs typeface="Times New Roman"/>
              </a:rPr>
              <a:t>2 </a:t>
            </a:r>
            <a:r>
              <a:rPr sz="2400" dirty="0">
                <a:latin typeface="Times New Roman"/>
                <a:cs typeface="Times New Roman"/>
              </a:rPr>
              <a:t>}</a:t>
            </a:r>
            <a:r>
              <a:rPr sz="2400" spc="-300" dirty="0">
                <a:latin typeface="Times New Roman"/>
                <a:cs typeface="Times New Roman"/>
              </a:rPr>
              <a:t> </a:t>
            </a:r>
            <a:r>
              <a:rPr sz="2400" i="1" dirty="0">
                <a:latin typeface="Times New Roman"/>
                <a:cs typeface="Times New Roman"/>
              </a:rPr>
              <a:t>k</a:t>
            </a:r>
            <a:r>
              <a:rPr sz="2400" i="1" baseline="-20833" dirty="0">
                <a:latin typeface="Times New Roman"/>
                <a:cs typeface="Times New Roman"/>
              </a:rPr>
              <a:t>s</a:t>
            </a:r>
            <a:endParaRPr sz="2400" baseline="-20833">
              <a:latin typeface="Times New Roman"/>
              <a:cs typeface="Times New Roman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1221739" y="5661152"/>
            <a:ext cx="68580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dirty="0">
                <a:latin typeface="Times New Roman"/>
                <a:cs typeface="Times New Roman"/>
              </a:rPr>
              <a:t>Alice</a:t>
            </a:r>
            <a:endParaRPr sz="2400">
              <a:latin typeface="Times New Roman"/>
              <a:cs typeface="Times New Roman"/>
            </a:endParaRPr>
          </a:p>
        </p:txBody>
      </p:sp>
      <p:sp>
        <p:nvSpPr>
          <p:cNvPr id="22" name="object 22"/>
          <p:cNvSpPr/>
          <p:nvPr/>
        </p:nvSpPr>
        <p:spPr>
          <a:xfrm>
            <a:off x="2057400" y="5829300"/>
            <a:ext cx="5867400" cy="76200"/>
          </a:xfrm>
          <a:custGeom>
            <a:avLst/>
            <a:gdLst/>
            <a:ahLst/>
            <a:cxnLst/>
            <a:rect l="l" t="t" r="r" b="b"/>
            <a:pathLst>
              <a:path w="5867400" h="76200">
                <a:moveTo>
                  <a:pt x="5804154" y="43434"/>
                </a:moveTo>
                <a:lnTo>
                  <a:pt x="5804154" y="33528"/>
                </a:lnTo>
                <a:lnTo>
                  <a:pt x="0" y="33528"/>
                </a:lnTo>
                <a:lnTo>
                  <a:pt x="0" y="43434"/>
                </a:lnTo>
                <a:lnTo>
                  <a:pt x="5804154" y="43434"/>
                </a:lnTo>
                <a:close/>
              </a:path>
              <a:path w="5867400" h="76200">
                <a:moveTo>
                  <a:pt x="5867400" y="38100"/>
                </a:moveTo>
                <a:lnTo>
                  <a:pt x="5791200" y="0"/>
                </a:lnTo>
                <a:lnTo>
                  <a:pt x="5791200" y="33528"/>
                </a:lnTo>
                <a:lnTo>
                  <a:pt x="5804154" y="33528"/>
                </a:lnTo>
                <a:lnTo>
                  <a:pt x="5804154" y="69723"/>
                </a:lnTo>
                <a:lnTo>
                  <a:pt x="5867400" y="38100"/>
                </a:lnTo>
                <a:close/>
              </a:path>
              <a:path w="5867400" h="76200">
                <a:moveTo>
                  <a:pt x="5804154" y="69723"/>
                </a:moveTo>
                <a:lnTo>
                  <a:pt x="5804154" y="43434"/>
                </a:lnTo>
                <a:lnTo>
                  <a:pt x="5791200" y="43434"/>
                </a:lnTo>
                <a:lnTo>
                  <a:pt x="5791200" y="76200"/>
                </a:lnTo>
                <a:lnTo>
                  <a:pt x="5804154" y="6972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 txBox="1"/>
          <p:nvPr/>
        </p:nvSpPr>
        <p:spPr>
          <a:xfrm>
            <a:off x="8155940" y="5661152"/>
            <a:ext cx="483234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spc="-5" dirty="0">
                <a:latin typeface="Times New Roman"/>
                <a:cs typeface="Times New Roman"/>
              </a:rPr>
              <a:t>Bill</a:t>
            </a:r>
            <a:endParaRPr sz="2400">
              <a:latin typeface="Times New Roman"/>
              <a:cs typeface="Times New Roman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3812540" y="5356352"/>
            <a:ext cx="143891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dirty="0">
                <a:latin typeface="Times New Roman"/>
                <a:cs typeface="Times New Roman"/>
              </a:rPr>
              <a:t>{ </a:t>
            </a:r>
            <a:r>
              <a:rPr sz="2400" i="1" dirty="0">
                <a:latin typeface="Times New Roman"/>
                <a:cs typeface="Times New Roman"/>
              </a:rPr>
              <a:t>r</a:t>
            </a:r>
            <a:r>
              <a:rPr sz="2400" baseline="-20833" dirty="0">
                <a:latin typeface="Times New Roman"/>
                <a:cs typeface="Times New Roman"/>
              </a:rPr>
              <a:t>2 </a:t>
            </a:r>
            <a:r>
              <a:rPr sz="2400" dirty="0">
                <a:latin typeface="Times New Roman"/>
                <a:cs typeface="Times New Roman"/>
              </a:rPr>
              <a:t>– 1 }</a:t>
            </a:r>
            <a:r>
              <a:rPr sz="2400" spc="-305" dirty="0">
                <a:latin typeface="Times New Roman"/>
                <a:cs typeface="Times New Roman"/>
              </a:rPr>
              <a:t> </a:t>
            </a:r>
            <a:r>
              <a:rPr sz="2400" i="1" dirty="0">
                <a:latin typeface="Times New Roman"/>
                <a:cs typeface="Times New Roman"/>
              </a:rPr>
              <a:t>k</a:t>
            </a:r>
            <a:r>
              <a:rPr sz="2400" i="1" baseline="-20833" dirty="0">
                <a:latin typeface="Times New Roman"/>
                <a:cs typeface="Times New Roman"/>
              </a:rPr>
              <a:t>s</a:t>
            </a:r>
            <a:endParaRPr sz="2400" baseline="-20833">
              <a:latin typeface="Times New Roman"/>
              <a:cs typeface="Times New Roman"/>
            </a:endParaRPr>
          </a:p>
        </p:txBody>
      </p:sp>
      <p:sp>
        <p:nvSpPr>
          <p:cNvPr id="25" name="object 25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49</a:t>
            </a:fld>
            <a:endParaRPr spc="-5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Cryptography Definitions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rtlCol="0">
            <a:normAutofit fontScale="92500" lnSpcReduction="20000"/>
          </a:bodyPr>
          <a:lstStyle/>
          <a:p>
            <a:pPr>
              <a:buFont typeface="Arial"/>
              <a:buChar char="•"/>
              <a:defRPr/>
            </a:pPr>
            <a:r>
              <a:rPr lang="en-US" dirty="0" smtClean="0">
                <a:ea typeface="+mn-ea"/>
              </a:rPr>
              <a:t>Messages:</a:t>
            </a:r>
          </a:p>
          <a:p>
            <a:pPr lvl="1">
              <a:buFont typeface="Arial"/>
              <a:buChar char="–"/>
              <a:defRPr/>
            </a:pPr>
            <a:r>
              <a:rPr lang="en-US" dirty="0" smtClean="0">
                <a:ea typeface="+mn-ea"/>
              </a:rPr>
              <a:t>Plaintext</a:t>
            </a:r>
          </a:p>
          <a:p>
            <a:pPr lvl="1">
              <a:buFont typeface="Arial"/>
              <a:buChar char="–"/>
              <a:defRPr/>
            </a:pPr>
            <a:r>
              <a:rPr lang="en-US" dirty="0" err="1" smtClean="0">
                <a:ea typeface="+mn-ea"/>
              </a:rPr>
              <a:t>Ciphertext</a:t>
            </a:r>
            <a:endParaRPr lang="en-US" dirty="0" smtClean="0">
              <a:ea typeface="+mn-ea"/>
            </a:endParaRPr>
          </a:p>
          <a:p>
            <a:pPr>
              <a:buFont typeface="Arial"/>
              <a:buChar char="•"/>
              <a:defRPr/>
            </a:pPr>
            <a:r>
              <a:rPr lang="en-US" dirty="0" smtClean="0">
                <a:ea typeface="+mn-ea"/>
              </a:rPr>
              <a:t>Ingredients:</a:t>
            </a:r>
          </a:p>
          <a:p>
            <a:pPr lvl="1">
              <a:buFont typeface="Arial"/>
              <a:buChar char="–"/>
              <a:defRPr/>
            </a:pPr>
            <a:r>
              <a:rPr lang="en-US" dirty="0" err="1" smtClean="0">
                <a:ea typeface="+mn-ea"/>
              </a:rPr>
              <a:t>Algorithm(s</a:t>
            </a:r>
            <a:r>
              <a:rPr lang="en-US" dirty="0" smtClean="0">
                <a:ea typeface="+mn-ea"/>
              </a:rPr>
              <a:t>)</a:t>
            </a:r>
          </a:p>
          <a:p>
            <a:pPr lvl="1">
              <a:buFont typeface="Arial"/>
              <a:buChar char="–"/>
              <a:defRPr/>
            </a:pPr>
            <a:r>
              <a:rPr lang="en-US" dirty="0" err="1" smtClean="0">
                <a:ea typeface="+mn-ea"/>
              </a:rPr>
              <a:t>Key(s</a:t>
            </a:r>
            <a:r>
              <a:rPr lang="en-US" dirty="0" smtClean="0">
                <a:ea typeface="+mn-ea"/>
              </a:rPr>
              <a:t>)</a:t>
            </a:r>
          </a:p>
          <a:p>
            <a:pPr>
              <a:buFont typeface="Arial"/>
              <a:buChar char="•"/>
              <a:defRPr/>
            </a:pPr>
            <a:r>
              <a:rPr lang="en-US" dirty="0" smtClean="0">
                <a:ea typeface="+mn-ea"/>
              </a:rPr>
              <a:t>Players:</a:t>
            </a:r>
          </a:p>
          <a:p>
            <a:pPr lvl="1">
              <a:buFont typeface="Arial"/>
              <a:buChar char="–"/>
              <a:defRPr/>
            </a:pPr>
            <a:r>
              <a:rPr lang="en-US" i="1" dirty="0" smtClean="0">
                <a:ea typeface="+mn-ea"/>
              </a:rPr>
              <a:t>Cryptographer</a:t>
            </a:r>
            <a:r>
              <a:rPr lang="en-US" dirty="0" smtClean="0">
                <a:ea typeface="+mn-ea"/>
              </a:rPr>
              <a:t>: invents clever algorithms</a:t>
            </a:r>
          </a:p>
          <a:p>
            <a:pPr lvl="1">
              <a:buFont typeface="Arial"/>
              <a:buChar char="–"/>
              <a:defRPr/>
            </a:pPr>
            <a:r>
              <a:rPr lang="en-US" i="1" dirty="0" smtClean="0">
                <a:ea typeface="+mn-ea"/>
              </a:rPr>
              <a:t>Cryptanalyst</a:t>
            </a:r>
            <a:r>
              <a:rPr lang="en-US" dirty="0" smtClean="0">
                <a:ea typeface="+mn-ea"/>
              </a:rPr>
              <a:t>: breaks clever algorithms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294967295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41724898" indent="-41221978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50292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100584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150876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201168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r>
              <a:rPr lang="en-US" altLang="en-US">
                <a:solidFill>
                  <a:srgbClr val="898989"/>
                </a:solidFill>
              </a:rPr>
              <a:t>CSS 432: Introduction to Cryptography</a:t>
            </a:r>
          </a:p>
        </p:txBody>
      </p:sp>
      <p:pic>
        <p:nvPicPr>
          <p:cNvPr id="18437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1000" y="1874520"/>
            <a:ext cx="5364480" cy="41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34041162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345689" y="1006855"/>
            <a:ext cx="536829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/>
              <a:t>Argument: Alice talking to</a:t>
            </a:r>
            <a:r>
              <a:rPr spc="-229" dirty="0"/>
              <a:t> </a:t>
            </a:r>
            <a:r>
              <a:rPr dirty="0"/>
              <a:t>Bill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93139" y="1977146"/>
            <a:ext cx="7773670" cy="4552950"/>
          </a:xfrm>
          <a:prstGeom prst="rect">
            <a:avLst/>
          </a:prstGeom>
        </p:spPr>
        <p:txBody>
          <a:bodyPr vert="horz" wrap="square" lIns="0" tIns="62865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495"/>
              </a:spcBef>
              <a:buFont typeface="Arial"/>
              <a:buChar char="•"/>
              <a:tabLst>
                <a:tab pos="354965" algn="l"/>
                <a:tab pos="356235" algn="l"/>
              </a:tabLst>
            </a:pPr>
            <a:r>
              <a:rPr sz="3200" spc="-5" dirty="0">
                <a:latin typeface="Times New Roman"/>
                <a:cs typeface="Times New Roman"/>
              </a:rPr>
              <a:t>Second message</a:t>
            </a:r>
            <a:endParaRPr sz="32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355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dirty="0">
                <a:latin typeface="Times New Roman"/>
                <a:cs typeface="Times New Roman"/>
              </a:rPr>
              <a:t>Enciphered using key only </a:t>
            </a:r>
            <a:r>
              <a:rPr sz="2800" spc="-5" dirty="0">
                <a:latin typeface="Times New Roman"/>
                <a:cs typeface="Times New Roman"/>
              </a:rPr>
              <a:t>she </a:t>
            </a:r>
            <a:r>
              <a:rPr sz="2800" dirty="0">
                <a:latin typeface="Times New Roman"/>
                <a:cs typeface="Times New Roman"/>
              </a:rPr>
              <a:t>and Cathy</a:t>
            </a:r>
            <a:r>
              <a:rPr sz="2800" spc="-15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know</a:t>
            </a:r>
            <a:endParaRPr sz="2800">
              <a:latin typeface="Times New Roman"/>
              <a:cs typeface="Times New Roman"/>
            </a:endParaRPr>
          </a:p>
          <a:p>
            <a:pPr marL="1270000" lvl="2" indent="-342900">
              <a:lnSpc>
                <a:spcPct val="100000"/>
              </a:lnSpc>
              <a:spcBef>
                <a:spcPts val="295"/>
              </a:spcBef>
              <a:buFont typeface="Arial"/>
              <a:buChar char="•"/>
              <a:tabLst>
                <a:tab pos="1269365" algn="l"/>
                <a:tab pos="1270000" algn="l"/>
              </a:tabLst>
            </a:pPr>
            <a:r>
              <a:rPr sz="2400" spc="-5" dirty="0">
                <a:latin typeface="Times New Roman"/>
                <a:cs typeface="Times New Roman"/>
              </a:rPr>
              <a:t>So Cathy </a:t>
            </a:r>
            <a:r>
              <a:rPr sz="2400" dirty="0">
                <a:latin typeface="Times New Roman"/>
                <a:cs typeface="Times New Roman"/>
              </a:rPr>
              <a:t>enciphered</a:t>
            </a:r>
            <a:r>
              <a:rPr sz="2400" spc="-3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it</a:t>
            </a:r>
            <a:endParaRPr sz="24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325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spc="-5" dirty="0">
                <a:latin typeface="Times New Roman"/>
                <a:cs typeface="Times New Roman"/>
              </a:rPr>
              <a:t>Response </a:t>
            </a:r>
            <a:r>
              <a:rPr sz="2800" dirty="0">
                <a:latin typeface="Times New Roman"/>
                <a:cs typeface="Times New Roman"/>
              </a:rPr>
              <a:t>to </a:t>
            </a:r>
            <a:r>
              <a:rPr sz="2800" spc="-5" dirty="0">
                <a:latin typeface="Times New Roman"/>
                <a:cs typeface="Times New Roman"/>
              </a:rPr>
              <a:t>first</a:t>
            </a:r>
            <a:r>
              <a:rPr sz="2800" spc="-3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message</a:t>
            </a:r>
            <a:endParaRPr sz="2800">
              <a:latin typeface="Times New Roman"/>
              <a:cs typeface="Times New Roman"/>
            </a:endParaRPr>
          </a:p>
          <a:p>
            <a:pPr marL="1270000" lvl="2" indent="-342900">
              <a:lnSpc>
                <a:spcPct val="100000"/>
              </a:lnSpc>
              <a:spcBef>
                <a:spcPts val="300"/>
              </a:spcBef>
              <a:buFont typeface="Arial"/>
              <a:buChar char="•"/>
              <a:tabLst>
                <a:tab pos="1269365" algn="l"/>
                <a:tab pos="1270000" algn="l"/>
              </a:tabLst>
            </a:pPr>
            <a:r>
              <a:rPr sz="2400" dirty="0">
                <a:latin typeface="Times New Roman"/>
                <a:cs typeface="Times New Roman"/>
              </a:rPr>
              <a:t>As </a:t>
            </a:r>
            <a:r>
              <a:rPr sz="2400" i="1" dirty="0">
                <a:latin typeface="Times New Roman"/>
                <a:cs typeface="Times New Roman"/>
              </a:rPr>
              <a:t>r</a:t>
            </a:r>
            <a:r>
              <a:rPr sz="2400" baseline="-20833" dirty="0">
                <a:latin typeface="Times New Roman"/>
                <a:cs typeface="Times New Roman"/>
              </a:rPr>
              <a:t>1 </a:t>
            </a:r>
            <a:r>
              <a:rPr sz="2400" dirty="0">
                <a:latin typeface="Times New Roman"/>
                <a:cs typeface="Times New Roman"/>
              </a:rPr>
              <a:t>in it matches </a:t>
            </a:r>
            <a:r>
              <a:rPr sz="2400" i="1" dirty="0">
                <a:latin typeface="Times New Roman"/>
                <a:cs typeface="Times New Roman"/>
              </a:rPr>
              <a:t>r</a:t>
            </a:r>
            <a:r>
              <a:rPr sz="2400" baseline="-20833" dirty="0">
                <a:latin typeface="Times New Roman"/>
                <a:cs typeface="Times New Roman"/>
              </a:rPr>
              <a:t>1 </a:t>
            </a:r>
            <a:r>
              <a:rPr sz="2400" dirty="0">
                <a:latin typeface="Times New Roman"/>
                <a:cs typeface="Times New Roman"/>
              </a:rPr>
              <a:t>in first</a:t>
            </a:r>
            <a:r>
              <a:rPr sz="2400" spc="34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message</a:t>
            </a:r>
            <a:endParaRPr sz="24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359"/>
              </a:spcBef>
              <a:buFont typeface="Arial"/>
              <a:buChar char="•"/>
              <a:tabLst>
                <a:tab pos="354965" algn="l"/>
                <a:tab pos="356235" algn="l"/>
              </a:tabLst>
            </a:pPr>
            <a:r>
              <a:rPr sz="3200" spc="-5" dirty="0">
                <a:latin typeface="Times New Roman"/>
                <a:cs typeface="Times New Roman"/>
              </a:rPr>
              <a:t>Third message</a:t>
            </a:r>
            <a:endParaRPr sz="3200">
              <a:latin typeface="Times New Roman"/>
              <a:cs typeface="Times New Roman"/>
            </a:endParaRPr>
          </a:p>
          <a:p>
            <a:pPr marL="755650" marR="5080" lvl="1" indent="-285750">
              <a:lnSpc>
                <a:spcPts val="3020"/>
              </a:lnSpc>
              <a:spcBef>
                <a:spcPts val="735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spc="-5" dirty="0">
                <a:latin typeface="Times New Roman"/>
                <a:cs typeface="Times New Roman"/>
              </a:rPr>
              <a:t>Alice </a:t>
            </a:r>
            <a:r>
              <a:rPr sz="2800" dirty="0">
                <a:latin typeface="Times New Roman"/>
                <a:cs typeface="Times New Roman"/>
              </a:rPr>
              <a:t>knows only Bill can read it as only Bill</a:t>
            </a:r>
            <a:r>
              <a:rPr sz="2800" spc="-19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can  derive session key from</a:t>
            </a:r>
            <a:r>
              <a:rPr sz="2800" spc="-7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message</a:t>
            </a:r>
            <a:endParaRPr sz="2800">
              <a:latin typeface="Times New Roman"/>
              <a:cs typeface="Times New Roman"/>
            </a:endParaRPr>
          </a:p>
          <a:p>
            <a:pPr marL="755650" marR="72390" lvl="1" indent="-285750">
              <a:lnSpc>
                <a:spcPts val="3020"/>
              </a:lnSpc>
              <a:spcBef>
                <a:spcPts val="68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spc="-5" dirty="0">
                <a:latin typeface="Times New Roman"/>
                <a:cs typeface="Times New Roman"/>
              </a:rPr>
              <a:t>Any </a:t>
            </a:r>
            <a:r>
              <a:rPr sz="2800" dirty="0">
                <a:latin typeface="Times New Roman"/>
                <a:cs typeface="Times New Roman"/>
              </a:rPr>
              <a:t>messages enciphered </a:t>
            </a:r>
            <a:r>
              <a:rPr sz="2800" spc="-5" dirty="0">
                <a:latin typeface="Times New Roman"/>
                <a:cs typeface="Times New Roman"/>
              </a:rPr>
              <a:t>with </a:t>
            </a:r>
            <a:r>
              <a:rPr sz="2800" dirty="0">
                <a:latin typeface="Times New Roman"/>
                <a:cs typeface="Times New Roman"/>
              </a:rPr>
              <a:t>that </a:t>
            </a:r>
            <a:r>
              <a:rPr sz="2800" spc="-5" dirty="0">
                <a:latin typeface="Times New Roman"/>
                <a:cs typeface="Times New Roman"/>
              </a:rPr>
              <a:t>key </a:t>
            </a:r>
            <a:r>
              <a:rPr sz="2800" dirty="0">
                <a:latin typeface="Times New Roman"/>
                <a:cs typeface="Times New Roman"/>
              </a:rPr>
              <a:t>are</a:t>
            </a:r>
            <a:r>
              <a:rPr sz="2800" spc="-114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from  </a:t>
            </a:r>
            <a:r>
              <a:rPr sz="2800" dirty="0">
                <a:latin typeface="Times New Roman"/>
                <a:cs typeface="Times New Roman"/>
              </a:rPr>
              <a:t>Bill</a:t>
            </a:r>
            <a:endParaRPr sz="28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50</a:t>
            </a:fld>
            <a:endParaRPr spc="-5" dirty="0"/>
          </a:p>
        </p:txBody>
      </p: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344927" y="1006855"/>
            <a:ext cx="536956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/>
              <a:t>Argument: Bill talking to</a:t>
            </a:r>
            <a:r>
              <a:rPr spc="-225" dirty="0"/>
              <a:t> </a:t>
            </a:r>
            <a:r>
              <a:rPr dirty="0"/>
              <a:t>Alice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1221739" y="1991399"/>
            <a:ext cx="7468234" cy="4139565"/>
          </a:xfrm>
          <a:prstGeom prst="rect">
            <a:avLst/>
          </a:prstGeom>
        </p:spPr>
        <p:txBody>
          <a:bodyPr vert="horz" wrap="square" lIns="0" tIns="99695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78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800" dirty="0">
                <a:latin typeface="Times New Roman"/>
                <a:cs typeface="Times New Roman"/>
              </a:rPr>
              <a:t>Third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message</a:t>
            </a:r>
            <a:endParaRPr sz="28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585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400" dirty="0">
                <a:latin typeface="Times New Roman"/>
                <a:cs typeface="Times New Roman"/>
              </a:rPr>
              <a:t>Enciphered </a:t>
            </a:r>
            <a:r>
              <a:rPr sz="2400" spc="-5" dirty="0">
                <a:latin typeface="Times New Roman"/>
                <a:cs typeface="Times New Roman"/>
              </a:rPr>
              <a:t>using key only he </a:t>
            </a:r>
            <a:r>
              <a:rPr sz="2400" dirty="0">
                <a:latin typeface="Times New Roman"/>
                <a:cs typeface="Times New Roman"/>
              </a:rPr>
              <a:t>and </a:t>
            </a:r>
            <a:r>
              <a:rPr sz="2400" spc="-5" dirty="0">
                <a:latin typeface="Times New Roman"/>
                <a:cs typeface="Times New Roman"/>
              </a:rPr>
              <a:t>Cathy</a:t>
            </a:r>
            <a:r>
              <a:rPr sz="2400" spc="-6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know</a:t>
            </a:r>
            <a:endParaRPr sz="2400">
              <a:latin typeface="Times New Roman"/>
              <a:cs typeface="Times New Roman"/>
            </a:endParaRPr>
          </a:p>
          <a:p>
            <a:pPr marL="1270000" lvl="2" indent="-342900">
              <a:lnSpc>
                <a:spcPct val="100000"/>
              </a:lnSpc>
              <a:spcBef>
                <a:spcPts val="495"/>
              </a:spcBef>
              <a:buFont typeface="Arial"/>
              <a:buChar char="•"/>
              <a:tabLst>
                <a:tab pos="1269365" algn="l"/>
                <a:tab pos="1270635" algn="l"/>
              </a:tabLst>
            </a:pPr>
            <a:r>
              <a:rPr sz="2000" spc="-5" dirty="0">
                <a:latin typeface="Times New Roman"/>
                <a:cs typeface="Times New Roman"/>
              </a:rPr>
              <a:t>So Cathy enciphered</a:t>
            </a:r>
            <a:r>
              <a:rPr sz="2000" spc="-1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it</a:t>
            </a:r>
            <a:endParaRPr sz="20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56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400" spc="-5" dirty="0">
                <a:latin typeface="Times New Roman"/>
                <a:cs typeface="Times New Roman"/>
              </a:rPr>
              <a:t>Names Alice, session</a:t>
            </a:r>
            <a:r>
              <a:rPr sz="2400" spc="-15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key</a:t>
            </a:r>
            <a:endParaRPr sz="2400">
              <a:latin typeface="Times New Roman"/>
              <a:cs typeface="Times New Roman"/>
            </a:endParaRPr>
          </a:p>
          <a:p>
            <a:pPr marL="1270000" lvl="2" indent="-342900">
              <a:lnSpc>
                <a:spcPct val="100000"/>
              </a:lnSpc>
              <a:spcBef>
                <a:spcPts val="495"/>
              </a:spcBef>
              <a:buFont typeface="Arial"/>
              <a:buChar char="•"/>
              <a:tabLst>
                <a:tab pos="1269365" algn="l"/>
                <a:tab pos="1270635" algn="l"/>
              </a:tabLst>
            </a:pPr>
            <a:r>
              <a:rPr sz="2000" spc="-5" dirty="0">
                <a:latin typeface="Times New Roman"/>
                <a:cs typeface="Times New Roman"/>
              </a:rPr>
              <a:t>Cathy provided session </a:t>
            </a:r>
            <a:r>
              <a:rPr sz="2000" spc="-35" dirty="0">
                <a:latin typeface="Times New Roman"/>
                <a:cs typeface="Times New Roman"/>
              </a:rPr>
              <a:t>key, </a:t>
            </a:r>
            <a:r>
              <a:rPr sz="2000" spc="-5" dirty="0">
                <a:latin typeface="Times New Roman"/>
                <a:cs typeface="Times New Roman"/>
              </a:rPr>
              <a:t>says Alice is other</a:t>
            </a:r>
            <a:r>
              <a:rPr sz="2000" spc="-12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party</a:t>
            </a:r>
            <a:endParaRPr sz="20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65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800" spc="-5" dirty="0">
                <a:latin typeface="Times New Roman"/>
                <a:cs typeface="Times New Roman"/>
              </a:rPr>
              <a:t>Fourth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message</a:t>
            </a:r>
            <a:endParaRPr sz="28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585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400" spc="-5" dirty="0">
                <a:latin typeface="Times New Roman"/>
                <a:cs typeface="Times New Roman"/>
              </a:rPr>
              <a:t>Uses session key </a:t>
            </a:r>
            <a:r>
              <a:rPr sz="2400" dirty="0">
                <a:latin typeface="Times New Roman"/>
                <a:cs typeface="Times New Roman"/>
              </a:rPr>
              <a:t>to </a:t>
            </a:r>
            <a:r>
              <a:rPr sz="2400" spc="-5" dirty="0">
                <a:latin typeface="Times New Roman"/>
                <a:cs typeface="Times New Roman"/>
              </a:rPr>
              <a:t>determine </a:t>
            </a:r>
            <a:r>
              <a:rPr sz="2400" dirty="0">
                <a:latin typeface="Times New Roman"/>
                <a:cs typeface="Times New Roman"/>
              </a:rPr>
              <a:t>if it is </a:t>
            </a:r>
            <a:r>
              <a:rPr sz="2400" spc="-5" dirty="0">
                <a:latin typeface="Times New Roman"/>
                <a:cs typeface="Times New Roman"/>
              </a:rPr>
              <a:t>replay from</a:t>
            </a:r>
            <a:r>
              <a:rPr sz="2400" spc="-9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Eve</a:t>
            </a:r>
            <a:endParaRPr sz="2400">
              <a:latin typeface="Times New Roman"/>
              <a:cs typeface="Times New Roman"/>
            </a:endParaRPr>
          </a:p>
          <a:p>
            <a:pPr marL="1270000" lvl="2" indent="-342900">
              <a:lnSpc>
                <a:spcPct val="100000"/>
              </a:lnSpc>
              <a:spcBef>
                <a:spcPts val="495"/>
              </a:spcBef>
              <a:buFont typeface="Arial"/>
              <a:buChar char="•"/>
              <a:tabLst>
                <a:tab pos="1269365" algn="l"/>
                <a:tab pos="1270635" algn="l"/>
              </a:tabLst>
            </a:pPr>
            <a:r>
              <a:rPr sz="2000" spc="-5" dirty="0">
                <a:latin typeface="Times New Roman"/>
                <a:cs typeface="Times New Roman"/>
              </a:rPr>
              <a:t>If not, Alice will respond correctly in fifth</a:t>
            </a:r>
            <a:r>
              <a:rPr sz="2000" spc="-13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message</a:t>
            </a:r>
            <a:endParaRPr sz="2000">
              <a:latin typeface="Times New Roman"/>
              <a:cs typeface="Times New Roman"/>
            </a:endParaRPr>
          </a:p>
          <a:p>
            <a:pPr marL="1270000" marR="5080" lvl="2" indent="-342900">
              <a:lnSpc>
                <a:spcPct val="100000"/>
              </a:lnSpc>
              <a:spcBef>
                <a:spcPts val="480"/>
              </a:spcBef>
              <a:buFont typeface="Arial"/>
              <a:buChar char="•"/>
              <a:tabLst>
                <a:tab pos="1269365" algn="l"/>
                <a:tab pos="1270635" algn="l"/>
              </a:tabLst>
            </a:pPr>
            <a:r>
              <a:rPr sz="2000" spc="-5" dirty="0">
                <a:latin typeface="Times New Roman"/>
                <a:cs typeface="Times New Roman"/>
              </a:rPr>
              <a:t>If so, Eve </a:t>
            </a:r>
            <a:r>
              <a:rPr sz="2000" spc="-10" dirty="0">
                <a:latin typeface="Times New Roman"/>
                <a:cs typeface="Times New Roman"/>
              </a:rPr>
              <a:t>can’t </a:t>
            </a:r>
            <a:r>
              <a:rPr sz="2000" spc="-5" dirty="0">
                <a:latin typeface="Times New Roman"/>
                <a:cs typeface="Times New Roman"/>
              </a:rPr>
              <a:t>decipher </a:t>
            </a:r>
            <a:r>
              <a:rPr sz="2000" i="1" spc="5" dirty="0">
                <a:latin typeface="Times New Roman"/>
                <a:cs typeface="Times New Roman"/>
              </a:rPr>
              <a:t>r</a:t>
            </a:r>
            <a:r>
              <a:rPr sz="1950" spc="7" baseline="-21367" dirty="0">
                <a:latin typeface="Times New Roman"/>
                <a:cs typeface="Times New Roman"/>
              </a:rPr>
              <a:t>2 </a:t>
            </a:r>
            <a:r>
              <a:rPr sz="2000" spc="-5" dirty="0">
                <a:latin typeface="Times New Roman"/>
                <a:cs typeface="Times New Roman"/>
              </a:rPr>
              <a:t>and so </a:t>
            </a:r>
            <a:r>
              <a:rPr sz="2000" spc="-10" dirty="0">
                <a:latin typeface="Times New Roman"/>
                <a:cs typeface="Times New Roman"/>
              </a:rPr>
              <a:t>can’t </a:t>
            </a:r>
            <a:r>
              <a:rPr sz="2000" spc="-5" dirty="0">
                <a:latin typeface="Times New Roman"/>
                <a:cs typeface="Times New Roman"/>
              </a:rPr>
              <a:t>respond, or responds  incorrectly</a:t>
            </a:r>
            <a:endParaRPr sz="20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51</a:t>
            </a:fld>
            <a:endParaRPr spc="-5" dirty="0"/>
          </a:p>
        </p:txBody>
      </p:sp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099052" y="1006855"/>
            <a:ext cx="1859914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Questions</a:t>
            </a:r>
          </a:p>
        </p:txBody>
      </p:sp>
      <p:sp>
        <p:nvSpPr>
          <p:cNvPr id="3" name="object 3"/>
          <p:cNvSpPr/>
          <p:nvPr/>
        </p:nvSpPr>
        <p:spPr>
          <a:xfrm>
            <a:off x="4489703" y="2563367"/>
            <a:ext cx="858519" cy="835660"/>
          </a:xfrm>
          <a:custGeom>
            <a:avLst/>
            <a:gdLst/>
            <a:ahLst/>
            <a:cxnLst/>
            <a:rect l="l" t="t" r="r" b="b"/>
            <a:pathLst>
              <a:path w="858520" h="835660">
                <a:moveTo>
                  <a:pt x="858011" y="213360"/>
                </a:moveTo>
                <a:lnTo>
                  <a:pt x="821435" y="92964"/>
                </a:lnTo>
                <a:lnTo>
                  <a:pt x="774953" y="27432"/>
                </a:lnTo>
                <a:lnTo>
                  <a:pt x="689609" y="0"/>
                </a:lnTo>
                <a:lnTo>
                  <a:pt x="606551" y="9906"/>
                </a:lnTo>
                <a:lnTo>
                  <a:pt x="504443" y="55626"/>
                </a:lnTo>
                <a:lnTo>
                  <a:pt x="419861" y="157734"/>
                </a:lnTo>
                <a:lnTo>
                  <a:pt x="336041" y="240792"/>
                </a:lnTo>
                <a:lnTo>
                  <a:pt x="261365" y="352044"/>
                </a:lnTo>
                <a:lnTo>
                  <a:pt x="214883" y="464058"/>
                </a:lnTo>
                <a:lnTo>
                  <a:pt x="27431" y="473202"/>
                </a:lnTo>
                <a:lnTo>
                  <a:pt x="0" y="528828"/>
                </a:lnTo>
                <a:lnTo>
                  <a:pt x="27431" y="556260"/>
                </a:lnTo>
                <a:lnTo>
                  <a:pt x="204977" y="548640"/>
                </a:lnTo>
                <a:lnTo>
                  <a:pt x="204977" y="723168"/>
                </a:lnTo>
                <a:lnTo>
                  <a:pt x="233933" y="807720"/>
                </a:lnTo>
                <a:lnTo>
                  <a:pt x="280415" y="835152"/>
                </a:lnTo>
                <a:lnTo>
                  <a:pt x="382523" y="816102"/>
                </a:lnTo>
                <a:lnTo>
                  <a:pt x="504443" y="760476"/>
                </a:lnTo>
                <a:lnTo>
                  <a:pt x="616457" y="677418"/>
                </a:lnTo>
                <a:lnTo>
                  <a:pt x="718565" y="585216"/>
                </a:lnTo>
                <a:lnTo>
                  <a:pt x="811529" y="454152"/>
                </a:lnTo>
                <a:lnTo>
                  <a:pt x="848105" y="342900"/>
                </a:lnTo>
                <a:lnTo>
                  <a:pt x="858011" y="213360"/>
                </a:lnTo>
                <a:close/>
              </a:path>
              <a:path w="858520" h="835660">
                <a:moveTo>
                  <a:pt x="204977" y="723168"/>
                </a:moveTo>
                <a:lnTo>
                  <a:pt x="204977" y="548640"/>
                </a:lnTo>
                <a:lnTo>
                  <a:pt x="195833" y="696468"/>
                </a:lnTo>
                <a:lnTo>
                  <a:pt x="204977" y="723168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4443984" y="3442715"/>
            <a:ext cx="595630" cy="1226820"/>
          </a:xfrm>
          <a:custGeom>
            <a:avLst/>
            <a:gdLst/>
            <a:ahLst/>
            <a:cxnLst/>
            <a:rect l="l" t="t" r="r" b="b"/>
            <a:pathLst>
              <a:path w="595629" h="1226820">
                <a:moveTo>
                  <a:pt x="595121" y="223266"/>
                </a:moveTo>
                <a:lnTo>
                  <a:pt x="595121" y="150114"/>
                </a:lnTo>
                <a:lnTo>
                  <a:pt x="575309" y="94488"/>
                </a:lnTo>
                <a:lnTo>
                  <a:pt x="492251" y="19812"/>
                </a:lnTo>
                <a:lnTo>
                  <a:pt x="380237" y="0"/>
                </a:lnTo>
                <a:lnTo>
                  <a:pt x="250697" y="28956"/>
                </a:lnTo>
                <a:lnTo>
                  <a:pt x="167639" y="103632"/>
                </a:lnTo>
                <a:lnTo>
                  <a:pt x="112013" y="214122"/>
                </a:lnTo>
                <a:lnTo>
                  <a:pt x="55625" y="390906"/>
                </a:lnTo>
                <a:lnTo>
                  <a:pt x="19049" y="567690"/>
                </a:lnTo>
                <a:lnTo>
                  <a:pt x="0" y="734568"/>
                </a:lnTo>
                <a:lnTo>
                  <a:pt x="19049" y="919734"/>
                </a:lnTo>
                <a:lnTo>
                  <a:pt x="73151" y="1040892"/>
                </a:lnTo>
                <a:lnTo>
                  <a:pt x="157733" y="1179576"/>
                </a:lnTo>
                <a:lnTo>
                  <a:pt x="241553" y="1226820"/>
                </a:lnTo>
                <a:lnTo>
                  <a:pt x="353567" y="1226820"/>
                </a:lnTo>
                <a:lnTo>
                  <a:pt x="445769" y="1217676"/>
                </a:lnTo>
                <a:lnTo>
                  <a:pt x="455675" y="1211572"/>
                </a:lnTo>
                <a:lnTo>
                  <a:pt x="455675" y="640842"/>
                </a:lnTo>
                <a:lnTo>
                  <a:pt x="465581" y="531114"/>
                </a:lnTo>
                <a:lnTo>
                  <a:pt x="492251" y="400050"/>
                </a:lnTo>
                <a:lnTo>
                  <a:pt x="557783" y="288798"/>
                </a:lnTo>
                <a:lnTo>
                  <a:pt x="595121" y="223266"/>
                </a:lnTo>
                <a:close/>
              </a:path>
              <a:path w="595629" h="1226820">
                <a:moveTo>
                  <a:pt x="585216" y="985266"/>
                </a:moveTo>
                <a:lnTo>
                  <a:pt x="557783" y="873252"/>
                </a:lnTo>
                <a:lnTo>
                  <a:pt x="483107" y="762000"/>
                </a:lnTo>
                <a:lnTo>
                  <a:pt x="455675" y="640842"/>
                </a:lnTo>
                <a:lnTo>
                  <a:pt x="455675" y="1211572"/>
                </a:lnTo>
                <a:lnTo>
                  <a:pt x="521207" y="1171194"/>
                </a:lnTo>
                <a:lnTo>
                  <a:pt x="575310" y="1086612"/>
                </a:lnTo>
                <a:lnTo>
                  <a:pt x="585216" y="985266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4918709" y="3483102"/>
            <a:ext cx="661035" cy="1104265"/>
          </a:xfrm>
          <a:custGeom>
            <a:avLst/>
            <a:gdLst/>
            <a:ahLst/>
            <a:cxnLst/>
            <a:rect l="l" t="t" r="r" b="b"/>
            <a:pathLst>
              <a:path w="661035" h="1104264">
                <a:moveTo>
                  <a:pt x="660654" y="685037"/>
                </a:moveTo>
                <a:lnTo>
                  <a:pt x="651510" y="638555"/>
                </a:lnTo>
                <a:lnTo>
                  <a:pt x="361950" y="323087"/>
                </a:lnTo>
                <a:lnTo>
                  <a:pt x="166878" y="45719"/>
                </a:lnTo>
                <a:lnTo>
                  <a:pt x="110489" y="0"/>
                </a:lnTo>
                <a:lnTo>
                  <a:pt x="8381" y="7619"/>
                </a:lnTo>
                <a:lnTo>
                  <a:pt x="0" y="54101"/>
                </a:lnTo>
                <a:lnTo>
                  <a:pt x="8382" y="109727"/>
                </a:lnTo>
                <a:lnTo>
                  <a:pt x="54864" y="194309"/>
                </a:lnTo>
                <a:lnTo>
                  <a:pt x="305562" y="425195"/>
                </a:lnTo>
                <a:lnTo>
                  <a:pt x="436626" y="555497"/>
                </a:lnTo>
                <a:lnTo>
                  <a:pt x="520445" y="630935"/>
                </a:lnTo>
                <a:lnTo>
                  <a:pt x="529590" y="657605"/>
                </a:lnTo>
                <a:lnTo>
                  <a:pt x="529590" y="749807"/>
                </a:lnTo>
                <a:lnTo>
                  <a:pt x="622554" y="713231"/>
                </a:lnTo>
                <a:lnTo>
                  <a:pt x="660654" y="685037"/>
                </a:lnTo>
                <a:close/>
              </a:path>
              <a:path w="661035" h="1104264">
                <a:moveTo>
                  <a:pt x="529590" y="749807"/>
                </a:moveTo>
                <a:lnTo>
                  <a:pt x="529590" y="657605"/>
                </a:lnTo>
                <a:lnTo>
                  <a:pt x="502920" y="685037"/>
                </a:lnTo>
                <a:lnTo>
                  <a:pt x="446531" y="704087"/>
                </a:lnTo>
                <a:lnTo>
                  <a:pt x="334518" y="723137"/>
                </a:lnTo>
                <a:lnTo>
                  <a:pt x="241554" y="723137"/>
                </a:lnTo>
                <a:lnTo>
                  <a:pt x="156972" y="732281"/>
                </a:lnTo>
                <a:lnTo>
                  <a:pt x="100584" y="749807"/>
                </a:lnTo>
                <a:lnTo>
                  <a:pt x="64008" y="796289"/>
                </a:lnTo>
                <a:lnTo>
                  <a:pt x="64008" y="861821"/>
                </a:lnTo>
                <a:lnTo>
                  <a:pt x="120396" y="946404"/>
                </a:lnTo>
                <a:lnTo>
                  <a:pt x="166878" y="992885"/>
                </a:lnTo>
                <a:lnTo>
                  <a:pt x="166878" y="834389"/>
                </a:lnTo>
                <a:lnTo>
                  <a:pt x="185928" y="796289"/>
                </a:lnTo>
                <a:lnTo>
                  <a:pt x="241554" y="788669"/>
                </a:lnTo>
                <a:lnTo>
                  <a:pt x="400050" y="778763"/>
                </a:lnTo>
                <a:lnTo>
                  <a:pt x="529590" y="749807"/>
                </a:lnTo>
                <a:close/>
              </a:path>
              <a:path w="661035" h="1104264">
                <a:moveTo>
                  <a:pt x="446532" y="1075182"/>
                </a:moveTo>
                <a:lnTo>
                  <a:pt x="427482" y="1038605"/>
                </a:lnTo>
                <a:lnTo>
                  <a:pt x="334518" y="1009649"/>
                </a:lnTo>
                <a:lnTo>
                  <a:pt x="203454" y="898397"/>
                </a:lnTo>
                <a:lnTo>
                  <a:pt x="166878" y="834389"/>
                </a:lnTo>
                <a:lnTo>
                  <a:pt x="166878" y="992885"/>
                </a:lnTo>
                <a:lnTo>
                  <a:pt x="212598" y="1038605"/>
                </a:lnTo>
                <a:lnTo>
                  <a:pt x="324612" y="1104138"/>
                </a:lnTo>
                <a:lnTo>
                  <a:pt x="408432" y="1104138"/>
                </a:lnTo>
                <a:lnTo>
                  <a:pt x="446532" y="1075182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4489703" y="4408170"/>
            <a:ext cx="717550" cy="1659255"/>
          </a:xfrm>
          <a:custGeom>
            <a:avLst/>
            <a:gdLst/>
            <a:ahLst/>
            <a:cxnLst/>
            <a:rect l="l" t="t" r="r" b="b"/>
            <a:pathLst>
              <a:path w="717550" h="1659254">
                <a:moveTo>
                  <a:pt x="614933" y="1542288"/>
                </a:moveTo>
                <a:lnTo>
                  <a:pt x="614933" y="1375410"/>
                </a:lnTo>
                <a:lnTo>
                  <a:pt x="595883" y="1431036"/>
                </a:lnTo>
                <a:lnTo>
                  <a:pt x="512063" y="1431036"/>
                </a:lnTo>
                <a:lnTo>
                  <a:pt x="373379" y="1440942"/>
                </a:lnTo>
                <a:lnTo>
                  <a:pt x="177545" y="1467612"/>
                </a:lnTo>
                <a:lnTo>
                  <a:pt x="9905" y="1523238"/>
                </a:lnTo>
                <a:lnTo>
                  <a:pt x="0" y="1542288"/>
                </a:lnTo>
                <a:lnTo>
                  <a:pt x="80656" y="1658873"/>
                </a:lnTo>
                <a:lnTo>
                  <a:pt x="146212" y="1658873"/>
                </a:lnTo>
                <a:lnTo>
                  <a:pt x="195833" y="1625346"/>
                </a:lnTo>
                <a:lnTo>
                  <a:pt x="307847" y="1559814"/>
                </a:lnTo>
                <a:lnTo>
                  <a:pt x="475487" y="1523238"/>
                </a:lnTo>
                <a:lnTo>
                  <a:pt x="614933" y="1542288"/>
                </a:lnTo>
                <a:close/>
              </a:path>
              <a:path w="717550" h="1659254">
                <a:moveTo>
                  <a:pt x="502919" y="94488"/>
                </a:moveTo>
                <a:lnTo>
                  <a:pt x="456437" y="19811"/>
                </a:lnTo>
                <a:lnTo>
                  <a:pt x="353567" y="0"/>
                </a:lnTo>
                <a:lnTo>
                  <a:pt x="326897" y="48006"/>
                </a:lnTo>
                <a:lnTo>
                  <a:pt x="288035" y="121157"/>
                </a:lnTo>
                <a:lnTo>
                  <a:pt x="288035" y="297942"/>
                </a:lnTo>
                <a:lnTo>
                  <a:pt x="297941" y="483108"/>
                </a:lnTo>
                <a:lnTo>
                  <a:pt x="334517" y="650748"/>
                </a:lnTo>
                <a:lnTo>
                  <a:pt x="419861" y="836676"/>
                </a:lnTo>
                <a:lnTo>
                  <a:pt x="475487" y="952909"/>
                </a:lnTo>
                <a:lnTo>
                  <a:pt x="475487" y="455676"/>
                </a:lnTo>
                <a:lnTo>
                  <a:pt x="493013" y="269748"/>
                </a:lnTo>
                <a:lnTo>
                  <a:pt x="502919" y="94488"/>
                </a:lnTo>
                <a:close/>
              </a:path>
              <a:path w="717550" h="1659254">
                <a:moveTo>
                  <a:pt x="680465" y="1217676"/>
                </a:moveTo>
                <a:lnTo>
                  <a:pt x="641603" y="1050036"/>
                </a:lnTo>
                <a:lnTo>
                  <a:pt x="568451" y="883158"/>
                </a:lnTo>
                <a:lnTo>
                  <a:pt x="475487" y="650748"/>
                </a:lnTo>
                <a:lnTo>
                  <a:pt x="475487" y="952909"/>
                </a:lnTo>
                <a:lnTo>
                  <a:pt x="521969" y="1050036"/>
                </a:lnTo>
                <a:lnTo>
                  <a:pt x="587501" y="1217676"/>
                </a:lnTo>
                <a:lnTo>
                  <a:pt x="614933" y="1375410"/>
                </a:lnTo>
                <a:lnTo>
                  <a:pt x="614933" y="1542288"/>
                </a:lnTo>
                <a:lnTo>
                  <a:pt x="670559" y="1555343"/>
                </a:lnTo>
                <a:lnTo>
                  <a:pt x="670559" y="1365504"/>
                </a:lnTo>
                <a:lnTo>
                  <a:pt x="680465" y="1217676"/>
                </a:lnTo>
                <a:close/>
              </a:path>
              <a:path w="717550" h="1659254">
                <a:moveTo>
                  <a:pt x="717041" y="1533144"/>
                </a:moveTo>
                <a:lnTo>
                  <a:pt x="707897" y="1477518"/>
                </a:lnTo>
                <a:lnTo>
                  <a:pt x="670559" y="1421892"/>
                </a:lnTo>
                <a:lnTo>
                  <a:pt x="670559" y="1555343"/>
                </a:lnTo>
                <a:lnTo>
                  <a:pt x="689609" y="1559814"/>
                </a:lnTo>
                <a:lnTo>
                  <a:pt x="717041" y="1533144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4136135" y="4456176"/>
            <a:ext cx="595630" cy="1383030"/>
          </a:xfrm>
          <a:custGeom>
            <a:avLst/>
            <a:gdLst/>
            <a:ahLst/>
            <a:cxnLst/>
            <a:rect l="l" t="t" r="r" b="b"/>
            <a:pathLst>
              <a:path w="595629" h="1383029">
                <a:moveTo>
                  <a:pt x="483869" y="1225296"/>
                </a:moveTo>
                <a:lnTo>
                  <a:pt x="483869" y="1077468"/>
                </a:lnTo>
                <a:lnTo>
                  <a:pt x="465581" y="1114044"/>
                </a:lnTo>
                <a:lnTo>
                  <a:pt x="363473" y="1150620"/>
                </a:lnTo>
                <a:lnTo>
                  <a:pt x="139445" y="1206246"/>
                </a:lnTo>
                <a:lnTo>
                  <a:pt x="9905" y="1261872"/>
                </a:lnTo>
                <a:lnTo>
                  <a:pt x="0" y="1299972"/>
                </a:lnTo>
                <a:lnTo>
                  <a:pt x="102869" y="1383030"/>
                </a:lnTo>
                <a:lnTo>
                  <a:pt x="149351" y="1383030"/>
                </a:lnTo>
                <a:lnTo>
                  <a:pt x="261365" y="1308354"/>
                </a:lnTo>
                <a:lnTo>
                  <a:pt x="371855" y="1252728"/>
                </a:lnTo>
                <a:lnTo>
                  <a:pt x="483869" y="1225296"/>
                </a:lnTo>
                <a:close/>
              </a:path>
              <a:path w="595629" h="1383029">
                <a:moveTo>
                  <a:pt x="576071" y="176784"/>
                </a:moveTo>
                <a:lnTo>
                  <a:pt x="558545" y="55625"/>
                </a:lnTo>
                <a:lnTo>
                  <a:pt x="529589" y="0"/>
                </a:lnTo>
                <a:lnTo>
                  <a:pt x="446531" y="0"/>
                </a:lnTo>
                <a:lnTo>
                  <a:pt x="409955" y="55626"/>
                </a:lnTo>
                <a:lnTo>
                  <a:pt x="400049" y="157734"/>
                </a:lnTo>
                <a:lnTo>
                  <a:pt x="409955" y="381000"/>
                </a:lnTo>
                <a:lnTo>
                  <a:pt x="427481" y="585216"/>
                </a:lnTo>
                <a:lnTo>
                  <a:pt x="446531" y="715518"/>
                </a:lnTo>
                <a:lnTo>
                  <a:pt x="483869" y="919734"/>
                </a:lnTo>
                <a:lnTo>
                  <a:pt x="483869" y="1225296"/>
                </a:lnTo>
                <a:lnTo>
                  <a:pt x="512063" y="1218946"/>
                </a:lnTo>
                <a:lnTo>
                  <a:pt x="512063" y="565404"/>
                </a:lnTo>
                <a:lnTo>
                  <a:pt x="558545" y="306324"/>
                </a:lnTo>
                <a:lnTo>
                  <a:pt x="576071" y="176784"/>
                </a:lnTo>
                <a:close/>
              </a:path>
              <a:path w="595629" h="1383029">
                <a:moveTo>
                  <a:pt x="595121" y="1178814"/>
                </a:moveTo>
                <a:lnTo>
                  <a:pt x="595121" y="1058418"/>
                </a:lnTo>
                <a:lnTo>
                  <a:pt x="576071" y="900684"/>
                </a:lnTo>
                <a:lnTo>
                  <a:pt x="520445" y="677418"/>
                </a:lnTo>
                <a:lnTo>
                  <a:pt x="512063" y="565404"/>
                </a:lnTo>
                <a:lnTo>
                  <a:pt x="512063" y="1218946"/>
                </a:lnTo>
                <a:lnTo>
                  <a:pt x="568451" y="1206246"/>
                </a:lnTo>
                <a:lnTo>
                  <a:pt x="595121" y="1178814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4117085" y="2420111"/>
            <a:ext cx="977900" cy="1233170"/>
          </a:xfrm>
          <a:custGeom>
            <a:avLst/>
            <a:gdLst/>
            <a:ahLst/>
            <a:cxnLst/>
            <a:rect l="l" t="t" r="r" b="b"/>
            <a:pathLst>
              <a:path w="977900" h="1233170">
                <a:moveTo>
                  <a:pt x="977646" y="83057"/>
                </a:moveTo>
                <a:lnTo>
                  <a:pt x="912114" y="0"/>
                </a:lnTo>
                <a:lnTo>
                  <a:pt x="827532" y="0"/>
                </a:lnTo>
                <a:lnTo>
                  <a:pt x="724662" y="46481"/>
                </a:lnTo>
                <a:lnTo>
                  <a:pt x="660654" y="167639"/>
                </a:lnTo>
                <a:lnTo>
                  <a:pt x="576072" y="223265"/>
                </a:lnTo>
                <a:lnTo>
                  <a:pt x="446532" y="240791"/>
                </a:lnTo>
                <a:lnTo>
                  <a:pt x="212598" y="268985"/>
                </a:lnTo>
                <a:lnTo>
                  <a:pt x="27432" y="325373"/>
                </a:lnTo>
                <a:lnTo>
                  <a:pt x="0" y="371093"/>
                </a:lnTo>
                <a:lnTo>
                  <a:pt x="17526" y="519683"/>
                </a:lnTo>
                <a:lnTo>
                  <a:pt x="83058" y="723137"/>
                </a:lnTo>
                <a:lnTo>
                  <a:pt x="139446" y="824821"/>
                </a:lnTo>
                <a:lnTo>
                  <a:pt x="139446" y="398525"/>
                </a:lnTo>
                <a:lnTo>
                  <a:pt x="297942" y="342899"/>
                </a:lnTo>
                <a:lnTo>
                  <a:pt x="548640" y="315467"/>
                </a:lnTo>
                <a:lnTo>
                  <a:pt x="651510" y="325373"/>
                </a:lnTo>
                <a:lnTo>
                  <a:pt x="678180" y="352043"/>
                </a:lnTo>
                <a:lnTo>
                  <a:pt x="707136" y="323562"/>
                </a:lnTo>
                <a:lnTo>
                  <a:pt x="707136" y="259841"/>
                </a:lnTo>
                <a:lnTo>
                  <a:pt x="734568" y="176783"/>
                </a:lnTo>
                <a:lnTo>
                  <a:pt x="810006" y="102107"/>
                </a:lnTo>
                <a:lnTo>
                  <a:pt x="865632" y="83057"/>
                </a:lnTo>
                <a:lnTo>
                  <a:pt x="939546" y="128777"/>
                </a:lnTo>
                <a:lnTo>
                  <a:pt x="977646" y="83057"/>
                </a:lnTo>
                <a:close/>
              </a:path>
              <a:path w="977900" h="1233170">
                <a:moveTo>
                  <a:pt x="566166" y="1177289"/>
                </a:moveTo>
                <a:lnTo>
                  <a:pt x="548640" y="1094993"/>
                </a:lnTo>
                <a:lnTo>
                  <a:pt x="512064" y="982979"/>
                </a:lnTo>
                <a:lnTo>
                  <a:pt x="371094" y="852677"/>
                </a:lnTo>
                <a:lnTo>
                  <a:pt x="232410" y="733043"/>
                </a:lnTo>
                <a:lnTo>
                  <a:pt x="166878" y="601979"/>
                </a:lnTo>
                <a:lnTo>
                  <a:pt x="139446" y="398525"/>
                </a:lnTo>
                <a:lnTo>
                  <a:pt x="139446" y="824821"/>
                </a:lnTo>
                <a:lnTo>
                  <a:pt x="176022" y="890777"/>
                </a:lnTo>
                <a:lnTo>
                  <a:pt x="268986" y="1038605"/>
                </a:lnTo>
                <a:lnTo>
                  <a:pt x="353568" y="1140713"/>
                </a:lnTo>
                <a:lnTo>
                  <a:pt x="436626" y="1213865"/>
                </a:lnTo>
                <a:lnTo>
                  <a:pt x="520446" y="1232915"/>
                </a:lnTo>
                <a:lnTo>
                  <a:pt x="566166" y="1177289"/>
                </a:lnTo>
                <a:close/>
              </a:path>
              <a:path w="977900" h="1233170">
                <a:moveTo>
                  <a:pt x="724662" y="306323"/>
                </a:moveTo>
                <a:lnTo>
                  <a:pt x="707136" y="259841"/>
                </a:lnTo>
                <a:lnTo>
                  <a:pt x="707136" y="323562"/>
                </a:lnTo>
                <a:lnTo>
                  <a:pt x="724662" y="30632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5477255" y="2133600"/>
            <a:ext cx="260350" cy="304165"/>
          </a:xfrm>
          <a:custGeom>
            <a:avLst/>
            <a:gdLst/>
            <a:ahLst/>
            <a:cxnLst/>
            <a:rect l="l" t="t" r="r" b="b"/>
            <a:pathLst>
              <a:path w="260350" h="304164">
                <a:moveTo>
                  <a:pt x="222504" y="219605"/>
                </a:moveTo>
                <a:lnTo>
                  <a:pt x="222504" y="137160"/>
                </a:lnTo>
                <a:lnTo>
                  <a:pt x="195072" y="182880"/>
                </a:lnTo>
                <a:lnTo>
                  <a:pt x="148590" y="192786"/>
                </a:lnTo>
                <a:lnTo>
                  <a:pt x="92964" y="182880"/>
                </a:lnTo>
                <a:lnTo>
                  <a:pt x="36576" y="211836"/>
                </a:lnTo>
                <a:lnTo>
                  <a:pt x="7620" y="248412"/>
                </a:lnTo>
                <a:lnTo>
                  <a:pt x="0" y="294894"/>
                </a:lnTo>
                <a:lnTo>
                  <a:pt x="36576" y="304038"/>
                </a:lnTo>
                <a:lnTo>
                  <a:pt x="54102" y="284988"/>
                </a:lnTo>
                <a:lnTo>
                  <a:pt x="54102" y="267462"/>
                </a:lnTo>
                <a:lnTo>
                  <a:pt x="83058" y="238506"/>
                </a:lnTo>
                <a:lnTo>
                  <a:pt x="148590" y="238506"/>
                </a:lnTo>
                <a:lnTo>
                  <a:pt x="214122" y="229362"/>
                </a:lnTo>
                <a:lnTo>
                  <a:pt x="222504" y="219605"/>
                </a:lnTo>
                <a:close/>
              </a:path>
              <a:path w="260350" h="304164">
                <a:moveTo>
                  <a:pt x="259841" y="176147"/>
                </a:moveTo>
                <a:lnTo>
                  <a:pt x="259841" y="53979"/>
                </a:lnTo>
                <a:lnTo>
                  <a:pt x="251460" y="25146"/>
                </a:lnTo>
                <a:lnTo>
                  <a:pt x="163808" y="0"/>
                </a:lnTo>
                <a:lnTo>
                  <a:pt x="152461" y="0"/>
                </a:lnTo>
                <a:lnTo>
                  <a:pt x="83058" y="17526"/>
                </a:lnTo>
                <a:lnTo>
                  <a:pt x="64008" y="63246"/>
                </a:lnTo>
                <a:lnTo>
                  <a:pt x="92964" y="80772"/>
                </a:lnTo>
                <a:lnTo>
                  <a:pt x="119634" y="63246"/>
                </a:lnTo>
                <a:lnTo>
                  <a:pt x="158496" y="54102"/>
                </a:lnTo>
                <a:lnTo>
                  <a:pt x="195072" y="54102"/>
                </a:lnTo>
                <a:lnTo>
                  <a:pt x="222504" y="80772"/>
                </a:lnTo>
                <a:lnTo>
                  <a:pt x="222504" y="219605"/>
                </a:lnTo>
                <a:lnTo>
                  <a:pt x="259841" y="17614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5411723" y="2475738"/>
            <a:ext cx="68579" cy="6705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52</a:t>
            </a:fld>
            <a:endParaRPr spc="-5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Cryptography</a:t>
            </a:r>
          </a:p>
        </p:txBody>
      </p:sp>
      <p:sp>
        <p:nvSpPr>
          <p:cNvPr id="19459" name="Content Placeholder 2"/>
          <p:cNvSpPr>
            <a:spLocks noGrp="1"/>
          </p:cNvSpPr>
          <p:nvPr>
            <p:ph idx="1"/>
          </p:nvPr>
        </p:nvSpPr>
        <p:spPr>
          <a:xfrm>
            <a:off x="1221739" y="1909826"/>
            <a:ext cx="7535545" cy="2215991"/>
          </a:xfrm>
        </p:spPr>
        <p:txBody>
          <a:bodyPr/>
          <a:lstStyle/>
          <a:p>
            <a:r>
              <a:rPr lang="en-US" altLang="en-US" smtClean="0"/>
              <a:t>Algorithm</a:t>
            </a:r>
          </a:p>
          <a:p>
            <a:r>
              <a:rPr lang="en-US" altLang="en-US" smtClean="0"/>
              <a:t>Key(s) = secret value(s)</a:t>
            </a:r>
          </a:p>
          <a:p>
            <a:r>
              <a:rPr lang="en-US" altLang="en-US" smtClean="0"/>
              <a:t>OK for good algorithm to be public</a:t>
            </a:r>
          </a:p>
          <a:p>
            <a:pPr lvl="1"/>
            <a:r>
              <a:rPr lang="en-US" altLang="en-US" smtClean="0"/>
              <a:t>Not OK to use bad algorithm</a:t>
            </a:r>
          </a:p>
          <a:p>
            <a:pPr lvl="1"/>
            <a:r>
              <a:rPr lang="en-US" altLang="en-US" smtClean="0"/>
              <a:t>“Sunlight is the best disinfectant”</a:t>
            </a:r>
          </a:p>
          <a:p>
            <a:pPr lvl="1"/>
            <a:r>
              <a:rPr lang="en-US" altLang="en-US" smtClean="0"/>
              <a:t>Algorithm without key does not help unmangle the information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4294967295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41724898" indent="-41221978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50292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100584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150876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201168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r>
              <a:rPr lang="en-US" altLang="en-US">
                <a:solidFill>
                  <a:srgbClr val="898989"/>
                </a:solidFill>
              </a:rPr>
              <a:t>CSS 432: Introduction to Cryptography</a:t>
            </a:r>
          </a:p>
        </p:txBody>
      </p:sp>
    </p:spTree>
    <p:extLst>
      <p:ext uri="{BB962C8B-B14F-4D97-AF65-F5344CB8AC3E}">
        <p14:creationId xmlns:p14="http://schemas.microsoft.com/office/powerpoint/2010/main" val="237653336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860039" y="1006855"/>
            <a:ext cx="433832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Goals </a:t>
            </a:r>
            <a:r>
              <a:rPr dirty="0"/>
              <a:t>of</a:t>
            </a:r>
            <a:r>
              <a:rPr spc="-80" dirty="0"/>
              <a:t> </a:t>
            </a:r>
            <a:r>
              <a:rPr dirty="0"/>
              <a:t>Cryptosystems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93139" y="1964689"/>
            <a:ext cx="7855584" cy="4085590"/>
          </a:xfrm>
          <a:prstGeom prst="rect">
            <a:avLst/>
          </a:prstGeom>
        </p:spPr>
        <p:txBody>
          <a:bodyPr vert="horz" wrap="square" lIns="0" tIns="121920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960"/>
              </a:spcBef>
              <a:buFont typeface="Arial"/>
              <a:buChar char="•"/>
              <a:tabLst>
                <a:tab pos="356235" algn="l"/>
              </a:tabLst>
            </a:pPr>
            <a:r>
              <a:rPr sz="3600" spc="-5" dirty="0">
                <a:latin typeface="Times New Roman"/>
                <a:cs typeface="Times New Roman"/>
              </a:rPr>
              <a:t>Protection </a:t>
            </a:r>
            <a:r>
              <a:rPr sz="3600" dirty="0">
                <a:latin typeface="Times New Roman"/>
                <a:cs typeface="Times New Roman"/>
              </a:rPr>
              <a:t>of </a:t>
            </a:r>
            <a:r>
              <a:rPr sz="3600" b="1" dirty="0">
                <a:latin typeface="Times New Roman"/>
                <a:cs typeface="Times New Roman"/>
              </a:rPr>
              <a:t>confidentiality</a:t>
            </a:r>
            <a:endParaRPr sz="36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865"/>
              </a:spcBef>
              <a:buFont typeface="Arial"/>
              <a:buChar char="•"/>
              <a:tabLst>
                <a:tab pos="356235" algn="l"/>
              </a:tabLst>
            </a:pPr>
            <a:r>
              <a:rPr sz="3600" spc="-5" dirty="0">
                <a:latin typeface="Times New Roman"/>
                <a:cs typeface="Times New Roman"/>
              </a:rPr>
              <a:t>Protection </a:t>
            </a:r>
            <a:r>
              <a:rPr sz="3600" dirty="0">
                <a:latin typeface="Times New Roman"/>
                <a:cs typeface="Times New Roman"/>
              </a:rPr>
              <a:t>of </a:t>
            </a:r>
            <a:r>
              <a:rPr sz="3600" b="1" dirty="0">
                <a:latin typeface="Times New Roman"/>
                <a:cs typeface="Times New Roman"/>
              </a:rPr>
              <a:t>integrity</a:t>
            </a:r>
            <a:endParaRPr sz="36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705"/>
              </a:spcBef>
              <a:buSzPct val="75000"/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spc="-5" dirty="0">
                <a:latin typeface="Times New Roman"/>
                <a:cs typeface="Times New Roman"/>
              </a:rPr>
              <a:t>Message</a:t>
            </a:r>
            <a:r>
              <a:rPr sz="2800" spc="-2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integrity</a:t>
            </a:r>
            <a:endParaRPr sz="28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670"/>
              </a:spcBef>
              <a:buSzPct val="75000"/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spc="-5" dirty="0">
                <a:latin typeface="Times New Roman"/>
                <a:cs typeface="Times New Roman"/>
              </a:rPr>
              <a:t>Non-repudiation </a:t>
            </a:r>
            <a:r>
              <a:rPr sz="2800" dirty="0">
                <a:latin typeface="Times New Roman"/>
                <a:cs typeface="Times New Roman"/>
              </a:rPr>
              <a:t>(origin</a:t>
            </a:r>
            <a:r>
              <a:rPr sz="2800" spc="-4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integrity)</a:t>
            </a:r>
            <a:endParaRPr sz="28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675"/>
              </a:spcBef>
              <a:buSzPct val="75000"/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spc="-5" dirty="0">
                <a:latin typeface="Times New Roman"/>
                <a:cs typeface="Times New Roman"/>
              </a:rPr>
              <a:t>Authentication </a:t>
            </a:r>
            <a:r>
              <a:rPr sz="2800" dirty="0">
                <a:latin typeface="Times New Roman"/>
                <a:cs typeface="Times New Roman"/>
              </a:rPr>
              <a:t>(origin</a:t>
            </a:r>
            <a:r>
              <a:rPr sz="2800" spc="-4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integrity)</a:t>
            </a:r>
            <a:endParaRPr sz="2800">
              <a:latin typeface="Times New Roman"/>
              <a:cs typeface="Times New Roman"/>
            </a:endParaRPr>
          </a:p>
          <a:p>
            <a:pPr marL="355600" marR="5080" indent="-342900">
              <a:lnSpc>
                <a:spcPct val="100000"/>
              </a:lnSpc>
              <a:spcBef>
                <a:spcPts val="830"/>
              </a:spcBef>
              <a:buSzPct val="75000"/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600" spc="-5" dirty="0">
                <a:latin typeface="Times New Roman"/>
                <a:cs typeface="Times New Roman"/>
              </a:rPr>
              <a:t>Do </a:t>
            </a:r>
            <a:r>
              <a:rPr sz="3600" dirty="0">
                <a:latin typeface="Times New Roman"/>
                <a:cs typeface="Times New Roman"/>
              </a:rPr>
              <a:t>not address </a:t>
            </a:r>
            <a:r>
              <a:rPr sz="3600" spc="-20" dirty="0">
                <a:latin typeface="Times New Roman"/>
                <a:cs typeface="Times New Roman"/>
              </a:rPr>
              <a:t>availability. </a:t>
            </a:r>
            <a:r>
              <a:rPr sz="3600" dirty="0">
                <a:latin typeface="Times New Roman"/>
                <a:cs typeface="Times New Roman"/>
              </a:rPr>
              <a:t>(The </a:t>
            </a:r>
            <a:r>
              <a:rPr sz="3600" spc="-10" dirty="0">
                <a:latin typeface="Times New Roman"/>
                <a:cs typeface="Times New Roman"/>
              </a:rPr>
              <a:t>official  </a:t>
            </a:r>
            <a:r>
              <a:rPr sz="3600" spc="-5" dirty="0">
                <a:latin typeface="Times New Roman"/>
                <a:cs typeface="Times New Roman"/>
              </a:rPr>
              <a:t>CISSP book says otherwise; </a:t>
            </a:r>
            <a:r>
              <a:rPr sz="3600" dirty="0">
                <a:latin typeface="Times New Roman"/>
                <a:cs typeface="Times New Roman"/>
              </a:rPr>
              <a:t>it is</a:t>
            </a:r>
            <a:r>
              <a:rPr sz="3600" spc="-210" dirty="0">
                <a:latin typeface="Times New Roman"/>
                <a:cs typeface="Times New Roman"/>
              </a:rPr>
              <a:t> </a:t>
            </a:r>
            <a:r>
              <a:rPr sz="3600" spc="-5" dirty="0">
                <a:latin typeface="Times New Roman"/>
                <a:cs typeface="Times New Roman"/>
              </a:rPr>
              <a:t>wrong.)</a:t>
            </a:r>
            <a:endParaRPr sz="36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7</a:t>
            </a:fld>
            <a:endParaRPr spc="-5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57200" y="457200"/>
            <a:ext cx="9144000" cy="1447800"/>
          </a:xfrm>
          <a:custGeom>
            <a:avLst/>
            <a:gdLst/>
            <a:ahLst/>
            <a:cxnLst/>
            <a:rect l="l" t="t" r="r" b="b"/>
            <a:pathLst>
              <a:path w="9144000" h="1447800">
                <a:moveTo>
                  <a:pt x="0" y="0"/>
                </a:moveTo>
                <a:lnTo>
                  <a:pt x="0" y="1447800"/>
                </a:lnTo>
                <a:lnTo>
                  <a:pt x="9144000" y="14477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EBC1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869945" y="1006855"/>
            <a:ext cx="431990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Plaintext and</a:t>
            </a:r>
            <a:r>
              <a:rPr spc="-10" dirty="0"/>
              <a:t> </a:t>
            </a:r>
            <a:r>
              <a:rPr spc="-5" dirty="0"/>
              <a:t>Ciphertext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1134861" y="2144552"/>
            <a:ext cx="3808095" cy="1887220"/>
          </a:xfrm>
          <a:prstGeom prst="rect">
            <a:avLst/>
          </a:prstGeom>
        </p:spPr>
        <p:txBody>
          <a:bodyPr vert="horz" wrap="square" lIns="0" tIns="2298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810"/>
              </a:spcBef>
            </a:pPr>
            <a:r>
              <a:rPr sz="3100" spc="-5" dirty="0">
                <a:latin typeface="Times New Roman"/>
                <a:cs typeface="Times New Roman"/>
              </a:rPr>
              <a:t>The C</a:t>
            </a:r>
            <a:r>
              <a:rPr sz="3200" spc="-5" dirty="0">
                <a:latin typeface="Times New Roman"/>
                <a:cs typeface="Times New Roman"/>
              </a:rPr>
              <a:t>æ</a:t>
            </a:r>
            <a:r>
              <a:rPr sz="3100" spc="-5" dirty="0">
                <a:latin typeface="Times New Roman"/>
                <a:cs typeface="Times New Roman"/>
              </a:rPr>
              <a:t>sar</a:t>
            </a:r>
            <a:r>
              <a:rPr sz="3100" spc="-10" dirty="0">
                <a:latin typeface="Times New Roman"/>
                <a:cs typeface="Times New Roman"/>
              </a:rPr>
              <a:t> </a:t>
            </a:r>
            <a:r>
              <a:rPr sz="3100" dirty="0">
                <a:latin typeface="Times New Roman"/>
                <a:cs typeface="Times New Roman"/>
              </a:rPr>
              <a:t>Cipher:</a:t>
            </a:r>
            <a:endParaRPr sz="3100">
              <a:latin typeface="Times New Roman"/>
              <a:cs typeface="Times New Roman"/>
            </a:endParaRPr>
          </a:p>
          <a:p>
            <a:pPr marL="12700" marR="5080">
              <a:lnSpc>
                <a:spcPct val="100000"/>
              </a:lnSpc>
              <a:spcBef>
                <a:spcPts val="1670"/>
              </a:spcBef>
            </a:pPr>
            <a:r>
              <a:rPr sz="3100" b="1" dirty="0">
                <a:solidFill>
                  <a:srgbClr val="3333CC"/>
                </a:solidFill>
                <a:latin typeface="Courier New"/>
                <a:cs typeface="Courier New"/>
              </a:rPr>
              <a:t>Now is the</a:t>
            </a:r>
            <a:r>
              <a:rPr sz="3100" b="1" spc="-105" dirty="0">
                <a:solidFill>
                  <a:srgbClr val="3333CC"/>
                </a:solidFill>
                <a:latin typeface="Courier New"/>
                <a:cs typeface="Courier New"/>
              </a:rPr>
              <a:t> </a:t>
            </a:r>
            <a:r>
              <a:rPr sz="3100" b="1" dirty="0">
                <a:solidFill>
                  <a:srgbClr val="3333CC"/>
                </a:solidFill>
                <a:latin typeface="Courier New"/>
                <a:cs typeface="Courier New"/>
              </a:rPr>
              <a:t>time!  </a:t>
            </a:r>
            <a:r>
              <a:rPr sz="3100" b="1" spc="-5" dirty="0">
                <a:solidFill>
                  <a:srgbClr val="3333CC"/>
                </a:solidFill>
                <a:latin typeface="Courier New"/>
                <a:cs typeface="Courier New"/>
              </a:rPr>
              <a:t>Opx jt uif</a:t>
            </a:r>
            <a:r>
              <a:rPr sz="3100" b="1" spc="-65" dirty="0">
                <a:solidFill>
                  <a:srgbClr val="3333CC"/>
                </a:solidFill>
                <a:latin typeface="Courier New"/>
                <a:cs typeface="Courier New"/>
              </a:rPr>
              <a:t> </a:t>
            </a:r>
            <a:r>
              <a:rPr sz="3100" b="1" spc="-5" dirty="0">
                <a:solidFill>
                  <a:srgbClr val="3333CC"/>
                </a:solidFill>
                <a:latin typeface="Courier New"/>
                <a:cs typeface="Courier New"/>
              </a:rPr>
              <a:t>ujnf!</a:t>
            </a:r>
            <a:endParaRPr sz="3100">
              <a:latin typeface="Courier New"/>
              <a:cs typeface="Courier New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5182620" y="3067256"/>
            <a:ext cx="1690370" cy="9709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3100" dirty="0">
                <a:latin typeface="Times New Roman"/>
                <a:cs typeface="Times New Roman"/>
              </a:rPr>
              <a:t>Plaintext  Ciphertext</a:t>
            </a:r>
            <a:endParaRPr sz="3100">
              <a:latin typeface="Times New Roman"/>
              <a:cs typeface="Times New Roman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8</a:t>
            </a:fld>
            <a:endParaRPr spc="-5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57200" y="457200"/>
            <a:ext cx="9144000" cy="1447800"/>
          </a:xfrm>
          <a:custGeom>
            <a:avLst/>
            <a:gdLst/>
            <a:ahLst/>
            <a:cxnLst/>
            <a:rect l="l" t="t" r="r" b="b"/>
            <a:pathLst>
              <a:path w="9144000" h="1447800">
                <a:moveTo>
                  <a:pt x="0" y="0"/>
                </a:moveTo>
                <a:lnTo>
                  <a:pt x="0" y="1447800"/>
                </a:lnTo>
                <a:lnTo>
                  <a:pt x="9144000" y="14477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EBC1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138426" y="1006855"/>
            <a:ext cx="578040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Cryptography = Algorithm +</a:t>
            </a:r>
            <a:r>
              <a:rPr spc="-175" dirty="0"/>
              <a:t> </a:t>
            </a:r>
            <a:r>
              <a:rPr spc="-10" dirty="0"/>
              <a:t>Key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1297939" y="2152904"/>
            <a:ext cx="7601584" cy="35693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  <a:tabLst>
                <a:tab pos="2070735" algn="l"/>
                <a:tab pos="4678045" algn="l"/>
              </a:tabLst>
            </a:pPr>
            <a:r>
              <a:rPr sz="3100" b="1" dirty="0">
                <a:latin typeface="Times New Roman"/>
                <a:cs typeface="Times New Roman"/>
              </a:rPr>
              <a:t>Algorithm:	</a:t>
            </a:r>
            <a:r>
              <a:rPr sz="3100" dirty="0">
                <a:latin typeface="Times New Roman"/>
                <a:cs typeface="Times New Roman"/>
              </a:rPr>
              <a:t>A procedure for transforming</a:t>
            </a:r>
            <a:r>
              <a:rPr sz="3100" spc="-254" dirty="0">
                <a:latin typeface="Times New Roman"/>
                <a:cs typeface="Times New Roman"/>
              </a:rPr>
              <a:t> </a:t>
            </a:r>
            <a:r>
              <a:rPr sz="3100" dirty="0">
                <a:latin typeface="Times New Roman"/>
                <a:cs typeface="Times New Roman"/>
              </a:rPr>
              <a:t>plain  text and a </a:t>
            </a:r>
            <a:r>
              <a:rPr sz="3100" spc="-5" dirty="0">
                <a:latin typeface="Times New Roman"/>
                <a:cs typeface="Times New Roman"/>
              </a:rPr>
              <a:t>key </a:t>
            </a:r>
            <a:r>
              <a:rPr sz="3100" dirty="0">
                <a:latin typeface="Times New Roman"/>
                <a:cs typeface="Times New Roman"/>
              </a:rPr>
              <a:t>to</a:t>
            </a:r>
            <a:r>
              <a:rPr sz="3100" spc="15" dirty="0">
                <a:latin typeface="Times New Roman"/>
                <a:cs typeface="Times New Roman"/>
              </a:rPr>
              <a:t> </a:t>
            </a:r>
            <a:r>
              <a:rPr sz="3100" dirty="0">
                <a:latin typeface="Times New Roman"/>
                <a:cs typeface="Times New Roman"/>
              </a:rPr>
              <a:t>cipher</a:t>
            </a:r>
            <a:r>
              <a:rPr sz="3100" spc="5" dirty="0">
                <a:latin typeface="Times New Roman"/>
                <a:cs typeface="Times New Roman"/>
              </a:rPr>
              <a:t> </a:t>
            </a:r>
            <a:r>
              <a:rPr sz="3100" dirty="0">
                <a:latin typeface="Times New Roman"/>
                <a:cs typeface="Times New Roman"/>
              </a:rPr>
              <a:t>text.	</a:t>
            </a:r>
            <a:r>
              <a:rPr sz="3100" spc="-5" dirty="0">
                <a:latin typeface="Times New Roman"/>
                <a:cs typeface="Times New Roman"/>
              </a:rPr>
              <a:t>The </a:t>
            </a:r>
            <a:r>
              <a:rPr sz="3100" dirty="0">
                <a:latin typeface="Times New Roman"/>
                <a:cs typeface="Times New Roman"/>
              </a:rPr>
              <a:t>algorithm is  generally assumed to be </a:t>
            </a:r>
            <a:r>
              <a:rPr sz="3100" spc="-5" dirty="0">
                <a:latin typeface="Times New Roman"/>
                <a:cs typeface="Times New Roman"/>
              </a:rPr>
              <a:t>well-known.  (Kerckhoffs’</a:t>
            </a:r>
            <a:r>
              <a:rPr sz="3100" spc="-220" dirty="0">
                <a:latin typeface="Times New Roman"/>
                <a:cs typeface="Times New Roman"/>
              </a:rPr>
              <a:t> </a:t>
            </a:r>
            <a:r>
              <a:rPr sz="3100" dirty="0">
                <a:latin typeface="Times New Roman"/>
                <a:cs typeface="Times New Roman"/>
              </a:rPr>
              <a:t>principle.)</a:t>
            </a:r>
            <a:endParaRPr sz="3100">
              <a:latin typeface="Times New Roman"/>
              <a:cs typeface="Times New Roman"/>
            </a:endParaRPr>
          </a:p>
          <a:p>
            <a:pPr marL="12700" marR="174625">
              <a:lnSpc>
                <a:spcPct val="100000"/>
              </a:lnSpc>
              <a:spcBef>
                <a:spcPts val="1860"/>
              </a:spcBef>
            </a:pPr>
            <a:r>
              <a:rPr sz="3100" b="1" dirty="0">
                <a:latin typeface="Times New Roman"/>
                <a:cs typeface="Times New Roman"/>
              </a:rPr>
              <a:t>Key: </a:t>
            </a:r>
            <a:r>
              <a:rPr sz="3100" dirty="0">
                <a:latin typeface="Times New Roman"/>
                <a:cs typeface="Times New Roman"/>
              </a:rPr>
              <a:t>A </a:t>
            </a:r>
            <a:r>
              <a:rPr sz="3100" spc="-5" dirty="0">
                <a:latin typeface="Times New Roman"/>
                <a:cs typeface="Times New Roman"/>
              </a:rPr>
              <a:t>secret, </a:t>
            </a:r>
            <a:r>
              <a:rPr sz="3100" dirty="0">
                <a:latin typeface="Times New Roman"/>
                <a:cs typeface="Times New Roman"/>
              </a:rPr>
              <a:t>often random, collection of</a:t>
            </a:r>
            <a:r>
              <a:rPr sz="3100" spc="-425" dirty="0">
                <a:latin typeface="Times New Roman"/>
                <a:cs typeface="Times New Roman"/>
              </a:rPr>
              <a:t> </a:t>
            </a:r>
            <a:r>
              <a:rPr sz="3100" dirty="0">
                <a:latin typeface="Times New Roman"/>
                <a:cs typeface="Times New Roman"/>
              </a:rPr>
              <a:t>data  that is combined </a:t>
            </a:r>
            <a:r>
              <a:rPr sz="3100" spc="-5" dirty="0">
                <a:latin typeface="Times New Roman"/>
                <a:cs typeface="Times New Roman"/>
              </a:rPr>
              <a:t>with </a:t>
            </a:r>
            <a:r>
              <a:rPr sz="3100" dirty="0">
                <a:latin typeface="Times New Roman"/>
                <a:cs typeface="Times New Roman"/>
              </a:rPr>
              <a:t>a plain text message to  produce cipher</a:t>
            </a:r>
            <a:r>
              <a:rPr sz="3100" spc="-5" dirty="0">
                <a:latin typeface="Times New Roman"/>
                <a:cs typeface="Times New Roman"/>
              </a:rPr>
              <a:t> </a:t>
            </a:r>
            <a:r>
              <a:rPr sz="3100" dirty="0">
                <a:latin typeface="Times New Roman"/>
                <a:cs typeface="Times New Roman"/>
              </a:rPr>
              <a:t>text.</a:t>
            </a:r>
            <a:endParaRPr sz="31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9</a:t>
            </a:fld>
            <a:endParaRPr spc="-5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2420</Words>
  <Application>Microsoft Office PowerPoint</Application>
  <PresentationFormat>Custom</PresentationFormat>
  <Paragraphs>499</Paragraphs>
  <Slides>52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52</vt:i4>
      </vt:variant>
    </vt:vector>
  </HeadingPairs>
  <TitlesOfParts>
    <vt:vector size="62" baseType="lpstr">
      <vt:lpstr>MS PGothic</vt:lpstr>
      <vt:lpstr>Arial</vt:lpstr>
      <vt:lpstr>Arial Narrow</vt:lpstr>
      <vt:lpstr>Calibri</vt:lpstr>
      <vt:lpstr>Comic Sans MS</vt:lpstr>
      <vt:lpstr>Courier New</vt:lpstr>
      <vt:lpstr>Lucida Calligraphy</vt:lpstr>
      <vt:lpstr>Symbol</vt:lpstr>
      <vt:lpstr>Times New Roman</vt:lpstr>
      <vt:lpstr>Office Theme</vt:lpstr>
      <vt:lpstr>IT 4823 Information Security Administration</vt:lpstr>
      <vt:lpstr>Codes and Ciphers</vt:lpstr>
      <vt:lpstr>Cryptography</vt:lpstr>
      <vt:lpstr>Cryptography</vt:lpstr>
      <vt:lpstr>Cryptography Definitions</vt:lpstr>
      <vt:lpstr>Cryptography</vt:lpstr>
      <vt:lpstr>Goals of Cryptosystems</vt:lpstr>
      <vt:lpstr>Plaintext and Ciphertext</vt:lpstr>
      <vt:lpstr>Cryptography = Algorithm + Key</vt:lpstr>
      <vt:lpstr>Cryptosystem</vt:lpstr>
      <vt:lpstr>Example</vt:lpstr>
      <vt:lpstr>Three Major Areas</vt:lpstr>
      <vt:lpstr>Symmetric Key Cryptography</vt:lpstr>
      <vt:lpstr>Symmetric Key Cryptography</vt:lpstr>
      <vt:lpstr>Symmetric Key Cryptography</vt:lpstr>
      <vt:lpstr>Breakable Encryption</vt:lpstr>
      <vt:lpstr>Key Strength and Security</vt:lpstr>
      <vt:lpstr>Attacks Against Cryptography</vt:lpstr>
      <vt:lpstr>Computational vs. Absolute Security</vt:lpstr>
      <vt:lpstr>Computational Security</vt:lpstr>
      <vt:lpstr>Representing Messages</vt:lpstr>
      <vt:lpstr>Example</vt:lpstr>
      <vt:lpstr>The Cæsar Cipher</vt:lpstr>
      <vt:lpstr>Cæsar’s Problem</vt:lpstr>
      <vt:lpstr>Vigenère Cipher</vt:lpstr>
      <vt:lpstr>Cryptographic Terms</vt:lpstr>
      <vt:lpstr>Vigenère Tableau</vt:lpstr>
      <vt:lpstr>One-Time Pad</vt:lpstr>
      <vt:lpstr>More About One-Time Pads</vt:lpstr>
      <vt:lpstr>Vernam Cipher</vt:lpstr>
      <vt:lpstr>Product Ciphers</vt:lpstr>
      <vt:lpstr>Shannon’s Characteristics</vt:lpstr>
      <vt:lpstr>“Trustworthy” Encryption Systems</vt:lpstr>
      <vt:lpstr>Secret-Key Encryption</vt:lpstr>
      <vt:lpstr>The Problem with Secret Keys</vt:lpstr>
      <vt:lpstr>Weaknesses</vt:lpstr>
      <vt:lpstr>Feistel Cipher Structure</vt:lpstr>
      <vt:lpstr>Block Cipher Structure</vt:lpstr>
      <vt:lpstr>Triple DES (3DES)</vt:lpstr>
      <vt:lpstr>Stream Ciphers</vt:lpstr>
      <vt:lpstr>Symmetric (Secret Key) Encryption</vt:lpstr>
      <vt:lpstr>PowerPoint Presentation</vt:lpstr>
      <vt:lpstr>Key Distribution</vt:lpstr>
      <vt:lpstr>Notation</vt:lpstr>
      <vt:lpstr>Goal: Alice and Bill Get Shared Key</vt:lpstr>
      <vt:lpstr>Classical Key Exchange</vt:lpstr>
      <vt:lpstr>Simple Protocol</vt:lpstr>
      <vt:lpstr>Problems</vt:lpstr>
      <vt:lpstr>Needham-Schroeder</vt:lpstr>
      <vt:lpstr>Argument: Alice talking to Bill</vt:lpstr>
      <vt:lpstr>Argument: Bill talking to Alice</vt:lpstr>
      <vt:lpstr>Questions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Microsoft PowerPoint - 4823_02_cryptography_I.pptx</dc:title>
  <dc:creator>bbrown</dc:creator>
  <cp:lastModifiedBy>Hossain Shahriar</cp:lastModifiedBy>
  <cp:revision>2</cp:revision>
  <dcterms:created xsi:type="dcterms:W3CDTF">2019-06-19T16:48:10Z</dcterms:created>
  <dcterms:modified xsi:type="dcterms:W3CDTF">2019-06-19T16:51:36Z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2016-08-15T00:00:00Z</vt:filetime>
  </property>
  <property fmtid="{D5CDD505-2E9C-101B-9397-08002B2CF9AE}" pid="3" name="Creator">
    <vt:lpwstr>PScript5.dll Version 5.2.2</vt:lpwstr>
  </property>
  <property fmtid="{D5CDD505-2E9C-101B-9397-08002B2CF9AE}" pid="4" name="LastSaved">
    <vt:filetime>2019-06-19T00:00:00Z</vt:filetime>
  </property>
</Properties>
</file>