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385" r:id="rId2"/>
    <p:sldId id="373" r:id="rId3"/>
    <p:sldId id="420" r:id="rId4"/>
    <p:sldId id="390" r:id="rId5"/>
    <p:sldId id="387" r:id="rId6"/>
    <p:sldId id="422" r:id="rId7"/>
    <p:sldId id="421" r:id="rId8"/>
    <p:sldId id="388" r:id="rId9"/>
    <p:sldId id="389" r:id="rId10"/>
    <p:sldId id="376" r:id="rId11"/>
    <p:sldId id="378" r:id="rId12"/>
    <p:sldId id="424" r:id="rId13"/>
    <p:sldId id="382" r:id="rId14"/>
    <p:sldId id="336" r:id="rId15"/>
    <p:sldId id="347" r:id="rId16"/>
    <p:sldId id="42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7" d="100"/>
          <a:sy n="47" d="100"/>
        </p:scale>
        <p:origin x="32" y="4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498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60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8470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424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622023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5319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497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873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375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49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924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669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077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60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91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262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29D36-0413-41EF-8E57-BA926F1F0250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728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jssec.org/dl/android_securecoding_en.pdf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cs.kennesaw.edu/~hshahria/mobileapp/contentprovider.htm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</a:t>
            </a:r>
            <a:r>
              <a:rPr lang="en-US" dirty="0" smtClean="0"/>
              <a:t>Provider Data Leakage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8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4033" y="457200"/>
            <a:ext cx="9330579" cy="1447800"/>
          </a:xfrm>
        </p:spPr>
        <p:txBody>
          <a:bodyPr/>
          <a:lstStyle/>
          <a:p>
            <a:r>
              <a:rPr lang="en-US" dirty="0"/>
              <a:t>Content Provider Leakage </a:t>
            </a:r>
            <a:r>
              <a:rPr lang="en-US" dirty="0" smtClean="0"/>
              <a:t>Vulnerability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1396" y="1838131"/>
            <a:ext cx="9433216" cy="407309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vulnerabilities </a:t>
            </a:r>
            <a:r>
              <a:rPr lang="en-US" dirty="0"/>
              <a:t>can be exploited by developing </a:t>
            </a:r>
            <a:r>
              <a:rPr lang="en-US" dirty="0" smtClean="0">
                <a:solidFill>
                  <a:srgbClr val="FF0000"/>
                </a:solidFill>
              </a:rPr>
              <a:t>malware</a:t>
            </a:r>
            <a:endParaRPr lang="en-US" dirty="0" smtClean="0"/>
          </a:p>
          <a:p>
            <a:pPr lvl="1"/>
            <a:r>
              <a:rPr lang="en-US" dirty="0" smtClean="0"/>
              <a:t>retrieve passwords </a:t>
            </a:r>
            <a:r>
              <a:rPr lang="en-US" dirty="0"/>
              <a:t>of instant messaging accounts (</a:t>
            </a:r>
            <a:r>
              <a:rPr lang="en-US" i="1" dirty="0" err="1"/>
              <a:t>SocialHub</a:t>
            </a:r>
            <a:r>
              <a:rPr lang="en-US" dirty="0"/>
              <a:t> app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read </a:t>
            </a:r>
            <a:r>
              <a:rPr lang="en-US" dirty="0"/>
              <a:t>or delete notes entries (</a:t>
            </a:r>
            <a:r>
              <a:rPr lang="en-US" i="1" dirty="0"/>
              <a:t>Memo</a:t>
            </a:r>
            <a:r>
              <a:rPr lang="en-US" dirty="0"/>
              <a:t> </a:t>
            </a:r>
            <a:r>
              <a:rPr lang="en-US" dirty="0" smtClean="0"/>
              <a:t>app)</a:t>
            </a:r>
          </a:p>
          <a:p>
            <a:pPr lvl="1"/>
            <a:r>
              <a:rPr lang="en-US" dirty="0" smtClean="0"/>
              <a:t>view </a:t>
            </a:r>
            <a:r>
              <a:rPr lang="en-US" dirty="0"/>
              <a:t>photos and locations (</a:t>
            </a:r>
            <a:r>
              <a:rPr lang="en-US" i="1" dirty="0" err="1"/>
              <a:t>MiniDiary</a:t>
            </a:r>
            <a:r>
              <a:rPr lang="en-US" dirty="0"/>
              <a:t> </a:t>
            </a:r>
            <a:r>
              <a:rPr lang="en-US" dirty="0" smtClean="0"/>
              <a:t>app)</a:t>
            </a:r>
          </a:p>
          <a:p>
            <a:endParaRPr lang="en-US" dirty="0" smtClean="0"/>
          </a:p>
          <a:p>
            <a:r>
              <a:rPr lang="en-US" dirty="0" smtClean="0"/>
              <a:t>An </a:t>
            </a:r>
            <a:r>
              <a:rPr lang="en-US" dirty="0"/>
              <a:t>attacker </a:t>
            </a:r>
            <a:r>
              <a:rPr lang="en-US" dirty="0" smtClean="0"/>
              <a:t>needs </a:t>
            </a:r>
            <a:r>
              <a:rPr lang="en-US" dirty="0"/>
              <a:t>to know the </a:t>
            </a:r>
            <a:r>
              <a:rPr lang="en-US" dirty="0">
                <a:solidFill>
                  <a:srgbClr val="FF0000"/>
                </a:solidFill>
              </a:rPr>
              <a:t>provider class name </a:t>
            </a:r>
            <a:r>
              <a:rPr lang="en-US" dirty="0"/>
              <a:t>and the </a:t>
            </a:r>
            <a:r>
              <a:rPr lang="en-US" dirty="0">
                <a:solidFill>
                  <a:srgbClr val="FF0000"/>
                </a:solidFill>
              </a:rPr>
              <a:t>specific </a:t>
            </a:r>
            <a:r>
              <a:rPr lang="en-US" i="1" dirty="0">
                <a:solidFill>
                  <a:srgbClr val="FF0000"/>
                </a:solidFill>
              </a:rPr>
              <a:t>Uri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which represents the </a:t>
            </a:r>
            <a:r>
              <a:rPr lang="en-US" dirty="0">
                <a:solidFill>
                  <a:srgbClr val="FF0000"/>
                </a:solidFill>
              </a:rPr>
              <a:t>data </a:t>
            </a:r>
            <a:r>
              <a:rPr lang="en-US" dirty="0" smtClean="0">
                <a:solidFill>
                  <a:srgbClr val="FF0000"/>
                </a:solidFill>
              </a:rPr>
              <a:t>storage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E.g., accessing </a:t>
            </a:r>
            <a:r>
              <a:rPr lang="en-US" dirty="0" err="1" smtClean="0"/>
              <a:t>userid</a:t>
            </a:r>
            <a:r>
              <a:rPr lang="en-US" dirty="0" smtClean="0"/>
              <a:t> </a:t>
            </a:r>
            <a:r>
              <a:rPr lang="en-US" dirty="0"/>
              <a:t>and password of a device would require </a:t>
            </a:r>
            <a:endParaRPr lang="en-US" dirty="0" smtClean="0"/>
          </a:p>
          <a:p>
            <a:pPr lvl="1"/>
            <a:r>
              <a:rPr lang="en-US" dirty="0" smtClean="0"/>
              <a:t>querying </a:t>
            </a:r>
            <a:r>
              <a:rPr lang="en-US" i="1" dirty="0" err="1" smtClean="0">
                <a:solidFill>
                  <a:srgbClr val="FF0000"/>
                </a:solidFill>
              </a:rPr>
              <a:t>com.android.providers.settings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selecting </a:t>
            </a:r>
            <a:r>
              <a:rPr lang="en-US" dirty="0"/>
              <a:t>all </a:t>
            </a:r>
            <a:r>
              <a:rPr lang="en-US" dirty="0" smtClean="0"/>
              <a:t>data </a:t>
            </a:r>
            <a:r>
              <a:rPr lang="en-US" dirty="0"/>
              <a:t>for </a:t>
            </a:r>
            <a:r>
              <a:rPr lang="en-US" i="1" dirty="0">
                <a:solidFill>
                  <a:srgbClr val="FF0000"/>
                </a:solidFill>
              </a:rPr>
              <a:t>Uri: content://</a:t>
            </a:r>
            <a:r>
              <a:rPr lang="en-US" i="1" dirty="0" smtClean="0">
                <a:solidFill>
                  <a:srgbClr val="FF0000"/>
                </a:solidFill>
              </a:rPr>
              <a:t>settings/secure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51517" y="6018646"/>
            <a:ext cx="103072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https://labs.mwrinfosecurity.com/advisories/2012/09/07/multiple-samsung-android-application-vulnerabilities</a:t>
            </a:r>
          </a:p>
        </p:txBody>
      </p:sp>
    </p:spTree>
    <p:extLst>
      <p:ext uri="{BB962C8B-B14F-4D97-AF65-F5344CB8AC3E}">
        <p14:creationId xmlns:p14="http://schemas.microsoft.com/office/powerpoint/2010/main" val="372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6313" y="278877"/>
            <a:ext cx="8911687" cy="1280890"/>
          </a:xfrm>
        </p:spPr>
        <p:txBody>
          <a:bodyPr/>
          <a:lstStyle/>
          <a:p>
            <a:r>
              <a:rPr lang="en-US" dirty="0" smtClean="0"/>
              <a:t>More example: Piggybacked query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4016" y="1146527"/>
            <a:ext cx="8915400" cy="1266422"/>
          </a:xfrm>
        </p:spPr>
        <p:txBody>
          <a:bodyPr>
            <a:normAutofit/>
          </a:bodyPr>
          <a:lstStyle/>
          <a:p>
            <a:r>
              <a:rPr lang="en-US" dirty="0"/>
              <a:t>Assume </a:t>
            </a:r>
            <a:r>
              <a:rPr lang="en-US" dirty="0" smtClean="0"/>
              <a:t>that data </a:t>
            </a:r>
            <a:r>
              <a:rPr lang="en-US" dirty="0"/>
              <a:t>provider contains Table 1</a:t>
            </a:r>
          </a:p>
          <a:p>
            <a:r>
              <a:rPr lang="en-US" dirty="0" smtClean="0"/>
              <a:t>Consider four arguments: </a:t>
            </a:r>
            <a:r>
              <a:rPr lang="en-US" i="1" dirty="0" smtClean="0"/>
              <a:t>projection</a:t>
            </a:r>
            <a:r>
              <a:rPr lang="en-US" dirty="0"/>
              <a:t>, </a:t>
            </a:r>
            <a:r>
              <a:rPr lang="en-US" i="1" dirty="0"/>
              <a:t>selection</a:t>
            </a:r>
            <a:r>
              <a:rPr lang="en-US" dirty="0"/>
              <a:t>, </a:t>
            </a:r>
            <a:r>
              <a:rPr lang="en-US" i="1" dirty="0" err="1"/>
              <a:t>selectionArgs</a:t>
            </a:r>
            <a:r>
              <a:rPr lang="en-US" dirty="0"/>
              <a:t>, </a:t>
            </a:r>
            <a:r>
              <a:rPr lang="en-US" i="1" dirty="0" err="1" smtClean="0"/>
              <a:t>sortOrder</a:t>
            </a:r>
            <a:r>
              <a:rPr lang="en-US" dirty="0" smtClean="0"/>
              <a:t> </a:t>
            </a:r>
            <a:r>
              <a:rPr lang="en-US" dirty="0"/>
              <a:t>and their values in Table </a:t>
            </a:r>
            <a:r>
              <a:rPr lang="en-US" dirty="0" smtClean="0"/>
              <a:t>2 </a:t>
            </a:r>
          </a:p>
        </p:txBody>
      </p:sp>
      <p:pic>
        <p:nvPicPr>
          <p:cNvPr id="10" name="Picture 9" title="screensho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493" y="2528143"/>
            <a:ext cx="4333875" cy="3257550"/>
          </a:xfrm>
          <a:prstGeom prst="rect">
            <a:avLst/>
          </a:prstGeom>
        </p:spPr>
      </p:pic>
      <p:sp>
        <p:nvSpPr>
          <p:cNvPr id="4" name="Right Arrow 3" title="screenshot"/>
          <p:cNvSpPr/>
          <p:nvPr/>
        </p:nvSpPr>
        <p:spPr>
          <a:xfrm>
            <a:off x="2811358" y="4655976"/>
            <a:ext cx="933062" cy="242595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65161" y="4570454"/>
            <a:ext cx="1580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Benign input</a:t>
            </a:r>
            <a:endParaRPr lang="en-US" dirty="0"/>
          </a:p>
        </p:txBody>
      </p:sp>
      <p:sp>
        <p:nvSpPr>
          <p:cNvPr id="7" name="Right Arrow 6" title="screenshot"/>
          <p:cNvSpPr/>
          <p:nvPr/>
        </p:nvSpPr>
        <p:spPr>
          <a:xfrm>
            <a:off x="2811358" y="5246914"/>
            <a:ext cx="933062" cy="2425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59569" y="5127179"/>
            <a:ext cx="1851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Malicious input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937500" y="2528143"/>
            <a:ext cx="40234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public </a:t>
            </a:r>
            <a:r>
              <a:rPr lang="en-US" dirty="0"/>
              <a:t>Cursor </a:t>
            </a:r>
            <a:r>
              <a:rPr lang="en-US" dirty="0">
                <a:solidFill>
                  <a:srgbClr val="FF0000"/>
                </a:solidFill>
              </a:rPr>
              <a:t>query </a:t>
            </a:r>
            <a:r>
              <a:rPr lang="en-US" dirty="0"/>
              <a:t>(Uri </a:t>
            </a:r>
            <a:r>
              <a:rPr lang="en-US" dirty="0" err="1"/>
              <a:t>uri</a:t>
            </a:r>
            <a:r>
              <a:rPr lang="en-US" dirty="0"/>
              <a:t>, </a:t>
            </a:r>
            <a:r>
              <a:rPr lang="en-US" dirty="0" smtClean="0"/>
              <a:t>String</a:t>
            </a:r>
            <a:r>
              <a:rPr lang="en-US" dirty="0"/>
              <a:t>[] </a:t>
            </a:r>
            <a:r>
              <a:rPr lang="en-US" dirty="0">
                <a:solidFill>
                  <a:srgbClr val="FF0000"/>
                </a:solidFill>
              </a:rPr>
              <a:t>projection</a:t>
            </a:r>
            <a:r>
              <a:rPr lang="en-US" dirty="0"/>
              <a:t>, String </a:t>
            </a:r>
            <a:r>
              <a:rPr lang="en-US" dirty="0">
                <a:solidFill>
                  <a:srgbClr val="FF0000"/>
                </a:solidFill>
              </a:rPr>
              <a:t>selection</a:t>
            </a:r>
            <a:r>
              <a:rPr lang="en-US" dirty="0"/>
              <a:t>, String[] </a:t>
            </a:r>
            <a:r>
              <a:rPr lang="en-US" dirty="0" err="1">
                <a:solidFill>
                  <a:srgbClr val="FF0000"/>
                </a:solidFill>
              </a:rPr>
              <a:t>selectionArgs</a:t>
            </a:r>
            <a:r>
              <a:rPr lang="en-US" dirty="0"/>
              <a:t>, String </a:t>
            </a:r>
            <a:r>
              <a:rPr lang="en-US" dirty="0" err="1">
                <a:solidFill>
                  <a:srgbClr val="FF0000"/>
                </a:solidFill>
              </a:rPr>
              <a:t>sortOrder</a:t>
            </a:r>
            <a:r>
              <a:rPr lang="en-US" dirty="0"/>
              <a:t>) </a:t>
            </a:r>
            <a:r>
              <a:rPr lang="en-US" dirty="0" smtClean="0"/>
              <a:t>{ …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01390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2066" y="116614"/>
            <a:ext cx="9573175" cy="984398"/>
          </a:xfrm>
        </p:spPr>
        <p:txBody>
          <a:bodyPr/>
          <a:lstStyle/>
          <a:p>
            <a:r>
              <a:rPr lang="en-US" dirty="0" smtClean="0"/>
              <a:t>Code level issues in content provider class</a:t>
            </a:r>
            <a:endParaRPr lang="en-US" dirty="0"/>
          </a:p>
        </p:txBody>
      </p:sp>
      <p:graphicFrame>
        <p:nvGraphicFramePr>
          <p:cNvPr id="4" name="Content Placeholder 3" title="screenshot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925085"/>
              </p:ext>
            </p:extLst>
          </p:nvPr>
        </p:nvGraphicFramePr>
        <p:xfrm>
          <a:off x="457200" y="1360181"/>
          <a:ext cx="5772538" cy="496824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77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225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Public class </a:t>
                      </a:r>
                      <a:r>
                        <a:rPr lang="en-US" sz="1200" dirty="0" err="1">
                          <a:effectLst/>
                        </a:rPr>
                        <a:t>XYZProvider</a:t>
                      </a:r>
                      <a:r>
                        <a:rPr lang="en-US" sz="1200" dirty="0">
                          <a:effectLst/>
                        </a:rPr>
                        <a:t> extends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ContentProvider</a:t>
                      </a:r>
                      <a:r>
                        <a:rPr lang="en-US" sz="1200" dirty="0">
                          <a:effectLst/>
                        </a:rPr>
                        <a:t> 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private </a:t>
                      </a:r>
                      <a:r>
                        <a:rPr lang="en-US" sz="1200" dirty="0">
                          <a:effectLst/>
                        </a:rPr>
                        <a:t>static final String AUTHORITY = “ </a:t>
                      </a:r>
                      <a:r>
                        <a:rPr lang="en-US" sz="1200" dirty="0" err="1">
                          <a:effectLst/>
                        </a:rPr>
                        <a:t>com.example.app.xyzprovider</a:t>
                      </a:r>
                      <a:r>
                        <a:rPr lang="en-US" sz="1200" dirty="0">
                          <a:effectLst/>
                        </a:rPr>
                        <a:t> “;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private </a:t>
                      </a:r>
                      <a:r>
                        <a:rPr lang="en-US" sz="1200" dirty="0">
                          <a:effectLst/>
                        </a:rPr>
                        <a:t>static final </a:t>
                      </a:r>
                      <a:r>
                        <a:rPr lang="en-US" sz="1200" dirty="0" err="1">
                          <a:solidFill>
                            <a:srgbClr val="FFFF00"/>
                          </a:solidFill>
                          <a:effectLst/>
                        </a:rPr>
                        <a:t>UriMatcher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sURIMatcher</a:t>
                      </a:r>
                      <a:r>
                        <a:rPr lang="en-US" sz="1200" dirty="0">
                          <a:effectLst/>
                        </a:rPr>
                        <a:t>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static </a:t>
                      </a:r>
                      <a:r>
                        <a:rPr lang="en-US" sz="1200" dirty="0">
                          <a:effectLst/>
                        </a:rPr>
                        <a:t>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</a:t>
                      </a:r>
                      <a:r>
                        <a:rPr lang="en-US" sz="1200" dirty="0" err="1">
                          <a:effectLst/>
                        </a:rPr>
                        <a:t>sURIMatcher</a:t>
                      </a:r>
                      <a:r>
                        <a:rPr lang="en-US" sz="1200" dirty="0" err="1">
                          <a:solidFill>
                            <a:srgbClr val="FFFF00"/>
                          </a:solidFill>
                          <a:effectLst/>
                        </a:rPr>
                        <a:t>.addUR</a:t>
                      </a:r>
                      <a:r>
                        <a:rPr lang="en-US" sz="1200" dirty="0" err="1">
                          <a:effectLst/>
                        </a:rPr>
                        <a:t>I</a:t>
                      </a:r>
                      <a:r>
                        <a:rPr lang="en-US" sz="1200" dirty="0">
                          <a:effectLst/>
                        </a:rPr>
                        <a:t>(AUTHORITY, “table1”, 1);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… … …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public Cursor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query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(Uri 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, String[] projection, String selection, String[] </a:t>
                      </a:r>
                      <a:r>
                        <a:rPr lang="en-US" sz="1200" dirty="0" err="1">
                          <a:effectLst/>
                        </a:rPr>
                        <a:t>selectionArgs</a:t>
                      </a:r>
                      <a:r>
                        <a:rPr lang="en-US" sz="1200" dirty="0">
                          <a:effectLst/>
                        </a:rPr>
                        <a:t>, String </a:t>
                      </a:r>
                      <a:r>
                        <a:rPr lang="en-US" sz="1200" dirty="0" err="1">
                          <a:effectLst/>
                        </a:rPr>
                        <a:t>sortOrder</a:t>
                      </a:r>
                      <a:r>
                        <a:rPr lang="en-US" sz="1200" dirty="0">
                          <a:effectLst/>
                        </a:rPr>
                        <a:t>) 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if (</a:t>
                      </a:r>
                      <a:r>
                        <a:rPr lang="en-US" sz="1200" dirty="0" err="1" smtClean="0">
                          <a:solidFill>
                            <a:srgbClr val="FFFF00"/>
                          </a:solidFill>
                          <a:effectLst/>
                        </a:rPr>
                        <a:t>sURIMatcher.match</a:t>
                      </a:r>
                      <a:r>
                        <a:rPr lang="en-US" sz="1200" dirty="0" smtClean="0">
                          <a:solidFill>
                            <a:srgbClr val="FFFF00"/>
                          </a:solidFill>
                          <a:effectLst/>
                        </a:rPr>
                        <a:t> </a:t>
                      </a:r>
                      <a:r>
                        <a:rPr lang="en-US" sz="1200" dirty="0" smtClean="0">
                          <a:effectLst/>
                        </a:rPr>
                        <a:t>(</a:t>
                      </a:r>
                      <a:r>
                        <a:rPr lang="en-US" sz="1200" dirty="0" err="1" smtClean="0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) == 1){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</a:t>
                      </a:r>
                      <a:r>
                        <a:rPr lang="en-US" sz="1200" dirty="0" err="1">
                          <a:effectLst/>
                        </a:rPr>
                        <a:t>SQLiteDatabase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db</a:t>
                      </a:r>
                      <a:r>
                        <a:rPr lang="en-US" sz="1200" dirty="0">
                          <a:effectLst/>
                        </a:rPr>
                        <a:t> = </a:t>
                      </a:r>
                      <a:r>
                        <a:rPr lang="en-US" sz="1200" dirty="0" err="1">
                          <a:effectLst/>
                        </a:rPr>
                        <a:t>database.getWritableDatabase</a:t>
                      </a:r>
                      <a:r>
                        <a:rPr lang="en-US" sz="1200" dirty="0">
                          <a:effectLst/>
                        </a:rPr>
                        <a:t>();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Cursor </a:t>
                      </a:r>
                      <a:r>
                        <a:rPr lang="en-US" sz="1200" dirty="0" err="1">
                          <a:effectLst/>
                        </a:rPr>
                        <a:t>cursor</a:t>
                      </a:r>
                      <a:r>
                        <a:rPr lang="en-US" sz="1200" dirty="0">
                          <a:effectLst/>
                        </a:rPr>
                        <a:t> = </a:t>
                      </a:r>
                      <a:r>
                        <a:rPr lang="en-US" sz="1200" dirty="0" err="1">
                          <a:effectLst/>
                        </a:rPr>
                        <a:t>db.query</a:t>
                      </a:r>
                      <a:r>
                        <a:rPr lang="en-US" sz="1200" dirty="0">
                          <a:effectLst/>
                        </a:rPr>
                        <a:t>(</a:t>
                      </a:r>
                      <a:r>
                        <a:rPr lang="en-US" sz="1200" dirty="0" err="1">
                          <a:effectLst/>
                        </a:rPr>
                        <a:t>db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projection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selection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solidFill>
                            <a:srgbClr val="FFFF00"/>
                          </a:solidFill>
                          <a:effectLst/>
                        </a:rPr>
                        <a:t>selectionArgs</a:t>
                      </a:r>
                      <a:r>
                        <a:rPr lang="en-US" sz="1200" dirty="0">
                          <a:effectLst/>
                        </a:rPr>
                        <a:t>, null, null, </a:t>
                      </a:r>
                      <a:r>
                        <a:rPr lang="en-US" sz="1200" dirty="0" err="1">
                          <a:effectLst/>
                        </a:rPr>
                        <a:t>sortOrder</a:t>
                      </a:r>
                      <a:r>
                        <a:rPr lang="en-US" sz="1200" dirty="0">
                          <a:effectLst/>
                        </a:rPr>
                        <a:t>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return cursor;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else{ 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throw new </a:t>
                      </a:r>
                      <a:r>
                        <a:rPr lang="en-US" sz="1200" dirty="0" err="1">
                          <a:effectLst/>
                        </a:rPr>
                        <a:t>IllegalArgumentException</a:t>
                      </a:r>
                      <a:r>
                        <a:rPr lang="en-US" sz="1200" dirty="0">
                          <a:effectLst/>
                        </a:rPr>
                        <a:t>("Unknown URI: " + 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public Uri </a:t>
                      </a:r>
                      <a:r>
                        <a:rPr lang="en-US" sz="1200" dirty="0" smtClean="0">
                          <a:solidFill>
                            <a:srgbClr val="FFFF00"/>
                          </a:solidFill>
                          <a:effectLst/>
                        </a:rPr>
                        <a:t>insert</a:t>
                      </a:r>
                      <a:r>
                        <a:rPr lang="en-US" sz="1200" dirty="0" smtClean="0">
                          <a:effectLst/>
                        </a:rPr>
                        <a:t> (</a:t>
                      </a:r>
                      <a:r>
                        <a:rPr lang="en-US" sz="1200" dirty="0">
                          <a:effectLst/>
                        </a:rPr>
                        <a:t>Uri 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effectLst/>
                        </a:rPr>
                        <a:t>ContentValues</a:t>
                      </a:r>
                      <a:r>
                        <a:rPr lang="en-US" sz="1200" dirty="0">
                          <a:effectLst/>
                        </a:rPr>
                        <a:t> values) 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</a:t>
                      </a:r>
                      <a:r>
                        <a:rPr lang="en-US" sz="1200" dirty="0" err="1">
                          <a:effectLst/>
                        </a:rPr>
                        <a:t>SQLiteDatabase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db</a:t>
                      </a:r>
                      <a:r>
                        <a:rPr lang="en-US" sz="1200" dirty="0">
                          <a:effectLst/>
                        </a:rPr>
                        <a:t> = </a:t>
                      </a:r>
                      <a:r>
                        <a:rPr lang="en-US" sz="1200" dirty="0" err="1">
                          <a:effectLst/>
                        </a:rPr>
                        <a:t>database.getWritableDatabase</a:t>
                      </a:r>
                      <a:r>
                        <a:rPr lang="en-US" sz="1200" dirty="0">
                          <a:effectLst/>
                        </a:rPr>
                        <a:t>();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long </a:t>
                      </a:r>
                      <a:r>
                        <a:rPr lang="en-US" sz="1200" dirty="0" err="1">
                          <a:effectLst/>
                        </a:rPr>
                        <a:t>int</a:t>
                      </a:r>
                      <a:r>
                        <a:rPr lang="en-US" sz="1200" dirty="0">
                          <a:effectLst/>
                        </a:rPr>
                        <a:t> id = </a:t>
                      </a:r>
                      <a:r>
                        <a:rPr lang="en-US" sz="1200" dirty="0" err="1">
                          <a:effectLst/>
                        </a:rPr>
                        <a:t>db.insert</a:t>
                      </a:r>
                      <a:r>
                        <a:rPr lang="en-US" sz="1200" dirty="0">
                          <a:effectLst/>
                        </a:rPr>
                        <a:t>(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, null, values);        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… …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6419460" y="1397504"/>
            <a:ext cx="562635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UriMatcher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provides </a:t>
            </a:r>
            <a:r>
              <a:rPr lang="en-US" dirty="0"/>
              <a:t>the facility to match with the supplied Uri with </a:t>
            </a:r>
            <a:r>
              <a:rPr lang="en-US" dirty="0" smtClean="0"/>
              <a:t>known </a:t>
            </a:r>
            <a:r>
              <a:rPr lang="en-US" dirty="0"/>
              <a:t>data provider </a:t>
            </a:r>
            <a:r>
              <a:rPr lang="en-US" dirty="0" smtClean="0"/>
              <a:t>Uris </a:t>
            </a:r>
          </a:p>
          <a:p>
            <a:endParaRPr lang="en-US" dirty="0" smtClean="0"/>
          </a:p>
          <a:p>
            <a:r>
              <a:rPr lang="en-US" dirty="0"/>
              <a:t>The </a:t>
            </a:r>
            <a:r>
              <a:rPr lang="en-US" dirty="0">
                <a:solidFill>
                  <a:srgbClr val="FF0000"/>
                </a:solidFill>
              </a:rPr>
              <a:t>match() </a:t>
            </a:r>
            <a:r>
              <a:rPr lang="en-US" dirty="0"/>
              <a:t>method </a:t>
            </a:r>
            <a:r>
              <a:rPr lang="en-US" dirty="0" smtClean="0"/>
              <a:t>returns </a:t>
            </a:r>
            <a:r>
              <a:rPr lang="en-US" dirty="0"/>
              <a:t>a number </a:t>
            </a:r>
            <a:r>
              <a:rPr lang="en-US" dirty="0" smtClean="0"/>
              <a:t>to </a:t>
            </a:r>
            <a:r>
              <a:rPr lang="en-US" dirty="0"/>
              <a:t>perform specific actions </a:t>
            </a:r>
            <a:r>
              <a:rPr lang="en-US" dirty="0" smtClean="0"/>
              <a:t>query</a:t>
            </a:r>
            <a:r>
              <a:rPr lang="en-US" dirty="0"/>
              <a:t>(), insert(), update(), delete</a:t>
            </a:r>
            <a:r>
              <a:rPr lang="en-US" dirty="0" smtClean="0"/>
              <a:t>()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query() </a:t>
            </a:r>
            <a:r>
              <a:rPr lang="en-US" dirty="0" smtClean="0"/>
              <a:t>does </a:t>
            </a:r>
            <a:r>
              <a:rPr lang="en-US" dirty="0"/>
              <a:t>not </a:t>
            </a:r>
            <a:r>
              <a:rPr lang="en-US" dirty="0">
                <a:solidFill>
                  <a:srgbClr val="FF0000"/>
                </a:solidFill>
              </a:rPr>
              <a:t>validate </a:t>
            </a:r>
            <a:r>
              <a:rPr lang="en-US" dirty="0"/>
              <a:t>the </a:t>
            </a:r>
            <a:r>
              <a:rPr lang="en-US" dirty="0" smtClean="0"/>
              <a:t>arguments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projections</a:t>
            </a:r>
            <a:r>
              <a:rPr lang="en-US" dirty="0" smtClean="0"/>
              <a:t> (columns </a:t>
            </a:r>
            <a:r>
              <a:rPr lang="en-US" dirty="0"/>
              <a:t>of a </a:t>
            </a:r>
            <a:r>
              <a:rPr lang="en-US" dirty="0" smtClean="0"/>
              <a:t>table)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selection</a:t>
            </a:r>
            <a:r>
              <a:rPr lang="en-US" dirty="0" smtClean="0"/>
              <a:t> (where condition)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rgbClr val="FF0000"/>
                </a:solidFill>
              </a:rPr>
              <a:t>selectionArgs</a:t>
            </a:r>
            <a:r>
              <a:rPr lang="en-US" dirty="0" smtClean="0"/>
              <a:t> </a:t>
            </a:r>
            <a:r>
              <a:rPr lang="en-US" dirty="0"/>
              <a:t>(replace ? </a:t>
            </a:r>
            <a:r>
              <a:rPr lang="en-US" dirty="0" smtClean="0"/>
              <a:t>placeholders)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SQL </a:t>
            </a:r>
            <a:r>
              <a:rPr lang="en-US" dirty="0">
                <a:solidFill>
                  <a:srgbClr val="FF0000"/>
                </a:solidFill>
              </a:rPr>
              <a:t>Injection </a:t>
            </a:r>
            <a:r>
              <a:rPr lang="en-US" dirty="0"/>
              <a:t>attack inputs </a:t>
            </a:r>
            <a:r>
              <a:rPr lang="en-US" dirty="0" smtClean="0"/>
              <a:t>can </a:t>
            </a:r>
            <a:r>
              <a:rPr lang="en-US" dirty="0"/>
              <a:t>be supplied to change the semantics of the select </a:t>
            </a:r>
            <a:r>
              <a:rPr lang="en-US" dirty="0" smtClean="0"/>
              <a:t>query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71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9100" y="157579"/>
            <a:ext cx="9134377" cy="128089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Suggested practices to avoid leakage of content provider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3445" y="1365867"/>
            <a:ext cx="9507861" cy="4405395"/>
          </a:xfrm>
        </p:spPr>
        <p:txBody>
          <a:bodyPr>
            <a:normAutofit/>
          </a:bodyPr>
          <a:lstStyle/>
          <a:p>
            <a:r>
              <a:rPr lang="en-US" dirty="0" smtClean="0"/>
              <a:t>Three principles </a:t>
            </a:r>
            <a:r>
              <a:rPr lang="en-US" dirty="0"/>
              <a:t>(</a:t>
            </a:r>
            <a:r>
              <a:rPr lang="en-US" i="1" dirty="0"/>
              <a:t>P1</a:t>
            </a:r>
            <a:r>
              <a:rPr lang="en-US" dirty="0"/>
              <a:t>-</a:t>
            </a:r>
            <a:r>
              <a:rPr lang="en-US" i="1" dirty="0"/>
              <a:t>P3</a:t>
            </a:r>
            <a:r>
              <a:rPr lang="en-US" dirty="0"/>
              <a:t>) </a:t>
            </a:r>
            <a:r>
              <a:rPr lang="en-US" dirty="0" smtClean="0"/>
              <a:t>for secure implementation</a:t>
            </a:r>
          </a:p>
          <a:p>
            <a:pPr lvl="1"/>
            <a:r>
              <a:rPr lang="en-US" dirty="0" smtClean="0"/>
              <a:t>Based on Japan </a:t>
            </a:r>
            <a:r>
              <a:rPr lang="en-US" dirty="0"/>
              <a:t>Smartphone Security </a:t>
            </a:r>
            <a:r>
              <a:rPr lang="en-US" dirty="0" smtClean="0"/>
              <a:t>Association guidelines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www.jssec.org/dl/android_securecoding_en.pdf</a:t>
            </a:r>
            <a:endParaRPr lang="en-US" dirty="0" smtClean="0"/>
          </a:p>
          <a:p>
            <a:endParaRPr lang="en-US" i="1" dirty="0" smtClean="0"/>
          </a:p>
          <a:p>
            <a:r>
              <a:rPr lang="en-US" i="1" dirty="0" smtClean="0">
                <a:solidFill>
                  <a:srgbClr val="FF0000"/>
                </a:solidFill>
              </a:rPr>
              <a:t>P1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/>
              <a:t>	Check </a:t>
            </a:r>
            <a:r>
              <a:rPr lang="en-US" dirty="0" smtClean="0"/>
              <a:t>the </a:t>
            </a:r>
            <a:r>
              <a:rPr lang="en-US" dirty="0"/>
              <a:t>presence of </a:t>
            </a:r>
            <a:r>
              <a:rPr lang="en-US" dirty="0">
                <a:solidFill>
                  <a:srgbClr val="FF0000"/>
                </a:solidFill>
              </a:rPr>
              <a:t>malicious </a:t>
            </a:r>
            <a:r>
              <a:rPr lang="en-US" dirty="0" smtClean="0">
                <a:solidFill>
                  <a:srgbClr val="FF0000"/>
                </a:solidFill>
              </a:rPr>
              <a:t>inputs </a:t>
            </a:r>
            <a:r>
              <a:rPr lang="en-US" dirty="0" smtClean="0"/>
              <a:t>for </a:t>
            </a:r>
            <a:r>
              <a:rPr lang="en-US" dirty="0"/>
              <a:t>SQL Injection </a:t>
            </a:r>
            <a:r>
              <a:rPr lang="en-US" dirty="0" smtClean="0"/>
              <a:t>attacks</a:t>
            </a:r>
            <a:endParaRPr lang="en-US" dirty="0"/>
          </a:p>
          <a:p>
            <a:endParaRPr lang="en-US" i="1" dirty="0" smtClean="0">
              <a:solidFill>
                <a:srgbClr val="FF0000"/>
              </a:solidFill>
            </a:endParaRPr>
          </a:p>
          <a:p>
            <a:r>
              <a:rPr lang="en-US" i="1" dirty="0" smtClean="0">
                <a:solidFill>
                  <a:srgbClr val="FF0000"/>
                </a:solidFill>
              </a:rPr>
              <a:t>P2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/>
              <a:t>	Check </a:t>
            </a:r>
            <a:r>
              <a:rPr lang="en-US" dirty="0" smtClean="0"/>
              <a:t>both </a:t>
            </a:r>
            <a:r>
              <a:rPr lang="en-US" dirty="0" smtClean="0">
                <a:solidFill>
                  <a:srgbClr val="FF0000"/>
                </a:solidFill>
              </a:rPr>
              <a:t>protocol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>
                <a:solidFill>
                  <a:srgbClr val="FF0000"/>
                </a:solidFill>
              </a:rPr>
              <a:t>repository</a:t>
            </a:r>
            <a:r>
              <a:rPr lang="en-US" dirty="0"/>
              <a:t> represented by the supplied </a:t>
            </a:r>
            <a:r>
              <a:rPr lang="en-US" i="1" dirty="0"/>
              <a:t>Uri</a:t>
            </a:r>
            <a:r>
              <a:rPr lang="en-US" dirty="0"/>
              <a:t> to avoid </a:t>
            </a:r>
            <a:r>
              <a:rPr lang="en-US" dirty="0" smtClean="0"/>
              <a:t>accessing </a:t>
            </a:r>
            <a:r>
              <a:rPr lang="en-US" dirty="0" smtClean="0">
                <a:solidFill>
                  <a:srgbClr val="FF0000"/>
                </a:solidFill>
              </a:rPr>
              <a:t>arbitrary </a:t>
            </a:r>
            <a:r>
              <a:rPr lang="en-US" i="1" dirty="0">
                <a:solidFill>
                  <a:srgbClr val="FF0000"/>
                </a:solidFill>
              </a:rPr>
              <a:t>Uris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and </a:t>
            </a:r>
            <a:r>
              <a:rPr lang="en-US" dirty="0" smtClean="0">
                <a:solidFill>
                  <a:srgbClr val="FF0000"/>
                </a:solidFill>
              </a:rPr>
              <a:t>missing handle exceptions</a:t>
            </a:r>
            <a:endParaRPr lang="en-US" dirty="0">
              <a:solidFill>
                <a:srgbClr val="FF0000"/>
              </a:solidFill>
            </a:endParaRPr>
          </a:p>
          <a:p>
            <a:endParaRPr lang="en-US" i="1" dirty="0" smtClean="0">
              <a:solidFill>
                <a:srgbClr val="FF0000"/>
              </a:solidFill>
            </a:endParaRPr>
          </a:p>
          <a:p>
            <a:r>
              <a:rPr lang="en-US" i="1" dirty="0" smtClean="0">
                <a:solidFill>
                  <a:srgbClr val="FF0000"/>
                </a:solidFill>
              </a:rPr>
              <a:t>P3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/>
              <a:t>	Check content provider permissions for accessing, modifying, and creating data in a </a:t>
            </a:r>
            <a:r>
              <a:rPr lang="en-US" dirty="0">
                <a:solidFill>
                  <a:srgbClr val="FF0000"/>
                </a:solidFill>
              </a:rPr>
              <a:t>conservative manner 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Avoid high </a:t>
            </a:r>
            <a:r>
              <a:rPr lang="en-US" dirty="0"/>
              <a:t>privilege permission when not </a:t>
            </a:r>
            <a:r>
              <a:rPr lang="en-US" dirty="0" smtClean="0"/>
              <a:t>needed</a:t>
            </a:r>
            <a:endParaRPr lang="en-US" dirty="0"/>
          </a:p>
        </p:txBody>
      </p:sp>
      <p:pic>
        <p:nvPicPr>
          <p:cNvPr id="1026" name="Picture 2" title="screensh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84" y="1365867"/>
            <a:ext cx="220027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259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752" y="624110"/>
            <a:ext cx="9678860" cy="1280890"/>
          </a:xfrm>
        </p:spPr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 fontScale="77500" lnSpcReduction="20000"/>
          </a:bodyPr>
          <a:lstStyle/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/>
              <a:t>Malware apps can invoke actions resulting in </a:t>
            </a:r>
            <a:r>
              <a:rPr lang="en-US" sz="2400" dirty="0" smtClean="0"/>
              <a:t>leakage of personal data or financial losses </a:t>
            </a:r>
            <a:r>
              <a:rPr lang="en-US" sz="2400" dirty="0"/>
              <a:t>to the end users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Both good and bad (malware) apps have overlapping permissions and API signatures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It is challenging to differentiate between good and bad apps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Android built-in features, recommended development practices, permission display are not sufficient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Burden is on user and developers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Mitigation approaches vary in performance, can only provide a defense in-depth</a:t>
            </a: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86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7731" y="225904"/>
            <a:ext cx="9129902" cy="1280890"/>
          </a:xfrm>
        </p:spPr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9589" y="1179871"/>
            <a:ext cx="9838044" cy="4333145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H. </a:t>
            </a:r>
            <a:r>
              <a:rPr lang="en-US" dirty="0" err="1" smtClean="0"/>
              <a:t>Shahriar</a:t>
            </a:r>
            <a:r>
              <a:rPr lang="en-US" dirty="0" smtClean="0"/>
              <a:t> and V. </a:t>
            </a:r>
            <a:r>
              <a:rPr lang="en-US" dirty="0" err="1" smtClean="0"/>
              <a:t>Clincy</a:t>
            </a:r>
            <a:r>
              <a:rPr lang="en-US" dirty="0"/>
              <a:t>, </a:t>
            </a:r>
            <a:r>
              <a:rPr lang="en-US" dirty="0" smtClean="0"/>
              <a:t>(</a:t>
            </a:r>
            <a:r>
              <a:rPr lang="en-US" dirty="0"/>
              <a:t>2014). </a:t>
            </a:r>
            <a:r>
              <a:rPr lang="en-US" i="1" dirty="0"/>
              <a:t>Detection of Repackaged Android Malware</a:t>
            </a:r>
            <a:r>
              <a:rPr lang="en-US" dirty="0"/>
              <a:t> (pp. 350-355). </a:t>
            </a:r>
            <a:r>
              <a:rPr lang="en-US" dirty="0" smtClean="0"/>
              <a:t>Proc. of The </a:t>
            </a:r>
            <a:r>
              <a:rPr lang="en-US" dirty="0"/>
              <a:t>9th </a:t>
            </a:r>
            <a:r>
              <a:rPr lang="en-US" dirty="0" smtClean="0"/>
              <a:t>IEEE International </a:t>
            </a:r>
            <a:r>
              <a:rPr lang="en-US" dirty="0"/>
              <a:t>Conference for Internet Technology and Secured Transactions (ICITST-2014</a:t>
            </a:r>
            <a:r>
              <a:rPr lang="en-US" dirty="0" smtClean="0"/>
              <a:t>).</a:t>
            </a:r>
          </a:p>
          <a:p>
            <a:r>
              <a:rPr lang="en-US" dirty="0" smtClean="0"/>
              <a:t>H. </a:t>
            </a:r>
            <a:r>
              <a:rPr lang="en-US" dirty="0" err="1" smtClean="0"/>
              <a:t>Shahriar</a:t>
            </a:r>
            <a:r>
              <a:rPr lang="en-US" dirty="0"/>
              <a:t>, </a:t>
            </a:r>
            <a:r>
              <a:rPr lang="en-US" dirty="0" smtClean="0"/>
              <a:t>H. Haddad</a:t>
            </a:r>
            <a:r>
              <a:rPr lang="en-US" dirty="0"/>
              <a:t>, </a:t>
            </a:r>
            <a:r>
              <a:rPr lang="en-US" dirty="0" smtClean="0"/>
              <a:t>(</a:t>
            </a:r>
            <a:r>
              <a:rPr lang="en-US" dirty="0"/>
              <a:t>2014). </a:t>
            </a:r>
            <a:r>
              <a:rPr lang="en-US" dirty="0" smtClean="0"/>
              <a:t>“Content </a:t>
            </a:r>
            <a:r>
              <a:rPr lang="en-US" dirty="0"/>
              <a:t>Provider Leakage Vulnerability Detection in Android </a:t>
            </a:r>
            <a:r>
              <a:rPr lang="en-US" dirty="0" smtClean="0"/>
              <a:t>Applications,” </a:t>
            </a:r>
            <a:r>
              <a:rPr lang="en-US" dirty="0"/>
              <a:t>(pp. 359-366). </a:t>
            </a:r>
            <a:r>
              <a:rPr lang="en-US" dirty="0" smtClean="0"/>
              <a:t>Proc</a:t>
            </a:r>
            <a:r>
              <a:rPr lang="en-US" dirty="0"/>
              <a:t>. of 7th ACM/SIGSAC International Conference on Security of Information and Networks (SIN</a:t>
            </a:r>
            <a:r>
              <a:rPr lang="en-US" dirty="0" smtClean="0"/>
              <a:t>), ACM.</a:t>
            </a:r>
          </a:p>
          <a:p>
            <a:r>
              <a:rPr lang="en-US" dirty="0"/>
              <a:t>Cooper, V., </a:t>
            </a:r>
            <a:r>
              <a:rPr lang="en-US" dirty="0" err="1"/>
              <a:t>Shahriar</a:t>
            </a:r>
            <a:r>
              <a:rPr lang="en-US" dirty="0"/>
              <a:t>, H., Haddad, H. (2014). A Survey of Android Malware Characteristics and Mitigation Techniques (pp. 327-332). </a:t>
            </a:r>
            <a:r>
              <a:rPr lang="en-US" dirty="0" smtClean="0"/>
              <a:t>Proc</a:t>
            </a:r>
            <a:r>
              <a:rPr lang="en-US" dirty="0"/>
              <a:t>. 11th IEEE International Conference on Information Technology: New Generations (ITNG</a:t>
            </a:r>
            <a:r>
              <a:rPr lang="en-US" dirty="0" smtClean="0"/>
              <a:t>)</a:t>
            </a:r>
          </a:p>
          <a:p>
            <a:r>
              <a:rPr lang="en-US" dirty="0" smtClean="0"/>
              <a:t>A. Porter </a:t>
            </a:r>
            <a:r>
              <a:rPr lang="en-US" dirty="0"/>
              <a:t>Felt, </a:t>
            </a:r>
            <a:r>
              <a:rPr lang="en-US" dirty="0" smtClean="0"/>
              <a:t>M. </a:t>
            </a:r>
            <a:r>
              <a:rPr lang="en-US" dirty="0" err="1" smtClean="0"/>
              <a:t>Finifter</a:t>
            </a:r>
            <a:r>
              <a:rPr lang="en-US" dirty="0"/>
              <a:t>, </a:t>
            </a:r>
            <a:r>
              <a:rPr lang="en-US" dirty="0" smtClean="0"/>
              <a:t>E. Chin</a:t>
            </a:r>
            <a:r>
              <a:rPr lang="en-US" dirty="0"/>
              <a:t>, </a:t>
            </a:r>
            <a:r>
              <a:rPr lang="en-US" dirty="0" smtClean="0"/>
              <a:t>S. Hanna</a:t>
            </a:r>
            <a:r>
              <a:rPr lang="en-US" dirty="0"/>
              <a:t>, and </a:t>
            </a:r>
            <a:r>
              <a:rPr lang="en-US" dirty="0" smtClean="0"/>
              <a:t>D. Wagner</a:t>
            </a:r>
            <a:r>
              <a:rPr lang="en-US" dirty="0"/>
              <a:t>, “A Survey of Mobile Malware in the Wild ,” </a:t>
            </a:r>
            <a:r>
              <a:rPr lang="en-US" dirty="0" smtClean="0"/>
              <a:t>Proc. of 2011 </a:t>
            </a:r>
            <a:r>
              <a:rPr lang="en-US" cap="small" dirty="0"/>
              <a:t>ACM CCS Workshop on Security and Privacy in Smartphones and Mobile Devices (SPSM</a:t>
            </a:r>
            <a:r>
              <a:rPr lang="en-US" cap="small" dirty="0" smtClean="0"/>
              <a:t>)</a:t>
            </a:r>
            <a:r>
              <a:rPr lang="en-US" b="1" cap="small" dirty="0" smtClean="0"/>
              <a:t>, </a:t>
            </a:r>
            <a:r>
              <a:rPr lang="en-US" dirty="0" smtClean="0"/>
              <a:t>Chicago</a:t>
            </a:r>
            <a:r>
              <a:rPr lang="en-US" dirty="0"/>
              <a:t>, </a:t>
            </a:r>
            <a:r>
              <a:rPr lang="en-US" dirty="0" smtClean="0"/>
              <a:t>USA.</a:t>
            </a:r>
          </a:p>
          <a:p>
            <a:r>
              <a:rPr lang="en-US" dirty="0" smtClean="0"/>
              <a:t>Y. Zhou, Z. Xiang, “</a:t>
            </a:r>
            <a:r>
              <a:rPr lang="en-US" dirty="0"/>
              <a:t>Dissecting Android Malware: Characterization and </a:t>
            </a:r>
            <a:r>
              <a:rPr lang="en-US" dirty="0" smtClean="0"/>
              <a:t>Evolution</a:t>
            </a:r>
            <a:r>
              <a:rPr lang="en-US" b="1" dirty="0" smtClean="0"/>
              <a:t>,</a:t>
            </a:r>
            <a:r>
              <a:rPr lang="en-US" dirty="0" smtClean="0"/>
              <a:t>” </a:t>
            </a:r>
            <a:r>
              <a:rPr lang="en-US" dirty="0"/>
              <a:t>2012 IEEE Symposium on </a:t>
            </a:r>
            <a:r>
              <a:rPr lang="en-US" dirty="0" smtClean="0"/>
              <a:t>Security </a:t>
            </a:r>
            <a:r>
              <a:rPr lang="en-US" dirty="0"/>
              <a:t>and Privacy (SP), </a:t>
            </a:r>
            <a:r>
              <a:rPr lang="en-US" dirty="0" smtClean="0"/>
              <a:t>Oakland, CA, May 2012, pp. </a:t>
            </a:r>
            <a:r>
              <a:rPr lang="en-US" dirty="0"/>
              <a:t>95 </a:t>
            </a:r>
            <a:r>
              <a:rPr lang="en-US" dirty="0" smtClean="0"/>
              <a:t>– 109.</a:t>
            </a:r>
          </a:p>
          <a:p>
            <a:r>
              <a:rPr lang="en-US" sz="2000" dirty="0" smtClean="0"/>
              <a:t>Felt </a:t>
            </a:r>
            <a:r>
              <a:rPr lang="en-US" sz="2000" dirty="0"/>
              <a:t>et al. 2011, The Effectiveness of Application Permissions, Proceedings of the 2nd USENIX conf. on Web application development, USENIX Association Berkeley, </a:t>
            </a:r>
            <a:r>
              <a:rPr lang="en-US" sz="2000" dirty="0" smtClean="0"/>
              <a:t>CA.</a:t>
            </a:r>
          </a:p>
          <a:p>
            <a:r>
              <a:rPr lang="en-US" dirty="0" smtClean="0"/>
              <a:t>BARRERA</a:t>
            </a:r>
            <a:r>
              <a:rPr lang="en-US" dirty="0"/>
              <a:t>, D., KAYACIK, H. G., VAN OORSCHOT, P. C., AND SOMAYAJI, A. A Methodology for Empirical Analysis of Permission-Based Security Models and its Application to Android. In ACM CCS (2010)</a:t>
            </a:r>
            <a:endParaRPr lang="en-US" sz="5400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73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9152" y="288603"/>
            <a:ext cx="8911687" cy="926048"/>
          </a:xfrm>
        </p:spPr>
        <p:txBody>
          <a:bodyPr/>
          <a:lstStyle/>
          <a:p>
            <a:r>
              <a:rPr lang="en-US" dirty="0" smtClean="0"/>
              <a:t>Dilbert and Smart phone</a:t>
            </a:r>
            <a:endParaRPr lang="en-US" dirty="0"/>
          </a:p>
        </p:txBody>
      </p:sp>
      <p:pic>
        <p:nvPicPr>
          <p:cNvPr id="6" name="Picture 5" title="screensho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969" y="1464972"/>
            <a:ext cx="7620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84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4529" y="213576"/>
            <a:ext cx="8911687" cy="934384"/>
          </a:xfrm>
        </p:spPr>
        <p:txBody>
          <a:bodyPr/>
          <a:lstStyle/>
          <a:p>
            <a:r>
              <a:rPr lang="en-US" dirty="0" smtClean="0"/>
              <a:t>Content Provider Basics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3174" y="1541496"/>
            <a:ext cx="4272692" cy="4425820"/>
          </a:xfrm>
        </p:spPr>
        <p:txBody>
          <a:bodyPr>
            <a:normAutofit/>
          </a:bodyPr>
          <a:lstStyle/>
          <a:p>
            <a:r>
              <a:rPr lang="en-US" dirty="0"/>
              <a:t>A content provider presents </a:t>
            </a:r>
            <a:r>
              <a:rPr lang="en-US" dirty="0">
                <a:solidFill>
                  <a:srgbClr val="FF0000"/>
                </a:solidFill>
              </a:rPr>
              <a:t>data to external applications </a:t>
            </a:r>
            <a:r>
              <a:rPr lang="en-US" dirty="0"/>
              <a:t>as one or more tables </a:t>
            </a:r>
            <a:r>
              <a:rPr lang="en-US" dirty="0" smtClean="0"/>
              <a:t>similar </a:t>
            </a:r>
            <a:r>
              <a:rPr lang="en-US" dirty="0"/>
              <a:t>to </a:t>
            </a:r>
            <a:r>
              <a:rPr lang="en-US" dirty="0" smtClean="0"/>
              <a:t>tables </a:t>
            </a:r>
            <a:r>
              <a:rPr lang="en-US" dirty="0"/>
              <a:t>found in </a:t>
            </a:r>
            <a:r>
              <a:rPr lang="en-US" dirty="0" smtClean="0"/>
              <a:t>relational </a:t>
            </a:r>
            <a:r>
              <a:rPr lang="en-US" dirty="0"/>
              <a:t>database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Content </a:t>
            </a:r>
            <a:r>
              <a:rPr lang="en-US" dirty="0"/>
              <a:t>provider </a:t>
            </a:r>
            <a:r>
              <a:rPr lang="en-US" dirty="0" smtClean="0"/>
              <a:t>is needed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offer </a:t>
            </a:r>
            <a:r>
              <a:rPr lang="en-US" dirty="0" smtClean="0"/>
              <a:t>data </a:t>
            </a:r>
            <a:r>
              <a:rPr lang="en-US" dirty="0"/>
              <a:t>or files to other </a:t>
            </a:r>
            <a:r>
              <a:rPr lang="en-US" dirty="0" smtClean="0"/>
              <a:t>applications</a:t>
            </a:r>
          </a:p>
          <a:p>
            <a:pPr lvl="1"/>
            <a:r>
              <a:rPr lang="en-US" dirty="0"/>
              <a:t>to allow users to copy </a:t>
            </a:r>
            <a:r>
              <a:rPr lang="en-US" dirty="0" smtClean="0"/>
              <a:t>data </a:t>
            </a:r>
            <a:r>
              <a:rPr lang="en-US" dirty="0"/>
              <a:t>from your app into other </a:t>
            </a:r>
            <a:r>
              <a:rPr lang="en-US" dirty="0" smtClean="0"/>
              <a:t>apps</a:t>
            </a:r>
          </a:p>
          <a:p>
            <a:endParaRPr lang="en-US" dirty="0" smtClean="0"/>
          </a:p>
        </p:txBody>
      </p:sp>
      <p:pic>
        <p:nvPicPr>
          <p:cNvPr id="1026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106" y="1449259"/>
            <a:ext cx="6610350" cy="4162426"/>
          </a:xfrm>
          <a:prstGeom prst="rect">
            <a:avLst/>
          </a:prstGeom>
          <a:noFill/>
          <a:ln w="15875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9554509" y="5611685"/>
            <a:ext cx="20217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ContentProvider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720944" y="4382669"/>
            <a:ext cx="2037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ContentResolver</a:t>
            </a:r>
            <a:endParaRPr lang="en-US" dirty="0"/>
          </a:p>
        </p:txBody>
      </p:sp>
      <p:cxnSp>
        <p:nvCxnSpPr>
          <p:cNvPr id="7" name="Straight Arrow Connector 6" descr="screenshot" title="screenshot"/>
          <p:cNvCxnSpPr/>
          <p:nvPr/>
        </p:nvCxnSpPr>
        <p:spPr>
          <a:xfrm>
            <a:off x="6610739" y="3601616"/>
            <a:ext cx="13996" cy="849086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 descr="screenshot" title="screenshot"/>
          <p:cNvCxnSpPr/>
          <p:nvPr/>
        </p:nvCxnSpPr>
        <p:spPr>
          <a:xfrm>
            <a:off x="6627846" y="4762599"/>
            <a:ext cx="3047999" cy="1033752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202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0310" y="266074"/>
            <a:ext cx="9291482" cy="1280890"/>
          </a:xfrm>
        </p:spPr>
        <p:txBody>
          <a:bodyPr/>
          <a:lstStyle/>
          <a:p>
            <a:r>
              <a:rPr lang="en-US" dirty="0" smtClean="0"/>
              <a:t>Content Provider Leakage Vulnerability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0098" y="1576873"/>
            <a:ext cx="9412847" cy="4244197"/>
          </a:xfrm>
        </p:spPr>
        <p:txBody>
          <a:bodyPr>
            <a:normAutofit/>
          </a:bodyPr>
          <a:lstStyle/>
          <a:p>
            <a:r>
              <a:rPr lang="en-US" dirty="0" smtClean="0"/>
              <a:t>Leakage </a:t>
            </a:r>
            <a:r>
              <a:rPr lang="en-US" dirty="0"/>
              <a:t>of </a:t>
            </a:r>
            <a:r>
              <a:rPr lang="en-US" dirty="0" smtClean="0">
                <a:solidFill>
                  <a:srgbClr val="FF0000"/>
                </a:solidFill>
              </a:rPr>
              <a:t>data</a:t>
            </a:r>
            <a:r>
              <a:rPr lang="en-US" dirty="0"/>
              <a:t>, managed by a vulnerable </a:t>
            </a:r>
            <a:r>
              <a:rPr lang="en-US" dirty="0" smtClean="0"/>
              <a:t>provider application</a:t>
            </a:r>
            <a:r>
              <a:rPr lang="en-US" dirty="0"/>
              <a:t>, </a:t>
            </a:r>
            <a:r>
              <a:rPr lang="en-US" dirty="0">
                <a:solidFill>
                  <a:srgbClr val="FF0000"/>
                </a:solidFill>
              </a:rPr>
              <a:t>to other applications </a:t>
            </a:r>
            <a:r>
              <a:rPr lang="en-US" dirty="0"/>
              <a:t>(including malware) running on </a:t>
            </a:r>
            <a:r>
              <a:rPr lang="en-US" dirty="0" smtClean="0"/>
              <a:t>Android </a:t>
            </a:r>
          </a:p>
          <a:p>
            <a:endParaRPr lang="en-US" dirty="0" smtClean="0"/>
          </a:p>
          <a:p>
            <a:r>
              <a:rPr lang="en-US" dirty="0" smtClean="0"/>
              <a:t>An </a:t>
            </a:r>
            <a:r>
              <a:rPr lang="en-US" dirty="0"/>
              <a:t>application may require providing data to </a:t>
            </a:r>
            <a:r>
              <a:rPr lang="en-US" dirty="0" smtClean="0"/>
              <a:t>other application</a:t>
            </a:r>
          </a:p>
          <a:p>
            <a:pPr lvl="1"/>
            <a:r>
              <a:rPr lang="en-US" dirty="0" smtClean="0"/>
              <a:t>E.g., application </a:t>
            </a:r>
            <a:r>
              <a:rPr lang="en-US" dirty="0"/>
              <a:t>managing </a:t>
            </a:r>
            <a:r>
              <a:rPr lang="en-US" dirty="0" smtClean="0"/>
              <a:t>phone </a:t>
            </a:r>
            <a:r>
              <a:rPr lang="en-US" dirty="0"/>
              <a:t>contacts may allow other applications to query </a:t>
            </a:r>
            <a:r>
              <a:rPr lang="en-US" dirty="0" smtClean="0"/>
              <a:t>details </a:t>
            </a:r>
            <a:r>
              <a:rPr lang="en-US" dirty="0"/>
              <a:t>of an individual </a:t>
            </a:r>
            <a:r>
              <a:rPr lang="en-US" dirty="0" smtClean="0"/>
              <a:t>contact for good reason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vulnerability arises when the meaning </a:t>
            </a:r>
            <a:r>
              <a:rPr lang="en-US" dirty="0" smtClean="0"/>
              <a:t>of intended operations for data retrieval get change </a:t>
            </a:r>
          </a:p>
          <a:p>
            <a:pPr lvl="1"/>
            <a:r>
              <a:rPr lang="en-US" dirty="0" smtClean="0"/>
              <a:t>E.g., Querying </a:t>
            </a:r>
            <a:r>
              <a:rPr lang="en-US" dirty="0" smtClean="0">
                <a:solidFill>
                  <a:srgbClr val="FF0000"/>
                </a:solidFill>
              </a:rPr>
              <a:t>different data provider </a:t>
            </a:r>
            <a:r>
              <a:rPr lang="en-US" dirty="0" smtClean="0"/>
              <a:t>such </a:t>
            </a:r>
            <a:r>
              <a:rPr lang="en-US" dirty="0"/>
              <a:t>as calendar </a:t>
            </a:r>
            <a:r>
              <a:rPr lang="en-US" dirty="0" smtClean="0"/>
              <a:t>rather than phone </a:t>
            </a:r>
            <a:r>
              <a:rPr lang="en-US" dirty="0"/>
              <a:t>contact </a:t>
            </a:r>
            <a:r>
              <a:rPr lang="en-US" dirty="0" smtClean="0"/>
              <a:t>list</a:t>
            </a:r>
          </a:p>
          <a:p>
            <a:pPr lvl="1"/>
            <a:r>
              <a:rPr lang="en-US" dirty="0" smtClean="0"/>
              <a:t>E.g., </a:t>
            </a:r>
            <a:r>
              <a:rPr lang="en-US" dirty="0" smtClean="0">
                <a:solidFill>
                  <a:srgbClr val="FF0000"/>
                </a:solidFill>
              </a:rPr>
              <a:t>Inserting data </a:t>
            </a:r>
            <a:r>
              <a:rPr lang="en-US" dirty="0" smtClean="0"/>
              <a:t>values rather </a:t>
            </a:r>
            <a:r>
              <a:rPr lang="en-US" dirty="0"/>
              <a:t>than retrieving of </a:t>
            </a:r>
            <a:r>
              <a:rPr lang="en-US" dirty="0" smtClean="0"/>
              <a:t>values</a:t>
            </a:r>
            <a:endParaRPr lang="en-US" dirty="0"/>
          </a:p>
        </p:txBody>
      </p:sp>
      <p:pic>
        <p:nvPicPr>
          <p:cNvPr id="4" name="Picture 4" descr="malicious-ap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31793" y="139849"/>
            <a:ext cx="1037858" cy="11634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0536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demo of content provider leakage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484671"/>
            <a:ext cx="9720057" cy="377762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Access the page and follow the instructions </a:t>
            </a:r>
            <a:r>
              <a:rPr lang="en-US" sz="2000" dirty="0" smtClean="0">
                <a:hlinkClick r:id="rId2"/>
              </a:rPr>
              <a:t>http</a:t>
            </a:r>
            <a:r>
              <a:rPr lang="en-US" sz="2000" dirty="0">
                <a:hlinkClick r:id="rId2"/>
              </a:rPr>
              <a:t>://cs.kennesaw.edu/~</a:t>
            </a:r>
            <a:r>
              <a:rPr lang="en-US" sz="2000" dirty="0" smtClean="0">
                <a:hlinkClick r:id="rId2"/>
              </a:rPr>
              <a:t>hshahria/mobileapp/contentprovider.html</a:t>
            </a:r>
            <a:endParaRPr lang="en-US" sz="2000" dirty="0" smtClean="0"/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4" name="Picture 3" descr="screenshot" title="screensho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832" y="2529586"/>
            <a:ext cx="10235624" cy="359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6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493" y="181658"/>
            <a:ext cx="8911687" cy="1280890"/>
          </a:xfrm>
        </p:spPr>
        <p:txBody>
          <a:bodyPr/>
          <a:lstStyle/>
          <a:p>
            <a:r>
              <a:rPr lang="en-US" dirty="0" smtClean="0"/>
              <a:t>Entering data in content provider</a:t>
            </a:r>
            <a:endParaRPr lang="en-US" dirty="0"/>
          </a:p>
        </p:txBody>
      </p:sp>
      <p:pic>
        <p:nvPicPr>
          <p:cNvPr id="3" name="Picture 2" descr="screenshot" title="screensho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491" y="1308718"/>
            <a:ext cx="3499515" cy="5307930"/>
          </a:xfrm>
          <a:prstGeom prst="rect">
            <a:avLst/>
          </a:prstGeom>
        </p:spPr>
      </p:pic>
      <p:sp>
        <p:nvSpPr>
          <p:cNvPr id="4" name="Right Arrow 3" descr="screenshot" title="screenshot"/>
          <p:cNvSpPr/>
          <p:nvPr/>
        </p:nvSpPr>
        <p:spPr>
          <a:xfrm>
            <a:off x="5338916" y="5884606"/>
            <a:ext cx="1386349" cy="1917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75761" y="5795804"/>
            <a:ext cx="2989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Uri of the provider (table)</a:t>
            </a:r>
            <a:endParaRPr lang="en-US" dirty="0"/>
          </a:p>
        </p:txBody>
      </p:sp>
      <p:sp>
        <p:nvSpPr>
          <p:cNvPr id="5" name="Oval 4" descr="screenshot" title="screenshot"/>
          <p:cNvSpPr/>
          <p:nvPr/>
        </p:nvSpPr>
        <p:spPr>
          <a:xfrm>
            <a:off x="3098800" y="3263900"/>
            <a:ext cx="1892300" cy="355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33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493" y="181658"/>
            <a:ext cx="8911687" cy="1280890"/>
          </a:xfrm>
        </p:spPr>
        <p:txBody>
          <a:bodyPr/>
          <a:lstStyle/>
          <a:p>
            <a:r>
              <a:rPr lang="en-US" dirty="0" smtClean="0"/>
              <a:t>Retrieving data from content provider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875761" y="5795804"/>
            <a:ext cx="4429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Output data (id=6, name=x, grade=y)</a:t>
            </a:r>
            <a:endParaRPr lang="en-US" dirty="0"/>
          </a:p>
        </p:txBody>
      </p:sp>
      <p:pic>
        <p:nvPicPr>
          <p:cNvPr id="5" name="Picture 4" descr="screenshot" title="screensho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018" y="917857"/>
            <a:ext cx="3740312" cy="5511440"/>
          </a:xfrm>
          <a:prstGeom prst="rect">
            <a:avLst/>
          </a:prstGeom>
        </p:spPr>
      </p:pic>
      <p:sp>
        <p:nvSpPr>
          <p:cNvPr id="4" name="Right Arrow 3" title="screenshot"/>
          <p:cNvSpPr/>
          <p:nvPr/>
        </p:nvSpPr>
        <p:spPr>
          <a:xfrm>
            <a:off x="5170506" y="5884605"/>
            <a:ext cx="1386349" cy="1917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 descr="screenshot" title="screenshot"/>
          <p:cNvSpPr/>
          <p:nvPr/>
        </p:nvSpPr>
        <p:spPr>
          <a:xfrm>
            <a:off x="3278206" y="3495777"/>
            <a:ext cx="1892300" cy="355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40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493" y="181658"/>
            <a:ext cx="8911687" cy="1280890"/>
          </a:xfrm>
        </p:spPr>
        <p:txBody>
          <a:bodyPr/>
          <a:lstStyle/>
          <a:p>
            <a:r>
              <a:rPr lang="en-US" dirty="0" smtClean="0"/>
              <a:t>Probing a content provider</a:t>
            </a:r>
            <a:endParaRPr lang="en-US" dirty="0"/>
          </a:p>
        </p:txBody>
      </p:sp>
      <p:pic>
        <p:nvPicPr>
          <p:cNvPr id="3" name="Picture 2" title="screensho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14" y="1564557"/>
            <a:ext cx="2500020" cy="4556169"/>
          </a:xfrm>
          <a:prstGeom prst="rect">
            <a:avLst/>
          </a:prstGeom>
        </p:spPr>
      </p:pic>
      <p:pic>
        <p:nvPicPr>
          <p:cNvPr id="4" name="Picture 3" title="screensho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483" y="1564557"/>
            <a:ext cx="2666469" cy="4575714"/>
          </a:xfrm>
          <a:prstGeom prst="rect">
            <a:avLst/>
          </a:prstGeom>
        </p:spPr>
      </p:pic>
      <p:pic>
        <p:nvPicPr>
          <p:cNvPr id="8" name="Picture 7" descr="screenshot" title="screensho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3971" y="1564557"/>
            <a:ext cx="2917190" cy="4556169"/>
          </a:xfrm>
          <a:prstGeom prst="rect">
            <a:avLst/>
          </a:prstGeom>
        </p:spPr>
      </p:pic>
      <p:pic>
        <p:nvPicPr>
          <p:cNvPr id="9" name="Picture 8" descr="screenshot" title="screenshot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0294" y="1543181"/>
            <a:ext cx="2666506" cy="4618465"/>
          </a:xfrm>
          <a:prstGeom prst="rect">
            <a:avLst/>
          </a:prstGeom>
        </p:spPr>
      </p:pic>
      <p:sp>
        <p:nvSpPr>
          <p:cNvPr id="7" name="Oval 6" title="screenshot"/>
          <p:cNvSpPr/>
          <p:nvPr/>
        </p:nvSpPr>
        <p:spPr>
          <a:xfrm>
            <a:off x="560406" y="3394176"/>
            <a:ext cx="2043094" cy="4793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0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24674"/>
            <a:ext cx="10464800" cy="1280890"/>
          </a:xfrm>
        </p:spPr>
        <p:txBody>
          <a:bodyPr/>
          <a:lstStyle/>
          <a:p>
            <a:pPr algn="ctr"/>
            <a:r>
              <a:rPr lang="en-US" dirty="0" smtClean="0"/>
              <a:t>Tautology attack (SQL Injection) on content provider</a:t>
            </a:r>
            <a:endParaRPr lang="en-US" dirty="0"/>
          </a:p>
        </p:txBody>
      </p:sp>
      <p:pic>
        <p:nvPicPr>
          <p:cNvPr id="3" name="Picture 2" title="screensho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7755" y="2000864"/>
            <a:ext cx="3109690" cy="427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5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5393" y="284897"/>
            <a:ext cx="9784323" cy="1280890"/>
          </a:xfrm>
        </p:spPr>
        <p:txBody>
          <a:bodyPr/>
          <a:lstStyle/>
          <a:p>
            <a:r>
              <a:rPr lang="en-US" dirty="0" smtClean="0"/>
              <a:t>Outcome of tautology attack on content provider</a:t>
            </a:r>
            <a:endParaRPr lang="en-US" dirty="0"/>
          </a:p>
        </p:txBody>
      </p:sp>
      <p:pic>
        <p:nvPicPr>
          <p:cNvPr id="4" name="Picture 3" title="screensho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40" y="1940642"/>
            <a:ext cx="2216848" cy="3773386"/>
          </a:xfrm>
          <a:prstGeom prst="rect">
            <a:avLst/>
          </a:prstGeom>
        </p:spPr>
      </p:pic>
      <p:pic>
        <p:nvPicPr>
          <p:cNvPr id="5" name="Picture 4" title="screensho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925" y="1940643"/>
            <a:ext cx="2081079" cy="3773386"/>
          </a:xfrm>
          <a:prstGeom prst="rect">
            <a:avLst/>
          </a:prstGeom>
        </p:spPr>
      </p:pic>
      <p:pic>
        <p:nvPicPr>
          <p:cNvPr id="6" name="Picture 5" title="screensho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2941" y="1905000"/>
            <a:ext cx="2131877" cy="3809028"/>
          </a:xfrm>
          <a:prstGeom prst="rect">
            <a:avLst/>
          </a:prstGeom>
        </p:spPr>
      </p:pic>
      <p:pic>
        <p:nvPicPr>
          <p:cNvPr id="7" name="Picture 6" title="screenshot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3755" y="1905001"/>
            <a:ext cx="2120258" cy="3809028"/>
          </a:xfrm>
          <a:prstGeom prst="rect">
            <a:avLst/>
          </a:prstGeom>
        </p:spPr>
      </p:pic>
      <p:pic>
        <p:nvPicPr>
          <p:cNvPr id="3" name="Picture 2" title="screenshot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62958" y="1940642"/>
            <a:ext cx="2458999" cy="377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75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1231</TotalTime>
  <Words>1051</Words>
  <Application>Microsoft Office PowerPoint</Application>
  <PresentationFormat>Widescreen</PresentationFormat>
  <Paragraphs>118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Century Gothic</vt:lpstr>
      <vt:lpstr>Times New Roman</vt:lpstr>
      <vt:lpstr>Wingdings</vt:lpstr>
      <vt:lpstr>Wingdings 3</vt:lpstr>
      <vt:lpstr>Wisp</vt:lpstr>
      <vt:lpstr>Content Provider Data Leakage</vt:lpstr>
      <vt:lpstr>Content Provider Basics</vt:lpstr>
      <vt:lpstr>Content Provider Leakage Vulnerability</vt:lpstr>
      <vt:lpstr>A demo of content provider leakage </vt:lpstr>
      <vt:lpstr>Entering data in content provider</vt:lpstr>
      <vt:lpstr>Retrieving data from content provider</vt:lpstr>
      <vt:lpstr>Probing a content provider</vt:lpstr>
      <vt:lpstr>Tautology attack (SQL Injection) on content provider</vt:lpstr>
      <vt:lpstr>Outcome of tautology attack on content provider</vt:lpstr>
      <vt:lpstr>Content Provider Leakage Vulnerability (cont.)</vt:lpstr>
      <vt:lpstr>More example: Piggybacked query</vt:lpstr>
      <vt:lpstr>Code level issues in content provider class</vt:lpstr>
      <vt:lpstr>Suggested practices to avoid leakage of content provider</vt:lpstr>
      <vt:lpstr>Conclusions</vt:lpstr>
      <vt:lpstr>References</vt:lpstr>
      <vt:lpstr>Dilbert and Smart phone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Enan-2</dc:creator>
  <cp:lastModifiedBy>Hossain Shahriar</cp:lastModifiedBy>
  <cp:revision>391</cp:revision>
  <dcterms:created xsi:type="dcterms:W3CDTF">2014-09-06T16:47:20Z</dcterms:created>
  <dcterms:modified xsi:type="dcterms:W3CDTF">2022-11-14T01:56:10Z</dcterms:modified>
</cp:coreProperties>
</file>