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1"/>
  </p:notesMasterIdLst>
  <p:sldIdLst>
    <p:sldId id="256" r:id="rId2"/>
    <p:sldId id="303" r:id="rId3"/>
    <p:sldId id="304" r:id="rId4"/>
    <p:sldId id="305" r:id="rId5"/>
    <p:sldId id="306" r:id="rId6"/>
    <p:sldId id="319" r:id="rId7"/>
    <p:sldId id="308" r:id="rId8"/>
    <p:sldId id="309" r:id="rId9"/>
    <p:sldId id="310" r:id="rId10"/>
    <p:sldId id="311" r:id="rId11"/>
    <p:sldId id="312" r:id="rId12"/>
    <p:sldId id="313" r:id="rId13"/>
    <p:sldId id="314" r:id="rId14"/>
    <p:sldId id="315" r:id="rId15"/>
    <p:sldId id="316" r:id="rId16"/>
    <p:sldId id="317" r:id="rId17"/>
    <p:sldId id="318" r:id="rId18"/>
    <p:sldId id="320" r:id="rId19"/>
    <p:sldId id="321" r:id="rId20"/>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00" autoAdjust="0"/>
    <p:restoredTop sz="81869" autoAdjust="0"/>
  </p:normalViewPr>
  <p:slideViewPr>
    <p:cSldViewPr snapToGrid="0" snapToObjects="1">
      <p:cViewPr varScale="1">
        <p:scale>
          <a:sx n="92" d="100"/>
          <a:sy n="92" d="100"/>
        </p:scale>
        <p:origin x="47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10/7/2018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extLst>
      <p:ext uri="{BB962C8B-B14F-4D97-AF65-F5344CB8AC3E}">
        <p14:creationId xmlns:p14="http://schemas.microsoft.com/office/powerpoint/2010/main" val="214331636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extLst>
      <p:ext uri="{BB962C8B-B14F-4D97-AF65-F5344CB8AC3E}">
        <p14:creationId xmlns:p14="http://schemas.microsoft.com/office/powerpoint/2010/main" val="4028792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3387383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5</a:t>
            </a:fld>
            <a:endParaRPr lang="en-US"/>
          </a:p>
        </p:txBody>
      </p:sp>
    </p:spTree>
    <p:extLst>
      <p:ext uri="{BB962C8B-B14F-4D97-AF65-F5344CB8AC3E}">
        <p14:creationId xmlns:p14="http://schemas.microsoft.com/office/powerpoint/2010/main" val="1195145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10</a:t>
            </a:fld>
            <a:endParaRPr lang="en-US"/>
          </a:p>
        </p:txBody>
      </p:sp>
    </p:spTree>
    <p:extLst>
      <p:ext uri="{BB962C8B-B14F-4D97-AF65-F5344CB8AC3E}">
        <p14:creationId xmlns:p14="http://schemas.microsoft.com/office/powerpoint/2010/main" val="384885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smtClean="0"/>
              <a:t>Click to edit Master title style</a:t>
            </a:r>
            <a:endParaRPr lang="en-US" dirty="0"/>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smtClean="0"/>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t>
            </a:r>
          </a:p>
          <a:p>
            <a:pPr lvl="0"/>
            <a:r>
              <a:rPr lang="en-US" smtClean="0"/>
              <a:t>aster text styles</a:t>
            </a:r>
          </a:p>
          <a:p>
            <a:pPr lvl="1"/>
            <a:r>
              <a:rPr lang="en-US" smtClean="0"/>
              <a:t>Second levelThird level</a:t>
            </a:r>
          </a:p>
          <a:p>
            <a:pPr lvl="3"/>
            <a:r>
              <a:rPr lang="en-US" smtClean="0"/>
              <a:t>Fourth level</a:t>
            </a:r>
          </a:p>
          <a:p>
            <a:pPr lvl="4"/>
            <a:r>
              <a:rPr lang="en-US" smtClean="0"/>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wtlabadserver.com/displayads.php" TargetMode="External"/><Relationship Id="rId2" Type="http://schemas.openxmlformats.org/officeDocument/2006/relationships/hyperlink" Target="http://www.wtlabelgg.com/"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wtmobilestore.com/"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a:bodyPr>
          <a:lstStyle/>
          <a:p>
            <a:pPr eaLnBrk="1" fontAlgn="auto" hangingPunct="1">
              <a:spcAft>
                <a:spcPts val="0"/>
              </a:spcAft>
              <a:defRPr/>
            </a:pPr>
            <a:r>
              <a:rPr lang="en-US" sz="3300" dirty="0" smtClean="0"/>
              <a:t>LAB</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dirty="0" smtClean="0">
                <a:solidFill>
                  <a:srgbClr val="2F5597"/>
                </a:solidFill>
              </a:rPr>
              <a:t>Web Tracking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marL="171450" lvl="1">
              <a:spcBef>
                <a:spcPts val="750"/>
              </a:spcBef>
            </a:pPr>
            <a:r>
              <a:rPr lang="en-US" sz="2100" dirty="0"/>
              <a:t>Checks the cookie whether was created before or not. In case was not created it creates a new cookie with three parameters; ‘</a:t>
            </a:r>
            <a:r>
              <a:rPr lang="en-US" sz="2100" dirty="0" err="1"/>
              <a:t>tarck</a:t>
            </a:r>
            <a:r>
              <a:rPr lang="en-US" sz="2100" dirty="0"/>
              <a:t>’ as a name , $</a:t>
            </a:r>
            <a:r>
              <a:rPr lang="en-US" sz="2100" dirty="0" err="1"/>
              <a:t>userTrack</a:t>
            </a:r>
            <a:r>
              <a:rPr lang="en-US" sz="2100" dirty="0"/>
              <a:t> as value, and current time + 3600*24*10 as expiry date. Otherwise the previous created ‘</a:t>
            </a:r>
            <a:r>
              <a:rPr lang="en-US" sz="2100" dirty="0" err="1"/>
              <a:t>tarck</a:t>
            </a:r>
            <a:r>
              <a:rPr lang="en-US" sz="2100" dirty="0"/>
              <a:t>’ cookie is loaded.</a:t>
            </a:r>
          </a:p>
          <a:p>
            <a:endParaRPr lang="en-US" dirty="0"/>
          </a:p>
        </p:txBody>
      </p:sp>
      <p:pic>
        <p:nvPicPr>
          <p:cNvPr id="4" name="Picture 3" descr="creating the cookie" title="web tracking work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28109"/>
            <a:ext cx="462915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184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a:xfrm>
            <a:off x="628650" y="1589809"/>
            <a:ext cx="7886700" cy="4587154"/>
          </a:xfrm>
        </p:spPr>
        <p:txBody>
          <a:bodyPr/>
          <a:lstStyle/>
          <a:p>
            <a:pPr marL="800100" lvl="1" indent="-342900">
              <a:buClr>
                <a:schemeClr val="tx1"/>
              </a:buClr>
            </a:pPr>
            <a:r>
              <a:rPr lang="en-US" sz="2100" dirty="0"/>
              <a:t>Connect </a:t>
            </a:r>
            <a:r>
              <a:rPr lang="en-US" sz="2100" dirty="0" err="1"/>
              <a:t>MySql</a:t>
            </a:r>
            <a:r>
              <a:rPr lang="en-US" sz="2100" dirty="0"/>
              <a:t> database to </a:t>
            </a:r>
            <a:r>
              <a:rPr lang="en-US" sz="2100" dirty="0" err="1"/>
              <a:t>Adserver</a:t>
            </a:r>
            <a:r>
              <a:rPr lang="en-US" sz="2100" dirty="0"/>
              <a:t>  web site database which is named “</a:t>
            </a:r>
            <a:r>
              <a:rPr lang="en-US" sz="2100" b="1" dirty="0" err="1"/>
              <a:t>revive_adserver</a:t>
            </a:r>
            <a:r>
              <a:rPr lang="en-US" sz="2100" dirty="0"/>
              <a:t>”, using “</a:t>
            </a:r>
            <a:r>
              <a:rPr lang="en-US" sz="2100" b="1" dirty="0" err="1"/>
              <a:t>wtuser</a:t>
            </a:r>
            <a:r>
              <a:rPr lang="en-US" sz="2100" dirty="0"/>
              <a:t>” as a user name and “</a:t>
            </a:r>
            <a:r>
              <a:rPr lang="en-US" sz="2100" dirty="0" err="1"/>
              <a:t>seeduser</a:t>
            </a:r>
            <a:r>
              <a:rPr lang="en-US" sz="2100" dirty="0"/>
              <a:t>” as a password.</a:t>
            </a:r>
          </a:p>
          <a:p>
            <a:pPr marL="800100" lvl="1" indent="-342900">
              <a:buClr>
                <a:schemeClr val="tx1"/>
              </a:buClr>
            </a:pPr>
            <a:endParaRPr lang="en-US" sz="2100" dirty="0" smtClean="0"/>
          </a:p>
          <a:p>
            <a:pPr marL="800100" lvl="1" indent="-342900">
              <a:buClr>
                <a:schemeClr val="tx1"/>
              </a:buClr>
            </a:pPr>
            <a:endParaRPr lang="en-US" sz="2100" dirty="0"/>
          </a:p>
          <a:p>
            <a:pPr marL="800100" lvl="1" indent="-342900">
              <a:buClr>
                <a:schemeClr val="tx1"/>
              </a:buClr>
            </a:pPr>
            <a:endParaRPr lang="en-US" sz="2100" dirty="0"/>
          </a:p>
          <a:p>
            <a:pPr marL="800100" lvl="1" indent="-342900">
              <a:buClr>
                <a:schemeClr val="tx1"/>
              </a:buClr>
            </a:pPr>
            <a:r>
              <a:rPr lang="en-US" sz="2100" dirty="0" smtClean="0"/>
              <a:t>Inserts </a:t>
            </a:r>
            <a:r>
              <a:rPr lang="en-US" sz="2100" dirty="0"/>
              <a:t>a new row to “</a:t>
            </a:r>
            <a:r>
              <a:rPr lang="en-US" sz="2100" dirty="0" err="1"/>
              <a:t>bt_ImpressionLog</a:t>
            </a:r>
            <a:r>
              <a:rPr lang="en-US" sz="2100" dirty="0"/>
              <a:t>” table. The new inserted row attach the previous selected product GUID ($</a:t>
            </a:r>
            <a:r>
              <a:rPr lang="en-US" sz="2100" dirty="0" err="1"/>
              <a:t>StrackGuid</a:t>
            </a:r>
            <a:r>
              <a:rPr lang="en-US" sz="2100" dirty="0"/>
              <a:t>) to the created cookie value ($cookie).</a:t>
            </a:r>
          </a:p>
          <a:p>
            <a:pPr marL="0" indent="0">
              <a:buNone/>
            </a:pPr>
            <a:endParaRPr lang="en-US" dirty="0"/>
          </a:p>
        </p:txBody>
      </p:sp>
      <p:pic>
        <p:nvPicPr>
          <p:cNvPr id="4" name="Picture 4" descr="Connecting the adserver database" title="adserver datab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468" y="2495445"/>
            <a:ext cx="5629275"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scripts and the records inserted in the table" title="Insert record into the bt_impressionLog table"/>
          <p:cNvPicPr>
            <a:picLocks noChangeAspect="1"/>
          </p:cNvPicPr>
          <p:nvPr/>
        </p:nvPicPr>
        <p:blipFill>
          <a:blip r:embed="rId3"/>
          <a:stretch>
            <a:fillRect/>
          </a:stretch>
        </p:blipFill>
        <p:spPr>
          <a:xfrm>
            <a:off x="1007918" y="4510286"/>
            <a:ext cx="7699664" cy="1666677"/>
          </a:xfrm>
          <a:prstGeom prst="rect">
            <a:avLst/>
          </a:prstGeom>
        </p:spPr>
      </p:pic>
    </p:spTree>
    <p:extLst>
      <p:ext uri="{BB962C8B-B14F-4D97-AF65-F5344CB8AC3E}">
        <p14:creationId xmlns:p14="http://schemas.microsoft.com/office/powerpoint/2010/main" val="124787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lvl="0"/>
            <a:r>
              <a:rPr lang="en-US" dirty="0"/>
              <a:t>On the </a:t>
            </a:r>
            <a:r>
              <a:rPr lang="en-US" dirty="0" err="1"/>
              <a:t>Elgg</a:t>
            </a:r>
            <a:r>
              <a:rPr lang="en-US" dirty="0"/>
              <a:t> web application (e.g. </a:t>
            </a:r>
            <a:r>
              <a:rPr lang="en-US" dirty="0">
                <a:hlinkClick r:id="rId2"/>
              </a:rPr>
              <a:t>www.wtlabelgg.com</a:t>
            </a:r>
            <a:r>
              <a:rPr lang="en-US" dirty="0"/>
              <a:t>) home page which has an iframe. The source of the iframe is an http link (e.g. </a:t>
            </a:r>
            <a:r>
              <a:rPr lang="en-US" dirty="0">
                <a:hlinkClick r:id="rId3"/>
              </a:rPr>
              <a:t>http://www.wtlabadserver.com/displayads.php </a:t>
            </a:r>
            <a:r>
              <a:rPr lang="en-US" dirty="0"/>
              <a:t>) requesting a page (</a:t>
            </a:r>
            <a:r>
              <a:rPr lang="en-US" dirty="0" err="1"/>
              <a:t>displayads.php</a:t>
            </a:r>
            <a:r>
              <a:rPr lang="en-US" dirty="0"/>
              <a:t>) from different web site (Revive </a:t>
            </a:r>
            <a:r>
              <a:rPr lang="en-US" dirty="0" err="1"/>
              <a:t>Adserver</a:t>
            </a:r>
            <a:r>
              <a:rPr lang="en-US" dirty="0"/>
              <a:t>).</a:t>
            </a:r>
          </a:p>
          <a:p>
            <a:endParaRPr lang="en-US" dirty="0" smtClean="0"/>
          </a:p>
          <a:p>
            <a:endParaRPr lang="en-US" dirty="0" smtClean="0"/>
          </a:p>
          <a:p>
            <a:pPr marL="457200" indent="-457200">
              <a:buFont typeface="Arial" panose="020B0604020202020204" pitchFamily="34" charset="0"/>
              <a:buChar char="•"/>
            </a:pPr>
            <a:r>
              <a:rPr lang="en-US" dirty="0"/>
              <a:t>“</a:t>
            </a:r>
            <a:r>
              <a:rPr lang="en-US" dirty="0" err="1"/>
              <a:t>displayads.php</a:t>
            </a:r>
            <a:r>
              <a:rPr lang="en-US" dirty="0"/>
              <a:t>” page displays the recent product was viewed by the user in the above iframe (banner). </a:t>
            </a:r>
          </a:p>
          <a:p>
            <a:pPr marL="457200" indent="-457200">
              <a:buFont typeface="Arial" panose="020B0604020202020204" pitchFamily="34" charset="0"/>
              <a:buChar char="•"/>
            </a:pPr>
            <a:r>
              <a:rPr lang="en-US" dirty="0"/>
              <a:t>Remember , ‘track’ cookie with its random generated ID was saved with each viewed product GUID in </a:t>
            </a:r>
            <a:r>
              <a:rPr lang="en-US" dirty="0" err="1"/>
              <a:t>adserver</a:t>
            </a:r>
            <a:r>
              <a:rPr lang="en-US" dirty="0"/>
              <a:t> database</a:t>
            </a:r>
            <a:r>
              <a:rPr lang="en-US" dirty="0" smtClean="0"/>
              <a:t>.</a:t>
            </a:r>
            <a:endParaRPr lang="en-US" dirty="0"/>
          </a:p>
        </p:txBody>
      </p:sp>
      <p:pic>
        <p:nvPicPr>
          <p:cNvPr id="4" name="Picture 2" descr="The image is associated with &quot;displayads.php&quot;" title="web contents of the social media webs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230" y="3396029"/>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909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marL="457200" lvl="0" indent="-457200">
              <a:buFont typeface="Arial" panose="020B0604020202020204" pitchFamily="34" charset="0"/>
              <a:buChar char="•"/>
            </a:pPr>
            <a:r>
              <a:rPr lang="en-US" dirty="0"/>
              <a:t>How the “</a:t>
            </a:r>
            <a:r>
              <a:rPr lang="en-US" dirty="0" err="1"/>
              <a:t>displayads.php</a:t>
            </a:r>
            <a:r>
              <a:rPr lang="en-US" dirty="0"/>
              <a:t>” page displays the recent visited product by the current user?</a:t>
            </a:r>
          </a:p>
          <a:p>
            <a:pPr marL="914400" lvl="1" indent="-457200">
              <a:buClr>
                <a:schemeClr val="tx1"/>
              </a:buClr>
              <a:buFont typeface="+mj-lt"/>
              <a:buAutoNum type="arabicPeriod"/>
            </a:pPr>
            <a:r>
              <a:rPr lang="en-US" sz="2100" dirty="0"/>
              <a:t>Loads the previous created ‘track’ cookie. (e.g. $cookie = the previous generated user track ID).</a:t>
            </a:r>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r>
              <a:rPr lang="en-US" sz="2100" dirty="0"/>
              <a:t>Creates </a:t>
            </a:r>
            <a:r>
              <a:rPr lang="en-US" sz="2100" dirty="0" err="1"/>
              <a:t>MySql</a:t>
            </a:r>
            <a:r>
              <a:rPr lang="en-US" sz="2100" dirty="0"/>
              <a:t> database connection to </a:t>
            </a:r>
            <a:r>
              <a:rPr lang="en-US" sz="2100" dirty="0" err="1"/>
              <a:t>Adserver</a:t>
            </a:r>
            <a:r>
              <a:rPr lang="en-US" sz="2100" dirty="0"/>
              <a:t>  web site database which called “</a:t>
            </a:r>
            <a:r>
              <a:rPr lang="en-US" sz="2100" dirty="0" err="1"/>
              <a:t>revive_adserver</a:t>
            </a:r>
            <a:r>
              <a:rPr lang="en-US" sz="2100" dirty="0"/>
              <a:t>” using “</a:t>
            </a:r>
            <a:r>
              <a:rPr lang="en-US" sz="2100" dirty="0" err="1"/>
              <a:t>wtuser</a:t>
            </a:r>
            <a:r>
              <a:rPr lang="en-US" sz="2100" dirty="0"/>
              <a:t>” as a user name and “</a:t>
            </a:r>
            <a:r>
              <a:rPr lang="en-US" sz="2100" dirty="0" err="1"/>
              <a:t>seeduser</a:t>
            </a:r>
            <a:r>
              <a:rPr lang="en-US" sz="2100" dirty="0"/>
              <a:t>” as a password.</a:t>
            </a:r>
          </a:p>
          <a:p>
            <a:endParaRPr lang="en-US" dirty="0"/>
          </a:p>
        </p:txBody>
      </p:sp>
      <p:pic>
        <p:nvPicPr>
          <p:cNvPr id="4" name="Picture 2" descr="Search for the cookie named 'Track' and extract is user id" title="Cookie retriev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6338" y="3093827"/>
            <a:ext cx="274320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726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marL="171450" lvl="1">
              <a:spcBef>
                <a:spcPts val="750"/>
              </a:spcBef>
            </a:pPr>
            <a:r>
              <a:rPr lang="en-US" sz="2100" dirty="0"/>
              <a:t>Run a SQL query to fetch the latest user impression information (e.g. latest viewed camera). The </a:t>
            </a:r>
            <a:r>
              <a:rPr lang="en-US" sz="2100" dirty="0" err="1"/>
              <a:t>adserver</a:t>
            </a:r>
            <a:r>
              <a:rPr lang="en-US" sz="2100" dirty="0"/>
              <a:t> database pre-saved all products details as provided by E-commerce web sites (e.g. </a:t>
            </a:r>
            <a:r>
              <a:rPr lang="en-US" sz="2100" dirty="0" err="1"/>
              <a:t>cameraStore</a:t>
            </a:r>
            <a:r>
              <a:rPr lang="en-US" sz="2100" dirty="0"/>
              <a:t>).</a:t>
            </a:r>
          </a:p>
          <a:p>
            <a:endParaRPr lang="en-US" dirty="0"/>
          </a:p>
        </p:txBody>
      </p:sp>
      <p:pic>
        <p:nvPicPr>
          <p:cNvPr id="4" name="Picture 2" descr="Snippet of how to select the most frequently review the product" title="Selecting the most frequently reviewed produ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2882899"/>
            <a:ext cx="81534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50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marL="914400" lvl="1" indent="-457200">
              <a:buClr>
                <a:schemeClr val="tx1"/>
              </a:buClr>
              <a:buFont typeface="+mj-lt"/>
              <a:buAutoNum type="arabicPeriod" startAt="4"/>
            </a:pPr>
            <a:r>
              <a:rPr lang="en-US" sz="2100" dirty="0"/>
              <a:t>Displays an image of the retrieved product and give it height and width as pre-defined in </a:t>
            </a:r>
            <a:r>
              <a:rPr lang="en-US" sz="2100" dirty="0" err="1"/>
              <a:t>adserver</a:t>
            </a:r>
            <a:r>
              <a:rPr lang="en-US" sz="2100" dirty="0"/>
              <a:t> database.</a:t>
            </a:r>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r>
              <a:rPr lang="en-US" sz="2100" dirty="0"/>
              <a:t>Close the previous created database connection.</a:t>
            </a:r>
          </a:p>
          <a:p>
            <a:endParaRPr lang="en-US" dirty="0"/>
          </a:p>
        </p:txBody>
      </p:sp>
      <p:pic>
        <p:nvPicPr>
          <p:cNvPr id="4" name="Picture 2" descr="Snippet of image retrieval" title="Display the product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0" y="2540615"/>
            <a:ext cx="7499350"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title="Close datab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0" y="4215914"/>
            <a:ext cx="74993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063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172" y="253318"/>
            <a:ext cx="7886700" cy="1325563"/>
          </a:xfrm>
        </p:spPr>
        <p:txBody>
          <a:bodyPr/>
          <a:lstStyle/>
          <a:p>
            <a:r>
              <a:rPr lang="en-US" sz="3600" dirty="0" err="1"/>
              <a:t>Adserver</a:t>
            </a:r>
            <a:r>
              <a:rPr lang="en-US" sz="3600" dirty="0"/>
              <a:t> Database</a:t>
            </a:r>
            <a:endParaRPr lang="en-US" dirty="0"/>
          </a:p>
        </p:txBody>
      </p:sp>
      <p:pic>
        <p:nvPicPr>
          <p:cNvPr id="19" name="Picture 18" descr="The adserver database contains fie tables: bt_product, bt_trackInventory, bt_Category, bt_ImpressionLog, and rv_banners" title="Schema of the database"/>
          <p:cNvPicPr>
            <a:picLocks noChangeAspect="1"/>
          </p:cNvPicPr>
          <p:nvPr/>
        </p:nvPicPr>
        <p:blipFill>
          <a:blip r:embed="rId2"/>
          <a:stretch>
            <a:fillRect/>
          </a:stretch>
        </p:blipFill>
        <p:spPr>
          <a:xfrm>
            <a:off x="934984" y="1267691"/>
            <a:ext cx="6636577" cy="5143500"/>
          </a:xfrm>
          <a:prstGeom prst="rect">
            <a:avLst/>
          </a:prstGeom>
        </p:spPr>
      </p:pic>
    </p:spTree>
    <p:extLst>
      <p:ext uri="{BB962C8B-B14F-4D97-AF65-F5344CB8AC3E}">
        <p14:creationId xmlns:p14="http://schemas.microsoft.com/office/powerpoint/2010/main" val="1666666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a:t>Adserver</a:t>
            </a:r>
            <a:r>
              <a:rPr lang="en-US" sz="3600" dirty="0"/>
              <a:t> Database (cont’d)</a:t>
            </a:r>
            <a:endParaRPr lang="en-US" dirty="0"/>
          </a:p>
        </p:txBody>
      </p:sp>
      <p:pic>
        <p:nvPicPr>
          <p:cNvPr id="9" name="Picture 8" descr="Here are some examples of the record data stored in each of the tables" title="Records in the database"/>
          <p:cNvPicPr>
            <a:picLocks noChangeAspect="1"/>
          </p:cNvPicPr>
          <p:nvPr/>
        </p:nvPicPr>
        <p:blipFill>
          <a:blip r:embed="rId2"/>
          <a:stretch>
            <a:fillRect/>
          </a:stretch>
        </p:blipFill>
        <p:spPr>
          <a:xfrm>
            <a:off x="1065068" y="1256644"/>
            <a:ext cx="7242464" cy="5102504"/>
          </a:xfrm>
          <a:prstGeom prst="rect">
            <a:avLst/>
          </a:prstGeom>
        </p:spPr>
      </p:pic>
    </p:spTree>
    <p:extLst>
      <p:ext uri="{BB962C8B-B14F-4D97-AF65-F5344CB8AC3E}">
        <p14:creationId xmlns:p14="http://schemas.microsoft.com/office/powerpoint/2010/main" val="9032624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260419"/>
          </a:xfrm>
        </p:spPr>
        <p:txBody>
          <a:bodyPr/>
          <a:lstStyle/>
          <a:p>
            <a:r>
              <a:rPr lang="en-US" sz="3600" dirty="0" smtClean="0"/>
              <a:t>Other Discussions</a:t>
            </a:r>
            <a:endParaRPr lang="en-US" sz="3600" dirty="0"/>
          </a:p>
        </p:txBody>
      </p:sp>
      <p:sp>
        <p:nvSpPr>
          <p:cNvPr id="3" name="Content Placeholder 2"/>
          <p:cNvSpPr>
            <a:spLocks noGrp="1"/>
          </p:cNvSpPr>
          <p:nvPr>
            <p:ph idx="1"/>
          </p:nvPr>
        </p:nvSpPr>
        <p:spPr>
          <a:xfrm>
            <a:off x="628650" y="1625545"/>
            <a:ext cx="7886700" cy="4351338"/>
          </a:xfrm>
        </p:spPr>
        <p:txBody>
          <a:bodyPr/>
          <a:lstStyle/>
          <a:p>
            <a:r>
              <a:rPr lang="en-US" sz="2400" dirty="0" smtClean="0"/>
              <a:t>Web Beacons (also named Web Bugs or Tracking Bugs)</a:t>
            </a:r>
          </a:p>
          <a:p>
            <a:pPr lvl="1">
              <a:buFont typeface="Wingdings" panose="05000000000000000000" pitchFamily="2" charset="2"/>
              <a:buChar char="Ø"/>
            </a:pPr>
            <a:r>
              <a:rPr lang="en-US" sz="2000" dirty="0" smtClean="0"/>
              <a:t>Image (usually small, transparent or in the same color as the background) or other tags (e.g., iframe, embed, link, etc.) embedded in HTML pages or emails, associated with scripts (e.g., JavaScript) </a:t>
            </a:r>
          </a:p>
          <a:p>
            <a:pPr lvl="1">
              <a:buFont typeface="Wingdings" panose="05000000000000000000" pitchFamily="2" charset="2"/>
              <a:buChar char="Ø"/>
            </a:pPr>
            <a:r>
              <a:rPr lang="en-US" sz="2000" dirty="0" smtClean="0"/>
              <a:t>Typically used by third party to monitor the user’s web activities whenever </a:t>
            </a:r>
            <a:r>
              <a:rPr lang="en-US" sz="2000" dirty="0"/>
              <a:t>the web page or email </a:t>
            </a:r>
            <a:r>
              <a:rPr lang="en-US" sz="2000" dirty="0" smtClean="0"/>
              <a:t>containing the beacons is opened; e.g., used together with web cookies for tracking.</a:t>
            </a:r>
          </a:p>
          <a:p>
            <a:pPr lvl="1">
              <a:buFont typeface="Wingdings" panose="05000000000000000000" pitchFamily="2" charset="2"/>
              <a:buChar char="Ø"/>
            </a:pPr>
            <a:r>
              <a:rPr lang="en-US" sz="2000" dirty="0" smtClean="0"/>
              <a:t>Examples in this lab: (1) one pixel image of the product detail web page, as shown in slide 8, and (2) the iframe banner of the </a:t>
            </a:r>
            <a:r>
              <a:rPr lang="en-US" sz="2000" dirty="0" err="1"/>
              <a:t>Elgg</a:t>
            </a:r>
            <a:r>
              <a:rPr lang="en-US" sz="2000" dirty="0"/>
              <a:t> web </a:t>
            </a:r>
            <a:r>
              <a:rPr lang="en-US" sz="2000" dirty="0" smtClean="0"/>
              <a:t>application, as shown in slide 12. </a:t>
            </a:r>
          </a:p>
          <a:p>
            <a:pPr lvl="1">
              <a:buFont typeface="Wingdings" panose="05000000000000000000" pitchFamily="2" charset="2"/>
              <a:buChar char="Ø"/>
            </a:pPr>
            <a:endParaRPr lang="en-US" sz="2000" dirty="0"/>
          </a:p>
          <a:p>
            <a:pPr lvl="1">
              <a:buFont typeface="Wingdings" panose="05000000000000000000" pitchFamily="2" charset="2"/>
              <a:buChar char="Ø"/>
            </a:pPr>
            <a:endParaRPr lang="en-US" sz="2000" dirty="0" smtClean="0"/>
          </a:p>
          <a:p>
            <a:pPr lvl="1">
              <a:buFont typeface="Wingdings" panose="05000000000000000000" pitchFamily="2" charset="2"/>
              <a:buChar char="Ø"/>
            </a:pPr>
            <a:r>
              <a:rPr lang="en-US" sz="2000" dirty="0" smtClean="0"/>
              <a:t> </a:t>
            </a:r>
            <a:r>
              <a:rPr lang="en-US" sz="2000" dirty="0" smtClean="0">
                <a:solidFill>
                  <a:srgbClr val="FF0000"/>
                </a:solidFill>
              </a:rPr>
              <a:t>Privacy Protection</a:t>
            </a:r>
            <a:r>
              <a:rPr lang="en-US" sz="2000" dirty="0" smtClean="0"/>
              <a:t>: filter out web beacons at the server level; do not open web images; text-based mail readers, etc. </a:t>
            </a:r>
          </a:p>
          <a:p>
            <a:endParaRPr lang="en-US" sz="2400" dirty="0" smtClean="0"/>
          </a:p>
        </p:txBody>
      </p:sp>
      <p:pic>
        <p:nvPicPr>
          <p:cNvPr id="4" name="Picture 3" descr="The script is inserted into the web as a 1 by 1 pixel, thus, not visable" title="PHP script to track product vis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870" y="4650972"/>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The image is associated with &quot;displayads.php&quot;" title="web contents of the social media webs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404" y="4981950"/>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5610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224683"/>
          </a:xfrm>
        </p:spPr>
        <p:txBody>
          <a:bodyPr/>
          <a:lstStyle/>
          <a:p>
            <a:r>
              <a:rPr lang="en-US" sz="3600" dirty="0"/>
              <a:t>Other </a:t>
            </a:r>
            <a:r>
              <a:rPr lang="en-US" sz="3600" dirty="0" smtClean="0"/>
              <a:t>Discussions (cont’d)</a:t>
            </a:r>
            <a:endParaRPr lang="en-US" sz="3600" dirty="0"/>
          </a:p>
        </p:txBody>
      </p:sp>
      <p:sp>
        <p:nvSpPr>
          <p:cNvPr id="3" name="Content Placeholder 2"/>
          <p:cNvSpPr>
            <a:spLocks noGrp="1"/>
          </p:cNvSpPr>
          <p:nvPr>
            <p:ph idx="1"/>
          </p:nvPr>
        </p:nvSpPr>
        <p:spPr>
          <a:xfrm>
            <a:off x="628650" y="1593996"/>
            <a:ext cx="7886700" cy="4443122"/>
          </a:xfrm>
        </p:spPr>
        <p:txBody>
          <a:bodyPr/>
          <a:lstStyle/>
          <a:p>
            <a:r>
              <a:rPr lang="en-US" sz="2400" dirty="0" smtClean="0"/>
              <a:t>Device Fingerprinting (or browser fingerprinting)</a:t>
            </a:r>
          </a:p>
          <a:p>
            <a:pPr lvl="1">
              <a:buFont typeface="Wingdings" panose="05000000000000000000" pitchFamily="2" charset="2"/>
              <a:buChar char="Ø"/>
            </a:pPr>
            <a:r>
              <a:rPr lang="en-US" sz="2000" dirty="0" smtClean="0"/>
              <a:t>Use client-side script language </a:t>
            </a:r>
            <a:r>
              <a:rPr lang="en-US" sz="2000" dirty="0"/>
              <a:t>to </a:t>
            </a:r>
            <a:r>
              <a:rPr lang="en-US" sz="2000" dirty="0" smtClean="0"/>
              <a:t>collect esoteric parameters of  browser and computer to fully or partially identify users or devices </a:t>
            </a:r>
          </a:p>
          <a:p>
            <a:pPr lvl="1">
              <a:buFont typeface="Wingdings" panose="05000000000000000000" pitchFamily="2" charset="2"/>
              <a:buChar char="Ø"/>
            </a:pPr>
            <a:r>
              <a:rPr lang="en-US" sz="2000" dirty="0" smtClean="0"/>
              <a:t>Can be utilized </a:t>
            </a:r>
            <a:r>
              <a:rPr lang="en-US" sz="2000" dirty="0"/>
              <a:t>by third party to monitor the user’s web activities </a:t>
            </a:r>
            <a:r>
              <a:rPr lang="en-US" sz="2000" dirty="0" smtClean="0"/>
              <a:t>when cookies cannot be read or stored in browsers</a:t>
            </a:r>
          </a:p>
          <a:p>
            <a:pPr lvl="1">
              <a:buFont typeface="Wingdings" panose="05000000000000000000" pitchFamily="2" charset="2"/>
              <a:buChar char="Ø"/>
            </a:pPr>
            <a:r>
              <a:rPr lang="en-US" sz="2000" dirty="0" smtClean="0"/>
              <a:t>Active and passive fingerprint collection</a:t>
            </a:r>
          </a:p>
          <a:p>
            <a:pPr lvl="1">
              <a:buFont typeface="Wingdings" panose="05000000000000000000" pitchFamily="2" charset="2"/>
              <a:buChar char="Ø"/>
            </a:pPr>
            <a:r>
              <a:rPr lang="en-US" sz="2000" dirty="0" smtClean="0"/>
              <a:t>Advanced study: modify the scripts to track user privacy through browser fingerprinting</a:t>
            </a:r>
            <a:endParaRPr lang="en-US" sz="2000" dirty="0"/>
          </a:p>
          <a:p>
            <a:endParaRPr lang="en-US" sz="2400" dirty="0"/>
          </a:p>
        </p:txBody>
      </p:sp>
    </p:spTree>
    <p:extLst>
      <p:ext uri="{BB962C8B-B14F-4D97-AF65-F5344CB8AC3E}">
        <p14:creationId xmlns:p14="http://schemas.microsoft.com/office/powerpoint/2010/main" val="1933327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smtClean="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smtClean="0"/>
              <a:t>Upon completion of this lesson, students will be able to</a:t>
            </a:r>
            <a:r>
              <a:rPr lang="en-US" dirty="0" smtClean="0"/>
              <a:t>:</a:t>
            </a:r>
            <a:endParaRPr lang="en-US" dirty="0" smtClean="0"/>
          </a:p>
          <a:p>
            <a:pPr lvl="1" eaLnBrk="1" hangingPunct="1"/>
            <a:r>
              <a:rPr lang="en-US" dirty="0"/>
              <a:t>b</a:t>
            </a:r>
            <a:r>
              <a:rPr lang="en-US" dirty="0" smtClean="0"/>
              <a:t>e aware of </a:t>
            </a:r>
            <a:r>
              <a:rPr lang="en-US" dirty="0"/>
              <a:t>web </a:t>
            </a:r>
            <a:r>
              <a:rPr lang="en-US" dirty="0" smtClean="0"/>
              <a:t>tracking</a:t>
            </a:r>
          </a:p>
          <a:p>
            <a:pPr lvl="1" eaLnBrk="1" hangingPunct="1"/>
            <a:r>
              <a:rPr lang="en-US" dirty="0" smtClean="0"/>
              <a:t>understand </a:t>
            </a:r>
            <a:r>
              <a:rPr lang="en-US" dirty="0"/>
              <a:t>basic web cookie usage </a:t>
            </a:r>
            <a:r>
              <a:rPr lang="en-US" dirty="0" smtClean="0"/>
              <a:t>mechanism</a:t>
            </a:r>
          </a:p>
          <a:p>
            <a:pPr lvl="1" eaLnBrk="1" hangingPunct="1"/>
            <a:r>
              <a:rPr lang="en-US" dirty="0" smtClean="0"/>
              <a:t>understand </a:t>
            </a:r>
            <a:r>
              <a:rPr lang="en-US" dirty="0"/>
              <a:t>how to create, access, and retrieve web cookie through client and server </a:t>
            </a:r>
            <a:r>
              <a:rPr lang="en-US" dirty="0" smtClean="0"/>
              <a:t>scripts</a:t>
            </a:r>
          </a:p>
          <a:p>
            <a:pPr lvl="1" eaLnBrk="1" hangingPunct="1"/>
            <a:r>
              <a:rPr lang="en-US" dirty="0" smtClean="0"/>
              <a:t>know </a:t>
            </a:r>
            <a:r>
              <a:rPr lang="en-US" dirty="0"/>
              <a:t>how to utilize or prevent web tracking from the perspective of a privacy analyst.</a:t>
            </a:r>
          </a:p>
          <a:p>
            <a:pPr lvl="1" eaLnBrk="1" hangingPunct="1"/>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Tracking Lab</a:t>
            </a:r>
            <a:endParaRPr lang="en-US" dirty="0"/>
          </a:p>
        </p:txBody>
      </p:sp>
      <p:sp>
        <p:nvSpPr>
          <p:cNvPr id="3" name="Content Placeholder 2"/>
          <p:cNvSpPr>
            <a:spLocks noGrp="1"/>
          </p:cNvSpPr>
          <p:nvPr>
            <p:ph idx="1"/>
          </p:nvPr>
        </p:nvSpPr>
        <p:spPr/>
        <p:txBody>
          <a:bodyPr/>
          <a:lstStyle/>
          <a:p>
            <a:pPr marL="457200" lvl="0" indent="-457200">
              <a:buFont typeface="Arial" panose="020B0604020202020204" pitchFamily="34" charset="0"/>
              <a:buChar char="•"/>
            </a:pPr>
            <a:r>
              <a:rPr lang="en-US" dirty="0"/>
              <a:t>The </a:t>
            </a:r>
            <a:r>
              <a:rPr lang="en-US" dirty="0" err="1"/>
              <a:t>Elgg</a:t>
            </a:r>
            <a:r>
              <a:rPr lang="en-US" dirty="0"/>
              <a:t> web application is an open-source web-based social-networking application.</a:t>
            </a:r>
          </a:p>
          <a:p>
            <a:pPr marL="457200" lvl="0" indent="-457200">
              <a:buFont typeface="Arial" panose="020B0604020202020204" pitchFamily="34" charset="0"/>
              <a:buChar char="•"/>
            </a:pPr>
            <a:r>
              <a:rPr lang="en-US" dirty="0"/>
              <a:t>Directory Location:</a:t>
            </a:r>
          </a:p>
          <a:p>
            <a:pPr lvl="1"/>
            <a:r>
              <a:rPr lang="en-US" dirty="0"/>
              <a:t>/</a:t>
            </a:r>
            <a:r>
              <a:rPr lang="en-US" dirty="0" err="1"/>
              <a:t>var</a:t>
            </a:r>
            <a:r>
              <a:rPr lang="en-US" dirty="0"/>
              <a:t>/www/</a:t>
            </a:r>
            <a:r>
              <a:rPr lang="en-US" dirty="0" err="1"/>
              <a:t>webtracking</a:t>
            </a:r>
            <a:r>
              <a:rPr lang="en-US" dirty="0"/>
              <a:t>/</a:t>
            </a:r>
            <a:r>
              <a:rPr lang="en-US" dirty="0" err="1"/>
              <a:t>elgg</a:t>
            </a:r>
            <a:endParaRPr lang="en-US" dirty="0"/>
          </a:p>
          <a:p>
            <a:endParaRPr lang="en-US" dirty="0"/>
          </a:p>
          <a:p>
            <a:endParaRPr lang="en-US" dirty="0"/>
          </a:p>
        </p:txBody>
      </p:sp>
      <p:pic>
        <p:nvPicPr>
          <p:cNvPr id="5" name="Picture 4" descr="Elgg web application" title="Web Tracking La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4237" y="3340099"/>
            <a:ext cx="5211113" cy="2971800"/>
          </a:xfrm>
          <a:prstGeom prst="rect">
            <a:avLst/>
          </a:prstGeom>
        </p:spPr>
      </p:pic>
    </p:spTree>
    <p:extLst>
      <p:ext uri="{BB962C8B-B14F-4D97-AF65-F5344CB8AC3E}">
        <p14:creationId xmlns:p14="http://schemas.microsoft.com/office/powerpoint/2010/main" val="350186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Sites</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a:t>E-Commerce web sites:</a:t>
            </a:r>
          </a:p>
          <a:p>
            <a:pPr marL="914400" lvl="1" indent="-457200">
              <a:buClr>
                <a:schemeClr val="accent6"/>
              </a:buClr>
              <a:buFont typeface="Arial" panose="020B0604020202020204" pitchFamily="34" charset="0"/>
              <a:buChar char="•"/>
            </a:pPr>
            <a:r>
              <a:rPr lang="en-US" dirty="0"/>
              <a:t>Mobile Store /</a:t>
            </a:r>
            <a:r>
              <a:rPr lang="en-US" dirty="0" err="1"/>
              <a:t>var</a:t>
            </a:r>
            <a:r>
              <a:rPr lang="en-US" dirty="0"/>
              <a:t>/www/</a:t>
            </a:r>
            <a:r>
              <a:rPr lang="en-US" dirty="0" err="1"/>
              <a:t>webtracking</a:t>
            </a:r>
            <a:r>
              <a:rPr lang="en-US" dirty="0"/>
              <a:t>/</a:t>
            </a:r>
            <a:r>
              <a:rPr lang="en-US" dirty="0" err="1"/>
              <a:t>MobileStore</a:t>
            </a:r>
            <a:endParaRPr lang="en-US" dirty="0"/>
          </a:p>
          <a:p>
            <a:pPr marL="914400" lvl="1" indent="-457200">
              <a:buClr>
                <a:schemeClr val="accent6"/>
              </a:buClr>
              <a:buFont typeface="Arial" panose="020B0604020202020204" pitchFamily="34" charset="0"/>
              <a:buChar char="•"/>
            </a:pPr>
            <a:r>
              <a:rPr lang="en-US" dirty="0"/>
              <a:t>Electronics Store /</a:t>
            </a:r>
            <a:r>
              <a:rPr lang="en-US" dirty="0" err="1"/>
              <a:t>var</a:t>
            </a:r>
            <a:r>
              <a:rPr lang="en-US" dirty="0"/>
              <a:t>/www/</a:t>
            </a:r>
            <a:r>
              <a:rPr lang="en-US" dirty="0" err="1"/>
              <a:t>webtracking</a:t>
            </a:r>
            <a:r>
              <a:rPr lang="en-US" dirty="0"/>
              <a:t>/</a:t>
            </a:r>
            <a:r>
              <a:rPr lang="en-US" dirty="0" err="1"/>
              <a:t>ElectronicStore</a:t>
            </a:r>
            <a:endParaRPr lang="en-US" dirty="0"/>
          </a:p>
          <a:p>
            <a:pPr marL="914400" lvl="1" indent="-457200">
              <a:buClr>
                <a:schemeClr val="accent6"/>
              </a:buClr>
              <a:buFont typeface="Arial" panose="020B0604020202020204" pitchFamily="34" charset="0"/>
              <a:buChar char="•"/>
            </a:pPr>
            <a:r>
              <a:rPr lang="en-US" dirty="0"/>
              <a:t>Camera Store /</a:t>
            </a:r>
            <a:r>
              <a:rPr lang="en-US" dirty="0" err="1"/>
              <a:t>var</a:t>
            </a:r>
            <a:r>
              <a:rPr lang="en-US" dirty="0"/>
              <a:t>/www/</a:t>
            </a:r>
            <a:r>
              <a:rPr lang="en-US" dirty="0" err="1"/>
              <a:t>webtracking</a:t>
            </a:r>
            <a:r>
              <a:rPr lang="en-US" dirty="0"/>
              <a:t>/</a:t>
            </a:r>
            <a:r>
              <a:rPr lang="en-US" dirty="0" err="1"/>
              <a:t>CameraStore</a:t>
            </a:r>
            <a:endParaRPr lang="en-US" dirty="0"/>
          </a:p>
          <a:p>
            <a:pPr marL="914400" lvl="1" indent="-457200">
              <a:buClr>
                <a:schemeClr val="accent6"/>
              </a:buClr>
              <a:buFont typeface="Arial" panose="020B0604020202020204" pitchFamily="34" charset="0"/>
              <a:buChar char="•"/>
            </a:pPr>
            <a:r>
              <a:rPr lang="en-US" dirty="0"/>
              <a:t>Shoes Store /</a:t>
            </a:r>
            <a:r>
              <a:rPr lang="en-US" dirty="0" err="1"/>
              <a:t>var</a:t>
            </a:r>
            <a:r>
              <a:rPr lang="en-US" dirty="0"/>
              <a:t>/www/</a:t>
            </a:r>
            <a:r>
              <a:rPr lang="en-US" dirty="0" err="1"/>
              <a:t>webtracking</a:t>
            </a:r>
            <a:r>
              <a:rPr lang="en-US" dirty="0"/>
              <a:t>/</a:t>
            </a:r>
            <a:r>
              <a:rPr lang="en-US" dirty="0" err="1"/>
              <a:t>ShoeStore</a:t>
            </a:r>
            <a:endParaRPr lang="en-US" dirty="0"/>
          </a:p>
          <a:p>
            <a:pPr marL="914400" lvl="1" indent="-457200">
              <a:buFont typeface="Arial" panose="020B0604020202020204" pitchFamily="34" charset="0"/>
              <a:buChar char="•"/>
            </a:pPr>
            <a:endParaRPr lang="en-US" dirty="0"/>
          </a:p>
          <a:p>
            <a:endParaRPr lang="en-US" dirty="0"/>
          </a:p>
          <a:p>
            <a:endParaRPr lang="en-US" dirty="0"/>
          </a:p>
        </p:txBody>
      </p:sp>
      <p:pic>
        <p:nvPicPr>
          <p:cNvPr id="4" name="Picture 5" descr="Shoe Store" title="E-Commerce Websi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767"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descr="Camera store" title="E-Commerce Webs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185"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212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Web Sites (cont’d)</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a:t>Revive </a:t>
            </a:r>
            <a:r>
              <a:rPr lang="en-US" dirty="0" err="1"/>
              <a:t>Adserver</a:t>
            </a:r>
            <a:r>
              <a:rPr lang="en-US" dirty="0"/>
              <a:t> is a free, open source ad serving system that enables publishers, ad networks and advertisers to:</a:t>
            </a:r>
          </a:p>
          <a:p>
            <a:r>
              <a:rPr lang="en-US" dirty="0"/>
              <a:t>      /</a:t>
            </a:r>
            <a:r>
              <a:rPr lang="en-US" dirty="0" err="1"/>
              <a:t>var</a:t>
            </a:r>
            <a:r>
              <a:rPr lang="en-US" dirty="0"/>
              <a:t>/www/</a:t>
            </a:r>
            <a:r>
              <a:rPr lang="en-US" dirty="0" err="1"/>
              <a:t>webtracking</a:t>
            </a:r>
            <a:r>
              <a:rPr lang="en-US" dirty="0"/>
              <a:t>/</a:t>
            </a:r>
            <a:r>
              <a:rPr lang="en-US" dirty="0" err="1"/>
              <a:t>adserver</a:t>
            </a:r>
            <a:endParaRPr lang="en-US" dirty="0"/>
          </a:p>
          <a:p>
            <a:pPr marL="914400" lvl="1" indent="-457200">
              <a:buClr>
                <a:schemeClr val="accent6"/>
              </a:buClr>
              <a:buFont typeface="Arial" panose="020B0604020202020204" pitchFamily="34" charset="0"/>
              <a:buChar char="•"/>
            </a:pPr>
            <a:r>
              <a:rPr lang="en-US" dirty="0"/>
              <a:t>Serve ads on websites.</a:t>
            </a:r>
          </a:p>
          <a:p>
            <a:pPr marL="914400" lvl="1" indent="-457200">
              <a:buClr>
                <a:schemeClr val="accent6"/>
              </a:buClr>
              <a:buFont typeface="Arial" panose="020B0604020202020204" pitchFamily="34" charset="0"/>
              <a:buChar char="•"/>
            </a:pPr>
            <a:r>
              <a:rPr lang="en-US" dirty="0"/>
              <a:t>Track and report campaign performance.</a:t>
            </a:r>
          </a:p>
          <a:p>
            <a:endParaRPr lang="en-US" dirty="0"/>
          </a:p>
        </p:txBody>
      </p:sp>
      <p:pic>
        <p:nvPicPr>
          <p:cNvPr id="4" name="Picture 3" descr="Log in page of the website" title="Adserver websi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999" y="3547686"/>
            <a:ext cx="4360752" cy="2629277"/>
          </a:xfrm>
          <a:prstGeom prst="rect">
            <a:avLst/>
          </a:prstGeom>
        </p:spPr>
      </p:pic>
    </p:spTree>
    <p:extLst>
      <p:ext uri="{BB962C8B-B14F-4D97-AF65-F5344CB8AC3E}">
        <p14:creationId xmlns:p14="http://schemas.microsoft.com/office/powerpoint/2010/main" val="17568244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Web Tracking Diagram</a:t>
            </a:r>
            <a:endParaRPr lang="en-US" dirty="0"/>
          </a:p>
        </p:txBody>
      </p:sp>
      <p:pic>
        <p:nvPicPr>
          <p:cNvPr id="8" name="Picture 7" descr="The Adserver implant scripts into the e-Commerce web and the Social Media web. All webs will insert or retrieve records from the Adserver database. By using cookies, they can related users and their activities. " title="Web Tracking Diagram"/>
          <p:cNvPicPr>
            <a:picLocks noChangeAspect="1"/>
          </p:cNvPicPr>
          <p:nvPr/>
        </p:nvPicPr>
        <p:blipFill>
          <a:blip r:embed="rId2"/>
          <a:stretch>
            <a:fillRect/>
          </a:stretch>
        </p:blipFill>
        <p:spPr>
          <a:xfrm>
            <a:off x="628650" y="1492530"/>
            <a:ext cx="7886700" cy="4617325"/>
          </a:xfrm>
          <a:prstGeom prst="rect">
            <a:avLst/>
          </a:prstGeom>
        </p:spPr>
      </p:pic>
    </p:spTree>
    <p:extLst>
      <p:ext uri="{BB962C8B-B14F-4D97-AF65-F5344CB8AC3E}">
        <p14:creationId xmlns:p14="http://schemas.microsoft.com/office/powerpoint/2010/main" val="4389792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a:t>
            </a:r>
            <a:endParaRPr lang="en-US" dirty="0"/>
          </a:p>
        </p:txBody>
      </p:sp>
      <p:sp>
        <p:nvSpPr>
          <p:cNvPr id="3" name="Content Placeholder 2"/>
          <p:cNvSpPr>
            <a:spLocks noGrp="1"/>
          </p:cNvSpPr>
          <p:nvPr>
            <p:ph idx="1"/>
          </p:nvPr>
        </p:nvSpPr>
        <p:spPr/>
        <p:txBody>
          <a:bodyPr/>
          <a:lstStyle/>
          <a:p>
            <a:pPr lvl="0"/>
            <a:r>
              <a:rPr lang="en-US" dirty="0"/>
              <a:t>For all E-Commerce web sites (e.g. </a:t>
            </a:r>
            <a:r>
              <a:rPr lang="en-US" dirty="0">
                <a:hlinkClick r:id="rId2"/>
              </a:rPr>
              <a:t>www.wtmobilestore.com</a:t>
            </a:r>
            <a:r>
              <a:rPr lang="en-US" dirty="0"/>
              <a:t>), product description is associated with PHP activation (</a:t>
            </a:r>
            <a:r>
              <a:rPr lang="en-US" dirty="0" err="1"/>
              <a:t>prodcutDetail.php</a:t>
            </a:r>
            <a:r>
              <a:rPr lang="en-US" dirty="0"/>
              <a:t>), passing product ID, name, and GUID (for track cookie)</a:t>
            </a:r>
          </a:p>
          <a:p>
            <a:endParaRPr lang="en-US" dirty="0"/>
          </a:p>
        </p:txBody>
      </p:sp>
      <p:pic>
        <p:nvPicPr>
          <p:cNvPr id="4" name="Picture 3" descr="In the E-commerce website, each product is associated with PHP activation (prodcutDetail.php), passing product ID, name, and GUID for tracking cookie." title="productDetail.ph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60" y="3079743"/>
            <a:ext cx="4677355" cy="2871737"/>
          </a:xfrm>
          <a:prstGeom prst="rect">
            <a:avLst/>
          </a:prstGeom>
        </p:spPr>
      </p:pic>
      <p:pic>
        <p:nvPicPr>
          <p:cNvPr id="5" name="Picture 4" descr="An example of the web showing the mobile phones" title="Mobile Store websit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4677" y="3079743"/>
            <a:ext cx="3515086" cy="2590800"/>
          </a:xfrm>
          <a:prstGeom prst="rect">
            <a:avLst/>
          </a:prstGeom>
        </p:spPr>
      </p:pic>
    </p:spTree>
    <p:extLst>
      <p:ext uri="{BB962C8B-B14F-4D97-AF65-F5344CB8AC3E}">
        <p14:creationId xmlns:p14="http://schemas.microsoft.com/office/powerpoint/2010/main" val="148158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a:t>
            </a:r>
            <a:endParaRPr lang="en-US" dirty="0"/>
          </a:p>
        </p:txBody>
      </p:sp>
      <p:sp>
        <p:nvSpPr>
          <p:cNvPr id="3" name="Content Placeholder 2" descr="The product detail page has hidden image. The source of the image is an http link requesting a page (track.php) " title="Tracking workflow"/>
          <p:cNvSpPr>
            <a:spLocks noGrp="1"/>
          </p:cNvSpPr>
          <p:nvPr>
            <p:ph idx="1"/>
          </p:nvPr>
        </p:nvSpPr>
        <p:spPr/>
        <p:txBody>
          <a:bodyPr/>
          <a:lstStyle/>
          <a:p>
            <a:pPr lvl="0"/>
            <a:r>
              <a:rPr lang="en-US" sz="2000" dirty="0"/>
              <a:t>The product detail page has hidden image. The source of the image is an http link requesting a page (</a:t>
            </a:r>
            <a:r>
              <a:rPr lang="en-US" sz="2000" dirty="0" err="1"/>
              <a:t>track.php</a:t>
            </a:r>
            <a:r>
              <a:rPr lang="en-US" sz="2000" dirty="0"/>
              <a:t>) from different web site (Revive </a:t>
            </a:r>
            <a:r>
              <a:rPr lang="en-US" sz="2000" dirty="0" err="1"/>
              <a:t>Adserver</a:t>
            </a:r>
            <a:r>
              <a:rPr lang="en-US" sz="2000" dirty="0"/>
              <a:t>) and the selected camera GUID is passed through that link as a query string (e.g. </a:t>
            </a:r>
            <a:r>
              <a:rPr lang="en-US" sz="2000" dirty="0" err="1"/>
              <a:t>guid</a:t>
            </a:r>
            <a:r>
              <a:rPr lang="en-US" sz="2000" dirty="0"/>
              <a:t>).</a:t>
            </a:r>
          </a:p>
          <a:p>
            <a:endParaRPr lang="en-US" dirty="0"/>
          </a:p>
        </p:txBody>
      </p:sp>
      <p:pic>
        <p:nvPicPr>
          <p:cNvPr id="4" name="Picture 2" descr="an one pixel image is embedded in the page which is the associated with the track script" title="Product deta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532" y="2828783"/>
            <a:ext cx="4733459" cy="3217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The script is inserted into the web as a 1 by 1 pixel, thus, not visable" title="PHP script to track product visi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412083"/>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67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Workflow (cont’d)</a:t>
            </a:r>
            <a:endParaRPr lang="en-US" dirty="0"/>
          </a:p>
        </p:txBody>
      </p:sp>
      <p:sp>
        <p:nvSpPr>
          <p:cNvPr id="3" name="Content Placeholder 2"/>
          <p:cNvSpPr>
            <a:spLocks noGrp="1"/>
          </p:cNvSpPr>
          <p:nvPr>
            <p:ph idx="1"/>
          </p:nvPr>
        </p:nvSpPr>
        <p:spPr/>
        <p:txBody>
          <a:bodyPr/>
          <a:lstStyle/>
          <a:p>
            <a:pPr lvl="0"/>
            <a:r>
              <a:rPr lang="en-US" dirty="0" err="1"/>
              <a:t>track.php</a:t>
            </a:r>
            <a:r>
              <a:rPr lang="en-US" dirty="0"/>
              <a:t> page creates the </a:t>
            </a:r>
            <a:r>
              <a:rPr lang="en-US" dirty="0" err="1"/>
              <a:t>Adserver</a:t>
            </a:r>
            <a:r>
              <a:rPr lang="en-US" dirty="0"/>
              <a:t> web site’s cookie (track cookie) and places it on user’s device as </a:t>
            </a:r>
            <a:r>
              <a:rPr lang="en-US" dirty="0" smtClean="0"/>
              <a:t>following:</a:t>
            </a:r>
          </a:p>
          <a:p>
            <a:r>
              <a:rPr lang="en-US" dirty="0" smtClean="0"/>
              <a:t>Generates </a:t>
            </a:r>
            <a:r>
              <a:rPr lang="en-US" dirty="0"/>
              <a:t>16 digits random number as unique user track ID (e.g. $</a:t>
            </a:r>
            <a:r>
              <a:rPr lang="en-US" dirty="0" err="1"/>
              <a:t>userTrack</a:t>
            </a:r>
            <a:r>
              <a:rPr lang="en-US" dirty="0"/>
              <a:t>) and gets the value of selected product (camera) GUID passed through URL (e.g. $</a:t>
            </a:r>
            <a:r>
              <a:rPr lang="en-US" dirty="0" err="1"/>
              <a:t>trackGuid</a:t>
            </a:r>
            <a:r>
              <a:rPr lang="en-US" dirty="0"/>
              <a:t>).</a:t>
            </a:r>
          </a:p>
          <a:p>
            <a:endParaRPr lang="en-US" dirty="0"/>
          </a:p>
        </p:txBody>
      </p:sp>
      <p:pic>
        <p:nvPicPr>
          <p:cNvPr id="4" name="Picture 2" descr="source code of track.php" title="tracking workf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6350" y="3250432"/>
            <a:ext cx="3429000" cy="2728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776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4348</TotalTime>
  <Words>890</Words>
  <Application>Microsoft Office PowerPoint</Application>
  <PresentationFormat>On-screen Show (4:3)</PresentationFormat>
  <Paragraphs>80</Paragraphs>
  <Slides>19</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Wingdings</vt:lpstr>
      <vt:lpstr>PP_C5Modules_CC_License_standard</vt:lpstr>
      <vt:lpstr>LAB</vt:lpstr>
      <vt:lpstr>Learning Outcomes</vt:lpstr>
      <vt:lpstr>Web Tracking Lab</vt:lpstr>
      <vt:lpstr>Web Sites</vt:lpstr>
      <vt:lpstr>Web Sites (cont’d)</vt:lpstr>
      <vt:lpstr>Web Tracking Diagram</vt:lpstr>
      <vt:lpstr>Workflow</vt:lpstr>
      <vt:lpstr>Workflow</vt:lpstr>
      <vt:lpstr>Workflow (cont’d)</vt:lpstr>
      <vt:lpstr>Workflow (cont’d)</vt:lpstr>
      <vt:lpstr>Workflow (cont’d)</vt:lpstr>
      <vt:lpstr>Workflow (cont’d)</vt:lpstr>
      <vt:lpstr>Workflow (cont’d)</vt:lpstr>
      <vt:lpstr>Workflow (cont’d)</vt:lpstr>
      <vt:lpstr>Workflow (cont’d)</vt:lpstr>
      <vt:lpstr>Adserver Database</vt:lpstr>
      <vt:lpstr>Adserver Database (cont’d)</vt:lpstr>
      <vt:lpstr>Other Discussions</vt:lpstr>
      <vt:lpstr>Other Discussions (cont’d)</vt:lpstr>
    </vt:vector>
  </TitlesOfParts>
  <Company>University of California at Davis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Administrator</cp:lastModifiedBy>
  <cp:revision>235</cp:revision>
  <cp:lastPrinted>2016-07-18T16:40:10Z</cp:lastPrinted>
  <dcterms:created xsi:type="dcterms:W3CDTF">2016-07-03T20:12:42Z</dcterms:created>
  <dcterms:modified xsi:type="dcterms:W3CDTF">2018-10-07T22:46:07Z</dcterms:modified>
</cp:coreProperties>
</file>