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0" r:id="rId4"/>
    <p:sldId id="258" r:id="rId5"/>
    <p:sldId id="259" r:id="rId6"/>
    <p:sldId id="267" r:id="rId7"/>
    <p:sldId id="261" r:id="rId8"/>
    <p:sldId id="266" r:id="rId9"/>
    <p:sldId id="270" r:id="rId10"/>
    <p:sldId id="271" r:id="rId11"/>
    <p:sldId id="272" r:id="rId12"/>
    <p:sldId id="273" r:id="rId13"/>
    <p:sldId id="274" r:id="rId14"/>
    <p:sldId id="276" r:id="rId15"/>
    <p:sldId id="277" r:id="rId16"/>
    <p:sldId id="27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77" autoAdjust="0"/>
  </p:normalViewPr>
  <p:slideViewPr>
    <p:cSldViewPr>
      <p:cViewPr varScale="1">
        <p:scale>
          <a:sx n="94" d="100"/>
          <a:sy n="94" d="100"/>
        </p:scale>
        <p:origin x="113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0AD0B-F700-4077-BD35-E94AB7CE2971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A4CE-8FBD-45F8-A41C-16BE683DF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203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4A4CE-8FBD-45F8-A41C-16BE683DF45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46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5CEFCB-E197-4C11-8A46-851C02279434}" type="slidenum">
              <a:rPr lang="en-US"/>
              <a:pPr/>
              <a:t>8</a:t>
            </a:fld>
            <a:endParaRPr lang="en-US"/>
          </a:p>
        </p:txBody>
      </p:sp>
      <p:sp>
        <p:nvSpPr>
          <p:cNvPr id="138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81CD40-DA12-4893-857A-2E2D59A4F097}" type="slidenum">
              <a:rPr lang="en-US"/>
              <a:pPr/>
              <a:t>10</a:t>
            </a:fld>
            <a:endParaRPr lang="en-US"/>
          </a:p>
        </p:txBody>
      </p:sp>
      <p:sp>
        <p:nvSpPr>
          <p:cNvPr id="133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snipet is in VB.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A74A54-A892-4428-971E-34A2DA7C937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04" y="4342789"/>
            <a:ext cx="5485794" cy="4115106"/>
          </a:xfrm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52C292-C2C7-4F31-A1D1-3E1CA5F9F58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104" y="4342789"/>
            <a:ext cx="5485794" cy="4115106"/>
          </a:xfrm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Escaping is tricky:    </a:t>
            </a:r>
            <a:r>
              <a:rPr lang="en-US" dirty="0" err="1"/>
              <a:t>addslashes</a:t>
            </a:r>
            <a:r>
              <a:rPr lang="en-US" dirty="0"/>
              <a:t>()</a:t>
            </a:r>
            <a:r>
              <a:rPr lang="en-US" baseline="0" dirty="0"/>
              <a:t>  can reintroduce SQL injection vulnerability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65A005-811F-4974-8202-6CEA404E246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03E514-1BC3-4CDD-8A10-6C1AF9A233ED}" type="slidenum">
              <a:rPr lang="en-US"/>
              <a:pPr/>
              <a:t>16</a:t>
            </a:fld>
            <a:endParaRPr lang="en-US"/>
          </a:p>
        </p:txBody>
      </p:sp>
      <p:sp>
        <p:nvSpPr>
          <p:cNvPr id="130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Escapes with \.     ‘ -&gt; \’   .     DB independent  ---  different DB’s have different rules for escaping.</a:t>
            </a:r>
          </a:p>
          <a:p>
            <a:r>
              <a:rPr lang="en-US"/>
              <a:t>This snipet is in C#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3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66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354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6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77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0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75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35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40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249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05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48501-A260-44FF-BC4D-7A071045BAD7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0FEBA-038F-47D3-8C91-7233B01FAA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8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SQL Injection</a:t>
            </a:r>
            <a:br>
              <a:rPr lang="en-US" dirty="0"/>
            </a:b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SQL Examples taken from</a:t>
            </a:r>
          </a:p>
          <a:p>
            <a:r>
              <a:rPr lang="en-US" dirty="0"/>
              <a:t>http://www.w3schools.com/sql/</a:t>
            </a:r>
          </a:p>
        </p:txBody>
      </p:sp>
    </p:spTree>
    <p:extLst>
      <p:ext uri="{BB962C8B-B14F-4D97-AF65-F5344CB8AC3E}">
        <p14:creationId xmlns:p14="http://schemas.microsoft.com/office/powerpoint/2010/main" val="1962732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D6FF2-307B-45F8-8CB1-4C00E9065EA9}" type="slidenum">
              <a:rPr lang="en-GB"/>
              <a:pPr/>
              <a:t>10</a:t>
            </a:fld>
            <a:endParaRPr lang="en-GB"/>
          </a:p>
        </p:txBody>
      </p:sp>
      <p:sp>
        <p:nvSpPr>
          <p:cNvPr id="1303557" name="Rectangle 5"/>
          <p:cNvSpPr>
            <a:spLocks noChangeArrowheads="1"/>
          </p:cNvSpPr>
          <p:nvPr/>
        </p:nvSpPr>
        <p:spPr bwMode="auto">
          <a:xfrm>
            <a:off x="457200" y="2133600"/>
            <a:ext cx="228600" cy="137160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 type="none" w="lg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0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/>
          <a:lstStyle/>
          <a:p>
            <a:r>
              <a:rPr lang="en-US" dirty="0"/>
              <a:t>Example:  buggy login page  </a:t>
            </a:r>
            <a:r>
              <a:rPr lang="en-US" sz="3200" dirty="0"/>
              <a:t>(ASP)</a:t>
            </a:r>
            <a:endParaRPr lang="en-US" dirty="0"/>
          </a:p>
        </p:txBody>
      </p:sp>
      <p:sp>
        <p:nvSpPr>
          <p:cNvPr id="130355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229600" cy="52578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80000"/>
              </a:spcBef>
              <a:buFont typeface="Wingdings" pitchFamily="2" charset="2"/>
              <a:buNone/>
            </a:pPr>
            <a:r>
              <a:rPr lang="en-US" dirty="0"/>
              <a:t>	</a:t>
            </a:r>
          </a:p>
          <a:p>
            <a:pPr>
              <a:spcBef>
                <a:spcPct val="80000"/>
              </a:spcBef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</a:rPr>
              <a:t>set ok = execute( 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</a:rPr>
              <a:t>"SELECT * FROM Users</a:t>
            </a:r>
          </a:p>
          <a:p>
            <a:pPr>
              <a:buFont typeface="Wingdings" pitchFamily="2" charset="2"/>
              <a:buNone/>
            </a:pPr>
            <a:r>
              <a:rPr lang="en-US" b="1" dirty="0">
                <a:solidFill>
                  <a:srgbClr val="002060"/>
                </a:solidFill>
                <a:latin typeface="Courier New" pitchFamily="49" charset="0"/>
              </a:rPr>
              <a:t>	   WHERE user=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Arial" charset="0"/>
              </a:rPr>
              <a:t>' 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Arial" charset="0"/>
              </a:rPr>
              <a:t>  </a:t>
            </a: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&amp;  form(“user”)  &amp; 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Arial" charset="0"/>
              </a:rPr>
              <a:t>" ' </a:t>
            </a:r>
            <a:br>
              <a:rPr lang="en-US" b="1" dirty="0">
                <a:solidFill>
                  <a:srgbClr val="002060"/>
                </a:solidFill>
                <a:latin typeface="Courier New" pitchFamily="49" charset="0"/>
                <a:cs typeface="Arial" charset="0"/>
              </a:rPr>
            </a:b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Arial" charset="0"/>
              </a:rPr>
              <a:t>   AND   </a:t>
            </a:r>
            <a:r>
              <a:rPr lang="en-US" b="1" dirty="0" err="1">
                <a:solidFill>
                  <a:srgbClr val="002060"/>
                </a:solidFill>
                <a:latin typeface="Courier New" pitchFamily="49" charset="0"/>
                <a:cs typeface="Arial" charset="0"/>
              </a:rPr>
              <a:t>pwd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Arial" charset="0"/>
              </a:rPr>
              <a:t>=' 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 &amp; form(“</a:t>
            </a:r>
            <a:r>
              <a:rPr lang="en-US" b="1" dirty="0" err="1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pwd</a:t>
            </a: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”) &amp; 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Arial" charset="0"/>
              </a:rPr>
              <a:t>“ '</a:t>
            </a:r>
            <a:r>
              <a:rPr lang="en-US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” </a:t>
            </a: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);</a:t>
            </a:r>
          </a:p>
          <a:p>
            <a:pPr>
              <a:spcBef>
                <a:spcPct val="80000"/>
              </a:spcBef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if not ok.EOF   </a:t>
            </a:r>
          </a:p>
          <a:p>
            <a:pPr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		login success  </a:t>
            </a:r>
          </a:p>
          <a:p>
            <a:pPr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else  fail;</a:t>
            </a:r>
          </a:p>
          <a:p>
            <a:pPr>
              <a:spcBef>
                <a:spcPct val="100000"/>
              </a:spcBef>
              <a:buNone/>
            </a:pPr>
            <a:endParaRPr lang="en-US" dirty="0"/>
          </a:p>
          <a:p>
            <a:pPr>
              <a:spcBef>
                <a:spcPct val="100000"/>
              </a:spcBef>
              <a:buNone/>
            </a:pPr>
            <a:r>
              <a:rPr lang="en-US" dirty="0"/>
              <a:t>Is this exploitable?</a:t>
            </a:r>
            <a:endParaRPr lang="en-US" dirty="0">
              <a:latin typeface="Courier New" pitchFamily="49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413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111500" y="1836738"/>
            <a:ext cx="1274763" cy="24066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Web</a:t>
            </a:r>
          </a:p>
          <a:p>
            <a:pPr algn="ctr"/>
            <a:r>
              <a:rPr lang="en-US" b="1"/>
              <a:t>Server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57200" y="1836738"/>
            <a:ext cx="1395413" cy="24066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Web</a:t>
            </a:r>
          </a:p>
          <a:p>
            <a:pPr algn="ctr"/>
            <a:r>
              <a:rPr lang="en-US" b="1"/>
              <a:t>Browser</a:t>
            </a:r>
            <a:br>
              <a:rPr lang="en-US" b="1"/>
            </a:br>
            <a:r>
              <a:rPr lang="en-US" b="1"/>
              <a:t>(Client)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412037" y="1836738"/>
            <a:ext cx="1274763" cy="24066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200" b="1"/>
              <a:t>DB</a:t>
            </a:r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1833563" y="3016250"/>
            <a:ext cx="1298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H="1">
            <a:off x="1866900" y="4025900"/>
            <a:ext cx="1181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812925" y="1811338"/>
            <a:ext cx="1341438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b="1"/>
              <a:t>Enter</a:t>
            </a:r>
          </a:p>
          <a:p>
            <a:pPr algn="ctr"/>
            <a:r>
              <a:rPr lang="en-US" sz="1800" b="1"/>
              <a:t>Username</a:t>
            </a:r>
          </a:p>
          <a:p>
            <a:pPr algn="ctr"/>
            <a:r>
              <a:rPr lang="en-US" sz="1800" b="1"/>
              <a:t>&amp;</a:t>
            </a:r>
          </a:p>
          <a:p>
            <a:pPr algn="ctr"/>
            <a:r>
              <a:rPr lang="en-US" sz="1800" b="1"/>
              <a:t>Password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4386263" y="1981200"/>
            <a:ext cx="3025774" cy="15286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b="1" dirty="0"/>
              <a:t>SELECT * </a:t>
            </a:r>
          </a:p>
          <a:p>
            <a:pPr algn="ctr">
              <a:lnSpc>
                <a:spcPts val="2800"/>
              </a:lnSpc>
            </a:pPr>
            <a:r>
              <a:rPr lang="en-US" b="1" dirty="0"/>
              <a:t>FROM Users</a:t>
            </a:r>
          </a:p>
          <a:p>
            <a:pPr algn="ctr">
              <a:lnSpc>
                <a:spcPts val="2800"/>
              </a:lnSpc>
            </a:pPr>
            <a:r>
              <a:rPr lang="en-US" b="1" dirty="0"/>
              <a:t>WHERE user='</a:t>
            </a:r>
            <a:r>
              <a:rPr lang="en-US" b="1" dirty="0">
                <a:solidFill>
                  <a:srgbClr val="00B050"/>
                </a:solidFill>
              </a:rPr>
              <a:t>me</a:t>
            </a:r>
            <a:r>
              <a:rPr lang="en-US" b="1" dirty="0"/>
              <a:t>'</a:t>
            </a:r>
            <a:br>
              <a:rPr lang="en-US" b="1" dirty="0"/>
            </a:br>
            <a:r>
              <a:rPr lang="en-US" b="1" dirty="0"/>
              <a:t>AND </a:t>
            </a:r>
            <a:r>
              <a:rPr lang="en-US" b="1" dirty="0" err="1"/>
              <a:t>pwd</a:t>
            </a:r>
            <a:r>
              <a:rPr lang="en-US" b="1" dirty="0"/>
              <a:t>='</a:t>
            </a:r>
            <a:r>
              <a:rPr lang="en-US" b="1" dirty="0">
                <a:solidFill>
                  <a:srgbClr val="00B050"/>
                </a:solidFill>
              </a:rPr>
              <a:t>1234</a:t>
            </a:r>
            <a:r>
              <a:rPr lang="en-US" b="1" dirty="0"/>
              <a:t>'</a:t>
            </a:r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2847975" y="4525963"/>
            <a:ext cx="30527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1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Normal Query</a:t>
            </a: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4386263" y="3449817"/>
            <a:ext cx="3025774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rot="10800000">
            <a:off x="4386264" y="3808412"/>
            <a:ext cx="3059111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091425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4876800" y="3200400"/>
            <a:ext cx="2438400" cy="42269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triangle" w="lg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A6432-2AF4-4D50-9537-3B972F0DB613}" type="slidenum">
              <a:rPr lang="en-GB"/>
              <a:pPr/>
              <a:t>12</a:t>
            </a:fld>
            <a:endParaRPr lang="en-GB"/>
          </a:p>
        </p:txBody>
      </p:sp>
      <p:sp>
        <p:nvSpPr>
          <p:cNvPr id="130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Bad input</a:t>
            </a:r>
          </a:p>
        </p:txBody>
      </p:sp>
      <p:sp>
        <p:nvSpPr>
          <p:cNvPr id="1304579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5257800"/>
          </a:xfrm>
        </p:spPr>
        <p:txBody>
          <a:bodyPr>
            <a:normAutofit fontScale="92500"/>
          </a:bodyPr>
          <a:lstStyle/>
          <a:p>
            <a:r>
              <a:rPr lang="en-US" dirty="0"/>
              <a:t>Suppose    user = “  </a:t>
            </a:r>
            <a:r>
              <a:rPr lang="en-US" b="1" dirty="0">
                <a:solidFill>
                  <a:srgbClr val="CC3300"/>
                </a:solidFill>
                <a:latin typeface="Arial" charset="0"/>
                <a:cs typeface="Arial" charset="0"/>
              </a:rPr>
              <a:t>'</a:t>
            </a:r>
            <a:r>
              <a:rPr lang="en-US" b="1" dirty="0">
                <a:solidFill>
                  <a:srgbClr val="CC3300"/>
                </a:solidFill>
              </a:rPr>
              <a:t> </a:t>
            </a:r>
            <a:r>
              <a:rPr lang="en-US" b="1" dirty="0">
                <a:solidFill>
                  <a:srgbClr val="CC3300"/>
                </a:solidFill>
                <a:latin typeface="Courier New" pitchFamily="49" charset="0"/>
              </a:rPr>
              <a:t>or 1=1 --</a:t>
            </a:r>
            <a:r>
              <a:rPr lang="en-US" dirty="0"/>
              <a:t>  </a:t>
            </a:r>
            <a:r>
              <a:rPr lang="en-US" dirty="0">
                <a:cs typeface="Tahoma" pitchFamily="34" charset="0"/>
              </a:rPr>
              <a:t>”     </a:t>
            </a:r>
            <a:r>
              <a:rPr lang="en-US" sz="2000" dirty="0">
                <a:cs typeface="Tahoma" pitchFamily="34" charset="0"/>
              </a:rPr>
              <a:t>(URL encoded)</a:t>
            </a:r>
          </a:p>
          <a:p>
            <a:endParaRPr lang="en-US" sz="2000" dirty="0">
              <a:cs typeface="Tahoma" pitchFamily="34" charset="0"/>
            </a:endParaRPr>
          </a:p>
          <a:p>
            <a:r>
              <a:rPr lang="en-US" dirty="0">
                <a:cs typeface="Tahoma" pitchFamily="34" charset="0"/>
              </a:rPr>
              <a:t>Then scripts does:</a:t>
            </a:r>
          </a:p>
          <a:p>
            <a:pPr lvl="1"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Tahoma" pitchFamily="34" charset="0"/>
              </a:rPr>
              <a:t>ok = execute( SELECT … </a:t>
            </a:r>
          </a:p>
          <a:p>
            <a:pPr lvl="1"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Tahoma" pitchFamily="34" charset="0"/>
              </a:rPr>
              <a:t>			WHERE user= </a:t>
            </a:r>
            <a:r>
              <a:rPr lang="en-US" sz="2800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' </a:t>
            </a:r>
            <a:r>
              <a:rPr lang="en-US" sz="2800" b="1" dirty="0">
                <a:solidFill>
                  <a:srgbClr val="CC3300"/>
                </a:solidFill>
                <a:latin typeface="Courier New" pitchFamily="49" charset="0"/>
                <a:cs typeface="Arial" charset="0"/>
              </a:rPr>
              <a:t>'</a:t>
            </a:r>
            <a:r>
              <a:rPr lang="en-US" b="1" dirty="0">
                <a:solidFill>
                  <a:srgbClr val="CC3300"/>
                </a:solidFill>
                <a:latin typeface="Courier New" pitchFamily="49" charset="0"/>
                <a:cs typeface="Arial" charset="0"/>
              </a:rPr>
              <a:t> or 1=1  --</a:t>
            </a: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 … )</a:t>
            </a:r>
          </a:p>
          <a:p>
            <a:pPr lvl="1">
              <a:spcBef>
                <a:spcPct val="50000"/>
              </a:spcBef>
            </a:pPr>
            <a:r>
              <a:rPr lang="en-US" dirty="0">
                <a:cs typeface="Arial" charset="0"/>
              </a:rPr>
              <a:t>The  </a:t>
            </a:r>
            <a:r>
              <a:rPr lang="en-US" dirty="0">
                <a:latin typeface="Courier New" pitchFamily="49" charset="0"/>
                <a:cs typeface="Arial" charset="0"/>
              </a:rPr>
              <a:t>“</a:t>
            </a:r>
            <a:r>
              <a:rPr lang="en-US" b="1" dirty="0">
                <a:solidFill>
                  <a:srgbClr val="CC3300"/>
                </a:solidFill>
                <a:latin typeface="Courier New" pitchFamily="49" charset="0"/>
                <a:cs typeface="Arial" charset="0"/>
              </a:rPr>
              <a:t>--</a:t>
            </a:r>
            <a:r>
              <a:rPr lang="en-US" dirty="0">
                <a:latin typeface="Courier New" pitchFamily="49" charset="0"/>
                <a:cs typeface="Arial" charset="0"/>
              </a:rPr>
              <a:t>”</a:t>
            </a:r>
            <a:r>
              <a:rPr lang="en-US" dirty="0">
                <a:cs typeface="Arial" charset="0"/>
              </a:rPr>
              <a:t>  causes rest of line to be ignored.</a:t>
            </a:r>
          </a:p>
          <a:p>
            <a:pPr lvl="1">
              <a:spcBef>
                <a:spcPct val="50000"/>
              </a:spcBef>
            </a:pPr>
            <a:r>
              <a:rPr lang="en-US" dirty="0">
                <a:cs typeface="Arial" charset="0"/>
              </a:rPr>
              <a:t>Now  ok.EOF   is always false and login succeeds.</a:t>
            </a:r>
          </a:p>
          <a:p>
            <a:pPr lvl="1">
              <a:spcBef>
                <a:spcPct val="50000"/>
              </a:spcBef>
            </a:pPr>
            <a:endParaRPr lang="en-US" dirty="0"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n-US" dirty="0">
                <a:cs typeface="Arial" charset="0"/>
              </a:rPr>
              <a:t>The bad news:    easy login to many sites this way.</a:t>
            </a:r>
          </a:p>
        </p:txBody>
      </p:sp>
    </p:spTree>
    <p:extLst>
      <p:ext uri="{BB962C8B-B14F-4D97-AF65-F5344CB8AC3E}">
        <p14:creationId xmlns:p14="http://schemas.microsoft.com/office/powerpoint/2010/main" val="1020059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810000" y="3996906"/>
            <a:ext cx="4114800" cy="42269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triangle" w="lg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07F75-139E-4502-A23C-6822D349B884}" type="slidenum">
              <a:rPr lang="en-GB"/>
              <a:pPr/>
              <a:t>13</a:t>
            </a:fld>
            <a:endParaRPr lang="en-GB"/>
          </a:p>
        </p:txBody>
      </p:sp>
      <p:sp>
        <p:nvSpPr>
          <p:cNvPr id="130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Even worse</a:t>
            </a:r>
          </a:p>
        </p:txBody>
      </p:sp>
      <p:sp>
        <p:nvSpPr>
          <p:cNvPr id="130560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610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Suppose user = </a:t>
            </a:r>
          </a:p>
          <a:p>
            <a:pPr lvl="1">
              <a:buFont typeface="Wingdings" pitchFamily="2" charset="2"/>
              <a:buNone/>
            </a:pPr>
            <a:r>
              <a:rPr lang="en-US" dirty="0"/>
              <a:t>	 </a:t>
            </a:r>
            <a:r>
              <a:rPr lang="en-US" b="1" dirty="0"/>
              <a:t>“</a:t>
            </a:r>
            <a:r>
              <a:rPr lang="en-US" dirty="0"/>
              <a:t>     </a:t>
            </a:r>
            <a:r>
              <a:rPr lang="en-US" b="1" dirty="0">
                <a:solidFill>
                  <a:srgbClr val="CC3300"/>
                </a:solidFill>
                <a:latin typeface="Arial" charset="0"/>
                <a:cs typeface="Arial" charset="0"/>
              </a:rPr>
              <a:t>′</a:t>
            </a:r>
            <a:r>
              <a:rPr lang="en-US" b="1" dirty="0">
                <a:solidFill>
                  <a:srgbClr val="CC3300"/>
                </a:solidFill>
              </a:rPr>
              <a:t>  ;  DROP TABLE  Users  </a:t>
            </a:r>
            <a:r>
              <a:rPr lang="en-US" b="1" dirty="0">
                <a:solidFill>
                  <a:srgbClr val="CC3300"/>
                </a:solidFill>
                <a:latin typeface="Courier New" pitchFamily="49" charset="0"/>
                <a:cs typeface="Arial" charset="0"/>
              </a:rPr>
              <a:t>--</a:t>
            </a:r>
            <a:r>
              <a:rPr lang="en-US" b="1" dirty="0">
                <a:solidFill>
                  <a:srgbClr val="CC3300"/>
                </a:solidFill>
                <a:latin typeface="Arial" charset="0"/>
                <a:cs typeface="Arial" charset="0"/>
              </a:rPr>
              <a:t>      </a:t>
            </a:r>
            <a:r>
              <a:rPr lang="en-US" b="1" dirty="0">
                <a:solidFill>
                  <a:srgbClr val="002060"/>
                </a:solidFill>
                <a:cs typeface="Arial" charset="0"/>
              </a:rPr>
              <a:t>”</a:t>
            </a:r>
          </a:p>
          <a:p>
            <a:endParaRPr lang="en-US" b="1" dirty="0">
              <a:solidFill>
                <a:srgbClr val="009900"/>
              </a:solidFill>
              <a:cs typeface="Tahoma" pitchFamily="34" charset="0"/>
            </a:endParaRPr>
          </a:p>
          <a:p>
            <a:r>
              <a:rPr lang="en-US" dirty="0">
                <a:cs typeface="Tahoma" pitchFamily="34" charset="0"/>
              </a:rPr>
              <a:t>Then script does:</a:t>
            </a:r>
          </a:p>
          <a:p>
            <a:pPr lvl="1">
              <a:spcBef>
                <a:spcPts val="2400"/>
              </a:spcBef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Tahoma" pitchFamily="34" charset="0"/>
              </a:rPr>
              <a:t>ok = execute( SELECT … </a:t>
            </a:r>
          </a:p>
          <a:p>
            <a:pPr lvl="1">
              <a:buFont typeface="Wingdings" pitchFamily="2" charset="2"/>
              <a:buNone/>
            </a:pP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Tahoma" pitchFamily="34" charset="0"/>
              </a:rPr>
              <a:t>		WHERE user= </a:t>
            </a:r>
            <a:r>
              <a:rPr lang="en-US" sz="2800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′ </a:t>
            </a:r>
            <a:r>
              <a:rPr lang="en-US" sz="2800" b="1" dirty="0">
                <a:solidFill>
                  <a:srgbClr val="CC3300"/>
                </a:solidFill>
                <a:latin typeface="Courier New" pitchFamily="49" charset="0"/>
                <a:cs typeface="Arial" charset="0"/>
              </a:rPr>
              <a:t>′</a:t>
            </a:r>
            <a:r>
              <a:rPr lang="en-US" b="1" dirty="0">
                <a:solidFill>
                  <a:srgbClr val="CC3300"/>
                </a:solidFill>
                <a:latin typeface="Courier New" pitchFamily="49" charset="0"/>
                <a:cs typeface="Arial" charset="0"/>
              </a:rPr>
              <a:t> ; DROP TABLE Users  …</a:t>
            </a:r>
            <a:r>
              <a:rPr lang="en-US" b="1" dirty="0">
                <a:solidFill>
                  <a:srgbClr val="009900"/>
                </a:solidFill>
                <a:latin typeface="Courier New" pitchFamily="49" charset="0"/>
                <a:cs typeface="Arial" charset="0"/>
              </a:rPr>
              <a:t>  )</a:t>
            </a:r>
          </a:p>
          <a:p>
            <a:pPr lvl="1">
              <a:buFont typeface="Wingdings" pitchFamily="2" charset="2"/>
              <a:buNone/>
            </a:pPr>
            <a:endParaRPr lang="en-US" b="1" dirty="0">
              <a:solidFill>
                <a:srgbClr val="009900"/>
              </a:solidFill>
              <a:latin typeface="Courier New" pitchFamily="49" charset="0"/>
              <a:cs typeface="Arial" charset="0"/>
            </a:endParaRPr>
          </a:p>
          <a:p>
            <a:pPr lvl="1">
              <a:buFont typeface="Wingdings" pitchFamily="2" charset="2"/>
              <a:buNone/>
            </a:pPr>
            <a:endParaRPr lang="en-US" b="1" dirty="0">
              <a:solidFill>
                <a:srgbClr val="009900"/>
              </a:solidFill>
              <a:latin typeface="Courier New" pitchFamily="49" charset="0"/>
              <a:cs typeface="Arial" charset="0"/>
            </a:endParaRPr>
          </a:p>
          <a:p>
            <a:r>
              <a:rPr lang="en-US" dirty="0">
                <a:cs typeface="Arial" charset="0"/>
              </a:rPr>
              <a:t>Deletes user table</a:t>
            </a:r>
          </a:p>
          <a:p>
            <a:pPr lvl="1"/>
            <a:r>
              <a:rPr lang="en-US" dirty="0">
                <a:cs typeface="Arial" charset="0"/>
              </a:rPr>
              <a:t>Similarly:   attacker can add users,  reset </a:t>
            </a:r>
            <a:r>
              <a:rPr lang="en-US" dirty="0" err="1">
                <a:cs typeface="Arial" charset="0"/>
              </a:rPr>
              <a:t>pwds</a:t>
            </a:r>
            <a:r>
              <a:rPr lang="en-US" dirty="0">
                <a:cs typeface="Arial" charset="0"/>
              </a:rPr>
              <a:t>,  etc.</a:t>
            </a:r>
          </a:p>
          <a:p>
            <a:pPr lvl="1">
              <a:buFont typeface="Wingdings" pitchFamily="2" charset="2"/>
              <a:buNone/>
            </a:pPr>
            <a:endParaRPr lang="en-US" dirty="0">
              <a:cs typeface="Tahoma" pitchFamily="34" charset="0"/>
            </a:endParaRPr>
          </a:p>
          <a:p>
            <a:pPr lvl="1">
              <a:buFont typeface="Wingdings" pitchFamily="2" charset="2"/>
              <a:buNone/>
            </a:pPr>
            <a:endParaRPr lang="en-US" b="1" dirty="0">
              <a:solidFill>
                <a:srgbClr val="009900"/>
              </a:solidFill>
              <a:latin typeface="Courier New" pitchFamily="49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662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Preventing SQL Injection</a:t>
            </a:r>
          </a:p>
        </p:txBody>
      </p:sp>
      <p:sp>
        <p:nvSpPr>
          <p:cNvPr id="3379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Never build SQL commands yourself !</a:t>
            </a:r>
          </a:p>
          <a:p>
            <a:pPr eaLnBrk="1" hangingPunct="1"/>
            <a:endParaRPr lang="en-US" dirty="0"/>
          </a:p>
          <a:p>
            <a:pPr lvl="1" eaLnBrk="1" hangingPunct="1"/>
            <a:r>
              <a:rPr lang="en-US" dirty="0"/>
              <a:t>Use  parameterized/prepared  SQL</a:t>
            </a:r>
          </a:p>
          <a:p>
            <a:pPr lvl="1" eaLnBrk="1" hangingPunct="1"/>
            <a:endParaRPr lang="en-US" dirty="0"/>
          </a:p>
          <a:p>
            <a:pPr lvl="1" eaLnBrk="1" hangingPunct="1"/>
            <a:r>
              <a:rPr lang="en-US" dirty="0"/>
              <a:t>Use  ORM  framework</a:t>
            </a:r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441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51D48-A365-4BE1-9B85-BCD6930D4F38}" type="slidenum">
              <a:rPr lang="en-GB"/>
              <a:pPr/>
              <a:t>15</a:t>
            </a:fld>
            <a:endParaRPr lang="en-GB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181600" y="2757488"/>
            <a:ext cx="2743200" cy="1890712"/>
            <a:chOff x="3264" y="1641"/>
            <a:chExt cx="1728" cy="1191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3264" y="1641"/>
              <a:ext cx="1728" cy="1191"/>
              <a:chOff x="3552" y="249"/>
              <a:chExt cx="1728" cy="1191"/>
            </a:xfrm>
          </p:grpSpPr>
          <p:sp>
            <p:nvSpPr>
              <p:cNvPr id="1333258" name="Text Box 10"/>
              <p:cNvSpPr txBox="1">
                <a:spLocks noChangeArrowheads="1"/>
              </p:cNvSpPr>
              <p:nvPr/>
            </p:nvSpPr>
            <p:spPr bwMode="auto">
              <a:xfrm>
                <a:off x="3557" y="249"/>
                <a:ext cx="1099" cy="327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 type="none" w="lg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0x </a:t>
                </a:r>
                <a:r>
                  <a:rPr lang="en-US" sz="2800" u="sng"/>
                  <a:t>5c</a:t>
                </a:r>
                <a:r>
                  <a:rPr lang="en-US" sz="2400"/>
                  <a:t> </a:t>
                </a:r>
                <a:r>
                  <a:rPr lang="en-US" sz="2400">
                    <a:sym typeface="Symbol" pitchFamily="18" charset="2"/>
                  </a:rPr>
                  <a:t>  </a:t>
                </a:r>
                <a:r>
                  <a:rPr lang="en-US" sz="2800" b="1">
                    <a:sym typeface="Symbol" pitchFamily="18" charset="2"/>
                  </a:rPr>
                  <a:t>\</a:t>
                </a:r>
              </a:p>
            </p:txBody>
          </p:sp>
          <p:sp>
            <p:nvSpPr>
              <p:cNvPr id="1333259" name="Text Box 11"/>
              <p:cNvSpPr txBox="1">
                <a:spLocks noChangeArrowheads="1"/>
              </p:cNvSpPr>
              <p:nvPr/>
            </p:nvSpPr>
            <p:spPr bwMode="auto">
              <a:xfrm>
                <a:off x="3552" y="633"/>
                <a:ext cx="1633" cy="327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 type="none" w="lg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0x </a:t>
                </a:r>
                <a:r>
                  <a:rPr lang="en-US" sz="2800" u="sng"/>
                  <a:t>bf</a:t>
                </a:r>
                <a:r>
                  <a:rPr lang="en-US" sz="2800"/>
                  <a:t> </a:t>
                </a:r>
                <a:r>
                  <a:rPr lang="en-US" sz="2800" u="sng"/>
                  <a:t>27</a:t>
                </a:r>
                <a:r>
                  <a:rPr lang="en-US" sz="2800"/>
                  <a:t>  </a:t>
                </a:r>
                <a:r>
                  <a:rPr lang="en-US" sz="2800">
                    <a:sym typeface="Symbol" pitchFamily="18" charset="2"/>
                  </a:rPr>
                  <a:t>  </a:t>
                </a:r>
                <a:r>
                  <a:rPr lang="en-US" sz="2800" b="1">
                    <a:sym typeface="Symbol" pitchFamily="18" charset="2"/>
                  </a:rPr>
                  <a:t>¿′</a:t>
                </a:r>
                <a:r>
                  <a:rPr lang="en-US">
                    <a:sym typeface="Symbol" pitchFamily="18" charset="2"/>
                  </a:rPr>
                  <a:t> </a:t>
                </a:r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3552" y="1017"/>
                <a:ext cx="1728" cy="423"/>
                <a:chOff x="3504" y="1161"/>
                <a:chExt cx="1728" cy="423"/>
              </a:xfrm>
            </p:grpSpPr>
            <p:pic>
              <p:nvPicPr>
                <p:cNvPr id="1333254" name="Picture 6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65089" t="48508" r="31905" b="48581"/>
                <a:stretch>
                  <a:fillRect/>
                </a:stretch>
              </p:blipFill>
              <p:spPr bwMode="auto">
                <a:xfrm>
                  <a:off x="4681" y="1197"/>
                  <a:ext cx="551" cy="387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 type="none" w="lg" len="med"/>
                </a:ln>
                <a:effectLst/>
              </p:spPr>
            </p:pic>
            <p:sp>
              <p:nvSpPr>
                <p:cNvPr id="1333260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504" y="1161"/>
                  <a:ext cx="1417" cy="327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 type="none" w="lg" len="med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2400"/>
                    <a:t>0x </a:t>
                  </a:r>
                  <a:r>
                    <a:rPr lang="en-US" sz="2800" u="sng"/>
                    <a:t>bf 5c</a:t>
                  </a:r>
                  <a:r>
                    <a:rPr lang="en-US" sz="2800"/>
                    <a:t>  </a:t>
                  </a:r>
                  <a:r>
                    <a:rPr lang="en-US" sz="2800">
                      <a:sym typeface="Symbol" pitchFamily="18" charset="2"/>
                    </a:rPr>
                    <a:t>  </a:t>
                  </a:r>
                  <a:r>
                    <a:rPr lang="en-US">
                      <a:sym typeface="Symbol" pitchFamily="18" charset="2"/>
                    </a:rPr>
                    <a:t> </a:t>
                  </a:r>
                </a:p>
              </p:txBody>
            </p:sp>
          </p:grpSp>
        </p:grpSp>
        <p:sp>
          <p:nvSpPr>
            <p:cNvPr id="1333264" name="Rectangle 16"/>
            <p:cNvSpPr>
              <a:spLocks noChangeArrowheads="1"/>
            </p:cNvSpPr>
            <p:nvPr/>
          </p:nvSpPr>
          <p:spPr bwMode="auto">
            <a:xfrm>
              <a:off x="3264" y="1641"/>
              <a:ext cx="1728" cy="1191"/>
            </a:xfrm>
            <a:prstGeom prst="rect">
              <a:avLst/>
            </a:prstGeom>
            <a:noFill/>
            <a:ln w="28575" algn="ctr">
              <a:solidFill>
                <a:srgbClr val="CC3300"/>
              </a:solidFill>
              <a:miter lim="800000"/>
              <a:headEnd/>
              <a:tailEnd type="none" w="lg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3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PHP </a:t>
            </a:r>
            <a:r>
              <a:rPr lang="en-US" dirty="0" err="1"/>
              <a:t>addslashes</a:t>
            </a:r>
            <a:r>
              <a:rPr lang="en-US" sz="3200" dirty="0"/>
              <a:t>()</a:t>
            </a:r>
          </a:p>
        </p:txBody>
      </p:sp>
      <p:sp>
        <p:nvSpPr>
          <p:cNvPr id="133325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83058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PHP:    </a:t>
            </a:r>
            <a:r>
              <a:rPr lang="en-US" sz="2800" b="1" dirty="0" err="1">
                <a:solidFill>
                  <a:srgbClr val="009900"/>
                </a:solidFill>
                <a:latin typeface="Courier New" pitchFamily="49" charset="0"/>
              </a:rPr>
              <a:t>addslashes</a:t>
            </a:r>
            <a:r>
              <a:rPr lang="en-US" dirty="0"/>
              <a:t>( </a:t>
            </a:r>
            <a:r>
              <a:rPr lang="en-US" dirty="0">
                <a:latin typeface="Courier New" pitchFamily="49" charset="0"/>
              </a:rPr>
              <a:t>“ </a:t>
            </a:r>
            <a:r>
              <a:rPr lang="en-US" sz="2800" b="1" dirty="0">
                <a:solidFill>
                  <a:srgbClr val="CC3300"/>
                </a:solidFill>
                <a:latin typeface="Courier New" pitchFamily="49" charset="0"/>
              </a:rPr>
              <a:t>’</a:t>
            </a:r>
            <a:r>
              <a:rPr lang="en-US" b="1" dirty="0">
                <a:solidFill>
                  <a:srgbClr val="CC3300"/>
                </a:solidFill>
                <a:latin typeface="Courier New" pitchFamily="49" charset="0"/>
              </a:rPr>
              <a:t> or 1 = 1 --</a:t>
            </a:r>
            <a:r>
              <a:rPr lang="en-US" dirty="0">
                <a:latin typeface="Courier New" pitchFamily="49" charset="0"/>
              </a:rPr>
              <a:t> 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”</a:t>
            </a:r>
            <a:r>
              <a:rPr lang="en-US" dirty="0">
                <a:latin typeface="Courier New" pitchFamily="49" charset="0"/>
              </a:rPr>
              <a:t>)</a:t>
            </a:r>
          </a:p>
          <a:p>
            <a:pPr>
              <a:buFont typeface="Wingdings" pitchFamily="2" charset="2"/>
              <a:buNone/>
            </a:pPr>
            <a:r>
              <a:rPr lang="en-US" dirty="0"/>
              <a:t>		outputs:    “  </a:t>
            </a:r>
            <a:r>
              <a:rPr lang="en-US" sz="2800" b="1" dirty="0">
                <a:solidFill>
                  <a:srgbClr val="CC3300"/>
                </a:solidFill>
                <a:latin typeface="Courier New" pitchFamily="49" charset="0"/>
              </a:rPr>
              <a:t>\’</a:t>
            </a:r>
            <a:r>
              <a:rPr lang="en-US" b="1" dirty="0">
                <a:solidFill>
                  <a:srgbClr val="CC3300"/>
                </a:solidFill>
                <a:latin typeface="Courier New" pitchFamily="49" charset="0"/>
              </a:rPr>
              <a:t> or 1=1 --</a:t>
            </a:r>
            <a:r>
              <a:rPr lang="en-US" dirty="0"/>
              <a:t>   </a:t>
            </a:r>
            <a:r>
              <a:rPr lang="en-US" dirty="0">
                <a:cs typeface="Tahoma" pitchFamily="34" charset="0"/>
              </a:rPr>
              <a:t>”</a:t>
            </a:r>
          </a:p>
          <a:p>
            <a:pPr>
              <a:buFont typeface="Wingdings" pitchFamily="2" charset="2"/>
              <a:buNone/>
            </a:pPr>
            <a:endParaRPr lang="en-US" dirty="0">
              <a:cs typeface="Tahoma" pitchFamily="34" charset="0"/>
            </a:endParaRPr>
          </a:p>
          <a:p>
            <a:r>
              <a:rPr lang="en-US" dirty="0">
                <a:cs typeface="Tahoma" pitchFamily="34" charset="0"/>
              </a:rPr>
              <a:t>Unicode attack:   (GBK) </a:t>
            </a:r>
          </a:p>
          <a:p>
            <a:endParaRPr lang="en-US" dirty="0">
              <a:cs typeface="Tahoma" pitchFamily="34" charset="0"/>
            </a:endParaRPr>
          </a:p>
          <a:p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$user =  0x </a:t>
            </a:r>
            <a:r>
              <a:rPr lang="en-US" sz="2800" u="sng" dirty="0">
                <a:sym typeface="Symbol" pitchFamily="18" charset="2"/>
              </a:rPr>
              <a:t>bf</a:t>
            </a:r>
            <a:r>
              <a:rPr lang="en-US" sz="2800" dirty="0">
                <a:sym typeface="Symbol" pitchFamily="18" charset="2"/>
              </a:rPr>
              <a:t> </a:t>
            </a:r>
            <a:r>
              <a:rPr lang="en-US" sz="2800" u="sng" dirty="0">
                <a:sym typeface="Symbol" pitchFamily="18" charset="2"/>
              </a:rPr>
              <a:t>27</a:t>
            </a:r>
          </a:p>
          <a:p>
            <a:r>
              <a:rPr lang="en-US" dirty="0" err="1">
                <a:sym typeface="Symbol" pitchFamily="18" charset="2"/>
              </a:rPr>
              <a:t>addslashes</a:t>
            </a:r>
            <a:r>
              <a:rPr lang="en-US" dirty="0">
                <a:sym typeface="Symbol" pitchFamily="18" charset="2"/>
              </a:rPr>
              <a:t> ($user)     0x </a:t>
            </a:r>
            <a:r>
              <a:rPr lang="en-US" sz="2800" u="sng" dirty="0">
                <a:sym typeface="Symbol" pitchFamily="18" charset="2"/>
              </a:rPr>
              <a:t>bf 5c</a:t>
            </a:r>
            <a:r>
              <a:rPr lang="en-US" sz="2800" dirty="0">
                <a:sym typeface="Symbol" pitchFamily="18" charset="2"/>
              </a:rPr>
              <a:t> </a:t>
            </a:r>
            <a:r>
              <a:rPr lang="en-US" sz="2800" u="sng" dirty="0">
                <a:sym typeface="Symbol" pitchFamily="18" charset="2"/>
              </a:rPr>
              <a:t>27</a:t>
            </a:r>
            <a:r>
              <a:rPr lang="en-US" dirty="0">
                <a:sym typeface="Symbol" pitchFamily="18" charset="2"/>
              </a:rPr>
              <a:t>   </a:t>
            </a:r>
          </a:p>
          <a:p>
            <a:pPr>
              <a:spcBef>
                <a:spcPct val="80000"/>
              </a:spcBef>
            </a:pPr>
            <a:r>
              <a:rPr lang="en-US" dirty="0">
                <a:sym typeface="Symbol" pitchFamily="18" charset="2"/>
              </a:rPr>
              <a:t>Correct implementation:   </a:t>
            </a:r>
            <a:r>
              <a:rPr lang="en-US" sz="2000" b="1" dirty="0" err="1">
                <a:solidFill>
                  <a:srgbClr val="009900"/>
                </a:solidFill>
                <a:latin typeface="Courier New" pitchFamily="49" charset="0"/>
                <a:sym typeface="Symbol" pitchFamily="18" charset="2"/>
              </a:rPr>
              <a:t>mysql_real_escape_string</a:t>
            </a:r>
            <a:r>
              <a:rPr lang="en-US" sz="2000" b="1" dirty="0">
                <a:solidFill>
                  <a:srgbClr val="009900"/>
                </a:solidFill>
                <a:latin typeface="Courier New" pitchFamily="49" charset="0"/>
                <a:sym typeface="Symbol" pitchFamily="18" charset="2"/>
              </a:rPr>
              <a:t>()</a:t>
            </a:r>
            <a:r>
              <a:rPr lang="en-US" b="1" dirty="0">
                <a:solidFill>
                  <a:srgbClr val="009900"/>
                </a:solidFill>
                <a:sym typeface="Symbol" pitchFamily="18" charset="2"/>
              </a:rPr>
              <a:t>         </a:t>
            </a: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858000" y="4800600"/>
            <a:ext cx="979488" cy="685800"/>
            <a:chOff x="4464" y="3168"/>
            <a:chExt cx="617" cy="432"/>
          </a:xfrm>
        </p:grpSpPr>
        <p:pic>
          <p:nvPicPr>
            <p:cNvPr id="133325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 l="65089" t="48508" r="31905" b="48581"/>
            <a:stretch>
              <a:fillRect/>
            </a:stretch>
          </p:blipFill>
          <p:spPr bwMode="auto">
            <a:xfrm>
              <a:off x="4464" y="3213"/>
              <a:ext cx="551" cy="38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 type="none" w="lg" len="med"/>
            </a:ln>
            <a:effectLst/>
          </p:spPr>
        </p:pic>
        <p:sp>
          <p:nvSpPr>
            <p:cNvPr id="1333256" name="Text Box 8"/>
            <p:cNvSpPr txBox="1">
              <a:spLocks noChangeArrowheads="1"/>
            </p:cNvSpPr>
            <p:nvPr/>
          </p:nvSpPr>
          <p:spPr bwMode="auto">
            <a:xfrm>
              <a:off x="4896" y="3168"/>
              <a:ext cx="185" cy="40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 type="none" w="lg" len="med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600" b="1">
                  <a:latin typeface="Arial" charset="0"/>
                  <a:cs typeface="Arial" charset="0"/>
                </a:rPr>
                <a:t>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94022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609600" y="3124200"/>
            <a:ext cx="6629400" cy="1371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triangle" w="lg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49269-159F-478B-A6FC-B0A04D180025}" type="slidenum">
              <a:rPr lang="en-GB"/>
              <a:pPr/>
              <a:t>16</a:t>
            </a:fld>
            <a:endParaRPr lang="en-GB"/>
          </a:p>
        </p:txBody>
      </p:sp>
      <p:sp>
        <p:nvSpPr>
          <p:cNvPr id="130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Parameterized/prepared  SQL</a:t>
            </a:r>
            <a:endParaRPr lang="en-US" sz="2400" dirty="0"/>
          </a:p>
        </p:txBody>
      </p:sp>
      <p:sp>
        <p:nvSpPr>
          <p:cNvPr id="130662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534400" cy="5257800"/>
          </a:xfrm>
        </p:spPr>
        <p:txBody>
          <a:bodyPr/>
          <a:lstStyle/>
          <a:p>
            <a:r>
              <a:rPr lang="en-US" sz="2000" dirty="0"/>
              <a:t>Builds SQL queries by properly escaping </a:t>
            </a:r>
            <a:r>
              <a:rPr lang="en-US" sz="2000" dirty="0" err="1"/>
              <a:t>args</a:t>
            </a:r>
            <a:r>
              <a:rPr lang="en-US" sz="2000" dirty="0"/>
              <a:t>:   </a:t>
            </a:r>
            <a:r>
              <a:rPr lang="en-US" sz="2000" dirty="0">
                <a:latin typeface="Arial" charset="0"/>
                <a:cs typeface="Arial" charset="0"/>
              </a:rPr>
              <a:t>′  </a:t>
            </a:r>
            <a:r>
              <a:rPr lang="en-US" sz="2000" dirty="0">
                <a:latin typeface="Arial" charset="0"/>
                <a:cs typeface="Arial" charset="0"/>
                <a:sym typeface="Symbol" pitchFamily="18" charset="2"/>
              </a:rPr>
              <a:t>   \′</a:t>
            </a:r>
          </a:p>
          <a:p>
            <a:pPr>
              <a:spcBef>
                <a:spcPct val="100000"/>
              </a:spcBef>
            </a:pPr>
            <a:r>
              <a:rPr lang="en-US" sz="2000" dirty="0"/>
              <a:t>Example:   Parameterized SQL:    (ASP.NET 1.1)</a:t>
            </a:r>
          </a:p>
          <a:p>
            <a:pPr lvl="1"/>
            <a:r>
              <a:rPr lang="en-US" sz="2000" dirty="0"/>
              <a:t>Ensures SQL arguments are properly escaped.</a:t>
            </a:r>
          </a:p>
          <a:p>
            <a:pPr>
              <a:spcBef>
                <a:spcPct val="80000"/>
              </a:spcBef>
              <a:buFont typeface="Wingdings" pitchFamily="2" charset="2"/>
              <a:buNone/>
            </a:pPr>
            <a:r>
              <a:rPr lang="en-US" sz="2100" dirty="0"/>
              <a:t>	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SqlCommand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 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cmd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 = new 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SqlCommand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( </a:t>
            </a:r>
            <a:b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</a:b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	"SELECT * FROM 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UserTable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 WHERE 	</a:t>
            </a:r>
            <a:b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</a:b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	username = </a:t>
            </a:r>
            <a:r>
              <a:rPr lang="en-US" sz="2200" b="1" dirty="0">
                <a:solidFill>
                  <a:srgbClr val="FF0000"/>
                </a:solidFill>
                <a:latin typeface="Courier New" pitchFamily="49" charset="0"/>
              </a:rPr>
              <a:t>@User</a:t>
            </a:r>
            <a:r>
              <a:rPr lang="en-US" sz="2200" b="1" dirty="0">
                <a:solidFill>
                  <a:srgbClr val="009900"/>
                </a:solidFill>
                <a:latin typeface="Courier New" pitchFamily="49" charset="0"/>
              </a:rPr>
              <a:t> 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AND </a:t>
            </a:r>
            <a:b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</a:b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	password = </a:t>
            </a:r>
            <a:r>
              <a:rPr lang="en-US" sz="2200" b="1" dirty="0">
                <a:solidFill>
                  <a:srgbClr val="FF0000"/>
                </a:solidFill>
                <a:latin typeface="Courier New" pitchFamily="49" charset="0"/>
              </a:rPr>
              <a:t>@</a:t>
            </a:r>
            <a:r>
              <a:rPr lang="en-US" sz="2200" b="1" dirty="0" err="1">
                <a:solidFill>
                  <a:srgbClr val="FF0000"/>
                </a:solidFill>
                <a:latin typeface="Courier New" pitchFamily="49" charset="0"/>
              </a:rPr>
              <a:t>Pwd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", 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dbConnection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); 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	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cmd.Parameters.Add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("</a:t>
            </a:r>
            <a:r>
              <a:rPr lang="en-US" sz="2200" b="1" dirty="0">
                <a:solidFill>
                  <a:srgbClr val="FF0000"/>
                </a:solidFill>
                <a:latin typeface="Courier New" pitchFamily="49" charset="0"/>
              </a:rPr>
              <a:t>@User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", Request[“user”] ); 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	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cmd.Parameters.Add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("</a:t>
            </a:r>
            <a:r>
              <a:rPr lang="en-US" sz="2200" b="1" dirty="0">
                <a:solidFill>
                  <a:srgbClr val="FF0000"/>
                </a:solidFill>
                <a:latin typeface="Courier New" pitchFamily="49" charset="0"/>
              </a:rPr>
              <a:t>@</a:t>
            </a:r>
            <a:r>
              <a:rPr lang="en-US" sz="2200" b="1" dirty="0" err="1">
                <a:solidFill>
                  <a:srgbClr val="FF0000"/>
                </a:solidFill>
                <a:latin typeface="Courier New" pitchFamily="49" charset="0"/>
              </a:rPr>
              <a:t>Pwd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", Request[“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pwd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”] ); 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	</a:t>
            </a:r>
            <a:r>
              <a:rPr lang="en-US" sz="2100" b="1" dirty="0" err="1">
                <a:solidFill>
                  <a:srgbClr val="009900"/>
                </a:solidFill>
                <a:latin typeface="Courier New" pitchFamily="49" charset="0"/>
              </a:rPr>
              <a:t>cmd.ExecuteReader</a:t>
            </a:r>
            <a:r>
              <a:rPr lang="en-US" sz="2100" b="1" dirty="0">
                <a:solidFill>
                  <a:srgbClr val="009900"/>
                </a:solidFill>
                <a:latin typeface="Courier New" pitchFamily="49" charset="0"/>
              </a:rPr>
              <a:t>(); </a:t>
            </a:r>
          </a:p>
          <a:p>
            <a:pPr>
              <a:spcBef>
                <a:spcPct val="150000"/>
              </a:spcBef>
            </a:pPr>
            <a:r>
              <a:rPr lang="en-US" sz="2000" dirty="0"/>
              <a:t>In PHP:    bound parameters  --  similar function</a:t>
            </a:r>
          </a:p>
        </p:txBody>
      </p:sp>
    </p:spTree>
    <p:extLst>
      <p:ext uri="{BB962C8B-B14F-4D97-AF65-F5344CB8AC3E}">
        <p14:creationId xmlns:p14="http://schemas.microsoft.com/office/powerpoint/2010/main" val="271885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drop, show, create;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3733800" cy="444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20662" y="1524000"/>
            <a:ext cx="3733800" cy="3477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698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Courier" pitchFamily="49" charset="0"/>
                <a:cs typeface="Arial" pitchFamily="34" charset="0"/>
              </a:rPr>
              <a:t>drop table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6600"/>
                </a:solidFill>
                <a:effectLst/>
                <a:latin typeface="Courier" pitchFamily="49" charset="0"/>
                <a:cs typeface="Arial" pitchFamily="34" charset="0"/>
              </a:rPr>
              <a:t>myemployees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Courier" pitchFamily="49" charset="0"/>
                <a:cs typeface="Arial" pitchFamily="34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b="1" dirty="0">
              <a:solidFill>
                <a:srgbClr val="006600"/>
              </a:solidFill>
              <a:latin typeface="Courier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Courier" pitchFamily="49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 pitchFamily="49" charset="0"/>
                <a:cs typeface="Arial" pitchFamily="34" charset="0"/>
              </a:rPr>
              <a:t> </a:t>
            </a:r>
            <a:r>
              <a:rPr lang="en-US" sz="2000" b="1" dirty="0">
                <a:latin typeface="Courier" pitchFamily="49" charset="0"/>
              </a:rPr>
              <a:t>CREATE TABLE Persons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(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 err="1">
                <a:latin typeface="Courier" pitchFamily="49" charset="0"/>
              </a:rPr>
              <a:t>PersonID</a:t>
            </a:r>
            <a:r>
              <a:rPr lang="en-US" sz="2000" b="1" dirty="0">
                <a:latin typeface="Courier" pitchFamily="49" charset="0"/>
              </a:rPr>
              <a:t> </a:t>
            </a:r>
            <a:r>
              <a:rPr lang="en-US" sz="2000" b="1" dirty="0" err="1">
                <a:latin typeface="Courier" pitchFamily="49" charset="0"/>
              </a:rPr>
              <a:t>int</a:t>
            </a:r>
            <a:r>
              <a:rPr lang="en-US" sz="2000" b="1" dirty="0">
                <a:latin typeface="Courier" pitchFamily="49" charset="0"/>
              </a:rPr>
              <a:t>,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 err="1">
                <a:latin typeface="Courier" pitchFamily="49" charset="0"/>
              </a:rPr>
              <a:t>LastName</a:t>
            </a:r>
            <a:r>
              <a:rPr lang="en-US" sz="2000" b="1" dirty="0">
                <a:latin typeface="Courier" pitchFamily="49" charset="0"/>
              </a:rPr>
              <a:t> varchar(255),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 err="1">
                <a:latin typeface="Courier" pitchFamily="49" charset="0"/>
              </a:rPr>
              <a:t>FirstName</a:t>
            </a:r>
            <a:r>
              <a:rPr lang="en-US" sz="2000" b="1" dirty="0">
                <a:latin typeface="Courier" pitchFamily="49" charset="0"/>
              </a:rPr>
              <a:t> varchar(255),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Address varchar(255),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City varchar(255)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);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urier" pitchFamily="49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855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3193806"/>
              </p:ext>
            </p:extLst>
          </p:nvPr>
        </p:nvGraphicFramePr>
        <p:xfrm>
          <a:off x="228600" y="1295400"/>
          <a:ext cx="8534401" cy="278062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99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573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071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err="1">
                          <a:effectLst/>
                        </a:rPr>
                        <a:t>ProductID</a:t>
                      </a:r>
                      <a:endParaRPr lang="en-US" sz="1600" dirty="0">
                        <a:effectLst/>
                      </a:endParaRP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ProductName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SupplierID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CategoryID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Unit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Price</a:t>
                      </a:r>
                    </a:p>
                  </a:txBody>
                  <a:tcPr marL="53881" marR="53881" marT="53881" marB="5388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71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Chais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10 boxes x 20 bags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18</a:t>
                      </a:r>
                    </a:p>
                  </a:txBody>
                  <a:tcPr marL="53881" marR="53881" marT="53881" marB="5388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71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2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Chang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24 - 12 oz bottles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19</a:t>
                      </a:r>
                    </a:p>
                  </a:txBody>
                  <a:tcPr marL="53881" marR="53881" marT="53881" marB="5388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71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3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Aniseed Syrup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2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12 - 550 ml bottles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10</a:t>
                      </a:r>
                    </a:p>
                  </a:txBody>
                  <a:tcPr marL="53881" marR="53881" marT="53881" marB="5388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519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4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Chef Anton's Cajun Seasoning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2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48 - 6 oz jars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22</a:t>
                      </a:r>
                    </a:p>
                  </a:txBody>
                  <a:tcPr marL="53881" marR="53881" marT="53881" marB="5388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19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5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Chef Anton's Gumbo Mix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2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36 boxes</a:t>
                      </a:r>
                    </a:p>
                  </a:txBody>
                  <a:tcPr marL="53881" marR="53881" marT="53881" marB="5388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4</a:t>
                      </a:r>
                    </a:p>
                  </a:txBody>
                  <a:tcPr marL="53881" marR="53881" marT="53881" marB="5388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04800" y="4495800"/>
            <a:ext cx="8077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urier" pitchFamily="49" charset="0"/>
              </a:rPr>
              <a:t>SELECT * FROM Products</a:t>
            </a:r>
            <a:br>
              <a:rPr lang="en-US" b="1" dirty="0">
                <a:latin typeface="Courier" pitchFamily="49" charset="0"/>
              </a:rPr>
            </a:br>
            <a:r>
              <a:rPr lang="en-US" b="1" dirty="0">
                <a:latin typeface="Courier" pitchFamily="49" charset="0"/>
              </a:rPr>
              <a:t>WHERE </a:t>
            </a:r>
            <a:r>
              <a:rPr lang="en-US" b="1" dirty="0" err="1">
                <a:latin typeface="Courier" pitchFamily="49" charset="0"/>
              </a:rPr>
              <a:t>ProductName</a:t>
            </a:r>
            <a:r>
              <a:rPr lang="en-US" b="1" dirty="0">
                <a:latin typeface="Courier" pitchFamily="49" charset="0"/>
              </a:rPr>
              <a:t> NOT BETWEEN ‘B' AND 'M'; </a:t>
            </a:r>
          </a:p>
          <a:p>
            <a:endParaRPr lang="en-US" b="1" dirty="0">
              <a:latin typeface="Courier" pitchFamily="49" charset="0"/>
            </a:endParaRPr>
          </a:p>
          <a:p>
            <a:r>
              <a:rPr lang="en-US" b="1" dirty="0">
                <a:latin typeface="Courier" pitchFamily="49" charset="0"/>
              </a:rPr>
              <a:t>SELECT COUNT(*) FROM Products</a:t>
            </a:r>
            <a:br>
              <a:rPr lang="en-US" b="1" dirty="0">
                <a:latin typeface="Courier" pitchFamily="49" charset="0"/>
              </a:rPr>
            </a:br>
            <a:r>
              <a:rPr lang="en-US" b="1" dirty="0">
                <a:latin typeface="Courier" pitchFamily="49" charset="0"/>
              </a:rPr>
              <a:t>WHERE </a:t>
            </a:r>
            <a:r>
              <a:rPr lang="en-US" b="1" dirty="0" err="1">
                <a:latin typeface="Courier" pitchFamily="49" charset="0"/>
              </a:rPr>
              <a:t>ProductName</a:t>
            </a:r>
            <a:r>
              <a:rPr lang="en-US" b="1" dirty="0">
                <a:latin typeface="Courier" pitchFamily="49" charset="0"/>
              </a:rPr>
              <a:t> LIKE '%</a:t>
            </a:r>
            <a:r>
              <a:rPr lang="en-US" b="1" dirty="0" err="1">
                <a:latin typeface="Courier" pitchFamily="49" charset="0"/>
              </a:rPr>
              <a:t>sChef</a:t>
            </a:r>
            <a:r>
              <a:rPr lang="en-US" b="1" dirty="0">
                <a:latin typeface="Courier" pitchFamily="49" charset="0"/>
              </a:rPr>
              <a:t>‘   -- returns 2</a:t>
            </a:r>
          </a:p>
          <a:p>
            <a:endParaRPr lang="en-US" b="1" dirty="0">
              <a:latin typeface="Courier" pitchFamily="49" charset="0"/>
            </a:endParaRPr>
          </a:p>
          <a:p>
            <a:r>
              <a:rPr lang="en-US" b="1" dirty="0">
                <a:latin typeface="Courier" pitchFamily="49" charset="0"/>
              </a:rPr>
              <a:t>SELECT </a:t>
            </a:r>
            <a:r>
              <a:rPr lang="en-US" b="1" dirty="0" err="1">
                <a:latin typeface="Courier" pitchFamily="49" charset="0"/>
              </a:rPr>
              <a:t>ProductName</a:t>
            </a:r>
            <a:r>
              <a:rPr lang="en-US" b="1" dirty="0">
                <a:latin typeface="Courier" pitchFamily="49" charset="0"/>
              </a:rPr>
              <a:t> FROM Products</a:t>
            </a:r>
            <a:br>
              <a:rPr lang="en-US" b="1" dirty="0">
                <a:latin typeface="Courier" pitchFamily="49" charset="0"/>
              </a:rPr>
            </a:br>
            <a:r>
              <a:rPr lang="en-US" b="1" dirty="0">
                <a:latin typeface="Courier" pitchFamily="49" charset="0"/>
              </a:rPr>
              <a:t>WHERE Price BETWEEN 8 AND 21;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40761" y="5105400"/>
            <a:ext cx="1002839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wildcard</a:t>
            </a:r>
          </a:p>
        </p:txBody>
      </p:sp>
      <p:cxnSp>
        <p:nvCxnSpPr>
          <p:cNvPr id="7" name="Straight Arrow Connector 6"/>
          <p:cNvCxnSpPr>
            <a:stCxn id="6" idx="1"/>
          </p:cNvCxnSpPr>
          <p:nvPr/>
        </p:nvCxnSpPr>
        <p:spPr>
          <a:xfrm flipH="1">
            <a:off x="3886200" y="5290066"/>
            <a:ext cx="1054561" cy="3598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778961" y="6096000"/>
            <a:ext cx="109510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comment</a:t>
            </a:r>
          </a:p>
        </p:txBody>
      </p:sp>
      <p:cxnSp>
        <p:nvCxnSpPr>
          <p:cNvPr id="10" name="Straight Arrow Connector 9"/>
          <p:cNvCxnSpPr>
            <a:stCxn id="9" idx="1"/>
          </p:cNvCxnSpPr>
          <p:nvPr/>
        </p:nvCxnSpPr>
        <p:spPr>
          <a:xfrm flipH="1" flipV="1">
            <a:off x="5181600" y="5867400"/>
            <a:ext cx="597361" cy="413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974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SELECT * FROM Products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WHERE </a:t>
            </a:r>
            <a:r>
              <a:rPr lang="en-US" sz="2000" b="1" dirty="0" err="1">
                <a:latin typeface="Courier" pitchFamily="49" charset="0"/>
              </a:rPr>
              <a:t>ProductName</a:t>
            </a:r>
            <a:r>
              <a:rPr lang="en-US" sz="2000" b="1" dirty="0">
                <a:latin typeface="Courier" pitchFamily="49" charset="0"/>
              </a:rPr>
              <a:t> NOT BETWEEN 'C' AND 'M';</a:t>
            </a:r>
          </a:p>
          <a:p>
            <a:pPr marL="0" indent="0">
              <a:buNone/>
            </a:pPr>
            <a:endParaRPr lang="en-US" sz="2000" b="1" dirty="0">
              <a:latin typeface="Courier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SELECT COUNT(*) FROM Products</a:t>
            </a:r>
          </a:p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WHERE (Price BETWEEN 10 AND 20)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AND NOT </a:t>
            </a:r>
            <a:r>
              <a:rPr lang="en-US" sz="2000" b="1" dirty="0" err="1">
                <a:latin typeface="Courier" pitchFamily="49" charset="0"/>
              </a:rPr>
              <a:t>CategoryID</a:t>
            </a:r>
            <a:r>
              <a:rPr lang="en-US" sz="2000" b="1" dirty="0">
                <a:latin typeface="Courier" pitchFamily="49" charset="0"/>
              </a:rPr>
              <a:t> IN (1,2,3);</a:t>
            </a:r>
          </a:p>
          <a:p>
            <a:pPr marL="0" indent="0">
              <a:buNone/>
            </a:pPr>
            <a:endParaRPr lang="en-US" sz="2000" b="1" dirty="0">
              <a:latin typeface="Courier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SELECT </a:t>
            </a:r>
            <a:r>
              <a:rPr lang="en-US" sz="2000" b="1" dirty="0" err="1">
                <a:latin typeface="Courier" pitchFamily="49" charset="0"/>
              </a:rPr>
              <a:t>phoneNumber</a:t>
            </a:r>
            <a:endParaRPr lang="en-US" sz="2000" b="1" dirty="0">
              <a:latin typeface="Courier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FROM </a:t>
            </a:r>
            <a:r>
              <a:rPr lang="en-US" sz="2000" b="1" dirty="0" err="1">
                <a:latin typeface="Courier" pitchFamily="49" charset="0"/>
              </a:rPr>
              <a:t>userTable</a:t>
            </a:r>
            <a:r>
              <a:rPr lang="en-US" sz="2000" b="1" dirty="0">
                <a:latin typeface="Courier" pitchFamily="49" charset="0"/>
              </a:rPr>
              <a:t> </a:t>
            </a:r>
          </a:p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WHERE email= '$EMAIL';</a:t>
            </a:r>
          </a:p>
          <a:p>
            <a:pPr marL="0" indent="0">
              <a:buNone/>
            </a:pPr>
            <a:endParaRPr lang="en-US" sz="2000" b="1" dirty="0">
              <a:latin typeface="Courier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SELECT * FROM Customers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WHERE City LIKE '%s';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69323" y="4800600"/>
            <a:ext cx="1002839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wildcard</a:t>
            </a:r>
          </a:p>
        </p:txBody>
      </p:sp>
      <p:cxnSp>
        <p:nvCxnSpPr>
          <p:cNvPr id="6" name="Straight Arrow Connector 5"/>
          <p:cNvCxnSpPr>
            <a:stCxn id="4" idx="1"/>
          </p:cNvCxnSpPr>
          <p:nvPr/>
        </p:nvCxnSpPr>
        <p:spPr>
          <a:xfrm flipH="1">
            <a:off x="3200400" y="4985266"/>
            <a:ext cx="468923" cy="5011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676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insert, 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INSERT INTO Customers (</a:t>
            </a:r>
            <a:r>
              <a:rPr lang="en-US" sz="2000" b="1" dirty="0" err="1">
                <a:latin typeface="Courier" pitchFamily="49" charset="0"/>
              </a:rPr>
              <a:t>CustomerName</a:t>
            </a:r>
            <a:r>
              <a:rPr lang="en-US" sz="2000" b="1" dirty="0">
                <a:latin typeface="Courier" pitchFamily="49" charset="0"/>
              </a:rPr>
              <a:t>, City, Country)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VALUES ('Cardinal', 'Stavanger', 'Norway');</a:t>
            </a:r>
          </a:p>
          <a:p>
            <a:pPr marL="0" indent="0">
              <a:buNone/>
            </a:pPr>
            <a:endParaRPr lang="en-US" sz="2000" b="1" dirty="0">
              <a:latin typeface="Courier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" pitchFamily="49" charset="0"/>
              </a:rPr>
              <a:t>UPDATE Customers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SET </a:t>
            </a:r>
            <a:r>
              <a:rPr lang="en-US" sz="2000" b="1" dirty="0" err="1">
                <a:latin typeface="Courier" pitchFamily="49" charset="0"/>
              </a:rPr>
              <a:t>ContactName</a:t>
            </a:r>
            <a:r>
              <a:rPr lang="en-US" sz="2000" b="1" dirty="0">
                <a:latin typeface="Courier" pitchFamily="49" charset="0"/>
              </a:rPr>
              <a:t>='Alfred Schmidt', City='Hamburg'</a:t>
            </a:r>
            <a:br>
              <a:rPr lang="en-US" sz="2000" b="1" dirty="0">
                <a:latin typeface="Courier" pitchFamily="49" charset="0"/>
              </a:rPr>
            </a:br>
            <a:r>
              <a:rPr lang="en-US" sz="2000" b="1" dirty="0">
                <a:latin typeface="Courier" pitchFamily="49" charset="0"/>
              </a:rPr>
              <a:t>WHERE </a:t>
            </a:r>
            <a:r>
              <a:rPr lang="en-US" sz="2000" b="1" dirty="0" err="1">
                <a:latin typeface="Courier" pitchFamily="49" charset="0"/>
              </a:rPr>
              <a:t>CustomerName</a:t>
            </a:r>
            <a:r>
              <a:rPr lang="en-US" sz="2000" b="1" dirty="0">
                <a:latin typeface="Courier" pitchFamily="49" charset="0"/>
              </a:rPr>
              <a:t>='</a:t>
            </a:r>
            <a:r>
              <a:rPr lang="en-US" sz="2000" b="1" dirty="0" err="1">
                <a:latin typeface="Courier" pitchFamily="49" charset="0"/>
              </a:rPr>
              <a:t>Alfreds</a:t>
            </a:r>
            <a:r>
              <a:rPr lang="en-US" sz="2000" b="1" dirty="0">
                <a:latin typeface="Courier" pitchFamily="49" charset="0"/>
              </a:rPr>
              <a:t> </a:t>
            </a:r>
            <a:r>
              <a:rPr lang="en-US" sz="2000" b="1" dirty="0" err="1">
                <a:latin typeface="Courier" pitchFamily="49" charset="0"/>
              </a:rPr>
              <a:t>Futterkiste</a:t>
            </a:r>
            <a:r>
              <a:rPr lang="en-US" sz="2000" b="1" dirty="0">
                <a:latin typeface="Courier" pitchFamily="49" charset="0"/>
              </a:rPr>
              <a:t>';</a:t>
            </a:r>
          </a:p>
        </p:txBody>
      </p:sp>
    </p:spTree>
    <p:extLst>
      <p:ext uri="{BB962C8B-B14F-4D97-AF65-F5344CB8AC3E}">
        <p14:creationId xmlns:p14="http://schemas.microsoft.com/office/powerpoint/2010/main" val="116377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Basic picture: SQL Injection</a:t>
            </a: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0AAFDFD-6958-4AC8-BA55-D6DABC5613AF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14340" name="Picture 18" descr="toshiba_satellite_a105_s4284_lap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913" y="2667000"/>
            <a:ext cx="1436687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1" descr="CompaqAlphaServerES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4113" y="4572000"/>
            <a:ext cx="115570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 descr="DS15serverfro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905000"/>
            <a:ext cx="2436813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5789613" y="1524000"/>
            <a:ext cx="16811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tx2"/>
                </a:solidFill>
              </a:rPr>
              <a:t>Victim Server</a:t>
            </a:r>
          </a:p>
        </p:txBody>
      </p:sp>
      <p:sp>
        <p:nvSpPr>
          <p:cNvPr id="14344" name="Text Box 6"/>
          <p:cNvSpPr txBox="1">
            <a:spLocks noChangeArrowheads="1"/>
          </p:cNvSpPr>
          <p:nvPr/>
        </p:nvSpPr>
        <p:spPr bwMode="auto">
          <a:xfrm>
            <a:off x="5805488" y="6000750"/>
            <a:ext cx="1814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tx2"/>
                </a:solidFill>
              </a:rPr>
              <a:t>Victim SQL DB</a:t>
            </a:r>
          </a:p>
        </p:txBody>
      </p:sp>
      <p:cxnSp>
        <p:nvCxnSpPr>
          <p:cNvPr id="14345" name="Straight Arrow Connector 17"/>
          <p:cNvCxnSpPr>
            <a:cxnSpLocks noChangeShapeType="1"/>
          </p:cNvCxnSpPr>
          <p:nvPr/>
        </p:nvCxnSpPr>
        <p:spPr bwMode="auto">
          <a:xfrm flipV="1">
            <a:off x="2427288" y="2257425"/>
            <a:ext cx="2830512" cy="6175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4346" name="Text Box 6"/>
          <p:cNvSpPr txBox="1">
            <a:spLocks noChangeArrowheads="1"/>
          </p:cNvSpPr>
          <p:nvPr/>
        </p:nvSpPr>
        <p:spPr bwMode="auto">
          <a:xfrm>
            <a:off x="468313" y="4040188"/>
            <a:ext cx="1114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tx2"/>
                </a:solidFill>
              </a:rPr>
              <a:t>Attacker</a:t>
            </a:r>
          </a:p>
        </p:txBody>
      </p:sp>
      <p:sp>
        <p:nvSpPr>
          <p:cNvPr id="14347" name="TextBox 19"/>
          <p:cNvSpPr txBox="1">
            <a:spLocks noChangeArrowheads="1"/>
          </p:cNvSpPr>
          <p:nvPr/>
        </p:nvSpPr>
        <p:spPr bwMode="auto">
          <a:xfrm rot="-709076">
            <a:off x="2562225" y="2070100"/>
            <a:ext cx="2471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post malicious form</a:t>
            </a:r>
          </a:p>
        </p:txBody>
      </p:sp>
      <p:cxnSp>
        <p:nvCxnSpPr>
          <p:cNvPr id="14348" name="Straight Arrow Connector 20"/>
          <p:cNvCxnSpPr>
            <a:cxnSpLocks noChangeShapeType="1"/>
          </p:cNvCxnSpPr>
          <p:nvPr/>
        </p:nvCxnSpPr>
        <p:spPr bwMode="auto">
          <a:xfrm rot="5400000">
            <a:off x="6184901" y="3651250"/>
            <a:ext cx="1801812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4349" name="TextBox 24"/>
          <p:cNvSpPr txBox="1">
            <a:spLocks noChangeArrowheads="1"/>
          </p:cNvSpPr>
          <p:nvPr/>
        </p:nvSpPr>
        <p:spPr bwMode="auto">
          <a:xfrm>
            <a:off x="7277100" y="3482975"/>
            <a:ext cx="1485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unintended SQL query</a:t>
            </a:r>
          </a:p>
        </p:txBody>
      </p:sp>
      <p:sp>
        <p:nvSpPr>
          <p:cNvPr id="14350" name="TextBox 29"/>
          <p:cNvSpPr txBox="1">
            <a:spLocks noChangeArrowheads="1"/>
          </p:cNvSpPr>
          <p:nvPr/>
        </p:nvSpPr>
        <p:spPr bwMode="auto">
          <a:xfrm>
            <a:off x="3119438" y="3714750"/>
            <a:ext cx="263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receive valuable data</a:t>
            </a:r>
          </a:p>
        </p:txBody>
      </p:sp>
      <p:sp>
        <p:nvSpPr>
          <p:cNvPr id="14351" name="Oval 30"/>
          <p:cNvSpPr>
            <a:spLocks noChangeArrowheads="1"/>
          </p:cNvSpPr>
          <p:nvPr/>
        </p:nvSpPr>
        <p:spPr bwMode="auto">
          <a:xfrm>
            <a:off x="2225675" y="2378075"/>
            <a:ext cx="365125" cy="365125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14352" name="Oval 31"/>
          <p:cNvSpPr>
            <a:spLocks noChangeArrowheads="1"/>
          </p:cNvSpPr>
          <p:nvPr/>
        </p:nvSpPr>
        <p:spPr bwMode="auto">
          <a:xfrm>
            <a:off x="7207250" y="3090863"/>
            <a:ext cx="365125" cy="365125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14353" name="Oval 32"/>
          <p:cNvSpPr>
            <a:spLocks noChangeArrowheads="1"/>
          </p:cNvSpPr>
          <p:nvPr/>
        </p:nvSpPr>
        <p:spPr bwMode="auto">
          <a:xfrm>
            <a:off x="2743200" y="3733800"/>
            <a:ext cx="365125" cy="365125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14354" name="Freeform 37"/>
          <p:cNvSpPr>
            <a:spLocks noChangeArrowheads="1"/>
          </p:cNvSpPr>
          <p:nvPr/>
        </p:nvSpPr>
        <p:spPr bwMode="auto">
          <a:xfrm>
            <a:off x="2152650" y="2773363"/>
            <a:ext cx="4400550" cy="1703387"/>
          </a:xfrm>
          <a:custGeom>
            <a:avLst/>
            <a:gdLst>
              <a:gd name="T0" fmla="*/ 4400550 w 4400550"/>
              <a:gd name="T1" fmla="*/ 1703387 h 1703387"/>
              <a:gd name="T2" fmla="*/ 3295651 w 4400550"/>
              <a:gd name="T3" fmla="*/ 131762 h 1703387"/>
              <a:gd name="T4" fmla="*/ 0 w 4400550"/>
              <a:gd name="T5" fmla="*/ 912812 h 1703387"/>
              <a:gd name="T6" fmla="*/ 0 60000 65536"/>
              <a:gd name="T7" fmla="*/ 0 60000 65536"/>
              <a:gd name="T8" fmla="*/ 0 60000 65536"/>
              <a:gd name="T9" fmla="*/ 0 w 4400550"/>
              <a:gd name="T10" fmla="*/ 0 h 1703387"/>
              <a:gd name="T11" fmla="*/ 4400550 w 4400550"/>
              <a:gd name="T12" fmla="*/ 1703387 h 17033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00550" h="1703387">
                <a:moveTo>
                  <a:pt x="4400550" y="1703387"/>
                </a:moveTo>
                <a:cubicBezTo>
                  <a:pt x="4032250" y="1179512"/>
                  <a:pt x="4029076" y="263524"/>
                  <a:pt x="3295651" y="131762"/>
                </a:cubicBezTo>
                <a:cubicBezTo>
                  <a:pt x="2562226" y="0"/>
                  <a:pt x="1098550" y="601662"/>
                  <a:pt x="0" y="912812"/>
                </a:cubicBezTo>
              </a:path>
            </a:pathLst>
          </a:custGeom>
          <a:noFill/>
          <a:ln w="28575" algn="ctr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51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SQL Injection:</a:t>
            </a:r>
            <a:br>
              <a:rPr lang="en-US" dirty="0"/>
            </a:br>
            <a:r>
              <a:rPr lang="en-US" sz="3100" dirty="0"/>
              <a:t>A classic vulnerability that is still out there…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https://www.cvedetails.com/vulnerability-list/opsqli-1/sql-injection.html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2012950"/>
            <a:ext cx="7524750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718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queries with PHP</a:t>
            </a:r>
          </a:p>
        </p:txBody>
      </p:sp>
      <p:sp>
        <p:nvSpPr>
          <p:cNvPr id="1381379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Sample PHP</a:t>
            </a:r>
          </a:p>
          <a:p>
            <a:pPr>
              <a:buFont typeface="Wingdings" pitchFamily="2" charset="2"/>
              <a:buNone/>
            </a:pPr>
            <a:r>
              <a:rPr lang="en-US" dirty="0"/>
              <a:t>	</a:t>
            </a:r>
            <a:r>
              <a:rPr lang="en-US" dirty="0">
                <a:solidFill>
                  <a:srgbClr val="009900"/>
                </a:solidFill>
              </a:rPr>
              <a:t>$recipient = $_POST[‘recipient’];  </a:t>
            </a:r>
          </a:p>
          <a:p>
            <a:pPr>
              <a:buFont typeface="Wingdings" pitchFamily="2" charset="2"/>
              <a:buNone/>
            </a:pPr>
            <a:r>
              <a:rPr lang="en-US" dirty="0">
                <a:solidFill>
                  <a:srgbClr val="009900"/>
                </a:solidFill>
              </a:rPr>
              <a:t>	$</a:t>
            </a:r>
            <a:r>
              <a:rPr lang="en-US" dirty="0" err="1">
                <a:solidFill>
                  <a:srgbClr val="009900"/>
                </a:solidFill>
              </a:rPr>
              <a:t>sql</a:t>
            </a:r>
            <a:r>
              <a:rPr lang="en-US" dirty="0">
                <a:solidFill>
                  <a:srgbClr val="009900"/>
                </a:solidFill>
              </a:rPr>
              <a:t> = "SELECT </a:t>
            </a:r>
            <a:r>
              <a:rPr lang="en-US" dirty="0" err="1">
                <a:solidFill>
                  <a:srgbClr val="009900"/>
                </a:solidFill>
              </a:rPr>
              <a:t>PersonID</a:t>
            </a:r>
            <a:r>
              <a:rPr lang="en-US" dirty="0">
                <a:solidFill>
                  <a:srgbClr val="009900"/>
                </a:solidFill>
              </a:rPr>
              <a:t> FROM Person WHERE 	Username='$recipient'";  </a:t>
            </a:r>
          </a:p>
          <a:p>
            <a:pPr>
              <a:buFont typeface="Wingdings" pitchFamily="2" charset="2"/>
              <a:buNone/>
            </a:pPr>
            <a:r>
              <a:rPr lang="en-US" dirty="0">
                <a:solidFill>
                  <a:srgbClr val="009900"/>
                </a:solidFill>
              </a:rPr>
              <a:t>	$</a:t>
            </a:r>
            <a:r>
              <a:rPr lang="en-US" dirty="0" err="1">
                <a:solidFill>
                  <a:srgbClr val="009900"/>
                </a:solidFill>
              </a:rPr>
              <a:t>rs</a:t>
            </a:r>
            <a:r>
              <a:rPr lang="en-US" dirty="0">
                <a:solidFill>
                  <a:srgbClr val="009900"/>
                </a:solidFill>
              </a:rPr>
              <a:t> = $db-&gt;</a:t>
            </a:r>
            <a:r>
              <a:rPr lang="en-US" dirty="0" err="1">
                <a:solidFill>
                  <a:srgbClr val="009900"/>
                </a:solidFill>
              </a:rPr>
              <a:t>executeQuery</a:t>
            </a:r>
            <a:r>
              <a:rPr lang="en-US" dirty="0">
                <a:solidFill>
                  <a:srgbClr val="009900"/>
                </a:solidFill>
              </a:rPr>
              <a:t>($</a:t>
            </a:r>
            <a:r>
              <a:rPr lang="en-US" dirty="0" err="1">
                <a:solidFill>
                  <a:srgbClr val="009900"/>
                </a:solidFill>
              </a:rPr>
              <a:t>sql</a:t>
            </a:r>
            <a:r>
              <a:rPr lang="en-US" dirty="0">
                <a:solidFill>
                  <a:srgbClr val="009900"/>
                </a:solidFill>
              </a:rPr>
              <a:t>);</a:t>
            </a:r>
          </a:p>
          <a:p>
            <a:r>
              <a:rPr lang="en-US" sz="2800" dirty="0"/>
              <a:t>Problem</a:t>
            </a:r>
          </a:p>
          <a:p>
            <a:pPr lvl="1"/>
            <a:r>
              <a:rPr lang="en-US" sz="2800" dirty="0"/>
              <a:t>What if </a:t>
            </a:r>
            <a:r>
              <a:rPr lang="en-US" sz="2800" dirty="0">
                <a:solidFill>
                  <a:srgbClr val="009900"/>
                </a:solidFill>
              </a:rPr>
              <a:t> ‘recipient’ </a:t>
            </a:r>
            <a:r>
              <a:rPr lang="en-US" sz="2800" dirty="0"/>
              <a:t>is malicious string that changes the meaning of the query?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69869" y="990600"/>
            <a:ext cx="2059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(the wrong way)</a:t>
            </a:r>
          </a:p>
        </p:txBody>
      </p:sp>
    </p:spTree>
    <p:extLst>
      <p:ext uri="{BB962C8B-B14F-4D97-AF65-F5344CB8AC3E}">
        <p14:creationId xmlns:p14="http://schemas.microsoft.com/office/powerpoint/2010/main" val="3634019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66917E9-C890-4124-BBEF-2FBCA2116E52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99330" name="Picture 2" descr="Exploits of a M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8444964" cy="259942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47800" y="4876800"/>
            <a:ext cx="6756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Let’s see how the attack described in this cartoon works…</a:t>
            </a:r>
          </a:p>
        </p:txBody>
      </p:sp>
    </p:spTree>
    <p:extLst>
      <p:ext uri="{BB962C8B-B14F-4D97-AF65-F5344CB8AC3E}">
        <p14:creationId xmlns:p14="http://schemas.microsoft.com/office/powerpoint/2010/main" val="1960190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371</Words>
  <Application>Microsoft Office PowerPoint</Application>
  <PresentationFormat>On-screen Show (4:3)</PresentationFormat>
  <Paragraphs>180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Courier</vt:lpstr>
      <vt:lpstr>Courier New</vt:lpstr>
      <vt:lpstr>Tahoma</vt:lpstr>
      <vt:lpstr>Wingdings</vt:lpstr>
      <vt:lpstr>Office Theme</vt:lpstr>
      <vt:lpstr>SQL Injection </vt:lpstr>
      <vt:lpstr>drop, show, create;</vt:lpstr>
      <vt:lpstr>select</vt:lpstr>
      <vt:lpstr>select</vt:lpstr>
      <vt:lpstr>insert,  update</vt:lpstr>
      <vt:lpstr>Basic picture: SQL Injection</vt:lpstr>
      <vt:lpstr>SQL Injection: A classic vulnerability that is still out there…</vt:lpstr>
      <vt:lpstr>Database queries with PHP</vt:lpstr>
      <vt:lpstr>PowerPoint Presentation</vt:lpstr>
      <vt:lpstr>Example:  buggy login page  (ASP)</vt:lpstr>
      <vt:lpstr>PowerPoint Presentation</vt:lpstr>
      <vt:lpstr>Bad input</vt:lpstr>
      <vt:lpstr>Even worse</vt:lpstr>
      <vt:lpstr>Preventing SQL Injection</vt:lpstr>
      <vt:lpstr>PHP addslashes()</vt:lpstr>
      <vt:lpstr>Parameterized/prepared 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SQL Injection</dc:title>
  <dc:creator>Sharon Goldberg</dc:creator>
  <cp:lastModifiedBy>Hossain Shahriar</cp:lastModifiedBy>
  <cp:revision>13</cp:revision>
  <dcterms:created xsi:type="dcterms:W3CDTF">2015-11-08T22:45:18Z</dcterms:created>
  <dcterms:modified xsi:type="dcterms:W3CDTF">2019-06-30T21:13:40Z</dcterms:modified>
</cp:coreProperties>
</file>