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67" r:id="rId4"/>
    <p:sldId id="271" r:id="rId5"/>
    <p:sldId id="272" r:id="rId6"/>
    <p:sldId id="273" r:id="rId7"/>
    <p:sldId id="259" r:id="rId8"/>
    <p:sldId id="260" r:id="rId9"/>
    <p:sldId id="277" r:id="rId10"/>
    <p:sldId id="278" r:id="rId11"/>
    <p:sldId id="257" r:id="rId12"/>
    <p:sldId id="291" r:id="rId13"/>
    <p:sldId id="258" r:id="rId14"/>
    <p:sldId id="279" r:id="rId15"/>
    <p:sldId id="280" r:id="rId16"/>
    <p:sldId id="281" r:id="rId17"/>
    <p:sldId id="282" r:id="rId18"/>
    <p:sldId id="287" r:id="rId19"/>
    <p:sldId id="264" r:id="rId20"/>
    <p:sldId id="286" r:id="rId21"/>
    <p:sldId id="283" r:id="rId22"/>
    <p:sldId id="288" r:id="rId23"/>
    <p:sldId id="265" r:id="rId24"/>
    <p:sldId id="284" r:id="rId25"/>
    <p:sldId id="285" r:id="rId26"/>
    <p:sldId id="274" r:id="rId27"/>
    <p:sldId id="290" r:id="rId28"/>
    <p:sldId id="292" r:id="rId29"/>
    <p:sldId id="276" r:id="rId30"/>
    <p:sldId id="306" r:id="rId31"/>
    <p:sldId id="305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1130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F22CA-4D6E-EE4A-9DEC-D7897CFFEF58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4300E-66CB-0249-85D5-A2EA013491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04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5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1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67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2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2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7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0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2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9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Vulnerable_Web_Applications_Directory_Project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vensecurity.com/resources/web-security-dojo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Zed_Attack_Proxy_Project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sqlmap.org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Category:OWASP_WebScarab_Project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ali.org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swatch.org/2016/02/2015-top-security-tools-as-voted-by-toolswatch-org-readers/" TargetMode="External"/><Relationship Id="rId2" Type="http://schemas.openxmlformats.org/officeDocument/2006/relationships/hyperlink" Target="http://sectools.org/tag/web-scanner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Web Application Security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 Edwards</a:t>
            </a:r>
          </a:p>
          <a:p>
            <a:r>
              <a:rPr lang="en-US" dirty="0"/>
              <a:t>Quintin Cutts</a:t>
            </a:r>
          </a:p>
          <a:p>
            <a:r>
              <a:rPr lang="en-US" dirty="0"/>
              <a:t>Steve McIntosh</a:t>
            </a:r>
          </a:p>
        </p:txBody>
      </p:sp>
    </p:spTree>
    <p:extLst>
      <p:ext uri="{BB962C8B-B14F-4D97-AF65-F5344CB8AC3E}">
        <p14:creationId xmlns:p14="http://schemas.microsoft.com/office/powerpoint/2010/main" val="4032047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27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mysqli</a:t>
            </a:r>
            <a:r>
              <a:rPr lang="en-US" dirty="0"/>
              <a:t>= new </a:t>
            </a:r>
            <a:r>
              <a:rPr lang="en-US" dirty="0" err="1"/>
              <a:t>mysqli</a:t>
            </a:r>
            <a:r>
              <a:rPr lang="en-US" dirty="0"/>
              <a:t>($host,$</a:t>
            </a:r>
            <a:r>
              <a:rPr lang="en-US" dirty="0" err="1"/>
              <a:t>dbuser</a:t>
            </a:r>
            <a:r>
              <a:rPr lang="en-US" dirty="0"/>
              <a:t>,$</a:t>
            </a:r>
            <a:r>
              <a:rPr lang="en-US" dirty="0" err="1"/>
              <a:t>dbpass</a:t>
            </a:r>
            <a:r>
              <a:rPr lang="en-US" dirty="0"/>
              <a:t>,													  $</a:t>
            </a:r>
            <a:r>
              <a:rPr lang="en-US" dirty="0" err="1"/>
              <a:t>dbname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392754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SELECT * FROM </a:t>
            </a:r>
            <a:r>
              <a:rPr lang="en-US" dirty="0" err="1"/>
              <a:t>cust</a:t>
            </a:r>
            <a:r>
              <a:rPr lang="en-US" dirty="0"/>
              <a:t> WHERE id = 274848;</a:t>
            </a:r>
          </a:p>
        </p:txBody>
      </p:sp>
    </p:spTree>
    <p:extLst>
      <p:ext uri="{BB962C8B-B14F-4D97-AF65-F5344CB8AC3E}">
        <p14:creationId xmlns:p14="http://schemas.microsoft.com/office/powerpoint/2010/main" val="1805367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4080"/>
            <a:ext cx="8229600" cy="52320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dirty="0"/>
              <a:t>274848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274848  OR  1 = 1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 $id 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274848 OR 1 = 1";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386080" y="2418080"/>
            <a:ext cx="3322320" cy="76200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902960" y="3454400"/>
            <a:ext cx="528320" cy="56896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25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41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05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1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85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166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6" y="800100"/>
            <a:ext cx="7869623" cy="523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26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579" y="1706880"/>
            <a:ext cx="8941821" cy="3037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579" y="5049521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http://xkcd.com/327/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5837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fix the code…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Sanitise untrusted inputs</a:t>
            </a:r>
          </a:p>
          <a:p>
            <a:endParaRPr lang="en-US" dirty="0"/>
          </a:p>
          <a:p>
            <a:r>
              <a:rPr lang="en-US" dirty="0"/>
              <a:t>Prepared Statements (with </a:t>
            </a:r>
            <a:r>
              <a:rPr lang="en-US" b="1" dirty="0" err="1"/>
              <a:t>Parameterised</a:t>
            </a:r>
            <a:r>
              <a:rPr lang="en-US" b="1" dirty="0"/>
              <a:t> Queries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23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 - </a:t>
            </a:r>
            <a:r>
              <a:rPr lang="en-US" i="1" dirty="0"/>
              <a:t>vulnerable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4956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How to do it right…</a:t>
            </a:r>
          </a:p>
        </p:txBody>
      </p:sp>
    </p:spTree>
    <p:extLst>
      <p:ext uri="{BB962C8B-B14F-4D97-AF65-F5344CB8AC3E}">
        <p14:creationId xmlns:p14="http://schemas.microsoft.com/office/powerpoint/2010/main" val="1287346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(prepared)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?";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 = $</a:t>
            </a:r>
            <a:r>
              <a:rPr lang="en-US" dirty="0" err="1"/>
              <a:t>mysqli</a:t>
            </a:r>
            <a:r>
              <a:rPr lang="en-US" dirty="0"/>
              <a:t>-&gt;prepare($query);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bind_param</a:t>
            </a:r>
            <a:r>
              <a:rPr lang="en-US" dirty="0"/>
              <a:t>(“s", $id);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-&gt;execute();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bind_result</a:t>
            </a:r>
            <a:r>
              <a:rPr lang="en-US" dirty="0"/>
              <a:t>($id, $name, $</a:t>
            </a:r>
            <a:r>
              <a:rPr lang="en-US" dirty="0" err="1"/>
              <a:t>addr</a:t>
            </a:r>
            <a:r>
              <a:rPr lang="en-US" dirty="0"/>
              <a:t>, $dob);</a:t>
            </a:r>
          </a:p>
        </p:txBody>
      </p:sp>
    </p:spTree>
    <p:extLst>
      <p:ext uri="{BB962C8B-B14F-4D97-AF65-F5344CB8AC3E}">
        <p14:creationId xmlns:p14="http://schemas.microsoft.com/office/powerpoint/2010/main" val="133488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88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73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Other Web Application Flaws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24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90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/>
              <a:t>Open Web Application Security Project</a:t>
            </a:r>
          </a:p>
          <a:p>
            <a:pPr marL="0" indent="0" algn="ctr">
              <a:buNone/>
            </a:pPr>
            <a:r>
              <a:rPr lang="en-US" sz="3600" dirty="0"/>
              <a:t>(OWASP)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OWASP Top Ten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www.owasp.org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index.php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/Top_10_2013-Top_10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108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Our advice - go through the </a:t>
            </a:r>
            <a:r>
              <a:rPr lang="en-US" sz="3600" dirty="0">
                <a:hlinkClick r:id="rId2"/>
              </a:rPr>
              <a:t>OWASP Top Ten</a:t>
            </a:r>
            <a:r>
              <a:rPr lang="en-US" sz="3600" dirty="0"/>
              <a:t> list, and for each common flaw:</a:t>
            </a:r>
          </a:p>
          <a:p>
            <a:r>
              <a:rPr lang="en-US" sz="3600" dirty="0"/>
              <a:t>Check if it may apply to your situation</a:t>
            </a:r>
          </a:p>
          <a:p>
            <a:r>
              <a:rPr lang="en-GB" sz="3600" dirty="0"/>
              <a:t>Consider whether you've taken sufficient steps to address it.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846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983" y="538479"/>
            <a:ext cx="7796617" cy="5847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65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r="543"/>
          <a:stretch>
            <a:fillRect/>
          </a:stretch>
        </p:blipFill>
        <p:spPr bwMode="auto">
          <a:xfrm>
            <a:off x="614438" y="1176868"/>
            <a:ext cx="8057848" cy="44315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617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030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Links from Steve McIntosh live demo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99024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Vulnerable Web Applications Directory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OWASP_Vulnerable_Web_Applications_Directory_Project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List of sample vulnerable web applications.</a:t>
            </a:r>
          </a:p>
          <a:p>
            <a:endParaRPr lang="en-US" dirty="0"/>
          </a:p>
          <a:p>
            <a:r>
              <a:rPr lang="en-US" dirty="0"/>
              <a:t>On-Line applications</a:t>
            </a:r>
          </a:p>
          <a:p>
            <a:r>
              <a:rPr lang="en-US" dirty="0"/>
              <a:t>Off-Line applications</a:t>
            </a:r>
          </a:p>
          <a:p>
            <a:r>
              <a:rPr lang="en-US" dirty="0"/>
              <a:t>Virtual Machines and ISO images</a:t>
            </a:r>
          </a:p>
        </p:txBody>
      </p:sp>
    </p:spTree>
    <p:extLst>
      <p:ext uri="{BB962C8B-B14F-4D97-AF65-F5344CB8AC3E}">
        <p14:creationId xmlns:p14="http://schemas.microsoft.com/office/powerpoint/2010/main" val="12751776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Web Security Dojo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www.mavensecurity.com</a:t>
            </a:r>
            <a:r>
              <a:rPr lang="en-US" dirty="0">
                <a:hlinkClick r:id="rId2"/>
              </a:rPr>
              <a:t>/resources/web-security-dojo/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032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ZAP (Zed Attack Proxy Project)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OWASP_Zed_Attack_Proxy_Project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Java application</a:t>
            </a:r>
          </a:p>
          <a:p>
            <a:r>
              <a:rPr lang="en-US" dirty="0"/>
              <a:t>Automated scanner</a:t>
            </a:r>
          </a:p>
          <a:p>
            <a:r>
              <a:rPr lang="en-US" dirty="0"/>
              <a:t>Manual tools</a:t>
            </a:r>
          </a:p>
          <a:p>
            <a:r>
              <a:rPr lang="en-US" dirty="0"/>
              <a:t>Extensions</a:t>
            </a:r>
          </a:p>
        </p:txBody>
      </p:sp>
    </p:spTree>
    <p:extLst>
      <p:ext uri="{BB962C8B-B14F-4D97-AF65-F5344CB8AC3E}">
        <p14:creationId xmlns:p14="http://schemas.microsoft.com/office/powerpoint/2010/main" val="42088517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SQLmap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sqlmap.org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Multiple DB support</a:t>
            </a:r>
          </a:p>
          <a:p>
            <a:r>
              <a:rPr lang="en-US" dirty="0"/>
              <a:t>Password cracking</a:t>
            </a:r>
          </a:p>
          <a:p>
            <a:r>
              <a:rPr lang="en-US" dirty="0"/>
              <a:t>Download/upload files</a:t>
            </a:r>
          </a:p>
          <a:p>
            <a:r>
              <a:rPr lang="en-US" dirty="0"/>
              <a:t>Run commands DB and OS</a:t>
            </a:r>
          </a:p>
        </p:txBody>
      </p:sp>
    </p:spTree>
    <p:extLst>
      <p:ext uri="{BB962C8B-B14F-4D97-AF65-F5344CB8AC3E}">
        <p14:creationId xmlns:p14="http://schemas.microsoft.com/office/powerpoint/2010/main" val="12012679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WebScarab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Category:OWASP_WebScarab_Project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 Attack proxy, functionality now included in OWASP ZAP.</a:t>
            </a:r>
          </a:p>
        </p:txBody>
      </p:sp>
    </p:spTree>
    <p:extLst>
      <p:ext uri="{BB962C8B-B14F-4D97-AF65-F5344CB8AC3E}">
        <p14:creationId xmlns:p14="http://schemas.microsoft.com/office/powerpoint/2010/main" val="12018338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Do”s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Try it yourself</a:t>
            </a:r>
          </a:p>
          <a:p>
            <a:r>
              <a:rPr lang="en-US" dirty="0"/>
              <a:t>Against your own applications</a:t>
            </a:r>
          </a:p>
          <a:p>
            <a:r>
              <a:rPr lang="en-US" dirty="0"/>
              <a:t>Against each other's (with permission!)</a:t>
            </a:r>
          </a:p>
        </p:txBody>
      </p:sp>
    </p:spTree>
    <p:extLst>
      <p:ext uri="{BB962C8B-B14F-4D97-AF65-F5344CB8AC3E}">
        <p14:creationId xmlns:p14="http://schemas.microsoft.com/office/powerpoint/2010/main" val="19772850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“Don</a:t>
            </a:r>
            <a:r>
              <a:rPr lang="fr-FR" dirty="0"/>
              <a:t>’</a:t>
            </a:r>
            <a:r>
              <a:rPr lang="en-US" dirty="0" err="1"/>
              <a:t>t”s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Attack without permission</a:t>
            </a:r>
          </a:p>
          <a:p>
            <a:r>
              <a:rPr lang="en-US" dirty="0"/>
              <a:t>Hack the Internet</a:t>
            </a:r>
          </a:p>
        </p:txBody>
      </p:sp>
    </p:spTree>
    <p:extLst>
      <p:ext uri="{BB962C8B-B14F-4D97-AF65-F5344CB8AC3E}">
        <p14:creationId xmlns:p14="http://schemas.microsoft.com/office/powerpoint/2010/main" val="28925690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useful resources:</a:t>
            </a:r>
          </a:p>
        </p:txBody>
      </p:sp>
    </p:spTree>
    <p:extLst>
      <p:ext uri="{BB962C8B-B14F-4D97-AF65-F5344CB8AC3E}">
        <p14:creationId xmlns:p14="http://schemas.microsoft.com/office/powerpoint/2010/main" val="1099884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0744" y="1229657"/>
            <a:ext cx="7029880" cy="39389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99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Kali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www.kali.org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Penetration testing distribution</a:t>
            </a:r>
          </a:p>
          <a:p>
            <a:r>
              <a:rPr lang="en-US" dirty="0" err="1"/>
              <a:t>Debian</a:t>
            </a:r>
            <a:r>
              <a:rPr lang="en-US" dirty="0"/>
              <a:t> (Ubuntu)</a:t>
            </a:r>
          </a:p>
          <a:p>
            <a:r>
              <a:rPr lang="en-US" dirty="0"/>
              <a:t>32bit/64bit/ARM</a:t>
            </a:r>
          </a:p>
          <a:p>
            <a:r>
              <a:rPr lang="en-US" dirty="0" err="1"/>
              <a:t>Vmware</a:t>
            </a:r>
            <a:r>
              <a:rPr lang="en-US" dirty="0"/>
              <a:t>, </a:t>
            </a:r>
            <a:r>
              <a:rPr lang="en-US" dirty="0" err="1"/>
              <a:t>VirtualBox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8198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sectools.org</a:t>
            </a:r>
            <a:r>
              <a:rPr lang="en-US" dirty="0">
                <a:hlinkClick r:id="rId2"/>
              </a:rPr>
              <a:t>/tag/web-scanners/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err="1">
                <a:hlinkClick r:id="rId3"/>
              </a:rPr>
              <a:t>www.toolswatch.org</a:t>
            </a:r>
            <a:r>
              <a:rPr lang="en-US" dirty="0">
                <a:hlinkClick r:id="rId3"/>
              </a:rPr>
              <a:t>/2016/02/2015-top-security-tools-as-voted-by-toolswatch-org-readers/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5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7" y="942752"/>
            <a:ext cx="6624736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45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6218" y="870181"/>
            <a:ext cx="6183612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4286" y="319314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80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Injection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Example:</a:t>
            </a:r>
          </a:p>
          <a:p>
            <a:endParaRPr lang="en-US" dirty="0"/>
          </a:p>
          <a:p>
            <a:r>
              <a:rPr lang="en-US" dirty="0"/>
              <a:t>Look up customer details, one at a time, via customer ID.</a:t>
            </a:r>
          </a:p>
        </p:txBody>
      </p:sp>
    </p:spTree>
    <p:extLst>
      <p:ext uri="{BB962C8B-B14F-4D97-AF65-F5344CB8AC3E}">
        <p14:creationId xmlns:p14="http://schemas.microsoft.com/office/powerpoint/2010/main" val="3778782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05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43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</TotalTime>
  <Words>542</Words>
  <Application>Microsoft Office PowerPoint</Application>
  <PresentationFormat>On-screen Show (4:3)</PresentationFormat>
  <Paragraphs>138</Paragraphs>
  <Slides>41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Lucida Grande</vt:lpstr>
      <vt:lpstr>Office Theme</vt:lpstr>
      <vt:lpstr>Web Application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SQL Injection </vt:lpstr>
      <vt:lpstr> </vt:lpstr>
      <vt:lpstr> </vt:lpstr>
      <vt:lpstr> 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PowerPoint Presentation</vt:lpstr>
      <vt:lpstr>How to fix the code…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Web Pen Test Tools</vt:lpstr>
      <vt:lpstr>OWASP Vulnerable Web Applications Directory Project</vt:lpstr>
      <vt:lpstr>Web Security Dojo</vt:lpstr>
      <vt:lpstr>OWASP ZAP (Zed Attack Proxy Project)</vt:lpstr>
      <vt:lpstr>SQLmap</vt:lpstr>
      <vt:lpstr>WebScarab</vt:lpstr>
      <vt:lpstr>“Do”s</vt:lpstr>
      <vt:lpstr>“Don’t”s</vt:lpstr>
      <vt:lpstr>Other useful resources:</vt:lpstr>
      <vt:lpstr>Kali</vt:lpstr>
      <vt:lpstr>More web pen test tools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Edwards</dc:creator>
  <cp:lastModifiedBy>Hossain Shahriar</cp:lastModifiedBy>
  <cp:revision>48</cp:revision>
  <cp:lastPrinted>2016-03-08T16:16:21Z</cp:lastPrinted>
  <dcterms:created xsi:type="dcterms:W3CDTF">2016-03-05T13:42:11Z</dcterms:created>
  <dcterms:modified xsi:type="dcterms:W3CDTF">2019-06-30T21:03:22Z</dcterms:modified>
</cp:coreProperties>
</file>