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985007" y="1445005"/>
            <a:ext cx="4088384" cy="459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17319" y="6291834"/>
            <a:ext cx="7223759" cy="520065"/>
          </a:xfrm>
          <a:custGeom>
            <a:avLst/>
            <a:gdLst/>
            <a:ahLst/>
            <a:cxnLst/>
            <a:rect l="l" t="t" r="r" b="b"/>
            <a:pathLst>
              <a:path w="7223759" h="520065">
                <a:moveTo>
                  <a:pt x="0" y="0"/>
                </a:moveTo>
                <a:lnTo>
                  <a:pt x="0" y="519684"/>
                </a:lnTo>
                <a:lnTo>
                  <a:pt x="7223379" y="51968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85363" y="1445005"/>
            <a:ext cx="3487673" cy="459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21904" y="2273998"/>
            <a:ext cx="6981190" cy="2552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006080" y="6451672"/>
            <a:ext cx="207009" cy="182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16384" y="3068827"/>
            <a:ext cx="5068570" cy="892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ts val="3415"/>
              </a:lnSpc>
              <a:spcBef>
                <a:spcPts val="95"/>
              </a:spcBef>
            </a:pPr>
            <a:r>
              <a:rPr spc="-5" dirty="0"/>
              <a:t>IT </a:t>
            </a:r>
            <a:r>
              <a:rPr spc="-10" dirty="0"/>
              <a:t>4823</a:t>
            </a:r>
          </a:p>
          <a:p>
            <a:pPr algn="ctr">
              <a:lnSpc>
                <a:spcPts val="3415"/>
              </a:lnSpc>
            </a:pPr>
            <a:r>
              <a:rPr spc="-10" dirty="0"/>
              <a:t>Information Security</a:t>
            </a:r>
            <a:r>
              <a:rPr spc="-40" dirty="0"/>
              <a:t> </a:t>
            </a:r>
            <a:r>
              <a:rPr spc="-10"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105147" y="4137151"/>
            <a:ext cx="1873885" cy="386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350" spc="5" dirty="0">
                <a:solidFill>
                  <a:srgbClr val="585858"/>
                </a:solidFill>
                <a:latin typeface="Times New Roman"/>
                <a:cs typeface="Times New Roman"/>
              </a:rPr>
              <a:t>Access</a:t>
            </a:r>
            <a:r>
              <a:rPr sz="2350" spc="-5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2350" spc="5" dirty="0">
                <a:solidFill>
                  <a:srgbClr val="585858"/>
                </a:solidFill>
                <a:latin typeface="Times New Roman"/>
                <a:cs typeface="Times New Roman"/>
              </a:rPr>
              <a:t>Control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315200" y="6355079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51123" y="1445005"/>
            <a:ext cx="375602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The Access Control</a:t>
            </a:r>
            <a:r>
              <a:rPr spc="-50" dirty="0"/>
              <a:t> </a:t>
            </a:r>
            <a:r>
              <a:rPr spc="-10" dirty="0"/>
              <a:t>Matrix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168127" y="2979379"/>
            <a:ext cx="2801620" cy="280543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000" spc="-5" dirty="0">
                <a:latin typeface="Times New Roman"/>
                <a:cs typeface="Times New Roman"/>
              </a:rPr>
              <a:t>Subjects </a:t>
            </a:r>
            <a:r>
              <a:rPr sz="2000" i="1" spc="-5" dirty="0">
                <a:latin typeface="Times New Roman"/>
                <a:cs typeface="Times New Roman"/>
              </a:rPr>
              <a:t>S </a:t>
            </a:r>
            <a:r>
              <a:rPr sz="2000" spc="-5" dirty="0">
                <a:latin typeface="Times New Roman"/>
                <a:cs typeface="Times New Roman"/>
              </a:rPr>
              <a:t>= { </a:t>
            </a:r>
            <a:r>
              <a:rPr sz="2000" i="1" dirty="0">
                <a:latin typeface="Times New Roman"/>
                <a:cs typeface="Times New Roman"/>
              </a:rPr>
              <a:t>s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,…,</a:t>
            </a:r>
            <a:r>
              <a:rPr sz="2000" i="1" dirty="0">
                <a:latin typeface="Times New Roman"/>
                <a:cs typeface="Times New Roman"/>
              </a:rPr>
              <a:t>s</a:t>
            </a:r>
            <a:r>
              <a:rPr sz="1950" i="1" baseline="-21367" dirty="0">
                <a:latin typeface="Times New Roman"/>
                <a:cs typeface="Times New Roman"/>
              </a:rPr>
              <a:t>n</a:t>
            </a:r>
            <a:r>
              <a:rPr sz="1950" i="1" spc="20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}</a:t>
            </a:r>
            <a:endParaRPr sz="20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000" spc="-5" dirty="0">
                <a:latin typeface="Times New Roman"/>
                <a:cs typeface="Times New Roman"/>
              </a:rPr>
              <a:t>Objects </a:t>
            </a:r>
            <a:r>
              <a:rPr sz="2000" i="1" spc="-5" dirty="0">
                <a:latin typeface="Times New Roman"/>
                <a:cs typeface="Times New Roman"/>
              </a:rPr>
              <a:t>O </a:t>
            </a:r>
            <a:r>
              <a:rPr sz="2000" spc="-5" dirty="0">
                <a:latin typeface="Times New Roman"/>
                <a:cs typeface="Times New Roman"/>
              </a:rPr>
              <a:t>= { </a:t>
            </a:r>
            <a:r>
              <a:rPr sz="2000" i="1" dirty="0">
                <a:latin typeface="Times New Roman"/>
                <a:cs typeface="Times New Roman"/>
              </a:rPr>
              <a:t>o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,…,</a:t>
            </a:r>
            <a:r>
              <a:rPr sz="2000" i="1" dirty="0">
                <a:latin typeface="Times New Roman"/>
                <a:cs typeface="Times New Roman"/>
              </a:rPr>
              <a:t>o</a:t>
            </a:r>
            <a:r>
              <a:rPr sz="1950" i="1" baseline="-21367" dirty="0">
                <a:latin typeface="Times New Roman"/>
                <a:cs typeface="Times New Roman"/>
              </a:rPr>
              <a:t>m</a:t>
            </a:r>
            <a:r>
              <a:rPr sz="1950" i="1" spc="21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}</a:t>
            </a:r>
            <a:endParaRPr sz="20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000" spc="-5" dirty="0">
                <a:latin typeface="Times New Roman"/>
                <a:cs typeface="Times New Roman"/>
              </a:rPr>
              <a:t>Rights </a:t>
            </a:r>
            <a:r>
              <a:rPr sz="2000" i="1" spc="-5" dirty="0">
                <a:latin typeface="Times New Roman"/>
                <a:cs typeface="Times New Roman"/>
              </a:rPr>
              <a:t>R </a:t>
            </a:r>
            <a:r>
              <a:rPr sz="2000" spc="-5" dirty="0">
                <a:latin typeface="Times New Roman"/>
                <a:cs typeface="Times New Roman"/>
              </a:rPr>
              <a:t>= { 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,…,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1950" i="1" baseline="-21367" dirty="0">
                <a:latin typeface="Times New Roman"/>
                <a:cs typeface="Times New Roman"/>
              </a:rPr>
              <a:t>k</a:t>
            </a:r>
            <a:r>
              <a:rPr sz="1950" i="1" spc="195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}</a:t>
            </a:r>
            <a:endParaRPr sz="20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000" spc="-5" dirty="0">
                <a:latin typeface="Times New Roman"/>
                <a:cs typeface="Times New Roman"/>
              </a:rPr>
              <a:t>Entries </a:t>
            </a:r>
            <a:r>
              <a:rPr sz="2000" i="1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[</a:t>
            </a:r>
            <a:r>
              <a:rPr sz="2000" i="1" dirty="0">
                <a:latin typeface="Times New Roman"/>
                <a:cs typeface="Times New Roman"/>
              </a:rPr>
              <a:t>s</a:t>
            </a:r>
            <a:r>
              <a:rPr sz="1950" i="1" baseline="-21367" dirty="0">
                <a:latin typeface="Times New Roman"/>
                <a:cs typeface="Times New Roman"/>
              </a:rPr>
              <a:t>i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i="1" dirty="0">
                <a:latin typeface="Times New Roman"/>
                <a:cs typeface="Times New Roman"/>
              </a:rPr>
              <a:t>o</a:t>
            </a:r>
            <a:r>
              <a:rPr sz="1950" i="1" baseline="-21367" dirty="0">
                <a:latin typeface="Times New Roman"/>
                <a:cs typeface="Times New Roman"/>
              </a:rPr>
              <a:t>j</a:t>
            </a:r>
            <a:r>
              <a:rPr sz="2000" dirty="0">
                <a:latin typeface="Times New Roman"/>
                <a:cs typeface="Times New Roman"/>
              </a:rPr>
              <a:t>] </a:t>
            </a:r>
            <a:r>
              <a:rPr sz="2000" spc="-5" dirty="0">
                <a:latin typeface="Symbol"/>
                <a:cs typeface="Symbol"/>
              </a:rPr>
              <a:t>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R</a:t>
            </a:r>
            <a:endParaRPr sz="2000">
              <a:latin typeface="Times New Roman"/>
              <a:cs typeface="Times New Roman"/>
            </a:endParaRPr>
          </a:p>
          <a:p>
            <a:pPr marL="283845" marR="242570" indent="-271145">
              <a:lnSpc>
                <a:spcPct val="100000"/>
              </a:lnSpc>
              <a:spcBef>
                <a:spcPts val="484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000" i="1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[</a:t>
            </a:r>
            <a:r>
              <a:rPr sz="2000" i="1" dirty="0">
                <a:latin typeface="Times New Roman"/>
                <a:cs typeface="Times New Roman"/>
              </a:rPr>
              <a:t>s</a:t>
            </a:r>
            <a:r>
              <a:rPr sz="1950" i="1" baseline="-21367" dirty="0">
                <a:latin typeface="Times New Roman"/>
                <a:cs typeface="Times New Roman"/>
              </a:rPr>
              <a:t>i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i="1" dirty="0">
                <a:latin typeface="Times New Roman"/>
                <a:cs typeface="Times New Roman"/>
              </a:rPr>
              <a:t>o</a:t>
            </a:r>
            <a:r>
              <a:rPr sz="1950" i="1" baseline="-21367" dirty="0">
                <a:latin typeface="Times New Roman"/>
                <a:cs typeface="Times New Roman"/>
              </a:rPr>
              <a:t>j</a:t>
            </a:r>
            <a:r>
              <a:rPr sz="2000" dirty="0">
                <a:latin typeface="Times New Roman"/>
                <a:cs typeface="Times New Roman"/>
              </a:rPr>
              <a:t>] </a:t>
            </a:r>
            <a:r>
              <a:rPr sz="2000" spc="-5" dirty="0">
                <a:latin typeface="Times New Roman"/>
                <a:cs typeface="Times New Roman"/>
              </a:rPr>
              <a:t>= { 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1950" i="1" baseline="-21367" dirty="0">
                <a:latin typeface="Times New Roman"/>
                <a:cs typeface="Times New Roman"/>
              </a:rPr>
              <a:t>x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…,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y </a:t>
            </a:r>
            <a:r>
              <a:rPr sz="2000" spc="-5" dirty="0">
                <a:latin typeface="Times New Roman"/>
                <a:cs typeface="Times New Roman"/>
              </a:rPr>
              <a:t>}  means subject </a:t>
            </a:r>
            <a:r>
              <a:rPr sz="2000" i="1" dirty="0">
                <a:latin typeface="Times New Roman"/>
                <a:cs typeface="Times New Roman"/>
              </a:rPr>
              <a:t>s</a:t>
            </a:r>
            <a:r>
              <a:rPr sz="1950" i="1" baseline="-21367" dirty="0">
                <a:latin typeface="Times New Roman"/>
                <a:cs typeface="Times New Roman"/>
              </a:rPr>
              <a:t>i </a:t>
            </a:r>
            <a:r>
              <a:rPr sz="2000" spc="-5" dirty="0">
                <a:latin typeface="Times New Roman"/>
                <a:cs typeface="Times New Roman"/>
              </a:rPr>
              <a:t>has  rights 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1950" i="1" baseline="-21367" dirty="0">
                <a:latin typeface="Times New Roman"/>
                <a:cs typeface="Times New Roman"/>
              </a:rPr>
              <a:t>x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…,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y </a:t>
            </a:r>
            <a:r>
              <a:rPr sz="2000" spc="-5" dirty="0">
                <a:latin typeface="Times New Roman"/>
                <a:cs typeface="Times New Roman"/>
              </a:rPr>
              <a:t>over  object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o</a:t>
            </a:r>
            <a:r>
              <a:rPr sz="1950" i="1" baseline="-21367" dirty="0">
                <a:latin typeface="Times New Roman"/>
                <a:cs typeface="Times New Roman"/>
              </a:rPr>
              <a:t>j</a:t>
            </a:r>
            <a:endParaRPr sz="1950" baseline="-21367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27328" y="3507740"/>
            <a:ext cx="306705" cy="1678939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2280"/>
              </a:lnSpc>
            </a:pPr>
            <a:r>
              <a:rPr sz="2000" spc="-10" dirty="0">
                <a:latin typeface="Times New Roman"/>
                <a:cs typeface="Times New Roman"/>
              </a:rPr>
              <a:t>subjects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(actors)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80157" y="3382771"/>
            <a:ext cx="2095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i="1" spc="-5" dirty="0">
                <a:latin typeface="Times New Roman"/>
                <a:cs typeface="Times New Roman"/>
              </a:rPr>
              <a:t>s</a:t>
            </a:r>
            <a:r>
              <a:rPr sz="1950" spc="15" baseline="-21367" dirty="0">
                <a:latin typeface="Times New Roman"/>
                <a:cs typeface="Times New Roman"/>
              </a:rPr>
              <a:t>1  </a:t>
            </a:r>
            <a:r>
              <a:rPr sz="2000" i="1" spc="-5" dirty="0">
                <a:latin typeface="Times New Roman"/>
                <a:cs typeface="Times New Roman"/>
              </a:rPr>
              <a:t>s</a:t>
            </a:r>
            <a:r>
              <a:rPr sz="1950" spc="22" baseline="-21367" dirty="0">
                <a:latin typeface="Times New Roman"/>
                <a:cs typeface="Times New Roman"/>
              </a:rPr>
              <a:t>2</a:t>
            </a:r>
            <a:endParaRPr sz="1950" baseline="-21367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80157" y="4297171"/>
            <a:ext cx="279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…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80157" y="4906771"/>
            <a:ext cx="2095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i="1" spc="-5" dirty="0">
                <a:latin typeface="Times New Roman"/>
                <a:cs typeface="Times New Roman"/>
              </a:rPr>
              <a:t>s</a:t>
            </a:r>
            <a:r>
              <a:rPr sz="1950" i="1" spc="22" baseline="-21367" dirty="0">
                <a:latin typeface="Times New Roman"/>
                <a:cs typeface="Times New Roman"/>
              </a:rPr>
              <a:t>n</a:t>
            </a:r>
            <a:endParaRPr sz="1950" baseline="-21367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02305" y="2653994"/>
            <a:ext cx="2271395" cy="670560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36195" algn="ctr">
              <a:lnSpc>
                <a:spcPct val="100000"/>
              </a:lnSpc>
              <a:spcBef>
                <a:spcPts val="235"/>
              </a:spcBef>
            </a:pPr>
            <a:r>
              <a:rPr sz="2000" spc="-5" dirty="0">
                <a:latin typeface="Times New Roman"/>
                <a:cs typeface="Times New Roman"/>
              </a:rPr>
              <a:t>objects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(entities)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  <a:tabLst>
                <a:tab pos="423545" algn="l"/>
                <a:tab pos="868044" algn="l"/>
                <a:tab pos="1308100" algn="l"/>
                <a:tab pos="1680845" algn="l"/>
                <a:tab pos="2061845" algn="l"/>
              </a:tabLst>
            </a:pPr>
            <a:r>
              <a:rPr sz="2000" i="1" spc="-5" dirty="0">
                <a:latin typeface="Times New Roman"/>
                <a:cs typeface="Times New Roman"/>
              </a:rPr>
              <a:t>o</a:t>
            </a:r>
            <a:r>
              <a:rPr sz="1950" spc="22" baseline="-21367" dirty="0">
                <a:latin typeface="Times New Roman"/>
                <a:cs typeface="Times New Roman"/>
              </a:rPr>
              <a:t>1	</a:t>
            </a:r>
            <a:r>
              <a:rPr sz="2000" spc="-5" dirty="0">
                <a:latin typeface="Times New Roman"/>
                <a:cs typeface="Times New Roman"/>
              </a:rPr>
              <a:t>…	</a:t>
            </a:r>
            <a:r>
              <a:rPr sz="2000" i="1" spc="-5" dirty="0">
                <a:latin typeface="Times New Roman"/>
                <a:cs typeface="Times New Roman"/>
              </a:rPr>
              <a:t>o</a:t>
            </a:r>
            <a:r>
              <a:rPr sz="1950" i="1" spc="30" baseline="-21367" dirty="0">
                <a:latin typeface="Times New Roman"/>
                <a:cs typeface="Times New Roman"/>
              </a:rPr>
              <a:t>m	</a:t>
            </a:r>
            <a:r>
              <a:rPr sz="2000" i="1" spc="-5" dirty="0">
                <a:latin typeface="Times New Roman"/>
                <a:cs typeface="Times New Roman"/>
              </a:rPr>
              <a:t>s</a:t>
            </a:r>
            <a:r>
              <a:rPr sz="1950" spc="22" baseline="-21367" dirty="0">
                <a:latin typeface="Times New Roman"/>
                <a:cs typeface="Times New Roman"/>
              </a:rPr>
              <a:t>1	</a:t>
            </a:r>
            <a:r>
              <a:rPr sz="2000" spc="-5" dirty="0">
                <a:latin typeface="Times New Roman"/>
                <a:cs typeface="Times New Roman"/>
              </a:rPr>
              <a:t>…	</a:t>
            </a:r>
            <a:r>
              <a:rPr sz="2000" i="1" spc="-5" dirty="0">
                <a:latin typeface="Times New Roman"/>
                <a:cs typeface="Times New Roman"/>
              </a:rPr>
              <a:t>s</a:t>
            </a:r>
            <a:r>
              <a:rPr sz="1950" i="1" spc="22" baseline="-21367" dirty="0">
                <a:latin typeface="Times New Roman"/>
                <a:cs typeface="Times New Roman"/>
              </a:rPr>
              <a:t>n</a:t>
            </a:r>
            <a:endParaRPr sz="1950" baseline="-21367">
              <a:latin typeface="Times New Roman"/>
              <a:cs typeface="Times New Roman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2618994" y="3353561"/>
          <a:ext cx="2361565" cy="19615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0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1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0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57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4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7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78655" y="1445005"/>
            <a:ext cx="210058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Example:</a:t>
            </a:r>
            <a:r>
              <a:rPr spc="-40" dirty="0"/>
              <a:t> </a:t>
            </a:r>
            <a:r>
              <a:rPr spc="-10" dirty="0"/>
              <a:t>Files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1121" y="2235963"/>
            <a:ext cx="2921635" cy="1326515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292735" indent="-280035">
              <a:lnSpc>
                <a:spcPct val="100000"/>
              </a:lnSpc>
              <a:spcBef>
                <a:spcPts val="69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50" spc="5" dirty="0">
                <a:latin typeface="Times New Roman"/>
                <a:cs typeface="Times New Roman"/>
              </a:rPr>
              <a:t>Processes </a:t>
            </a:r>
            <a:r>
              <a:rPr sz="2350" i="1" spc="-20" dirty="0">
                <a:latin typeface="Times New Roman"/>
                <a:cs typeface="Times New Roman"/>
              </a:rPr>
              <a:t>Andy,</a:t>
            </a:r>
            <a:r>
              <a:rPr sz="2350" i="1" spc="-55" dirty="0">
                <a:latin typeface="Times New Roman"/>
                <a:cs typeface="Times New Roman"/>
              </a:rPr>
              <a:t> </a:t>
            </a:r>
            <a:r>
              <a:rPr sz="2350" i="1" spc="5" dirty="0">
                <a:latin typeface="Times New Roman"/>
                <a:cs typeface="Times New Roman"/>
              </a:rPr>
              <a:t>Betty</a:t>
            </a:r>
            <a:endParaRPr sz="235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50" spc="5" dirty="0">
                <a:latin typeface="Times New Roman"/>
                <a:cs typeface="Times New Roman"/>
              </a:rPr>
              <a:t>Files </a:t>
            </a:r>
            <a:r>
              <a:rPr sz="2350" i="1" spc="5" dirty="0">
                <a:latin typeface="Times New Roman"/>
                <a:cs typeface="Times New Roman"/>
              </a:rPr>
              <a:t>f</a:t>
            </a:r>
            <a:r>
              <a:rPr sz="2350" spc="5" dirty="0">
                <a:latin typeface="Times New Roman"/>
                <a:cs typeface="Times New Roman"/>
              </a:rPr>
              <a:t>,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i="1" spc="10" dirty="0">
                <a:latin typeface="Times New Roman"/>
                <a:cs typeface="Times New Roman"/>
              </a:rPr>
              <a:t>g</a:t>
            </a:r>
            <a:endParaRPr sz="235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50" spc="5" dirty="0">
                <a:latin typeface="Times New Roman"/>
                <a:cs typeface="Times New Roman"/>
              </a:rPr>
              <a:t>Rights </a:t>
            </a:r>
            <a:r>
              <a:rPr sz="2350" i="1" spc="5" dirty="0">
                <a:latin typeface="Times New Roman"/>
                <a:cs typeface="Times New Roman"/>
              </a:rPr>
              <a:t>r</a:t>
            </a:r>
            <a:r>
              <a:rPr sz="2350" spc="5" dirty="0">
                <a:latin typeface="Times New Roman"/>
                <a:cs typeface="Times New Roman"/>
              </a:rPr>
              <a:t>, </a:t>
            </a:r>
            <a:r>
              <a:rPr sz="2350" i="1" spc="5" dirty="0">
                <a:latin typeface="Times New Roman"/>
                <a:cs typeface="Times New Roman"/>
              </a:rPr>
              <a:t>w</a:t>
            </a:r>
            <a:r>
              <a:rPr sz="2350" spc="5" dirty="0">
                <a:latin typeface="Times New Roman"/>
                <a:cs typeface="Times New Roman"/>
              </a:rPr>
              <a:t>, </a:t>
            </a:r>
            <a:r>
              <a:rPr sz="2350" i="1" dirty="0">
                <a:latin typeface="Times New Roman"/>
                <a:cs typeface="Times New Roman"/>
              </a:rPr>
              <a:t>x</a:t>
            </a:r>
            <a:r>
              <a:rPr sz="2350" dirty="0">
                <a:latin typeface="Times New Roman"/>
                <a:cs typeface="Times New Roman"/>
              </a:rPr>
              <a:t>, </a:t>
            </a:r>
            <a:r>
              <a:rPr sz="2350" i="1" spc="5" dirty="0">
                <a:latin typeface="Times New Roman"/>
                <a:cs typeface="Times New Roman"/>
              </a:rPr>
              <a:t>a</a:t>
            </a:r>
            <a:r>
              <a:rPr sz="2350" spc="5" dirty="0">
                <a:latin typeface="Times New Roman"/>
                <a:cs typeface="Times New Roman"/>
              </a:rPr>
              <a:t>,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i="1" spc="10" dirty="0">
                <a:latin typeface="Times New Roman"/>
                <a:cs typeface="Times New Roman"/>
              </a:rPr>
              <a:t>o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676905" y="4011167"/>
            <a:ext cx="5367020" cy="1050290"/>
          </a:xfrm>
          <a:custGeom>
            <a:avLst/>
            <a:gdLst/>
            <a:ahLst/>
            <a:cxnLst/>
            <a:rect l="l" t="t" r="r" b="b"/>
            <a:pathLst>
              <a:path w="5367020" h="1050289">
                <a:moveTo>
                  <a:pt x="5366766" y="1050036"/>
                </a:moveTo>
                <a:lnTo>
                  <a:pt x="5366766" y="0"/>
                </a:lnTo>
                <a:lnTo>
                  <a:pt x="0" y="0"/>
                </a:lnTo>
                <a:lnTo>
                  <a:pt x="0" y="1050036"/>
                </a:lnTo>
                <a:lnTo>
                  <a:pt x="4571" y="1050036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5356859" y="9906"/>
                </a:lnTo>
                <a:lnTo>
                  <a:pt x="5356859" y="5333"/>
                </a:lnTo>
                <a:lnTo>
                  <a:pt x="5362194" y="9906"/>
                </a:lnTo>
                <a:lnTo>
                  <a:pt x="5362194" y="1050036"/>
                </a:lnTo>
                <a:lnTo>
                  <a:pt x="5366766" y="1050036"/>
                </a:lnTo>
                <a:close/>
              </a:path>
              <a:path w="5367020" h="1050289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5367020" h="1050289">
                <a:moveTo>
                  <a:pt x="9906" y="1040892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040892"/>
                </a:lnTo>
                <a:lnTo>
                  <a:pt x="9906" y="1040892"/>
                </a:lnTo>
                <a:close/>
              </a:path>
              <a:path w="5367020" h="1050289">
                <a:moveTo>
                  <a:pt x="5362194" y="1040892"/>
                </a:moveTo>
                <a:lnTo>
                  <a:pt x="4572" y="1040892"/>
                </a:lnTo>
                <a:lnTo>
                  <a:pt x="9906" y="1045464"/>
                </a:lnTo>
                <a:lnTo>
                  <a:pt x="9905" y="1050036"/>
                </a:lnTo>
                <a:lnTo>
                  <a:pt x="5356859" y="1050036"/>
                </a:lnTo>
                <a:lnTo>
                  <a:pt x="5356859" y="1045464"/>
                </a:lnTo>
                <a:lnTo>
                  <a:pt x="5362194" y="1040892"/>
                </a:lnTo>
                <a:close/>
              </a:path>
              <a:path w="5367020" h="1050289">
                <a:moveTo>
                  <a:pt x="9905" y="1050036"/>
                </a:moveTo>
                <a:lnTo>
                  <a:pt x="9906" y="1045464"/>
                </a:lnTo>
                <a:lnTo>
                  <a:pt x="4572" y="1040892"/>
                </a:lnTo>
                <a:lnTo>
                  <a:pt x="4571" y="1050036"/>
                </a:lnTo>
                <a:lnTo>
                  <a:pt x="9905" y="1050036"/>
                </a:lnTo>
                <a:close/>
              </a:path>
              <a:path w="5367020" h="1050289">
                <a:moveTo>
                  <a:pt x="5362194" y="9906"/>
                </a:moveTo>
                <a:lnTo>
                  <a:pt x="5356859" y="5333"/>
                </a:lnTo>
                <a:lnTo>
                  <a:pt x="5356859" y="9906"/>
                </a:lnTo>
                <a:lnTo>
                  <a:pt x="5362194" y="9906"/>
                </a:lnTo>
                <a:close/>
              </a:path>
              <a:path w="5367020" h="1050289">
                <a:moveTo>
                  <a:pt x="5362194" y="1040892"/>
                </a:moveTo>
                <a:lnTo>
                  <a:pt x="5362194" y="9906"/>
                </a:lnTo>
                <a:lnTo>
                  <a:pt x="5356859" y="9906"/>
                </a:lnTo>
                <a:lnTo>
                  <a:pt x="5356859" y="1040892"/>
                </a:lnTo>
                <a:lnTo>
                  <a:pt x="5362194" y="1040892"/>
                </a:lnTo>
                <a:close/>
              </a:path>
              <a:path w="5367020" h="1050289">
                <a:moveTo>
                  <a:pt x="5362194" y="1050036"/>
                </a:moveTo>
                <a:lnTo>
                  <a:pt x="5362194" y="1040892"/>
                </a:lnTo>
                <a:lnTo>
                  <a:pt x="5356859" y="1045464"/>
                </a:lnTo>
                <a:lnTo>
                  <a:pt x="5356859" y="1050036"/>
                </a:lnTo>
                <a:lnTo>
                  <a:pt x="5362194" y="1050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832071" y="3654554"/>
          <a:ext cx="6207125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9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3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4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671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75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2350" i="1" spc="5" dirty="0">
                          <a:latin typeface="Times New Roman"/>
                          <a:cs typeface="Times New Roman"/>
                        </a:rPr>
                        <a:t>Andy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marR="167640" algn="ctr">
                        <a:lnSpc>
                          <a:spcPts val="2580"/>
                        </a:lnSpc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f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R="8572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2350" i="1" spc="5" dirty="0">
                          <a:latin typeface="Times New Roman"/>
                          <a:cs typeface="Times New Roman"/>
                        </a:rPr>
                        <a:t>rwo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760">
                        <a:lnSpc>
                          <a:spcPts val="2580"/>
                        </a:lnSpc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g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22555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r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ts val="2580"/>
                        </a:lnSpc>
                      </a:pPr>
                      <a:r>
                        <a:rPr sz="2350" i="1" spc="5" dirty="0">
                          <a:latin typeface="Times New Roman"/>
                          <a:cs typeface="Times New Roman"/>
                        </a:rPr>
                        <a:t>Andy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54305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rwxo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2880">
                        <a:lnSpc>
                          <a:spcPts val="2580"/>
                        </a:lnSpc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Betty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68580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w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925">
                <a:tc>
                  <a:txBody>
                    <a:bodyPr/>
                    <a:lstStyle/>
                    <a:p>
                      <a:pPr marL="31750">
                        <a:lnSpc>
                          <a:spcPts val="2580"/>
                        </a:lnSpc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Betty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7975">
                        <a:lnSpc>
                          <a:spcPts val="2465"/>
                        </a:lnSpc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a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ts val="2465"/>
                        </a:lnSpc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r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12725">
                        <a:lnSpc>
                          <a:spcPts val="2465"/>
                        </a:lnSpc>
                      </a:pPr>
                      <a:r>
                        <a:rPr sz="2350" i="1" dirty="0">
                          <a:latin typeface="Times New Roman"/>
                          <a:cs typeface="Times New Roman"/>
                        </a:rPr>
                        <a:t>r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ts val="2465"/>
                        </a:lnSpc>
                      </a:pPr>
                      <a:r>
                        <a:rPr sz="2350" i="1" spc="5" dirty="0">
                          <a:latin typeface="Times New Roman"/>
                          <a:cs typeface="Times New Roman"/>
                        </a:rPr>
                        <a:t>rwxo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81120" y="1445005"/>
            <a:ext cx="229616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Protection</a:t>
            </a:r>
            <a:r>
              <a:rPr spc="-30" dirty="0"/>
              <a:t> </a:t>
            </a:r>
            <a:r>
              <a:rPr spc="-10" dirty="0"/>
              <a:t>State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08" y="2347975"/>
            <a:ext cx="6337935" cy="2771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508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i="1" spc="10" dirty="0">
                <a:latin typeface="Times New Roman"/>
                <a:cs typeface="Times New Roman"/>
              </a:rPr>
              <a:t>P </a:t>
            </a:r>
            <a:r>
              <a:rPr sz="2350" spc="10" dirty="0">
                <a:latin typeface="Times New Roman"/>
                <a:cs typeface="Times New Roman"/>
              </a:rPr>
              <a:t>= </a:t>
            </a:r>
            <a:r>
              <a:rPr sz="2350" spc="5" dirty="0">
                <a:latin typeface="Times New Roman"/>
                <a:cs typeface="Times New Roman"/>
              </a:rPr>
              <a:t>{</a:t>
            </a:r>
            <a:r>
              <a:rPr sz="2350" i="1" spc="5" dirty="0">
                <a:latin typeface="Times New Roman"/>
                <a:cs typeface="Times New Roman"/>
              </a:rPr>
              <a:t>p</a:t>
            </a:r>
            <a:r>
              <a:rPr sz="2325" i="1" spc="7" baseline="-21505" dirty="0">
                <a:latin typeface="Times New Roman"/>
                <a:cs typeface="Times New Roman"/>
              </a:rPr>
              <a:t>1</a:t>
            </a:r>
            <a:r>
              <a:rPr sz="2350" spc="5" dirty="0">
                <a:latin typeface="Times New Roman"/>
                <a:cs typeface="Times New Roman"/>
              </a:rPr>
              <a:t>, </a:t>
            </a:r>
            <a:r>
              <a:rPr sz="2350" i="1" spc="5" dirty="0">
                <a:latin typeface="Times New Roman"/>
                <a:cs typeface="Times New Roman"/>
              </a:rPr>
              <a:t>p</a:t>
            </a:r>
            <a:r>
              <a:rPr sz="2325" i="1" spc="7" baseline="-21505" dirty="0">
                <a:latin typeface="Times New Roman"/>
                <a:cs typeface="Times New Roman"/>
              </a:rPr>
              <a:t>2</a:t>
            </a:r>
            <a:r>
              <a:rPr sz="2350" spc="5" dirty="0">
                <a:latin typeface="Times New Roman"/>
                <a:cs typeface="Times New Roman"/>
              </a:rPr>
              <a:t>, </a:t>
            </a:r>
            <a:r>
              <a:rPr sz="2350" spc="20" dirty="0">
                <a:latin typeface="Times New Roman"/>
                <a:cs typeface="Times New Roman"/>
              </a:rPr>
              <a:t>… </a:t>
            </a:r>
            <a:r>
              <a:rPr sz="2350" i="1" spc="10" dirty="0">
                <a:latin typeface="Times New Roman"/>
                <a:cs typeface="Times New Roman"/>
              </a:rPr>
              <a:t>p</a:t>
            </a:r>
            <a:r>
              <a:rPr sz="2325" i="1" spc="15" baseline="-21505" dirty="0">
                <a:latin typeface="Times New Roman"/>
                <a:cs typeface="Times New Roman"/>
              </a:rPr>
              <a:t>n</a:t>
            </a:r>
            <a:r>
              <a:rPr sz="2350" spc="10" dirty="0">
                <a:latin typeface="Times New Roman"/>
                <a:cs typeface="Times New Roman"/>
              </a:rPr>
              <a:t>} </a:t>
            </a:r>
            <a:r>
              <a:rPr sz="2350" spc="5" dirty="0">
                <a:latin typeface="Times New Roman"/>
                <a:cs typeface="Times New Roman"/>
              </a:rPr>
              <a:t>is the set of protection states</a:t>
            </a:r>
            <a:r>
              <a:rPr sz="2350" spc="-8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of  a</a:t>
            </a:r>
            <a:r>
              <a:rPr sz="2350" dirty="0">
                <a:latin typeface="Times New Roman"/>
                <a:cs typeface="Times New Roman"/>
              </a:rPr>
              <a:t> system.</a:t>
            </a:r>
            <a:endParaRPr sz="2350">
              <a:latin typeface="Times New Roman"/>
              <a:cs typeface="Times New Roman"/>
            </a:endParaRPr>
          </a:p>
          <a:p>
            <a:pPr marL="283845" marR="364490" indent="-271145">
              <a:lnSpc>
                <a:spcPct val="1004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i="1" spc="10" dirty="0">
                <a:latin typeface="Times New Roman"/>
                <a:cs typeface="Times New Roman"/>
              </a:rPr>
              <a:t>Q </a:t>
            </a:r>
            <a:r>
              <a:rPr sz="2350" spc="10" dirty="0">
                <a:latin typeface="Symbol"/>
                <a:cs typeface="Symbol"/>
              </a:rPr>
              <a:t></a:t>
            </a:r>
            <a:r>
              <a:rPr sz="2350" spc="10" dirty="0">
                <a:latin typeface="Times New Roman"/>
                <a:cs typeface="Times New Roman"/>
              </a:rPr>
              <a:t> </a:t>
            </a:r>
            <a:r>
              <a:rPr sz="2350" i="1" spc="10" dirty="0">
                <a:latin typeface="Times New Roman"/>
                <a:cs typeface="Times New Roman"/>
              </a:rPr>
              <a:t>P </a:t>
            </a:r>
            <a:r>
              <a:rPr sz="2350" spc="5" dirty="0">
                <a:latin typeface="Times New Roman"/>
                <a:cs typeface="Times New Roman"/>
              </a:rPr>
              <a:t>is the </a:t>
            </a:r>
            <a:r>
              <a:rPr sz="2350" dirty="0">
                <a:latin typeface="Times New Roman"/>
                <a:cs typeface="Times New Roman"/>
              </a:rPr>
              <a:t>set </a:t>
            </a:r>
            <a:r>
              <a:rPr sz="2350" spc="5" dirty="0">
                <a:latin typeface="Times New Roman"/>
                <a:cs typeface="Times New Roman"/>
              </a:rPr>
              <a:t>of authorized protection </a:t>
            </a:r>
            <a:r>
              <a:rPr sz="2350" dirty="0">
                <a:latin typeface="Times New Roman"/>
                <a:cs typeface="Times New Roman"/>
              </a:rPr>
              <a:t>states.  </a:t>
            </a:r>
            <a:r>
              <a:rPr sz="2350" spc="5" dirty="0">
                <a:latin typeface="Times New Roman"/>
                <a:cs typeface="Times New Roman"/>
              </a:rPr>
              <a:t>(So, </a:t>
            </a:r>
            <a:r>
              <a:rPr sz="2350" i="1" spc="10" dirty="0">
                <a:latin typeface="Times New Roman"/>
                <a:cs typeface="Times New Roman"/>
              </a:rPr>
              <a:t>P </a:t>
            </a:r>
            <a:r>
              <a:rPr sz="2350" spc="10" dirty="0">
                <a:latin typeface="Times New Roman"/>
                <a:cs typeface="Times New Roman"/>
              </a:rPr>
              <a:t>– </a:t>
            </a:r>
            <a:r>
              <a:rPr sz="2350" i="1" spc="10" dirty="0">
                <a:latin typeface="Times New Roman"/>
                <a:cs typeface="Times New Roman"/>
              </a:rPr>
              <a:t>Q </a:t>
            </a:r>
            <a:r>
              <a:rPr sz="2350" spc="5" dirty="0">
                <a:latin typeface="Times New Roman"/>
                <a:cs typeface="Times New Roman"/>
              </a:rPr>
              <a:t>is the set of unauthorized</a:t>
            </a:r>
            <a:r>
              <a:rPr sz="2350" spc="-7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states.)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Security policy defines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i="1" spc="10" dirty="0">
                <a:latin typeface="Times New Roman"/>
                <a:cs typeface="Times New Roman"/>
              </a:rPr>
              <a:t>Q</a:t>
            </a:r>
            <a:endParaRPr sz="2350">
              <a:latin typeface="Times New Roman"/>
              <a:cs typeface="Times New Roman"/>
            </a:endParaRPr>
          </a:p>
          <a:p>
            <a:pPr marL="283845" marR="487680" indent="-271145">
              <a:lnSpc>
                <a:spcPct val="100899"/>
              </a:lnSpc>
              <a:spcBef>
                <a:spcPts val="57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Security </a:t>
            </a:r>
            <a:r>
              <a:rPr sz="2350" spc="10" dirty="0">
                <a:latin typeface="Times New Roman"/>
                <a:cs typeface="Times New Roman"/>
              </a:rPr>
              <a:t>mechanism </a:t>
            </a:r>
            <a:r>
              <a:rPr sz="2350" spc="5" dirty="0">
                <a:latin typeface="Times New Roman"/>
                <a:cs typeface="Times New Roman"/>
              </a:rPr>
              <a:t>prevents the system from  entering a </a:t>
            </a:r>
            <a:r>
              <a:rPr sz="2350" dirty="0">
                <a:latin typeface="Times New Roman"/>
                <a:cs typeface="Times New Roman"/>
              </a:rPr>
              <a:t>state </a:t>
            </a:r>
            <a:r>
              <a:rPr sz="2350" spc="5" dirty="0">
                <a:latin typeface="Times New Roman"/>
                <a:cs typeface="Times New Roman"/>
              </a:rPr>
              <a:t>in </a:t>
            </a:r>
            <a:r>
              <a:rPr sz="2350" i="1" spc="10" dirty="0">
                <a:latin typeface="Times New Roman"/>
                <a:cs typeface="Times New Roman"/>
              </a:rPr>
              <a:t>P </a:t>
            </a:r>
            <a:r>
              <a:rPr sz="2350" spc="10" dirty="0">
                <a:latin typeface="Times New Roman"/>
                <a:cs typeface="Times New Roman"/>
              </a:rPr>
              <a:t>–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i="1" spc="5" dirty="0">
                <a:latin typeface="Times New Roman"/>
                <a:cs typeface="Times New Roman"/>
              </a:rPr>
              <a:t>Q</a:t>
            </a:r>
            <a:r>
              <a:rPr sz="2350" spc="5" dirty="0">
                <a:latin typeface="Times New Roman"/>
                <a:cs typeface="Times New Roman"/>
              </a:rPr>
              <a:t>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23970" y="1445005"/>
            <a:ext cx="241109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State</a:t>
            </a:r>
            <a:r>
              <a:rPr spc="-60" dirty="0"/>
              <a:t> </a:t>
            </a:r>
            <a:r>
              <a:rPr spc="-20" dirty="0"/>
              <a:t>Transitions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287770" cy="2698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508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Operations </a:t>
            </a:r>
            <a:r>
              <a:rPr sz="2350" spc="5" dirty="0">
                <a:latin typeface="Times New Roman"/>
                <a:cs typeface="Times New Roman"/>
              </a:rPr>
              <a:t>(or commands) change the state of the  system.</a:t>
            </a:r>
            <a:endParaRPr sz="2350">
              <a:latin typeface="Times New Roman"/>
              <a:cs typeface="Times New Roman"/>
            </a:endParaRPr>
          </a:p>
          <a:p>
            <a:pPr marL="283845" marR="842644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Those that </a:t>
            </a:r>
            <a:r>
              <a:rPr sz="2350" dirty="0">
                <a:latin typeface="Times New Roman"/>
                <a:cs typeface="Times New Roman"/>
              </a:rPr>
              <a:t>affect </a:t>
            </a:r>
            <a:r>
              <a:rPr sz="2350" spc="5" dirty="0">
                <a:latin typeface="Times New Roman"/>
                <a:cs typeface="Times New Roman"/>
              </a:rPr>
              <a:t>the protection </a:t>
            </a:r>
            <a:r>
              <a:rPr sz="2350" dirty="0">
                <a:latin typeface="Times New Roman"/>
                <a:cs typeface="Times New Roman"/>
              </a:rPr>
              <a:t>state </a:t>
            </a:r>
            <a:r>
              <a:rPr sz="2350" spc="5" dirty="0">
                <a:latin typeface="Times New Roman"/>
                <a:cs typeface="Times New Roman"/>
              </a:rPr>
              <a:t>are of  interest to </a:t>
            </a:r>
            <a:r>
              <a:rPr sz="2350" dirty="0">
                <a:latin typeface="Times New Roman"/>
                <a:cs typeface="Times New Roman"/>
              </a:rPr>
              <a:t>security </a:t>
            </a:r>
            <a:r>
              <a:rPr sz="2350" spc="5" dirty="0">
                <a:latin typeface="Times New Roman"/>
                <a:cs typeface="Times New Roman"/>
              </a:rPr>
              <a:t>mechanism.</a:t>
            </a:r>
            <a:endParaRPr sz="2350">
              <a:latin typeface="Times New Roman"/>
              <a:cs typeface="Times New Roman"/>
            </a:endParaRPr>
          </a:p>
          <a:p>
            <a:pPr marL="283845" marR="122555" indent="-271145" algn="just">
              <a:lnSpc>
                <a:spcPct val="100899"/>
              </a:lnSpc>
              <a:spcBef>
                <a:spcPts val="570"/>
              </a:spcBef>
              <a:buFont typeface="Arial"/>
              <a:buChar char="•"/>
              <a:tabLst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Assume we </a:t>
            </a:r>
            <a:r>
              <a:rPr sz="2350" dirty="0">
                <a:latin typeface="Times New Roman"/>
                <a:cs typeface="Times New Roman"/>
              </a:rPr>
              <a:t>start </a:t>
            </a:r>
            <a:r>
              <a:rPr sz="2350" spc="5" dirty="0">
                <a:latin typeface="Times New Roman"/>
                <a:cs typeface="Times New Roman"/>
              </a:rPr>
              <a:t>with an authorized </a:t>
            </a:r>
            <a:r>
              <a:rPr sz="2350" dirty="0">
                <a:latin typeface="Times New Roman"/>
                <a:cs typeface="Times New Roman"/>
              </a:rPr>
              <a:t>state. </a:t>
            </a:r>
            <a:r>
              <a:rPr sz="2350" spc="5" dirty="0">
                <a:latin typeface="Times New Roman"/>
                <a:cs typeface="Times New Roman"/>
              </a:rPr>
              <a:t>Then,  only operations </a:t>
            </a:r>
            <a:r>
              <a:rPr sz="2350" spc="10" dirty="0">
                <a:latin typeface="Times New Roman"/>
                <a:cs typeface="Times New Roman"/>
              </a:rPr>
              <a:t>on </a:t>
            </a:r>
            <a:r>
              <a:rPr sz="2350" spc="5" dirty="0">
                <a:latin typeface="Times New Roman"/>
                <a:cs typeface="Times New Roman"/>
              </a:rPr>
              <a:t>the starting state that result in  a (new) authorized </a:t>
            </a:r>
            <a:r>
              <a:rPr sz="2350" dirty="0">
                <a:latin typeface="Times New Roman"/>
                <a:cs typeface="Times New Roman"/>
              </a:rPr>
              <a:t>state </a:t>
            </a:r>
            <a:r>
              <a:rPr sz="2350" spc="5" dirty="0">
                <a:latin typeface="Times New Roman"/>
                <a:cs typeface="Times New Roman"/>
              </a:rPr>
              <a:t>must be</a:t>
            </a:r>
            <a:r>
              <a:rPr sz="2350" spc="1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allowed.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41267" y="1445005"/>
            <a:ext cx="297624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Control</a:t>
            </a:r>
            <a:r>
              <a:rPr spc="5" dirty="0"/>
              <a:t> </a:t>
            </a:r>
            <a:r>
              <a:rPr spc="-10" dirty="0"/>
              <a:t>Lists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02554" y="2887471"/>
            <a:ext cx="4311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5" dirty="0">
                <a:latin typeface="Times New Roman"/>
                <a:cs typeface="Times New Roman"/>
              </a:rPr>
              <a:t>file3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46138" y="3244088"/>
            <a:ext cx="381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/>
                <a:cs typeface="Times New Roman"/>
              </a:rPr>
              <a:t>rwo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37079" y="2283967"/>
            <a:ext cx="3156585" cy="1863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Columns of </a:t>
            </a:r>
            <a:r>
              <a:rPr sz="1800" dirty="0">
                <a:latin typeface="Times New Roman"/>
                <a:cs typeface="Times New Roman"/>
              </a:rPr>
              <a:t>access control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matrix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1378585">
              <a:lnSpc>
                <a:spcPct val="100000"/>
              </a:lnSpc>
              <a:spcBef>
                <a:spcPts val="5"/>
              </a:spcBef>
              <a:tabLst>
                <a:tab pos="2642235" algn="l"/>
              </a:tabLst>
            </a:pPr>
            <a:r>
              <a:rPr sz="1800" i="1" spc="-5" dirty="0">
                <a:latin typeface="Times New Roman"/>
                <a:cs typeface="Times New Roman"/>
              </a:rPr>
              <a:t>file1	file2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  <a:tabLst>
                <a:tab pos="1511300" algn="l"/>
                <a:tab pos="2901950" algn="l"/>
              </a:tabLst>
            </a:pPr>
            <a:r>
              <a:rPr sz="1800" i="1" spc="-5" dirty="0">
                <a:latin typeface="Times New Roman"/>
                <a:cs typeface="Times New Roman"/>
              </a:rPr>
              <a:t>Andy	</a:t>
            </a:r>
            <a:r>
              <a:rPr sz="1800" dirty="0">
                <a:latin typeface="Times New Roman"/>
                <a:cs typeface="Times New Roman"/>
              </a:rPr>
              <a:t>rx	r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15"/>
              </a:spcBef>
              <a:tabLst>
                <a:tab pos="1511300" algn="l"/>
                <a:tab pos="2894965" algn="l"/>
              </a:tabLst>
            </a:pPr>
            <a:r>
              <a:rPr sz="1800" i="1" spc="-5" dirty="0">
                <a:latin typeface="Times New Roman"/>
                <a:cs typeface="Times New Roman"/>
              </a:rPr>
              <a:t>Betty	</a:t>
            </a:r>
            <a:r>
              <a:rPr sz="1800" dirty="0">
                <a:latin typeface="Times New Roman"/>
                <a:cs typeface="Times New Roman"/>
              </a:rPr>
              <a:t>rwxo	r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19"/>
              </a:spcBef>
              <a:tabLst>
                <a:tab pos="1511300" algn="l"/>
                <a:tab pos="2787650" algn="l"/>
              </a:tabLst>
            </a:pPr>
            <a:r>
              <a:rPr sz="1800" i="1" spc="-5" dirty="0">
                <a:latin typeface="Times New Roman"/>
                <a:cs typeface="Times New Roman"/>
              </a:rPr>
              <a:t>Charlie	</a:t>
            </a:r>
            <a:r>
              <a:rPr sz="1800" spc="-5" dirty="0">
                <a:latin typeface="Times New Roman"/>
                <a:cs typeface="Times New Roman"/>
              </a:rPr>
              <a:t>rx	rwo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53160" y="3847591"/>
            <a:ext cx="1905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/>
                <a:cs typeface="Times New Roman"/>
              </a:rPr>
              <a:t>w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37079" y="4862575"/>
            <a:ext cx="4591685" cy="123253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292735">
              <a:lnSpc>
                <a:spcPct val="100000"/>
              </a:lnSpc>
              <a:spcBef>
                <a:spcPts val="315"/>
              </a:spcBef>
            </a:pPr>
            <a:r>
              <a:rPr sz="1800" dirty="0">
                <a:latin typeface="Times New Roman"/>
                <a:cs typeface="Times New Roman"/>
              </a:rPr>
              <a:t>ACLs:</a:t>
            </a:r>
            <a:endParaRPr sz="18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1800" spc="-5" dirty="0">
                <a:latin typeface="Times New Roman"/>
                <a:cs typeface="Times New Roman"/>
              </a:rPr>
              <a:t>file1: </a:t>
            </a:r>
            <a:r>
              <a:rPr sz="1800" dirty="0">
                <a:latin typeface="Times New Roman"/>
                <a:cs typeface="Times New Roman"/>
              </a:rPr>
              <a:t>{ </a:t>
            </a:r>
            <a:r>
              <a:rPr sz="1800" spc="-25" dirty="0">
                <a:latin typeface="Times New Roman"/>
                <a:cs typeface="Times New Roman"/>
              </a:rPr>
              <a:t>(Andy, </a:t>
            </a:r>
            <a:r>
              <a:rPr sz="1800" spc="-5" dirty="0">
                <a:latin typeface="Times New Roman"/>
                <a:cs typeface="Times New Roman"/>
              </a:rPr>
              <a:t>rx) </a:t>
            </a:r>
            <a:r>
              <a:rPr sz="1800" spc="-25" dirty="0">
                <a:latin typeface="Times New Roman"/>
                <a:cs typeface="Times New Roman"/>
              </a:rPr>
              <a:t>(Betty, </a:t>
            </a:r>
            <a:r>
              <a:rPr sz="1800" spc="-5" dirty="0">
                <a:latin typeface="Times New Roman"/>
                <a:cs typeface="Times New Roman"/>
              </a:rPr>
              <a:t>rwxo) (Charlie, rx)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}</a:t>
            </a:r>
            <a:endParaRPr sz="18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1800" dirty="0">
                <a:latin typeface="Times New Roman"/>
                <a:cs typeface="Times New Roman"/>
              </a:rPr>
              <a:t>file2: { </a:t>
            </a:r>
            <a:r>
              <a:rPr sz="1800" spc="-25" dirty="0">
                <a:latin typeface="Times New Roman"/>
                <a:cs typeface="Times New Roman"/>
              </a:rPr>
              <a:t>(Andy, </a:t>
            </a:r>
            <a:r>
              <a:rPr sz="1800" dirty="0">
                <a:latin typeface="Times New Roman"/>
                <a:cs typeface="Times New Roman"/>
              </a:rPr>
              <a:t>r) </a:t>
            </a:r>
            <a:r>
              <a:rPr sz="1800" spc="-20" dirty="0">
                <a:latin typeface="Times New Roman"/>
                <a:cs typeface="Times New Roman"/>
              </a:rPr>
              <a:t>(Betty, </a:t>
            </a:r>
            <a:r>
              <a:rPr sz="1800" dirty="0">
                <a:latin typeface="Times New Roman"/>
                <a:cs typeface="Times New Roman"/>
              </a:rPr>
              <a:t>r) (Charlie, rwo)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}</a:t>
            </a:r>
            <a:endParaRPr sz="18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219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1800" dirty="0">
                <a:latin typeface="Times New Roman"/>
                <a:cs typeface="Times New Roman"/>
              </a:rPr>
              <a:t>file3: { </a:t>
            </a:r>
            <a:r>
              <a:rPr sz="1800" spc="-25" dirty="0">
                <a:latin typeface="Times New Roman"/>
                <a:cs typeface="Times New Roman"/>
              </a:rPr>
              <a:t>(Andy, </a:t>
            </a:r>
            <a:r>
              <a:rPr sz="1800" dirty="0">
                <a:latin typeface="Times New Roman"/>
                <a:cs typeface="Times New Roman"/>
              </a:rPr>
              <a:t>rwo) (Charlie, </a:t>
            </a:r>
            <a:r>
              <a:rPr sz="1800" spc="-5" dirty="0">
                <a:latin typeface="Times New Roman"/>
                <a:cs typeface="Times New Roman"/>
              </a:rPr>
              <a:t>w)</a:t>
            </a:r>
            <a:r>
              <a:rPr sz="1800" dirty="0">
                <a:latin typeface="Times New Roman"/>
                <a:cs typeface="Times New Roman"/>
              </a:rPr>
              <a:t> }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839467" y="2809494"/>
            <a:ext cx="5158105" cy="1402080"/>
          </a:xfrm>
          <a:custGeom>
            <a:avLst/>
            <a:gdLst/>
            <a:ahLst/>
            <a:cxnLst/>
            <a:rect l="l" t="t" r="r" b="b"/>
            <a:pathLst>
              <a:path w="5158105" h="1402079">
                <a:moveTo>
                  <a:pt x="5157978" y="1402079"/>
                </a:moveTo>
                <a:lnTo>
                  <a:pt x="5157978" y="0"/>
                </a:lnTo>
                <a:lnTo>
                  <a:pt x="0" y="0"/>
                </a:lnTo>
                <a:lnTo>
                  <a:pt x="0" y="1402080"/>
                </a:lnTo>
                <a:lnTo>
                  <a:pt x="4572" y="1402080"/>
                </a:lnTo>
                <a:lnTo>
                  <a:pt x="4571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5148833" y="9906"/>
                </a:lnTo>
                <a:lnTo>
                  <a:pt x="5148833" y="5333"/>
                </a:lnTo>
                <a:lnTo>
                  <a:pt x="5153406" y="9906"/>
                </a:lnTo>
                <a:lnTo>
                  <a:pt x="5153406" y="1402079"/>
                </a:lnTo>
                <a:lnTo>
                  <a:pt x="5157978" y="1402079"/>
                </a:lnTo>
                <a:close/>
              </a:path>
              <a:path w="5158105" h="1402079">
                <a:moveTo>
                  <a:pt x="9143" y="9906"/>
                </a:moveTo>
                <a:lnTo>
                  <a:pt x="9143" y="5334"/>
                </a:lnTo>
                <a:lnTo>
                  <a:pt x="4571" y="9906"/>
                </a:lnTo>
                <a:lnTo>
                  <a:pt x="9143" y="9906"/>
                </a:lnTo>
                <a:close/>
              </a:path>
              <a:path w="5158105" h="1402079">
                <a:moveTo>
                  <a:pt x="9143" y="1392936"/>
                </a:moveTo>
                <a:lnTo>
                  <a:pt x="9143" y="9906"/>
                </a:lnTo>
                <a:lnTo>
                  <a:pt x="4571" y="9906"/>
                </a:lnTo>
                <a:lnTo>
                  <a:pt x="4572" y="1392936"/>
                </a:lnTo>
                <a:lnTo>
                  <a:pt x="9143" y="1392936"/>
                </a:lnTo>
                <a:close/>
              </a:path>
              <a:path w="5158105" h="1402079">
                <a:moveTo>
                  <a:pt x="5153406" y="1392935"/>
                </a:moveTo>
                <a:lnTo>
                  <a:pt x="4572" y="1392936"/>
                </a:lnTo>
                <a:lnTo>
                  <a:pt x="9143" y="1397507"/>
                </a:lnTo>
                <a:lnTo>
                  <a:pt x="9143" y="1402080"/>
                </a:lnTo>
                <a:lnTo>
                  <a:pt x="5148833" y="1402079"/>
                </a:lnTo>
                <a:lnTo>
                  <a:pt x="5148833" y="1397507"/>
                </a:lnTo>
                <a:lnTo>
                  <a:pt x="5153406" y="1392935"/>
                </a:lnTo>
                <a:close/>
              </a:path>
              <a:path w="5158105" h="1402079">
                <a:moveTo>
                  <a:pt x="9143" y="1402080"/>
                </a:moveTo>
                <a:lnTo>
                  <a:pt x="9143" y="1397507"/>
                </a:lnTo>
                <a:lnTo>
                  <a:pt x="4572" y="1392936"/>
                </a:lnTo>
                <a:lnTo>
                  <a:pt x="4572" y="1402080"/>
                </a:lnTo>
                <a:lnTo>
                  <a:pt x="9143" y="1402080"/>
                </a:lnTo>
                <a:close/>
              </a:path>
              <a:path w="5158105" h="1402079">
                <a:moveTo>
                  <a:pt x="5153406" y="9906"/>
                </a:moveTo>
                <a:lnTo>
                  <a:pt x="5148833" y="5333"/>
                </a:lnTo>
                <a:lnTo>
                  <a:pt x="5148833" y="9906"/>
                </a:lnTo>
                <a:lnTo>
                  <a:pt x="5153406" y="9906"/>
                </a:lnTo>
                <a:close/>
              </a:path>
              <a:path w="5158105" h="1402079">
                <a:moveTo>
                  <a:pt x="5153406" y="1392935"/>
                </a:moveTo>
                <a:lnTo>
                  <a:pt x="5153406" y="9906"/>
                </a:lnTo>
                <a:lnTo>
                  <a:pt x="5148833" y="9906"/>
                </a:lnTo>
                <a:lnTo>
                  <a:pt x="5148833" y="1392935"/>
                </a:lnTo>
                <a:lnTo>
                  <a:pt x="5153406" y="1392935"/>
                </a:lnTo>
                <a:close/>
              </a:path>
              <a:path w="5158105" h="1402079">
                <a:moveTo>
                  <a:pt x="5153406" y="1402079"/>
                </a:moveTo>
                <a:lnTo>
                  <a:pt x="5153406" y="1392935"/>
                </a:lnTo>
                <a:lnTo>
                  <a:pt x="5148833" y="1397507"/>
                </a:lnTo>
                <a:lnTo>
                  <a:pt x="5148833" y="1402079"/>
                </a:lnTo>
                <a:lnTo>
                  <a:pt x="5153406" y="1402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44039" y="3140201"/>
            <a:ext cx="5148580" cy="0"/>
          </a:xfrm>
          <a:custGeom>
            <a:avLst/>
            <a:gdLst/>
            <a:ahLst/>
            <a:cxnLst/>
            <a:rect l="l" t="t" r="r" b="b"/>
            <a:pathLst>
              <a:path w="5148580">
                <a:moveTo>
                  <a:pt x="0" y="0"/>
                </a:moveTo>
                <a:lnTo>
                  <a:pt x="5148072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44039" y="3530346"/>
            <a:ext cx="5148580" cy="0"/>
          </a:xfrm>
          <a:custGeom>
            <a:avLst/>
            <a:gdLst/>
            <a:ahLst/>
            <a:cxnLst/>
            <a:rect l="l" t="t" r="r" b="b"/>
            <a:pathLst>
              <a:path w="5148580">
                <a:moveTo>
                  <a:pt x="0" y="0"/>
                </a:moveTo>
                <a:lnTo>
                  <a:pt x="5148072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38705" y="3832478"/>
            <a:ext cx="5148580" cy="0"/>
          </a:xfrm>
          <a:custGeom>
            <a:avLst/>
            <a:gdLst/>
            <a:ahLst/>
            <a:cxnLst/>
            <a:rect l="l" t="t" r="r" b="b"/>
            <a:pathLst>
              <a:path w="5148580">
                <a:moveTo>
                  <a:pt x="0" y="0"/>
                </a:moveTo>
                <a:lnTo>
                  <a:pt x="5148072" y="0"/>
                </a:lnTo>
              </a:path>
            </a:pathLst>
          </a:custGeom>
          <a:ln w="114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94660" y="2846832"/>
            <a:ext cx="0" cy="1381125"/>
          </a:xfrm>
          <a:custGeom>
            <a:avLst/>
            <a:gdLst/>
            <a:ahLst/>
            <a:cxnLst/>
            <a:rect l="l" t="t" r="r" b="b"/>
            <a:pathLst>
              <a:path h="1381125">
                <a:moveTo>
                  <a:pt x="0" y="0"/>
                </a:moveTo>
                <a:lnTo>
                  <a:pt x="0" y="1380744"/>
                </a:lnTo>
              </a:path>
            </a:pathLst>
          </a:custGeom>
          <a:ln w="21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303776" y="2833116"/>
            <a:ext cx="0" cy="1381125"/>
          </a:xfrm>
          <a:custGeom>
            <a:avLst/>
            <a:gdLst/>
            <a:ahLst/>
            <a:cxnLst/>
            <a:rect l="l" t="t" r="r" b="b"/>
            <a:pathLst>
              <a:path h="1381125">
                <a:moveTo>
                  <a:pt x="0" y="0"/>
                </a:moveTo>
                <a:lnTo>
                  <a:pt x="0" y="1380743"/>
                </a:lnTo>
              </a:path>
            </a:pathLst>
          </a:custGeom>
          <a:ln w="213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792342" y="2839973"/>
            <a:ext cx="0" cy="1381125"/>
          </a:xfrm>
          <a:custGeom>
            <a:avLst/>
            <a:gdLst/>
            <a:ahLst/>
            <a:cxnLst/>
            <a:rect l="l" t="t" r="r" b="b"/>
            <a:pathLst>
              <a:path h="1381125">
                <a:moveTo>
                  <a:pt x="0" y="0"/>
                </a:moveTo>
                <a:lnTo>
                  <a:pt x="0" y="1380744"/>
                </a:lnTo>
              </a:path>
            </a:pathLst>
          </a:custGeom>
          <a:ln w="205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807202" y="2679954"/>
            <a:ext cx="861060" cy="1611630"/>
          </a:xfrm>
          <a:custGeom>
            <a:avLst/>
            <a:gdLst/>
            <a:ahLst/>
            <a:cxnLst/>
            <a:rect l="l" t="t" r="r" b="b"/>
            <a:pathLst>
              <a:path w="861059" h="1611629">
                <a:moveTo>
                  <a:pt x="861060" y="806196"/>
                </a:moveTo>
                <a:lnTo>
                  <a:pt x="860297" y="765048"/>
                </a:lnTo>
                <a:lnTo>
                  <a:pt x="858774" y="723900"/>
                </a:lnTo>
                <a:lnTo>
                  <a:pt x="852788" y="646152"/>
                </a:lnTo>
                <a:lnTo>
                  <a:pt x="848078" y="606059"/>
                </a:lnTo>
                <a:lnTo>
                  <a:pt x="841551" y="563745"/>
                </a:lnTo>
                <a:lnTo>
                  <a:pt x="833161" y="519720"/>
                </a:lnTo>
                <a:lnTo>
                  <a:pt x="822863" y="474493"/>
                </a:lnTo>
                <a:lnTo>
                  <a:pt x="810609" y="428575"/>
                </a:lnTo>
                <a:lnTo>
                  <a:pt x="796356" y="382476"/>
                </a:lnTo>
                <a:lnTo>
                  <a:pt x="780056" y="336705"/>
                </a:lnTo>
                <a:lnTo>
                  <a:pt x="761664" y="291773"/>
                </a:lnTo>
                <a:lnTo>
                  <a:pt x="741135" y="248189"/>
                </a:lnTo>
                <a:lnTo>
                  <a:pt x="718422" y="206464"/>
                </a:lnTo>
                <a:lnTo>
                  <a:pt x="693480" y="167107"/>
                </a:lnTo>
                <a:lnTo>
                  <a:pt x="666264" y="130629"/>
                </a:lnTo>
                <a:lnTo>
                  <a:pt x="636726" y="97539"/>
                </a:lnTo>
                <a:lnTo>
                  <a:pt x="604822" y="68347"/>
                </a:lnTo>
                <a:lnTo>
                  <a:pt x="570506" y="43563"/>
                </a:lnTo>
                <a:lnTo>
                  <a:pt x="533732" y="23698"/>
                </a:lnTo>
                <a:lnTo>
                  <a:pt x="494455" y="9261"/>
                </a:lnTo>
                <a:lnTo>
                  <a:pt x="452627" y="762"/>
                </a:lnTo>
                <a:lnTo>
                  <a:pt x="429767" y="0"/>
                </a:lnTo>
                <a:lnTo>
                  <a:pt x="407669" y="762"/>
                </a:lnTo>
                <a:lnTo>
                  <a:pt x="365731" y="9426"/>
                </a:lnTo>
                <a:lnTo>
                  <a:pt x="326379" y="23990"/>
                </a:lnTo>
                <a:lnTo>
                  <a:pt x="289562" y="43948"/>
                </a:lnTo>
                <a:lnTo>
                  <a:pt x="255171" y="68849"/>
                </a:lnTo>
                <a:lnTo>
                  <a:pt x="223335" y="98022"/>
                </a:lnTo>
                <a:lnTo>
                  <a:pt x="193826" y="131127"/>
                </a:lnTo>
                <a:lnTo>
                  <a:pt x="166652" y="167604"/>
                </a:lnTo>
                <a:lnTo>
                  <a:pt x="141764" y="206947"/>
                </a:lnTo>
                <a:lnTo>
                  <a:pt x="119112" y="248650"/>
                </a:lnTo>
                <a:lnTo>
                  <a:pt x="98645" y="292208"/>
                </a:lnTo>
                <a:lnTo>
                  <a:pt x="80315" y="337115"/>
                </a:lnTo>
                <a:lnTo>
                  <a:pt x="64071" y="382865"/>
                </a:lnTo>
                <a:lnTo>
                  <a:pt x="49862" y="428954"/>
                </a:lnTo>
                <a:lnTo>
                  <a:pt x="37640" y="474875"/>
                </a:lnTo>
                <a:lnTo>
                  <a:pt x="27354" y="520124"/>
                </a:lnTo>
                <a:lnTo>
                  <a:pt x="18954" y="564193"/>
                </a:lnTo>
                <a:lnTo>
                  <a:pt x="12390" y="606579"/>
                </a:lnTo>
                <a:lnTo>
                  <a:pt x="7613" y="646775"/>
                </a:lnTo>
                <a:lnTo>
                  <a:pt x="0" y="765048"/>
                </a:lnTo>
                <a:lnTo>
                  <a:pt x="0" y="848106"/>
                </a:lnTo>
                <a:lnTo>
                  <a:pt x="4572" y="928878"/>
                </a:lnTo>
                <a:lnTo>
                  <a:pt x="9144" y="975770"/>
                </a:lnTo>
                <a:lnTo>
                  <a:pt x="9144" y="806196"/>
                </a:lnTo>
                <a:lnTo>
                  <a:pt x="9905" y="765048"/>
                </a:lnTo>
                <a:lnTo>
                  <a:pt x="11429" y="724662"/>
                </a:lnTo>
                <a:lnTo>
                  <a:pt x="17222" y="647146"/>
                </a:lnTo>
                <a:lnTo>
                  <a:pt x="21865" y="606972"/>
                </a:lnTo>
                <a:lnTo>
                  <a:pt x="28447" y="564322"/>
                </a:lnTo>
                <a:lnTo>
                  <a:pt x="37008" y="519764"/>
                </a:lnTo>
                <a:lnTo>
                  <a:pt x="47590" y="473866"/>
                </a:lnTo>
                <a:lnTo>
                  <a:pt x="60232" y="427199"/>
                </a:lnTo>
                <a:lnTo>
                  <a:pt x="74975" y="380329"/>
                </a:lnTo>
                <a:lnTo>
                  <a:pt x="91860" y="333826"/>
                </a:lnTo>
                <a:lnTo>
                  <a:pt x="110926" y="288259"/>
                </a:lnTo>
                <a:lnTo>
                  <a:pt x="132216" y="244196"/>
                </a:lnTo>
                <a:lnTo>
                  <a:pt x="155769" y="202206"/>
                </a:lnTo>
                <a:lnTo>
                  <a:pt x="181625" y="162857"/>
                </a:lnTo>
                <a:lnTo>
                  <a:pt x="209826" y="126719"/>
                </a:lnTo>
                <a:lnTo>
                  <a:pt x="240412" y="94359"/>
                </a:lnTo>
                <a:lnTo>
                  <a:pt x="273422" y="66346"/>
                </a:lnTo>
                <a:lnTo>
                  <a:pt x="308899" y="43250"/>
                </a:lnTo>
                <a:lnTo>
                  <a:pt x="346882" y="25638"/>
                </a:lnTo>
                <a:lnTo>
                  <a:pt x="387412" y="14080"/>
                </a:lnTo>
                <a:lnTo>
                  <a:pt x="430529" y="9144"/>
                </a:lnTo>
                <a:lnTo>
                  <a:pt x="451865" y="10668"/>
                </a:lnTo>
                <a:lnTo>
                  <a:pt x="515521" y="26487"/>
                </a:lnTo>
                <a:lnTo>
                  <a:pt x="555017" y="45542"/>
                </a:lnTo>
                <a:lnTo>
                  <a:pt x="591746" y="70291"/>
                </a:lnTo>
                <a:lnTo>
                  <a:pt x="625765" y="100147"/>
                </a:lnTo>
                <a:lnTo>
                  <a:pt x="657129" y="134519"/>
                </a:lnTo>
                <a:lnTo>
                  <a:pt x="685895" y="172821"/>
                </a:lnTo>
                <a:lnTo>
                  <a:pt x="712119" y="214463"/>
                </a:lnTo>
                <a:lnTo>
                  <a:pt x="735857" y="258857"/>
                </a:lnTo>
                <a:lnTo>
                  <a:pt x="757166" y="305414"/>
                </a:lnTo>
                <a:lnTo>
                  <a:pt x="776100" y="353546"/>
                </a:lnTo>
                <a:lnTo>
                  <a:pt x="792717" y="402663"/>
                </a:lnTo>
                <a:lnTo>
                  <a:pt x="807073" y="452179"/>
                </a:lnTo>
                <a:lnTo>
                  <a:pt x="819224" y="501503"/>
                </a:lnTo>
                <a:lnTo>
                  <a:pt x="829226" y="550048"/>
                </a:lnTo>
                <a:lnTo>
                  <a:pt x="837135" y="597225"/>
                </a:lnTo>
                <a:lnTo>
                  <a:pt x="843008" y="642445"/>
                </a:lnTo>
                <a:lnTo>
                  <a:pt x="846900" y="685120"/>
                </a:lnTo>
                <a:lnTo>
                  <a:pt x="848868" y="724662"/>
                </a:lnTo>
                <a:lnTo>
                  <a:pt x="850391" y="765048"/>
                </a:lnTo>
                <a:lnTo>
                  <a:pt x="851154" y="806196"/>
                </a:lnTo>
                <a:lnTo>
                  <a:pt x="851154" y="980639"/>
                </a:lnTo>
                <a:lnTo>
                  <a:pt x="852064" y="973892"/>
                </a:lnTo>
                <a:lnTo>
                  <a:pt x="856508" y="929547"/>
                </a:lnTo>
                <a:lnTo>
                  <a:pt x="859232" y="887460"/>
                </a:lnTo>
                <a:lnTo>
                  <a:pt x="861060" y="806196"/>
                </a:lnTo>
                <a:close/>
              </a:path>
              <a:path w="861059" h="1611629">
                <a:moveTo>
                  <a:pt x="851154" y="980639"/>
                </a:moveTo>
                <a:lnTo>
                  <a:pt x="851154" y="806196"/>
                </a:lnTo>
                <a:lnTo>
                  <a:pt x="850391" y="847344"/>
                </a:lnTo>
                <a:lnTo>
                  <a:pt x="848868" y="888492"/>
                </a:lnTo>
                <a:lnTo>
                  <a:pt x="846860" y="928170"/>
                </a:lnTo>
                <a:lnTo>
                  <a:pt x="842939" y="970947"/>
                </a:lnTo>
                <a:lnTo>
                  <a:pt x="837048" y="1016236"/>
                </a:lnTo>
                <a:lnTo>
                  <a:pt x="829127" y="1063453"/>
                </a:lnTo>
                <a:lnTo>
                  <a:pt x="819118" y="1112014"/>
                </a:lnTo>
                <a:lnTo>
                  <a:pt x="806963" y="1161333"/>
                </a:lnTo>
                <a:lnTo>
                  <a:pt x="792604" y="1210825"/>
                </a:lnTo>
                <a:lnTo>
                  <a:pt x="775981" y="1259906"/>
                </a:lnTo>
                <a:lnTo>
                  <a:pt x="757037" y="1307992"/>
                </a:lnTo>
                <a:lnTo>
                  <a:pt x="735713" y="1354496"/>
                </a:lnTo>
                <a:lnTo>
                  <a:pt x="711951" y="1398834"/>
                </a:lnTo>
                <a:lnTo>
                  <a:pt x="685692" y="1440422"/>
                </a:lnTo>
                <a:lnTo>
                  <a:pt x="656878" y="1478675"/>
                </a:lnTo>
                <a:lnTo>
                  <a:pt x="625451" y="1513007"/>
                </a:lnTo>
                <a:lnTo>
                  <a:pt x="591352" y="1542834"/>
                </a:lnTo>
                <a:lnTo>
                  <a:pt x="554523" y="1567572"/>
                </a:lnTo>
                <a:lnTo>
                  <a:pt x="514905" y="1586634"/>
                </a:lnTo>
                <a:lnTo>
                  <a:pt x="472440" y="1599438"/>
                </a:lnTo>
                <a:lnTo>
                  <a:pt x="429768" y="1603248"/>
                </a:lnTo>
                <a:lnTo>
                  <a:pt x="386373" y="1598418"/>
                </a:lnTo>
                <a:lnTo>
                  <a:pt x="345572" y="1586684"/>
                </a:lnTo>
                <a:lnTo>
                  <a:pt x="307331" y="1568668"/>
                </a:lnTo>
                <a:lnTo>
                  <a:pt x="271616" y="1544993"/>
                </a:lnTo>
                <a:lnTo>
                  <a:pt x="238395" y="1516281"/>
                </a:lnTo>
                <a:lnTo>
                  <a:pt x="207633" y="1483153"/>
                </a:lnTo>
                <a:lnTo>
                  <a:pt x="179299" y="1446233"/>
                </a:lnTo>
                <a:lnTo>
                  <a:pt x="153358" y="1406142"/>
                </a:lnTo>
                <a:lnTo>
                  <a:pt x="129778" y="1363503"/>
                </a:lnTo>
                <a:lnTo>
                  <a:pt x="108524" y="1318938"/>
                </a:lnTo>
                <a:lnTo>
                  <a:pt x="89565" y="1273069"/>
                </a:lnTo>
                <a:lnTo>
                  <a:pt x="72866" y="1226518"/>
                </a:lnTo>
                <a:lnTo>
                  <a:pt x="58395" y="1179907"/>
                </a:lnTo>
                <a:lnTo>
                  <a:pt x="46118" y="1133859"/>
                </a:lnTo>
                <a:lnTo>
                  <a:pt x="36002" y="1088996"/>
                </a:lnTo>
                <a:lnTo>
                  <a:pt x="28014" y="1045941"/>
                </a:lnTo>
                <a:lnTo>
                  <a:pt x="22120" y="1005314"/>
                </a:lnTo>
                <a:lnTo>
                  <a:pt x="14478" y="928116"/>
                </a:lnTo>
                <a:lnTo>
                  <a:pt x="11430" y="888492"/>
                </a:lnTo>
                <a:lnTo>
                  <a:pt x="9906" y="847344"/>
                </a:lnTo>
                <a:lnTo>
                  <a:pt x="9144" y="806196"/>
                </a:lnTo>
                <a:lnTo>
                  <a:pt x="9144" y="975770"/>
                </a:lnTo>
                <a:lnTo>
                  <a:pt x="18155" y="1045737"/>
                </a:lnTo>
                <a:lnTo>
                  <a:pt x="26054" y="1088225"/>
                </a:lnTo>
                <a:lnTo>
                  <a:pt x="36004" y="1132508"/>
                </a:lnTo>
                <a:lnTo>
                  <a:pt x="48035" y="1177996"/>
                </a:lnTo>
                <a:lnTo>
                  <a:pt x="62179" y="1224102"/>
                </a:lnTo>
                <a:lnTo>
                  <a:pt x="78468" y="1270235"/>
                </a:lnTo>
                <a:lnTo>
                  <a:pt x="96932" y="1315807"/>
                </a:lnTo>
                <a:lnTo>
                  <a:pt x="117604" y="1360229"/>
                </a:lnTo>
                <a:lnTo>
                  <a:pt x="140515" y="1402912"/>
                </a:lnTo>
                <a:lnTo>
                  <a:pt x="165695" y="1443267"/>
                </a:lnTo>
                <a:lnTo>
                  <a:pt x="193177" y="1480705"/>
                </a:lnTo>
                <a:lnTo>
                  <a:pt x="222992" y="1514638"/>
                </a:lnTo>
                <a:lnTo>
                  <a:pt x="255231" y="1544519"/>
                </a:lnTo>
                <a:lnTo>
                  <a:pt x="289745" y="1569630"/>
                </a:lnTo>
                <a:lnTo>
                  <a:pt x="326747" y="1589511"/>
                </a:lnTo>
                <a:lnTo>
                  <a:pt x="366207" y="1603531"/>
                </a:lnTo>
                <a:lnTo>
                  <a:pt x="408157" y="1611100"/>
                </a:lnTo>
                <a:lnTo>
                  <a:pt x="452628" y="1611630"/>
                </a:lnTo>
                <a:lnTo>
                  <a:pt x="474726" y="1608582"/>
                </a:lnTo>
                <a:lnTo>
                  <a:pt x="537156" y="1587321"/>
                </a:lnTo>
                <a:lnTo>
                  <a:pt x="574784" y="1566058"/>
                </a:lnTo>
                <a:lnTo>
                  <a:pt x="609770" y="1539934"/>
                </a:lnTo>
                <a:lnTo>
                  <a:pt x="642174" y="1509422"/>
                </a:lnTo>
                <a:lnTo>
                  <a:pt x="672058" y="1474999"/>
                </a:lnTo>
                <a:lnTo>
                  <a:pt x="699483" y="1437138"/>
                </a:lnTo>
                <a:lnTo>
                  <a:pt x="724512" y="1396314"/>
                </a:lnTo>
                <a:lnTo>
                  <a:pt x="747205" y="1353003"/>
                </a:lnTo>
                <a:lnTo>
                  <a:pt x="767625" y="1307677"/>
                </a:lnTo>
                <a:lnTo>
                  <a:pt x="785832" y="1260813"/>
                </a:lnTo>
                <a:lnTo>
                  <a:pt x="801889" y="1212884"/>
                </a:lnTo>
                <a:lnTo>
                  <a:pt x="815856" y="1164366"/>
                </a:lnTo>
                <a:lnTo>
                  <a:pt x="827796" y="1115734"/>
                </a:lnTo>
                <a:lnTo>
                  <a:pt x="837769" y="1067460"/>
                </a:lnTo>
                <a:lnTo>
                  <a:pt x="845838" y="1020022"/>
                </a:lnTo>
                <a:lnTo>
                  <a:pt x="851154" y="980639"/>
                </a:lnTo>
                <a:close/>
              </a:path>
            </a:pathLst>
          </a:custGeom>
          <a:solidFill>
            <a:srgbClr val="3333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422647" y="2679954"/>
            <a:ext cx="859155" cy="1593850"/>
          </a:xfrm>
          <a:custGeom>
            <a:avLst/>
            <a:gdLst/>
            <a:ahLst/>
            <a:cxnLst/>
            <a:rect l="l" t="t" r="r" b="b"/>
            <a:pathLst>
              <a:path w="859154" h="1593850">
                <a:moveTo>
                  <a:pt x="858774" y="797051"/>
                </a:moveTo>
                <a:lnTo>
                  <a:pt x="858012" y="755903"/>
                </a:lnTo>
                <a:lnTo>
                  <a:pt x="856488" y="715517"/>
                </a:lnTo>
                <a:lnTo>
                  <a:pt x="850284" y="636534"/>
                </a:lnTo>
                <a:lnTo>
                  <a:pt x="845140" y="594245"/>
                </a:lnTo>
                <a:lnTo>
                  <a:pt x="837958" y="549617"/>
                </a:lnTo>
                <a:lnTo>
                  <a:pt x="828686" y="503239"/>
                </a:lnTo>
                <a:lnTo>
                  <a:pt x="817273" y="455702"/>
                </a:lnTo>
                <a:lnTo>
                  <a:pt x="803670" y="407596"/>
                </a:lnTo>
                <a:lnTo>
                  <a:pt x="787825" y="359511"/>
                </a:lnTo>
                <a:lnTo>
                  <a:pt x="769687" y="312038"/>
                </a:lnTo>
                <a:lnTo>
                  <a:pt x="749207" y="265766"/>
                </a:lnTo>
                <a:lnTo>
                  <a:pt x="726334" y="221286"/>
                </a:lnTo>
                <a:lnTo>
                  <a:pt x="701016" y="179187"/>
                </a:lnTo>
                <a:lnTo>
                  <a:pt x="673204" y="140061"/>
                </a:lnTo>
                <a:lnTo>
                  <a:pt x="642846" y="104496"/>
                </a:lnTo>
                <a:lnTo>
                  <a:pt x="609892" y="73084"/>
                </a:lnTo>
                <a:lnTo>
                  <a:pt x="574292" y="46414"/>
                </a:lnTo>
                <a:lnTo>
                  <a:pt x="535994" y="25077"/>
                </a:lnTo>
                <a:lnTo>
                  <a:pt x="494948" y="9663"/>
                </a:lnTo>
                <a:lnTo>
                  <a:pt x="451103" y="761"/>
                </a:lnTo>
                <a:lnTo>
                  <a:pt x="429005" y="0"/>
                </a:lnTo>
                <a:lnTo>
                  <a:pt x="406907" y="761"/>
                </a:lnTo>
                <a:lnTo>
                  <a:pt x="362894" y="9884"/>
                </a:lnTo>
                <a:lnTo>
                  <a:pt x="321745" y="25457"/>
                </a:lnTo>
                <a:lnTo>
                  <a:pt x="283403" y="46897"/>
                </a:lnTo>
                <a:lnTo>
                  <a:pt x="247806" y="73621"/>
                </a:lnTo>
                <a:lnTo>
                  <a:pt x="214897" y="105046"/>
                </a:lnTo>
                <a:lnTo>
                  <a:pt x="184615" y="140588"/>
                </a:lnTo>
                <a:lnTo>
                  <a:pt x="156902" y="179665"/>
                </a:lnTo>
                <a:lnTo>
                  <a:pt x="131697" y="221691"/>
                </a:lnTo>
                <a:lnTo>
                  <a:pt x="108942" y="266085"/>
                </a:lnTo>
                <a:lnTo>
                  <a:pt x="88577" y="312263"/>
                </a:lnTo>
                <a:lnTo>
                  <a:pt x="70542" y="359641"/>
                </a:lnTo>
                <a:lnTo>
                  <a:pt x="54779" y="407636"/>
                </a:lnTo>
                <a:lnTo>
                  <a:pt x="41228" y="455664"/>
                </a:lnTo>
                <a:lnTo>
                  <a:pt x="29829" y="503143"/>
                </a:lnTo>
                <a:lnTo>
                  <a:pt x="20523" y="549489"/>
                </a:lnTo>
                <a:lnTo>
                  <a:pt x="13251" y="594118"/>
                </a:lnTo>
                <a:lnTo>
                  <a:pt x="7954" y="636447"/>
                </a:lnTo>
                <a:lnTo>
                  <a:pt x="4571" y="675893"/>
                </a:lnTo>
                <a:lnTo>
                  <a:pt x="2285" y="715517"/>
                </a:lnTo>
                <a:lnTo>
                  <a:pt x="761" y="755903"/>
                </a:lnTo>
                <a:lnTo>
                  <a:pt x="0" y="797051"/>
                </a:lnTo>
                <a:lnTo>
                  <a:pt x="762" y="838199"/>
                </a:lnTo>
                <a:lnTo>
                  <a:pt x="2286" y="878585"/>
                </a:lnTo>
                <a:lnTo>
                  <a:pt x="4572" y="918209"/>
                </a:lnTo>
                <a:lnTo>
                  <a:pt x="8382" y="957071"/>
                </a:lnTo>
                <a:lnTo>
                  <a:pt x="9144" y="964081"/>
                </a:lnTo>
                <a:lnTo>
                  <a:pt x="9144" y="797051"/>
                </a:lnTo>
                <a:lnTo>
                  <a:pt x="9905" y="755903"/>
                </a:lnTo>
                <a:lnTo>
                  <a:pt x="11429" y="716279"/>
                </a:lnTo>
                <a:lnTo>
                  <a:pt x="17264" y="639780"/>
                </a:lnTo>
                <a:lnTo>
                  <a:pt x="21943" y="599916"/>
                </a:lnTo>
                <a:lnTo>
                  <a:pt x="28555" y="557625"/>
                </a:lnTo>
                <a:lnTo>
                  <a:pt x="37140" y="513470"/>
                </a:lnTo>
                <a:lnTo>
                  <a:pt x="47738" y="468010"/>
                </a:lnTo>
                <a:lnTo>
                  <a:pt x="60389" y="421809"/>
                </a:lnTo>
                <a:lnTo>
                  <a:pt x="75132" y="375426"/>
                </a:lnTo>
                <a:lnTo>
                  <a:pt x="92007" y="329425"/>
                </a:lnTo>
                <a:lnTo>
                  <a:pt x="111054" y="284366"/>
                </a:lnTo>
                <a:lnTo>
                  <a:pt x="132314" y="240811"/>
                </a:lnTo>
                <a:lnTo>
                  <a:pt x="155825" y="199322"/>
                </a:lnTo>
                <a:lnTo>
                  <a:pt x="181628" y="160459"/>
                </a:lnTo>
                <a:lnTo>
                  <a:pt x="209763" y="124785"/>
                </a:lnTo>
                <a:lnTo>
                  <a:pt x="240269" y="92861"/>
                </a:lnTo>
                <a:lnTo>
                  <a:pt x="273187" y="65248"/>
                </a:lnTo>
                <a:lnTo>
                  <a:pt x="308556" y="42509"/>
                </a:lnTo>
                <a:lnTo>
                  <a:pt x="346415" y="25204"/>
                </a:lnTo>
                <a:lnTo>
                  <a:pt x="386806" y="13895"/>
                </a:lnTo>
                <a:lnTo>
                  <a:pt x="429767" y="9143"/>
                </a:lnTo>
                <a:lnTo>
                  <a:pt x="451103" y="10667"/>
                </a:lnTo>
                <a:lnTo>
                  <a:pt x="513901" y="25855"/>
                </a:lnTo>
                <a:lnTo>
                  <a:pt x="553295" y="44859"/>
                </a:lnTo>
                <a:lnTo>
                  <a:pt x="589918" y="69399"/>
                </a:lnTo>
                <a:lnTo>
                  <a:pt x="623828" y="98908"/>
                </a:lnTo>
                <a:lnTo>
                  <a:pt x="655084" y="132820"/>
                </a:lnTo>
                <a:lnTo>
                  <a:pt x="683745" y="170566"/>
                </a:lnTo>
                <a:lnTo>
                  <a:pt x="709869" y="211581"/>
                </a:lnTo>
                <a:lnTo>
                  <a:pt x="733515" y="255297"/>
                </a:lnTo>
                <a:lnTo>
                  <a:pt x="754741" y="301147"/>
                </a:lnTo>
                <a:lnTo>
                  <a:pt x="773607" y="348564"/>
                </a:lnTo>
                <a:lnTo>
                  <a:pt x="790195" y="397065"/>
                </a:lnTo>
                <a:lnTo>
                  <a:pt x="804491" y="445832"/>
                </a:lnTo>
                <a:lnTo>
                  <a:pt x="816626" y="494548"/>
                </a:lnTo>
                <a:lnTo>
                  <a:pt x="826635" y="542564"/>
                </a:lnTo>
                <a:lnTo>
                  <a:pt x="834576" y="589312"/>
                </a:lnTo>
                <a:lnTo>
                  <a:pt x="840509" y="634225"/>
                </a:lnTo>
                <a:lnTo>
                  <a:pt x="844491" y="676737"/>
                </a:lnTo>
                <a:lnTo>
                  <a:pt x="846582" y="716279"/>
                </a:lnTo>
                <a:lnTo>
                  <a:pt x="848106" y="756665"/>
                </a:lnTo>
                <a:lnTo>
                  <a:pt x="848868" y="797051"/>
                </a:lnTo>
                <a:lnTo>
                  <a:pt x="848868" y="968212"/>
                </a:lnTo>
                <a:lnTo>
                  <a:pt x="849592" y="962898"/>
                </a:lnTo>
                <a:lnTo>
                  <a:pt x="854070" y="918802"/>
                </a:lnTo>
                <a:lnTo>
                  <a:pt x="856855" y="876829"/>
                </a:lnTo>
                <a:lnTo>
                  <a:pt x="858012" y="837437"/>
                </a:lnTo>
                <a:lnTo>
                  <a:pt x="858774" y="797051"/>
                </a:lnTo>
                <a:close/>
              </a:path>
              <a:path w="859154" h="1593850">
                <a:moveTo>
                  <a:pt x="848868" y="968212"/>
                </a:moveTo>
                <a:lnTo>
                  <a:pt x="848868" y="797051"/>
                </a:lnTo>
                <a:lnTo>
                  <a:pt x="848106" y="837437"/>
                </a:lnTo>
                <a:lnTo>
                  <a:pt x="846582" y="877823"/>
                </a:lnTo>
                <a:lnTo>
                  <a:pt x="844564" y="917150"/>
                </a:lnTo>
                <a:lnTo>
                  <a:pt x="840625" y="959522"/>
                </a:lnTo>
                <a:lnTo>
                  <a:pt x="834710" y="1004361"/>
                </a:lnTo>
                <a:lnTo>
                  <a:pt x="826764" y="1051092"/>
                </a:lnTo>
                <a:lnTo>
                  <a:pt x="816733" y="1099135"/>
                </a:lnTo>
                <a:lnTo>
                  <a:pt x="804561" y="1147913"/>
                </a:lnTo>
                <a:lnTo>
                  <a:pt x="790171" y="1196921"/>
                </a:lnTo>
                <a:lnTo>
                  <a:pt x="773580" y="1245366"/>
                </a:lnTo>
                <a:lnTo>
                  <a:pt x="754660" y="1292885"/>
                </a:lnTo>
                <a:lnTo>
                  <a:pt x="733382" y="1338829"/>
                </a:lnTo>
                <a:lnTo>
                  <a:pt x="709690" y="1382621"/>
                </a:lnTo>
                <a:lnTo>
                  <a:pt x="683530" y="1423684"/>
                </a:lnTo>
                <a:lnTo>
                  <a:pt x="654848" y="1461438"/>
                </a:lnTo>
                <a:lnTo>
                  <a:pt x="623587" y="1495308"/>
                </a:lnTo>
                <a:lnTo>
                  <a:pt x="589695" y="1524716"/>
                </a:lnTo>
                <a:lnTo>
                  <a:pt x="553116" y="1549083"/>
                </a:lnTo>
                <a:lnTo>
                  <a:pt x="513795" y="1567833"/>
                </a:lnTo>
                <a:lnTo>
                  <a:pt x="471678" y="1580388"/>
                </a:lnTo>
                <a:lnTo>
                  <a:pt x="429006" y="1584197"/>
                </a:lnTo>
                <a:lnTo>
                  <a:pt x="385923" y="1579686"/>
                </a:lnTo>
                <a:lnTo>
                  <a:pt x="345374" y="1568312"/>
                </a:lnTo>
                <a:lnTo>
                  <a:pt x="307331" y="1550692"/>
                </a:lnTo>
                <a:lnTo>
                  <a:pt x="271765" y="1527443"/>
                </a:lnTo>
                <a:lnTo>
                  <a:pt x="238649" y="1499182"/>
                </a:lnTo>
                <a:lnTo>
                  <a:pt x="207955" y="1466525"/>
                </a:lnTo>
                <a:lnTo>
                  <a:pt x="179654" y="1430089"/>
                </a:lnTo>
                <a:lnTo>
                  <a:pt x="153719" y="1390492"/>
                </a:lnTo>
                <a:lnTo>
                  <a:pt x="130121" y="1348349"/>
                </a:lnTo>
                <a:lnTo>
                  <a:pt x="108832" y="1304278"/>
                </a:lnTo>
                <a:lnTo>
                  <a:pt x="89824" y="1258896"/>
                </a:lnTo>
                <a:lnTo>
                  <a:pt x="73070" y="1212818"/>
                </a:lnTo>
                <a:lnTo>
                  <a:pt x="58540" y="1166664"/>
                </a:lnTo>
                <a:lnTo>
                  <a:pt x="46208" y="1121048"/>
                </a:lnTo>
                <a:lnTo>
                  <a:pt x="36045" y="1076587"/>
                </a:lnTo>
                <a:lnTo>
                  <a:pt x="28022" y="1033900"/>
                </a:lnTo>
                <a:lnTo>
                  <a:pt x="22112" y="993601"/>
                </a:lnTo>
                <a:lnTo>
                  <a:pt x="14478" y="917447"/>
                </a:lnTo>
                <a:lnTo>
                  <a:pt x="11430" y="877823"/>
                </a:lnTo>
                <a:lnTo>
                  <a:pt x="9906" y="837438"/>
                </a:lnTo>
                <a:lnTo>
                  <a:pt x="9144" y="797051"/>
                </a:lnTo>
                <a:lnTo>
                  <a:pt x="9144" y="964081"/>
                </a:lnTo>
                <a:lnTo>
                  <a:pt x="18407" y="1034231"/>
                </a:lnTo>
                <a:lnTo>
                  <a:pt x="26370" y="1076456"/>
                </a:lnTo>
                <a:lnTo>
                  <a:pt x="36346" y="1120355"/>
                </a:lnTo>
                <a:lnTo>
                  <a:pt x="48372" y="1165358"/>
                </a:lnTo>
                <a:lnTo>
                  <a:pt x="62483" y="1210899"/>
                </a:lnTo>
                <a:lnTo>
                  <a:pt x="78715" y="1256408"/>
                </a:lnTo>
                <a:lnTo>
                  <a:pt x="97103" y="1301318"/>
                </a:lnTo>
                <a:lnTo>
                  <a:pt x="117683" y="1345061"/>
                </a:lnTo>
                <a:lnTo>
                  <a:pt x="140490" y="1387070"/>
                </a:lnTo>
                <a:lnTo>
                  <a:pt x="165561" y="1426775"/>
                </a:lnTo>
                <a:lnTo>
                  <a:pt x="192930" y="1463609"/>
                </a:lnTo>
                <a:lnTo>
                  <a:pt x="222633" y="1497003"/>
                </a:lnTo>
                <a:lnTo>
                  <a:pt x="254706" y="1526391"/>
                </a:lnTo>
                <a:lnTo>
                  <a:pt x="289185" y="1551204"/>
                </a:lnTo>
                <a:lnTo>
                  <a:pt x="326105" y="1570873"/>
                </a:lnTo>
                <a:lnTo>
                  <a:pt x="365501" y="1584831"/>
                </a:lnTo>
                <a:lnTo>
                  <a:pt x="407409" y="1592510"/>
                </a:lnTo>
                <a:lnTo>
                  <a:pt x="451866" y="1593342"/>
                </a:lnTo>
                <a:lnTo>
                  <a:pt x="473964" y="1589532"/>
                </a:lnTo>
                <a:lnTo>
                  <a:pt x="535596" y="1568936"/>
                </a:lnTo>
                <a:lnTo>
                  <a:pt x="573172" y="1547736"/>
                </a:lnTo>
                <a:lnTo>
                  <a:pt x="608093" y="1521815"/>
                </a:lnTo>
                <a:lnTo>
                  <a:pt x="640422" y="1491630"/>
                </a:lnTo>
                <a:lnTo>
                  <a:pt x="670224" y="1457638"/>
                </a:lnTo>
                <a:lnTo>
                  <a:pt x="697563" y="1420293"/>
                </a:lnTo>
                <a:lnTo>
                  <a:pt x="722502" y="1380054"/>
                </a:lnTo>
                <a:lnTo>
                  <a:pt x="745107" y="1337375"/>
                </a:lnTo>
                <a:lnTo>
                  <a:pt x="765442" y="1292714"/>
                </a:lnTo>
                <a:lnTo>
                  <a:pt x="783569" y="1246526"/>
                </a:lnTo>
                <a:lnTo>
                  <a:pt x="799555" y="1199268"/>
                </a:lnTo>
                <a:lnTo>
                  <a:pt x="813462" y="1151396"/>
                </a:lnTo>
                <a:lnTo>
                  <a:pt x="825355" y="1103367"/>
                </a:lnTo>
                <a:lnTo>
                  <a:pt x="835298" y="1055637"/>
                </a:lnTo>
                <a:lnTo>
                  <a:pt x="843356" y="1008662"/>
                </a:lnTo>
                <a:lnTo>
                  <a:pt x="848868" y="968212"/>
                </a:lnTo>
                <a:close/>
              </a:path>
            </a:pathLst>
          </a:custGeom>
          <a:solidFill>
            <a:srgbClr val="3333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49345" y="2701289"/>
            <a:ext cx="861060" cy="1612900"/>
          </a:xfrm>
          <a:custGeom>
            <a:avLst/>
            <a:gdLst/>
            <a:ahLst/>
            <a:cxnLst/>
            <a:rect l="l" t="t" r="r" b="b"/>
            <a:pathLst>
              <a:path w="861060" h="1612900">
                <a:moveTo>
                  <a:pt x="861060" y="848106"/>
                </a:moveTo>
                <a:lnTo>
                  <a:pt x="861060" y="765048"/>
                </a:lnTo>
                <a:lnTo>
                  <a:pt x="859536" y="724662"/>
                </a:lnTo>
                <a:lnTo>
                  <a:pt x="853402" y="646751"/>
                </a:lnTo>
                <a:lnTo>
                  <a:pt x="848594" y="606546"/>
                </a:lnTo>
                <a:lnTo>
                  <a:pt x="842012" y="564164"/>
                </a:lnTo>
                <a:lnTo>
                  <a:pt x="833606" y="520109"/>
                </a:lnTo>
                <a:lnTo>
                  <a:pt x="823322" y="474884"/>
                </a:lnTo>
                <a:lnTo>
                  <a:pt x="811110" y="428991"/>
                </a:lnTo>
                <a:lnTo>
                  <a:pt x="796918" y="382936"/>
                </a:lnTo>
                <a:lnTo>
                  <a:pt x="780694" y="337220"/>
                </a:lnTo>
                <a:lnTo>
                  <a:pt x="762387" y="292348"/>
                </a:lnTo>
                <a:lnTo>
                  <a:pt x="741945" y="248823"/>
                </a:lnTo>
                <a:lnTo>
                  <a:pt x="719317" y="207148"/>
                </a:lnTo>
                <a:lnTo>
                  <a:pt x="694451" y="167826"/>
                </a:lnTo>
                <a:lnTo>
                  <a:pt x="667295" y="131362"/>
                </a:lnTo>
                <a:lnTo>
                  <a:pt x="637798" y="98258"/>
                </a:lnTo>
                <a:lnTo>
                  <a:pt x="605908" y="69017"/>
                </a:lnTo>
                <a:lnTo>
                  <a:pt x="571574" y="44144"/>
                </a:lnTo>
                <a:lnTo>
                  <a:pt x="534744" y="24141"/>
                </a:lnTo>
                <a:lnTo>
                  <a:pt x="495366" y="9513"/>
                </a:lnTo>
                <a:lnTo>
                  <a:pt x="453389" y="762"/>
                </a:lnTo>
                <a:lnTo>
                  <a:pt x="430529" y="0"/>
                </a:lnTo>
                <a:lnTo>
                  <a:pt x="408431" y="1524"/>
                </a:lnTo>
                <a:lnTo>
                  <a:pt x="366616" y="9821"/>
                </a:lnTo>
                <a:lnTo>
                  <a:pt x="327351" y="24115"/>
                </a:lnTo>
                <a:lnTo>
                  <a:pt x="290592" y="43888"/>
                </a:lnTo>
                <a:lnTo>
                  <a:pt x="256292" y="68625"/>
                </a:lnTo>
                <a:lnTo>
                  <a:pt x="224405" y="97809"/>
                </a:lnTo>
                <a:lnTo>
                  <a:pt x="194883" y="130925"/>
                </a:lnTo>
                <a:lnTo>
                  <a:pt x="167682" y="167455"/>
                </a:lnTo>
                <a:lnTo>
                  <a:pt x="142754" y="206884"/>
                </a:lnTo>
                <a:lnTo>
                  <a:pt x="120053" y="248695"/>
                </a:lnTo>
                <a:lnTo>
                  <a:pt x="99532" y="292373"/>
                </a:lnTo>
                <a:lnTo>
                  <a:pt x="81146" y="337401"/>
                </a:lnTo>
                <a:lnTo>
                  <a:pt x="64848" y="383262"/>
                </a:lnTo>
                <a:lnTo>
                  <a:pt x="50592" y="429441"/>
                </a:lnTo>
                <a:lnTo>
                  <a:pt x="38331" y="475422"/>
                </a:lnTo>
                <a:lnTo>
                  <a:pt x="28019" y="520687"/>
                </a:lnTo>
                <a:lnTo>
                  <a:pt x="19610" y="564721"/>
                </a:lnTo>
                <a:lnTo>
                  <a:pt x="13057" y="607008"/>
                </a:lnTo>
                <a:lnTo>
                  <a:pt x="8313" y="647032"/>
                </a:lnTo>
                <a:lnTo>
                  <a:pt x="2285" y="724662"/>
                </a:lnTo>
                <a:lnTo>
                  <a:pt x="761" y="765810"/>
                </a:lnTo>
                <a:lnTo>
                  <a:pt x="0" y="806958"/>
                </a:lnTo>
                <a:lnTo>
                  <a:pt x="762" y="848106"/>
                </a:lnTo>
                <a:lnTo>
                  <a:pt x="2286" y="889254"/>
                </a:lnTo>
                <a:lnTo>
                  <a:pt x="5334" y="929640"/>
                </a:lnTo>
                <a:lnTo>
                  <a:pt x="9906" y="976483"/>
                </a:lnTo>
                <a:lnTo>
                  <a:pt x="9906" y="806958"/>
                </a:lnTo>
                <a:lnTo>
                  <a:pt x="10667" y="765810"/>
                </a:lnTo>
                <a:lnTo>
                  <a:pt x="12191" y="724662"/>
                </a:lnTo>
                <a:lnTo>
                  <a:pt x="14477" y="685038"/>
                </a:lnTo>
                <a:lnTo>
                  <a:pt x="22236" y="607932"/>
                </a:lnTo>
                <a:lnTo>
                  <a:pt x="28939" y="565319"/>
                </a:lnTo>
                <a:lnTo>
                  <a:pt x="37586" y="520766"/>
                </a:lnTo>
                <a:lnTo>
                  <a:pt x="48221" y="474845"/>
                </a:lnTo>
                <a:lnTo>
                  <a:pt x="60891" y="428132"/>
                </a:lnTo>
                <a:lnTo>
                  <a:pt x="75640" y="381200"/>
                </a:lnTo>
                <a:lnTo>
                  <a:pt x="92513" y="334624"/>
                </a:lnTo>
                <a:lnTo>
                  <a:pt x="111556" y="288976"/>
                </a:lnTo>
                <a:lnTo>
                  <a:pt x="132814" y="244832"/>
                </a:lnTo>
                <a:lnTo>
                  <a:pt x="156333" y="202766"/>
                </a:lnTo>
                <a:lnTo>
                  <a:pt x="182157" y="163351"/>
                </a:lnTo>
                <a:lnTo>
                  <a:pt x="210332" y="127161"/>
                </a:lnTo>
                <a:lnTo>
                  <a:pt x="240904" y="94771"/>
                </a:lnTo>
                <a:lnTo>
                  <a:pt x="273917" y="66754"/>
                </a:lnTo>
                <a:lnTo>
                  <a:pt x="309417" y="43686"/>
                </a:lnTo>
                <a:lnTo>
                  <a:pt x="347449" y="26138"/>
                </a:lnTo>
                <a:lnTo>
                  <a:pt x="388059" y="14687"/>
                </a:lnTo>
                <a:lnTo>
                  <a:pt x="431291" y="9906"/>
                </a:lnTo>
                <a:lnTo>
                  <a:pt x="452627" y="10668"/>
                </a:lnTo>
                <a:lnTo>
                  <a:pt x="516402" y="26766"/>
                </a:lnTo>
                <a:lnTo>
                  <a:pt x="555975" y="46030"/>
                </a:lnTo>
                <a:lnTo>
                  <a:pt x="592746" y="70928"/>
                </a:lnTo>
                <a:lnTo>
                  <a:pt x="626774" y="100879"/>
                </a:lnTo>
                <a:lnTo>
                  <a:pt x="658150" y="135340"/>
                </a:lnTo>
                <a:lnTo>
                  <a:pt x="686909" y="173708"/>
                </a:lnTo>
                <a:lnTo>
                  <a:pt x="713081" y="215352"/>
                </a:lnTo>
                <a:lnTo>
                  <a:pt x="736734" y="259679"/>
                </a:lnTo>
                <a:lnTo>
                  <a:pt x="757937" y="306102"/>
                </a:lnTo>
                <a:lnTo>
                  <a:pt x="776797" y="354158"/>
                </a:lnTo>
                <a:lnTo>
                  <a:pt x="793350" y="403213"/>
                </a:lnTo>
                <a:lnTo>
                  <a:pt x="807652" y="452673"/>
                </a:lnTo>
                <a:lnTo>
                  <a:pt x="819764" y="501958"/>
                </a:lnTo>
                <a:lnTo>
                  <a:pt x="829748" y="550486"/>
                </a:lnTo>
                <a:lnTo>
                  <a:pt x="837665" y="597678"/>
                </a:lnTo>
                <a:lnTo>
                  <a:pt x="843577" y="642952"/>
                </a:lnTo>
                <a:lnTo>
                  <a:pt x="847544" y="685728"/>
                </a:lnTo>
                <a:lnTo>
                  <a:pt x="849630" y="725424"/>
                </a:lnTo>
                <a:lnTo>
                  <a:pt x="851154" y="765810"/>
                </a:lnTo>
                <a:lnTo>
                  <a:pt x="851916" y="806958"/>
                </a:lnTo>
                <a:lnTo>
                  <a:pt x="851916" y="978807"/>
                </a:lnTo>
                <a:lnTo>
                  <a:pt x="852486" y="974589"/>
                </a:lnTo>
                <a:lnTo>
                  <a:pt x="856990" y="930119"/>
                </a:lnTo>
                <a:lnTo>
                  <a:pt x="859825" y="887805"/>
                </a:lnTo>
                <a:lnTo>
                  <a:pt x="861060" y="848106"/>
                </a:lnTo>
                <a:close/>
              </a:path>
              <a:path w="861060" h="1612900">
                <a:moveTo>
                  <a:pt x="851916" y="978807"/>
                </a:moveTo>
                <a:lnTo>
                  <a:pt x="851916" y="806958"/>
                </a:lnTo>
                <a:lnTo>
                  <a:pt x="851154" y="848106"/>
                </a:lnTo>
                <a:lnTo>
                  <a:pt x="849630" y="888492"/>
                </a:lnTo>
                <a:lnTo>
                  <a:pt x="847442" y="928465"/>
                </a:lnTo>
                <a:lnTo>
                  <a:pt x="843412" y="971423"/>
                </a:lnTo>
                <a:lnTo>
                  <a:pt x="837472" y="1016798"/>
                </a:lnTo>
                <a:lnTo>
                  <a:pt x="829554" y="1064019"/>
                </a:lnTo>
                <a:lnTo>
                  <a:pt x="819592" y="1112518"/>
                </a:lnTo>
                <a:lnTo>
                  <a:pt x="807516" y="1161725"/>
                </a:lnTo>
                <a:lnTo>
                  <a:pt x="793260" y="1211071"/>
                </a:lnTo>
                <a:lnTo>
                  <a:pt x="776757" y="1259986"/>
                </a:lnTo>
                <a:lnTo>
                  <a:pt x="757932" y="1307911"/>
                </a:lnTo>
                <a:lnTo>
                  <a:pt x="736694" y="1354323"/>
                </a:lnTo>
                <a:lnTo>
                  <a:pt x="713020" y="1398551"/>
                </a:lnTo>
                <a:lnTo>
                  <a:pt x="686849" y="1440032"/>
                </a:lnTo>
                <a:lnTo>
                  <a:pt x="658121" y="1478208"/>
                </a:lnTo>
                <a:lnTo>
                  <a:pt x="626739" y="1512551"/>
                </a:lnTo>
                <a:lnTo>
                  <a:pt x="592605" y="1542511"/>
                </a:lnTo>
                <a:lnTo>
                  <a:pt x="555683" y="1567485"/>
                </a:lnTo>
                <a:lnTo>
                  <a:pt x="515904" y="1586904"/>
                </a:lnTo>
                <a:lnTo>
                  <a:pt x="473202" y="1600200"/>
                </a:lnTo>
                <a:lnTo>
                  <a:pt x="430530" y="1604010"/>
                </a:lnTo>
                <a:lnTo>
                  <a:pt x="386861" y="1598911"/>
                </a:lnTo>
                <a:lnTo>
                  <a:pt x="345873" y="1586972"/>
                </a:lnTo>
                <a:lnTo>
                  <a:pt x="307522" y="1568808"/>
                </a:lnTo>
                <a:lnTo>
                  <a:pt x="271762" y="1545035"/>
                </a:lnTo>
                <a:lnTo>
                  <a:pt x="238549" y="1516267"/>
                </a:lnTo>
                <a:lnTo>
                  <a:pt x="207839" y="1483120"/>
                </a:lnTo>
                <a:lnTo>
                  <a:pt x="179587" y="1446208"/>
                </a:lnTo>
                <a:lnTo>
                  <a:pt x="153748" y="1406149"/>
                </a:lnTo>
                <a:lnTo>
                  <a:pt x="130278" y="1363556"/>
                </a:lnTo>
                <a:lnTo>
                  <a:pt x="109132" y="1319044"/>
                </a:lnTo>
                <a:lnTo>
                  <a:pt x="90265" y="1273231"/>
                </a:lnTo>
                <a:lnTo>
                  <a:pt x="73634" y="1226729"/>
                </a:lnTo>
                <a:lnTo>
                  <a:pt x="59193" y="1180156"/>
                </a:lnTo>
                <a:lnTo>
                  <a:pt x="46899" y="1134125"/>
                </a:lnTo>
                <a:lnTo>
                  <a:pt x="36705" y="1089253"/>
                </a:lnTo>
                <a:lnTo>
                  <a:pt x="28569" y="1046154"/>
                </a:lnTo>
                <a:lnTo>
                  <a:pt x="22444" y="1005445"/>
                </a:lnTo>
                <a:lnTo>
                  <a:pt x="14478" y="928116"/>
                </a:lnTo>
                <a:lnTo>
                  <a:pt x="12192" y="888492"/>
                </a:lnTo>
                <a:lnTo>
                  <a:pt x="10668" y="848106"/>
                </a:lnTo>
                <a:lnTo>
                  <a:pt x="9906" y="806958"/>
                </a:lnTo>
                <a:lnTo>
                  <a:pt x="9906" y="976483"/>
                </a:lnTo>
                <a:lnTo>
                  <a:pt x="18965" y="1046612"/>
                </a:lnTo>
                <a:lnTo>
                  <a:pt x="26859" y="1089102"/>
                </a:lnTo>
                <a:lnTo>
                  <a:pt x="36789" y="1133358"/>
                </a:lnTo>
                <a:lnTo>
                  <a:pt x="48788" y="1178796"/>
                </a:lnTo>
                <a:lnTo>
                  <a:pt x="62891" y="1224833"/>
                </a:lnTo>
                <a:lnTo>
                  <a:pt x="79133" y="1270886"/>
                </a:lnTo>
                <a:lnTo>
                  <a:pt x="97548" y="1316371"/>
                </a:lnTo>
                <a:lnTo>
                  <a:pt x="118171" y="1360705"/>
                </a:lnTo>
                <a:lnTo>
                  <a:pt x="141035" y="1403304"/>
                </a:lnTo>
                <a:lnTo>
                  <a:pt x="166176" y="1443586"/>
                </a:lnTo>
                <a:lnTo>
                  <a:pt x="193628" y="1480967"/>
                </a:lnTo>
                <a:lnTo>
                  <a:pt x="223425" y="1514863"/>
                </a:lnTo>
                <a:lnTo>
                  <a:pt x="255602" y="1544690"/>
                </a:lnTo>
                <a:lnTo>
                  <a:pt x="290193" y="1569867"/>
                </a:lnTo>
                <a:lnTo>
                  <a:pt x="327233" y="1589809"/>
                </a:lnTo>
                <a:lnTo>
                  <a:pt x="366756" y="1603932"/>
                </a:lnTo>
                <a:lnTo>
                  <a:pt x="408797" y="1611654"/>
                </a:lnTo>
                <a:lnTo>
                  <a:pt x="453390" y="1612392"/>
                </a:lnTo>
                <a:lnTo>
                  <a:pt x="475488" y="1609344"/>
                </a:lnTo>
                <a:lnTo>
                  <a:pt x="538103" y="1587591"/>
                </a:lnTo>
                <a:lnTo>
                  <a:pt x="575855" y="1565971"/>
                </a:lnTo>
                <a:lnTo>
                  <a:pt x="610913" y="1539609"/>
                </a:lnTo>
                <a:lnTo>
                  <a:pt x="643342" y="1508964"/>
                </a:lnTo>
                <a:lnTo>
                  <a:pt x="673213" y="1474497"/>
                </a:lnTo>
                <a:lnTo>
                  <a:pt x="700594" y="1436668"/>
                </a:lnTo>
                <a:lnTo>
                  <a:pt x="725552" y="1395935"/>
                </a:lnTo>
                <a:lnTo>
                  <a:pt x="748157" y="1352760"/>
                </a:lnTo>
                <a:lnTo>
                  <a:pt x="768477" y="1307601"/>
                </a:lnTo>
                <a:lnTo>
                  <a:pt x="786580" y="1260919"/>
                </a:lnTo>
                <a:lnTo>
                  <a:pt x="802536" y="1213174"/>
                </a:lnTo>
                <a:lnTo>
                  <a:pt x="816411" y="1164825"/>
                </a:lnTo>
                <a:lnTo>
                  <a:pt x="828275" y="1116332"/>
                </a:lnTo>
                <a:lnTo>
                  <a:pt x="838197" y="1068155"/>
                </a:lnTo>
                <a:lnTo>
                  <a:pt x="846244" y="1020754"/>
                </a:lnTo>
                <a:lnTo>
                  <a:pt x="851916" y="978807"/>
                </a:lnTo>
                <a:close/>
              </a:path>
            </a:pathLst>
          </a:custGeom>
          <a:solidFill>
            <a:srgbClr val="3333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92321" y="1445005"/>
            <a:ext cx="287337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Default</a:t>
            </a:r>
            <a:r>
              <a:rPr spc="-30" dirty="0"/>
              <a:t> </a:t>
            </a:r>
            <a:r>
              <a:rPr spc="-10" dirty="0"/>
              <a:t>Permissions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12162"/>
            <a:ext cx="6313805" cy="183896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83845" marR="5080" indent="-271145">
              <a:lnSpc>
                <a:spcPct val="90700"/>
              </a:lnSpc>
              <a:spcBef>
                <a:spcPts val="380"/>
              </a:spcBef>
              <a:buFont typeface="Arial"/>
              <a:buChar char="•"/>
              <a:tabLst>
                <a:tab pos="283845" algn="l"/>
                <a:tab pos="284480" algn="l"/>
                <a:tab pos="2819400" algn="l"/>
              </a:tabLst>
            </a:pPr>
            <a:r>
              <a:rPr sz="2350" spc="5" dirty="0">
                <a:latin typeface="Times New Roman"/>
                <a:cs typeface="Times New Roman"/>
              </a:rPr>
              <a:t>Normal: if </a:t>
            </a:r>
            <a:r>
              <a:rPr sz="2350" dirty="0">
                <a:latin typeface="Times New Roman"/>
                <a:cs typeface="Times New Roman"/>
              </a:rPr>
              <a:t>subject </a:t>
            </a:r>
            <a:r>
              <a:rPr sz="2350" spc="5" dirty="0">
                <a:latin typeface="Times New Roman"/>
                <a:cs typeface="Times New Roman"/>
              </a:rPr>
              <a:t>not named in an ACL, </a:t>
            </a:r>
            <a:r>
              <a:rPr sz="2350" i="1" spc="10" dirty="0">
                <a:latin typeface="Times New Roman"/>
                <a:cs typeface="Times New Roman"/>
              </a:rPr>
              <a:t>no  </a:t>
            </a:r>
            <a:r>
              <a:rPr sz="2350" spc="5" dirty="0">
                <a:latin typeface="Times New Roman"/>
                <a:cs typeface="Times New Roman"/>
              </a:rPr>
              <a:t>rights over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object.	This is the </a:t>
            </a:r>
            <a:r>
              <a:rPr sz="2350" i="1" spc="5" dirty="0">
                <a:latin typeface="Times New Roman"/>
                <a:cs typeface="Times New Roman"/>
              </a:rPr>
              <a:t>Principle of Fail-  Safe Defaults </a:t>
            </a:r>
            <a:r>
              <a:rPr sz="2350" dirty="0">
                <a:latin typeface="Times New Roman"/>
                <a:cs typeface="Times New Roman"/>
              </a:rPr>
              <a:t>(“closed” </a:t>
            </a:r>
            <a:r>
              <a:rPr sz="2350" spc="5" dirty="0">
                <a:latin typeface="Times New Roman"/>
                <a:cs typeface="Times New Roman"/>
              </a:rPr>
              <a:t>or “</a:t>
            </a:r>
            <a:r>
              <a:rPr sz="2350" b="1" spc="5" dirty="0">
                <a:latin typeface="Times New Roman"/>
                <a:cs typeface="Times New Roman"/>
              </a:rPr>
              <a:t>default </a:t>
            </a:r>
            <a:r>
              <a:rPr sz="2350" b="1" spc="10" dirty="0">
                <a:latin typeface="Times New Roman"/>
                <a:cs typeface="Times New Roman"/>
              </a:rPr>
              <a:t>deny</a:t>
            </a:r>
            <a:r>
              <a:rPr sz="2350" spc="10" dirty="0">
                <a:latin typeface="Times New Roman"/>
                <a:cs typeface="Times New Roman"/>
              </a:rPr>
              <a:t>”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policy)</a:t>
            </a:r>
            <a:endParaRPr sz="2350">
              <a:latin typeface="Times New Roman"/>
              <a:cs typeface="Times New Roman"/>
            </a:endParaRPr>
          </a:p>
          <a:p>
            <a:pPr marL="283845" marR="1141730" indent="-271145">
              <a:lnSpc>
                <a:spcPts val="2560"/>
              </a:lnSpc>
              <a:spcBef>
                <a:spcPts val="124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If there are </a:t>
            </a:r>
            <a:r>
              <a:rPr sz="2350" spc="10" dirty="0">
                <a:latin typeface="Times New Roman"/>
                <a:cs typeface="Times New Roman"/>
              </a:rPr>
              <a:t>many </a:t>
            </a:r>
            <a:r>
              <a:rPr sz="2350" spc="5" dirty="0">
                <a:latin typeface="Times New Roman"/>
                <a:cs typeface="Times New Roman"/>
              </a:rPr>
              <a:t>subjects, use groups</a:t>
            </a:r>
            <a:r>
              <a:rPr sz="2350" spc="-5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or  </a:t>
            </a:r>
            <a:r>
              <a:rPr sz="2350" dirty="0">
                <a:latin typeface="Times New Roman"/>
                <a:cs typeface="Times New Roman"/>
              </a:rPr>
              <a:t>wildcards </a:t>
            </a:r>
            <a:r>
              <a:rPr sz="2350" spc="5" dirty="0">
                <a:latin typeface="Times New Roman"/>
                <a:cs typeface="Times New Roman"/>
              </a:rPr>
              <a:t>in the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ACL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54450" y="1445005"/>
            <a:ext cx="234886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Privileged</a:t>
            </a:r>
            <a:r>
              <a:rPr spc="-25" dirty="0"/>
              <a:t> </a:t>
            </a:r>
            <a:r>
              <a:rPr spc="-10" dirty="0"/>
              <a:t>Users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5587"/>
            <a:ext cx="5978525" cy="212090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6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Do ACLs </a:t>
            </a:r>
            <a:r>
              <a:rPr sz="2350" spc="5" dirty="0">
                <a:latin typeface="Times New Roman"/>
                <a:cs typeface="Times New Roman"/>
              </a:rPr>
              <a:t>apply to privileged users</a:t>
            </a:r>
            <a:r>
              <a:rPr sz="2350" spc="-155" dirty="0">
                <a:latin typeface="Times New Roman"/>
                <a:cs typeface="Times New Roman"/>
              </a:rPr>
              <a:t> </a:t>
            </a:r>
            <a:r>
              <a:rPr sz="2350" spc="-10" dirty="0">
                <a:latin typeface="Times New Roman"/>
                <a:cs typeface="Times New Roman"/>
              </a:rPr>
              <a:t>(</a:t>
            </a:r>
            <a:r>
              <a:rPr sz="2350" i="1" spc="-10" dirty="0">
                <a:latin typeface="Times New Roman"/>
                <a:cs typeface="Times New Roman"/>
              </a:rPr>
              <a:t>root</a:t>
            </a:r>
            <a:r>
              <a:rPr sz="2350" spc="-10" dirty="0">
                <a:latin typeface="Times New Roman"/>
                <a:cs typeface="Times New Roman"/>
              </a:rPr>
              <a:t>)?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This is a philosophical question,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sort-of.</a:t>
            </a:r>
            <a:endParaRPr sz="2350">
              <a:latin typeface="Times New Roman"/>
              <a:cs typeface="Times New Roman"/>
            </a:endParaRPr>
          </a:p>
          <a:p>
            <a:pPr marL="283845" marR="5080" indent="-271145">
              <a:lnSpc>
                <a:spcPct val="100899"/>
              </a:lnSpc>
              <a:spcBef>
                <a:spcPts val="57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Solaris: abbreviated lists </a:t>
            </a:r>
            <a:r>
              <a:rPr sz="2350" spc="10" dirty="0">
                <a:latin typeface="Times New Roman"/>
                <a:cs typeface="Times New Roman"/>
              </a:rPr>
              <a:t>do </a:t>
            </a:r>
            <a:r>
              <a:rPr sz="2350" spc="5" dirty="0">
                <a:latin typeface="Times New Roman"/>
                <a:cs typeface="Times New Roman"/>
              </a:rPr>
              <a:t>not, but full-blown  </a:t>
            </a:r>
            <a:r>
              <a:rPr sz="2350" spc="10" dirty="0">
                <a:latin typeface="Times New Roman"/>
                <a:cs typeface="Times New Roman"/>
              </a:rPr>
              <a:t>ACL </a:t>
            </a:r>
            <a:r>
              <a:rPr sz="2350" spc="5" dirty="0">
                <a:latin typeface="Times New Roman"/>
                <a:cs typeface="Times New Roman"/>
              </a:rPr>
              <a:t>entries</a:t>
            </a:r>
            <a:r>
              <a:rPr sz="2350" spc="-10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do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Other vendors: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varies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20744" y="1445005"/>
            <a:ext cx="221678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Capability</a:t>
            </a:r>
            <a:r>
              <a:rPr spc="-25" dirty="0"/>
              <a:t> </a:t>
            </a:r>
            <a:r>
              <a:rPr spc="-10" dirty="0"/>
              <a:t>Lists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11755" y="2460752"/>
            <a:ext cx="2794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Rows of </a:t>
            </a:r>
            <a:r>
              <a:rPr sz="1800" dirty="0">
                <a:latin typeface="Times New Roman"/>
                <a:cs typeface="Times New Roman"/>
              </a:rPr>
              <a:t>access control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matrix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11755" y="4188967"/>
            <a:ext cx="4316730" cy="123253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800" spc="-5" dirty="0">
                <a:latin typeface="Times New Roman"/>
                <a:cs typeface="Times New Roman"/>
              </a:rPr>
              <a:t>C-Lists:</a:t>
            </a:r>
            <a:endParaRPr sz="18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1800" spc="-5" dirty="0">
                <a:latin typeface="Times New Roman"/>
                <a:cs typeface="Times New Roman"/>
              </a:rPr>
              <a:t>Andy: </a:t>
            </a:r>
            <a:r>
              <a:rPr sz="1800" dirty="0">
                <a:latin typeface="Times New Roman"/>
                <a:cs typeface="Times New Roman"/>
              </a:rPr>
              <a:t>{ (file1, rx) (file2, r) (file3, rwo)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}</a:t>
            </a:r>
            <a:endParaRPr sz="18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1800" dirty="0">
                <a:latin typeface="Times New Roman"/>
                <a:cs typeface="Times New Roman"/>
              </a:rPr>
              <a:t>Betty: { (file1, rwxo) (file2, r)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}</a:t>
            </a:r>
            <a:endParaRPr sz="1800">
              <a:latin typeface="Times New Roman"/>
              <a:cs typeface="Times New Roman"/>
            </a:endParaRPr>
          </a:p>
          <a:p>
            <a:pPr marL="292735" indent="-280035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1800" dirty="0">
                <a:latin typeface="Times New Roman"/>
                <a:cs typeface="Times New Roman"/>
              </a:rPr>
              <a:t>Charlie: { (file1, rx) (file2, rwo) (file3, </a:t>
            </a:r>
            <a:r>
              <a:rPr sz="1800" spc="-5" dirty="0">
                <a:latin typeface="Times New Roman"/>
                <a:cs typeface="Times New Roman"/>
              </a:rPr>
              <a:t>w)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}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021585" y="2730245"/>
            <a:ext cx="5158740" cy="1329690"/>
          </a:xfrm>
          <a:custGeom>
            <a:avLst/>
            <a:gdLst/>
            <a:ahLst/>
            <a:cxnLst/>
            <a:rect l="l" t="t" r="r" b="b"/>
            <a:pathLst>
              <a:path w="5158740" h="1329689">
                <a:moveTo>
                  <a:pt x="5158740" y="1329689"/>
                </a:moveTo>
                <a:lnTo>
                  <a:pt x="5158740" y="0"/>
                </a:lnTo>
                <a:lnTo>
                  <a:pt x="0" y="0"/>
                </a:lnTo>
                <a:lnTo>
                  <a:pt x="0" y="1329689"/>
                </a:lnTo>
                <a:lnTo>
                  <a:pt x="4572" y="1329689"/>
                </a:lnTo>
                <a:lnTo>
                  <a:pt x="4571" y="9143"/>
                </a:lnTo>
                <a:lnTo>
                  <a:pt x="9143" y="4572"/>
                </a:lnTo>
                <a:lnTo>
                  <a:pt x="9143" y="9143"/>
                </a:lnTo>
                <a:lnTo>
                  <a:pt x="5148834" y="9143"/>
                </a:lnTo>
                <a:lnTo>
                  <a:pt x="5148834" y="4571"/>
                </a:lnTo>
                <a:lnTo>
                  <a:pt x="5153406" y="9143"/>
                </a:lnTo>
                <a:lnTo>
                  <a:pt x="5153406" y="1329689"/>
                </a:lnTo>
                <a:lnTo>
                  <a:pt x="5158740" y="1329689"/>
                </a:lnTo>
                <a:close/>
              </a:path>
              <a:path w="5158740" h="1329689">
                <a:moveTo>
                  <a:pt x="9143" y="9143"/>
                </a:moveTo>
                <a:lnTo>
                  <a:pt x="9143" y="4572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5158740" h="1329689">
                <a:moveTo>
                  <a:pt x="9143" y="1320545"/>
                </a:moveTo>
                <a:lnTo>
                  <a:pt x="9143" y="9143"/>
                </a:lnTo>
                <a:lnTo>
                  <a:pt x="4571" y="9143"/>
                </a:lnTo>
                <a:lnTo>
                  <a:pt x="4572" y="1320545"/>
                </a:lnTo>
                <a:lnTo>
                  <a:pt x="9143" y="1320545"/>
                </a:lnTo>
                <a:close/>
              </a:path>
              <a:path w="5158740" h="1329689">
                <a:moveTo>
                  <a:pt x="5153406" y="1320545"/>
                </a:moveTo>
                <a:lnTo>
                  <a:pt x="4572" y="1320545"/>
                </a:lnTo>
                <a:lnTo>
                  <a:pt x="9143" y="1325117"/>
                </a:lnTo>
                <a:lnTo>
                  <a:pt x="9144" y="1329689"/>
                </a:lnTo>
                <a:lnTo>
                  <a:pt x="5148834" y="1329689"/>
                </a:lnTo>
                <a:lnTo>
                  <a:pt x="5148834" y="1325117"/>
                </a:lnTo>
                <a:lnTo>
                  <a:pt x="5153406" y="1320545"/>
                </a:lnTo>
                <a:close/>
              </a:path>
              <a:path w="5158740" h="1329689">
                <a:moveTo>
                  <a:pt x="9144" y="1329689"/>
                </a:moveTo>
                <a:lnTo>
                  <a:pt x="9143" y="1325117"/>
                </a:lnTo>
                <a:lnTo>
                  <a:pt x="4572" y="1320545"/>
                </a:lnTo>
                <a:lnTo>
                  <a:pt x="4572" y="1329689"/>
                </a:lnTo>
                <a:lnTo>
                  <a:pt x="9144" y="1329689"/>
                </a:lnTo>
                <a:close/>
              </a:path>
              <a:path w="5158740" h="1329689">
                <a:moveTo>
                  <a:pt x="5153406" y="9143"/>
                </a:moveTo>
                <a:lnTo>
                  <a:pt x="5148834" y="4571"/>
                </a:lnTo>
                <a:lnTo>
                  <a:pt x="5148834" y="9143"/>
                </a:lnTo>
                <a:lnTo>
                  <a:pt x="5153406" y="9143"/>
                </a:lnTo>
                <a:close/>
              </a:path>
              <a:path w="5158740" h="1329689">
                <a:moveTo>
                  <a:pt x="5153406" y="1320545"/>
                </a:moveTo>
                <a:lnTo>
                  <a:pt x="5153406" y="9143"/>
                </a:lnTo>
                <a:lnTo>
                  <a:pt x="5148834" y="9143"/>
                </a:lnTo>
                <a:lnTo>
                  <a:pt x="5148834" y="1320545"/>
                </a:lnTo>
                <a:lnTo>
                  <a:pt x="5153406" y="1320545"/>
                </a:lnTo>
                <a:close/>
              </a:path>
              <a:path w="5158740" h="1329689">
                <a:moveTo>
                  <a:pt x="5153406" y="1329689"/>
                </a:moveTo>
                <a:lnTo>
                  <a:pt x="5153406" y="1320545"/>
                </a:lnTo>
                <a:lnTo>
                  <a:pt x="5148834" y="1325117"/>
                </a:lnTo>
                <a:lnTo>
                  <a:pt x="5148834" y="1329689"/>
                </a:lnTo>
                <a:lnTo>
                  <a:pt x="5153406" y="13296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007107" y="2727960"/>
          <a:ext cx="5184775" cy="1329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6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8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8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91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2595">
                        <a:lnSpc>
                          <a:spcPts val="2120"/>
                        </a:lnSpc>
                        <a:spcBef>
                          <a:spcPts val="370"/>
                        </a:spcBef>
                      </a:pPr>
                      <a:r>
                        <a:rPr sz="1800" i="1" spc="-5" dirty="0">
                          <a:latin typeface="Times New Roman"/>
                          <a:cs typeface="Times New Roman"/>
                        </a:rPr>
                        <a:t>file1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4699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4335">
                        <a:lnSpc>
                          <a:spcPts val="2120"/>
                        </a:lnSpc>
                        <a:spcBef>
                          <a:spcPts val="370"/>
                        </a:spcBef>
                      </a:pPr>
                      <a:r>
                        <a:rPr sz="1800" i="1" spc="-5" dirty="0">
                          <a:latin typeface="Times New Roman"/>
                          <a:cs typeface="Times New Roman"/>
                        </a:rPr>
                        <a:t>file2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4699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2900">
                        <a:lnSpc>
                          <a:spcPts val="2120"/>
                        </a:lnSpc>
                        <a:spcBef>
                          <a:spcPts val="370"/>
                        </a:spcBef>
                      </a:pPr>
                      <a:r>
                        <a:rPr sz="1800" i="1" spc="-5" dirty="0">
                          <a:latin typeface="Times New Roman"/>
                          <a:cs typeface="Times New Roman"/>
                        </a:rPr>
                        <a:t>file3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4699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517"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800" i="1" spc="-5" dirty="0">
                          <a:latin typeface="Times New Roman"/>
                          <a:cs typeface="Times New Roman"/>
                        </a:rPr>
                        <a:t>Andy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19685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259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rx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1968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0680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1968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972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rwo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19685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658">
                <a:tc>
                  <a:txBody>
                    <a:bodyPr/>
                    <a:lstStyle/>
                    <a:p>
                      <a:pPr marL="116839">
                        <a:lnSpc>
                          <a:spcPts val="2060"/>
                        </a:lnSpc>
                      </a:pPr>
                      <a:r>
                        <a:rPr sz="1800" i="1" spc="-5" dirty="0">
                          <a:latin typeface="Times New Roman"/>
                          <a:cs typeface="Times New Roman"/>
                        </a:rPr>
                        <a:t>Betty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2595">
                        <a:lnSpc>
                          <a:spcPts val="206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rwxo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73380" algn="ctr">
                        <a:lnSpc>
                          <a:spcPts val="206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567">
                <a:tc>
                  <a:txBody>
                    <a:bodyPr/>
                    <a:lstStyle/>
                    <a:p>
                      <a:pPr marL="116839">
                        <a:lnSpc>
                          <a:spcPts val="1980"/>
                        </a:lnSpc>
                      </a:pPr>
                      <a:r>
                        <a:rPr sz="1800" i="1" spc="-5" dirty="0">
                          <a:latin typeface="Times New Roman"/>
                          <a:cs typeface="Times New Roman"/>
                        </a:rPr>
                        <a:t>Charlie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42595">
                        <a:lnSpc>
                          <a:spcPts val="198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rx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07034">
                        <a:lnSpc>
                          <a:spcPts val="198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rwo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60680">
                        <a:lnSpc>
                          <a:spcPts val="198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w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1908810" y="2718054"/>
            <a:ext cx="5537200" cy="464820"/>
          </a:xfrm>
          <a:custGeom>
            <a:avLst/>
            <a:gdLst/>
            <a:ahLst/>
            <a:cxnLst/>
            <a:rect l="l" t="t" r="r" b="b"/>
            <a:pathLst>
              <a:path w="5537200" h="464819">
                <a:moveTo>
                  <a:pt x="12699" y="217932"/>
                </a:moveTo>
                <a:lnTo>
                  <a:pt x="12699" y="205740"/>
                </a:lnTo>
                <a:lnTo>
                  <a:pt x="0" y="211836"/>
                </a:lnTo>
                <a:lnTo>
                  <a:pt x="0" y="224028"/>
                </a:lnTo>
                <a:lnTo>
                  <a:pt x="12699" y="217932"/>
                </a:lnTo>
                <a:close/>
              </a:path>
              <a:path w="5537200" h="464819">
                <a:moveTo>
                  <a:pt x="12700" y="259842"/>
                </a:moveTo>
                <a:lnTo>
                  <a:pt x="12700" y="246888"/>
                </a:lnTo>
                <a:lnTo>
                  <a:pt x="0" y="241554"/>
                </a:lnTo>
                <a:lnTo>
                  <a:pt x="0" y="253746"/>
                </a:lnTo>
                <a:lnTo>
                  <a:pt x="12700" y="259842"/>
                </a:lnTo>
                <a:close/>
              </a:path>
              <a:path w="5537200" h="464819">
                <a:moveTo>
                  <a:pt x="5537200" y="231647"/>
                </a:moveTo>
                <a:lnTo>
                  <a:pt x="5537200" y="211835"/>
                </a:lnTo>
                <a:lnTo>
                  <a:pt x="5511800" y="199643"/>
                </a:lnTo>
                <a:lnTo>
                  <a:pt x="5511800" y="193547"/>
                </a:lnTo>
                <a:lnTo>
                  <a:pt x="5448300" y="169620"/>
                </a:lnTo>
                <a:lnTo>
                  <a:pt x="5397500" y="155524"/>
                </a:lnTo>
                <a:lnTo>
                  <a:pt x="5346700" y="144247"/>
                </a:lnTo>
                <a:lnTo>
                  <a:pt x="5295900" y="134111"/>
                </a:lnTo>
                <a:lnTo>
                  <a:pt x="5257800" y="128777"/>
                </a:lnTo>
                <a:lnTo>
                  <a:pt x="5181600" y="116031"/>
                </a:lnTo>
                <a:lnTo>
                  <a:pt x="5130800" y="108634"/>
                </a:lnTo>
                <a:lnTo>
                  <a:pt x="5080000" y="101879"/>
                </a:lnTo>
                <a:lnTo>
                  <a:pt x="5016500" y="95625"/>
                </a:lnTo>
                <a:lnTo>
                  <a:pt x="4965700" y="89733"/>
                </a:lnTo>
                <a:lnTo>
                  <a:pt x="4914900" y="84067"/>
                </a:lnTo>
                <a:lnTo>
                  <a:pt x="4864100" y="78485"/>
                </a:lnTo>
                <a:lnTo>
                  <a:pt x="4813300" y="74675"/>
                </a:lnTo>
                <a:lnTo>
                  <a:pt x="4775200" y="70865"/>
                </a:lnTo>
                <a:lnTo>
                  <a:pt x="4724400" y="67055"/>
                </a:lnTo>
                <a:lnTo>
                  <a:pt x="4673600" y="63026"/>
                </a:lnTo>
                <a:lnTo>
                  <a:pt x="4622800" y="59163"/>
                </a:lnTo>
                <a:lnTo>
                  <a:pt x="4572000" y="55462"/>
                </a:lnTo>
                <a:lnTo>
                  <a:pt x="4521200" y="51919"/>
                </a:lnTo>
                <a:lnTo>
                  <a:pt x="4470400" y="48532"/>
                </a:lnTo>
                <a:lnTo>
                  <a:pt x="4419600" y="45296"/>
                </a:lnTo>
                <a:lnTo>
                  <a:pt x="4368800" y="42207"/>
                </a:lnTo>
                <a:lnTo>
                  <a:pt x="4318000" y="39262"/>
                </a:lnTo>
                <a:lnTo>
                  <a:pt x="4267200" y="36457"/>
                </a:lnTo>
                <a:lnTo>
                  <a:pt x="4216400" y="33789"/>
                </a:lnTo>
                <a:lnTo>
                  <a:pt x="4165600" y="31253"/>
                </a:lnTo>
                <a:lnTo>
                  <a:pt x="4114800" y="28846"/>
                </a:lnTo>
                <a:lnTo>
                  <a:pt x="4064000" y="26564"/>
                </a:lnTo>
                <a:lnTo>
                  <a:pt x="4013200" y="24404"/>
                </a:lnTo>
                <a:lnTo>
                  <a:pt x="3962400" y="22362"/>
                </a:lnTo>
                <a:lnTo>
                  <a:pt x="3911600" y="20434"/>
                </a:lnTo>
                <a:lnTo>
                  <a:pt x="3860800" y="18616"/>
                </a:lnTo>
                <a:lnTo>
                  <a:pt x="3810000" y="16905"/>
                </a:lnTo>
                <a:lnTo>
                  <a:pt x="3759200" y="15297"/>
                </a:lnTo>
                <a:lnTo>
                  <a:pt x="3708400" y="13789"/>
                </a:lnTo>
                <a:lnTo>
                  <a:pt x="3657600" y="12375"/>
                </a:lnTo>
                <a:lnTo>
                  <a:pt x="3606800" y="11054"/>
                </a:lnTo>
                <a:lnTo>
                  <a:pt x="3556000" y="9821"/>
                </a:lnTo>
                <a:lnTo>
                  <a:pt x="3505200" y="8672"/>
                </a:lnTo>
                <a:lnTo>
                  <a:pt x="3454400" y="7605"/>
                </a:lnTo>
                <a:lnTo>
                  <a:pt x="3403600" y="6614"/>
                </a:lnTo>
                <a:lnTo>
                  <a:pt x="3352800" y="5696"/>
                </a:lnTo>
                <a:lnTo>
                  <a:pt x="3302000" y="4848"/>
                </a:lnTo>
                <a:lnTo>
                  <a:pt x="3251200" y="4066"/>
                </a:lnTo>
                <a:lnTo>
                  <a:pt x="3200400" y="3347"/>
                </a:lnTo>
                <a:lnTo>
                  <a:pt x="3149600" y="2685"/>
                </a:lnTo>
                <a:lnTo>
                  <a:pt x="3098800" y="2079"/>
                </a:lnTo>
                <a:lnTo>
                  <a:pt x="3048000" y="1524"/>
                </a:lnTo>
                <a:lnTo>
                  <a:pt x="2768600" y="0"/>
                </a:lnTo>
                <a:lnTo>
                  <a:pt x="2489200" y="1524"/>
                </a:lnTo>
                <a:lnTo>
                  <a:pt x="2438400" y="2079"/>
                </a:lnTo>
                <a:lnTo>
                  <a:pt x="2387600" y="2685"/>
                </a:lnTo>
                <a:lnTo>
                  <a:pt x="2336800" y="3345"/>
                </a:lnTo>
                <a:lnTo>
                  <a:pt x="2286000" y="4064"/>
                </a:lnTo>
                <a:lnTo>
                  <a:pt x="2235200" y="4844"/>
                </a:lnTo>
                <a:lnTo>
                  <a:pt x="2184400" y="5690"/>
                </a:lnTo>
                <a:lnTo>
                  <a:pt x="2133600" y="6605"/>
                </a:lnTo>
                <a:lnTo>
                  <a:pt x="2082800" y="7593"/>
                </a:lnTo>
                <a:lnTo>
                  <a:pt x="2032000" y="8657"/>
                </a:lnTo>
                <a:lnTo>
                  <a:pt x="1981200" y="9801"/>
                </a:lnTo>
                <a:lnTo>
                  <a:pt x="1930400" y="11029"/>
                </a:lnTo>
                <a:lnTo>
                  <a:pt x="1879600" y="12345"/>
                </a:lnTo>
                <a:lnTo>
                  <a:pt x="1828800" y="13752"/>
                </a:lnTo>
                <a:lnTo>
                  <a:pt x="1778000" y="15253"/>
                </a:lnTo>
                <a:lnTo>
                  <a:pt x="1727200" y="16853"/>
                </a:lnTo>
                <a:lnTo>
                  <a:pt x="1676400" y="18556"/>
                </a:lnTo>
                <a:lnTo>
                  <a:pt x="1625600" y="20364"/>
                </a:lnTo>
                <a:lnTo>
                  <a:pt x="1574800" y="22282"/>
                </a:lnTo>
                <a:lnTo>
                  <a:pt x="1524000" y="24313"/>
                </a:lnTo>
                <a:lnTo>
                  <a:pt x="1473200" y="26461"/>
                </a:lnTo>
                <a:lnTo>
                  <a:pt x="1422400" y="28729"/>
                </a:lnTo>
                <a:lnTo>
                  <a:pt x="1371600" y="31122"/>
                </a:lnTo>
                <a:lnTo>
                  <a:pt x="1320800" y="33643"/>
                </a:lnTo>
                <a:lnTo>
                  <a:pt x="1270000" y="36295"/>
                </a:lnTo>
                <a:lnTo>
                  <a:pt x="1219200" y="39083"/>
                </a:lnTo>
                <a:lnTo>
                  <a:pt x="1168400" y="42009"/>
                </a:lnTo>
                <a:lnTo>
                  <a:pt x="1117600" y="45078"/>
                </a:lnTo>
                <a:lnTo>
                  <a:pt x="1066800" y="48294"/>
                </a:lnTo>
                <a:lnTo>
                  <a:pt x="1016000" y="51659"/>
                </a:lnTo>
                <a:lnTo>
                  <a:pt x="965200" y="55179"/>
                </a:lnTo>
                <a:lnTo>
                  <a:pt x="914400" y="58855"/>
                </a:lnTo>
                <a:lnTo>
                  <a:pt x="863600" y="62693"/>
                </a:lnTo>
                <a:lnTo>
                  <a:pt x="812800" y="66695"/>
                </a:lnTo>
                <a:lnTo>
                  <a:pt x="762000" y="70866"/>
                </a:lnTo>
                <a:lnTo>
                  <a:pt x="711200" y="74676"/>
                </a:lnTo>
                <a:lnTo>
                  <a:pt x="673100" y="78486"/>
                </a:lnTo>
                <a:lnTo>
                  <a:pt x="635000" y="83058"/>
                </a:lnTo>
                <a:lnTo>
                  <a:pt x="584200" y="88314"/>
                </a:lnTo>
                <a:lnTo>
                  <a:pt x="520700" y="93923"/>
                </a:lnTo>
                <a:lnTo>
                  <a:pt x="469900" y="99929"/>
                </a:lnTo>
                <a:lnTo>
                  <a:pt x="419100" y="106373"/>
                </a:lnTo>
                <a:lnTo>
                  <a:pt x="368300" y="113301"/>
                </a:lnTo>
                <a:lnTo>
                  <a:pt x="317500" y="120755"/>
                </a:lnTo>
                <a:lnTo>
                  <a:pt x="266700" y="128778"/>
                </a:lnTo>
                <a:lnTo>
                  <a:pt x="215900" y="139446"/>
                </a:lnTo>
                <a:lnTo>
                  <a:pt x="165100" y="148471"/>
                </a:lnTo>
                <a:lnTo>
                  <a:pt x="127000" y="158910"/>
                </a:lnTo>
                <a:lnTo>
                  <a:pt x="76200" y="171808"/>
                </a:lnTo>
                <a:lnTo>
                  <a:pt x="38100" y="188214"/>
                </a:lnTo>
                <a:lnTo>
                  <a:pt x="25399" y="193548"/>
                </a:lnTo>
                <a:lnTo>
                  <a:pt x="12699" y="199644"/>
                </a:lnTo>
                <a:lnTo>
                  <a:pt x="12699" y="212598"/>
                </a:lnTo>
                <a:lnTo>
                  <a:pt x="38100" y="201930"/>
                </a:lnTo>
                <a:lnTo>
                  <a:pt x="38100" y="196596"/>
                </a:lnTo>
                <a:lnTo>
                  <a:pt x="88900" y="178421"/>
                </a:lnTo>
                <a:lnTo>
                  <a:pt x="139700" y="164706"/>
                </a:lnTo>
                <a:lnTo>
                  <a:pt x="190500" y="153601"/>
                </a:lnTo>
                <a:lnTo>
                  <a:pt x="241300" y="143256"/>
                </a:lnTo>
                <a:lnTo>
                  <a:pt x="304800" y="133350"/>
                </a:lnTo>
                <a:lnTo>
                  <a:pt x="355600" y="125398"/>
                </a:lnTo>
                <a:lnTo>
                  <a:pt x="406400" y="118028"/>
                </a:lnTo>
                <a:lnTo>
                  <a:pt x="457200" y="111197"/>
                </a:lnTo>
                <a:lnTo>
                  <a:pt x="508000" y="104861"/>
                </a:lnTo>
                <a:lnTo>
                  <a:pt x="571500" y="98977"/>
                </a:lnTo>
                <a:lnTo>
                  <a:pt x="622300" y="93502"/>
                </a:lnTo>
                <a:lnTo>
                  <a:pt x="673100" y="88392"/>
                </a:lnTo>
                <a:lnTo>
                  <a:pt x="723900" y="84582"/>
                </a:lnTo>
                <a:lnTo>
                  <a:pt x="762000" y="80010"/>
                </a:lnTo>
                <a:lnTo>
                  <a:pt x="812800" y="76200"/>
                </a:lnTo>
                <a:lnTo>
                  <a:pt x="863600" y="72247"/>
                </a:lnTo>
                <a:lnTo>
                  <a:pt x="914400" y="68451"/>
                </a:lnTo>
                <a:lnTo>
                  <a:pt x="965200" y="64808"/>
                </a:lnTo>
                <a:lnTo>
                  <a:pt x="1016000" y="61314"/>
                </a:lnTo>
                <a:lnTo>
                  <a:pt x="1066800" y="57967"/>
                </a:lnTo>
                <a:lnTo>
                  <a:pt x="1117600" y="54764"/>
                </a:lnTo>
                <a:lnTo>
                  <a:pt x="1168400" y="51700"/>
                </a:lnTo>
                <a:lnTo>
                  <a:pt x="1219200" y="48774"/>
                </a:lnTo>
                <a:lnTo>
                  <a:pt x="1270000" y="45981"/>
                </a:lnTo>
                <a:lnTo>
                  <a:pt x="1320800" y="43319"/>
                </a:lnTo>
                <a:lnTo>
                  <a:pt x="1371600" y="40783"/>
                </a:lnTo>
                <a:lnTo>
                  <a:pt x="1422400" y="38372"/>
                </a:lnTo>
                <a:lnTo>
                  <a:pt x="1473200" y="36082"/>
                </a:lnTo>
                <a:lnTo>
                  <a:pt x="1524000" y="33909"/>
                </a:lnTo>
                <a:lnTo>
                  <a:pt x="1574800" y="31850"/>
                </a:lnTo>
                <a:lnTo>
                  <a:pt x="1625600" y="29903"/>
                </a:lnTo>
                <a:lnTo>
                  <a:pt x="1676400" y="28063"/>
                </a:lnTo>
                <a:lnTo>
                  <a:pt x="1727200" y="26328"/>
                </a:lnTo>
                <a:lnTo>
                  <a:pt x="1778000" y="24695"/>
                </a:lnTo>
                <a:lnTo>
                  <a:pt x="1828800" y="23159"/>
                </a:lnTo>
                <a:lnTo>
                  <a:pt x="1879600" y="21719"/>
                </a:lnTo>
                <a:lnTo>
                  <a:pt x="1930400" y="20370"/>
                </a:lnTo>
                <a:lnTo>
                  <a:pt x="1981200" y="19110"/>
                </a:lnTo>
                <a:lnTo>
                  <a:pt x="2032000" y="17935"/>
                </a:lnTo>
                <a:lnTo>
                  <a:pt x="2082800" y="16843"/>
                </a:lnTo>
                <a:lnTo>
                  <a:pt x="2133600" y="15829"/>
                </a:lnTo>
                <a:lnTo>
                  <a:pt x="2184400" y="14890"/>
                </a:lnTo>
                <a:lnTo>
                  <a:pt x="2235200" y="14024"/>
                </a:lnTo>
                <a:lnTo>
                  <a:pt x="2286000" y="13227"/>
                </a:lnTo>
                <a:lnTo>
                  <a:pt x="2336800" y="12497"/>
                </a:lnTo>
                <a:lnTo>
                  <a:pt x="2387600" y="11829"/>
                </a:lnTo>
                <a:lnTo>
                  <a:pt x="2438400" y="11220"/>
                </a:lnTo>
                <a:lnTo>
                  <a:pt x="2489200" y="10668"/>
                </a:lnTo>
                <a:lnTo>
                  <a:pt x="2628900" y="9906"/>
                </a:lnTo>
                <a:lnTo>
                  <a:pt x="2908300" y="9906"/>
                </a:lnTo>
                <a:lnTo>
                  <a:pt x="3048000" y="10667"/>
                </a:lnTo>
                <a:lnTo>
                  <a:pt x="3098800" y="11225"/>
                </a:lnTo>
                <a:lnTo>
                  <a:pt x="3149600" y="11837"/>
                </a:lnTo>
                <a:lnTo>
                  <a:pt x="3200400" y="12507"/>
                </a:lnTo>
                <a:lnTo>
                  <a:pt x="3251200" y="13238"/>
                </a:lnTo>
                <a:lnTo>
                  <a:pt x="3302000" y="14034"/>
                </a:lnTo>
                <a:lnTo>
                  <a:pt x="3352800" y="14897"/>
                </a:lnTo>
                <a:lnTo>
                  <a:pt x="3403600" y="15832"/>
                </a:lnTo>
                <a:lnTo>
                  <a:pt x="3454400" y="16841"/>
                </a:lnTo>
                <a:lnTo>
                  <a:pt x="3505200" y="17928"/>
                </a:lnTo>
                <a:lnTo>
                  <a:pt x="3556000" y="19096"/>
                </a:lnTo>
                <a:lnTo>
                  <a:pt x="3606800" y="20348"/>
                </a:lnTo>
                <a:lnTo>
                  <a:pt x="3657600" y="21688"/>
                </a:lnTo>
                <a:lnTo>
                  <a:pt x="3708400" y="23119"/>
                </a:lnTo>
                <a:lnTo>
                  <a:pt x="3759200" y="24644"/>
                </a:lnTo>
                <a:lnTo>
                  <a:pt x="3810000" y="26267"/>
                </a:lnTo>
                <a:lnTo>
                  <a:pt x="3860800" y="27990"/>
                </a:lnTo>
                <a:lnTo>
                  <a:pt x="3911600" y="29818"/>
                </a:lnTo>
                <a:lnTo>
                  <a:pt x="3962400" y="31752"/>
                </a:lnTo>
                <a:lnTo>
                  <a:pt x="4013200" y="33798"/>
                </a:lnTo>
                <a:lnTo>
                  <a:pt x="4064000" y="35958"/>
                </a:lnTo>
                <a:lnTo>
                  <a:pt x="4114800" y="38234"/>
                </a:lnTo>
                <a:lnTo>
                  <a:pt x="4165600" y="40632"/>
                </a:lnTo>
                <a:lnTo>
                  <a:pt x="4216400" y="43153"/>
                </a:lnTo>
                <a:lnTo>
                  <a:pt x="4267200" y="45802"/>
                </a:lnTo>
                <a:lnTo>
                  <a:pt x="4318000" y="48581"/>
                </a:lnTo>
                <a:lnTo>
                  <a:pt x="4368800" y="51494"/>
                </a:lnTo>
                <a:lnTo>
                  <a:pt x="4419600" y="54544"/>
                </a:lnTo>
                <a:lnTo>
                  <a:pt x="4470400" y="57734"/>
                </a:lnTo>
                <a:lnTo>
                  <a:pt x="4521200" y="61068"/>
                </a:lnTo>
                <a:lnTo>
                  <a:pt x="4572000" y="64549"/>
                </a:lnTo>
                <a:lnTo>
                  <a:pt x="4622800" y="68181"/>
                </a:lnTo>
                <a:lnTo>
                  <a:pt x="4673600" y="71966"/>
                </a:lnTo>
                <a:lnTo>
                  <a:pt x="4724400" y="75908"/>
                </a:lnTo>
                <a:lnTo>
                  <a:pt x="4775200" y="80009"/>
                </a:lnTo>
                <a:lnTo>
                  <a:pt x="4813300" y="84581"/>
                </a:lnTo>
                <a:lnTo>
                  <a:pt x="4864100" y="88391"/>
                </a:lnTo>
                <a:lnTo>
                  <a:pt x="4902200" y="92201"/>
                </a:lnTo>
                <a:lnTo>
                  <a:pt x="4953000" y="97671"/>
                </a:lnTo>
                <a:lnTo>
                  <a:pt x="5003800" y="103315"/>
                </a:lnTo>
                <a:lnTo>
                  <a:pt x="5054600" y="109262"/>
                </a:lnTo>
                <a:lnTo>
                  <a:pt x="5105400" y="115642"/>
                </a:lnTo>
                <a:lnTo>
                  <a:pt x="5156200" y="122586"/>
                </a:lnTo>
                <a:lnTo>
                  <a:pt x="5207000" y="130223"/>
                </a:lnTo>
                <a:lnTo>
                  <a:pt x="5257800" y="138683"/>
                </a:lnTo>
                <a:lnTo>
                  <a:pt x="5295900" y="143255"/>
                </a:lnTo>
                <a:lnTo>
                  <a:pt x="5321300" y="148589"/>
                </a:lnTo>
                <a:lnTo>
                  <a:pt x="5359400" y="157955"/>
                </a:lnTo>
                <a:lnTo>
                  <a:pt x="5410200" y="167906"/>
                </a:lnTo>
                <a:lnTo>
                  <a:pt x="5448300" y="180201"/>
                </a:lnTo>
                <a:lnTo>
                  <a:pt x="5486400" y="196595"/>
                </a:lnTo>
                <a:lnTo>
                  <a:pt x="5511800" y="207263"/>
                </a:lnTo>
                <a:lnTo>
                  <a:pt x="5524500" y="213359"/>
                </a:lnTo>
                <a:lnTo>
                  <a:pt x="5524500" y="227075"/>
                </a:lnTo>
                <a:lnTo>
                  <a:pt x="5535612" y="232409"/>
                </a:lnTo>
                <a:lnTo>
                  <a:pt x="5537200" y="231647"/>
                </a:lnTo>
                <a:close/>
              </a:path>
              <a:path w="5537200" h="464819">
                <a:moveTo>
                  <a:pt x="5537200" y="253745"/>
                </a:moveTo>
                <a:lnTo>
                  <a:pt x="5537200" y="233171"/>
                </a:lnTo>
                <a:lnTo>
                  <a:pt x="5535612" y="232409"/>
                </a:lnTo>
                <a:lnTo>
                  <a:pt x="5524500" y="237743"/>
                </a:lnTo>
                <a:lnTo>
                  <a:pt x="5524500" y="252221"/>
                </a:lnTo>
                <a:lnTo>
                  <a:pt x="5499100" y="262889"/>
                </a:lnTo>
                <a:lnTo>
                  <a:pt x="5461000" y="281029"/>
                </a:lnTo>
                <a:lnTo>
                  <a:pt x="5410200" y="295617"/>
                </a:lnTo>
                <a:lnTo>
                  <a:pt x="5359400" y="307177"/>
                </a:lnTo>
                <a:lnTo>
                  <a:pt x="5295900" y="321563"/>
                </a:lnTo>
                <a:lnTo>
                  <a:pt x="5257800" y="326135"/>
                </a:lnTo>
                <a:lnTo>
                  <a:pt x="5207000" y="334683"/>
                </a:lnTo>
                <a:lnTo>
                  <a:pt x="5156200" y="342390"/>
                </a:lnTo>
                <a:lnTo>
                  <a:pt x="5105400" y="349379"/>
                </a:lnTo>
                <a:lnTo>
                  <a:pt x="5054600" y="355774"/>
                </a:lnTo>
                <a:lnTo>
                  <a:pt x="5003800" y="361697"/>
                </a:lnTo>
                <a:lnTo>
                  <a:pt x="4953000" y="367271"/>
                </a:lnTo>
                <a:lnTo>
                  <a:pt x="4902200" y="372617"/>
                </a:lnTo>
                <a:lnTo>
                  <a:pt x="4864100" y="376427"/>
                </a:lnTo>
                <a:lnTo>
                  <a:pt x="4813300" y="380999"/>
                </a:lnTo>
                <a:lnTo>
                  <a:pt x="4775200" y="384809"/>
                </a:lnTo>
                <a:lnTo>
                  <a:pt x="4724400" y="388930"/>
                </a:lnTo>
                <a:lnTo>
                  <a:pt x="4673600" y="392888"/>
                </a:lnTo>
                <a:lnTo>
                  <a:pt x="4622800" y="396686"/>
                </a:lnTo>
                <a:lnTo>
                  <a:pt x="4572000" y="400327"/>
                </a:lnTo>
                <a:lnTo>
                  <a:pt x="4521200" y="403816"/>
                </a:lnTo>
                <a:lnTo>
                  <a:pt x="4470400" y="407156"/>
                </a:lnTo>
                <a:lnTo>
                  <a:pt x="4419600" y="410350"/>
                </a:lnTo>
                <a:lnTo>
                  <a:pt x="4368800" y="413402"/>
                </a:lnTo>
                <a:lnTo>
                  <a:pt x="4318000" y="416314"/>
                </a:lnTo>
                <a:lnTo>
                  <a:pt x="4267200" y="419092"/>
                </a:lnTo>
                <a:lnTo>
                  <a:pt x="4216400" y="421737"/>
                </a:lnTo>
                <a:lnTo>
                  <a:pt x="4165600" y="424255"/>
                </a:lnTo>
                <a:lnTo>
                  <a:pt x="4114800" y="426647"/>
                </a:lnTo>
                <a:lnTo>
                  <a:pt x="4064000" y="428917"/>
                </a:lnTo>
                <a:lnTo>
                  <a:pt x="4013200" y="431070"/>
                </a:lnTo>
                <a:lnTo>
                  <a:pt x="3962400" y="433108"/>
                </a:lnTo>
                <a:lnTo>
                  <a:pt x="3911600" y="435035"/>
                </a:lnTo>
                <a:lnTo>
                  <a:pt x="3860800" y="436854"/>
                </a:lnTo>
                <a:lnTo>
                  <a:pt x="3810000" y="438569"/>
                </a:lnTo>
                <a:lnTo>
                  <a:pt x="3759200" y="440184"/>
                </a:lnTo>
                <a:lnTo>
                  <a:pt x="3708400" y="441701"/>
                </a:lnTo>
                <a:lnTo>
                  <a:pt x="3657600" y="443124"/>
                </a:lnTo>
                <a:lnTo>
                  <a:pt x="3606800" y="444457"/>
                </a:lnTo>
                <a:lnTo>
                  <a:pt x="3556000" y="445703"/>
                </a:lnTo>
                <a:lnTo>
                  <a:pt x="3505200" y="446866"/>
                </a:lnTo>
                <a:lnTo>
                  <a:pt x="3454400" y="447949"/>
                </a:lnTo>
                <a:lnTo>
                  <a:pt x="3403600" y="448955"/>
                </a:lnTo>
                <a:lnTo>
                  <a:pt x="3352800" y="449889"/>
                </a:lnTo>
                <a:lnTo>
                  <a:pt x="3302000" y="450753"/>
                </a:lnTo>
                <a:lnTo>
                  <a:pt x="3251200" y="451551"/>
                </a:lnTo>
                <a:lnTo>
                  <a:pt x="3200400" y="452286"/>
                </a:lnTo>
                <a:lnTo>
                  <a:pt x="3149600" y="452962"/>
                </a:lnTo>
                <a:lnTo>
                  <a:pt x="3098800" y="453583"/>
                </a:lnTo>
                <a:lnTo>
                  <a:pt x="3048000" y="454152"/>
                </a:lnTo>
                <a:lnTo>
                  <a:pt x="2768600" y="455675"/>
                </a:lnTo>
                <a:lnTo>
                  <a:pt x="2489200" y="454152"/>
                </a:lnTo>
                <a:lnTo>
                  <a:pt x="2438400" y="453584"/>
                </a:lnTo>
                <a:lnTo>
                  <a:pt x="2387600" y="452964"/>
                </a:lnTo>
                <a:lnTo>
                  <a:pt x="2336800" y="452288"/>
                </a:lnTo>
                <a:lnTo>
                  <a:pt x="2286000" y="451553"/>
                </a:lnTo>
                <a:lnTo>
                  <a:pt x="2235200" y="450756"/>
                </a:lnTo>
                <a:lnTo>
                  <a:pt x="2184400" y="449892"/>
                </a:lnTo>
                <a:lnTo>
                  <a:pt x="2133600" y="448958"/>
                </a:lnTo>
                <a:lnTo>
                  <a:pt x="2082800" y="447951"/>
                </a:lnTo>
                <a:lnTo>
                  <a:pt x="2032000" y="446868"/>
                </a:lnTo>
                <a:lnTo>
                  <a:pt x="1981200" y="445704"/>
                </a:lnTo>
                <a:lnTo>
                  <a:pt x="1930400" y="444457"/>
                </a:lnTo>
                <a:lnTo>
                  <a:pt x="1879600" y="443124"/>
                </a:lnTo>
                <a:lnTo>
                  <a:pt x="1828800" y="441699"/>
                </a:lnTo>
                <a:lnTo>
                  <a:pt x="1778000" y="440181"/>
                </a:lnTo>
                <a:lnTo>
                  <a:pt x="1727200" y="438566"/>
                </a:lnTo>
                <a:lnTo>
                  <a:pt x="1676400" y="436850"/>
                </a:lnTo>
                <a:lnTo>
                  <a:pt x="1625600" y="435030"/>
                </a:lnTo>
                <a:lnTo>
                  <a:pt x="1574800" y="433102"/>
                </a:lnTo>
                <a:lnTo>
                  <a:pt x="1524000" y="431064"/>
                </a:lnTo>
                <a:lnTo>
                  <a:pt x="1473200" y="428910"/>
                </a:lnTo>
                <a:lnTo>
                  <a:pt x="1422400" y="426639"/>
                </a:lnTo>
                <a:lnTo>
                  <a:pt x="1371600" y="424246"/>
                </a:lnTo>
                <a:lnTo>
                  <a:pt x="1320800" y="421729"/>
                </a:lnTo>
                <a:lnTo>
                  <a:pt x="1270000" y="419083"/>
                </a:lnTo>
                <a:lnTo>
                  <a:pt x="1219200" y="416305"/>
                </a:lnTo>
                <a:lnTo>
                  <a:pt x="1168400" y="413393"/>
                </a:lnTo>
                <a:lnTo>
                  <a:pt x="1117600" y="410341"/>
                </a:lnTo>
                <a:lnTo>
                  <a:pt x="1066800" y="407148"/>
                </a:lnTo>
                <a:lnTo>
                  <a:pt x="1016000" y="403809"/>
                </a:lnTo>
                <a:lnTo>
                  <a:pt x="965200" y="400321"/>
                </a:lnTo>
                <a:lnTo>
                  <a:pt x="914400" y="396680"/>
                </a:lnTo>
                <a:lnTo>
                  <a:pt x="863600" y="392884"/>
                </a:lnTo>
                <a:lnTo>
                  <a:pt x="812800" y="388928"/>
                </a:lnTo>
                <a:lnTo>
                  <a:pt x="762000" y="384810"/>
                </a:lnTo>
                <a:lnTo>
                  <a:pt x="723900" y="381000"/>
                </a:lnTo>
                <a:lnTo>
                  <a:pt x="673100" y="376428"/>
                </a:lnTo>
                <a:lnTo>
                  <a:pt x="635000" y="372618"/>
                </a:lnTo>
                <a:lnTo>
                  <a:pt x="584200" y="367271"/>
                </a:lnTo>
                <a:lnTo>
                  <a:pt x="533400" y="361697"/>
                </a:lnTo>
                <a:lnTo>
                  <a:pt x="482600" y="355774"/>
                </a:lnTo>
                <a:lnTo>
                  <a:pt x="419100" y="349379"/>
                </a:lnTo>
                <a:lnTo>
                  <a:pt x="368300" y="342390"/>
                </a:lnTo>
                <a:lnTo>
                  <a:pt x="317500" y="334683"/>
                </a:lnTo>
                <a:lnTo>
                  <a:pt x="266700" y="326136"/>
                </a:lnTo>
                <a:lnTo>
                  <a:pt x="215900" y="316230"/>
                </a:lnTo>
                <a:lnTo>
                  <a:pt x="165100" y="306972"/>
                </a:lnTo>
                <a:lnTo>
                  <a:pt x="127000" y="295527"/>
                </a:lnTo>
                <a:lnTo>
                  <a:pt x="76200" y="281098"/>
                </a:lnTo>
                <a:lnTo>
                  <a:pt x="38100" y="262890"/>
                </a:lnTo>
                <a:lnTo>
                  <a:pt x="12700" y="252222"/>
                </a:lnTo>
                <a:lnTo>
                  <a:pt x="12700" y="265938"/>
                </a:lnTo>
                <a:lnTo>
                  <a:pt x="25400" y="271272"/>
                </a:lnTo>
                <a:lnTo>
                  <a:pt x="38100" y="277368"/>
                </a:lnTo>
                <a:lnTo>
                  <a:pt x="88900" y="295126"/>
                </a:lnTo>
                <a:lnTo>
                  <a:pt x="139700" y="309510"/>
                </a:lnTo>
                <a:lnTo>
                  <a:pt x="190500" y="321157"/>
                </a:lnTo>
                <a:lnTo>
                  <a:pt x="241300" y="330708"/>
                </a:lnTo>
                <a:lnTo>
                  <a:pt x="266700" y="336042"/>
                </a:lnTo>
                <a:lnTo>
                  <a:pt x="355600" y="348761"/>
                </a:lnTo>
                <a:lnTo>
                  <a:pt x="406400" y="356202"/>
                </a:lnTo>
                <a:lnTo>
                  <a:pt x="457200" y="363038"/>
                </a:lnTo>
                <a:lnTo>
                  <a:pt x="508000" y="369368"/>
                </a:lnTo>
                <a:lnTo>
                  <a:pt x="571500" y="375293"/>
                </a:lnTo>
                <a:lnTo>
                  <a:pt x="622300" y="380915"/>
                </a:lnTo>
                <a:lnTo>
                  <a:pt x="673100" y="386334"/>
                </a:lnTo>
                <a:lnTo>
                  <a:pt x="711200" y="390144"/>
                </a:lnTo>
                <a:lnTo>
                  <a:pt x="762000" y="393954"/>
                </a:lnTo>
                <a:lnTo>
                  <a:pt x="812800" y="398526"/>
                </a:lnTo>
                <a:lnTo>
                  <a:pt x="863600" y="402384"/>
                </a:lnTo>
                <a:lnTo>
                  <a:pt x="914400" y="406103"/>
                </a:lnTo>
                <a:lnTo>
                  <a:pt x="965200" y="409686"/>
                </a:lnTo>
                <a:lnTo>
                  <a:pt x="1016000" y="413132"/>
                </a:lnTo>
                <a:lnTo>
                  <a:pt x="1066800" y="416446"/>
                </a:lnTo>
                <a:lnTo>
                  <a:pt x="1117600" y="419628"/>
                </a:lnTo>
                <a:lnTo>
                  <a:pt x="1168400" y="422682"/>
                </a:lnTo>
                <a:lnTo>
                  <a:pt x="1219200" y="425608"/>
                </a:lnTo>
                <a:lnTo>
                  <a:pt x="1270000" y="428408"/>
                </a:lnTo>
                <a:lnTo>
                  <a:pt x="1320800" y="431086"/>
                </a:lnTo>
                <a:lnTo>
                  <a:pt x="1371600" y="433642"/>
                </a:lnTo>
                <a:lnTo>
                  <a:pt x="1422400" y="436080"/>
                </a:lnTo>
                <a:lnTo>
                  <a:pt x="1473200" y="438400"/>
                </a:lnTo>
                <a:lnTo>
                  <a:pt x="1524000" y="440605"/>
                </a:lnTo>
                <a:lnTo>
                  <a:pt x="1574800" y="442697"/>
                </a:lnTo>
                <a:lnTo>
                  <a:pt x="1625600" y="444677"/>
                </a:lnTo>
                <a:lnTo>
                  <a:pt x="1676400" y="446549"/>
                </a:lnTo>
                <a:lnTo>
                  <a:pt x="1727200" y="448313"/>
                </a:lnTo>
                <a:lnTo>
                  <a:pt x="1778000" y="449973"/>
                </a:lnTo>
                <a:lnTo>
                  <a:pt x="1828800" y="451529"/>
                </a:lnTo>
                <a:lnTo>
                  <a:pt x="1879600" y="452984"/>
                </a:lnTo>
                <a:lnTo>
                  <a:pt x="1930400" y="454341"/>
                </a:lnTo>
                <a:lnTo>
                  <a:pt x="1981200" y="455600"/>
                </a:lnTo>
                <a:lnTo>
                  <a:pt x="2032000" y="456764"/>
                </a:lnTo>
                <a:lnTo>
                  <a:pt x="2082800" y="457835"/>
                </a:lnTo>
                <a:lnTo>
                  <a:pt x="2133600" y="458815"/>
                </a:lnTo>
                <a:lnTo>
                  <a:pt x="2184400" y="459706"/>
                </a:lnTo>
                <a:lnTo>
                  <a:pt x="2235200" y="460510"/>
                </a:lnTo>
                <a:lnTo>
                  <a:pt x="2286000" y="461229"/>
                </a:lnTo>
                <a:lnTo>
                  <a:pt x="2336800" y="461865"/>
                </a:lnTo>
                <a:lnTo>
                  <a:pt x="2387600" y="462420"/>
                </a:lnTo>
                <a:lnTo>
                  <a:pt x="2438400" y="462896"/>
                </a:lnTo>
                <a:lnTo>
                  <a:pt x="2489200" y="463296"/>
                </a:lnTo>
                <a:lnTo>
                  <a:pt x="2628900" y="464819"/>
                </a:lnTo>
                <a:lnTo>
                  <a:pt x="2908300" y="464819"/>
                </a:lnTo>
                <a:lnTo>
                  <a:pt x="3048000" y="463296"/>
                </a:lnTo>
                <a:lnTo>
                  <a:pt x="3098800" y="462834"/>
                </a:lnTo>
                <a:lnTo>
                  <a:pt x="3149600" y="462310"/>
                </a:lnTo>
                <a:lnTo>
                  <a:pt x="3200400" y="461720"/>
                </a:lnTo>
                <a:lnTo>
                  <a:pt x="3251200" y="461062"/>
                </a:lnTo>
                <a:lnTo>
                  <a:pt x="3302000" y="460332"/>
                </a:lnTo>
                <a:lnTo>
                  <a:pt x="3352800" y="459527"/>
                </a:lnTo>
                <a:lnTo>
                  <a:pt x="3403600" y="458644"/>
                </a:lnTo>
                <a:lnTo>
                  <a:pt x="3454400" y="457680"/>
                </a:lnTo>
                <a:lnTo>
                  <a:pt x="3505200" y="456632"/>
                </a:lnTo>
                <a:lnTo>
                  <a:pt x="3556000" y="455496"/>
                </a:lnTo>
                <a:lnTo>
                  <a:pt x="3606800" y="454270"/>
                </a:lnTo>
                <a:lnTo>
                  <a:pt x="3657600" y="452951"/>
                </a:lnTo>
                <a:lnTo>
                  <a:pt x="3708400" y="451535"/>
                </a:lnTo>
                <a:lnTo>
                  <a:pt x="3759200" y="450019"/>
                </a:lnTo>
                <a:lnTo>
                  <a:pt x="3810000" y="448400"/>
                </a:lnTo>
                <a:lnTo>
                  <a:pt x="3860800" y="446675"/>
                </a:lnTo>
                <a:lnTo>
                  <a:pt x="3911600" y="444841"/>
                </a:lnTo>
                <a:lnTo>
                  <a:pt x="3962400" y="442895"/>
                </a:lnTo>
                <a:lnTo>
                  <a:pt x="4013200" y="440833"/>
                </a:lnTo>
                <a:lnTo>
                  <a:pt x="4064000" y="438653"/>
                </a:lnTo>
                <a:lnTo>
                  <a:pt x="4114800" y="436351"/>
                </a:lnTo>
                <a:lnTo>
                  <a:pt x="4165600" y="433925"/>
                </a:lnTo>
                <a:lnTo>
                  <a:pt x="4216400" y="431371"/>
                </a:lnTo>
                <a:lnTo>
                  <a:pt x="4267200" y="428686"/>
                </a:lnTo>
                <a:lnTo>
                  <a:pt x="4318000" y="425867"/>
                </a:lnTo>
                <a:lnTo>
                  <a:pt x="4368800" y="422911"/>
                </a:lnTo>
                <a:lnTo>
                  <a:pt x="4419600" y="419815"/>
                </a:lnTo>
                <a:lnTo>
                  <a:pt x="4470400" y="416576"/>
                </a:lnTo>
                <a:lnTo>
                  <a:pt x="4521200" y="413189"/>
                </a:lnTo>
                <a:lnTo>
                  <a:pt x="4572000" y="409654"/>
                </a:lnTo>
                <a:lnTo>
                  <a:pt x="4622800" y="405966"/>
                </a:lnTo>
                <a:lnTo>
                  <a:pt x="4673600" y="402121"/>
                </a:lnTo>
                <a:lnTo>
                  <a:pt x="4724400" y="398118"/>
                </a:lnTo>
                <a:lnTo>
                  <a:pt x="4775200" y="393953"/>
                </a:lnTo>
                <a:lnTo>
                  <a:pt x="4813300" y="390143"/>
                </a:lnTo>
                <a:lnTo>
                  <a:pt x="4864100" y="386333"/>
                </a:lnTo>
                <a:lnTo>
                  <a:pt x="4902200" y="381761"/>
                </a:lnTo>
                <a:lnTo>
                  <a:pt x="4953000" y="376610"/>
                </a:lnTo>
                <a:lnTo>
                  <a:pt x="5003800" y="371045"/>
                </a:lnTo>
                <a:lnTo>
                  <a:pt x="5054600" y="365037"/>
                </a:lnTo>
                <a:lnTo>
                  <a:pt x="5105400" y="358560"/>
                </a:lnTo>
                <a:lnTo>
                  <a:pt x="5156200" y="351587"/>
                </a:lnTo>
                <a:lnTo>
                  <a:pt x="5207000" y="344090"/>
                </a:lnTo>
                <a:lnTo>
                  <a:pt x="5257800" y="336041"/>
                </a:lnTo>
                <a:lnTo>
                  <a:pt x="5295900" y="330707"/>
                </a:lnTo>
                <a:lnTo>
                  <a:pt x="5321300" y="326135"/>
                </a:lnTo>
                <a:lnTo>
                  <a:pt x="5359400" y="316569"/>
                </a:lnTo>
                <a:lnTo>
                  <a:pt x="5410200" y="306000"/>
                </a:lnTo>
                <a:lnTo>
                  <a:pt x="5448300" y="293306"/>
                </a:lnTo>
                <a:lnTo>
                  <a:pt x="5499100" y="277367"/>
                </a:lnTo>
                <a:lnTo>
                  <a:pt x="5511800" y="271271"/>
                </a:lnTo>
                <a:lnTo>
                  <a:pt x="5511800" y="265175"/>
                </a:lnTo>
                <a:lnTo>
                  <a:pt x="5524500" y="259079"/>
                </a:lnTo>
                <a:lnTo>
                  <a:pt x="5537200" y="253745"/>
                </a:lnTo>
                <a:close/>
              </a:path>
              <a:path w="5537200" h="464819">
                <a:moveTo>
                  <a:pt x="5537200" y="233171"/>
                </a:moveTo>
                <a:lnTo>
                  <a:pt x="5537200" y="231647"/>
                </a:lnTo>
                <a:lnTo>
                  <a:pt x="5535612" y="232409"/>
                </a:lnTo>
                <a:lnTo>
                  <a:pt x="5537200" y="233171"/>
                </a:lnTo>
                <a:close/>
              </a:path>
            </a:pathLst>
          </a:custGeom>
          <a:solidFill>
            <a:srgbClr val="00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09264" y="1445005"/>
            <a:ext cx="304165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ACLs vs.</a:t>
            </a:r>
            <a:r>
              <a:rPr spc="-30" dirty="0"/>
              <a:t> </a:t>
            </a:r>
            <a:r>
              <a:rPr spc="-5" dirty="0"/>
              <a:t>Capabilities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16850"/>
            <a:ext cx="6234430" cy="350139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46379" indent="-233679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246379" algn="l"/>
                <a:tab pos="247015" algn="l"/>
              </a:tabLst>
            </a:pPr>
            <a:r>
              <a:rPr sz="2200" dirty="0">
                <a:latin typeface="Times New Roman"/>
                <a:cs typeface="Times New Roman"/>
              </a:rPr>
              <a:t>Both theoretically equivalent; consider </a:t>
            </a:r>
            <a:r>
              <a:rPr sz="2200" spc="-5" dirty="0">
                <a:latin typeface="Times New Roman"/>
                <a:cs typeface="Times New Roman"/>
              </a:rPr>
              <a:t>two</a:t>
            </a:r>
            <a:r>
              <a:rPr sz="2200" spc="-1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questions</a:t>
            </a:r>
            <a:endParaRPr sz="2200">
              <a:latin typeface="Times New Roman"/>
              <a:cs typeface="Times New Roman"/>
            </a:endParaRPr>
          </a:p>
          <a:p>
            <a:pPr marL="616585" lvl="1" indent="-277495">
              <a:lnSpc>
                <a:spcPct val="100000"/>
              </a:lnSpc>
              <a:spcBef>
                <a:spcPts val="250"/>
              </a:spcBef>
              <a:buAutoNum type="arabicPeriod"/>
              <a:tabLst>
                <a:tab pos="617220" algn="l"/>
              </a:tabLst>
            </a:pPr>
            <a:r>
              <a:rPr sz="2000" spc="-5" dirty="0">
                <a:latin typeface="Times New Roman"/>
                <a:cs typeface="Times New Roman"/>
              </a:rPr>
              <a:t>Given an object, what subjects can access it, and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how?</a:t>
            </a:r>
            <a:endParaRPr sz="2000">
              <a:latin typeface="Times New Roman"/>
              <a:cs typeface="Times New Roman"/>
            </a:endParaRPr>
          </a:p>
          <a:p>
            <a:pPr marL="616585" lvl="1" indent="-277495">
              <a:lnSpc>
                <a:spcPct val="100000"/>
              </a:lnSpc>
              <a:spcBef>
                <a:spcPts val="240"/>
              </a:spcBef>
              <a:buAutoNum type="arabicPeriod"/>
              <a:tabLst>
                <a:tab pos="617220" algn="l"/>
              </a:tabLst>
            </a:pPr>
            <a:r>
              <a:rPr sz="2000" spc="-5" dirty="0">
                <a:latin typeface="Times New Roman"/>
                <a:cs typeface="Times New Roman"/>
              </a:rPr>
              <a:t>Given a subject, what objects can it access, and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how?</a:t>
            </a:r>
            <a:endParaRPr sz="2000">
              <a:latin typeface="Times New Roman"/>
              <a:cs typeface="Times New Roman"/>
            </a:endParaRPr>
          </a:p>
          <a:p>
            <a:pPr marL="246379" marR="793115" indent="-233679">
              <a:lnSpc>
                <a:spcPts val="2590"/>
              </a:lnSpc>
              <a:spcBef>
                <a:spcPts val="600"/>
              </a:spcBef>
              <a:buFont typeface="Arial"/>
              <a:buChar char="•"/>
              <a:tabLst>
                <a:tab pos="246379" algn="l"/>
                <a:tab pos="247015" algn="l"/>
              </a:tabLst>
            </a:pPr>
            <a:r>
              <a:rPr sz="2400" spc="-5" dirty="0">
                <a:latin typeface="Times New Roman"/>
                <a:cs typeface="Times New Roman"/>
              </a:rPr>
              <a:t>ACLs </a:t>
            </a:r>
            <a:r>
              <a:rPr sz="2400" dirty="0">
                <a:latin typeface="Times New Roman"/>
                <a:cs typeface="Times New Roman"/>
              </a:rPr>
              <a:t>answer </a:t>
            </a:r>
            <a:r>
              <a:rPr sz="2400" spc="-5" dirty="0">
                <a:latin typeface="Times New Roman"/>
                <a:cs typeface="Times New Roman"/>
              </a:rPr>
              <a:t>first question </a:t>
            </a:r>
            <a:r>
              <a:rPr sz="2400" dirty="0">
                <a:latin typeface="Times New Roman"/>
                <a:cs typeface="Times New Roman"/>
              </a:rPr>
              <a:t>easily; </a:t>
            </a:r>
            <a:r>
              <a:rPr sz="2400" spc="-5" dirty="0">
                <a:latin typeface="Times New Roman"/>
                <a:cs typeface="Times New Roman"/>
              </a:rPr>
              <a:t>C-Lists  </a:t>
            </a:r>
            <a:r>
              <a:rPr sz="2400" dirty="0">
                <a:latin typeface="Times New Roman"/>
                <a:cs typeface="Times New Roman"/>
              </a:rPr>
              <a:t>answer the</a:t>
            </a:r>
            <a:r>
              <a:rPr sz="2400" spc="-5" dirty="0">
                <a:latin typeface="Times New Roman"/>
                <a:cs typeface="Times New Roman"/>
              </a:rPr>
              <a:t> second.</a:t>
            </a:r>
            <a:endParaRPr sz="2400">
              <a:latin typeface="Times New Roman"/>
              <a:cs typeface="Times New Roman"/>
            </a:endParaRPr>
          </a:p>
          <a:p>
            <a:pPr marL="246379" marR="5080" indent="-233679">
              <a:lnSpc>
                <a:spcPts val="2380"/>
              </a:lnSpc>
              <a:spcBef>
                <a:spcPts val="530"/>
              </a:spcBef>
              <a:buFont typeface="Arial"/>
              <a:buChar char="•"/>
              <a:tabLst>
                <a:tab pos="246379" algn="l"/>
                <a:tab pos="247015" algn="l"/>
              </a:tabLst>
            </a:pPr>
            <a:r>
              <a:rPr sz="2200" dirty="0">
                <a:latin typeface="Times New Roman"/>
                <a:cs typeface="Times New Roman"/>
              </a:rPr>
              <a:t>Possibly the first question, which in the past has</a:t>
            </a:r>
            <a:r>
              <a:rPr sz="2200" spc="-1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been  of most interest, is the reason </a:t>
            </a:r>
            <a:r>
              <a:rPr sz="2200" spc="-5" dirty="0">
                <a:latin typeface="Times New Roman"/>
                <a:cs typeface="Times New Roman"/>
              </a:rPr>
              <a:t>ACL-based systems  </a:t>
            </a:r>
            <a:r>
              <a:rPr sz="2200" dirty="0">
                <a:latin typeface="Times New Roman"/>
                <a:cs typeface="Times New Roman"/>
              </a:rPr>
              <a:t>more common than capability-based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systems</a:t>
            </a:r>
            <a:endParaRPr sz="2200">
              <a:latin typeface="Times New Roman"/>
              <a:cs typeface="Times New Roman"/>
            </a:endParaRPr>
          </a:p>
          <a:p>
            <a:pPr marL="246379" marR="6350" indent="-233679">
              <a:lnSpc>
                <a:spcPts val="2590"/>
              </a:lnSpc>
              <a:spcBef>
                <a:spcPts val="565"/>
              </a:spcBef>
              <a:buFont typeface="Arial"/>
              <a:buChar char="•"/>
              <a:tabLst>
                <a:tab pos="246379" algn="l"/>
                <a:tab pos="247015" algn="l"/>
              </a:tabLst>
            </a:pPr>
            <a:r>
              <a:rPr sz="2400" spc="-5" dirty="0">
                <a:latin typeface="Times New Roman"/>
                <a:cs typeface="Times New Roman"/>
              </a:rPr>
              <a:t>As second </a:t>
            </a:r>
            <a:r>
              <a:rPr sz="2400" dirty="0">
                <a:latin typeface="Times New Roman"/>
                <a:cs typeface="Times New Roman"/>
              </a:rPr>
              <a:t>question becomes more important </a:t>
            </a:r>
            <a:r>
              <a:rPr sz="2400" spc="-5" dirty="0">
                <a:latin typeface="Times New Roman"/>
                <a:cs typeface="Times New Roman"/>
              </a:rPr>
              <a:t>(in  </a:t>
            </a:r>
            <a:r>
              <a:rPr sz="2400" dirty="0">
                <a:latin typeface="Times New Roman"/>
                <a:cs typeface="Times New Roman"/>
              </a:rPr>
              <a:t>incident </a:t>
            </a:r>
            <a:r>
              <a:rPr sz="2400" spc="-5" dirty="0">
                <a:latin typeface="Times New Roman"/>
                <a:cs typeface="Times New Roman"/>
              </a:rPr>
              <a:t>response, for </a:t>
            </a:r>
            <a:r>
              <a:rPr sz="2400" dirty="0">
                <a:latin typeface="Times New Roman"/>
                <a:cs typeface="Times New Roman"/>
              </a:rPr>
              <a:t>example), this may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change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541773" y="1445005"/>
            <a:ext cx="97472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80" dirty="0"/>
              <a:t>P</a:t>
            </a:r>
            <a:r>
              <a:rPr spc="-5" dirty="0"/>
              <a:t>ACLs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80274"/>
            <a:ext cx="6177280" cy="338518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dirty="0">
                <a:latin typeface="Times New Roman"/>
                <a:cs typeface="Times New Roman"/>
              </a:rPr>
              <a:t>Propagated </a:t>
            </a:r>
            <a:r>
              <a:rPr sz="2200" spc="-5" dirty="0">
                <a:latin typeface="Times New Roman"/>
                <a:cs typeface="Times New Roman"/>
              </a:rPr>
              <a:t>Access </a:t>
            </a:r>
            <a:r>
              <a:rPr sz="2200" dirty="0">
                <a:latin typeface="Times New Roman"/>
                <a:cs typeface="Times New Roman"/>
              </a:rPr>
              <a:t>Control</a:t>
            </a:r>
            <a:r>
              <a:rPr sz="2200" spc="-1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List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598805" algn="l"/>
                <a:tab pos="599440" algn="l"/>
              </a:tabLst>
            </a:pPr>
            <a:r>
              <a:rPr sz="2000" spc="-5" dirty="0">
                <a:latin typeface="Times New Roman"/>
                <a:cs typeface="Times New Roman"/>
              </a:rPr>
              <a:t>Implements Originator Controlled Access</a:t>
            </a:r>
            <a:r>
              <a:rPr sz="2000" spc="-1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Control</a:t>
            </a:r>
            <a:endParaRPr sz="20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spc="-5" dirty="0">
                <a:latin typeface="Times New Roman"/>
                <a:cs typeface="Times New Roman"/>
              </a:rPr>
              <a:t>Creator’s </a:t>
            </a:r>
            <a:r>
              <a:rPr sz="2200" dirty="0">
                <a:latin typeface="Times New Roman"/>
                <a:cs typeface="Times New Roman"/>
              </a:rPr>
              <a:t>identity kept </a:t>
            </a:r>
            <a:r>
              <a:rPr sz="2200" spc="-5" dirty="0">
                <a:latin typeface="Times New Roman"/>
                <a:cs typeface="Times New Roman"/>
              </a:rPr>
              <a:t>with </a:t>
            </a:r>
            <a:r>
              <a:rPr sz="2200" spc="-45" dirty="0">
                <a:latin typeface="Times New Roman"/>
                <a:cs typeface="Times New Roman"/>
              </a:rPr>
              <a:t>PACL,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copies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598805" algn="l"/>
                <a:tab pos="599440" algn="l"/>
              </a:tabLst>
            </a:pPr>
            <a:r>
              <a:rPr sz="2000" spc="-5" dirty="0">
                <a:latin typeface="Times New Roman"/>
                <a:cs typeface="Times New Roman"/>
              </a:rPr>
              <a:t>Only owner can change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0" dirty="0">
                <a:latin typeface="Times New Roman"/>
                <a:cs typeface="Times New Roman"/>
              </a:rPr>
              <a:t>PACL</a:t>
            </a:r>
            <a:endParaRPr sz="2000">
              <a:latin typeface="Times New Roman"/>
              <a:cs typeface="Times New Roman"/>
            </a:endParaRPr>
          </a:p>
          <a:p>
            <a:pPr marL="599440" marR="304800" lvl="1" indent="-226060">
              <a:lnSpc>
                <a:spcPts val="2160"/>
              </a:lnSpc>
              <a:spcBef>
                <a:spcPts val="509"/>
              </a:spcBef>
              <a:buFont typeface="Arial"/>
              <a:buChar char="•"/>
              <a:tabLst>
                <a:tab pos="598805" algn="l"/>
                <a:tab pos="599440" algn="l"/>
              </a:tabLst>
            </a:pPr>
            <a:r>
              <a:rPr sz="2000" spc="-5" dirty="0">
                <a:latin typeface="Times New Roman"/>
                <a:cs typeface="Times New Roman"/>
              </a:rPr>
              <a:t>Subject reads object: </a:t>
            </a:r>
            <a:r>
              <a:rPr sz="2000" spc="-20" dirty="0">
                <a:latin typeface="Times New Roman"/>
                <a:cs typeface="Times New Roman"/>
              </a:rPr>
              <a:t>object’s </a:t>
            </a:r>
            <a:r>
              <a:rPr sz="2000" spc="-50" dirty="0">
                <a:latin typeface="Times New Roman"/>
                <a:cs typeface="Times New Roman"/>
              </a:rPr>
              <a:t>PACL </a:t>
            </a:r>
            <a:r>
              <a:rPr sz="2000" spc="-5" dirty="0">
                <a:latin typeface="Times New Roman"/>
                <a:cs typeface="Times New Roman"/>
              </a:rPr>
              <a:t>associated </a:t>
            </a:r>
            <a:r>
              <a:rPr sz="2000" spc="-10" dirty="0">
                <a:latin typeface="Times New Roman"/>
                <a:cs typeface="Times New Roman"/>
              </a:rPr>
              <a:t>with  </a:t>
            </a:r>
            <a:r>
              <a:rPr sz="2000" spc="-5" dirty="0">
                <a:latin typeface="Times New Roman"/>
                <a:cs typeface="Times New Roman"/>
              </a:rPr>
              <a:t>subject</a:t>
            </a:r>
            <a:endParaRPr sz="2000">
              <a:latin typeface="Times New Roman"/>
              <a:cs typeface="Times New Roman"/>
            </a:endParaRPr>
          </a:p>
          <a:p>
            <a:pPr marL="599440" marR="123825" lvl="1" indent="-226060">
              <a:lnSpc>
                <a:spcPts val="2160"/>
              </a:lnSpc>
              <a:spcBef>
                <a:spcPts val="480"/>
              </a:spcBef>
              <a:buFont typeface="Arial"/>
              <a:buChar char="•"/>
              <a:tabLst>
                <a:tab pos="598805" algn="l"/>
                <a:tab pos="599440" algn="l"/>
              </a:tabLst>
            </a:pPr>
            <a:r>
              <a:rPr sz="2000" spc="-5" dirty="0">
                <a:latin typeface="Times New Roman"/>
                <a:cs typeface="Times New Roman"/>
              </a:rPr>
              <a:t>Subject writes object: </a:t>
            </a:r>
            <a:r>
              <a:rPr sz="2000" spc="-15" dirty="0">
                <a:latin typeface="Times New Roman"/>
                <a:cs typeface="Times New Roman"/>
              </a:rPr>
              <a:t>subject’s </a:t>
            </a:r>
            <a:r>
              <a:rPr sz="2000" spc="-50" dirty="0">
                <a:latin typeface="Times New Roman"/>
                <a:cs typeface="Times New Roman"/>
              </a:rPr>
              <a:t>PACL </a:t>
            </a:r>
            <a:r>
              <a:rPr sz="2000" spc="-5" dirty="0">
                <a:latin typeface="Times New Roman"/>
                <a:cs typeface="Times New Roman"/>
              </a:rPr>
              <a:t>associated with  object</a:t>
            </a:r>
            <a:endParaRPr sz="2000">
              <a:latin typeface="Times New Roman"/>
              <a:cs typeface="Times New Roman"/>
            </a:endParaRPr>
          </a:p>
          <a:p>
            <a:pPr marL="283845" marR="5080" indent="-271145">
              <a:lnSpc>
                <a:spcPts val="2590"/>
              </a:lnSpc>
              <a:spcBef>
                <a:spcPts val="57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400" spc="-5" dirty="0">
                <a:latin typeface="Times New Roman"/>
                <a:cs typeface="Times New Roman"/>
              </a:rPr>
              <a:t>Proof </a:t>
            </a:r>
            <a:r>
              <a:rPr sz="2400" dirty="0">
                <a:latin typeface="Times New Roman"/>
                <a:cs typeface="Times New Roman"/>
              </a:rPr>
              <a:t>of concept has been </a:t>
            </a:r>
            <a:r>
              <a:rPr sz="2400" spc="-5" dirty="0">
                <a:latin typeface="Times New Roman"/>
                <a:cs typeface="Times New Roman"/>
              </a:rPr>
              <a:t>shown, </a:t>
            </a:r>
            <a:r>
              <a:rPr sz="2400" dirty="0">
                <a:latin typeface="Times New Roman"/>
                <a:cs typeface="Times New Roman"/>
              </a:rPr>
              <a:t>but either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few  </a:t>
            </a:r>
            <a:r>
              <a:rPr sz="2400" spc="-5" dirty="0">
                <a:latin typeface="Times New Roman"/>
                <a:cs typeface="Times New Roman"/>
              </a:rPr>
              <a:t>or no </a:t>
            </a:r>
            <a:r>
              <a:rPr sz="2400" dirty="0">
                <a:latin typeface="Times New Roman"/>
                <a:cs typeface="Times New Roman"/>
              </a:rPr>
              <a:t>actual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implementations.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652777" y="6420611"/>
            <a:ext cx="38100" cy="37465"/>
          </a:xfrm>
          <a:custGeom>
            <a:avLst/>
            <a:gdLst/>
            <a:ahLst/>
            <a:cxnLst/>
            <a:rect l="l" t="t" r="r" b="b"/>
            <a:pathLst>
              <a:path w="38100" h="37464">
                <a:moveTo>
                  <a:pt x="26588" y="13715"/>
                </a:moveTo>
                <a:lnTo>
                  <a:pt x="0" y="13715"/>
                </a:lnTo>
                <a:lnTo>
                  <a:pt x="0" y="20573"/>
                </a:lnTo>
                <a:lnTo>
                  <a:pt x="762" y="24383"/>
                </a:lnTo>
                <a:lnTo>
                  <a:pt x="3048" y="27431"/>
                </a:lnTo>
                <a:lnTo>
                  <a:pt x="3809" y="28193"/>
                </a:lnTo>
                <a:lnTo>
                  <a:pt x="6858" y="32765"/>
                </a:lnTo>
                <a:lnTo>
                  <a:pt x="9905" y="34289"/>
                </a:lnTo>
                <a:lnTo>
                  <a:pt x="10667" y="34289"/>
                </a:lnTo>
                <a:lnTo>
                  <a:pt x="12192" y="35051"/>
                </a:lnTo>
                <a:lnTo>
                  <a:pt x="12954" y="35813"/>
                </a:lnTo>
                <a:lnTo>
                  <a:pt x="14478" y="36575"/>
                </a:lnTo>
                <a:lnTo>
                  <a:pt x="19050" y="37337"/>
                </a:lnTo>
                <a:lnTo>
                  <a:pt x="26588" y="13715"/>
                </a:lnTo>
                <a:close/>
              </a:path>
              <a:path w="38100" h="37464">
                <a:moveTo>
                  <a:pt x="37229" y="13715"/>
                </a:moveTo>
                <a:lnTo>
                  <a:pt x="35052" y="6095"/>
                </a:lnTo>
                <a:lnTo>
                  <a:pt x="35052" y="6857"/>
                </a:lnTo>
                <a:lnTo>
                  <a:pt x="30479" y="2285"/>
                </a:lnTo>
                <a:lnTo>
                  <a:pt x="30275" y="2163"/>
                </a:lnTo>
                <a:lnTo>
                  <a:pt x="26588" y="13715"/>
                </a:lnTo>
                <a:lnTo>
                  <a:pt x="37229" y="13715"/>
                </a:lnTo>
                <a:close/>
              </a:path>
              <a:path w="38100" h="37464">
                <a:moveTo>
                  <a:pt x="30479" y="1523"/>
                </a:moveTo>
                <a:lnTo>
                  <a:pt x="26669" y="0"/>
                </a:lnTo>
                <a:lnTo>
                  <a:pt x="29718" y="1828"/>
                </a:lnTo>
                <a:lnTo>
                  <a:pt x="29718" y="1523"/>
                </a:lnTo>
                <a:lnTo>
                  <a:pt x="30295" y="2101"/>
                </a:lnTo>
                <a:lnTo>
                  <a:pt x="30479" y="1523"/>
                </a:lnTo>
                <a:close/>
              </a:path>
              <a:path w="38100" h="37464">
                <a:moveTo>
                  <a:pt x="30295" y="2101"/>
                </a:moveTo>
                <a:lnTo>
                  <a:pt x="29718" y="1523"/>
                </a:lnTo>
                <a:lnTo>
                  <a:pt x="29718" y="1828"/>
                </a:lnTo>
                <a:lnTo>
                  <a:pt x="30275" y="2163"/>
                </a:lnTo>
                <a:close/>
              </a:path>
              <a:path w="38100" h="37464">
                <a:moveTo>
                  <a:pt x="38100" y="16763"/>
                </a:moveTo>
                <a:lnTo>
                  <a:pt x="38100" y="13715"/>
                </a:lnTo>
                <a:lnTo>
                  <a:pt x="37229" y="13715"/>
                </a:lnTo>
                <a:lnTo>
                  <a:pt x="38100" y="1676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4182" y="1445005"/>
            <a:ext cx="359156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Basics </a:t>
            </a:r>
            <a:r>
              <a:rPr spc="-5" dirty="0"/>
              <a:t>of </a:t>
            </a:r>
            <a:r>
              <a:rPr spc="-10" dirty="0"/>
              <a:t>Access</a:t>
            </a:r>
            <a:r>
              <a:rPr spc="-85" dirty="0"/>
              <a:t> </a:t>
            </a:r>
            <a:r>
              <a:rPr spc="-10" dirty="0"/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98039" y="2220722"/>
            <a:ext cx="6268085" cy="4018279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283845" marR="541020" indent="-271145">
              <a:lnSpc>
                <a:spcPts val="2600"/>
              </a:lnSpc>
              <a:spcBef>
                <a:spcPts val="3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i="1" spc="5" dirty="0">
                <a:latin typeface="Times New Roman"/>
                <a:cs typeface="Times New Roman"/>
              </a:rPr>
              <a:t>Access </a:t>
            </a:r>
            <a:r>
              <a:rPr sz="2350" i="1" spc="-5" dirty="0">
                <a:latin typeface="Times New Roman"/>
                <a:cs typeface="Times New Roman"/>
              </a:rPr>
              <a:t>control </a:t>
            </a:r>
            <a:r>
              <a:rPr sz="2350" spc="5" dirty="0">
                <a:latin typeface="Times New Roman"/>
                <a:cs typeface="Times New Roman"/>
              </a:rPr>
              <a:t>is a collection of methods and  components:</a:t>
            </a:r>
            <a:endParaRPr sz="2350" dirty="0">
              <a:latin typeface="Times New Roman"/>
              <a:cs typeface="Times New Roman"/>
            </a:endParaRPr>
          </a:p>
          <a:p>
            <a:pPr marL="599440" lvl="1" indent="-226060">
              <a:lnSpc>
                <a:spcPts val="2385"/>
              </a:lnSpc>
              <a:buFont typeface="Arial"/>
              <a:buChar char="•"/>
              <a:tabLst>
                <a:tab pos="598805" algn="l"/>
                <a:tab pos="599440" algn="l"/>
              </a:tabLst>
            </a:pPr>
            <a:r>
              <a:rPr sz="2000" spc="-10" dirty="0">
                <a:latin typeface="Times New Roman"/>
                <a:cs typeface="Times New Roman"/>
              </a:rPr>
              <a:t>Supports </a:t>
            </a:r>
            <a:r>
              <a:rPr sz="2000" spc="-5" dirty="0">
                <a:latin typeface="Times New Roman"/>
                <a:cs typeface="Times New Roman"/>
              </a:rPr>
              <a:t>confidentiality </a:t>
            </a:r>
            <a:r>
              <a:rPr sz="2000" spc="-10" dirty="0">
                <a:latin typeface="Times New Roman"/>
                <a:cs typeface="Times New Roman"/>
              </a:rPr>
              <a:t>(protects </a:t>
            </a:r>
            <a:r>
              <a:rPr sz="2000" spc="-5" dirty="0">
                <a:latin typeface="Times New Roman"/>
                <a:cs typeface="Times New Roman"/>
              </a:rPr>
              <a:t>information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from</a:t>
            </a:r>
            <a:endParaRPr sz="2000" dirty="0">
              <a:latin typeface="Times New Roman"/>
              <a:cs typeface="Times New Roman"/>
            </a:endParaRPr>
          </a:p>
          <a:p>
            <a:pPr marL="599440">
              <a:lnSpc>
                <a:spcPct val="100000"/>
              </a:lnSpc>
              <a:spcBef>
                <a:spcPts val="195"/>
              </a:spcBef>
            </a:pPr>
            <a:r>
              <a:rPr sz="2000" spc="-5" dirty="0">
                <a:latin typeface="Times New Roman"/>
                <a:cs typeface="Times New Roman"/>
              </a:rPr>
              <a:t>unauthorized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disclosure)</a:t>
            </a:r>
            <a:endParaRPr sz="2000" dirty="0">
              <a:latin typeface="Times New Roman"/>
              <a:cs typeface="Times New Roman"/>
            </a:endParaRPr>
          </a:p>
          <a:p>
            <a:pPr marL="599440" marR="1072515" lvl="1" indent="-226060">
              <a:lnSpc>
                <a:spcPts val="2600"/>
              </a:lnSpc>
              <a:spcBef>
                <a:spcPts val="120"/>
              </a:spcBef>
              <a:buFont typeface="Arial"/>
              <a:buChar char="•"/>
              <a:tabLst>
                <a:tab pos="598805" algn="l"/>
                <a:tab pos="599440" algn="l"/>
              </a:tabLst>
            </a:pPr>
            <a:r>
              <a:rPr sz="2000" spc="-10" dirty="0">
                <a:latin typeface="Times New Roman"/>
                <a:cs typeface="Times New Roman"/>
              </a:rPr>
              <a:t>Supports </a:t>
            </a:r>
            <a:r>
              <a:rPr sz="2000" spc="-5" dirty="0">
                <a:latin typeface="Times New Roman"/>
                <a:cs typeface="Times New Roman"/>
              </a:rPr>
              <a:t>integrity (protects information from  unauthorized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modification)</a:t>
            </a:r>
            <a:endParaRPr sz="2000" dirty="0">
              <a:latin typeface="Times New Roman"/>
              <a:cs typeface="Times New Roman"/>
            </a:endParaRPr>
          </a:p>
          <a:p>
            <a:pPr marL="283845" marR="5080" indent="-271145">
              <a:lnSpc>
                <a:spcPts val="2600"/>
              </a:lnSpc>
              <a:spcBef>
                <a:spcPts val="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i="1" spc="5" dirty="0">
                <a:latin typeface="Times New Roman"/>
                <a:cs typeface="Times New Roman"/>
              </a:rPr>
              <a:t>Authorization</a:t>
            </a:r>
            <a:r>
              <a:rPr sz="2350" i="1" spc="5" dirty="0">
                <a:latin typeface="Times New Roman"/>
                <a:cs typeface="Times New Roman"/>
              </a:rPr>
              <a:t>: </a:t>
            </a:r>
            <a:r>
              <a:rPr sz="2350" spc="5" dirty="0">
                <a:latin typeface="Times New Roman"/>
                <a:cs typeface="Times New Roman"/>
              </a:rPr>
              <a:t>allow only authorized subjects </a:t>
            </a:r>
            <a:r>
              <a:rPr sz="2400" dirty="0">
                <a:latin typeface="Times New Roman"/>
                <a:cs typeface="Times New Roman"/>
              </a:rPr>
              <a:t>to  access objects that </a:t>
            </a:r>
            <a:r>
              <a:rPr sz="2400" spc="-5" dirty="0">
                <a:latin typeface="Times New Roman"/>
                <a:cs typeface="Times New Roman"/>
              </a:rPr>
              <a:t>they </a:t>
            </a:r>
            <a:r>
              <a:rPr sz="2400" dirty="0">
                <a:latin typeface="Times New Roman"/>
                <a:cs typeface="Times New Roman"/>
              </a:rPr>
              <a:t>are permitted to access,  and only in the permitted </a:t>
            </a:r>
            <a:r>
              <a:rPr sz="2400" spc="-5" dirty="0">
                <a:latin typeface="Times New Roman"/>
                <a:cs typeface="Times New Roman"/>
              </a:rPr>
              <a:t>ways. </a:t>
            </a:r>
            <a:r>
              <a:rPr sz="2400" dirty="0">
                <a:latin typeface="Times New Roman"/>
                <a:cs typeface="Times New Roman"/>
              </a:rPr>
              <a:t>(Acceptable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use)</a:t>
            </a:r>
          </a:p>
          <a:p>
            <a:pPr marL="283845" indent="-271145">
              <a:lnSpc>
                <a:spcPts val="2415"/>
              </a:lnSpc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i="1" spc="5" dirty="0">
                <a:latin typeface="Times New Roman"/>
                <a:cs typeface="Times New Roman"/>
              </a:rPr>
              <a:t>Least privilege</a:t>
            </a:r>
            <a:r>
              <a:rPr sz="2350" b="1" i="1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philosophy:</a:t>
            </a:r>
            <a:endParaRPr sz="2350" dirty="0">
              <a:latin typeface="Times New Roman"/>
              <a:cs typeface="Times New Roman"/>
            </a:endParaRPr>
          </a:p>
          <a:p>
            <a:pPr marL="283845" marR="62230">
              <a:lnSpc>
                <a:spcPts val="2600"/>
              </a:lnSpc>
              <a:spcBef>
                <a:spcPts val="185"/>
              </a:spcBef>
            </a:pP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subject is </a:t>
            </a:r>
            <a:r>
              <a:rPr sz="2400" dirty="0">
                <a:latin typeface="Times New Roman"/>
                <a:cs typeface="Times New Roman"/>
              </a:rPr>
              <a:t>granted permissions needed </a:t>
            </a:r>
            <a:r>
              <a:rPr sz="2400" spc="-5" dirty="0">
                <a:latin typeface="Times New Roman"/>
                <a:cs typeface="Times New Roman"/>
              </a:rPr>
              <a:t>to  </a:t>
            </a:r>
            <a:r>
              <a:rPr sz="2400" dirty="0">
                <a:latin typeface="Times New Roman"/>
                <a:cs typeface="Times New Roman"/>
              </a:rPr>
              <a:t>accomplish </a:t>
            </a:r>
            <a:r>
              <a:rPr sz="2400" spc="-5" dirty="0">
                <a:latin typeface="Times New Roman"/>
                <a:cs typeface="Times New Roman"/>
              </a:rPr>
              <a:t>the required </a:t>
            </a:r>
            <a:r>
              <a:rPr sz="2400" dirty="0">
                <a:latin typeface="Times New Roman"/>
                <a:cs typeface="Times New Roman"/>
              </a:rPr>
              <a:t>tasks and nothing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more.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921761" y="6418578"/>
            <a:ext cx="1035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08423" y="1445005"/>
            <a:ext cx="124206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Controls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907539" y="2307589"/>
            <a:ext cx="6009005" cy="3908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508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Mechanisms put into place to allow or disallow  object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access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Any </a:t>
            </a:r>
            <a:r>
              <a:rPr sz="2200" spc="5" dirty="0">
                <a:latin typeface="Times New Roman"/>
                <a:cs typeface="Times New Roman"/>
              </a:rPr>
              <a:t>potential barrier to unauthorized</a:t>
            </a:r>
            <a:r>
              <a:rPr sz="2200" spc="-14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access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Controls are </a:t>
            </a:r>
            <a:r>
              <a:rPr sz="2350" dirty="0">
                <a:latin typeface="Times New Roman"/>
                <a:cs typeface="Times New Roman"/>
              </a:rPr>
              <a:t>organized </a:t>
            </a:r>
            <a:r>
              <a:rPr sz="2350" spc="5" dirty="0">
                <a:latin typeface="Times New Roman"/>
                <a:cs typeface="Times New Roman"/>
              </a:rPr>
              <a:t>into </a:t>
            </a:r>
            <a:r>
              <a:rPr sz="2350" dirty="0">
                <a:latin typeface="Times New Roman"/>
                <a:cs typeface="Times New Roman"/>
              </a:rPr>
              <a:t>different</a:t>
            </a:r>
            <a:r>
              <a:rPr sz="2350" spc="3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categories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Common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categories</a:t>
            </a:r>
            <a:endParaRPr sz="2350">
              <a:latin typeface="Times New Roman"/>
              <a:cs typeface="Times New Roman"/>
            </a:endParaRPr>
          </a:p>
          <a:p>
            <a:pPr marL="599440" marR="41910" lvl="1" indent="-226060">
              <a:lnSpc>
                <a:spcPct val="100699"/>
              </a:lnSpc>
              <a:spcBef>
                <a:spcPts val="53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Administrative </a:t>
            </a:r>
            <a:r>
              <a:rPr sz="2200" spc="5" dirty="0">
                <a:latin typeface="Times New Roman"/>
                <a:cs typeface="Times New Roman"/>
              </a:rPr>
              <a:t>(enforce </a:t>
            </a:r>
            <a:r>
              <a:rPr sz="2200" dirty="0">
                <a:latin typeface="Times New Roman"/>
                <a:cs typeface="Times New Roman"/>
              </a:rPr>
              <a:t>security policy</a:t>
            </a:r>
            <a:r>
              <a:rPr sz="2200" spc="-114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through  procedures,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rules)</a:t>
            </a:r>
            <a:endParaRPr sz="2200">
              <a:latin typeface="Times New Roman"/>
              <a:cs typeface="Times New Roman"/>
            </a:endParaRPr>
          </a:p>
          <a:p>
            <a:pPr marL="599440" marR="466090" lvl="1" indent="-226060">
              <a:lnSpc>
                <a:spcPct val="100699"/>
              </a:lnSpc>
              <a:spcBef>
                <a:spcPts val="52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-5" dirty="0">
                <a:latin typeface="Times New Roman"/>
                <a:cs typeface="Times New Roman"/>
              </a:rPr>
              <a:t>Logical/Technical </a:t>
            </a:r>
            <a:r>
              <a:rPr sz="2200" spc="5" dirty="0">
                <a:latin typeface="Times New Roman"/>
                <a:cs typeface="Times New Roman"/>
              </a:rPr>
              <a:t>(implement object</a:t>
            </a:r>
            <a:r>
              <a:rPr sz="2200" spc="-10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access  restrictions)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Physical (limit physical access to</a:t>
            </a:r>
            <a:r>
              <a:rPr sz="2200" spc="-114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hardware)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20</a:t>
            </a:fld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75685" y="1445005"/>
            <a:ext cx="390779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Control</a:t>
            </a:r>
            <a:r>
              <a:rPr spc="35" dirty="0"/>
              <a:t> </a:t>
            </a:r>
            <a:r>
              <a:rPr spc="-30" dirty="0"/>
              <a:t>Techniques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336030" cy="357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68453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Choose </a:t>
            </a:r>
            <a:r>
              <a:rPr sz="2350" spc="5" dirty="0">
                <a:latin typeface="Times New Roman"/>
                <a:cs typeface="Times New Roman"/>
              </a:rPr>
              <a:t>techniques that fit the </a:t>
            </a:r>
            <a:r>
              <a:rPr sz="2350" spc="-5" dirty="0">
                <a:latin typeface="Times New Roman"/>
                <a:cs typeface="Times New Roman"/>
              </a:rPr>
              <a:t>organization’s  </a:t>
            </a:r>
            <a:r>
              <a:rPr sz="2350" spc="5" dirty="0">
                <a:latin typeface="Times New Roman"/>
                <a:cs typeface="Times New Roman"/>
              </a:rPr>
              <a:t>needs (which are </a:t>
            </a:r>
            <a:r>
              <a:rPr sz="2350" b="1" dirty="0">
                <a:latin typeface="Times New Roman"/>
                <a:cs typeface="Times New Roman"/>
              </a:rPr>
              <a:t>defined </a:t>
            </a:r>
            <a:r>
              <a:rPr sz="2350" b="1" spc="5" dirty="0">
                <a:latin typeface="Times New Roman"/>
                <a:cs typeface="Times New Roman"/>
              </a:rPr>
              <a:t>by</a:t>
            </a:r>
            <a:r>
              <a:rPr sz="2350" b="1" spc="-45" dirty="0">
                <a:latin typeface="Times New Roman"/>
                <a:cs typeface="Times New Roman"/>
              </a:rPr>
              <a:t> </a:t>
            </a:r>
            <a:r>
              <a:rPr sz="2350" b="1" spc="5" dirty="0">
                <a:latin typeface="Times New Roman"/>
                <a:cs typeface="Times New Roman"/>
              </a:rPr>
              <a:t>policy</a:t>
            </a:r>
            <a:r>
              <a:rPr sz="2350" spc="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Considerations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include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Level of security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required</a:t>
            </a:r>
            <a:endParaRPr sz="2200">
              <a:latin typeface="Times New Roman"/>
              <a:cs typeface="Times New Roman"/>
            </a:endParaRPr>
          </a:p>
          <a:p>
            <a:pPr marL="599440" marR="930275" lvl="1" indent="-226060">
              <a:lnSpc>
                <a:spcPct val="100699"/>
              </a:lnSpc>
              <a:spcBef>
                <a:spcPts val="52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User and environmental impact of</a:t>
            </a:r>
            <a:r>
              <a:rPr sz="2200" spc="-14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security  measures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-10" dirty="0">
                <a:latin typeface="Times New Roman"/>
                <a:cs typeface="Times New Roman"/>
              </a:rPr>
              <a:t>Techniques </a:t>
            </a:r>
            <a:r>
              <a:rPr sz="2350" dirty="0">
                <a:latin typeface="Times New Roman"/>
                <a:cs typeface="Times New Roman"/>
              </a:rPr>
              <a:t>differ </a:t>
            </a:r>
            <a:r>
              <a:rPr sz="2350" spc="5" dirty="0">
                <a:latin typeface="Times New Roman"/>
                <a:cs typeface="Times New Roman"/>
              </a:rPr>
              <a:t>in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The way objects and subjects are</a:t>
            </a:r>
            <a:r>
              <a:rPr sz="2200" spc="-10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identified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How decisions are made to approve or deny</a:t>
            </a:r>
            <a:r>
              <a:rPr sz="2200" spc="-15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access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11144" y="1445005"/>
            <a:ext cx="343662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Control</a:t>
            </a:r>
            <a:r>
              <a:rPr spc="10" dirty="0"/>
              <a:t> </a:t>
            </a:r>
            <a:r>
              <a:rPr spc="-10" dirty="0"/>
              <a:t>Designs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37842" y="2328925"/>
            <a:ext cx="5737225" cy="28009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7747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Access control designs define rules for users  accessing files or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devices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Four </a:t>
            </a:r>
            <a:r>
              <a:rPr sz="2350" spc="10" dirty="0">
                <a:latin typeface="Times New Roman"/>
                <a:cs typeface="Times New Roman"/>
              </a:rPr>
              <a:t>common </a:t>
            </a:r>
            <a:r>
              <a:rPr sz="2350" spc="5" dirty="0">
                <a:latin typeface="Times New Roman"/>
                <a:cs typeface="Times New Roman"/>
              </a:rPr>
              <a:t>access control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designs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Mandatory </a:t>
            </a:r>
            <a:r>
              <a:rPr sz="2200" spc="5" dirty="0">
                <a:latin typeface="Times New Roman"/>
                <a:cs typeface="Times New Roman"/>
              </a:rPr>
              <a:t>access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control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Discretionary access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control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Non-discretionary </a:t>
            </a:r>
            <a:r>
              <a:rPr sz="2200" spc="5" dirty="0">
                <a:latin typeface="Times New Roman"/>
                <a:cs typeface="Times New Roman"/>
              </a:rPr>
              <a:t>(role-based) access</a:t>
            </a:r>
            <a:r>
              <a:rPr sz="2200" spc="-10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control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Attribute </a:t>
            </a:r>
            <a:r>
              <a:rPr sz="2200" spc="5" dirty="0">
                <a:latin typeface="Times New Roman"/>
                <a:cs typeface="Times New Roman"/>
              </a:rPr>
              <a:t>based access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control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44266" y="1445005"/>
            <a:ext cx="3770629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Mandatory Access</a:t>
            </a:r>
            <a:r>
              <a:rPr spc="-75" dirty="0"/>
              <a:t> </a:t>
            </a:r>
            <a:r>
              <a:rPr spc="-10" dirty="0"/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11400"/>
            <a:ext cx="6088380" cy="3646804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3845" marR="511175" indent="-271145">
              <a:lnSpc>
                <a:spcPts val="2590"/>
              </a:lnSpc>
              <a:spcBef>
                <a:spcPts val="42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400" dirty="0">
                <a:latin typeface="Times New Roman"/>
                <a:cs typeface="Times New Roman"/>
              </a:rPr>
              <a:t>Assigns a security </a:t>
            </a:r>
            <a:r>
              <a:rPr sz="2400" spc="-5" dirty="0">
                <a:latin typeface="Times New Roman"/>
                <a:cs typeface="Times New Roman"/>
              </a:rPr>
              <a:t>level to </a:t>
            </a:r>
            <a:r>
              <a:rPr sz="2400" dirty="0">
                <a:latin typeface="Times New Roman"/>
                <a:cs typeface="Times New Roman"/>
              </a:rPr>
              <a:t>each subject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 object </a:t>
            </a:r>
            <a:r>
              <a:rPr sz="2400" spc="-5" dirty="0">
                <a:latin typeface="Times New Roman"/>
                <a:cs typeface="Times New Roman"/>
              </a:rPr>
              <a:t>(Example: </a:t>
            </a:r>
            <a:r>
              <a:rPr sz="2400" spc="-60" dirty="0">
                <a:latin typeface="Times New Roman"/>
                <a:cs typeface="Times New Roman"/>
              </a:rPr>
              <a:t>Top </a:t>
            </a:r>
            <a:r>
              <a:rPr sz="2400" spc="-5" dirty="0">
                <a:latin typeface="Times New Roman"/>
                <a:cs typeface="Times New Roman"/>
              </a:rPr>
              <a:t>secret, secret,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etc.)</a:t>
            </a:r>
            <a:endParaRPr sz="2400">
              <a:latin typeface="Times New Roman"/>
              <a:cs typeface="Times New Roman"/>
            </a:endParaRPr>
          </a:p>
          <a:p>
            <a:pPr marL="283845" marR="387985" indent="-271145">
              <a:lnSpc>
                <a:spcPts val="2590"/>
              </a:lnSpc>
              <a:spcBef>
                <a:spcPts val="58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400" dirty="0">
                <a:latin typeface="Times New Roman"/>
                <a:cs typeface="Times New Roman"/>
              </a:rPr>
              <a:t>Matches level of subject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level of object</a:t>
            </a:r>
            <a:r>
              <a:rPr sz="2400" spc="-1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 </a:t>
            </a:r>
            <a:r>
              <a:rPr sz="2400" dirty="0">
                <a:latin typeface="Times New Roman"/>
                <a:cs typeface="Times New Roman"/>
              </a:rPr>
              <a:t>determine </a:t>
            </a:r>
            <a:r>
              <a:rPr sz="2400" spc="-5" dirty="0">
                <a:latin typeface="Times New Roman"/>
                <a:cs typeface="Times New Roman"/>
              </a:rPr>
              <a:t>when </a:t>
            </a:r>
            <a:r>
              <a:rPr sz="2400" dirty="0">
                <a:latin typeface="Times New Roman"/>
                <a:cs typeface="Times New Roman"/>
              </a:rPr>
              <a:t>access </a:t>
            </a:r>
            <a:r>
              <a:rPr sz="2400" spc="-5" dirty="0">
                <a:latin typeface="Times New Roman"/>
                <a:cs typeface="Times New Roman"/>
              </a:rPr>
              <a:t>should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granted</a:t>
            </a:r>
            <a:endParaRPr sz="2400">
              <a:latin typeface="Times New Roman"/>
              <a:cs typeface="Times New Roman"/>
            </a:endParaRPr>
          </a:p>
          <a:p>
            <a:pPr marL="283845" marR="5080" indent="-271145">
              <a:lnSpc>
                <a:spcPts val="2590"/>
              </a:lnSpc>
              <a:spcBef>
                <a:spcPts val="58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400" spc="-5" dirty="0">
                <a:latin typeface="Times New Roman"/>
                <a:cs typeface="Times New Roman"/>
              </a:rPr>
              <a:t>Often requires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subject to have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need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know  in addition to proper security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clearance</a:t>
            </a:r>
            <a:endParaRPr sz="2400">
              <a:latin typeface="Times New Roman"/>
              <a:cs typeface="Times New Roman"/>
            </a:endParaRPr>
          </a:p>
          <a:p>
            <a:pPr marL="283845" marR="188595" indent="-271145">
              <a:lnSpc>
                <a:spcPts val="2590"/>
              </a:lnSpc>
              <a:spcBef>
                <a:spcPts val="58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400" spc="-5" dirty="0">
                <a:latin typeface="Times New Roman"/>
                <a:cs typeface="Times New Roman"/>
              </a:rPr>
              <a:t>Need </a:t>
            </a:r>
            <a:r>
              <a:rPr sz="2400" dirty="0">
                <a:latin typeface="Times New Roman"/>
                <a:cs typeface="Times New Roman"/>
              </a:rPr>
              <a:t>to know indicates that a </a:t>
            </a:r>
            <a:r>
              <a:rPr sz="2400" spc="-5" dirty="0">
                <a:latin typeface="Times New Roman"/>
                <a:cs typeface="Times New Roman"/>
              </a:rPr>
              <a:t>subject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requires  </a:t>
            </a:r>
            <a:r>
              <a:rPr sz="2400" dirty="0">
                <a:latin typeface="Times New Roman"/>
                <a:cs typeface="Times New Roman"/>
              </a:rPr>
              <a:t>access to object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complete a particular </a:t>
            </a:r>
            <a:r>
              <a:rPr sz="2400" spc="-5" dirty="0">
                <a:latin typeface="Times New Roman"/>
                <a:cs typeface="Times New Roman"/>
              </a:rPr>
              <a:t>task  (least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privilege)</a:t>
            </a:r>
            <a:endParaRPr sz="24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400" spc="-5" dirty="0">
                <a:latin typeface="Times New Roman"/>
                <a:cs typeface="Times New Roman"/>
              </a:rPr>
              <a:t>Information flows </a:t>
            </a:r>
            <a:r>
              <a:rPr sz="2400" i="1" dirty="0">
                <a:latin typeface="Times New Roman"/>
                <a:cs typeface="Times New Roman"/>
              </a:rPr>
              <a:t>up, </a:t>
            </a:r>
            <a:r>
              <a:rPr sz="2400" spc="-5" dirty="0">
                <a:latin typeface="Times New Roman"/>
                <a:cs typeface="Times New Roman"/>
              </a:rPr>
              <a:t>not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down.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23</a:t>
            </a:fld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36773" y="1445005"/>
            <a:ext cx="478472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Bell-La Padula Model,</a:t>
            </a:r>
            <a:r>
              <a:rPr spc="35" dirty="0"/>
              <a:t> </a:t>
            </a:r>
            <a:r>
              <a:rPr spc="-10" dirty="0"/>
              <a:t>Preliminary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4563"/>
            <a:ext cx="5927725" cy="3307079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6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Security </a:t>
            </a:r>
            <a:r>
              <a:rPr sz="2350" spc="5" dirty="0">
                <a:latin typeface="Times New Roman"/>
                <a:cs typeface="Times New Roman"/>
              </a:rPr>
              <a:t>levels arranged in linear</a:t>
            </a:r>
            <a:r>
              <a:rPr sz="2350" spc="1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ordering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-50" dirty="0">
                <a:latin typeface="Times New Roman"/>
                <a:cs typeface="Times New Roman"/>
              </a:rPr>
              <a:t>Top </a:t>
            </a:r>
            <a:r>
              <a:rPr sz="2200" spc="5" dirty="0">
                <a:latin typeface="Times New Roman"/>
                <a:cs typeface="Times New Roman"/>
              </a:rPr>
              <a:t>Secret: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highest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Secret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Confidential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Unclassified: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i="1" spc="5" dirty="0">
                <a:latin typeface="Times New Roman"/>
                <a:cs typeface="Times New Roman"/>
              </a:rPr>
              <a:t>lowest</a:t>
            </a:r>
            <a:endParaRPr sz="2200">
              <a:latin typeface="Times New Roman"/>
              <a:cs typeface="Times New Roman"/>
            </a:endParaRPr>
          </a:p>
          <a:p>
            <a:pPr marL="283845" marR="101600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Levels (</a:t>
            </a:r>
            <a:r>
              <a:rPr sz="2350" i="1" spc="5" dirty="0">
                <a:latin typeface="Times New Roman"/>
                <a:cs typeface="Times New Roman"/>
              </a:rPr>
              <a:t>L</a:t>
            </a:r>
            <a:r>
              <a:rPr sz="2350" spc="5" dirty="0">
                <a:latin typeface="Times New Roman"/>
                <a:cs typeface="Times New Roman"/>
              </a:rPr>
              <a:t>) consist of </a:t>
            </a:r>
            <a:r>
              <a:rPr sz="2350" i="1" spc="5" dirty="0">
                <a:latin typeface="Times New Roman"/>
                <a:cs typeface="Times New Roman"/>
              </a:rPr>
              <a:t>security clearance levels  L</a:t>
            </a:r>
            <a:r>
              <a:rPr sz="2350" spc="5" dirty="0">
                <a:latin typeface="Times New Roman"/>
                <a:cs typeface="Times New Roman"/>
              </a:rPr>
              <a:t>(</a:t>
            </a:r>
            <a:r>
              <a:rPr sz="2350" i="1" spc="5" dirty="0">
                <a:latin typeface="Times New Roman"/>
                <a:cs typeface="Times New Roman"/>
              </a:rPr>
              <a:t>s</a:t>
            </a:r>
            <a:r>
              <a:rPr sz="2350" spc="5" dirty="0">
                <a:latin typeface="Times New Roman"/>
                <a:cs typeface="Times New Roman"/>
              </a:rPr>
              <a:t>) for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subjects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Objects </a:t>
            </a:r>
            <a:r>
              <a:rPr sz="2350" spc="5" dirty="0">
                <a:latin typeface="Times New Roman"/>
                <a:cs typeface="Times New Roman"/>
              </a:rPr>
              <a:t>have </a:t>
            </a:r>
            <a:r>
              <a:rPr sz="2350" i="1" spc="5" dirty="0">
                <a:latin typeface="Times New Roman"/>
                <a:cs typeface="Times New Roman"/>
              </a:rPr>
              <a:t>security classification levels</a:t>
            </a:r>
            <a:r>
              <a:rPr sz="2350" i="1" spc="30" dirty="0">
                <a:latin typeface="Times New Roman"/>
                <a:cs typeface="Times New Roman"/>
              </a:rPr>
              <a:t> </a:t>
            </a:r>
            <a:r>
              <a:rPr sz="2350" i="1" spc="5" dirty="0">
                <a:latin typeface="Times New Roman"/>
                <a:cs typeface="Times New Roman"/>
              </a:rPr>
              <a:t>L</a:t>
            </a:r>
            <a:r>
              <a:rPr sz="2350" spc="5" dirty="0">
                <a:latin typeface="Times New Roman"/>
                <a:cs typeface="Times New Roman"/>
              </a:rPr>
              <a:t>(</a:t>
            </a:r>
            <a:r>
              <a:rPr sz="2350" i="1" spc="5" dirty="0">
                <a:latin typeface="Times New Roman"/>
                <a:cs typeface="Times New Roman"/>
              </a:rPr>
              <a:t>o</a:t>
            </a:r>
            <a:r>
              <a:rPr sz="2350" spc="5" dirty="0">
                <a:latin typeface="Times New Roman"/>
                <a:cs typeface="Times New Roman"/>
              </a:rPr>
              <a:t>)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271771" y="3193542"/>
            <a:ext cx="190500" cy="845185"/>
          </a:xfrm>
          <a:custGeom>
            <a:avLst/>
            <a:gdLst/>
            <a:ahLst/>
            <a:cxnLst/>
            <a:rect l="l" t="t" r="r" b="b"/>
            <a:pathLst>
              <a:path w="190500" h="845185">
                <a:moveTo>
                  <a:pt x="190500" y="730758"/>
                </a:moveTo>
                <a:lnTo>
                  <a:pt x="0" y="730758"/>
                </a:lnTo>
                <a:lnTo>
                  <a:pt x="76200" y="822198"/>
                </a:lnTo>
                <a:lnTo>
                  <a:pt x="76200" y="749808"/>
                </a:lnTo>
                <a:lnTo>
                  <a:pt x="114300" y="749808"/>
                </a:lnTo>
                <a:lnTo>
                  <a:pt x="114300" y="822198"/>
                </a:lnTo>
                <a:lnTo>
                  <a:pt x="190500" y="730758"/>
                </a:lnTo>
                <a:close/>
              </a:path>
              <a:path w="190500" h="845185">
                <a:moveTo>
                  <a:pt x="114300" y="730758"/>
                </a:moveTo>
                <a:lnTo>
                  <a:pt x="114300" y="0"/>
                </a:lnTo>
                <a:lnTo>
                  <a:pt x="76200" y="0"/>
                </a:lnTo>
                <a:lnTo>
                  <a:pt x="76200" y="730758"/>
                </a:lnTo>
                <a:lnTo>
                  <a:pt x="114300" y="730758"/>
                </a:lnTo>
                <a:close/>
              </a:path>
              <a:path w="190500" h="845185">
                <a:moveTo>
                  <a:pt x="114300" y="822198"/>
                </a:moveTo>
                <a:lnTo>
                  <a:pt x="114300" y="749808"/>
                </a:lnTo>
                <a:lnTo>
                  <a:pt x="76200" y="749808"/>
                </a:lnTo>
                <a:lnTo>
                  <a:pt x="76200" y="822198"/>
                </a:lnTo>
                <a:lnTo>
                  <a:pt x="95250" y="845058"/>
                </a:lnTo>
                <a:lnTo>
                  <a:pt x="114300" y="8221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49650" y="1445005"/>
            <a:ext cx="295910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Classification</a:t>
            </a:r>
            <a:r>
              <a:rPr spc="-5" dirty="0"/>
              <a:t> </a:t>
            </a:r>
            <a:r>
              <a:rPr spc="-10" dirty="0"/>
              <a:t>Levels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98039" y="2244845"/>
            <a:ext cx="5848985" cy="283464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6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Common </a:t>
            </a:r>
            <a:r>
              <a:rPr sz="2350" spc="5" dirty="0">
                <a:latin typeface="Times New Roman"/>
                <a:cs typeface="Times New Roman"/>
              </a:rPr>
              <a:t>military data</a:t>
            </a:r>
            <a:r>
              <a:rPr sz="2350" spc="-2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classifications</a:t>
            </a:r>
            <a:endParaRPr sz="2350">
              <a:latin typeface="Times New Roman"/>
              <a:cs typeface="Times New Roman"/>
            </a:endParaRPr>
          </a:p>
          <a:p>
            <a:pPr marL="599440" marR="697230" lvl="1" indent="-226060">
              <a:lnSpc>
                <a:spcPct val="100499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Unclassified, Sensitive </a:t>
            </a:r>
            <a:r>
              <a:rPr sz="2200" spc="5" dirty="0">
                <a:latin typeface="Times New Roman"/>
                <a:cs typeface="Times New Roman"/>
              </a:rPr>
              <a:t>but</a:t>
            </a:r>
            <a:r>
              <a:rPr sz="2200" spc="-13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Unclassified,  </a:t>
            </a:r>
            <a:r>
              <a:rPr sz="2200" dirty="0">
                <a:latin typeface="Times New Roman"/>
                <a:cs typeface="Times New Roman"/>
              </a:rPr>
              <a:t>Confidential, Secret, </a:t>
            </a:r>
            <a:r>
              <a:rPr sz="2200" spc="-50" dirty="0">
                <a:latin typeface="Times New Roman"/>
                <a:cs typeface="Times New Roman"/>
              </a:rPr>
              <a:t>Top</a:t>
            </a:r>
            <a:r>
              <a:rPr sz="2200" spc="-9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Secret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Common </a:t>
            </a:r>
            <a:r>
              <a:rPr sz="2350" spc="5" dirty="0">
                <a:latin typeface="Times New Roman"/>
                <a:cs typeface="Times New Roman"/>
              </a:rPr>
              <a:t>commercial data</a:t>
            </a:r>
            <a:r>
              <a:rPr sz="2350" spc="-3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classifications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Public, Sensitive, Private,</a:t>
            </a:r>
            <a:r>
              <a:rPr sz="2200" spc="-1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Confidential</a:t>
            </a:r>
            <a:endParaRPr sz="2200">
              <a:latin typeface="Times New Roman"/>
              <a:cs typeface="Times New Roman"/>
            </a:endParaRPr>
          </a:p>
          <a:p>
            <a:pPr marL="283845" marR="5080" indent="-271145">
              <a:lnSpc>
                <a:spcPct val="100899"/>
              </a:lnSpc>
              <a:spcBef>
                <a:spcPts val="56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Classification schemes can include the idea of  “need to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-20" dirty="0">
                <a:latin typeface="Times New Roman"/>
                <a:cs typeface="Times New Roman"/>
              </a:rPr>
              <a:t>know.”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7319" y="960119"/>
            <a:ext cx="7223759" cy="1236345"/>
          </a:xfrm>
          <a:custGeom>
            <a:avLst/>
            <a:gdLst/>
            <a:ahLst/>
            <a:cxnLst/>
            <a:rect l="l" t="t" r="r" b="b"/>
            <a:pathLst>
              <a:path w="7223759" h="1236345">
                <a:moveTo>
                  <a:pt x="0" y="0"/>
                </a:moveTo>
                <a:lnTo>
                  <a:pt x="0" y="1235964"/>
                </a:lnTo>
                <a:lnTo>
                  <a:pt x="7223379" y="123596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07661" y="1445005"/>
            <a:ext cx="124333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Example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521904" y="2273998"/>
          <a:ext cx="6981190" cy="2552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9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2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6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2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2632"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sz="2300" i="1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level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26034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subject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sz="2300" i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level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048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751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object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682"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2300" spc="-60" dirty="0">
                          <a:latin typeface="Times New Roman"/>
                          <a:cs typeface="Times New Roman"/>
                        </a:rPr>
                        <a:t>Top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Secret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2300" spc="-30" dirty="0">
                          <a:latin typeface="Times New Roman"/>
                          <a:cs typeface="Times New Roman"/>
                        </a:rPr>
                        <a:t>Tamara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300" spc="-60" dirty="0">
                          <a:latin typeface="Times New Roman"/>
                          <a:cs typeface="Times New Roman"/>
                        </a:rPr>
                        <a:t>Top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Secret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Personnel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Files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Secret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26034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Samuel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Secret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048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E-Mail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Files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682"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Confidential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36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Clarence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Confidential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Activity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Logs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6062"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Unclassified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Ursula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Unclassified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133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2300" spc="-5" dirty="0">
                          <a:latin typeface="Times New Roman"/>
                          <a:cs typeface="Times New Roman"/>
                        </a:rPr>
                        <a:t>Phone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Lists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890776" y="4816551"/>
            <a:ext cx="6021070" cy="14732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700"/>
              </a:spcBef>
              <a:buChar char="•"/>
              <a:tabLst>
                <a:tab pos="194310" algn="l"/>
              </a:tabLst>
            </a:pPr>
            <a:r>
              <a:rPr sz="2000" spc="-30" dirty="0">
                <a:latin typeface="Times New Roman"/>
                <a:cs typeface="Times New Roman"/>
              </a:rPr>
              <a:t>Tamara </a:t>
            </a:r>
            <a:r>
              <a:rPr sz="2000" spc="-5" dirty="0">
                <a:latin typeface="Times New Roman"/>
                <a:cs typeface="Times New Roman"/>
              </a:rPr>
              <a:t>can read all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files</a:t>
            </a:r>
            <a:endParaRPr sz="2000">
              <a:latin typeface="Times New Roman"/>
              <a:cs typeface="Times New Roman"/>
            </a:endParaRPr>
          </a:p>
          <a:p>
            <a:pPr marL="193675" indent="-180975">
              <a:lnSpc>
                <a:spcPct val="100000"/>
              </a:lnSpc>
              <a:spcBef>
                <a:spcPts val="600"/>
              </a:spcBef>
              <a:buChar char="•"/>
              <a:tabLst>
                <a:tab pos="194310" algn="l"/>
              </a:tabLst>
            </a:pPr>
            <a:r>
              <a:rPr sz="2000" spc="-5" dirty="0">
                <a:latin typeface="Times New Roman"/>
                <a:cs typeface="Times New Roman"/>
              </a:rPr>
              <a:t>Clarence cannot read Personnel or E-Mail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Files</a:t>
            </a:r>
            <a:endParaRPr sz="2000">
              <a:latin typeface="Times New Roman"/>
              <a:cs typeface="Times New Roman"/>
            </a:endParaRPr>
          </a:p>
          <a:p>
            <a:pPr marL="193675" marR="5080" indent="-180975">
              <a:lnSpc>
                <a:spcPct val="100000"/>
              </a:lnSpc>
              <a:spcBef>
                <a:spcPts val="600"/>
              </a:spcBef>
              <a:buChar char="•"/>
              <a:tabLst>
                <a:tab pos="194310" algn="l"/>
              </a:tabLst>
            </a:pPr>
            <a:r>
              <a:rPr sz="2000" spc="-5" dirty="0">
                <a:latin typeface="Times New Roman"/>
                <a:cs typeface="Times New Roman"/>
              </a:rPr>
              <a:t>Ursula can only read Phone Lists, but </a:t>
            </a:r>
            <a:r>
              <a:rPr sz="2000" spc="-30" dirty="0">
                <a:latin typeface="Times New Roman"/>
                <a:cs typeface="Times New Roman"/>
              </a:rPr>
              <a:t>Tamara </a:t>
            </a:r>
            <a:r>
              <a:rPr sz="2000" spc="-5" dirty="0">
                <a:latin typeface="Times New Roman"/>
                <a:cs typeface="Times New Roman"/>
              </a:rPr>
              <a:t>could copy  those personnel files to the telephone lists </a:t>
            </a:r>
            <a:r>
              <a:rPr sz="2000" spc="-15" dirty="0">
                <a:latin typeface="Times New Roman"/>
                <a:cs typeface="Times New Roman"/>
              </a:rPr>
              <a:t>directory.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Bad.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26</a:t>
            </a:fld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6320" y="1445005"/>
            <a:ext cx="290576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Reading</a:t>
            </a:r>
            <a:r>
              <a:rPr spc="-25" dirty="0"/>
              <a:t> </a:t>
            </a:r>
            <a:r>
              <a:rPr spc="-10"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5456"/>
            <a:ext cx="5826125" cy="193421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409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Information flows </a:t>
            </a:r>
            <a:r>
              <a:rPr sz="2350" i="1" spc="5" dirty="0">
                <a:latin typeface="Times New Roman"/>
                <a:cs typeface="Times New Roman"/>
              </a:rPr>
              <a:t>up</a:t>
            </a:r>
            <a:r>
              <a:rPr sz="2350" spc="5" dirty="0">
                <a:latin typeface="Times New Roman"/>
                <a:cs typeface="Times New Roman"/>
              </a:rPr>
              <a:t>, not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i="1" spc="10" dirty="0">
                <a:latin typeface="Times New Roman"/>
                <a:cs typeface="Times New Roman"/>
              </a:rPr>
              <a:t>down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“Reads up” disallowed, “reads down”</a:t>
            </a:r>
            <a:r>
              <a:rPr sz="2200" spc="-12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allowed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Simple Security Condition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(Preliminary)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Subject </a:t>
            </a:r>
            <a:r>
              <a:rPr sz="2200" i="1" spc="5" dirty="0">
                <a:latin typeface="Times New Roman"/>
                <a:cs typeface="Times New Roman"/>
              </a:rPr>
              <a:t>s </a:t>
            </a:r>
            <a:r>
              <a:rPr sz="2200" spc="5" dirty="0">
                <a:latin typeface="Times New Roman"/>
                <a:cs typeface="Times New Roman"/>
              </a:rPr>
              <a:t>can read object </a:t>
            </a:r>
            <a:r>
              <a:rPr sz="2200" i="1" spc="5" dirty="0">
                <a:latin typeface="Times New Roman"/>
                <a:cs typeface="Times New Roman"/>
              </a:rPr>
              <a:t>o </a:t>
            </a:r>
            <a:r>
              <a:rPr sz="2200" spc="-15" dirty="0">
                <a:latin typeface="Times New Roman"/>
                <a:cs typeface="Times New Roman"/>
              </a:rPr>
              <a:t>iff </a:t>
            </a:r>
            <a:r>
              <a:rPr sz="2200" i="1" dirty="0">
                <a:latin typeface="Times New Roman"/>
                <a:cs typeface="Times New Roman"/>
              </a:rPr>
              <a:t>L</a:t>
            </a:r>
            <a:r>
              <a:rPr sz="2200" dirty="0">
                <a:latin typeface="Times New Roman"/>
                <a:cs typeface="Times New Roman"/>
              </a:rPr>
              <a:t>(</a:t>
            </a:r>
            <a:r>
              <a:rPr sz="2200" i="1" dirty="0">
                <a:latin typeface="Times New Roman"/>
                <a:cs typeface="Times New Roman"/>
              </a:rPr>
              <a:t>o</a:t>
            </a:r>
            <a:r>
              <a:rPr sz="2200" dirty="0">
                <a:latin typeface="Times New Roman"/>
                <a:cs typeface="Times New Roman"/>
              </a:rPr>
              <a:t>) </a:t>
            </a:r>
            <a:r>
              <a:rPr sz="2200" spc="5" dirty="0">
                <a:latin typeface="Times New Roman"/>
                <a:cs typeface="Times New Roman"/>
              </a:rPr>
              <a:t>≤</a:t>
            </a:r>
            <a:r>
              <a:rPr sz="2200" spc="-95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L</a:t>
            </a:r>
            <a:r>
              <a:rPr sz="2200" dirty="0">
                <a:latin typeface="Times New Roman"/>
                <a:cs typeface="Times New Roman"/>
              </a:rPr>
              <a:t>(</a:t>
            </a:r>
            <a:r>
              <a:rPr sz="2200" i="1" dirty="0">
                <a:latin typeface="Times New Roman"/>
                <a:cs typeface="Times New Roman"/>
              </a:rPr>
              <a:t>s</a:t>
            </a:r>
            <a:r>
              <a:rPr sz="2200" dirty="0">
                <a:latin typeface="Times New Roman"/>
                <a:cs typeface="Times New Roman"/>
              </a:rPr>
              <a:t>)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Sometimes called </a:t>
            </a:r>
            <a:r>
              <a:rPr sz="2200" i="1" spc="5" dirty="0">
                <a:latin typeface="Times New Roman"/>
                <a:cs typeface="Times New Roman"/>
              </a:rPr>
              <a:t>“no </a:t>
            </a:r>
            <a:r>
              <a:rPr sz="2200" i="1" spc="-15" dirty="0">
                <a:latin typeface="Times New Roman"/>
                <a:cs typeface="Times New Roman"/>
              </a:rPr>
              <a:t>read </a:t>
            </a:r>
            <a:r>
              <a:rPr sz="2200" i="1" spc="5" dirty="0">
                <a:latin typeface="Times New Roman"/>
                <a:cs typeface="Times New Roman"/>
              </a:rPr>
              <a:t>up”</a:t>
            </a:r>
            <a:r>
              <a:rPr sz="2200" i="1" spc="-10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rule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54044" y="1445005"/>
            <a:ext cx="275018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Writing</a:t>
            </a:r>
            <a:r>
              <a:rPr spc="-35" dirty="0"/>
              <a:t> </a:t>
            </a:r>
            <a:r>
              <a:rPr spc="-10"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5456"/>
            <a:ext cx="6242050" cy="254127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409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Information flows </a:t>
            </a:r>
            <a:r>
              <a:rPr sz="2350" i="1" spc="5" dirty="0">
                <a:latin typeface="Times New Roman"/>
                <a:cs typeface="Times New Roman"/>
              </a:rPr>
              <a:t>up</a:t>
            </a:r>
            <a:r>
              <a:rPr sz="2350" spc="5" dirty="0">
                <a:latin typeface="Times New Roman"/>
                <a:cs typeface="Times New Roman"/>
              </a:rPr>
              <a:t>, not</a:t>
            </a:r>
            <a:r>
              <a:rPr sz="2350" spc="-45" dirty="0">
                <a:latin typeface="Times New Roman"/>
                <a:cs typeface="Times New Roman"/>
              </a:rPr>
              <a:t> </a:t>
            </a:r>
            <a:r>
              <a:rPr sz="2350" i="1" spc="10" dirty="0">
                <a:latin typeface="Times New Roman"/>
                <a:cs typeface="Times New Roman"/>
              </a:rPr>
              <a:t>down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-10" dirty="0">
                <a:latin typeface="Times New Roman"/>
                <a:cs typeface="Times New Roman"/>
              </a:rPr>
              <a:t>“Writes </a:t>
            </a:r>
            <a:r>
              <a:rPr sz="2200" spc="5" dirty="0">
                <a:latin typeface="Times New Roman"/>
                <a:cs typeface="Times New Roman"/>
              </a:rPr>
              <a:t>up” allowed, </a:t>
            </a:r>
            <a:r>
              <a:rPr sz="2200" dirty="0">
                <a:latin typeface="Times New Roman"/>
                <a:cs typeface="Times New Roman"/>
              </a:rPr>
              <a:t>“writes </a:t>
            </a:r>
            <a:r>
              <a:rPr sz="2200" spc="5" dirty="0">
                <a:latin typeface="Times New Roman"/>
                <a:cs typeface="Times New Roman"/>
              </a:rPr>
              <a:t>down”</a:t>
            </a:r>
            <a:r>
              <a:rPr sz="2200" spc="-8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disallowed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*-Property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(Preliminary)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Subject </a:t>
            </a:r>
            <a:r>
              <a:rPr sz="2200" i="1" spc="5" dirty="0">
                <a:latin typeface="Times New Roman"/>
                <a:cs typeface="Times New Roman"/>
              </a:rPr>
              <a:t>s </a:t>
            </a:r>
            <a:r>
              <a:rPr sz="2200" spc="5" dirty="0">
                <a:latin typeface="Times New Roman"/>
                <a:cs typeface="Times New Roman"/>
              </a:rPr>
              <a:t>can </a:t>
            </a:r>
            <a:r>
              <a:rPr sz="2200" dirty="0">
                <a:latin typeface="Times New Roman"/>
                <a:cs typeface="Times New Roman"/>
              </a:rPr>
              <a:t>write </a:t>
            </a:r>
            <a:r>
              <a:rPr sz="2200" spc="5" dirty="0">
                <a:latin typeface="Times New Roman"/>
                <a:cs typeface="Times New Roman"/>
              </a:rPr>
              <a:t>object </a:t>
            </a:r>
            <a:r>
              <a:rPr sz="2200" i="1" spc="5" dirty="0">
                <a:latin typeface="Times New Roman"/>
                <a:cs typeface="Times New Roman"/>
              </a:rPr>
              <a:t>o </a:t>
            </a:r>
            <a:r>
              <a:rPr sz="2200" spc="-15" dirty="0">
                <a:latin typeface="Times New Roman"/>
                <a:cs typeface="Times New Roman"/>
              </a:rPr>
              <a:t>iff </a:t>
            </a:r>
            <a:r>
              <a:rPr sz="2200" i="1" dirty="0">
                <a:latin typeface="Times New Roman"/>
                <a:cs typeface="Times New Roman"/>
              </a:rPr>
              <a:t>L</a:t>
            </a:r>
            <a:r>
              <a:rPr sz="2200" dirty="0">
                <a:latin typeface="Times New Roman"/>
                <a:cs typeface="Times New Roman"/>
              </a:rPr>
              <a:t>(</a:t>
            </a:r>
            <a:r>
              <a:rPr sz="2200" i="1" dirty="0">
                <a:latin typeface="Times New Roman"/>
                <a:cs typeface="Times New Roman"/>
              </a:rPr>
              <a:t>s</a:t>
            </a:r>
            <a:r>
              <a:rPr sz="2200" dirty="0">
                <a:latin typeface="Times New Roman"/>
                <a:cs typeface="Times New Roman"/>
              </a:rPr>
              <a:t>) </a:t>
            </a:r>
            <a:r>
              <a:rPr sz="2200" spc="5" dirty="0">
                <a:latin typeface="Times New Roman"/>
                <a:cs typeface="Times New Roman"/>
              </a:rPr>
              <a:t>≤</a:t>
            </a:r>
            <a:r>
              <a:rPr sz="2200" spc="-8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L</a:t>
            </a:r>
            <a:r>
              <a:rPr sz="2200" dirty="0">
                <a:latin typeface="Times New Roman"/>
                <a:cs typeface="Times New Roman"/>
              </a:rPr>
              <a:t>(</a:t>
            </a:r>
            <a:r>
              <a:rPr sz="2200" i="1" dirty="0">
                <a:latin typeface="Times New Roman"/>
                <a:cs typeface="Times New Roman"/>
              </a:rPr>
              <a:t>o</a:t>
            </a:r>
            <a:r>
              <a:rPr sz="2200" dirty="0">
                <a:latin typeface="Times New Roman"/>
                <a:cs typeface="Times New Roman"/>
              </a:rPr>
              <a:t>)</a:t>
            </a:r>
            <a:endParaRPr sz="2200">
              <a:latin typeface="Times New Roman"/>
              <a:cs typeface="Times New Roman"/>
            </a:endParaRPr>
          </a:p>
          <a:p>
            <a:pPr marL="599440" marR="5080" lvl="1" indent="-226060" algn="just">
              <a:lnSpc>
                <a:spcPts val="2390"/>
              </a:lnSpc>
              <a:spcBef>
                <a:spcPts val="570"/>
              </a:spcBef>
              <a:buFont typeface="Arial"/>
              <a:buChar char="•"/>
              <a:tabLst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Sometimes called </a:t>
            </a:r>
            <a:r>
              <a:rPr sz="2200" i="1" spc="5" dirty="0">
                <a:latin typeface="Times New Roman"/>
                <a:cs typeface="Times New Roman"/>
              </a:rPr>
              <a:t>“no write down” </a:t>
            </a:r>
            <a:r>
              <a:rPr sz="2200" spc="5" dirty="0">
                <a:latin typeface="Times New Roman"/>
                <a:cs typeface="Times New Roman"/>
              </a:rPr>
              <a:t>rule; prevents  leakage. (This </a:t>
            </a:r>
            <a:r>
              <a:rPr sz="2200" dirty="0">
                <a:latin typeface="Times New Roman"/>
                <a:cs typeface="Times New Roman"/>
              </a:rPr>
              <a:t>is </a:t>
            </a:r>
            <a:r>
              <a:rPr sz="2200" spc="5" dirty="0">
                <a:latin typeface="Times New Roman"/>
                <a:cs typeface="Times New Roman"/>
              </a:rPr>
              <a:t>what keeps </a:t>
            </a:r>
            <a:r>
              <a:rPr sz="2200" spc="-20" dirty="0">
                <a:latin typeface="Times New Roman"/>
                <a:cs typeface="Times New Roman"/>
              </a:rPr>
              <a:t>Tamara </a:t>
            </a:r>
            <a:r>
              <a:rPr sz="2200" spc="5" dirty="0">
                <a:latin typeface="Times New Roman"/>
                <a:cs typeface="Times New Roman"/>
              </a:rPr>
              <a:t>from putting  the personnel </a:t>
            </a:r>
            <a:r>
              <a:rPr sz="2200" dirty="0">
                <a:latin typeface="Times New Roman"/>
                <a:cs typeface="Times New Roman"/>
              </a:rPr>
              <a:t>files </a:t>
            </a:r>
            <a:r>
              <a:rPr sz="2200" spc="5" dirty="0">
                <a:latin typeface="Times New Roman"/>
                <a:cs typeface="Times New Roman"/>
              </a:rPr>
              <a:t>in the telephone </a:t>
            </a:r>
            <a:r>
              <a:rPr sz="2200" dirty="0">
                <a:latin typeface="Times New Roman"/>
                <a:cs typeface="Times New Roman"/>
              </a:rPr>
              <a:t>list</a:t>
            </a:r>
            <a:r>
              <a:rPr sz="2200" spc="-15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directory.)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25977" y="1488439"/>
            <a:ext cx="380619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00" spc="-10" dirty="0"/>
              <a:t>Discretionary Access</a:t>
            </a:r>
            <a:r>
              <a:rPr sz="2600" spc="-35" dirty="0"/>
              <a:t> </a:t>
            </a:r>
            <a:r>
              <a:rPr sz="2600" spc="-10" dirty="0"/>
              <a:t>Control</a:t>
            </a:r>
            <a:endParaRPr sz="2600"/>
          </a:p>
        </p:txBody>
      </p:sp>
      <p:sp>
        <p:nvSpPr>
          <p:cNvPr id="5" name="object 5"/>
          <p:cNvSpPr txBox="1"/>
          <p:nvPr/>
        </p:nvSpPr>
        <p:spPr>
          <a:xfrm>
            <a:off x="1857248" y="2217674"/>
            <a:ext cx="6058535" cy="35953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172085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All access to an object is defined </a:t>
            </a:r>
            <a:r>
              <a:rPr sz="2350" spc="10" dirty="0">
                <a:latin typeface="Times New Roman"/>
                <a:cs typeface="Times New Roman"/>
              </a:rPr>
              <a:t>by </a:t>
            </a:r>
            <a:r>
              <a:rPr sz="2350" spc="5" dirty="0">
                <a:latin typeface="Times New Roman"/>
                <a:cs typeface="Times New Roman"/>
              </a:rPr>
              <a:t>the object  </a:t>
            </a:r>
            <a:r>
              <a:rPr sz="2350" spc="10" dirty="0">
                <a:latin typeface="Times New Roman"/>
                <a:cs typeface="Times New Roman"/>
              </a:rPr>
              <a:t>owner</a:t>
            </a:r>
            <a:endParaRPr sz="2350">
              <a:latin typeface="Times New Roman"/>
              <a:cs typeface="Times New Roman"/>
            </a:endParaRPr>
          </a:p>
          <a:p>
            <a:pPr marL="283845" marR="53340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This is the most </a:t>
            </a:r>
            <a:r>
              <a:rPr sz="2350" spc="10" dirty="0">
                <a:latin typeface="Times New Roman"/>
                <a:cs typeface="Times New Roman"/>
              </a:rPr>
              <a:t>common </a:t>
            </a:r>
            <a:r>
              <a:rPr sz="2350" spc="5" dirty="0">
                <a:latin typeface="Times New Roman"/>
                <a:cs typeface="Times New Roman"/>
              </a:rPr>
              <a:t>design in commercial  operating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systems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Generally </a:t>
            </a:r>
            <a:r>
              <a:rPr sz="2200" spc="5" dirty="0">
                <a:latin typeface="Times New Roman"/>
                <a:cs typeface="Times New Roman"/>
              </a:rPr>
              <a:t>less </a:t>
            </a:r>
            <a:r>
              <a:rPr sz="2200" dirty="0">
                <a:latin typeface="Times New Roman"/>
                <a:cs typeface="Times New Roman"/>
              </a:rPr>
              <a:t>secure </a:t>
            </a:r>
            <a:r>
              <a:rPr sz="2200" spc="5" dirty="0">
                <a:latin typeface="Times New Roman"/>
                <a:cs typeface="Times New Roman"/>
              </a:rPr>
              <a:t>than mandatory</a:t>
            </a:r>
            <a:r>
              <a:rPr sz="2200" spc="-8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control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Generally easier to implement and more</a:t>
            </a:r>
            <a:r>
              <a:rPr sz="2200" spc="-14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flexible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Includes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Identity-based </a:t>
            </a:r>
            <a:r>
              <a:rPr sz="2200" spc="5" dirty="0">
                <a:latin typeface="Times New Roman"/>
                <a:cs typeface="Times New Roman"/>
              </a:rPr>
              <a:t>access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control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Access </a:t>
            </a:r>
            <a:r>
              <a:rPr sz="2200" spc="5" dirty="0">
                <a:latin typeface="Times New Roman"/>
                <a:cs typeface="Times New Roman"/>
              </a:rPr>
              <a:t>control </a:t>
            </a:r>
            <a:r>
              <a:rPr sz="2200" dirty="0">
                <a:latin typeface="Times New Roman"/>
                <a:cs typeface="Times New Roman"/>
              </a:rPr>
              <a:t>lists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(ACLs)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92983" y="1445005"/>
            <a:ext cx="447421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Authentication is a</a:t>
            </a:r>
            <a:r>
              <a:rPr spc="10" dirty="0"/>
              <a:t> </a:t>
            </a:r>
            <a:r>
              <a:rPr spc="-10" dirty="0"/>
              <a:t>Prerequisite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5972175" cy="1903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508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Access control mechanisms assume the </a:t>
            </a:r>
            <a:r>
              <a:rPr sz="2350" dirty="0">
                <a:latin typeface="Times New Roman"/>
                <a:cs typeface="Times New Roman"/>
              </a:rPr>
              <a:t>subject  </a:t>
            </a:r>
            <a:r>
              <a:rPr sz="2350" spc="5" dirty="0">
                <a:latin typeface="Times New Roman"/>
                <a:cs typeface="Times New Roman"/>
              </a:rPr>
              <a:t>(person) has been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authenticated.</a:t>
            </a:r>
            <a:endParaRPr sz="2350">
              <a:latin typeface="Times New Roman"/>
              <a:cs typeface="Times New Roman"/>
            </a:endParaRPr>
          </a:p>
          <a:p>
            <a:pPr marL="283845" marR="198120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If another can masquerade as the </a:t>
            </a:r>
            <a:r>
              <a:rPr sz="2350" dirty="0">
                <a:latin typeface="Times New Roman"/>
                <a:cs typeface="Times New Roman"/>
              </a:rPr>
              <a:t>subject, </a:t>
            </a:r>
            <a:r>
              <a:rPr sz="2350" spc="5" dirty="0">
                <a:latin typeface="Times New Roman"/>
                <a:cs typeface="Times New Roman"/>
              </a:rPr>
              <a:t>that  person </a:t>
            </a:r>
            <a:r>
              <a:rPr sz="2350" dirty="0">
                <a:latin typeface="Times New Roman"/>
                <a:cs typeface="Times New Roman"/>
              </a:rPr>
              <a:t>will </a:t>
            </a:r>
            <a:r>
              <a:rPr sz="2350" spc="5" dirty="0">
                <a:latin typeface="Times New Roman"/>
                <a:cs typeface="Times New Roman"/>
              </a:rPr>
              <a:t>be granted the </a:t>
            </a:r>
            <a:r>
              <a:rPr sz="2350" spc="-10" dirty="0">
                <a:latin typeface="Times New Roman"/>
                <a:cs typeface="Times New Roman"/>
              </a:rPr>
              <a:t>subject’s </a:t>
            </a:r>
            <a:r>
              <a:rPr sz="2350" spc="5" dirty="0">
                <a:latin typeface="Times New Roman"/>
                <a:cs typeface="Times New Roman"/>
              </a:rPr>
              <a:t>level of  </a:t>
            </a:r>
            <a:r>
              <a:rPr sz="2350" dirty="0">
                <a:latin typeface="Times New Roman"/>
                <a:cs typeface="Times New Roman"/>
              </a:rPr>
              <a:t>access.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83804" y="6451672"/>
            <a:ext cx="12890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3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77210" y="1522729"/>
            <a:ext cx="390461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Role-Based Access</a:t>
            </a:r>
            <a:r>
              <a:rPr spc="-65" dirty="0"/>
              <a:t> </a:t>
            </a:r>
            <a:r>
              <a:rPr spc="-10" dirty="0"/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37842" y="2328925"/>
            <a:ext cx="5572760" cy="26460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297815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Uses a </a:t>
            </a:r>
            <a:r>
              <a:rPr sz="2350" spc="-10" dirty="0">
                <a:latin typeface="Times New Roman"/>
                <a:cs typeface="Times New Roman"/>
              </a:rPr>
              <a:t>subject’s </a:t>
            </a:r>
            <a:r>
              <a:rPr sz="2350" spc="5" dirty="0">
                <a:latin typeface="Times New Roman"/>
                <a:cs typeface="Times New Roman"/>
              </a:rPr>
              <a:t>role or a task assigned to  </a:t>
            </a:r>
            <a:r>
              <a:rPr sz="2350" dirty="0">
                <a:latin typeface="Times New Roman"/>
                <a:cs typeface="Times New Roman"/>
              </a:rPr>
              <a:t>subject </a:t>
            </a:r>
            <a:r>
              <a:rPr sz="2350" spc="5" dirty="0">
                <a:latin typeface="Times New Roman"/>
                <a:cs typeface="Times New Roman"/>
              </a:rPr>
              <a:t>to grant or deny object</a:t>
            </a:r>
            <a:r>
              <a:rPr sz="2350" spc="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access</a:t>
            </a:r>
            <a:endParaRPr sz="2350">
              <a:latin typeface="Times New Roman"/>
              <a:cs typeface="Times New Roman"/>
            </a:endParaRPr>
          </a:p>
          <a:p>
            <a:pPr marL="599440" marR="5080" lvl="1" indent="-226060">
              <a:lnSpc>
                <a:spcPct val="100499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Also called </a:t>
            </a:r>
            <a:r>
              <a:rPr sz="2200" b="1" i="1" dirty="0">
                <a:latin typeface="Times New Roman"/>
                <a:cs typeface="Times New Roman"/>
              </a:rPr>
              <a:t>non-discretionary </a:t>
            </a:r>
            <a:r>
              <a:rPr sz="2200" spc="5" dirty="0">
                <a:latin typeface="Times New Roman"/>
                <a:cs typeface="Times New Roman"/>
              </a:rPr>
              <a:t>or</a:t>
            </a:r>
            <a:r>
              <a:rPr sz="2200" spc="-12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task-based  access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control</a:t>
            </a:r>
            <a:endParaRPr sz="2200">
              <a:latin typeface="Times New Roman"/>
              <a:cs typeface="Times New Roman"/>
            </a:endParaRPr>
          </a:p>
          <a:p>
            <a:pPr marL="283845" marR="86360" indent="-271145">
              <a:lnSpc>
                <a:spcPct val="100899"/>
              </a:lnSpc>
              <a:spcBef>
                <a:spcPts val="56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-30" dirty="0">
                <a:latin typeface="Times New Roman"/>
                <a:cs typeface="Times New Roman"/>
              </a:rPr>
              <a:t>Works </a:t>
            </a:r>
            <a:r>
              <a:rPr sz="2350" spc="5" dirty="0">
                <a:latin typeface="Times New Roman"/>
                <a:cs typeface="Times New Roman"/>
              </a:rPr>
              <a:t>well in environments with high  turnover of </a:t>
            </a:r>
            <a:r>
              <a:rPr sz="2350" dirty="0">
                <a:latin typeface="Times New Roman"/>
                <a:cs typeface="Times New Roman"/>
              </a:rPr>
              <a:t>subjects since </a:t>
            </a:r>
            <a:r>
              <a:rPr sz="2350" spc="5" dirty="0">
                <a:latin typeface="Times New Roman"/>
                <a:cs typeface="Times New Roman"/>
              </a:rPr>
              <a:t>access is not tied  directly to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subject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81554" y="1445005"/>
            <a:ext cx="449643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Attribute-Based Access</a:t>
            </a:r>
            <a:r>
              <a:rPr spc="-50" dirty="0"/>
              <a:t> </a:t>
            </a:r>
            <a:r>
              <a:rPr spc="-10" dirty="0"/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5587"/>
            <a:ext cx="5740400" cy="3768725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6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A </a:t>
            </a:r>
            <a:r>
              <a:rPr sz="2350" spc="5" dirty="0">
                <a:latin typeface="Times New Roman"/>
                <a:cs typeface="Times New Roman"/>
              </a:rPr>
              <a:t>relatively </a:t>
            </a:r>
            <a:r>
              <a:rPr sz="2350" spc="10" dirty="0">
                <a:latin typeface="Times New Roman"/>
                <a:cs typeface="Times New Roman"/>
              </a:rPr>
              <a:t>new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model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Evaluates properties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of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Subject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Resource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Environment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Strength: Expressive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power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Concern: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dirty="0">
                <a:latin typeface="Times New Roman"/>
                <a:cs typeface="Times New Roman"/>
              </a:rPr>
              <a:t>Performance</a:t>
            </a:r>
            <a:endParaRPr sz="2350">
              <a:latin typeface="Times New Roman"/>
              <a:cs typeface="Times New Roman"/>
            </a:endParaRPr>
          </a:p>
          <a:p>
            <a:pPr marL="283845" marR="5080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Interest in application to web </a:t>
            </a:r>
            <a:r>
              <a:rPr sz="2350" dirty="0">
                <a:latin typeface="Times New Roman"/>
                <a:cs typeface="Times New Roman"/>
              </a:rPr>
              <a:t>services, which  </a:t>
            </a:r>
            <a:r>
              <a:rPr sz="2350" spc="5" dirty="0">
                <a:latin typeface="Times New Roman"/>
                <a:cs typeface="Times New Roman"/>
              </a:rPr>
              <a:t>already have significant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overhead.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31</a:t>
            </a:fld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0026" y="1445005"/>
            <a:ext cx="303720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Subjects and</a:t>
            </a:r>
            <a:r>
              <a:rPr spc="-15" dirty="0"/>
              <a:t> </a:t>
            </a:r>
            <a:r>
              <a:rPr spc="-10" dirty="0"/>
              <a:t>Objects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136640" cy="22650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576580" indent="-271145" algn="just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A </a:t>
            </a:r>
            <a:r>
              <a:rPr sz="2350" i="1" spc="5" dirty="0">
                <a:latin typeface="Times New Roman"/>
                <a:cs typeface="Times New Roman"/>
              </a:rPr>
              <a:t>subject </a:t>
            </a:r>
            <a:r>
              <a:rPr sz="2350" spc="5" dirty="0">
                <a:latin typeface="Times New Roman"/>
                <a:cs typeface="Times New Roman"/>
              </a:rPr>
              <a:t>is an active </a:t>
            </a:r>
            <a:r>
              <a:rPr sz="2350" spc="-15" dirty="0">
                <a:latin typeface="Times New Roman"/>
                <a:cs typeface="Times New Roman"/>
              </a:rPr>
              <a:t>entity, </a:t>
            </a:r>
            <a:r>
              <a:rPr sz="2350" dirty="0">
                <a:latin typeface="Times New Roman"/>
                <a:cs typeface="Times New Roman"/>
              </a:rPr>
              <a:t>something </a:t>
            </a:r>
            <a:r>
              <a:rPr sz="2350" spc="5" dirty="0">
                <a:latin typeface="Times New Roman"/>
                <a:cs typeface="Times New Roman"/>
              </a:rPr>
              <a:t>that  causes information </a:t>
            </a:r>
            <a:r>
              <a:rPr sz="2350" spc="-25" dirty="0">
                <a:latin typeface="Times New Roman"/>
                <a:cs typeface="Times New Roman"/>
              </a:rPr>
              <a:t>flow. </a:t>
            </a:r>
            <a:r>
              <a:rPr sz="2350" spc="5" dirty="0">
                <a:latin typeface="Times New Roman"/>
                <a:cs typeface="Times New Roman"/>
              </a:rPr>
              <a:t>Examples: people,  processes.</a:t>
            </a:r>
            <a:endParaRPr sz="2350">
              <a:latin typeface="Times New Roman"/>
              <a:cs typeface="Times New Roman"/>
            </a:endParaRPr>
          </a:p>
          <a:p>
            <a:pPr marL="283845" marR="5080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  <a:tab pos="2874010" algn="l"/>
                <a:tab pos="3434079" algn="l"/>
              </a:tabLst>
            </a:pPr>
            <a:r>
              <a:rPr sz="2350" spc="10" dirty="0">
                <a:latin typeface="Times New Roman"/>
                <a:cs typeface="Times New Roman"/>
              </a:rPr>
              <a:t>An </a:t>
            </a:r>
            <a:r>
              <a:rPr sz="2350" i="1" spc="5" dirty="0">
                <a:latin typeface="Times New Roman"/>
                <a:cs typeface="Times New Roman"/>
              </a:rPr>
              <a:t>object </a:t>
            </a:r>
            <a:r>
              <a:rPr sz="2350" spc="5" dirty="0">
                <a:latin typeface="Times New Roman"/>
                <a:cs typeface="Times New Roman"/>
              </a:rPr>
              <a:t>is a passive </a:t>
            </a:r>
            <a:r>
              <a:rPr sz="2350" spc="-15" dirty="0">
                <a:latin typeface="Times New Roman"/>
                <a:cs typeface="Times New Roman"/>
              </a:rPr>
              <a:t>entity, </a:t>
            </a:r>
            <a:r>
              <a:rPr sz="2350" spc="5" dirty="0">
                <a:latin typeface="Times New Roman"/>
                <a:cs typeface="Times New Roman"/>
              </a:rPr>
              <a:t>a resource, that can  be accessed </a:t>
            </a:r>
            <a:r>
              <a:rPr sz="2350" spc="10" dirty="0">
                <a:latin typeface="Times New Roman"/>
                <a:cs typeface="Times New Roman"/>
              </a:rPr>
              <a:t>by</a:t>
            </a:r>
            <a:r>
              <a:rPr sz="2350" spc="5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dirty="0">
                <a:latin typeface="Times New Roman"/>
                <a:cs typeface="Times New Roman"/>
              </a:rPr>
              <a:t>subject.	Objects </a:t>
            </a:r>
            <a:r>
              <a:rPr sz="2350" spc="5" dirty="0">
                <a:latin typeface="Times New Roman"/>
                <a:cs typeface="Times New Roman"/>
              </a:rPr>
              <a:t>contain or  receive</a:t>
            </a:r>
            <a:r>
              <a:rPr sz="2350" spc="6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information.	Example: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files.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32</a:t>
            </a:fld>
            <a:endParaRPr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47008" y="1445005"/>
            <a:ext cx="256476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Subject</a:t>
            </a:r>
            <a:r>
              <a:rPr spc="-120" dirty="0"/>
              <a:t> </a:t>
            </a:r>
            <a:r>
              <a:rPr spc="-10" dirty="0"/>
              <a:t>Attributes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340475" cy="2482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2350" dirty="0">
                <a:latin typeface="Times New Roman"/>
                <a:cs typeface="Times New Roman"/>
              </a:rPr>
              <a:t>Attributes </a:t>
            </a:r>
            <a:r>
              <a:rPr sz="2350" spc="5" dirty="0">
                <a:latin typeface="Times New Roman"/>
                <a:cs typeface="Times New Roman"/>
              </a:rPr>
              <a:t>define the identity and characteristics of a  subject: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Identifier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Name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Job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title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Role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20921" y="1445005"/>
            <a:ext cx="241744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Object</a:t>
            </a:r>
            <a:r>
              <a:rPr spc="-114" dirty="0"/>
              <a:t> </a:t>
            </a:r>
            <a:r>
              <a:rPr spc="-10" dirty="0"/>
              <a:t>Attributes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029960" cy="2482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2350" dirty="0">
                <a:latin typeface="Times New Roman"/>
                <a:cs typeface="Times New Roman"/>
              </a:rPr>
              <a:t>Object </a:t>
            </a:r>
            <a:r>
              <a:rPr sz="2350" spc="5" dirty="0">
                <a:latin typeface="Times New Roman"/>
                <a:cs typeface="Times New Roman"/>
              </a:rPr>
              <a:t>attributes describe the characteristics of an  object.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Name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Creation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date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Modification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date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Ownership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76676" y="1445005"/>
            <a:ext cx="330581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Environment</a:t>
            </a:r>
            <a:r>
              <a:rPr spc="-100" dirty="0"/>
              <a:t> </a:t>
            </a:r>
            <a:r>
              <a:rPr spc="-10" dirty="0"/>
              <a:t>Attributes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203950" cy="2048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2350" dirty="0">
                <a:latin typeface="Times New Roman"/>
                <a:cs typeface="Times New Roman"/>
              </a:rPr>
              <a:t>Attributes </a:t>
            </a:r>
            <a:r>
              <a:rPr sz="2350" spc="5" dirty="0">
                <a:latin typeface="Times New Roman"/>
                <a:cs typeface="Times New Roman"/>
              </a:rPr>
              <a:t>not associated with a subject or object,  but which </a:t>
            </a:r>
            <a:r>
              <a:rPr sz="2350" spc="10" dirty="0">
                <a:latin typeface="Times New Roman"/>
                <a:cs typeface="Times New Roman"/>
              </a:rPr>
              <a:t>may </a:t>
            </a:r>
            <a:r>
              <a:rPr sz="2350" spc="5" dirty="0">
                <a:latin typeface="Times New Roman"/>
                <a:cs typeface="Times New Roman"/>
              </a:rPr>
              <a:t>be used in </a:t>
            </a:r>
            <a:r>
              <a:rPr sz="2350" spc="10" dirty="0">
                <a:latin typeface="Times New Roman"/>
                <a:cs typeface="Times New Roman"/>
              </a:rPr>
              <a:t>making </a:t>
            </a:r>
            <a:r>
              <a:rPr sz="2350" spc="5" dirty="0">
                <a:latin typeface="Times New Roman"/>
                <a:cs typeface="Times New Roman"/>
              </a:rPr>
              <a:t>access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decisions.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-15" dirty="0">
                <a:latin typeface="Times New Roman"/>
                <a:cs typeface="Times New Roman"/>
              </a:rPr>
              <a:t>Time </a:t>
            </a:r>
            <a:r>
              <a:rPr sz="2350" spc="5" dirty="0">
                <a:latin typeface="Times New Roman"/>
                <a:cs typeface="Times New Roman"/>
              </a:rPr>
              <a:t>and</a:t>
            </a:r>
            <a:r>
              <a:rPr sz="2350" spc="10" dirty="0">
                <a:latin typeface="Times New Roman"/>
                <a:cs typeface="Times New Roman"/>
              </a:rPr>
              <a:t> </a:t>
            </a:r>
            <a:r>
              <a:rPr sz="2350" dirty="0">
                <a:latin typeface="Times New Roman"/>
                <a:cs typeface="Times New Roman"/>
              </a:rPr>
              <a:t>date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Day of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week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Network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status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35</a:t>
            </a:fld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ABAC Access Control</a:t>
            </a:r>
            <a:r>
              <a:rPr spc="-80" dirty="0"/>
              <a:t> </a:t>
            </a:r>
            <a:r>
              <a:rPr spc="-10" dirty="0"/>
              <a:t>Policy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57248" y="2347975"/>
            <a:ext cx="5715635" cy="1109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2350" spc="5" dirty="0">
                <a:latin typeface="Times New Roman"/>
                <a:cs typeface="Times New Roman"/>
              </a:rPr>
              <a:t>Access rules evaluate the </a:t>
            </a:r>
            <a:r>
              <a:rPr sz="2350" b="1" spc="5" dirty="0">
                <a:latin typeface="Times New Roman"/>
                <a:cs typeface="Times New Roman"/>
              </a:rPr>
              <a:t>attributes </a:t>
            </a:r>
            <a:r>
              <a:rPr sz="2350" spc="5" dirty="0">
                <a:latin typeface="Times New Roman"/>
                <a:cs typeface="Times New Roman"/>
              </a:rPr>
              <a:t>of subject,  object, and environment to produce a binary  decision.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39020" y="3300583"/>
            <a:ext cx="2920253" cy="26247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926328" y="6438390"/>
            <a:ext cx="2300605" cy="336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1750" algn="r">
              <a:lnSpc>
                <a:spcPts val="1220"/>
              </a:lnSpc>
              <a:spcBef>
                <a:spcPts val="100"/>
              </a:spcBef>
            </a:pPr>
            <a:r>
              <a:rPr sz="1100" spc="-5" dirty="0">
                <a:latin typeface="Arial"/>
                <a:cs typeface="Arial"/>
              </a:rPr>
              <a:t>36</a:t>
            </a:r>
            <a:endParaRPr sz="1100">
              <a:latin typeface="Arial"/>
              <a:cs typeface="Arial"/>
            </a:endParaRPr>
          </a:p>
          <a:p>
            <a:pPr marR="5080" algn="r">
              <a:lnSpc>
                <a:spcPts val="1220"/>
              </a:lnSpc>
            </a:pPr>
            <a:r>
              <a:rPr sz="1100" spc="-5" dirty="0">
                <a:latin typeface="Times New Roman"/>
                <a:cs typeface="Times New Roman"/>
              </a:rPr>
              <a:t>Copyright © 2015 by Pearson</a:t>
            </a:r>
            <a:r>
              <a:rPr sz="1100" spc="1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Times New Roman"/>
                <a:cs typeface="Times New Roman"/>
              </a:rPr>
              <a:t>Education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37508" y="1445005"/>
            <a:ext cx="218376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ABAC</a:t>
            </a:r>
            <a:r>
              <a:rPr spc="-65" dirty="0"/>
              <a:t> </a:t>
            </a:r>
            <a:r>
              <a:rPr spc="-5" dirty="0"/>
              <a:t>Example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22821" y="2711301"/>
            <a:ext cx="2622550" cy="833119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2200" spc="5" dirty="0">
                <a:latin typeface="Times New Roman"/>
                <a:cs typeface="Times New Roman"/>
              </a:rPr>
              <a:t>accounting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2200" spc="5" dirty="0">
                <a:latin typeface="Times New Roman"/>
                <a:cs typeface="Times New Roman"/>
              </a:rPr>
              <a:t>{accountant,</a:t>
            </a:r>
            <a:r>
              <a:rPr sz="2200" spc="-8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manager}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23687" y="4019804"/>
            <a:ext cx="2818765" cy="3632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200" spc="5" dirty="0">
                <a:latin typeface="Times New Roman"/>
                <a:cs typeface="Times New Roman"/>
              </a:rPr>
              <a:t>&gt; </a:t>
            </a:r>
            <a:r>
              <a:rPr sz="2200" dirty="0">
                <a:latin typeface="Times New Roman"/>
                <a:cs typeface="Times New Roman"/>
              </a:rPr>
              <a:t>6:00 </a:t>
            </a:r>
            <a:r>
              <a:rPr sz="2200" spc="5" dirty="0">
                <a:latin typeface="Times New Roman"/>
                <a:cs typeface="Times New Roman"/>
              </a:rPr>
              <a:t>AM </a:t>
            </a:r>
            <a:r>
              <a:rPr sz="2200" spc="10" dirty="0">
                <a:latin typeface="Times New Roman"/>
                <a:cs typeface="Times New Roman"/>
              </a:rPr>
              <a:t>&amp; </a:t>
            </a:r>
            <a:r>
              <a:rPr sz="2200" spc="5" dirty="0">
                <a:latin typeface="Times New Roman"/>
                <a:cs typeface="Times New Roman"/>
              </a:rPr>
              <a:t>&lt; </a:t>
            </a:r>
            <a:r>
              <a:rPr sz="2200" dirty="0">
                <a:latin typeface="Times New Roman"/>
                <a:cs typeface="Times New Roman"/>
              </a:rPr>
              <a:t>9:00</a:t>
            </a:r>
            <a:r>
              <a:rPr sz="2200" spc="-25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PM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57248" y="2274563"/>
            <a:ext cx="1940560" cy="378460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2350" spc="5" dirty="0">
                <a:latin typeface="Times New Roman"/>
                <a:cs typeface="Times New Roman"/>
              </a:rPr>
              <a:t>Subject</a:t>
            </a:r>
            <a:endParaRPr sz="2350">
              <a:latin typeface="Times New Roman"/>
              <a:cs typeface="Times New Roman"/>
            </a:endParaRPr>
          </a:p>
          <a:p>
            <a:pPr marL="599440" indent="-22606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Department</a:t>
            </a:r>
            <a:endParaRPr sz="2200">
              <a:latin typeface="Times New Roman"/>
              <a:cs typeface="Times New Roman"/>
            </a:endParaRPr>
          </a:p>
          <a:p>
            <a:pPr marL="599440" indent="-22606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Role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2350" spc="5" dirty="0">
                <a:latin typeface="Times New Roman"/>
                <a:cs typeface="Times New Roman"/>
              </a:rPr>
              <a:t>Environment</a:t>
            </a:r>
            <a:endParaRPr sz="2350">
              <a:latin typeface="Times New Roman"/>
              <a:cs typeface="Times New Roman"/>
            </a:endParaRPr>
          </a:p>
          <a:p>
            <a:pPr marL="599440" indent="-22606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-20" dirty="0">
                <a:latin typeface="Times New Roman"/>
                <a:cs typeface="Times New Roman"/>
              </a:rPr>
              <a:t>Time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2350" i="1" spc="5" dirty="0">
                <a:latin typeface="Times New Roman"/>
                <a:cs typeface="Times New Roman"/>
              </a:rPr>
              <a:t>can_access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2350" dirty="0">
                <a:latin typeface="Times New Roman"/>
                <a:cs typeface="Times New Roman"/>
              </a:rPr>
              <a:t>Object</a:t>
            </a:r>
            <a:endParaRPr sz="2350">
              <a:latin typeface="Times New Roman"/>
              <a:cs typeface="Times New Roman"/>
            </a:endParaRPr>
          </a:p>
          <a:p>
            <a:pPr marL="599440" indent="-22606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File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owner</a:t>
            </a:r>
            <a:endParaRPr sz="2200">
              <a:latin typeface="Times New Roman"/>
              <a:cs typeface="Times New Roman"/>
            </a:endParaRPr>
          </a:p>
          <a:p>
            <a:pPr marL="599440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File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use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22585" y="5224380"/>
            <a:ext cx="1260475" cy="83502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2200" spc="5" dirty="0">
                <a:latin typeface="Times New Roman"/>
                <a:cs typeface="Times New Roman"/>
              </a:rPr>
              <a:t>accounting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2200" dirty="0">
                <a:latin typeface="Times New Roman"/>
                <a:cs typeface="Times New Roman"/>
              </a:rPr>
              <a:t>!</a:t>
            </a:r>
            <a:r>
              <a:rPr sz="2200" spc="-14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Archive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37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47848" y="1445005"/>
            <a:ext cx="436308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Control</a:t>
            </a:r>
            <a:r>
              <a:rPr spc="-60" dirty="0"/>
              <a:t> </a:t>
            </a:r>
            <a:r>
              <a:rPr spc="-10"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66263"/>
            <a:ext cx="6319520" cy="3359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3845" marR="115570" indent="-27114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dirty="0">
                <a:latin typeface="Times New Roman"/>
                <a:cs typeface="Times New Roman"/>
              </a:rPr>
              <a:t>Can be implemented as centralized, decentralized,</a:t>
            </a:r>
            <a:r>
              <a:rPr sz="2200" spc="-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or  hybrid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dirty="0">
                <a:latin typeface="Times New Roman"/>
                <a:cs typeface="Times New Roman"/>
              </a:rPr>
              <a:t>Centralized access control</a:t>
            </a:r>
            <a:r>
              <a:rPr sz="2200" spc="-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administration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All </a:t>
            </a:r>
            <a:r>
              <a:rPr sz="1900" dirty="0">
                <a:latin typeface="Times New Roman"/>
                <a:cs typeface="Times New Roman"/>
              </a:rPr>
              <a:t>requests go through a central</a:t>
            </a:r>
            <a:r>
              <a:rPr sz="1900" spc="-7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authority</a:t>
            </a:r>
            <a:endParaRPr sz="19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Administration is relatively</a:t>
            </a:r>
            <a:r>
              <a:rPr sz="1900" spc="-4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simple</a:t>
            </a:r>
            <a:endParaRPr sz="19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4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Single point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failure, sometimes performance</a:t>
            </a:r>
            <a:r>
              <a:rPr sz="1900" spc="-1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bottlenecks</a:t>
            </a:r>
            <a:endParaRPr sz="1900">
              <a:latin typeface="Times New Roman"/>
              <a:cs typeface="Times New Roman"/>
            </a:endParaRPr>
          </a:p>
          <a:p>
            <a:pPr marL="599440" marR="60960" lvl="1" indent="-226060">
              <a:lnSpc>
                <a:spcPct val="100000"/>
              </a:lnSpc>
              <a:spcBef>
                <a:spcPts val="4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Common packages include Remote Authentication</a:t>
            </a:r>
            <a:r>
              <a:rPr sz="1900" spc="-18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Dial-In  User Service (RADIUS), Challenge Handshake  Authentication Protocol (CHAP), </a:t>
            </a:r>
            <a:r>
              <a:rPr sz="1900" spc="-20" dirty="0">
                <a:latin typeface="Times New Roman"/>
                <a:cs typeface="Times New Roman"/>
              </a:rPr>
              <a:t>Terminal </a:t>
            </a:r>
            <a:r>
              <a:rPr sz="1900" spc="-5" dirty="0">
                <a:latin typeface="Times New Roman"/>
                <a:cs typeface="Times New Roman"/>
              </a:rPr>
              <a:t>Access  Controller Access Control System</a:t>
            </a:r>
            <a:r>
              <a:rPr sz="1900" spc="-160" dirty="0">
                <a:latin typeface="Times New Roman"/>
                <a:cs typeface="Times New Roman"/>
              </a:rPr>
              <a:t> </a:t>
            </a:r>
            <a:r>
              <a:rPr sz="1900" spc="-25" dirty="0">
                <a:latin typeface="Times New Roman"/>
                <a:cs typeface="Times New Roman"/>
              </a:rPr>
              <a:t>(TACACS)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38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29382" y="1306321"/>
            <a:ext cx="4201160" cy="892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54735" marR="5080" indent="-1042669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Decentralized Access Control  </a:t>
            </a:r>
            <a:r>
              <a:rPr spc="-5"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37842" y="2466848"/>
            <a:ext cx="5784215" cy="3194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508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Object </a:t>
            </a:r>
            <a:r>
              <a:rPr sz="2350" spc="5" dirty="0">
                <a:latin typeface="Times New Roman"/>
                <a:cs typeface="Times New Roman"/>
              </a:rPr>
              <a:t>access is controlled locally rather than  centrally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More </a:t>
            </a:r>
            <a:r>
              <a:rPr sz="2350" dirty="0">
                <a:latin typeface="Times New Roman"/>
                <a:cs typeface="Times New Roman"/>
              </a:rPr>
              <a:t>difficult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administration</a:t>
            </a:r>
            <a:endParaRPr sz="2350">
              <a:latin typeface="Times New Roman"/>
              <a:cs typeface="Times New Roman"/>
            </a:endParaRPr>
          </a:p>
          <a:p>
            <a:pPr marL="599440" marR="332740" lvl="1" indent="-226060">
              <a:lnSpc>
                <a:spcPct val="100699"/>
              </a:lnSpc>
              <a:spcBef>
                <a:spcPts val="53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Objects </a:t>
            </a:r>
            <a:r>
              <a:rPr sz="2200" spc="5" dirty="0">
                <a:latin typeface="Times New Roman"/>
                <a:cs typeface="Times New Roman"/>
              </a:rPr>
              <a:t>may need to be </a:t>
            </a:r>
            <a:r>
              <a:rPr sz="2200" dirty="0">
                <a:latin typeface="Times New Roman"/>
                <a:cs typeface="Times New Roman"/>
              </a:rPr>
              <a:t>secured </a:t>
            </a:r>
            <a:r>
              <a:rPr sz="2200" spc="5" dirty="0">
                <a:latin typeface="Times New Roman"/>
                <a:cs typeface="Times New Roman"/>
              </a:rPr>
              <a:t>at</a:t>
            </a:r>
            <a:r>
              <a:rPr sz="2200" spc="-11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multiple  </a:t>
            </a:r>
            <a:r>
              <a:rPr sz="2200" dirty="0">
                <a:latin typeface="Times New Roman"/>
                <a:cs typeface="Times New Roman"/>
              </a:rPr>
              <a:t>locations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More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stable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Not </a:t>
            </a:r>
            <a:r>
              <a:rPr sz="2200" spc="5" dirty="0">
                <a:latin typeface="Times New Roman"/>
                <a:cs typeface="Times New Roman"/>
              </a:rPr>
              <a:t>a </a:t>
            </a:r>
            <a:r>
              <a:rPr sz="2200" dirty="0">
                <a:latin typeface="Times New Roman"/>
                <a:cs typeface="Times New Roman"/>
              </a:rPr>
              <a:t>single </a:t>
            </a:r>
            <a:r>
              <a:rPr sz="2200" spc="5" dirty="0">
                <a:latin typeface="Times New Roman"/>
                <a:cs typeface="Times New Roman"/>
              </a:rPr>
              <a:t>point of</a:t>
            </a:r>
            <a:r>
              <a:rPr sz="2200" spc="-8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failure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Usually </a:t>
            </a:r>
            <a:r>
              <a:rPr sz="2350" spc="5" dirty="0">
                <a:latin typeface="Times New Roman"/>
                <a:cs typeface="Times New Roman"/>
              </a:rPr>
              <a:t>implemented using security</a:t>
            </a:r>
            <a:r>
              <a:rPr sz="2350" spc="5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domains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39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330" y="2436004"/>
            <a:ext cx="5009083" cy="37190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51429" y="1445005"/>
            <a:ext cx="495617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Authentication and Access</a:t>
            </a:r>
            <a:r>
              <a:rPr spc="-35" dirty="0"/>
              <a:t> </a:t>
            </a:r>
            <a:r>
              <a:rPr spc="-10" dirty="0"/>
              <a:t>Control</a:t>
            </a:r>
          </a:p>
        </p:txBody>
      </p:sp>
      <p:sp>
        <p:nvSpPr>
          <p:cNvPr id="4" name="object 4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083804" y="6451672"/>
            <a:ext cx="12890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4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96944" y="1588261"/>
            <a:ext cx="206502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Accountability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36139" y="2309113"/>
            <a:ext cx="5777865" cy="35998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574040" indent="-27114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00" spc="-5" dirty="0">
                <a:latin typeface="Times New Roman"/>
                <a:cs typeface="Times New Roman"/>
              </a:rPr>
              <a:t>System auditing used by administrators to  monitor</a:t>
            </a:r>
            <a:endParaRPr sz="23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47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dirty="0">
                <a:latin typeface="Times New Roman"/>
                <a:cs typeface="Times New Roman"/>
              </a:rPr>
              <a:t>Who is using the</a:t>
            </a:r>
            <a:r>
              <a:rPr sz="1900" spc="-6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system</a:t>
            </a:r>
            <a:endParaRPr sz="19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4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dirty="0">
                <a:latin typeface="Times New Roman"/>
                <a:cs typeface="Times New Roman"/>
              </a:rPr>
              <a:t>What </a:t>
            </a:r>
            <a:r>
              <a:rPr sz="1900" spc="-5" dirty="0">
                <a:latin typeface="Times New Roman"/>
                <a:cs typeface="Times New Roman"/>
              </a:rPr>
              <a:t>users </a:t>
            </a:r>
            <a:r>
              <a:rPr sz="1900" dirty="0">
                <a:latin typeface="Times New Roman"/>
                <a:cs typeface="Times New Roman"/>
              </a:rPr>
              <a:t>are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doing</a:t>
            </a:r>
            <a:endParaRPr sz="19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3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00" spc="-5" dirty="0">
                <a:latin typeface="Times New Roman"/>
                <a:cs typeface="Times New Roman"/>
              </a:rPr>
              <a:t>Logs can trace events back to originating</a:t>
            </a:r>
            <a:r>
              <a:rPr sz="2300" spc="1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users</a:t>
            </a:r>
            <a:endParaRPr sz="2300">
              <a:latin typeface="Times New Roman"/>
              <a:cs typeface="Times New Roman"/>
            </a:endParaRPr>
          </a:p>
          <a:p>
            <a:pPr marL="283845" marR="140970" indent="-27114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00" spc="-5" dirty="0">
                <a:latin typeface="Times New Roman"/>
                <a:cs typeface="Times New Roman"/>
              </a:rPr>
              <a:t>Process of auditing can have a negative </a:t>
            </a:r>
            <a:r>
              <a:rPr sz="2300" spc="-10" dirty="0">
                <a:latin typeface="Times New Roman"/>
                <a:cs typeface="Times New Roman"/>
              </a:rPr>
              <a:t>effect  </a:t>
            </a:r>
            <a:r>
              <a:rPr sz="2300" spc="-5" dirty="0">
                <a:latin typeface="Times New Roman"/>
                <a:cs typeface="Times New Roman"/>
              </a:rPr>
              <a:t>on system</a:t>
            </a:r>
            <a:r>
              <a:rPr sz="2300" spc="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performance</a:t>
            </a:r>
            <a:endParaRPr sz="23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47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Must </a:t>
            </a:r>
            <a:r>
              <a:rPr sz="1900" dirty="0">
                <a:latin typeface="Times New Roman"/>
                <a:cs typeface="Times New Roman"/>
              </a:rPr>
              <a:t>limit </a:t>
            </a:r>
            <a:r>
              <a:rPr sz="1900" spc="-5" dirty="0">
                <a:latin typeface="Times New Roman"/>
                <a:cs typeface="Times New Roman"/>
              </a:rPr>
              <a:t>data collected in</a:t>
            </a:r>
            <a:r>
              <a:rPr sz="1900" spc="-7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logs</a:t>
            </a:r>
            <a:endParaRPr sz="1900">
              <a:latin typeface="Times New Roman"/>
              <a:cs typeface="Times New Roman"/>
            </a:endParaRPr>
          </a:p>
          <a:p>
            <a:pPr marL="599440" marR="680085" lvl="1" indent="-226060">
              <a:lnSpc>
                <a:spcPct val="100000"/>
              </a:lnSpc>
              <a:spcBef>
                <a:spcPts val="45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dirty="0">
                <a:latin typeface="Times New Roman"/>
                <a:cs typeface="Times New Roman"/>
              </a:rPr>
              <a:t>Clipping levels </a:t>
            </a:r>
            <a:r>
              <a:rPr sz="1900" spc="-5" dirty="0">
                <a:latin typeface="Times New Roman"/>
                <a:cs typeface="Times New Roman"/>
              </a:rPr>
              <a:t>set </a:t>
            </a:r>
            <a:r>
              <a:rPr sz="1900" dirty="0">
                <a:latin typeface="Times New Roman"/>
                <a:cs typeface="Times New Roman"/>
              </a:rPr>
              <a:t>thresholds for </a:t>
            </a:r>
            <a:r>
              <a:rPr sz="1900" spc="-5" dirty="0">
                <a:latin typeface="Times New Roman"/>
                <a:cs typeface="Times New Roman"/>
              </a:rPr>
              <a:t>when to</a:t>
            </a:r>
            <a:r>
              <a:rPr sz="1900" spc="-14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start  collecting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data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40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File and </a:t>
            </a:r>
            <a:r>
              <a:rPr spc="-5" dirty="0"/>
              <a:t>Data</a:t>
            </a:r>
            <a:r>
              <a:rPr spc="-10" dirty="0"/>
              <a:t> Ownership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6348"/>
            <a:ext cx="6069330" cy="3580129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283845" marR="302895" indent="-271145">
              <a:lnSpc>
                <a:spcPts val="2270"/>
              </a:lnSpc>
              <a:spcBef>
                <a:spcPts val="65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Different </a:t>
            </a:r>
            <a:r>
              <a:rPr sz="2350" spc="5" dirty="0">
                <a:latin typeface="Times New Roman"/>
                <a:cs typeface="Times New Roman"/>
              </a:rPr>
              <a:t>layers of responsibility for ensuring  security of </a:t>
            </a:r>
            <a:r>
              <a:rPr sz="2350" spc="-5" dirty="0">
                <a:latin typeface="Times New Roman"/>
                <a:cs typeface="Times New Roman"/>
              </a:rPr>
              <a:t>organization’s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information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4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Data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owner</a:t>
            </a:r>
            <a:endParaRPr sz="2350">
              <a:latin typeface="Times New Roman"/>
              <a:cs typeface="Times New Roman"/>
            </a:endParaRPr>
          </a:p>
          <a:p>
            <a:pPr marL="599440" marR="135890" lvl="1" indent="-226060">
              <a:lnSpc>
                <a:spcPts val="2120"/>
              </a:lnSpc>
              <a:spcBef>
                <a:spcPts val="52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Bears ultimate </a:t>
            </a:r>
            <a:r>
              <a:rPr sz="2200" spc="-5" dirty="0">
                <a:latin typeface="Times New Roman"/>
                <a:cs typeface="Times New Roman"/>
              </a:rPr>
              <a:t>responsibility, </a:t>
            </a:r>
            <a:r>
              <a:rPr sz="2200" dirty="0">
                <a:latin typeface="Times New Roman"/>
                <a:cs typeface="Times New Roman"/>
              </a:rPr>
              <a:t>sets</a:t>
            </a:r>
            <a:r>
              <a:rPr sz="2200" spc="-9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classification  levels </a:t>
            </a:r>
            <a:r>
              <a:rPr sz="2200" dirty="0">
                <a:latin typeface="Times New Roman"/>
                <a:cs typeface="Times New Roman"/>
              </a:rPr>
              <a:t>(</a:t>
            </a:r>
            <a:r>
              <a:rPr sz="2200" i="1" dirty="0">
                <a:latin typeface="Times New Roman"/>
                <a:cs typeface="Times New Roman"/>
              </a:rPr>
              <a:t>i.e. </a:t>
            </a:r>
            <a:r>
              <a:rPr sz="2200" dirty="0">
                <a:latin typeface="Times New Roman"/>
                <a:cs typeface="Times New Roman"/>
              </a:rPr>
              <a:t>sets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policy)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3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Data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custodian</a:t>
            </a:r>
            <a:endParaRPr sz="2350">
              <a:latin typeface="Times New Roman"/>
              <a:cs typeface="Times New Roman"/>
            </a:endParaRPr>
          </a:p>
          <a:p>
            <a:pPr marL="599440" marR="17780" lvl="1" indent="-226060">
              <a:lnSpc>
                <a:spcPts val="2120"/>
              </a:lnSpc>
              <a:spcBef>
                <a:spcPts val="53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Enforces security policies, often a member of</a:t>
            </a:r>
            <a:r>
              <a:rPr sz="2200" spc="-17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IT  department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3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Data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user</a:t>
            </a:r>
            <a:endParaRPr sz="2350">
              <a:latin typeface="Times New Roman"/>
              <a:cs typeface="Times New Roman"/>
            </a:endParaRPr>
          </a:p>
          <a:p>
            <a:pPr marL="599440" marR="5080" lvl="1" indent="-226060">
              <a:lnSpc>
                <a:spcPts val="2120"/>
              </a:lnSpc>
              <a:spcBef>
                <a:spcPts val="53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Accesses data on a day-to-day basis,</a:t>
            </a:r>
            <a:r>
              <a:rPr sz="2200" spc="-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responsible  for following the </a:t>
            </a:r>
            <a:r>
              <a:rPr sz="2200" spc="-10" dirty="0">
                <a:latin typeface="Times New Roman"/>
                <a:cs typeface="Times New Roman"/>
              </a:rPr>
              <a:t>organization’s </a:t>
            </a:r>
            <a:r>
              <a:rPr sz="2200" dirty="0">
                <a:latin typeface="Times New Roman"/>
                <a:cs typeface="Times New Roman"/>
              </a:rPr>
              <a:t>security</a:t>
            </a:r>
            <a:r>
              <a:rPr sz="2200" spc="-10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policies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41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50690" y="1445005"/>
            <a:ext cx="155638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Key</a:t>
            </a:r>
            <a:r>
              <a:rPr spc="-60" dirty="0"/>
              <a:t> </a:t>
            </a:r>
            <a:r>
              <a:rPr spc="-10" dirty="0"/>
              <a:t>Points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8737"/>
            <a:ext cx="6125210" cy="3558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3845" marR="360045" indent="-27114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dirty="0">
                <a:latin typeface="Times New Roman"/>
                <a:cs typeface="Times New Roman"/>
              </a:rPr>
              <a:t>Use access control to ensure that only</a:t>
            </a:r>
            <a:r>
              <a:rPr sz="2200" spc="-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authorized  users can view/modify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information</a:t>
            </a:r>
            <a:endParaRPr sz="2200">
              <a:latin typeface="Times New Roman"/>
              <a:cs typeface="Times New Roman"/>
            </a:endParaRPr>
          </a:p>
          <a:p>
            <a:pPr marL="283845" marR="358140" indent="-27114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spc="-5" dirty="0">
                <a:latin typeface="Times New Roman"/>
                <a:cs typeface="Times New Roman"/>
              </a:rPr>
              <a:t>Access </a:t>
            </a:r>
            <a:r>
              <a:rPr sz="2200" dirty="0">
                <a:latin typeface="Times New Roman"/>
                <a:cs typeface="Times New Roman"/>
              </a:rPr>
              <a:t>control designs define </a:t>
            </a:r>
            <a:r>
              <a:rPr sz="2200" spc="-5" dirty="0">
                <a:latin typeface="Times New Roman"/>
                <a:cs typeface="Times New Roman"/>
              </a:rPr>
              <a:t>rules for</a:t>
            </a:r>
            <a:r>
              <a:rPr sz="2200" spc="-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accessing  objects</a:t>
            </a:r>
            <a:endParaRPr sz="2200">
              <a:latin typeface="Times New Roman"/>
              <a:cs typeface="Times New Roman"/>
            </a:endParaRPr>
          </a:p>
          <a:p>
            <a:pPr marL="599440" marR="5080" lvl="1" indent="-22606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20" dirty="0">
                <a:latin typeface="Times New Roman"/>
                <a:cs typeface="Times New Roman"/>
              </a:rPr>
              <a:t>Mandatory, </a:t>
            </a:r>
            <a:r>
              <a:rPr sz="1900" spc="-15" dirty="0">
                <a:latin typeface="Times New Roman"/>
                <a:cs typeface="Times New Roman"/>
              </a:rPr>
              <a:t>discretionary, </a:t>
            </a:r>
            <a:r>
              <a:rPr sz="1900" spc="-5" dirty="0">
                <a:latin typeface="Times New Roman"/>
                <a:cs typeface="Times New Roman"/>
              </a:rPr>
              <a:t>role-based (non-discretionary),  attribute-based</a:t>
            </a:r>
            <a:endParaRPr sz="1900">
              <a:latin typeface="Times New Roman"/>
              <a:cs typeface="Times New Roman"/>
            </a:endParaRPr>
          </a:p>
          <a:p>
            <a:pPr marL="283845" marR="584835" indent="-271145">
              <a:lnSpc>
                <a:spcPct val="100000"/>
              </a:lnSpc>
              <a:spcBef>
                <a:spcPts val="52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spc="-5" dirty="0">
                <a:latin typeface="Times New Roman"/>
                <a:cs typeface="Times New Roman"/>
              </a:rPr>
              <a:t>Access </a:t>
            </a:r>
            <a:r>
              <a:rPr sz="2200" dirty="0">
                <a:latin typeface="Times New Roman"/>
                <a:cs typeface="Times New Roman"/>
              </a:rPr>
              <a:t>control administration defines the  mechanisms </a:t>
            </a:r>
            <a:r>
              <a:rPr sz="2200" spc="-5" dirty="0">
                <a:latin typeface="Times New Roman"/>
                <a:cs typeface="Times New Roman"/>
              </a:rPr>
              <a:t>for </a:t>
            </a:r>
            <a:r>
              <a:rPr sz="2200" dirty="0">
                <a:latin typeface="Times New Roman"/>
                <a:cs typeface="Times New Roman"/>
              </a:rPr>
              <a:t>access control</a:t>
            </a:r>
            <a:r>
              <a:rPr sz="2200" spc="-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implementation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Centralized,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decentralized</a:t>
            </a:r>
            <a:endParaRPr sz="19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1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spc="-5" dirty="0">
                <a:latin typeface="Times New Roman"/>
                <a:cs typeface="Times New Roman"/>
              </a:rPr>
              <a:t>Administrators use </a:t>
            </a:r>
            <a:r>
              <a:rPr sz="2200" dirty="0">
                <a:latin typeface="Times New Roman"/>
                <a:cs typeface="Times New Roman"/>
              </a:rPr>
              <a:t>system logs to monitor</a:t>
            </a:r>
            <a:r>
              <a:rPr sz="2200" spc="-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access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42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43553" y="1397000"/>
            <a:ext cx="297116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00" spc="-5" dirty="0"/>
              <a:t>Key Points</a:t>
            </a:r>
            <a:r>
              <a:rPr sz="2600" spc="-45" dirty="0"/>
              <a:t> </a:t>
            </a:r>
            <a:r>
              <a:rPr sz="2600" spc="-10" dirty="0"/>
              <a:t>(continued)</a:t>
            </a:r>
            <a:endParaRPr sz="2600"/>
          </a:p>
        </p:txBody>
      </p:sp>
      <p:sp>
        <p:nvSpPr>
          <p:cNvPr id="5" name="object 5"/>
          <p:cNvSpPr txBox="1"/>
          <p:nvPr/>
        </p:nvSpPr>
        <p:spPr>
          <a:xfrm>
            <a:off x="1857248" y="2427986"/>
            <a:ext cx="5788025" cy="3004185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283845" marR="5080" indent="-271145">
              <a:lnSpc>
                <a:spcPts val="2120"/>
              </a:lnSpc>
              <a:spcBef>
                <a:spcPts val="60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spc="-5" dirty="0">
                <a:latin typeface="Times New Roman"/>
                <a:cs typeface="Times New Roman"/>
              </a:rPr>
              <a:t>Access </a:t>
            </a:r>
            <a:r>
              <a:rPr sz="2200" dirty="0">
                <a:latin typeface="Times New Roman"/>
                <a:cs typeface="Times New Roman"/>
              </a:rPr>
              <a:t>control models: p</a:t>
            </a:r>
            <a:r>
              <a:rPr sz="1900" dirty="0">
                <a:latin typeface="Times New Roman"/>
                <a:cs typeface="Times New Roman"/>
              </a:rPr>
              <a:t>rovide a </a:t>
            </a:r>
            <a:r>
              <a:rPr sz="1900" spc="-5" dirty="0">
                <a:latin typeface="Times New Roman"/>
                <a:cs typeface="Times New Roman"/>
              </a:rPr>
              <a:t>conceptual </a:t>
            </a:r>
            <a:r>
              <a:rPr sz="1900" dirty="0">
                <a:latin typeface="Times New Roman"/>
                <a:cs typeface="Times New Roman"/>
              </a:rPr>
              <a:t>view</a:t>
            </a:r>
            <a:r>
              <a:rPr sz="1900" spc="-1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 </a:t>
            </a:r>
            <a:r>
              <a:rPr sz="1900" spc="-5" dirty="0">
                <a:latin typeface="Times New Roman"/>
                <a:cs typeface="Times New Roman"/>
              </a:rPr>
              <a:t>security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policies</a:t>
            </a:r>
            <a:endParaRPr sz="19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21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dirty="0">
                <a:latin typeface="Times New Roman"/>
                <a:cs typeface="Times New Roman"/>
              </a:rPr>
              <a:t>Identification and authentication</a:t>
            </a:r>
            <a:r>
              <a:rPr sz="2200" spc="-6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methods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Used to </a:t>
            </a:r>
            <a:r>
              <a:rPr sz="1900" dirty="0">
                <a:latin typeface="Times New Roman"/>
                <a:cs typeface="Times New Roman"/>
              </a:rPr>
              <a:t>identify and validate a</a:t>
            </a:r>
            <a:r>
              <a:rPr sz="1900" spc="-10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user</a:t>
            </a:r>
            <a:endParaRPr sz="19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29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dirty="0">
                <a:latin typeface="Times New Roman"/>
                <a:cs typeface="Times New Roman"/>
              </a:rPr>
              <a:t>Include passwords, </a:t>
            </a:r>
            <a:r>
              <a:rPr sz="1900" spc="-5" dirty="0">
                <a:latin typeface="Times New Roman"/>
                <a:cs typeface="Times New Roman"/>
              </a:rPr>
              <a:t>smart </a:t>
            </a:r>
            <a:r>
              <a:rPr sz="1900" dirty="0">
                <a:latin typeface="Times New Roman"/>
                <a:cs typeface="Times New Roman"/>
              </a:rPr>
              <a:t>cards, and</a:t>
            </a:r>
            <a:r>
              <a:rPr sz="1900" spc="-1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biometrics</a:t>
            </a:r>
            <a:endParaRPr sz="19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dirty="0">
                <a:latin typeface="Times New Roman"/>
                <a:cs typeface="Times New Roman"/>
              </a:rPr>
              <a:t>Responsibility </a:t>
            </a:r>
            <a:r>
              <a:rPr sz="2200" spc="-5" dirty="0">
                <a:latin typeface="Times New Roman"/>
                <a:cs typeface="Times New Roman"/>
              </a:rPr>
              <a:t>for </a:t>
            </a:r>
            <a:r>
              <a:rPr sz="2200" dirty="0">
                <a:latin typeface="Times New Roman"/>
                <a:cs typeface="Times New Roman"/>
              </a:rPr>
              <a:t>information access is</a:t>
            </a:r>
            <a:r>
              <a:rPr sz="2200" spc="-8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shared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spc="-5" dirty="0">
                <a:latin typeface="Times New Roman"/>
                <a:cs typeface="Times New Roman"/>
              </a:rPr>
              <a:t>Data owners, custodians,</a:t>
            </a:r>
            <a:r>
              <a:rPr sz="1900" spc="-4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users</a:t>
            </a:r>
            <a:endParaRPr sz="19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200" spc="-5" dirty="0">
                <a:latin typeface="Times New Roman"/>
                <a:cs typeface="Times New Roman"/>
              </a:rPr>
              <a:t>Attack </a:t>
            </a:r>
            <a:r>
              <a:rPr sz="2200" dirty="0">
                <a:latin typeface="Times New Roman"/>
                <a:cs typeface="Times New Roman"/>
              </a:rPr>
              <a:t>types related to access controls</a:t>
            </a:r>
            <a:r>
              <a:rPr sz="2200" spc="-10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include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1900" dirty="0">
                <a:latin typeface="Times New Roman"/>
                <a:cs typeface="Times New Roman"/>
              </a:rPr>
              <a:t>Brute force </a:t>
            </a:r>
            <a:r>
              <a:rPr sz="1900" spc="-5" dirty="0">
                <a:latin typeface="Times New Roman"/>
                <a:cs typeface="Times New Roman"/>
              </a:rPr>
              <a:t>attacks, dictionary </a:t>
            </a:r>
            <a:r>
              <a:rPr sz="1900" dirty="0">
                <a:latin typeface="Times New Roman"/>
                <a:cs typeface="Times New Roman"/>
              </a:rPr>
              <a:t>attacks, </a:t>
            </a:r>
            <a:r>
              <a:rPr sz="1900" spc="-5" dirty="0">
                <a:latin typeface="Times New Roman"/>
                <a:cs typeface="Times New Roman"/>
              </a:rPr>
              <a:t>login</a:t>
            </a:r>
            <a:r>
              <a:rPr sz="1900" spc="-7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spoofing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43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93361" y="1445005"/>
            <a:ext cx="147129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603241" y="2757677"/>
            <a:ext cx="677545" cy="712470"/>
          </a:xfrm>
          <a:custGeom>
            <a:avLst/>
            <a:gdLst/>
            <a:ahLst/>
            <a:cxnLst/>
            <a:rect l="l" t="t" r="r" b="b"/>
            <a:pathLst>
              <a:path w="677545" h="712470">
                <a:moveTo>
                  <a:pt x="677417" y="182117"/>
                </a:moveTo>
                <a:lnTo>
                  <a:pt x="648461" y="78485"/>
                </a:lnTo>
                <a:lnTo>
                  <a:pt x="611885" y="22859"/>
                </a:lnTo>
                <a:lnTo>
                  <a:pt x="544829" y="0"/>
                </a:lnTo>
                <a:lnTo>
                  <a:pt x="479297" y="7619"/>
                </a:lnTo>
                <a:lnTo>
                  <a:pt x="397763" y="47243"/>
                </a:lnTo>
                <a:lnTo>
                  <a:pt x="331469" y="134111"/>
                </a:lnTo>
                <a:lnTo>
                  <a:pt x="265175" y="204977"/>
                </a:lnTo>
                <a:lnTo>
                  <a:pt x="205739" y="300227"/>
                </a:lnTo>
                <a:lnTo>
                  <a:pt x="169163" y="395477"/>
                </a:lnTo>
                <a:lnTo>
                  <a:pt x="21335" y="403859"/>
                </a:lnTo>
                <a:lnTo>
                  <a:pt x="0" y="451103"/>
                </a:lnTo>
                <a:lnTo>
                  <a:pt x="21335" y="473963"/>
                </a:lnTo>
                <a:lnTo>
                  <a:pt x="161543" y="467867"/>
                </a:lnTo>
                <a:lnTo>
                  <a:pt x="161543" y="617410"/>
                </a:lnTo>
                <a:lnTo>
                  <a:pt x="184403" y="688847"/>
                </a:lnTo>
                <a:lnTo>
                  <a:pt x="220979" y="712469"/>
                </a:lnTo>
                <a:lnTo>
                  <a:pt x="301751" y="695705"/>
                </a:lnTo>
                <a:lnTo>
                  <a:pt x="397763" y="648461"/>
                </a:lnTo>
                <a:lnTo>
                  <a:pt x="486917" y="577595"/>
                </a:lnTo>
                <a:lnTo>
                  <a:pt x="567689" y="499109"/>
                </a:lnTo>
                <a:lnTo>
                  <a:pt x="640841" y="387095"/>
                </a:lnTo>
                <a:lnTo>
                  <a:pt x="669797" y="291845"/>
                </a:lnTo>
                <a:lnTo>
                  <a:pt x="677417" y="182117"/>
                </a:lnTo>
                <a:close/>
              </a:path>
              <a:path w="677545" h="712470">
                <a:moveTo>
                  <a:pt x="161543" y="617410"/>
                </a:moveTo>
                <a:lnTo>
                  <a:pt x="161543" y="467867"/>
                </a:lnTo>
                <a:lnTo>
                  <a:pt x="153923" y="593597"/>
                </a:lnTo>
                <a:lnTo>
                  <a:pt x="161543" y="6174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66665" y="3508247"/>
            <a:ext cx="470534" cy="1047115"/>
          </a:xfrm>
          <a:custGeom>
            <a:avLst/>
            <a:gdLst/>
            <a:ahLst/>
            <a:cxnLst/>
            <a:rect l="l" t="t" r="r" b="b"/>
            <a:pathLst>
              <a:path w="470535" h="1047114">
                <a:moveTo>
                  <a:pt x="470153" y="189737"/>
                </a:moveTo>
                <a:lnTo>
                  <a:pt x="470153" y="127253"/>
                </a:lnTo>
                <a:lnTo>
                  <a:pt x="454913" y="80009"/>
                </a:lnTo>
                <a:lnTo>
                  <a:pt x="389381" y="16001"/>
                </a:lnTo>
                <a:lnTo>
                  <a:pt x="300989" y="0"/>
                </a:lnTo>
                <a:lnTo>
                  <a:pt x="198119" y="24383"/>
                </a:lnTo>
                <a:lnTo>
                  <a:pt x="132587" y="88391"/>
                </a:lnTo>
                <a:lnTo>
                  <a:pt x="88391" y="182117"/>
                </a:lnTo>
                <a:lnTo>
                  <a:pt x="44195" y="332993"/>
                </a:lnTo>
                <a:lnTo>
                  <a:pt x="15239" y="483869"/>
                </a:lnTo>
                <a:lnTo>
                  <a:pt x="0" y="626363"/>
                </a:lnTo>
                <a:lnTo>
                  <a:pt x="15240" y="784097"/>
                </a:lnTo>
                <a:lnTo>
                  <a:pt x="57912" y="887729"/>
                </a:lnTo>
                <a:lnTo>
                  <a:pt x="124968" y="1005839"/>
                </a:lnTo>
                <a:lnTo>
                  <a:pt x="190500" y="1046987"/>
                </a:lnTo>
                <a:lnTo>
                  <a:pt x="278892" y="1046987"/>
                </a:lnTo>
                <a:lnTo>
                  <a:pt x="352806" y="1038605"/>
                </a:lnTo>
                <a:lnTo>
                  <a:pt x="360426" y="1033525"/>
                </a:lnTo>
                <a:lnTo>
                  <a:pt x="360426" y="546353"/>
                </a:lnTo>
                <a:lnTo>
                  <a:pt x="368045" y="452627"/>
                </a:lnTo>
                <a:lnTo>
                  <a:pt x="389381" y="340613"/>
                </a:lnTo>
                <a:lnTo>
                  <a:pt x="441197" y="246125"/>
                </a:lnTo>
                <a:lnTo>
                  <a:pt x="470153" y="189737"/>
                </a:lnTo>
                <a:close/>
              </a:path>
              <a:path w="470535" h="1047114">
                <a:moveTo>
                  <a:pt x="462534" y="839723"/>
                </a:moveTo>
                <a:lnTo>
                  <a:pt x="441198" y="744473"/>
                </a:lnTo>
                <a:lnTo>
                  <a:pt x="381762" y="649985"/>
                </a:lnTo>
                <a:lnTo>
                  <a:pt x="360426" y="546353"/>
                </a:lnTo>
                <a:lnTo>
                  <a:pt x="360426" y="1033525"/>
                </a:lnTo>
                <a:lnTo>
                  <a:pt x="412242" y="998981"/>
                </a:lnTo>
                <a:lnTo>
                  <a:pt x="454914" y="926591"/>
                </a:lnTo>
                <a:lnTo>
                  <a:pt x="462534" y="83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41570" y="3541776"/>
            <a:ext cx="523240" cy="942975"/>
          </a:xfrm>
          <a:custGeom>
            <a:avLst/>
            <a:gdLst/>
            <a:ahLst/>
            <a:cxnLst/>
            <a:rect l="l" t="t" r="r" b="b"/>
            <a:pathLst>
              <a:path w="523239" h="942975">
                <a:moveTo>
                  <a:pt x="522731" y="584454"/>
                </a:moveTo>
                <a:lnTo>
                  <a:pt x="515112" y="545592"/>
                </a:lnTo>
                <a:lnTo>
                  <a:pt x="285750" y="275844"/>
                </a:lnTo>
                <a:lnTo>
                  <a:pt x="131826" y="39624"/>
                </a:lnTo>
                <a:lnTo>
                  <a:pt x="87630" y="0"/>
                </a:lnTo>
                <a:lnTo>
                  <a:pt x="6857" y="6858"/>
                </a:lnTo>
                <a:lnTo>
                  <a:pt x="0" y="46482"/>
                </a:lnTo>
                <a:lnTo>
                  <a:pt x="6858" y="93726"/>
                </a:lnTo>
                <a:lnTo>
                  <a:pt x="43434" y="166116"/>
                </a:lnTo>
                <a:lnTo>
                  <a:pt x="241554" y="363474"/>
                </a:lnTo>
                <a:lnTo>
                  <a:pt x="345186" y="474726"/>
                </a:lnTo>
                <a:lnTo>
                  <a:pt x="411480" y="538734"/>
                </a:lnTo>
                <a:lnTo>
                  <a:pt x="419100" y="561594"/>
                </a:lnTo>
                <a:lnTo>
                  <a:pt x="419100" y="640842"/>
                </a:lnTo>
                <a:lnTo>
                  <a:pt x="492252" y="609600"/>
                </a:lnTo>
                <a:lnTo>
                  <a:pt x="522731" y="584454"/>
                </a:lnTo>
                <a:close/>
              </a:path>
              <a:path w="523239" h="942975">
                <a:moveTo>
                  <a:pt x="419100" y="640842"/>
                </a:moveTo>
                <a:lnTo>
                  <a:pt x="419100" y="561594"/>
                </a:lnTo>
                <a:lnTo>
                  <a:pt x="397002" y="584454"/>
                </a:lnTo>
                <a:lnTo>
                  <a:pt x="352806" y="601218"/>
                </a:lnTo>
                <a:lnTo>
                  <a:pt x="264414" y="617220"/>
                </a:lnTo>
                <a:lnTo>
                  <a:pt x="191262" y="617220"/>
                </a:lnTo>
                <a:lnTo>
                  <a:pt x="124206" y="625602"/>
                </a:lnTo>
                <a:lnTo>
                  <a:pt x="80010" y="640842"/>
                </a:lnTo>
                <a:lnTo>
                  <a:pt x="51054" y="679704"/>
                </a:lnTo>
                <a:lnTo>
                  <a:pt x="51054" y="736092"/>
                </a:lnTo>
                <a:lnTo>
                  <a:pt x="95250" y="807720"/>
                </a:lnTo>
                <a:lnTo>
                  <a:pt x="131826" y="847344"/>
                </a:lnTo>
                <a:lnTo>
                  <a:pt x="131826" y="712470"/>
                </a:lnTo>
                <a:lnTo>
                  <a:pt x="147066" y="679704"/>
                </a:lnTo>
                <a:lnTo>
                  <a:pt x="191262" y="672846"/>
                </a:lnTo>
                <a:lnTo>
                  <a:pt x="316230" y="665226"/>
                </a:lnTo>
                <a:lnTo>
                  <a:pt x="419100" y="640842"/>
                </a:lnTo>
                <a:close/>
              </a:path>
              <a:path w="523239" h="942975">
                <a:moveTo>
                  <a:pt x="352806" y="918210"/>
                </a:moveTo>
                <a:lnTo>
                  <a:pt x="337566" y="886968"/>
                </a:lnTo>
                <a:lnTo>
                  <a:pt x="264414" y="861822"/>
                </a:lnTo>
                <a:lnTo>
                  <a:pt x="160782" y="767334"/>
                </a:lnTo>
                <a:lnTo>
                  <a:pt x="131826" y="712470"/>
                </a:lnTo>
                <a:lnTo>
                  <a:pt x="131826" y="847344"/>
                </a:lnTo>
                <a:lnTo>
                  <a:pt x="168402" y="886968"/>
                </a:lnTo>
                <a:lnTo>
                  <a:pt x="256794" y="942594"/>
                </a:lnTo>
                <a:lnTo>
                  <a:pt x="323088" y="942594"/>
                </a:lnTo>
                <a:lnTo>
                  <a:pt x="352806" y="9182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03241" y="4331970"/>
            <a:ext cx="566420" cy="1415415"/>
          </a:xfrm>
          <a:custGeom>
            <a:avLst/>
            <a:gdLst/>
            <a:ahLst/>
            <a:cxnLst/>
            <a:rect l="l" t="t" r="r" b="b"/>
            <a:pathLst>
              <a:path w="566420" h="1415414">
                <a:moveTo>
                  <a:pt x="485393" y="1315974"/>
                </a:moveTo>
                <a:lnTo>
                  <a:pt x="485393" y="1173480"/>
                </a:lnTo>
                <a:lnTo>
                  <a:pt x="470153" y="1220724"/>
                </a:lnTo>
                <a:lnTo>
                  <a:pt x="404621" y="1220724"/>
                </a:lnTo>
                <a:lnTo>
                  <a:pt x="294131" y="1229106"/>
                </a:lnTo>
                <a:lnTo>
                  <a:pt x="140207" y="1251966"/>
                </a:lnTo>
                <a:lnTo>
                  <a:pt x="7619" y="1299972"/>
                </a:lnTo>
                <a:lnTo>
                  <a:pt x="0" y="1315974"/>
                </a:lnTo>
                <a:lnTo>
                  <a:pt x="62640" y="1415033"/>
                </a:lnTo>
                <a:lnTo>
                  <a:pt x="115894" y="1415033"/>
                </a:lnTo>
                <a:lnTo>
                  <a:pt x="153923" y="1386840"/>
                </a:lnTo>
                <a:lnTo>
                  <a:pt x="242315" y="1331214"/>
                </a:lnTo>
                <a:lnTo>
                  <a:pt x="375665" y="1299972"/>
                </a:lnTo>
                <a:lnTo>
                  <a:pt x="485393" y="1315974"/>
                </a:lnTo>
                <a:close/>
              </a:path>
              <a:path w="566420" h="1415414">
                <a:moveTo>
                  <a:pt x="397001" y="80009"/>
                </a:moveTo>
                <a:lnTo>
                  <a:pt x="360425" y="16001"/>
                </a:lnTo>
                <a:lnTo>
                  <a:pt x="279653" y="0"/>
                </a:lnTo>
                <a:lnTo>
                  <a:pt x="257555" y="40386"/>
                </a:lnTo>
                <a:lnTo>
                  <a:pt x="227075" y="102870"/>
                </a:lnTo>
                <a:lnTo>
                  <a:pt x="227075" y="254508"/>
                </a:lnTo>
                <a:lnTo>
                  <a:pt x="234695" y="412242"/>
                </a:lnTo>
                <a:lnTo>
                  <a:pt x="264413" y="554736"/>
                </a:lnTo>
                <a:lnTo>
                  <a:pt x="331469" y="713994"/>
                </a:lnTo>
                <a:lnTo>
                  <a:pt x="375665" y="813643"/>
                </a:lnTo>
                <a:lnTo>
                  <a:pt x="375665" y="388620"/>
                </a:lnTo>
                <a:lnTo>
                  <a:pt x="389381" y="229361"/>
                </a:lnTo>
                <a:lnTo>
                  <a:pt x="397001" y="80009"/>
                </a:lnTo>
                <a:close/>
              </a:path>
              <a:path w="566420" h="1415414">
                <a:moveTo>
                  <a:pt x="537209" y="1038606"/>
                </a:moveTo>
                <a:lnTo>
                  <a:pt x="506729" y="896112"/>
                </a:lnTo>
                <a:lnTo>
                  <a:pt x="448817" y="752856"/>
                </a:lnTo>
                <a:lnTo>
                  <a:pt x="375665" y="554736"/>
                </a:lnTo>
                <a:lnTo>
                  <a:pt x="375665" y="813643"/>
                </a:lnTo>
                <a:lnTo>
                  <a:pt x="412241" y="896112"/>
                </a:lnTo>
                <a:lnTo>
                  <a:pt x="464057" y="1038606"/>
                </a:lnTo>
                <a:lnTo>
                  <a:pt x="485393" y="1173480"/>
                </a:lnTo>
                <a:lnTo>
                  <a:pt x="485393" y="1315974"/>
                </a:lnTo>
                <a:lnTo>
                  <a:pt x="529589" y="1327306"/>
                </a:lnTo>
                <a:lnTo>
                  <a:pt x="529589" y="1165098"/>
                </a:lnTo>
                <a:lnTo>
                  <a:pt x="537209" y="1038606"/>
                </a:lnTo>
                <a:close/>
              </a:path>
              <a:path w="566420" h="1415414">
                <a:moveTo>
                  <a:pt x="566165" y="1307592"/>
                </a:moveTo>
                <a:lnTo>
                  <a:pt x="558545" y="1260348"/>
                </a:lnTo>
                <a:lnTo>
                  <a:pt x="529589" y="1212342"/>
                </a:lnTo>
                <a:lnTo>
                  <a:pt x="529589" y="1327306"/>
                </a:lnTo>
                <a:lnTo>
                  <a:pt x="544829" y="1331214"/>
                </a:lnTo>
                <a:lnTo>
                  <a:pt x="566165" y="13075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23588" y="4372355"/>
            <a:ext cx="470534" cy="1180465"/>
          </a:xfrm>
          <a:custGeom>
            <a:avLst/>
            <a:gdLst/>
            <a:ahLst/>
            <a:cxnLst/>
            <a:rect l="l" t="t" r="r" b="b"/>
            <a:pathLst>
              <a:path w="470535" h="1180464">
                <a:moveTo>
                  <a:pt x="381761" y="1045463"/>
                </a:moveTo>
                <a:lnTo>
                  <a:pt x="381761" y="919734"/>
                </a:lnTo>
                <a:lnTo>
                  <a:pt x="368045" y="950976"/>
                </a:lnTo>
                <a:lnTo>
                  <a:pt x="287273" y="982218"/>
                </a:lnTo>
                <a:lnTo>
                  <a:pt x="110489" y="1029462"/>
                </a:lnTo>
                <a:lnTo>
                  <a:pt x="7619" y="1077468"/>
                </a:lnTo>
                <a:lnTo>
                  <a:pt x="0" y="1109472"/>
                </a:lnTo>
                <a:lnTo>
                  <a:pt x="80771" y="1180338"/>
                </a:lnTo>
                <a:lnTo>
                  <a:pt x="117347" y="1180338"/>
                </a:lnTo>
                <a:lnTo>
                  <a:pt x="206501" y="1116330"/>
                </a:lnTo>
                <a:lnTo>
                  <a:pt x="293369" y="1069086"/>
                </a:lnTo>
                <a:lnTo>
                  <a:pt x="381761" y="1045463"/>
                </a:lnTo>
                <a:close/>
              </a:path>
              <a:path w="470535" h="1180464">
                <a:moveTo>
                  <a:pt x="454913" y="150876"/>
                </a:moveTo>
                <a:lnTo>
                  <a:pt x="441197" y="48006"/>
                </a:lnTo>
                <a:lnTo>
                  <a:pt x="418337" y="0"/>
                </a:lnTo>
                <a:lnTo>
                  <a:pt x="352805" y="0"/>
                </a:lnTo>
                <a:lnTo>
                  <a:pt x="323849" y="48006"/>
                </a:lnTo>
                <a:lnTo>
                  <a:pt x="316229" y="134874"/>
                </a:lnTo>
                <a:lnTo>
                  <a:pt x="323849" y="325374"/>
                </a:lnTo>
                <a:lnTo>
                  <a:pt x="337565" y="499109"/>
                </a:lnTo>
                <a:lnTo>
                  <a:pt x="352805" y="611124"/>
                </a:lnTo>
                <a:lnTo>
                  <a:pt x="381761" y="784860"/>
                </a:lnTo>
                <a:lnTo>
                  <a:pt x="381761" y="1045463"/>
                </a:lnTo>
                <a:lnTo>
                  <a:pt x="404621" y="1040008"/>
                </a:lnTo>
                <a:lnTo>
                  <a:pt x="404621" y="483108"/>
                </a:lnTo>
                <a:lnTo>
                  <a:pt x="441197" y="261365"/>
                </a:lnTo>
                <a:lnTo>
                  <a:pt x="454913" y="150876"/>
                </a:lnTo>
                <a:close/>
              </a:path>
              <a:path w="470535" h="1180464">
                <a:moveTo>
                  <a:pt x="470153" y="1006602"/>
                </a:moveTo>
                <a:lnTo>
                  <a:pt x="470153" y="902969"/>
                </a:lnTo>
                <a:lnTo>
                  <a:pt x="454913" y="768858"/>
                </a:lnTo>
                <a:lnTo>
                  <a:pt x="410717" y="578358"/>
                </a:lnTo>
                <a:lnTo>
                  <a:pt x="404621" y="483108"/>
                </a:lnTo>
                <a:lnTo>
                  <a:pt x="404621" y="1040008"/>
                </a:lnTo>
                <a:lnTo>
                  <a:pt x="448817" y="1029462"/>
                </a:lnTo>
                <a:lnTo>
                  <a:pt x="470153" y="10066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08347" y="2634995"/>
            <a:ext cx="772795" cy="1052830"/>
          </a:xfrm>
          <a:custGeom>
            <a:avLst/>
            <a:gdLst/>
            <a:ahLst/>
            <a:cxnLst/>
            <a:rect l="l" t="t" r="r" b="b"/>
            <a:pathLst>
              <a:path w="772795" h="1052829">
                <a:moveTo>
                  <a:pt x="772667" y="70866"/>
                </a:moveTo>
                <a:lnTo>
                  <a:pt x="720851" y="0"/>
                </a:lnTo>
                <a:lnTo>
                  <a:pt x="653795" y="0"/>
                </a:lnTo>
                <a:lnTo>
                  <a:pt x="573023" y="39624"/>
                </a:lnTo>
                <a:lnTo>
                  <a:pt x="521969" y="143256"/>
                </a:lnTo>
                <a:lnTo>
                  <a:pt x="455675" y="190500"/>
                </a:lnTo>
                <a:lnTo>
                  <a:pt x="352805" y="205740"/>
                </a:lnTo>
                <a:lnTo>
                  <a:pt x="168401" y="230124"/>
                </a:lnTo>
                <a:lnTo>
                  <a:pt x="21335" y="277368"/>
                </a:lnTo>
                <a:lnTo>
                  <a:pt x="0" y="316992"/>
                </a:lnTo>
                <a:lnTo>
                  <a:pt x="14477" y="443484"/>
                </a:lnTo>
                <a:lnTo>
                  <a:pt x="66293" y="617220"/>
                </a:lnTo>
                <a:lnTo>
                  <a:pt x="110489" y="703770"/>
                </a:lnTo>
                <a:lnTo>
                  <a:pt x="110489" y="339852"/>
                </a:lnTo>
                <a:lnTo>
                  <a:pt x="235457" y="292608"/>
                </a:lnTo>
                <a:lnTo>
                  <a:pt x="433577" y="268986"/>
                </a:lnTo>
                <a:lnTo>
                  <a:pt x="515111" y="277368"/>
                </a:lnTo>
                <a:lnTo>
                  <a:pt x="536447" y="300228"/>
                </a:lnTo>
                <a:lnTo>
                  <a:pt x="559307" y="275939"/>
                </a:lnTo>
                <a:lnTo>
                  <a:pt x="559307" y="221742"/>
                </a:lnTo>
                <a:lnTo>
                  <a:pt x="580643" y="150876"/>
                </a:lnTo>
                <a:lnTo>
                  <a:pt x="640079" y="86868"/>
                </a:lnTo>
                <a:lnTo>
                  <a:pt x="684275" y="70866"/>
                </a:lnTo>
                <a:lnTo>
                  <a:pt x="742187" y="110490"/>
                </a:lnTo>
                <a:lnTo>
                  <a:pt x="772667" y="70866"/>
                </a:lnTo>
                <a:close/>
              </a:path>
              <a:path w="772795" h="1052829">
                <a:moveTo>
                  <a:pt x="448055" y="1005078"/>
                </a:moveTo>
                <a:lnTo>
                  <a:pt x="433577" y="934212"/>
                </a:lnTo>
                <a:lnTo>
                  <a:pt x="404621" y="838962"/>
                </a:lnTo>
                <a:lnTo>
                  <a:pt x="293369" y="727710"/>
                </a:lnTo>
                <a:lnTo>
                  <a:pt x="183641" y="625602"/>
                </a:lnTo>
                <a:lnTo>
                  <a:pt x="131825" y="514350"/>
                </a:lnTo>
                <a:lnTo>
                  <a:pt x="110489" y="339852"/>
                </a:lnTo>
                <a:lnTo>
                  <a:pt x="110489" y="703770"/>
                </a:lnTo>
                <a:lnTo>
                  <a:pt x="139445" y="760476"/>
                </a:lnTo>
                <a:lnTo>
                  <a:pt x="212597" y="886206"/>
                </a:lnTo>
                <a:lnTo>
                  <a:pt x="279653" y="973836"/>
                </a:lnTo>
                <a:lnTo>
                  <a:pt x="345185" y="1036320"/>
                </a:lnTo>
                <a:lnTo>
                  <a:pt x="410717" y="1052322"/>
                </a:lnTo>
                <a:lnTo>
                  <a:pt x="448055" y="1005078"/>
                </a:lnTo>
                <a:close/>
              </a:path>
              <a:path w="772795" h="1052829">
                <a:moveTo>
                  <a:pt x="573023" y="261366"/>
                </a:moveTo>
                <a:lnTo>
                  <a:pt x="559307" y="221742"/>
                </a:lnTo>
                <a:lnTo>
                  <a:pt x="559307" y="275939"/>
                </a:lnTo>
                <a:lnTo>
                  <a:pt x="573023" y="2613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83529" y="2391155"/>
            <a:ext cx="205104" cy="259079"/>
          </a:xfrm>
          <a:custGeom>
            <a:avLst/>
            <a:gdLst/>
            <a:ahLst/>
            <a:cxnLst/>
            <a:rect l="l" t="t" r="r" b="b"/>
            <a:pathLst>
              <a:path w="205104" h="259080">
                <a:moveTo>
                  <a:pt x="175260" y="187325"/>
                </a:moveTo>
                <a:lnTo>
                  <a:pt x="175260" y="115824"/>
                </a:lnTo>
                <a:lnTo>
                  <a:pt x="153924" y="155448"/>
                </a:lnTo>
                <a:lnTo>
                  <a:pt x="117348" y="163830"/>
                </a:lnTo>
                <a:lnTo>
                  <a:pt x="73152" y="155448"/>
                </a:lnTo>
                <a:lnTo>
                  <a:pt x="28956" y="179832"/>
                </a:lnTo>
                <a:lnTo>
                  <a:pt x="6096" y="211074"/>
                </a:lnTo>
                <a:lnTo>
                  <a:pt x="0" y="250698"/>
                </a:lnTo>
                <a:lnTo>
                  <a:pt x="28956" y="259080"/>
                </a:lnTo>
                <a:lnTo>
                  <a:pt x="42672" y="242316"/>
                </a:lnTo>
                <a:lnTo>
                  <a:pt x="42672" y="227838"/>
                </a:lnTo>
                <a:lnTo>
                  <a:pt x="65532" y="203454"/>
                </a:lnTo>
                <a:lnTo>
                  <a:pt x="117348" y="203454"/>
                </a:lnTo>
                <a:lnTo>
                  <a:pt x="169164" y="195072"/>
                </a:lnTo>
                <a:lnTo>
                  <a:pt x="175260" y="187325"/>
                </a:lnTo>
                <a:close/>
              </a:path>
              <a:path w="205104" h="259080">
                <a:moveTo>
                  <a:pt x="204978" y="149558"/>
                </a:moveTo>
                <a:lnTo>
                  <a:pt x="204978" y="46367"/>
                </a:lnTo>
                <a:lnTo>
                  <a:pt x="198120" y="21336"/>
                </a:lnTo>
                <a:lnTo>
                  <a:pt x="132046" y="0"/>
                </a:lnTo>
                <a:lnTo>
                  <a:pt x="116863" y="0"/>
                </a:lnTo>
                <a:lnTo>
                  <a:pt x="65532" y="14478"/>
                </a:lnTo>
                <a:lnTo>
                  <a:pt x="50292" y="53340"/>
                </a:lnTo>
                <a:lnTo>
                  <a:pt x="73152" y="68580"/>
                </a:lnTo>
                <a:lnTo>
                  <a:pt x="94488" y="53340"/>
                </a:lnTo>
                <a:lnTo>
                  <a:pt x="124968" y="45720"/>
                </a:lnTo>
                <a:lnTo>
                  <a:pt x="153924" y="45720"/>
                </a:lnTo>
                <a:lnTo>
                  <a:pt x="175260" y="68580"/>
                </a:lnTo>
                <a:lnTo>
                  <a:pt x="175260" y="187325"/>
                </a:lnTo>
                <a:lnTo>
                  <a:pt x="204978" y="1495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30952" y="2683001"/>
            <a:ext cx="55244" cy="57150"/>
          </a:xfrm>
          <a:custGeom>
            <a:avLst/>
            <a:gdLst/>
            <a:ahLst/>
            <a:cxnLst/>
            <a:rect l="l" t="t" r="r" b="b"/>
            <a:pathLst>
              <a:path w="55245" h="57150">
                <a:moveTo>
                  <a:pt x="54863" y="28194"/>
                </a:moveTo>
                <a:lnTo>
                  <a:pt x="52720" y="17037"/>
                </a:lnTo>
                <a:lnTo>
                  <a:pt x="46862" y="8096"/>
                </a:lnTo>
                <a:lnTo>
                  <a:pt x="38147" y="2155"/>
                </a:lnTo>
                <a:lnTo>
                  <a:pt x="27431" y="0"/>
                </a:lnTo>
                <a:lnTo>
                  <a:pt x="16716" y="2155"/>
                </a:lnTo>
                <a:lnTo>
                  <a:pt x="8000" y="8096"/>
                </a:lnTo>
                <a:lnTo>
                  <a:pt x="2143" y="17037"/>
                </a:lnTo>
                <a:lnTo>
                  <a:pt x="0" y="28194"/>
                </a:lnTo>
                <a:lnTo>
                  <a:pt x="2143" y="39469"/>
                </a:lnTo>
                <a:lnTo>
                  <a:pt x="8000" y="48672"/>
                </a:lnTo>
                <a:lnTo>
                  <a:pt x="16716" y="54875"/>
                </a:lnTo>
                <a:lnTo>
                  <a:pt x="27431" y="57150"/>
                </a:lnTo>
                <a:lnTo>
                  <a:pt x="38147" y="54875"/>
                </a:lnTo>
                <a:lnTo>
                  <a:pt x="46862" y="48672"/>
                </a:lnTo>
                <a:lnTo>
                  <a:pt x="52720" y="39469"/>
                </a:lnTo>
                <a:lnTo>
                  <a:pt x="54863" y="281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06080" y="6451672"/>
            <a:ext cx="206375" cy="182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100" dirty="0">
                <a:latin typeface="Arial"/>
                <a:cs typeface="Arial"/>
              </a:rPr>
              <a:t>44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00476" y="1445005"/>
            <a:ext cx="345694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Goals </a:t>
            </a:r>
            <a:r>
              <a:rPr spc="-5" dirty="0"/>
              <a:t>of </a:t>
            </a:r>
            <a:r>
              <a:rPr spc="-10" dirty="0"/>
              <a:t>Access</a:t>
            </a:r>
            <a:r>
              <a:rPr spc="-95" dirty="0"/>
              <a:t> </a:t>
            </a:r>
            <a:r>
              <a:rPr spc="-10" dirty="0"/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172200" cy="3060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19812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  <a:tab pos="1900555" algn="l"/>
              </a:tabLst>
            </a:pPr>
            <a:r>
              <a:rPr sz="2350" b="1" spc="5" dirty="0">
                <a:latin typeface="Times New Roman"/>
                <a:cs typeface="Times New Roman"/>
              </a:rPr>
              <a:t>Complete mediation: </a:t>
            </a:r>
            <a:r>
              <a:rPr sz="2350" spc="5" dirty="0">
                <a:latin typeface="Times New Roman"/>
                <a:cs typeface="Times New Roman"/>
              </a:rPr>
              <a:t>Check </a:t>
            </a:r>
            <a:r>
              <a:rPr sz="2350" dirty="0">
                <a:latin typeface="Times New Roman"/>
                <a:cs typeface="Times New Roman"/>
              </a:rPr>
              <a:t>every access.  </a:t>
            </a:r>
            <a:r>
              <a:rPr sz="2350" spc="10" dirty="0">
                <a:latin typeface="Times New Roman"/>
                <a:cs typeface="Times New Roman"/>
              </a:rPr>
              <a:t>(What </a:t>
            </a:r>
            <a:r>
              <a:rPr sz="2350" spc="5" dirty="0">
                <a:latin typeface="Times New Roman"/>
                <a:cs typeface="Times New Roman"/>
              </a:rPr>
              <a:t>happens if access is </a:t>
            </a:r>
            <a:r>
              <a:rPr sz="2350" spc="10" dirty="0">
                <a:latin typeface="Times New Roman"/>
                <a:cs typeface="Times New Roman"/>
              </a:rPr>
              <a:t>removed </a:t>
            </a:r>
            <a:r>
              <a:rPr sz="2350" dirty="0">
                <a:latin typeface="Times New Roman"/>
                <a:cs typeface="Times New Roman"/>
              </a:rPr>
              <a:t>while </a:t>
            </a:r>
            <a:r>
              <a:rPr sz="2350" spc="5" dirty="0">
                <a:latin typeface="Times New Roman"/>
                <a:cs typeface="Times New Roman"/>
              </a:rPr>
              <a:t>I</a:t>
            </a:r>
            <a:r>
              <a:rPr sz="2350" spc="-40" dirty="0">
                <a:latin typeface="Times New Roman"/>
                <a:cs typeface="Times New Roman"/>
              </a:rPr>
              <a:t> </a:t>
            </a:r>
            <a:r>
              <a:rPr sz="2350" spc="10" dirty="0">
                <a:latin typeface="Times New Roman"/>
                <a:cs typeface="Times New Roman"/>
              </a:rPr>
              <a:t>am  </a:t>
            </a:r>
            <a:r>
              <a:rPr sz="2350" spc="5" dirty="0">
                <a:latin typeface="Times New Roman"/>
                <a:cs typeface="Times New Roman"/>
              </a:rPr>
              <a:t>using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file?	</a:t>
            </a:r>
            <a:r>
              <a:rPr sz="2350" spc="10" dirty="0">
                <a:latin typeface="Times New Roman"/>
                <a:cs typeface="Times New Roman"/>
              </a:rPr>
              <a:t>What </a:t>
            </a:r>
            <a:r>
              <a:rPr sz="2350" i="1" spc="5" dirty="0">
                <a:latin typeface="Times New Roman"/>
                <a:cs typeface="Times New Roman"/>
              </a:rPr>
              <a:t>should</a:t>
            </a:r>
            <a:r>
              <a:rPr sz="2350" i="1" spc="-2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happen?)</a:t>
            </a:r>
            <a:endParaRPr sz="2350">
              <a:latin typeface="Times New Roman"/>
              <a:cs typeface="Times New Roman"/>
            </a:endParaRPr>
          </a:p>
          <a:p>
            <a:pPr marL="283845" marR="5080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  <a:tab pos="2430780" algn="l"/>
              </a:tabLst>
            </a:pPr>
            <a:r>
              <a:rPr sz="2350" b="1" spc="5" dirty="0">
                <a:latin typeface="Times New Roman"/>
                <a:cs typeface="Times New Roman"/>
              </a:rPr>
              <a:t>Least</a:t>
            </a:r>
            <a:r>
              <a:rPr sz="2350" b="1" spc="55" dirty="0">
                <a:latin typeface="Times New Roman"/>
                <a:cs typeface="Times New Roman"/>
              </a:rPr>
              <a:t> </a:t>
            </a:r>
            <a:r>
              <a:rPr sz="2350" b="1" dirty="0">
                <a:latin typeface="Times New Roman"/>
                <a:cs typeface="Times New Roman"/>
              </a:rPr>
              <a:t>privilege:	</a:t>
            </a:r>
            <a:r>
              <a:rPr sz="2350" spc="5" dirty="0">
                <a:latin typeface="Times New Roman"/>
                <a:cs typeface="Times New Roman"/>
              </a:rPr>
              <a:t>In granting access to an</a:t>
            </a:r>
            <a:r>
              <a:rPr sz="2350" spc="-2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object,  </a:t>
            </a:r>
            <a:r>
              <a:rPr sz="2350" spc="10" dirty="0">
                <a:latin typeface="Times New Roman"/>
                <a:cs typeface="Times New Roman"/>
              </a:rPr>
              <a:t>do </a:t>
            </a:r>
            <a:r>
              <a:rPr sz="2350" spc="5" dirty="0">
                <a:latin typeface="Times New Roman"/>
                <a:cs typeface="Times New Roman"/>
              </a:rPr>
              <a:t>not also grant </a:t>
            </a:r>
            <a:r>
              <a:rPr sz="2350" spc="10" dirty="0">
                <a:latin typeface="Times New Roman"/>
                <a:cs typeface="Times New Roman"/>
              </a:rPr>
              <a:t>more </a:t>
            </a:r>
            <a:r>
              <a:rPr sz="2350" spc="5" dirty="0">
                <a:latin typeface="Times New Roman"/>
                <a:cs typeface="Times New Roman"/>
              </a:rPr>
              <a:t>rights than needed, nor  rights to other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objects.</a:t>
            </a:r>
            <a:endParaRPr sz="2350">
              <a:latin typeface="Times New Roman"/>
              <a:cs typeface="Times New Roman"/>
            </a:endParaRPr>
          </a:p>
          <a:p>
            <a:pPr marL="283845" marR="18415" indent="-271145">
              <a:lnSpc>
                <a:spcPct val="100899"/>
              </a:lnSpc>
              <a:spcBef>
                <a:spcPts val="57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dirty="0">
                <a:latin typeface="Times New Roman"/>
                <a:cs typeface="Times New Roman"/>
              </a:rPr>
              <a:t>Acceptable use: </a:t>
            </a:r>
            <a:r>
              <a:rPr sz="2350" spc="5" dirty="0">
                <a:latin typeface="Times New Roman"/>
                <a:cs typeface="Times New Roman"/>
              </a:rPr>
              <a:t>Permitted operations depend  </a:t>
            </a:r>
            <a:r>
              <a:rPr sz="2350" spc="10" dirty="0">
                <a:latin typeface="Times New Roman"/>
                <a:cs typeface="Times New Roman"/>
              </a:rPr>
              <a:t>upon </a:t>
            </a:r>
            <a:r>
              <a:rPr sz="2350" spc="5" dirty="0">
                <a:latin typeface="Times New Roman"/>
                <a:cs typeface="Times New Roman"/>
              </a:rPr>
              <a:t>the nature of the object and access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granted.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27146" y="1445005"/>
            <a:ext cx="340423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Control</a:t>
            </a:r>
            <a:r>
              <a:rPr spc="15" dirty="0"/>
              <a:t> </a:t>
            </a:r>
            <a:r>
              <a:rPr spc="-10" dirty="0"/>
              <a:t>Policies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4961" y="2289301"/>
            <a:ext cx="6499225" cy="3566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845" marR="8890" indent="-27114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83845" algn="l"/>
                <a:tab pos="284480" algn="l"/>
                <a:tab pos="4115435" algn="l"/>
              </a:tabLst>
            </a:pPr>
            <a:r>
              <a:rPr sz="2350" b="1" spc="5" dirty="0">
                <a:latin typeface="Times New Roman"/>
                <a:cs typeface="Times New Roman"/>
              </a:rPr>
              <a:t>Discretionary access</a:t>
            </a:r>
            <a:r>
              <a:rPr sz="2350" b="1" spc="15" dirty="0">
                <a:latin typeface="Times New Roman"/>
                <a:cs typeface="Times New Roman"/>
              </a:rPr>
              <a:t> </a:t>
            </a:r>
            <a:r>
              <a:rPr sz="2350" b="1" dirty="0">
                <a:latin typeface="Times New Roman"/>
                <a:cs typeface="Times New Roman"/>
              </a:rPr>
              <a:t>control:	</a:t>
            </a:r>
            <a:r>
              <a:rPr sz="2350" spc="5" dirty="0">
                <a:latin typeface="Times New Roman"/>
                <a:cs typeface="Times New Roman"/>
              </a:rPr>
              <a:t>Access to objects</a:t>
            </a:r>
            <a:r>
              <a:rPr sz="2350" spc="-6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is  at the discretion of the object</a:t>
            </a:r>
            <a:r>
              <a:rPr sz="2350" spc="-10" dirty="0">
                <a:latin typeface="Times New Roman"/>
                <a:cs typeface="Times New Roman"/>
              </a:rPr>
              <a:t> </a:t>
            </a:r>
            <a:r>
              <a:rPr sz="2350" spc="-15" dirty="0">
                <a:latin typeface="Times New Roman"/>
                <a:cs typeface="Times New Roman"/>
              </a:rPr>
              <a:t>owner.</a:t>
            </a:r>
            <a:endParaRPr sz="2350">
              <a:latin typeface="Times New Roman"/>
              <a:cs typeface="Times New Roman"/>
            </a:endParaRPr>
          </a:p>
          <a:p>
            <a:pPr marL="283845" marR="379095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spc="10" dirty="0">
                <a:latin typeface="Times New Roman"/>
                <a:cs typeface="Times New Roman"/>
              </a:rPr>
              <a:t>Mandatory </a:t>
            </a:r>
            <a:r>
              <a:rPr sz="2350" b="1" spc="5" dirty="0">
                <a:latin typeface="Times New Roman"/>
                <a:cs typeface="Times New Roman"/>
              </a:rPr>
              <a:t>access </a:t>
            </a:r>
            <a:r>
              <a:rPr sz="2350" b="1" dirty="0">
                <a:latin typeface="Times New Roman"/>
                <a:cs typeface="Times New Roman"/>
              </a:rPr>
              <a:t>control: </a:t>
            </a:r>
            <a:r>
              <a:rPr sz="2350" spc="5" dirty="0">
                <a:latin typeface="Times New Roman"/>
                <a:cs typeface="Times New Roman"/>
              </a:rPr>
              <a:t>Access to objects</a:t>
            </a:r>
            <a:r>
              <a:rPr sz="2350" spc="-204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is  based </a:t>
            </a:r>
            <a:r>
              <a:rPr sz="2350" spc="10" dirty="0">
                <a:latin typeface="Times New Roman"/>
                <a:cs typeface="Times New Roman"/>
              </a:rPr>
              <a:t>on </a:t>
            </a:r>
            <a:r>
              <a:rPr sz="2350" spc="5" dirty="0">
                <a:latin typeface="Times New Roman"/>
                <a:cs typeface="Times New Roman"/>
              </a:rPr>
              <a:t>externally-enforced</a:t>
            </a:r>
            <a:r>
              <a:rPr sz="2350" spc="-2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policies.</a:t>
            </a:r>
            <a:endParaRPr sz="2350">
              <a:latin typeface="Times New Roman"/>
              <a:cs typeface="Times New Roman"/>
            </a:endParaRPr>
          </a:p>
          <a:p>
            <a:pPr marL="283845" marR="5080" indent="-271145">
              <a:lnSpc>
                <a:spcPct val="100899"/>
              </a:lnSpc>
              <a:spcBef>
                <a:spcPts val="57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dirty="0">
                <a:latin typeface="Times New Roman"/>
                <a:cs typeface="Times New Roman"/>
              </a:rPr>
              <a:t>Role-based </a:t>
            </a:r>
            <a:r>
              <a:rPr sz="2350" b="1" spc="5" dirty="0">
                <a:latin typeface="Times New Roman"/>
                <a:cs typeface="Times New Roman"/>
              </a:rPr>
              <a:t>access </a:t>
            </a:r>
            <a:r>
              <a:rPr sz="2350" b="1" dirty="0">
                <a:latin typeface="Times New Roman"/>
                <a:cs typeface="Times New Roman"/>
              </a:rPr>
              <a:t>control: </a:t>
            </a:r>
            <a:r>
              <a:rPr sz="2350" spc="5" dirty="0">
                <a:latin typeface="Times New Roman"/>
                <a:cs typeface="Times New Roman"/>
              </a:rPr>
              <a:t>Access is based </a:t>
            </a:r>
            <a:r>
              <a:rPr sz="2350" spc="10" dirty="0">
                <a:latin typeface="Times New Roman"/>
                <a:cs typeface="Times New Roman"/>
              </a:rPr>
              <a:t>upon</a:t>
            </a:r>
            <a:r>
              <a:rPr sz="2350" spc="-14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a  role assumed </a:t>
            </a:r>
            <a:r>
              <a:rPr sz="2350" spc="10" dirty="0">
                <a:latin typeface="Times New Roman"/>
                <a:cs typeface="Times New Roman"/>
              </a:rPr>
              <a:t>by </a:t>
            </a:r>
            <a:r>
              <a:rPr sz="2350" spc="5" dirty="0">
                <a:latin typeface="Times New Roman"/>
                <a:cs typeface="Times New Roman"/>
              </a:rPr>
              <a:t>the</a:t>
            </a:r>
            <a:r>
              <a:rPr sz="2350" spc="-15" dirty="0">
                <a:latin typeface="Times New Roman"/>
                <a:cs typeface="Times New Roman"/>
              </a:rPr>
              <a:t> </a:t>
            </a:r>
            <a:r>
              <a:rPr sz="2350" dirty="0">
                <a:latin typeface="Times New Roman"/>
                <a:cs typeface="Times New Roman"/>
              </a:rPr>
              <a:t>subject.</a:t>
            </a:r>
            <a:endParaRPr sz="2350">
              <a:latin typeface="Times New Roman"/>
              <a:cs typeface="Times New Roman"/>
            </a:endParaRPr>
          </a:p>
          <a:p>
            <a:pPr marL="283845" marR="258445" indent="-271145">
              <a:lnSpc>
                <a:spcPct val="100899"/>
              </a:lnSpc>
              <a:spcBef>
                <a:spcPts val="57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dirty="0">
                <a:latin typeface="Times New Roman"/>
                <a:cs typeface="Times New Roman"/>
              </a:rPr>
              <a:t>Attribute-based access control: </a:t>
            </a:r>
            <a:r>
              <a:rPr sz="2350" spc="5" dirty="0">
                <a:latin typeface="Times New Roman"/>
                <a:cs typeface="Times New Roman"/>
              </a:rPr>
              <a:t>Access is based  </a:t>
            </a:r>
            <a:r>
              <a:rPr sz="2350" spc="10" dirty="0">
                <a:latin typeface="Times New Roman"/>
                <a:cs typeface="Times New Roman"/>
              </a:rPr>
              <a:t>on </a:t>
            </a:r>
            <a:r>
              <a:rPr sz="2350" spc="5" dirty="0">
                <a:latin typeface="Times New Roman"/>
                <a:cs typeface="Times New Roman"/>
              </a:rPr>
              <a:t>attributes of subject and</a:t>
            </a:r>
            <a:r>
              <a:rPr sz="2350" spc="-1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object.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10" dirty="0">
                <a:latin typeface="Times New Roman"/>
                <a:cs typeface="Times New Roman"/>
              </a:rPr>
              <a:t>Not </a:t>
            </a:r>
            <a:r>
              <a:rPr sz="2350" spc="5" dirty="0">
                <a:latin typeface="Times New Roman"/>
                <a:cs typeface="Times New Roman"/>
              </a:rPr>
              <a:t>mutually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exclusive.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28364" y="1445005"/>
            <a:ext cx="2201545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Vimercati’s</a:t>
            </a:r>
            <a:r>
              <a:rPr spc="-30" dirty="0"/>
              <a:t> </a:t>
            </a:r>
            <a:r>
              <a:rPr spc="-10" dirty="0"/>
              <a:t>List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1765"/>
            <a:ext cx="5569585" cy="3524885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Reliable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input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Support for fine and coarse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specifications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Least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privilege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Separation of</a:t>
            </a:r>
            <a:r>
              <a:rPr sz="2350" spc="-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duties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Dual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control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Default </a:t>
            </a:r>
            <a:r>
              <a:rPr sz="2350" spc="5" dirty="0">
                <a:latin typeface="Times New Roman"/>
                <a:cs typeface="Times New Roman"/>
              </a:rPr>
              <a:t>permit and default deny</a:t>
            </a:r>
            <a:r>
              <a:rPr sz="2350" spc="1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policies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spc="5" dirty="0">
                <a:latin typeface="Times New Roman"/>
                <a:cs typeface="Times New Roman"/>
              </a:rPr>
              <a:t>Combination of policies: conflict</a:t>
            </a:r>
            <a:r>
              <a:rPr sz="2350" spc="2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resolution</a:t>
            </a:r>
            <a:endParaRPr sz="235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dirty="0">
                <a:latin typeface="Times New Roman"/>
                <a:cs typeface="Times New Roman"/>
              </a:rPr>
              <a:t>Administrative</a:t>
            </a:r>
            <a:r>
              <a:rPr sz="2350" spc="5" dirty="0">
                <a:latin typeface="Times New Roman"/>
                <a:cs typeface="Times New Roman"/>
              </a:rPr>
              <a:t> mechanisms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52214" y="1445005"/>
            <a:ext cx="155448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Definitions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274563"/>
            <a:ext cx="6111240" cy="371221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83845" indent="-271145">
              <a:lnSpc>
                <a:spcPct val="100000"/>
              </a:lnSpc>
              <a:spcBef>
                <a:spcPts val="69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spc="5" dirty="0">
                <a:latin typeface="Times New Roman"/>
                <a:cs typeface="Times New Roman"/>
              </a:rPr>
              <a:t>Object </a:t>
            </a:r>
            <a:r>
              <a:rPr sz="2350" spc="5" dirty="0">
                <a:latin typeface="Times New Roman"/>
                <a:cs typeface="Times New Roman"/>
              </a:rPr>
              <a:t>- access controlled</a:t>
            </a:r>
            <a:r>
              <a:rPr sz="2350" spc="-3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resource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i="1" spc="5" dirty="0">
                <a:latin typeface="Times New Roman"/>
                <a:cs typeface="Times New Roman"/>
              </a:rPr>
              <a:t>e.g. </a:t>
            </a:r>
            <a:r>
              <a:rPr sz="2200" dirty="0">
                <a:latin typeface="Times New Roman"/>
                <a:cs typeface="Times New Roman"/>
              </a:rPr>
              <a:t>files, </a:t>
            </a:r>
            <a:r>
              <a:rPr sz="2200" spc="5" dirty="0">
                <a:latin typeface="Times New Roman"/>
                <a:cs typeface="Times New Roman"/>
              </a:rPr>
              <a:t>directories, records, programs</a:t>
            </a:r>
            <a:r>
              <a:rPr sz="2200" spc="-12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etc.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dirty="0">
                <a:latin typeface="Times New Roman"/>
                <a:cs typeface="Times New Roman"/>
              </a:rPr>
              <a:t>number/type depend on</a:t>
            </a:r>
            <a:r>
              <a:rPr sz="2200" spc="-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environment</a:t>
            </a:r>
            <a:endParaRPr sz="2200">
              <a:latin typeface="Times New Roman"/>
              <a:cs typeface="Times New Roman"/>
            </a:endParaRPr>
          </a:p>
          <a:p>
            <a:pPr marL="283845" indent="-271145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dirty="0">
                <a:latin typeface="Times New Roman"/>
                <a:cs typeface="Times New Roman"/>
              </a:rPr>
              <a:t>Subject </a:t>
            </a:r>
            <a:r>
              <a:rPr sz="2350" spc="5" dirty="0">
                <a:latin typeface="Times New Roman"/>
                <a:cs typeface="Times New Roman"/>
              </a:rPr>
              <a:t>- entity that can access</a:t>
            </a:r>
            <a:r>
              <a:rPr sz="2350" spc="-2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objects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a process representing</a:t>
            </a:r>
            <a:r>
              <a:rPr sz="2200" spc="-6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user/application</a:t>
            </a:r>
            <a:endParaRPr sz="220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45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spc="5" dirty="0">
                <a:latin typeface="Times New Roman"/>
                <a:cs typeface="Times New Roman"/>
              </a:rPr>
              <a:t>often have 3 classes: </a:t>
            </a:r>
            <a:r>
              <a:rPr sz="2200" spc="-10" dirty="0">
                <a:latin typeface="Times New Roman"/>
                <a:cs typeface="Times New Roman"/>
              </a:rPr>
              <a:t>owner, </a:t>
            </a:r>
            <a:r>
              <a:rPr sz="2200" dirty="0">
                <a:latin typeface="Times New Roman"/>
                <a:cs typeface="Times New Roman"/>
              </a:rPr>
              <a:t>group,</a:t>
            </a:r>
            <a:r>
              <a:rPr sz="2200" spc="-10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world</a:t>
            </a:r>
            <a:endParaRPr sz="2200">
              <a:latin typeface="Times New Roman"/>
              <a:cs typeface="Times New Roman"/>
            </a:endParaRPr>
          </a:p>
          <a:p>
            <a:pPr marL="283845" marR="5080" indent="-271145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83845" algn="l"/>
                <a:tab pos="284480" algn="l"/>
              </a:tabLst>
            </a:pPr>
            <a:r>
              <a:rPr sz="2350" b="1" spc="5" dirty="0">
                <a:latin typeface="Times New Roman"/>
                <a:cs typeface="Times New Roman"/>
              </a:rPr>
              <a:t>Access right </a:t>
            </a:r>
            <a:r>
              <a:rPr sz="2350" spc="5" dirty="0">
                <a:latin typeface="Times New Roman"/>
                <a:cs typeface="Times New Roman"/>
              </a:rPr>
              <a:t>- way in which </a:t>
            </a:r>
            <a:r>
              <a:rPr sz="2350" dirty="0">
                <a:latin typeface="Times New Roman"/>
                <a:cs typeface="Times New Roman"/>
              </a:rPr>
              <a:t>subject </a:t>
            </a:r>
            <a:r>
              <a:rPr sz="2350" spc="5" dirty="0">
                <a:latin typeface="Times New Roman"/>
                <a:cs typeface="Times New Roman"/>
              </a:rPr>
              <a:t>accesses an  object</a:t>
            </a:r>
            <a:endParaRPr sz="2350">
              <a:latin typeface="Times New Roman"/>
              <a:cs typeface="Times New Roman"/>
            </a:endParaRPr>
          </a:p>
          <a:p>
            <a:pPr marL="599440" lvl="1" indent="-22606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598805" algn="l"/>
                <a:tab pos="600075" algn="l"/>
              </a:tabLst>
            </a:pPr>
            <a:r>
              <a:rPr sz="2200" i="1" spc="5" dirty="0">
                <a:latin typeface="Times New Roman"/>
                <a:cs typeface="Times New Roman"/>
              </a:rPr>
              <a:t>e.g. </a:t>
            </a:r>
            <a:r>
              <a:rPr sz="2200" spc="5" dirty="0">
                <a:latin typeface="Times New Roman"/>
                <a:cs typeface="Times New Roman"/>
              </a:rPr>
              <a:t>read, write, execute, delete, create,</a:t>
            </a:r>
            <a:r>
              <a:rPr sz="2200" spc="-114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search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517" y="6390894"/>
            <a:ext cx="1580388" cy="380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9" y="960119"/>
            <a:ext cx="7223759" cy="1301115"/>
          </a:xfrm>
          <a:custGeom>
            <a:avLst/>
            <a:gdLst/>
            <a:ahLst/>
            <a:cxnLst/>
            <a:rect l="l" t="t" r="r" b="b"/>
            <a:pathLst>
              <a:path w="7223759" h="1301114">
                <a:moveTo>
                  <a:pt x="0" y="0"/>
                </a:moveTo>
                <a:lnTo>
                  <a:pt x="0" y="1300734"/>
                </a:lnTo>
                <a:lnTo>
                  <a:pt x="7223379" y="1300734"/>
                </a:lnTo>
                <a:lnTo>
                  <a:pt x="72233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50590" y="1445005"/>
            <a:ext cx="3157220" cy="45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Control</a:t>
            </a:r>
            <a:r>
              <a:rPr spc="5" dirty="0"/>
              <a:t> </a:t>
            </a:r>
            <a:r>
              <a:rPr spc="-10" dirty="0"/>
              <a:t>Matrix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57248" y="2347975"/>
            <a:ext cx="6257290" cy="2698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735" marR="5080" indent="-280035">
              <a:lnSpc>
                <a:spcPct val="100899"/>
              </a:lnSpc>
              <a:spcBef>
                <a:spcPts val="95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50" dirty="0">
                <a:latin typeface="Times New Roman"/>
                <a:cs typeface="Times New Roman"/>
              </a:rPr>
              <a:t>Describes </a:t>
            </a:r>
            <a:r>
              <a:rPr sz="2350" spc="5" dirty="0">
                <a:latin typeface="Times New Roman"/>
                <a:cs typeface="Times New Roman"/>
              </a:rPr>
              <a:t>the protection </a:t>
            </a:r>
            <a:r>
              <a:rPr sz="2350" dirty="0">
                <a:latin typeface="Times New Roman"/>
                <a:cs typeface="Times New Roman"/>
              </a:rPr>
              <a:t>state </a:t>
            </a:r>
            <a:r>
              <a:rPr sz="2350" spc="5" dirty="0">
                <a:latin typeface="Times New Roman"/>
                <a:cs typeface="Times New Roman"/>
              </a:rPr>
              <a:t>of a </a:t>
            </a:r>
            <a:r>
              <a:rPr sz="2350" dirty="0">
                <a:latin typeface="Times New Roman"/>
                <a:cs typeface="Times New Roman"/>
              </a:rPr>
              <a:t>system, </a:t>
            </a:r>
            <a:r>
              <a:rPr sz="2350" spc="5" dirty="0">
                <a:latin typeface="Times New Roman"/>
                <a:cs typeface="Times New Roman"/>
              </a:rPr>
              <a:t>that is,  the conditions under which it is</a:t>
            </a:r>
            <a:r>
              <a:rPr sz="2350" spc="-5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secure.</a:t>
            </a:r>
            <a:endParaRPr sz="2350">
              <a:latin typeface="Times New Roman"/>
              <a:cs typeface="Times New Roman"/>
            </a:endParaRPr>
          </a:p>
          <a:p>
            <a:pPr marL="292735" marR="1189990" indent="-280035" algn="just">
              <a:lnSpc>
                <a:spcPct val="100899"/>
              </a:lnSpc>
              <a:spcBef>
                <a:spcPts val="565"/>
              </a:spcBef>
              <a:buFont typeface="Arial"/>
              <a:buChar char="•"/>
              <a:tabLst>
                <a:tab pos="293370" algn="l"/>
              </a:tabLst>
            </a:pPr>
            <a:r>
              <a:rPr sz="2350" spc="5" dirty="0">
                <a:latin typeface="Times New Roman"/>
                <a:cs typeface="Times New Roman"/>
              </a:rPr>
              <a:t>Access Control Matrix Model: simplest  abstraction </a:t>
            </a:r>
            <a:r>
              <a:rPr sz="2350" spc="10" dirty="0">
                <a:latin typeface="Times New Roman"/>
                <a:cs typeface="Times New Roman"/>
              </a:rPr>
              <a:t>mechanism </a:t>
            </a:r>
            <a:r>
              <a:rPr sz="2350" spc="5" dirty="0">
                <a:latin typeface="Times New Roman"/>
                <a:cs typeface="Times New Roman"/>
              </a:rPr>
              <a:t>for representing  protection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state</a:t>
            </a:r>
            <a:endParaRPr sz="2350">
              <a:latin typeface="Times New Roman"/>
              <a:cs typeface="Times New Roman"/>
            </a:endParaRPr>
          </a:p>
          <a:p>
            <a:pPr marL="292735" marR="30480" indent="-280035">
              <a:lnSpc>
                <a:spcPct val="100899"/>
              </a:lnSpc>
              <a:spcBef>
                <a:spcPts val="570"/>
              </a:spcBef>
              <a:buFont typeface="Arial"/>
              <a:buChar char="•"/>
              <a:tabLst>
                <a:tab pos="292735" algn="l"/>
                <a:tab pos="293370" algn="l"/>
              </a:tabLst>
            </a:pPr>
            <a:r>
              <a:rPr sz="2350" spc="5" dirty="0">
                <a:latin typeface="Times New Roman"/>
                <a:cs typeface="Times New Roman"/>
              </a:rPr>
              <a:t>Protection state transitions </a:t>
            </a:r>
            <a:r>
              <a:rPr sz="2350" dirty="0">
                <a:latin typeface="Times New Roman"/>
                <a:cs typeface="Times New Roman"/>
              </a:rPr>
              <a:t>effectively </a:t>
            </a:r>
            <a:r>
              <a:rPr sz="2350" spc="5" dirty="0">
                <a:latin typeface="Times New Roman"/>
                <a:cs typeface="Times New Roman"/>
              </a:rPr>
              <a:t>change the  access control</a:t>
            </a:r>
            <a:r>
              <a:rPr sz="2350" dirty="0">
                <a:latin typeface="Times New Roman"/>
                <a:cs typeface="Times New Roman"/>
              </a:rPr>
              <a:t> </a:t>
            </a:r>
            <a:r>
              <a:rPr sz="2350" spc="5" dirty="0">
                <a:latin typeface="Times New Roman"/>
                <a:cs typeface="Times New Roman"/>
              </a:rPr>
              <a:t>matrix.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3416" y="966216"/>
            <a:ext cx="7210425" cy="5838825"/>
          </a:xfrm>
          <a:custGeom>
            <a:avLst/>
            <a:gdLst/>
            <a:ahLst/>
            <a:cxnLst/>
            <a:rect l="l" t="t" r="r" b="b"/>
            <a:pathLst>
              <a:path w="7210425" h="5838825">
                <a:moveTo>
                  <a:pt x="7210044" y="5838444"/>
                </a:moveTo>
                <a:lnTo>
                  <a:pt x="7210044" y="0"/>
                </a:lnTo>
                <a:lnTo>
                  <a:pt x="0" y="0"/>
                </a:lnTo>
                <a:lnTo>
                  <a:pt x="0" y="5838444"/>
                </a:lnTo>
                <a:lnTo>
                  <a:pt x="7210044" y="5838444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1980</Words>
  <Application>Microsoft Office PowerPoint</Application>
  <PresentationFormat>Custom</PresentationFormat>
  <Paragraphs>372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Arial Narrow</vt:lpstr>
      <vt:lpstr>Calibri</vt:lpstr>
      <vt:lpstr>Symbol</vt:lpstr>
      <vt:lpstr>Times New Roman</vt:lpstr>
      <vt:lpstr>Office Theme</vt:lpstr>
      <vt:lpstr>IT 4823 Information Security Administration</vt:lpstr>
      <vt:lpstr>Basics of Access Control</vt:lpstr>
      <vt:lpstr>Authentication is a Prerequisite</vt:lpstr>
      <vt:lpstr>Authentication and Access Control</vt:lpstr>
      <vt:lpstr>Goals of Access Control</vt:lpstr>
      <vt:lpstr>Access Control Policies</vt:lpstr>
      <vt:lpstr>Vimercati’s List</vt:lpstr>
      <vt:lpstr>Definitions</vt:lpstr>
      <vt:lpstr>Access Control Matrix</vt:lpstr>
      <vt:lpstr>The Access Control Matrix</vt:lpstr>
      <vt:lpstr>Example: Files</vt:lpstr>
      <vt:lpstr>Protection State</vt:lpstr>
      <vt:lpstr>State Transitions</vt:lpstr>
      <vt:lpstr>Access Control Lists</vt:lpstr>
      <vt:lpstr>Default Permissions</vt:lpstr>
      <vt:lpstr>Privileged Users</vt:lpstr>
      <vt:lpstr>Capability Lists</vt:lpstr>
      <vt:lpstr>ACLs vs. Capabilities</vt:lpstr>
      <vt:lpstr>PACLs</vt:lpstr>
      <vt:lpstr>Controls</vt:lpstr>
      <vt:lpstr>Access Control Techniques</vt:lpstr>
      <vt:lpstr>Access Control Designs</vt:lpstr>
      <vt:lpstr>Mandatory Access Control</vt:lpstr>
      <vt:lpstr>Bell-La Padula Model, Preliminary</vt:lpstr>
      <vt:lpstr>Classification Levels</vt:lpstr>
      <vt:lpstr>Example</vt:lpstr>
      <vt:lpstr>Reading Information</vt:lpstr>
      <vt:lpstr>Writing Information</vt:lpstr>
      <vt:lpstr>Discretionary Access Control</vt:lpstr>
      <vt:lpstr>Role-Based Access Control</vt:lpstr>
      <vt:lpstr>Attribute-Based Access Control</vt:lpstr>
      <vt:lpstr>Subjects and Objects</vt:lpstr>
      <vt:lpstr>Subject Attributes</vt:lpstr>
      <vt:lpstr>Object Attributes</vt:lpstr>
      <vt:lpstr>Environment Attributes</vt:lpstr>
      <vt:lpstr>ABAC Access Control Policy</vt:lpstr>
      <vt:lpstr>ABAC Example</vt:lpstr>
      <vt:lpstr>Access Control Administration</vt:lpstr>
      <vt:lpstr>Decentralized Access Control  Administration</vt:lpstr>
      <vt:lpstr>Accountability</vt:lpstr>
      <vt:lpstr>File and Data Ownership</vt:lpstr>
      <vt:lpstr>Key Points</vt:lpstr>
      <vt:lpstr>Key Points (continued)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- 4823_07_access_control.pptx</dc:title>
  <dc:creator>bbrown</dc:creator>
  <cp:lastModifiedBy>Hossain Shahriar</cp:lastModifiedBy>
  <cp:revision>1</cp:revision>
  <dcterms:created xsi:type="dcterms:W3CDTF">2019-06-19T15:14:09Z</dcterms:created>
  <dcterms:modified xsi:type="dcterms:W3CDTF">2019-06-19T15:14:27Z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2016-09-06T00:00:00Z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