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31183" y="1006855"/>
            <a:ext cx="279603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1870" y="2077465"/>
            <a:ext cx="8074659" cy="3865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46729" y="3449065"/>
            <a:ext cx="39636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53135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Introductions 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About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Computer</a:t>
            </a:r>
            <a:r>
              <a:rPr sz="3000" spc="-9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3739" y="1006855"/>
            <a:ext cx="6091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Properties of Information</a:t>
            </a:r>
            <a:r>
              <a:rPr spc="4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042"/>
            <a:ext cx="7802880" cy="481266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Confidentiality</a:t>
            </a:r>
            <a:endParaRPr sz="3000">
              <a:latin typeface="Times New Roman"/>
              <a:cs typeface="Times New Roman"/>
            </a:endParaRPr>
          </a:p>
          <a:p>
            <a:pPr marL="755650" marR="1288415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Keeping </a:t>
            </a:r>
            <a:r>
              <a:rPr sz="2800" dirty="0">
                <a:latin typeface="Times New Roman"/>
                <a:cs typeface="Times New Roman"/>
              </a:rPr>
              <a:t>data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resources hidden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  </a:t>
            </a:r>
            <a:r>
              <a:rPr sz="2800" spc="-5" dirty="0">
                <a:latin typeface="Times New Roman"/>
                <a:cs typeface="Times New Roman"/>
              </a:rPr>
              <a:t>unauthorized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personnel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Integrity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integrity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(integrity)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Origin integrity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(authentication)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20" dirty="0">
                <a:latin typeface="Times New Roman"/>
                <a:cs typeface="Times New Roman"/>
              </a:rPr>
              <a:t>Availability</a:t>
            </a:r>
            <a:endParaRPr sz="3000">
              <a:latin typeface="Times New Roman"/>
              <a:cs typeface="Times New Roman"/>
            </a:endParaRPr>
          </a:p>
          <a:p>
            <a:pPr marL="755650" marR="221615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Enabling access to </a:t>
            </a: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resources when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and  </a:t>
            </a:r>
            <a:r>
              <a:rPr sz="2800" spc="-5" dirty="0">
                <a:latin typeface="Times New Roman"/>
                <a:cs typeface="Times New Roman"/>
              </a:rPr>
              <a:t>where </a:t>
            </a:r>
            <a:r>
              <a:rPr sz="2800" dirty="0">
                <a:latin typeface="Times New Roman"/>
                <a:cs typeface="Times New Roman"/>
              </a:rPr>
              <a:t>they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needed.</a:t>
            </a:r>
            <a:endParaRPr sz="28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  <a:spcBef>
                <a:spcPts val="1570"/>
              </a:spcBef>
            </a:pPr>
            <a:r>
              <a:rPr sz="2800" spc="-75" dirty="0">
                <a:latin typeface="Times New Roman"/>
                <a:cs typeface="Times New Roman"/>
              </a:rPr>
              <a:t>Your </a:t>
            </a:r>
            <a:r>
              <a:rPr sz="2800" dirty="0">
                <a:latin typeface="Times New Roman"/>
                <a:cs typeface="Times New Roman"/>
              </a:rPr>
              <a:t>book calls this the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Requirements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Triad.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13479" y="1006855"/>
            <a:ext cx="26314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Confidentiality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80350" cy="286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994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390144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Data </a:t>
            </a:r>
            <a:r>
              <a:rPr sz="3000" b="1" dirty="0">
                <a:latin typeface="Times New Roman"/>
                <a:cs typeface="Times New Roman"/>
              </a:rPr>
              <a:t>confidentiality:	</a:t>
            </a:r>
            <a:r>
              <a:rPr sz="3000" dirty="0">
                <a:latin typeface="Times New Roman"/>
                <a:cs typeface="Times New Roman"/>
              </a:rPr>
              <a:t>Information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considered  confidential (by policy) is not disclosed to  unauthorized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persons.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Privacy: </a:t>
            </a:r>
            <a:r>
              <a:rPr sz="3000" dirty="0">
                <a:latin typeface="Times New Roman"/>
                <a:cs typeface="Times New Roman"/>
              </a:rPr>
              <a:t>Assurance that individuals control</a:t>
            </a:r>
            <a:r>
              <a:rPr sz="3000" spc="-2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what  data are collected about them and how those data  are used and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disclosed.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75835" y="1006855"/>
            <a:ext cx="1506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Integrity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235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235" algn="l"/>
                <a:tab pos="356870" algn="l"/>
              </a:tabLst>
            </a:pPr>
            <a:r>
              <a:rPr b="1" spc="-5" dirty="0">
                <a:latin typeface="Times New Roman"/>
                <a:cs typeface="Times New Roman"/>
              </a:rPr>
              <a:t>Data </a:t>
            </a:r>
            <a:r>
              <a:rPr b="1" dirty="0">
                <a:latin typeface="Times New Roman"/>
                <a:cs typeface="Times New Roman"/>
              </a:rPr>
              <a:t>integrity: </a:t>
            </a:r>
            <a:r>
              <a:rPr dirty="0"/>
              <a:t>Data agree with the source from  which they are derived, and data and programs are  changed only in authorized (by policy)</a:t>
            </a:r>
            <a:r>
              <a:rPr spc="-30" dirty="0"/>
              <a:t> </a:t>
            </a:r>
            <a:r>
              <a:rPr dirty="0"/>
              <a:t>manners.</a:t>
            </a:r>
          </a:p>
          <a:p>
            <a:pPr marL="356235" marR="1085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6235" algn="l"/>
                <a:tab pos="356870" algn="l"/>
              </a:tabLst>
            </a:pPr>
            <a:r>
              <a:rPr b="1" spc="-5" dirty="0">
                <a:latin typeface="Times New Roman"/>
                <a:cs typeface="Times New Roman"/>
              </a:rPr>
              <a:t>System </a:t>
            </a:r>
            <a:r>
              <a:rPr b="1" dirty="0">
                <a:latin typeface="Times New Roman"/>
                <a:cs typeface="Times New Roman"/>
              </a:rPr>
              <a:t>integrity: </a:t>
            </a:r>
            <a:r>
              <a:rPr dirty="0"/>
              <a:t>A </a:t>
            </a:r>
            <a:r>
              <a:rPr spc="-5" dirty="0"/>
              <a:t>system </a:t>
            </a:r>
            <a:r>
              <a:rPr dirty="0"/>
              <a:t>performs its</a:t>
            </a:r>
            <a:r>
              <a:rPr spc="-420" dirty="0"/>
              <a:t> </a:t>
            </a:r>
            <a:r>
              <a:rPr dirty="0"/>
              <a:t>intended  function (and nothing else) unimpaired and free  from unauthorized</a:t>
            </a:r>
            <a:r>
              <a:rPr spc="10" dirty="0"/>
              <a:t> </a:t>
            </a:r>
            <a:r>
              <a:rPr dirty="0"/>
              <a:t>manipulation.</a:t>
            </a:r>
          </a:p>
          <a:p>
            <a:pPr marL="356235" marR="30861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6235" algn="l"/>
                <a:tab pos="356870" algn="l"/>
              </a:tabLst>
            </a:pPr>
            <a:r>
              <a:rPr b="1" dirty="0">
                <a:latin typeface="Times New Roman"/>
                <a:cs typeface="Times New Roman"/>
              </a:rPr>
              <a:t>Origin integrity: </a:t>
            </a:r>
            <a:r>
              <a:rPr spc="-120" dirty="0"/>
              <a:t>We </a:t>
            </a:r>
            <a:r>
              <a:rPr dirty="0"/>
              <a:t>can be sure that data came  from the ostensible</a:t>
            </a:r>
            <a:r>
              <a:rPr spc="-10" dirty="0"/>
              <a:t> </a:t>
            </a:r>
            <a:r>
              <a:rPr dirty="0"/>
              <a:t>source.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32758" y="1006855"/>
            <a:ext cx="19932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A</a:t>
            </a:r>
            <a:r>
              <a:rPr dirty="0"/>
              <a:t>vailability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5864225" cy="211264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</a:t>
            </a:r>
            <a:r>
              <a:rPr sz="3000" spc="-1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is: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Available </a:t>
            </a:r>
            <a:r>
              <a:rPr sz="2800" spc="-5" dirty="0">
                <a:latin typeface="Times New Roman"/>
                <a:cs typeface="Times New Roman"/>
              </a:rPr>
              <a:t>to authorized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When </a:t>
            </a:r>
            <a:r>
              <a:rPr sz="2800" spc="-5" dirty="0">
                <a:latin typeface="Times New Roman"/>
                <a:cs typeface="Times New Roman"/>
              </a:rPr>
              <a:t>and where </a:t>
            </a:r>
            <a:r>
              <a:rPr sz="2800" dirty="0">
                <a:latin typeface="Times New Roman"/>
                <a:cs typeface="Times New Roman"/>
              </a:rPr>
              <a:t>they need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suitably </a:t>
            </a:r>
            <a:r>
              <a:rPr sz="2800" dirty="0">
                <a:latin typeface="Times New Roman"/>
                <a:cs typeface="Times New Roman"/>
              </a:rPr>
              <a:t>good response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time.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11577" y="1006855"/>
            <a:ext cx="56343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Authenticity and</a:t>
            </a:r>
            <a:r>
              <a:rPr spc="-100" dirty="0"/>
              <a:t> </a:t>
            </a:r>
            <a:r>
              <a:rPr spc="-5" dirty="0"/>
              <a:t>Accountability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71790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298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3544570" algn="l"/>
              </a:tabLst>
            </a:pPr>
            <a:r>
              <a:rPr sz="3000" b="1" dirty="0">
                <a:latin typeface="Times New Roman"/>
                <a:cs typeface="Times New Roman"/>
              </a:rPr>
              <a:t>Authenticity: </a:t>
            </a:r>
            <a:r>
              <a:rPr sz="3000" dirty="0">
                <a:latin typeface="Times New Roman"/>
                <a:cs typeface="Times New Roman"/>
              </a:rPr>
              <a:t>The ability to verify the source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data, messages, etc.	(This is really </a:t>
            </a:r>
            <a:r>
              <a:rPr sz="3000" i="1" dirty="0">
                <a:latin typeface="Times New Roman"/>
                <a:cs typeface="Times New Roman"/>
              </a:rPr>
              <a:t>origin  </a:t>
            </a:r>
            <a:r>
              <a:rPr sz="3000" i="1" spc="-5" dirty="0">
                <a:latin typeface="Times New Roman"/>
                <a:cs typeface="Times New Roman"/>
              </a:rPr>
              <a:t>integrity</a:t>
            </a:r>
            <a:r>
              <a:rPr sz="3000" spc="-5" dirty="0">
                <a:latin typeface="Times New Roman"/>
                <a:cs typeface="Times New Roman"/>
              </a:rPr>
              <a:t>.)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148653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Accountability: </a:t>
            </a: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tie actions to a particular  </a:t>
            </a:r>
            <a:r>
              <a:rPr sz="3000" spc="-30" dirty="0">
                <a:latin typeface="Times New Roman"/>
                <a:cs typeface="Times New Roman"/>
              </a:rPr>
              <a:t>entity.	</a:t>
            </a:r>
            <a:r>
              <a:rPr sz="3000" dirty="0">
                <a:latin typeface="Times New Roman"/>
                <a:cs typeface="Times New Roman"/>
              </a:rPr>
              <a:t>(This is </a:t>
            </a:r>
            <a:r>
              <a:rPr sz="3000" i="1" dirty="0">
                <a:latin typeface="Times New Roman"/>
                <a:cs typeface="Times New Roman"/>
              </a:rPr>
              <a:t>origin integrity</a:t>
            </a:r>
            <a:r>
              <a:rPr sz="3000" i="1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again.)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24909" y="1006855"/>
            <a:ext cx="26092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How </a:t>
            </a:r>
            <a:r>
              <a:rPr dirty="0"/>
              <a:t>Bad </a:t>
            </a:r>
            <a:r>
              <a:rPr spc="-5" dirty="0"/>
              <a:t>Is</a:t>
            </a:r>
            <a:r>
              <a:rPr spc="-85" dirty="0"/>
              <a:t> </a:t>
            </a:r>
            <a:r>
              <a:rPr dirty="0"/>
              <a:t>It?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46084" cy="3330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549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NIST divides security failures into three levels</a:t>
            </a:r>
            <a:r>
              <a:rPr sz="3000" spc="-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impact.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Low: </a:t>
            </a:r>
            <a:r>
              <a:rPr sz="2800" spc="-5" dirty="0">
                <a:latin typeface="Times New Roman"/>
                <a:cs typeface="Times New Roman"/>
              </a:rPr>
              <a:t>Minimal adverse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effect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Moderate: An organization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perform </a:t>
            </a:r>
            <a:r>
              <a:rPr sz="2800" dirty="0">
                <a:latin typeface="Times New Roman"/>
                <a:cs typeface="Times New Roman"/>
              </a:rPr>
              <a:t>its</a:t>
            </a:r>
            <a:r>
              <a:rPr sz="2800" spc="-2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primary  functions, but with reduced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effectiveness.</a:t>
            </a:r>
            <a:endParaRPr sz="2800">
              <a:latin typeface="Times New Roman"/>
              <a:cs typeface="Times New Roman"/>
            </a:endParaRPr>
          </a:p>
          <a:p>
            <a:pPr marL="755650" marR="140335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High: </a:t>
            </a:r>
            <a:r>
              <a:rPr sz="2800" dirty="0">
                <a:latin typeface="Times New Roman"/>
                <a:cs typeface="Times New Roman"/>
              </a:rPr>
              <a:t>Performance of an </a:t>
            </a:r>
            <a:r>
              <a:rPr sz="2800" spc="-15" dirty="0">
                <a:latin typeface="Times New Roman"/>
                <a:cs typeface="Times New Roman"/>
              </a:rPr>
              <a:t>organization’s </a:t>
            </a:r>
            <a:r>
              <a:rPr sz="2800" dirty="0">
                <a:latin typeface="Times New Roman"/>
                <a:cs typeface="Times New Roman"/>
              </a:rPr>
              <a:t>mission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 </a:t>
            </a:r>
            <a:r>
              <a:rPr sz="2800" spc="-5" dirty="0">
                <a:latin typeface="Times New Roman"/>
                <a:cs typeface="Times New Roman"/>
              </a:rPr>
              <a:t>significantly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impaired.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958721" y="2296793"/>
            <a:ext cx="4260714" cy="29981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10205" y="3041904"/>
            <a:ext cx="304800" cy="1369060"/>
          </a:xfrm>
          <a:custGeom>
            <a:avLst/>
            <a:gdLst/>
            <a:ahLst/>
            <a:cxnLst/>
            <a:rect l="l" t="t" r="r" b="b"/>
            <a:pathLst>
              <a:path w="304800" h="1369060">
                <a:moveTo>
                  <a:pt x="85521" y="684177"/>
                </a:moveTo>
                <a:lnTo>
                  <a:pt x="80215" y="681357"/>
                </a:lnTo>
                <a:lnTo>
                  <a:pt x="30479" y="670559"/>
                </a:lnTo>
                <a:lnTo>
                  <a:pt x="22097" y="670490"/>
                </a:lnTo>
                <a:lnTo>
                  <a:pt x="14477" y="669797"/>
                </a:lnTo>
                <a:lnTo>
                  <a:pt x="13715" y="669797"/>
                </a:lnTo>
                <a:lnTo>
                  <a:pt x="6095" y="670559"/>
                </a:lnTo>
                <a:lnTo>
                  <a:pt x="0" y="676655"/>
                </a:lnTo>
                <a:lnTo>
                  <a:pt x="0" y="691895"/>
                </a:lnTo>
                <a:lnTo>
                  <a:pt x="6095" y="698753"/>
                </a:lnTo>
                <a:lnTo>
                  <a:pt x="22859" y="698677"/>
                </a:lnTo>
                <a:lnTo>
                  <a:pt x="29717" y="697991"/>
                </a:lnTo>
                <a:lnTo>
                  <a:pt x="70407" y="690812"/>
                </a:lnTo>
                <a:lnTo>
                  <a:pt x="85521" y="684177"/>
                </a:lnTo>
                <a:close/>
              </a:path>
              <a:path w="304800" h="1369060">
                <a:moveTo>
                  <a:pt x="304799" y="28955"/>
                </a:moveTo>
                <a:lnTo>
                  <a:pt x="304799" y="0"/>
                </a:lnTo>
                <a:lnTo>
                  <a:pt x="296417" y="0"/>
                </a:lnTo>
                <a:lnTo>
                  <a:pt x="247699" y="8249"/>
                </a:lnTo>
                <a:lnTo>
                  <a:pt x="209069" y="25369"/>
                </a:lnTo>
                <a:lnTo>
                  <a:pt x="176356" y="51242"/>
                </a:lnTo>
                <a:lnTo>
                  <a:pt x="153776" y="84989"/>
                </a:lnTo>
                <a:lnTo>
                  <a:pt x="145541" y="125729"/>
                </a:lnTo>
                <a:lnTo>
                  <a:pt x="145541" y="572261"/>
                </a:lnTo>
                <a:lnTo>
                  <a:pt x="144779" y="576833"/>
                </a:lnTo>
                <a:lnTo>
                  <a:pt x="132480" y="614673"/>
                </a:lnTo>
                <a:lnTo>
                  <a:pt x="104360" y="643118"/>
                </a:lnTo>
                <a:lnTo>
                  <a:pt x="67304" y="661662"/>
                </a:lnTo>
                <a:lnTo>
                  <a:pt x="28193" y="669797"/>
                </a:lnTo>
                <a:lnTo>
                  <a:pt x="14477" y="669797"/>
                </a:lnTo>
                <a:lnTo>
                  <a:pt x="22097" y="670490"/>
                </a:lnTo>
                <a:lnTo>
                  <a:pt x="30479" y="670559"/>
                </a:lnTo>
                <a:lnTo>
                  <a:pt x="80215" y="681357"/>
                </a:lnTo>
                <a:lnTo>
                  <a:pt x="85521" y="684177"/>
                </a:lnTo>
                <a:lnTo>
                  <a:pt x="109276" y="673748"/>
                </a:lnTo>
                <a:lnTo>
                  <a:pt x="142202" y="647778"/>
                </a:lnTo>
                <a:lnTo>
                  <a:pt x="165062" y="613878"/>
                </a:lnTo>
                <a:lnTo>
                  <a:pt x="173735" y="573023"/>
                </a:lnTo>
                <a:lnTo>
                  <a:pt x="173735" y="121157"/>
                </a:lnTo>
                <a:lnTo>
                  <a:pt x="186998" y="83243"/>
                </a:lnTo>
                <a:lnTo>
                  <a:pt x="215326" y="54983"/>
                </a:lnTo>
                <a:lnTo>
                  <a:pt x="252386" y="36759"/>
                </a:lnTo>
                <a:lnTo>
                  <a:pt x="291845" y="28955"/>
                </a:lnTo>
                <a:lnTo>
                  <a:pt x="304799" y="28955"/>
                </a:lnTo>
                <a:close/>
              </a:path>
              <a:path w="304800" h="1369060">
                <a:moveTo>
                  <a:pt x="304800" y="1368552"/>
                </a:moveTo>
                <a:lnTo>
                  <a:pt x="304800" y="1340358"/>
                </a:lnTo>
                <a:lnTo>
                  <a:pt x="297942" y="1339595"/>
                </a:lnTo>
                <a:lnTo>
                  <a:pt x="291084" y="1339595"/>
                </a:lnTo>
                <a:lnTo>
                  <a:pt x="250342" y="1331146"/>
                </a:lnTo>
                <a:lnTo>
                  <a:pt x="212693" y="1311849"/>
                </a:lnTo>
                <a:lnTo>
                  <a:pt x="184902" y="1282042"/>
                </a:lnTo>
                <a:lnTo>
                  <a:pt x="173736" y="1242059"/>
                </a:lnTo>
                <a:lnTo>
                  <a:pt x="173735" y="789431"/>
                </a:lnTo>
                <a:lnTo>
                  <a:pt x="158097" y="741243"/>
                </a:lnTo>
                <a:lnTo>
                  <a:pt x="124839" y="705069"/>
                </a:lnTo>
                <a:lnTo>
                  <a:pt x="85521" y="684177"/>
                </a:lnTo>
                <a:lnTo>
                  <a:pt x="70407" y="690812"/>
                </a:lnTo>
                <a:lnTo>
                  <a:pt x="29717" y="697991"/>
                </a:lnTo>
                <a:lnTo>
                  <a:pt x="22097" y="698753"/>
                </a:lnTo>
                <a:lnTo>
                  <a:pt x="27431" y="698753"/>
                </a:lnTo>
                <a:lnTo>
                  <a:pt x="68369" y="707368"/>
                </a:lnTo>
                <a:lnTo>
                  <a:pt x="105979" y="726671"/>
                </a:lnTo>
                <a:lnTo>
                  <a:pt x="133843" y="756400"/>
                </a:lnTo>
                <a:lnTo>
                  <a:pt x="145541" y="796289"/>
                </a:lnTo>
                <a:lnTo>
                  <a:pt x="145542" y="1249680"/>
                </a:lnTo>
                <a:lnTo>
                  <a:pt x="160878" y="1297477"/>
                </a:lnTo>
                <a:lnTo>
                  <a:pt x="194557" y="1333823"/>
                </a:lnTo>
                <a:lnTo>
                  <a:pt x="239543" y="1357625"/>
                </a:lnTo>
                <a:lnTo>
                  <a:pt x="288798" y="1367789"/>
                </a:lnTo>
                <a:lnTo>
                  <a:pt x="296418" y="1368482"/>
                </a:lnTo>
                <a:lnTo>
                  <a:pt x="304800" y="136855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81883" y="2319527"/>
            <a:ext cx="303530" cy="742950"/>
          </a:xfrm>
          <a:custGeom>
            <a:avLst/>
            <a:gdLst/>
            <a:ahLst/>
            <a:cxnLst/>
            <a:rect l="l" t="t" r="r" b="b"/>
            <a:pathLst>
              <a:path w="303530" h="742950">
                <a:moveTo>
                  <a:pt x="107577" y="371630"/>
                </a:moveTo>
                <a:lnTo>
                  <a:pt x="80362" y="363697"/>
                </a:lnTo>
                <a:lnTo>
                  <a:pt x="44957" y="358902"/>
                </a:lnTo>
                <a:lnTo>
                  <a:pt x="29717" y="357378"/>
                </a:lnTo>
                <a:lnTo>
                  <a:pt x="6095" y="357378"/>
                </a:lnTo>
                <a:lnTo>
                  <a:pt x="0" y="364236"/>
                </a:lnTo>
                <a:lnTo>
                  <a:pt x="0" y="379476"/>
                </a:lnTo>
                <a:lnTo>
                  <a:pt x="6095" y="385572"/>
                </a:lnTo>
                <a:lnTo>
                  <a:pt x="14477" y="385572"/>
                </a:lnTo>
                <a:lnTo>
                  <a:pt x="29717" y="385533"/>
                </a:lnTo>
                <a:lnTo>
                  <a:pt x="44195" y="384810"/>
                </a:lnTo>
                <a:lnTo>
                  <a:pt x="80042" y="379826"/>
                </a:lnTo>
                <a:lnTo>
                  <a:pt x="107577" y="371630"/>
                </a:lnTo>
                <a:close/>
              </a:path>
              <a:path w="303530" h="742950">
                <a:moveTo>
                  <a:pt x="172973" y="669798"/>
                </a:moveTo>
                <a:lnTo>
                  <a:pt x="172973" y="427481"/>
                </a:lnTo>
                <a:lnTo>
                  <a:pt x="155686" y="396233"/>
                </a:lnTo>
                <a:lnTo>
                  <a:pt x="121043" y="375556"/>
                </a:lnTo>
                <a:lnTo>
                  <a:pt x="107577" y="371630"/>
                </a:lnTo>
                <a:lnTo>
                  <a:pt x="80042" y="379826"/>
                </a:lnTo>
                <a:lnTo>
                  <a:pt x="44195" y="384810"/>
                </a:lnTo>
                <a:lnTo>
                  <a:pt x="29717" y="385533"/>
                </a:lnTo>
                <a:lnTo>
                  <a:pt x="14477" y="385572"/>
                </a:lnTo>
                <a:lnTo>
                  <a:pt x="54863" y="388620"/>
                </a:lnTo>
                <a:lnTo>
                  <a:pt x="93597" y="396192"/>
                </a:lnTo>
                <a:lnTo>
                  <a:pt x="129539" y="412242"/>
                </a:lnTo>
                <a:lnTo>
                  <a:pt x="134873" y="416052"/>
                </a:lnTo>
                <a:lnTo>
                  <a:pt x="137159" y="417575"/>
                </a:lnTo>
                <a:lnTo>
                  <a:pt x="138683" y="419862"/>
                </a:lnTo>
                <a:lnTo>
                  <a:pt x="141731" y="422909"/>
                </a:lnTo>
                <a:lnTo>
                  <a:pt x="142493" y="425196"/>
                </a:lnTo>
                <a:lnTo>
                  <a:pt x="143255" y="425958"/>
                </a:lnTo>
                <a:lnTo>
                  <a:pt x="144017" y="427481"/>
                </a:lnTo>
                <a:lnTo>
                  <a:pt x="144017" y="670560"/>
                </a:lnTo>
                <a:lnTo>
                  <a:pt x="144779" y="675132"/>
                </a:lnTo>
                <a:lnTo>
                  <a:pt x="162712" y="705506"/>
                </a:lnTo>
                <a:lnTo>
                  <a:pt x="172046" y="710848"/>
                </a:lnTo>
                <a:lnTo>
                  <a:pt x="172046" y="675792"/>
                </a:lnTo>
                <a:lnTo>
                  <a:pt x="172973" y="669798"/>
                </a:lnTo>
                <a:close/>
              </a:path>
              <a:path w="303530" h="742950">
                <a:moveTo>
                  <a:pt x="303275" y="28956"/>
                </a:moveTo>
                <a:lnTo>
                  <a:pt x="302513" y="0"/>
                </a:lnTo>
                <a:lnTo>
                  <a:pt x="272033" y="1523"/>
                </a:lnTo>
                <a:lnTo>
                  <a:pt x="235531" y="6798"/>
                </a:lnTo>
                <a:lnTo>
                  <a:pt x="194267" y="19011"/>
                </a:lnTo>
                <a:lnTo>
                  <a:pt x="159882" y="40578"/>
                </a:lnTo>
                <a:lnTo>
                  <a:pt x="144017" y="73914"/>
                </a:lnTo>
                <a:lnTo>
                  <a:pt x="144017" y="312420"/>
                </a:lnTo>
                <a:lnTo>
                  <a:pt x="130449" y="330752"/>
                </a:lnTo>
                <a:lnTo>
                  <a:pt x="99855" y="344771"/>
                </a:lnTo>
                <a:lnTo>
                  <a:pt x="66006" y="353473"/>
                </a:lnTo>
                <a:lnTo>
                  <a:pt x="41909" y="355934"/>
                </a:lnTo>
                <a:lnTo>
                  <a:pt x="28193" y="357378"/>
                </a:lnTo>
                <a:lnTo>
                  <a:pt x="29717" y="357378"/>
                </a:lnTo>
                <a:lnTo>
                  <a:pt x="44957" y="358902"/>
                </a:lnTo>
                <a:lnTo>
                  <a:pt x="80362" y="363697"/>
                </a:lnTo>
                <a:lnTo>
                  <a:pt x="107577" y="371630"/>
                </a:lnTo>
                <a:lnTo>
                  <a:pt x="121829" y="367388"/>
                </a:lnTo>
                <a:lnTo>
                  <a:pt x="156994" y="345755"/>
                </a:lnTo>
                <a:lnTo>
                  <a:pt x="172973" y="313181"/>
                </a:lnTo>
                <a:lnTo>
                  <a:pt x="172973" y="71628"/>
                </a:lnTo>
                <a:lnTo>
                  <a:pt x="173139" y="71462"/>
                </a:lnTo>
                <a:lnTo>
                  <a:pt x="173139" y="66395"/>
                </a:lnTo>
                <a:lnTo>
                  <a:pt x="181914" y="58521"/>
                </a:lnTo>
                <a:lnTo>
                  <a:pt x="225585" y="38400"/>
                </a:lnTo>
                <a:lnTo>
                  <a:pt x="275081" y="29718"/>
                </a:lnTo>
                <a:lnTo>
                  <a:pt x="288035" y="28998"/>
                </a:lnTo>
                <a:lnTo>
                  <a:pt x="303275" y="28956"/>
                </a:lnTo>
                <a:close/>
              </a:path>
              <a:path w="303530" h="742950">
                <a:moveTo>
                  <a:pt x="303275" y="714756"/>
                </a:moveTo>
                <a:lnTo>
                  <a:pt x="261365" y="711708"/>
                </a:lnTo>
                <a:lnTo>
                  <a:pt x="222827" y="704078"/>
                </a:lnTo>
                <a:lnTo>
                  <a:pt x="187451" y="688086"/>
                </a:lnTo>
                <a:lnTo>
                  <a:pt x="184403" y="685800"/>
                </a:lnTo>
                <a:lnTo>
                  <a:pt x="182117" y="684276"/>
                </a:lnTo>
                <a:lnTo>
                  <a:pt x="178574" y="680504"/>
                </a:lnTo>
                <a:lnTo>
                  <a:pt x="172046" y="675792"/>
                </a:lnTo>
                <a:lnTo>
                  <a:pt x="172046" y="710848"/>
                </a:lnTo>
                <a:lnTo>
                  <a:pt x="197458" y="725390"/>
                </a:lnTo>
                <a:lnTo>
                  <a:pt x="237868" y="736909"/>
                </a:lnTo>
                <a:lnTo>
                  <a:pt x="272795" y="742188"/>
                </a:lnTo>
                <a:lnTo>
                  <a:pt x="288035" y="742950"/>
                </a:lnTo>
                <a:lnTo>
                  <a:pt x="302513" y="742950"/>
                </a:lnTo>
                <a:lnTo>
                  <a:pt x="303275" y="714756"/>
                </a:lnTo>
                <a:close/>
              </a:path>
              <a:path w="303530" h="742950">
                <a:moveTo>
                  <a:pt x="173735" y="70865"/>
                </a:moveTo>
                <a:lnTo>
                  <a:pt x="173139" y="66395"/>
                </a:lnTo>
                <a:lnTo>
                  <a:pt x="173139" y="71462"/>
                </a:lnTo>
                <a:lnTo>
                  <a:pt x="173735" y="708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8000" y="4634484"/>
            <a:ext cx="207010" cy="742950"/>
          </a:xfrm>
          <a:custGeom>
            <a:avLst/>
            <a:gdLst/>
            <a:ahLst/>
            <a:cxnLst/>
            <a:rect l="l" t="t" r="r" b="b"/>
            <a:pathLst>
              <a:path w="207009" h="742950">
                <a:moveTo>
                  <a:pt x="111905" y="319659"/>
                </a:moveTo>
                <a:lnTo>
                  <a:pt x="110489" y="314706"/>
                </a:lnTo>
                <a:lnTo>
                  <a:pt x="110489" y="65531"/>
                </a:lnTo>
                <a:lnTo>
                  <a:pt x="109727" y="64769"/>
                </a:lnTo>
                <a:lnTo>
                  <a:pt x="109727" y="64007"/>
                </a:lnTo>
                <a:lnTo>
                  <a:pt x="108203" y="57911"/>
                </a:lnTo>
                <a:lnTo>
                  <a:pt x="108203" y="56387"/>
                </a:lnTo>
                <a:lnTo>
                  <a:pt x="107441" y="56387"/>
                </a:lnTo>
                <a:lnTo>
                  <a:pt x="104393" y="48767"/>
                </a:lnTo>
                <a:lnTo>
                  <a:pt x="87254" y="27521"/>
                </a:lnTo>
                <a:lnTo>
                  <a:pt x="64117" y="12744"/>
                </a:lnTo>
                <a:lnTo>
                  <a:pt x="37687" y="3787"/>
                </a:lnTo>
                <a:lnTo>
                  <a:pt x="11429" y="106"/>
                </a:lnTo>
                <a:lnTo>
                  <a:pt x="761" y="0"/>
                </a:lnTo>
                <a:lnTo>
                  <a:pt x="0" y="28194"/>
                </a:lnTo>
                <a:lnTo>
                  <a:pt x="9905" y="28956"/>
                </a:lnTo>
                <a:lnTo>
                  <a:pt x="29859" y="31617"/>
                </a:lnTo>
                <a:lnTo>
                  <a:pt x="49582" y="37652"/>
                </a:lnTo>
                <a:lnTo>
                  <a:pt x="66993" y="47911"/>
                </a:lnTo>
                <a:lnTo>
                  <a:pt x="80009" y="63246"/>
                </a:lnTo>
                <a:lnTo>
                  <a:pt x="80771" y="65150"/>
                </a:lnTo>
                <a:lnTo>
                  <a:pt x="80771" y="64769"/>
                </a:lnTo>
                <a:lnTo>
                  <a:pt x="81533" y="67056"/>
                </a:lnTo>
                <a:lnTo>
                  <a:pt x="81533" y="67818"/>
                </a:lnTo>
                <a:lnTo>
                  <a:pt x="82295" y="70866"/>
                </a:lnTo>
                <a:lnTo>
                  <a:pt x="82295" y="319278"/>
                </a:lnTo>
                <a:lnTo>
                  <a:pt x="83057" y="320040"/>
                </a:lnTo>
                <a:lnTo>
                  <a:pt x="83057" y="321564"/>
                </a:lnTo>
                <a:lnTo>
                  <a:pt x="84581" y="326898"/>
                </a:lnTo>
                <a:lnTo>
                  <a:pt x="84581" y="328422"/>
                </a:lnTo>
                <a:lnTo>
                  <a:pt x="85343" y="329184"/>
                </a:lnTo>
                <a:lnTo>
                  <a:pt x="87629" y="335280"/>
                </a:lnTo>
                <a:lnTo>
                  <a:pt x="104716" y="357013"/>
                </a:lnTo>
                <a:lnTo>
                  <a:pt x="111251" y="361226"/>
                </a:lnTo>
                <a:lnTo>
                  <a:pt x="111251" y="318516"/>
                </a:lnTo>
                <a:lnTo>
                  <a:pt x="111905" y="319659"/>
                </a:lnTo>
                <a:close/>
              </a:path>
              <a:path w="207009" h="742950">
                <a:moveTo>
                  <a:pt x="80962" y="676655"/>
                </a:moveTo>
                <a:lnTo>
                  <a:pt x="48272" y="705345"/>
                </a:lnTo>
                <a:lnTo>
                  <a:pt x="9905" y="713887"/>
                </a:lnTo>
                <a:lnTo>
                  <a:pt x="0" y="713994"/>
                </a:lnTo>
                <a:lnTo>
                  <a:pt x="761" y="742950"/>
                </a:lnTo>
                <a:lnTo>
                  <a:pt x="11429" y="742188"/>
                </a:lnTo>
                <a:lnTo>
                  <a:pt x="37872" y="738601"/>
                </a:lnTo>
                <a:lnTo>
                  <a:pt x="65370" y="728862"/>
                </a:lnTo>
                <a:lnTo>
                  <a:pt x="80771" y="718802"/>
                </a:lnTo>
                <a:lnTo>
                  <a:pt x="80771" y="677418"/>
                </a:lnTo>
                <a:lnTo>
                  <a:pt x="80962" y="676655"/>
                </a:lnTo>
                <a:close/>
              </a:path>
              <a:path w="207009" h="742950">
                <a:moveTo>
                  <a:pt x="81533" y="67056"/>
                </a:moveTo>
                <a:lnTo>
                  <a:pt x="80771" y="64769"/>
                </a:lnTo>
                <a:lnTo>
                  <a:pt x="81025" y="65785"/>
                </a:lnTo>
                <a:lnTo>
                  <a:pt x="81533" y="67056"/>
                </a:lnTo>
                <a:close/>
              </a:path>
              <a:path w="207009" h="742950">
                <a:moveTo>
                  <a:pt x="81025" y="65785"/>
                </a:moveTo>
                <a:lnTo>
                  <a:pt x="80771" y="64769"/>
                </a:lnTo>
                <a:lnTo>
                  <a:pt x="80771" y="65150"/>
                </a:lnTo>
                <a:lnTo>
                  <a:pt x="81025" y="65785"/>
                </a:lnTo>
                <a:close/>
              </a:path>
              <a:path w="207009" h="742950">
                <a:moveTo>
                  <a:pt x="81533" y="675132"/>
                </a:moveTo>
                <a:lnTo>
                  <a:pt x="80962" y="676655"/>
                </a:lnTo>
                <a:lnTo>
                  <a:pt x="80771" y="677418"/>
                </a:lnTo>
                <a:lnTo>
                  <a:pt x="81533" y="675132"/>
                </a:lnTo>
                <a:close/>
              </a:path>
              <a:path w="207009" h="742950">
                <a:moveTo>
                  <a:pt x="81533" y="718304"/>
                </a:moveTo>
                <a:lnTo>
                  <a:pt x="81533" y="675132"/>
                </a:lnTo>
                <a:lnTo>
                  <a:pt x="80771" y="677418"/>
                </a:lnTo>
                <a:lnTo>
                  <a:pt x="80771" y="718802"/>
                </a:lnTo>
                <a:lnTo>
                  <a:pt x="81533" y="718304"/>
                </a:lnTo>
                <a:close/>
              </a:path>
              <a:path w="207009" h="742950">
                <a:moveTo>
                  <a:pt x="182879" y="385572"/>
                </a:moveTo>
                <a:lnTo>
                  <a:pt x="181355" y="385572"/>
                </a:lnTo>
                <a:lnTo>
                  <a:pt x="154132" y="380976"/>
                </a:lnTo>
                <a:lnTo>
                  <a:pt x="127735" y="371851"/>
                </a:lnTo>
                <a:lnTo>
                  <a:pt x="127304" y="371573"/>
                </a:lnTo>
                <a:lnTo>
                  <a:pt x="109276" y="381754"/>
                </a:lnTo>
                <a:lnTo>
                  <a:pt x="92963" y="399288"/>
                </a:lnTo>
                <a:lnTo>
                  <a:pt x="88391" y="405384"/>
                </a:lnTo>
                <a:lnTo>
                  <a:pt x="88391" y="406146"/>
                </a:lnTo>
                <a:lnTo>
                  <a:pt x="87629" y="406908"/>
                </a:lnTo>
                <a:lnTo>
                  <a:pt x="87629" y="407670"/>
                </a:lnTo>
                <a:lnTo>
                  <a:pt x="85343" y="413004"/>
                </a:lnTo>
                <a:lnTo>
                  <a:pt x="84581" y="413766"/>
                </a:lnTo>
                <a:lnTo>
                  <a:pt x="84581" y="415290"/>
                </a:lnTo>
                <a:lnTo>
                  <a:pt x="83057" y="421386"/>
                </a:lnTo>
                <a:lnTo>
                  <a:pt x="83057" y="422909"/>
                </a:lnTo>
                <a:lnTo>
                  <a:pt x="82295" y="423672"/>
                </a:lnTo>
                <a:lnTo>
                  <a:pt x="82295" y="671322"/>
                </a:lnTo>
                <a:lnTo>
                  <a:pt x="80962" y="676655"/>
                </a:lnTo>
                <a:lnTo>
                  <a:pt x="81533" y="675132"/>
                </a:lnTo>
                <a:lnTo>
                  <a:pt x="81533" y="718304"/>
                </a:lnTo>
                <a:lnTo>
                  <a:pt x="89329" y="713212"/>
                </a:lnTo>
                <a:lnTo>
                  <a:pt x="105155" y="691896"/>
                </a:lnTo>
                <a:lnTo>
                  <a:pt x="107441" y="686562"/>
                </a:lnTo>
                <a:lnTo>
                  <a:pt x="108203" y="685800"/>
                </a:lnTo>
                <a:lnTo>
                  <a:pt x="108203" y="684276"/>
                </a:lnTo>
                <a:lnTo>
                  <a:pt x="109727" y="678180"/>
                </a:lnTo>
                <a:lnTo>
                  <a:pt x="109727" y="677418"/>
                </a:lnTo>
                <a:lnTo>
                  <a:pt x="110489" y="676656"/>
                </a:lnTo>
                <a:lnTo>
                  <a:pt x="110489" y="428244"/>
                </a:lnTo>
                <a:lnTo>
                  <a:pt x="111251" y="425196"/>
                </a:lnTo>
                <a:lnTo>
                  <a:pt x="111251" y="424434"/>
                </a:lnTo>
                <a:lnTo>
                  <a:pt x="112013" y="422148"/>
                </a:lnTo>
                <a:lnTo>
                  <a:pt x="112013" y="422909"/>
                </a:lnTo>
                <a:lnTo>
                  <a:pt x="112775" y="421386"/>
                </a:lnTo>
                <a:lnTo>
                  <a:pt x="112775" y="420623"/>
                </a:lnTo>
                <a:lnTo>
                  <a:pt x="115061" y="416052"/>
                </a:lnTo>
                <a:lnTo>
                  <a:pt x="128541" y="403090"/>
                </a:lnTo>
                <a:lnTo>
                  <a:pt x="145646" y="394082"/>
                </a:lnTo>
                <a:lnTo>
                  <a:pt x="164414" y="388439"/>
                </a:lnTo>
                <a:lnTo>
                  <a:pt x="182879" y="385572"/>
                </a:lnTo>
                <a:close/>
              </a:path>
              <a:path w="207009" h="742950">
                <a:moveTo>
                  <a:pt x="81533" y="67818"/>
                </a:moveTo>
                <a:lnTo>
                  <a:pt x="81533" y="67056"/>
                </a:lnTo>
                <a:lnTo>
                  <a:pt x="81025" y="65785"/>
                </a:lnTo>
                <a:lnTo>
                  <a:pt x="81533" y="67818"/>
                </a:lnTo>
                <a:close/>
              </a:path>
              <a:path w="207009" h="742950">
                <a:moveTo>
                  <a:pt x="82295" y="74676"/>
                </a:moveTo>
                <a:lnTo>
                  <a:pt x="82295" y="70866"/>
                </a:lnTo>
                <a:lnTo>
                  <a:pt x="81533" y="68580"/>
                </a:lnTo>
                <a:lnTo>
                  <a:pt x="82295" y="74676"/>
                </a:lnTo>
                <a:close/>
              </a:path>
              <a:path w="207009" h="742950">
                <a:moveTo>
                  <a:pt x="82295" y="671322"/>
                </a:moveTo>
                <a:lnTo>
                  <a:pt x="82295" y="669036"/>
                </a:lnTo>
                <a:lnTo>
                  <a:pt x="81533" y="673608"/>
                </a:lnTo>
                <a:lnTo>
                  <a:pt x="82295" y="671322"/>
                </a:lnTo>
                <a:close/>
              </a:path>
              <a:path w="207009" h="742950">
                <a:moveTo>
                  <a:pt x="111251" y="316992"/>
                </a:moveTo>
                <a:lnTo>
                  <a:pt x="110489" y="311658"/>
                </a:lnTo>
                <a:lnTo>
                  <a:pt x="110489" y="314706"/>
                </a:lnTo>
                <a:lnTo>
                  <a:pt x="111251" y="316992"/>
                </a:lnTo>
                <a:close/>
              </a:path>
              <a:path w="207009" h="742950">
                <a:moveTo>
                  <a:pt x="111251" y="425958"/>
                </a:moveTo>
                <a:lnTo>
                  <a:pt x="110489" y="428244"/>
                </a:lnTo>
                <a:lnTo>
                  <a:pt x="110489" y="432054"/>
                </a:lnTo>
                <a:lnTo>
                  <a:pt x="111251" y="425958"/>
                </a:lnTo>
                <a:close/>
              </a:path>
              <a:path w="207009" h="742950">
                <a:moveTo>
                  <a:pt x="112013" y="320040"/>
                </a:moveTo>
                <a:lnTo>
                  <a:pt x="111905" y="319659"/>
                </a:lnTo>
                <a:lnTo>
                  <a:pt x="111251" y="318516"/>
                </a:lnTo>
                <a:lnTo>
                  <a:pt x="112013" y="320040"/>
                </a:lnTo>
                <a:close/>
              </a:path>
              <a:path w="207009" h="742950">
                <a:moveTo>
                  <a:pt x="112013" y="361717"/>
                </a:moveTo>
                <a:lnTo>
                  <a:pt x="112013" y="320040"/>
                </a:lnTo>
                <a:lnTo>
                  <a:pt x="111251" y="318516"/>
                </a:lnTo>
                <a:lnTo>
                  <a:pt x="111251" y="361226"/>
                </a:lnTo>
                <a:lnTo>
                  <a:pt x="112013" y="361717"/>
                </a:lnTo>
                <a:close/>
              </a:path>
              <a:path w="207009" h="742950">
                <a:moveTo>
                  <a:pt x="112013" y="422148"/>
                </a:moveTo>
                <a:lnTo>
                  <a:pt x="111251" y="424434"/>
                </a:lnTo>
                <a:lnTo>
                  <a:pt x="111632" y="423672"/>
                </a:lnTo>
                <a:lnTo>
                  <a:pt x="112013" y="422148"/>
                </a:lnTo>
                <a:close/>
              </a:path>
              <a:path w="207009" h="742950">
                <a:moveTo>
                  <a:pt x="111632" y="423672"/>
                </a:moveTo>
                <a:lnTo>
                  <a:pt x="111251" y="424434"/>
                </a:lnTo>
                <a:lnTo>
                  <a:pt x="111251" y="425196"/>
                </a:lnTo>
                <a:lnTo>
                  <a:pt x="111632" y="423672"/>
                </a:lnTo>
                <a:close/>
              </a:path>
              <a:path w="207009" h="742950">
                <a:moveTo>
                  <a:pt x="112013" y="422909"/>
                </a:moveTo>
                <a:lnTo>
                  <a:pt x="112013" y="422148"/>
                </a:lnTo>
                <a:lnTo>
                  <a:pt x="111632" y="423672"/>
                </a:lnTo>
                <a:lnTo>
                  <a:pt x="112013" y="422909"/>
                </a:lnTo>
                <a:close/>
              </a:path>
              <a:path w="207009" h="742950">
                <a:moveTo>
                  <a:pt x="192023" y="356616"/>
                </a:moveTo>
                <a:lnTo>
                  <a:pt x="144660" y="348010"/>
                </a:lnTo>
                <a:lnTo>
                  <a:pt x="114299" y="323850"/>
                </a:lnTo>
                <a:lnTo>
                  <a:pt x="111905" y="319659"/>
                </a:lnTo>
                <a:lnTo>
                  <a:pt x="112013" y="320040"/>
                </a:lnTo>
                <a:lnTo>
                  <a:pt x="112013" y="361717"/>
                </a:lnTo>
                <a:lnTo>
                  <a:pt x="127304" y="371573"/>
                </a:lnTo>
                <a:lnTo>
                  <a:pt x="132464" y="368660"/>
                </a:lnTo>
                <a:lnTo>
                  <a:pt x="158190" y="360402"/>
                </a:lnTo>
                <a:lnTo>
                  <a:pt x="182117" y="357378"/>
                </a:lnTo>
                <a:lnTo>
                  <a:pt x="192023" y="356616"/>
                </a:lnTo>
                <a:close/>
              </a:path>
              <a:path w="207009" h="742950">
                <a:moveTo>
                  <a:pt x="114299" y="418338"/>
                </a:moveTo>
                <a:lnTo>
                  <a:pt x="112775" y="420623"/>
                </a:lnTo>
                <a:lnTo>
                  <a:pt x="112775" y="421386"/>
                </a:lnTo>
                <a:lnTo>
                  <a:pt x="114299" y="418338"/>
                </a:lnTo>
                <a:close/>
              </a:path>
              <a:path w="207009" h="742950">
                <a:moveTo>
                  <a:pt x="206501" y="378714"/>
                </a:moveTo>
                <a:lnTo>
                  <a:pt x="206501" y="363474"/>
                </a:lnTo>
                <a:lnTo>
                  <a:pt x="200405" y="357378"/>
                </a:lnTo>
                <a:lnTo>
                  <a:pt x="192785" y="356616"/>
                </a:lnTo>
                <a:lnTo>
                  <a:pt x="192023" y="356616"/>
                </a:lnTo>
                <a:lnTo>
                  <a:pt x="182117" y="357378"/>
                </a:lnTo>
                <a:lnTo>
                  <a:pt x="158190" y="360402"/>
                </a:lnTo>
                <a:lnTo>
                  <a:pt x="132464" y="368660"/>
                </a:lnTo>
                <a:lnTo>
                  <a:pt x="127304" y="371573"/>
                </a:lnTo>
                <a:lnTo>
                  <a:pt x="127735" y="371851"/>
                </a:lnTo>
                <a:lnTo>
                  <a:pt x="154132" y="380976"/>
                </a:lnTo>
                <a:lnTo>
                  <a:pt x="181355" y="385572"/>
                </a:lnTo>
                <a:lnTo>
                  <a:pt x="200405" y="385572"/>
                </a:lnTo>
                <a:lnTo>
                  <a:pt x="206501" y="3787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661920" y="1006855"/>
            <a:ext cx="47326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McCumber Security</a:t>
            </a:r>
            <a:r>
              <a:rPr spc="-15" dirty="0"/>
              <a:t> </a:t>
            </a:r>
            <a:r>
              <a:rPr spc="-5" dirty="0"/>
              <a:t>Model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7889" y="2480563"/>
            <a:ext cx="8439150" cy="412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8625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Arial"/>
                <a:cs typeface="Arial"/>
              </a:rPr>
              <a:t>Safeguards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25"/>
              </a:spcBef>
            </a:pPr>
            <a:r>
              <a:rPr sz="2200" spc="-5" dirty="0">
                <a:latin typeface="Arial"/>
                <a:cs typeface="Arial"/>
              </a:rPr>
              <a:t>Properties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 marL="6300470" marR="730250">
              <a:lnSpc>
                <a:spcPct val="100000"/>
              </a:lnSpc>
              <a:spcBef>
                <a:spcPts val="2335"/>
              </a:spcBef>
            </a:pPr>
            <a:r>
              <a:rPr sz="2200" spc="-5" dirty="0">
                <a:latin typeface="Arial"/>
                <a:cs typeface="Arial"/>
              </a:rPr>
              <a:t>States of  </a:t>
            </a:r>
            <a:r>
              <a:rPr sz="2200" dirty="0">
                <a:latin typeface="Arial"/>
                <a:cs typeface="Arial"/>
              </a:rPr>
              <a:t>Information</a:t>
            </a:r>
            <a:endParaRPr sz="2200">
              <a:latin typeface="Arial"/>
              <a:cs typeface="Arial"/>
            </a:endParaRPr>
          </a:p>
          <a:p>
            <a:pPr marL="323215" marR="658495">
              <a:lnSpc>
                <a:spcPct val="100000"/>
              </a:lnSpc>
              <a:spcBef>
                <a:spcPts val="690"/>
              </a:spcBef>
            </a:pPr>
            <a:r>
              <a:rPr sz="2800" dirty="0">
                <a:latin typeface="Times New Roman"/>
                <a:cs typeface="Times New Roman"/>
              </a:rPr>
              <a:t>Consider not only the properties of </a:t>
            </a:r>
            <a:r>
              <a:rPr sz="2800" spc="-25" dirty="0">
                <a:latin typeface="Times New Roman"/>
                <a:cs typeface="Times New Roman"/>
              </a:rPr>
              <a:t>security, </a:t>
            </a:r>
            <a:r>
              <a:rPr sz="2800" dirty="0">
                <a:latin typeface="Times New Roman"/>
                <a:cs typeface="Times New Roman"/>
              </a:rPr>
              <a:t>but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also  the </a:t>
            </a:r>
            <a:r>
              <a:rPr sz="2800" spc="-5" dirty="0">
                <a:latin typeface="Times New Roman"/>
                <a:cs typeface="Times New Roman"/>
              </a:rPr>
              <a:t>states </a:t>
            </a:r>
            <a:r>
              <a:rPr sz="2800" dirty="0">
                <a:latin typeface="Times New Roman"/>
                <a:cs typeface="Times New Roman"/>
              </a:rPr>
              <a:t>of information and the controls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available.</a:t>
            </a:r>
            <a:endParaRPr sz="2800">
              <a:latin typeface="Times New Roman"/>
              <a:cs typeface="Times New Roman"/>
            </a:endParaRPr>
          </a:p>
          <a:p>
            <a:pPr marL="368935">
              <a:lnSpc>
                <a:spcPct val="100000"/>
              </a:lnSpc>
              <a:spcBef>
                <a:spcPts val="845"/>
              </a:spcBef>
            </a:pPr>
            <a:r>
              <a:rPr sz="1700" i="1" spc="-5" dirty="0">
                <a:latin typeface="Arial"/>
                <a:cs typeface="Arial"/>
              </a:rPr>
              <a:t>National Security </a:t>
            </a:r>
            <a:r>
              <a:rPr sz="1700" i="1" spc="-15" dirty="0">
                <a:latin typeface="Arial"/>
                <a:cs typeface="Arial"/>
              </a:rPr>
              <a:t>Telecommunications </a:t>
            </a:r>
            <a:r>
              <a:rPr sz="1700" i="1" spc="-5" dirty="0">
                <a:latin typeface="Arial"/>
                <a:cs typeface="Arial"/>
              </a:rPr>
              <a:t>and Information Systems Security</a:t>
            </a:r>
            <a:r>
              <a:rPr sz="1700" i="1" spc="365" dirty="0">
                <a:latin typeface="Arial"/>
                <a:cs typeface="Arial"/>
              </a:rPr>
              <a:t> </a:t>
            </a:r>
            <a:r>
              <a:rPr sz="1700" i="1" spc="-5" dirty="0">
                <a:latin typeface="Arial"/>
                <a:cs typeface="Arial"/>
              </a:rPr>
              <a:t>Committee</a:t>
            </a:r>
            <a:endParaRPr sz="17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5007" y="1006855"/>
            <a:ext cx="40862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Assets to be</a:t>
            </a:r>
            <a:r>
              <a:rPr spc="-30" dirty="0"/>
              <a:t> </a:t>
            </a:r>
            <a:r>
              <a:rPr spc="-5" dirty="0"/>
              <a:t>Protected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725920" cy="32258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Hardware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Software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Data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Infrastructure (including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communications  facilities)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People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1450" y="1006855"/>
            <a:ext cx="46342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Attacker’s </a:t>
            </a:r>
            <a:r>
              <a:rPr spc="-30" dirty="0"/>
              <a:t>Triad:</a:t>
            </a:r>
            <a:r>
              <a:rPr spc="-150" dirty="0"/>
              <a:t> </a:t>
            </a:r>
            <a:r>
              <a:rPr spc="-5" dirty="0"/>
              <a:t>DAD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832842"/>
            <a:ext cx="6554470" cy="482219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Disclosure: compromises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confidentiality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Outside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Insiders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Programming or other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errors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Alteration: </a:t>
            </a:r>
            <a:r>
              <a:rPr sz="3000" dirty="0">
                <a:latin typeface="Times New Roman"/>
                <a:cs typeface="Times New Roman"/>
              </a:rPr>
              <a:t>compromises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integrity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Accidental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malicious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alteration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Programming </a:t>
            </a:r>
            <a:r>
              <a:rPr sz="2800" dirty="0">
                <a:latin typeface="Times New Roman"/>
                <a:cs typeface="Times New Roman"/>
              </a:rPr>
              <a:t>or equipment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failure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Denial: </a:t>
            </a:r>
            <a:r>
              <a:rPr sz="3000" dirty="0">
                <a:latin typeface="Times New Roman"/>
                <a:cs typeface="Times New Roman"/>
              </a:rPr>
              <a:t>compromises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availability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Deliberate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Failures of systems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environment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9002" y="1006855"/>
            <a:ext cx="2660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Stallings’s</a:t>
            </a:r>
            <a:r>
              <a:rPr spc="-30" dirty="0"/>
              <a:t> </a:t>
            </a:r>
            <a:r>
              <a:rPr spc="-5" dirty="0"/>
              <a:t>List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882255" cy="35915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Disclosure (failure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confidentiality)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Deception (failure of origin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integrity)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Disruption (failure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availability)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375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Usurpation (this one is more a mechanism than a  consequence; usurpation will lead to one or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more  of the consequences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above.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37714" y="1006855"/>
            <a:ext cx="49828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Does “Secure”</a:t>
            </a:r>
            <a:r>
              <a:rPr spc="-45" dirty="0"/>
              <a:t> </a:t>
            </a:r>
            <a:r>
              <a:rPr dirty="0"/>
              <a:t>Mean?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6555" cy="432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that does </a:t>
            </a:r>
            <a:r>
              <a:rPr sz="3000" spc="-5" dirty="0">
                <a:latin typeface="Times New Roman"/>
                <a:cs typeface="Times New Roman"/>
              </a:rPr>
              <a:t>what </a:t>
            </a:r>
            <a:r>
              <a:rPr sz="3000" dirty="0">
                <a:latin typeface="Times New Roman"/>
                <a:cs typeface="Times New Roman"/>
              </a:rPr>
              <a:t>it is intended to do</a:t>
            </a:r>
            <a:r>
              <a:rPr sz="3000" spc="-20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b="1" i="1" spc="-5" dirty="0">
                <a:latin typeface="Times New Roman"/>
                <a:cs typeface="Times New Roman"/>
              </a:rPr>
              <a:t>nothing </a:t>
            </a:r>
            <a:r>
              <a:rPr sz="3000" b="1" i="1" dirty="0">
                <a:latin typeface="Times New Roman"/>
                <a:cs typeface="Times New Roman"/>
              </a:rPr>
              <a:t>else. </a:t>
            </a:r>
            <a:r>
              <a:rPr sz="2400" i="1" dirty="0">
                <a:latin typeface="Times New Roman"/>
                <a:cs typeface="Times New Roman"/>
              </a:rPr>
              <a:t>– </a:t>
            </a:r>
            <a:r>
              <a:rPr sz="2400" i="1" spc="-5" dirty="0">
                <a:latin typeface="Times New Roman"/>
                <a:cs typeface="Times New Roman"/>
              </a:rPr>
              <a:t>Charles</a:t>
            </a:r>
            <a:r>
              <a:rPr sz="2400" i="1" spc="-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Pfleeger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“A computer is secure if you can depend on it</a:t>
            </a:r>
            <a:r>
              <a:rPr sz="3000" spc="-2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its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to behave as you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expect.”</a:t>
            </a:r>
            <a:endParaRPr sz="3000">
              <a:latin typeface="Times New Roman"/>
              <a:cs typeface="Times New Roman"/>
            </a:endParaRPr>
          </a:p>
          <a:p>
            <a:pPr marL="2755265">
              <a:lnSpc>
                <a:spcPct val="100000"/>
              </a:lnSpc>
              <a:spcBef>
                <a:spcPts val="600"/>
              </a:spcBef>
            </a:pPr>
            <a:r>
              <a:rPr sz="2400" i="1" dirty="0">
                <a:latin typeface="Times New Roman"/>
                <a:cs typeface="Times New Roman"/>
              </a:rPr>
              <a:t>– </a:t>
            </a:r>
            <a:r>
              <a:rPr sz="2400" i="1" spc="-5" dirty="0">
                <a:latin typeface="Times New Roman"/>
                <a:cs typeface="Times New Roman"/>
              </a:rPr>
              <a:t>Garfinkle and</a:t>
            </a:r>
            <a:r>
              <a:rPr sz="2400" i="1" spc="-20" dirty="0">
                <a:latin typeface="Times New Roman"/>
                <a:cs typeface="Times New Roman"/>
              </a:rPr>
              <a:t> </a:t>
            </a:r>
            <a:r>
              <a:rPr sz="2400" i="1" spc="-15" dirty="0">
                <a:latin typeface="Times New Roman"/>
                <a:cs typeface="Times New Roman"/>
              </a:rPr>
              <a:t>Spafford</a:t>
            </a:r>
            <a:endParaRPr sz="2400">
              <a:latin typeface="Times New Roman"/>
              <a:cs typeface="Times New Roman"/>
            </a:endParaRPr>
          </a:p>
          <a:p>
            <a:pPr marL="355600" marR="116839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“The protection </a:t>
            </a:r>
            <a:r>
              <a:rPr sz="3000" spc="-10" dirty="0">
                <a:latin typeface="Times New Roman"/>
                <a:cs typeface="Times New Roman"/>
              </a:rPr>
              <a:t>afforded </a:t>
            </a:r>
            <a:r>
              <a:rPr sz="3000" dirty="0">
                <a:latin typeface="Times New Roman"/>
                <a:cs typeface="Times New Roman"/>
              </a:rPr>
              <a:t>to an automated  information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in order to attain the  objectives of preserving </a:t>
            </a:r>
            <a:r>
              <a:rPr sz="3000" spc="-15" dirty="0">
                <a:latin typeface="Times New Roman"/>
                <a:cs typeface="Times New Roman"/>
              </a:rPr>
              <a:t>confidentiality, </a:t>
            </a:r>
            <a:r>
              <a:rPr sz="3000" spc="-20" dirty="0">
                <a:latin typeface="Times New Roman"/>
                <a:cs typeface="Times New Roman"/>
              </a:rPr>
              <a:t>integrity,  </a:t>
            </a:r>
            <a:r>
              <a:rPr sz="3000" dirty="0">
                <a:latin typeface="Times New Roman"/>
                <a:cs typeface="Times New Roman"/>
              </a:rPr>
              <a:t>and </a:t>
            </a:r>
            <a:r>
              <a:rPr sz="3000" spc="-15" dirty="0">
                <a:latin typeface="Times New Roman"/>
                <a:cs typeface="Times New Roman"/>
              </a:rPr>
              <a:t>availability.” </a:t>
            </a:r>
            <a:r>
              <a:rPr sz="2400" i="1" dirty="0">
                <a:latin typeface="Times New Roman"/>
                <a:cs typeface="Times New Roman"/>
              </a:rPr>
              <a:t>–</a:t>
            </a:r>
            <a:r>
              <a:rPr sz="2400" i="1" spc="18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NIST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93061" y="1006855"/>
            <a:ext cx="6273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Who </a:t>
            </a:r>
            <a:r>
              <a:rPr dirty="0"/>
              <a:t>Are </a:t>
            </a:r>
            <a:r>
              <a:rPr spc="-5" dirty="0"/>
              <a:t>These </a:t>
            </a:r>
            <a:r>
              <a:rPr dirty="0"/>
              <a:t>Attackers</a:t>
            </a:r>
            <a:r>
              <a:rPr spc="-430" dirty="0"/>
              <a:t> </a:t>
            </a:r>
            <a:r>
              <a:rPr dirty="0"/>
              <a:t>Anyway?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877050" cy="3865879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Intelligence and law enforcement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agencies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Criminals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Corporate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spies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Misguided </a:t>
            </a:r>
            <a:r>
              <a:rPr sz="3000" dirty="0">
                <a:latin typeface="Times New Roman"/>
                <a:cs typeface="Times New Roman"/>
              </a:rPr>
              <a:t>insiders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Vandals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Poorly-socialized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adolescents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Others…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81832" y="1006855"/>
            <a:ext cx="30949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Where Are</a:t>
            </a:r>
            <a:r>
              <a:rPr spc="-150" dirty="0"/>
              <a:t> </a:t>
            </a:r>
            <a:r>
              <a:rPr spc="-5" dirty="0"/>
              <a:t>They?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74965" cy="426720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Outsiders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Network-based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Malicious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insiders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have authorized access to systems they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be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positions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insiders</a:t>
            </a:r>
            <a:endParaRPr sz="3000">
              <a:latin typeface="Times New Roman"/>
              <a:cs typeface="Times New Roman"/>
            </a:endParaRPr>
          </a:p>
          <a:p>
            <a:pPr marL="755650" marR="907415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Non-malicious </a:t>
            </a:r>
            <a:r>
              <a:rPr sz="2800" dirty="0">
                <a:latin typeface="Times New Roman"/>
                <a:cs typeface="Times New Roman"/>
              </a:rPr>
              <a:t>mistakes made </a:t>
            </a: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those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  authorized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54833" y="1006855"/>
            <a:ext cx="5348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Vulnerabilities, </a:t>
            </a:r>
            <a:r>
              <a:rPr dirty="0"/>
              <a:t>Threats,</a:t>
            </a:r>
            <a:r>
              <a:rPr spc="-60" dirty="0"/>
              <a:t> </a:t>
            </a:r>
            <a:r>
              <a:rPr dirty="0"/>
              <a:t>Risks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1265"/>
            <a:ext cx="7691755" cy="4711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245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668337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Th</a:t>
            </a:r>
            <a:r>
              <a:rPr sz="3000" b="1" spc="-55" dirty="0">
                <a:latin typeface="Times New Roman"/>
                <a:cs typeface="Times New Roman"/>
              </a:rPr>
              <a:t>r</a:t>
            </a:r>
            <a:r>
              <a:rPr sz="3000" b="1" dirty="0">
                <a:latin typeface="Times New Roman"/>
                <a:cs typeface="Times New Roman"/>
              </a:rPr>
              <a:t>e</a:t>
            </a:r>
            <a:r>
              <a:rPr sz="3000" b="1" spc="-5" dirty="0">
                <a:latin typeface="Times New Roman"/>
                <a:cs typeface="Times New Roman"/>
              </a:rPr>
              <a:t>at</a:t>
            </a:r>
            <a:r>
              <a:rPr sz="3000" b="1" dirty="0">
                <a:latin typeface="Times New Roman"/>
                <a:cs typeface="Times New Roman"/>
              </a:rPr>
              <a:t>:</a:t>
            </a:r>
            <a:r>
              <a:rPr sz="3000" b="1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something bad that can happen.	A  potential violation of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  <a:p>
            <a:pPr marL="355600" marR="221615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25" dirty="0">
                <a:latin typeface="Times New Roman"/>
                <a:cs typeface="Times New Roman"/>
              </a:rPr>
              <a:t>Vulnerability: </a:t>
            </a:r>
            <a:r>
              <a:rPr sz="3000" dirty="0">
                <a:latin typeface="Times New Roman"/>
                <a:cs typeface="Times New Roman"/>
              </a:rPr>
              <a:t>a weakness that could allow a  system to enter a state not permitted by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Exploit: </a:t>
            </a:r>
            <a:r>
              <a:rPr sz="3000" dirty="0">
                <a:latin typeface="Times New Roman"/>
                <a:cs typeface="Times New Roman"/>
              </a:rPr>
              <a:t>a mechanism for taking advantage of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</a:t>
            </a:r>
            <a:r>
              <a:rPr sz="3000" spc="-15" dirty="0">
                <a:latin typeface="Times New Roman"/>
                <a:cs typeface="Times New Roman"/>
              </a:rPr>
              <a:t>vulnerability.</a:t>
            </a:r>
            <a:endParaRPr sz="3000">
              <a:latin typeface="Times New Roman"/>
              <a:cs typeface="Times New Roman"/>
            </a:endParaRPr>
          </a:p>
          <a:p>
            <a:pPr marL="355600" marR="57785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  <a:tab pos="1852295" algn="l"/>
              </a:tabLst>
            </a:pPr>
            <a:r>
              <a:rPr sz="3000" b="1" dirty="0">
                <a:latin typeface="Times New Roman"/>
                <a:cs typeface="Times New Roman"/>
              </a:rPr>
              <a:t>Risk: </a:t>
            </a:r>
            <a:r>
              <a:rPr sz="3000" dirty="0">
                <a:latin typeface="Times New Roman"/>
                <a:cs typeface="Times New Roman"/>
              </a:rPr>
              <a:t>the probability that a particular threat  (violation of policy) to a particular asset will be  realized.	Implies a vulnerability that can be  exploited.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89885" y="1006855"/>
            <a:ext cx="5278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Goals </a:t>
            </a:r>
            <a:r>
              <a:rPr dirty="0"/>
              <a:t>of Information</a:t>
            </a:r>
            <a:r>
              <a:rPr spc="-85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72701"/>
            <a:ext cx="7367270" cy="442150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1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b="1" spc="-10" dirty="0">
                <a:latin typeface="Times New Roman"/>
                <a:cs typeface="Times New Roman"/>
              </a:rPr>
              <a:t>Prevention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Prevent </a:t>
            </a:r>
            <a:r>
              <a:rPr sz="2800" dirty="0">
                <a:latin typeface="Times New Roman"/>
                <a:cs typeface="Times New Roman"/>
              </a:rPr>
              <a:t>violations of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policy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b="1" spc="-5" dirty="0">
                <a:latin typeface="Times New Roman"/>
                <a:cs typeface="Times New Roman"/>
              </a:rPr>
              <a:t>Detection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Detect </a:t>
            </a:r>
            <a:r>
              <a:rPr sz="2800" dirty="0">
                <a:latin typeface="Times New Roman"/>
                <a:cs typeface="Times New Roman"/>
              </a:rPr>
              <a:t>violations of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policy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b="1" spc="-5" dirty="0">
                <a:latin typeface="Times New Roman"/>
                <a:cs typeface="Times New Roman"/>
              </a:rPr>
              <a:t>Response </a:t>
            </a:r>
            <a:r>
              <a:rPr sz="3300" b="1" dirty="0">
                <a:latin typeface="Times New Roman"/>
                <a:cs typeface="Times New Roman"/>
              </a:rPr>
              <a:t>and</a:t>
            </a:r>
            <a:r>
              <a:rPr sz="3300" b="1" spc="-5" dirty="0">
                <a:latin typeface="Times New Roman"/>
                <a:cs typeface="Times New Roman"/>
              </a:rPr>
              <a:t> </a:t>
            </a:r>
            <a:r>
              <a:rPr sz="3300" b="1" dirty="0">
                <a:latin typeface="Times New Roman"/>
                <a:cs typeface="Times New Roman"/>
              </a:rPr>
              <a:t>Recovery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Stop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violation, assess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repair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damage</a:t>
            </a:r>
            <a:endParaRPr sz="2800">
              <a:latin typeface="Times New Roman"/>
              <a:cs typeface="Times New Roman"/>
            </a:endParaRPr>
          </a:p>
          <a:p>
            <a:pPr marL="755650" marR="3175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Continue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function </a:t>
            </a:r>
            <a:r>
              <a:rPr sz="2800" dirty="0">
                <a:latin typeface="Times New Roman"/>
                <a:cs typeface="Times New Roman"/>
              </a:rPr>
              <a:t>correctly </a:t>
            </a:r>
            <a:r>
              <a:rPr sz="2800" spc="-5" dirty="0">
                <a:latin typeface="Times New Roman"/>
                <a:cs typeface="Times New Roman"/>
              </a:rPr>
              <a:t>even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security  policy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violated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Return system to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state consistent with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policy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0811" y="1006855"/>
            <a:ext cx="4178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Trust </a:t>
            </a:r>
            <a:r>
              <a:rPr dirty="0"/>
              <a:t>and</a:t>
            </a:r>
            <a:r>
              <a:rPr spc="-180" dirty="0"/>
              <a:t> </a:t>
            </a:r>
            <a:r>
              <a:rPr dirty="0"/>
              <a:t>Assumptions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64689"/>
            <a:ext cx="6403975" cy="4053204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Underlie </a:t>
            </a:r>
            <a:r>
              <a:rPr sz="3600" i="1" dirty="0">
                <a:latin typeface="Times New Roman"/>
                <a:cs typeface="Times New Roman"/>
              </a:rPr>
              <a:t>all </a:t>
            </a:r>
            <a:r>
              <a:rPr sz="3600" dirty="0">
                <a:latin typeface="Times New Roman"/>
                <a:cs typeface="Times New Roman"/>
              </a:rPr>
              <a:t>aspects </a:t>
            </a:r>
            <a:r>
              <a:rPr sz="3600" spc="-5" dirty="0">
                <a:latin typeface="Times New Roman"/>
                <a:cs typeface="Times New Roman"/>
              </a:rPr>
              <a:t>of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security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Policies </a:t>
            </a:r>
            <a:r>
              <a:rPr sz="3600" dirty="0">
                <a:latin typeface="Times New Roman"/>
                <a:cs typeface="Times New Roman"/>
              </a:rPr>
              <a:t>are assumed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to: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Unambiguously partition system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Correctly </a:t>
            </a:r>
            <a:r>
              <a:rPr sz="2800" dirty="0">
                <a:latin typeface="Times New Roman"/>
                <a:cs typeface="Times New Roman"/>
              </a:rPr>
              <a:t>capture security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3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Mechanisms </a:t>
            </a:r>
            <a:r>
              <a:rPr sz="3600" dirty="0">
                <a:latin typeface="Times New Roman"/>
                <a:cs typeface="Times New Roman"/>
              </a:rPr>
              <a:t>are assumed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to: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Enforce</a:t>
            </a:r>
            <a:r>
              <a:rPr sz="2800" spc="-5" dirty="0">
                <a:latin typeface="Times New Roman"/>
                <a:cs typeface="Times New Roman"/>
              </a:rPr>
              <a:t> policy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60" dirty="0">
                <a:latin typeface="Times New Roman"/>
                <a:cs typeface="Times New Roman"/>
              </a:rPr>
              <a:t>Work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correctly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57882" y="1006855"/>
            <a:ext cx="5343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Trust </a:t>
            </a:r>
            <a:r>
              <a:rPr dirty="0"/>
              <a:t>Comes </a:t>
            </a:r>
            <a:r>
              <a:rPr spc="-5" dirty="0"/>
              <a:t>From</a:t>
            </a:r>
            <a:r>
              <a:rPr spc="-180" dirty="0"/>
              <a:t> </a:t>
            </a:r>
            <a:r>
              <a:rPr spc="-5" dirty="0"/>
              <a:t>Assurance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29460"/>
            <a:ext cx="7524115" cy="45872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355600" marR="5080" indent="-342900">
              <a:lnSpc>
                <a:spcPts val="3350"/>
              </a:lnSpc>
              <a:spcBef>
                <a:spcPts val="5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Assurance </a:t>
            </a:r>
            <a:r>
              <a:rPr sz="3100" dirty="0">
                <a:latin typeface="Times New Roman"/>
                <a:cs typeface="Times New Roman"/>
              </a:rPr>
              <a:t>is a formal evaluation of a </a:t>
            </a:r>
            <a:r>
              <a:rPr sz="3100" spc="-5" dirty="0">
                <a:latin typeface="Times New Roman"/>
                <a:cs typeface="Times New Roman"/>
              </a:rPr>
              <a:t>system,  with </a:t>
            </a:r>
            <a:r>
              <a:rPr sz="3100" dirty="0">
                <a:latin typeface="Times New Roman"/>
                <a:cs typeface="Times New Roman"/>
              </a:rPr>
              <a:t>more or less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Times New Roman"/>
                <a:cs typeface="Times New Roman"/>
              </a:rPr>
              <a:t>rigor.</a:t>
            </a:r>
            <a:endParaRPr sz="31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700" spc="-5" dirty="0">
                <a:latin typeface="Times New Roman"/>
                <a:cs typeface="Times New Roman"/>
              </a:rPr>
              <a:t>Specification </a:t>
            </a:r>
            <a:r>
              <a:rPr sz="2700" dirty="0">
                <a:latin typeface="Times New Roman"/>
                <a:cs typeface="Times New Roman"/>
              </a:rPr>
              <a:t>assurance</a:t>
            </a:r>
            <a:endParaRPr sz="27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Requirements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analysis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Statement </a:t>
            </a:r>
            <a:r>
              <a:rPr sz="2200" dirty="0">
                <a:latin typeface="Times New Roman"/>
                <a:cs typeface="Times New Roman"/>
              </a:rPr>
              <a:t>of desired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functionality</a:t>
            </a:r>
            <a:endParaRPr sz="22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700" spc="-5" dirty="0">
                <a:latin typeface="Times New Roman"/>
                <a:cs typeface="Times New Roman"/>
              </a:rPr>
              <a:t>Design </a:t>
            </a:r>
            <a:r>
              <a:rPr sz="2700" dirty="0">
                <a:latin typeface="Times New Roman"/>
                <a:cs typeface="Times New Roman"/>
              </a:rPr>
              <a:t>assurance</a:t>
            </a:r>
            <a:endParaRPr sz="27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How system will </a:t>
            </a:r>
            <a:r>
              <a:rPr sz="2200" dirty="0">
                <a:latin typeface="Times New Roman"/>
                <a:cs typeface="Times New Roman"/>
              </a:rPr>
              <a:t>meet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specification</a:t>
            </a:r>
            <a:endParaRPr sz="2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6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I</a:t>
            </a:r>
            <a:r>
              <a:rPr sz="2700" spc="-5" dirty="0">
                <a:latin typeface="Times New Roman"/>
                <a:cs typeface="Times New Roman"/>
              </a:rPr>
              <a:t>mplementation </a:t>
            </a:r>
            <a:r>
              <a:rPr sz="2700" dirty="0">
                <a:latin typeface="Times New Roman"/>
                <a:cs typeface="Times New Roman"/>
              </a:rPr>
              <a:t>assurance</a:t>
            </a:r>
            <a:endParaRPr sz="27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Programs/systems </a:t>
            </a:r>
            <a:r>
              <a:rPr sz="2200" dirty="0">
                <a:latin typeface="Times New Roman"/>
                <a:cs typeface="Times New Roman"/>
              </a:rPr>
              <a:t>carry out the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design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dirty="0">
                <a:latin typeface="Times New Roman"/>
                <a:cs typeface="Times New Roman"/>
              </a:rPr>
              <a:t>A system does </a:t>
            </a:r>
            <a:r>
              <a:rPr sz="2200" spc="-5" dirty="0">
                <a:latin typeface="Times New Roman"/>
                <a:cs typeface="Times New Roman"/>
              </a:rPr>
              <a:t>what </a:t>
            </a:r>
            <a:r>
              <a:rPr sz="2200" dirty="0">
                <a:latin typeface="Times New Roman"/>
                <a:cs typeface="Times New Roman"/>
              </a:rPr>
              <a:t>is </a:t>
            </a:r>
            <a:r>
              <a:rPr sz="2200" spc="-5" dirty="0">
                <a:latin typeface="Times New Roman"/>
                <a:cs typeface="Times New Roman"/>
              </a:rPr>
              <a:t>was </a:t>
            </a:r>
            <a:r>
              <a:rPr sz="2200" dirty="0">
                <a:latin typeface="Times New Roman"/>
                <a:cs typeface="Times New Roman"/>
              </a:rPr>
              <a:t>designed to</a:t>
            </a:r>
            <a:r>
              <a:rPr sz="2200" spc="-2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do…</a:t>
            </a:r>
            <a:endParaRPr sz="2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and nothing</a:t>
            </a:r>
            <a:r>
              <a:rPr sz="2600" i="1" spc="-10" dirty="0">
                <a:latin typeface="Times New Roman"/>
                <a:cs typeface="Times New Roman"/>
              </a:rPr>
              <a:t> </a:t>
            </a:r>
            <a:r>
              <a:rPr sz="2600" i="1" spc="-5" dirty="0">
                <a:latin typeface="Times New Roman"/>
                <a:cs typeface="Times New Roman"/>
              </a:rPr>
              <a:t>else!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46501" y="1006855"/>
            <a:ext cx="4566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Computers and</a:t>
            </a:r>
            <a:r>
              <a:rPr spc="-65" dirty="0"/>
              <a:t> </a:t>
            </a:r>
            <a:r>
              <a:rPr dirty="0"/>
              <a:t>Networks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4417"/>
            <a:ext cx="7489825" cy="2988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30" dirty="0">
                <a:latin typeface="Times New Roman"/>
                <a:cs typeface="Times New Roman"/>
              </a:rPr>
              <a:t>Previously, </a:t>
            </a:r>
            <a:r>
              <a:rPr sz="3600" dirty="0">
                <a:latin typeface="Times New Roman"/>
                <a:cs typeface="Times New Roman"/>
              </a:rPr>
              <a:t>computer </a:t>
            </a:r>
            <a:r>
              <a:rPr sz="3600" spc="-5" dirty="0">
                <a:latin typeface="Times New Roman"/>
                <a:cs typeface="Times New Roman"/>
              </a:rPr>
              <a:t>systems </a:t>
            </a:r>
            <a:r>
              <a:rPr sz="3600" dirty="0">
                <a:latin typeface="Times New Roman"/>
                <a:cs typeface="Times New Roman"/>
              </a:rPr>
              <a:t>could be  </a:t>
            </a:r>
            <a:r>
              <a:rPr sz="3600" spc="-5" dirty="0">
                <a:latin typeface="Times New Roman"/>
                <a:cs typeface="Times New Roman"/>
              </a:rPr>
              <a:t>secured </a:t>
            </a:r>
            <a:r>
              <a:rPr sz="3600" dirty="0">
                <a:latin typeface="Times New Roman"/>
                <a:cs typeface="Times New Roman"/>
              </a:rPr>
              <a:t>by locking them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up.</a:t>
            </a:r>
            <a:endParaRPr sz="3600">
              <a:latin typeface="Times New Roman"/>
              <a:cs typeface="Times New Roman"/>
            </a:endParaRPr>
          </a:p>
          <a:p>
            <a:pPr marL="355600" marR="15113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Most </a:t>
            </a:r>
            <a:r>
              <a:rPr sz="3600" dirty="0">
                <a:latin typeface="Times New Roman"/>
                <a:cs typeface="Times New Roman"/>
              </a:rPr>
              <a:t>computers are now connected</a:t>
            </a:r>
            <a:r>
              <a:rPr sz="3600" spc="-9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to  networks, and to the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Internet.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So, </a:t>
            </a:r>
            <a:r>
              <a:rPr sz="3600" dirty="0">
                <a:latin typeface="Times New Roman"/>
                <a:cs typeface="Times New Roman"/>
              </a:rPr>
              <a:t>threats can be physically</a:t>
            </a:r>
            <a:r>
              <a:rPr sz="3600" spc="-4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remote</a:t>
            </a:r>
            <a:r>
              <a:rPr sz="3000" spc="-5" dirty="0">
                <a:latin typeface="Times New Roman"/>
                <a:cs typeface="Times New Roman"/>
              </a:rPr>
              <a:t>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38576" y="1006855"/>
            <a:ext cx="33807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Operational</a:t>
            </a:r>
            <a:r>
              <a:rPr spc="-35" dirty="0"/>
              <a:t> </a:t>
            </a:r>
            <a:r>
              <a:rPr spc="-5" dirty="0"/>
              <a:t>Issues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72701"/>
            <a:ext cx="6534150" cy="4037329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1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dirty="0">
                <a:latin typeface="Times New Roman"/>
                <a:cs typeface="Times New Roman"/>
              </a:rPr>
              <a:t>Cost-Benefit</a:t>
            </a:r>
            <a:r>
              <a:rPr sz="3300" spc="-20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Analysis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dirty="0">
                <a:latin typeface="Times New Roman"/>
                <a:cs typeface="Times New Roman"/>
              </a:rPr>
              <a:t>it cheaper to </a:t>
            </a:r>
            <a:r>
              <a:rPr sz="2800" spc="-5" dirty="0">
                <a:latin typeface="Times New Roman"/>
                <a:cs typeface="Times New Roman"/>
              </a:rPr>
              <a:t>prevent or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recover?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dirty="0">
                <a:latin typeface="Times New Roman"/>
                <a:cs typeface="Times New Roman"/>
              </a:rPr>
              <a:t>Risk</a:t>
            </a:r>
            <a:r>
              <a:rPr sz="3300" spc="-19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Analysis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Should we </a:t>
            </a:r>
            <a:r>
              <a:rPr sz="2800" dirty="0">
                <a:latin typeface="Times New Roman"/>
                <a:cs typeface="Times New Roman"/>
              </a:rPr>
              <a:t>protect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something?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much should </a:t>
            </a:r>
            <a:r>
              <a:rPr sz="2800" spc="-5" dirty="0">
                <a:latin typeface="Times New Roman"/>
                <a:cs typeface="Times New Roman"/>
              </a:rPr>
              <a:t>we </a:t>
            </a:r>
            <a:r>
              <a:rPr sz="2800" dirty="0">
                <a:latin typeface="Times New Roman"/>
                <a:cs typeface="Times New Roman"/>
              </a:rPr>
              <a:t>protect this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thing?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dirty="0">
                <a:latin typeface="Times New Roman"/>
                <a:cs typeface="Times New Roman"/>
              </a:rPr>
              <a:t>Laws and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Customs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Are desired security </a:t>
            </a:r>
            <a:r>
              <a:rPr sz="2800" dirty="0">
                <a:latin typeface="Times New Roman"/>
                <a:cs typeface="Times New Roman"/>
              </a:rPr>
              <a:t>measures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illegal?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Will </a:t>
            </a:r>
            <a:r>
              <a:rPr sz="2800" dirty="0">
                <a:latin typeface="Times New Roman"/>
                <a:cs typeface="Times New Roman"/>
              </a:rPr>
              <a:t>people </a:t>
            </a:r>
            <a:r>
              <a:rPr sz="2800" spc="-5" dirty="0">
                <a:latin typeface="Times New Roman"/>
                <a:cs typeface="Times New Roman"/>
              </a:rPr>
              <a:t>do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them?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16755" y="1006855"/>
            <a:ext cx="20256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Challenges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8018145" cy="423164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not that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simple!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design must consider potential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attacks.</a:t>
            </a:r>
            <a:endParaRPr sz="3000">
              <a:latin typeface="Times New Roman"/>
              <a:cs typeface="Times New Roman"/>
            </a:endParaRPr>
          </a:p>
          <a:p>
            <a:pPr marL="355600" marR="120142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 and logical placement of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mechanisms nay not be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obvious.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Mechanisms </a:t>
            </a:r>
            <a:r>
              <a:rPr sz="3000" dirty="0">
                <a:latin typeface="Times New Roman"/>
                <a:cs typeface="Times New Roman"/>
              </a:rPr>
              <a:t>have operational challenges, 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dirty="0">
                <a:latin typeface="Times New Roman"/>
                <a:cs typeface="Times New Roman"/>
              </a:rPr>
              <a:t>key  distribution.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a battle of</a:t>
            </a:r>
            <a:r>
              <a:rPr sz="3000" spc="5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wits.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Not everyone sees the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benefit.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6884" y="1006855"/>
            <a:ext cx="3025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More</a:t>
            </a:r>
            <a:r>
              <a:rPr spc="-45" dirty="0"/>
              <a:t> </a:t>
            </a:r>
            <a:r>
              <a:rPr spc="-5" dirty="0"/>
              <a:t>Challenges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877809" cy="21285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requires constant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can be an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afterthought.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Strong security may be viewed as an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impediment  to getting work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done.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6992" y="1006855"/>
            <a:ext cx="4343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Thinking About</a:t>
            </a:r>
            <a:r>
              <a:rPr spc="-185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74139" y="2000504"/>
            <a:ext cx="7412355" cy="328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239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[Do not fall into] the classic </a:t>
            </a:r>
            <a:r>
              <a:rPr sz="3100" spc="-5" dirty="0">
                <a:latin typeface="Times New Roman"/>
                <a:cs typeface="Times New Roman"/>
              </a:rPr>
              <a:t>security  </a:t>
            </a:r>
            <a:r>
              <a:rPr sz="3100" dirty="0">
                <a:latin typeface="Times New Roman"/>
                <a:cs typeface="Times New Roman"/>
              </a:rPr>
              <a:t>misapprehension error: </a:t>
            </a:r>
            <a:r>
              <a:rPr sz="3100" spc="-5" dirty="0">
                <a:latin typeface="Times New Roman"/>
                <a:cs typeface="Times New Roman"/>
              </a:rPr>
              <a:t>the </a:t>
            </a:r>
            <a:r>
              <a:rPr sz="3100" dirty="0">
                <a:latin typeface="Times New Roman"/>
                <a:cs typeface="Times New Roman"/>
              </a:rPr>
              <a:t>idea that either  you’re “secure” or you’re</a:t>
            </a:r>
            <a:r>
              <a:rPr sz="3100" spc="-1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not.</a:t>
            </a:r>
            <a:endParaRPr sz="3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3100" dirty="0">
                <a:latin typeface="Times New Roman"/>
                <a:cs typeface="Times New Roman"/>
              </a:rPr>
              <a:t>The real question, as </a:t>
            </a:r>
            <a:r>
              <a:rPr sz="3100" spc="-5" dirty="0">
                <a:latin typeface="Times New Roman"/>
                <a:cs typeface="Times New Roman"/>
              </a:rPr>
              <a:t>we </a:t>
            </a:r>
            <a:r>
              <a:rPr sz="3100" dirty="0">
                <a:latin typeface="Times New Roman"/>
                <a:cs typeface="Times New Roman"/>
              </a:rPr>
              <a:t>all </a:t>
            </a:r>
            <a:r>
              <a:rPr sz="3100" spc="-45" dirty="0">
                <a:latin typeface="Times New Roman"/>
                <a:cs typeface="Times New Roman"/>
              </a:rPr>
              <a:t>know, </a:t>
            </a:r>
            <a:r>
              <a:rPr sz="3100" spc="-5" dirty="0">
                <a:latin typeface="Times New Roman"/>
                <a:cs typeface="Times New Roman"/>
              </a:rPr>
              <a:t>should </a:t>
            </a:r>
            <a:r>
              <a:rPr sz="3100" dirty="0">
                <a:latin typeface="Times New Roman"/>
                <a:cs typeface="Times New Roman"/>
              </a:rPr>
              <a:t>be,  “against </a:t>
            </a:r>
            <a:r>
              <a:rPr sz="3100" spc="-5" dirty="0">
                <a:latin typeface="Times New Roman"/>
                <a:cs typeface="Times New Roman"/>
              </a:rPr>
              <a:t>what sort </a:t>
            </a:r>
            <a:r>
              <a:rPr sz="3100" dirty="0">
                <a:latin typeface="Times New Roman"/>
                <a:cs typeface="Times New Roman"/>
              </a:rPr>
              <a:t>of attacks am I</a:t>
            </a:r>
            <a:r>
              <a:rPr sz="3100" spc="-5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vulnerable?”</a:t>
            </a:r>
            <a:endParaRPr sz="3100">
              <a:latin typeface="Times New Roman"/>
              <a:cs typeface="Times New Roman"/>
            </a:endParaRPr>
          </a:p>
          <a:p>
            <a:pPr marR="337185" algn="r">
              <a:lnSpc>
                <a:spcPct val="100000"/>
              </a:lnSpc>
              <a:spcBef>
                <a:spcPts val="505"/>
              </a:spcBef>
            </a:pPr>
            <a:r>
              <a:rPr sz="2400" i="1" spc="-5" dirty="0">
                <a:latin typeface="Times New Roman"/>
                <a:cs typeface="Times New Roman"/>
              </a:rPr>
              <a:t>–Curt</a:t>
            </a:r>
            <a:r>
              <a:rPr sz="2400" i="1" spc="-55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Sampson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09085" y="1006855"/>
            <a:ext cx="28403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50" dirty="0"/>
              <a:t> </a:t>
            </a:r>
            <a:r>
              <a:rPr spc="-30" dirty="0"/>
              <a:t>Trends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096125" cy="42138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Vulnerabilities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up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Incidents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up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Losses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up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40" dirty="0">
                <a:latin typeface="Times New Roman"/>
                <a:cs typeface="Times New Roman"/>
              </a:rPr>
              <a:t>Virus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contamination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disclosure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Hardware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theft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Attacks </a:t>
            </a:r>
            <a:r>
              <a:rPr sz="3000" dirty="0">
                <a:latin typeface="Times New Roman"/>
                <a:cs typeface="Times New Roman"/>
              </a:rPr>
              <a:t>becoming more </a:t>
            </a:r>
            <a:r>
              <a:rPr sz="3000" spc="-5" dirty="0">
                <a:latin typeface="Times New Roman"/>
                <a:cs typeface="Times New Roman"/>
              </a:rPr>
              <a:t>sophisticated </a:t>
            </a:r>
            <a:r>
              <a:rPr sz="3000" dirty="0">
                <a:latin typeface="Times New Roman"/>
                <a:cs typeface="Times New Roman"/>
              </a:rPr>
              <a:t>(and  knowledge needed by attackers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decreasing.)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Focus and</a:t>
            </a:r>
            <a:r>
              <a:rPr spc="-65" dirty="0"/>
              <a:t> </a:t>
            </a:r>
            <a:r>
              <a:rPr spc="-5" dirty="0"/>
              <a:t>Bias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6544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Current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focuses primarily on  mitigation.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toward technological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  <a:p>
            <a:pPr marL="355600" marR="8064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in favor of logical rather than  physical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76091" y="1006855"/>
            <a:ext cx="3507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Specifying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48295" cy="40487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is specified by </a:t>
            </a:r>
            <a:r>
              <a:rPr sz="3000" b="1" i="1" spc="-2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  <a:p>
            <a:pPr marL="355600" marR="255904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Policies are </a:t>
            </a:r>
            <a:r>
              <a:rPr sz="3000" spc="-5" dirty="0">
                <a:latin typeface="Times New Roman"/>
                <a:cs typeface="Times New Roman"/>
              </a:rPr>
              <a:t>organizational </a:t>
            </a:r>
            <a:r>
              <a:rPr sz="3000" dirty="0">
                <a:latin typeface="Times New Roman"/>
                <a:cs typeface="Times New Roman"/>
              </a:rPr>
              <a:t>laws; they state what  must happen, what may happen, and what must  not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happen.</a:t>
            </a:r>
            <a:endParaRPr sz="3000">
              <a:latin typeface="Times New Roman"/>
              <a:cs typeface="Times New Roman"/>
            </a:endParaRPr>
          </a:p>
          <a:p>
            <a:pPr marL="355600" marR="236854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the behavior of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does not</a:t>
            </a:r>
            <a:r>
              <a:rPr sz="3000" spc="-2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violate  </a:t>
            </a:r>
            <a:r>
              <a:rPr sz="3000" spc="-5" dirty="0">
                <a:latin typeface="Times New Roman"/>
                <a:cs typeface="Times New Roman"/>
              </a:rPr>
              <a:t>organizational </a:t>
            </a:r>
            <a:r>
              <a:rPr sz="3000" dirty="0">
                <a:latin typeface="Times New Roman"/>
                <a:cs typeface="Times New Roman"/>
              </a:rPr>
              <a:t>policies is, by definition,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secure.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So, </a:t>
            </a: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is impossible in the absence  of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3548" y="1006855"/>
            <a:ext cx="45897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Student Grades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909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Policy: </a:t>
            </a:r>
            <a:r>
              <a:rPr sz="3000" spc="-5" dirty="0">
                <a:latin typeface="Times New Roman"/>
                <a:cs typeface="Times New Roman"/>
              </a:rPr>
              <a:t>Only </a:t>
            </a:r>
            <a:r>
              <a:rPr sz="3000" dirty="0">
                <a:latin typeface="Times New Roman"/>
                <a:cs typeface="Times New Roman"/>
              </a:rPr>
              <a:t>authorized persons may alter student  grades.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OK… </a:t>
            </a:r>
            <a:r>
              <a:rPr sz="3000" spc="-40" dirty="0">
                <a:latin typeface="Times New Roman"/>
                <a:cs typeface="Times New Roman"/>
              </a:rPr>
              <a:t>who’s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authorized?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3548" y="1006855"/>
            <a:ext cx="45897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Student Grades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999095" cy="413766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solidFill>
                  <a:srgbClr val="A6A6A6"/>
                </a:solidFill>
                <a:latin typeface="Times New Roman"/>
                <a:cs typeface="Times New Roman"/>
              </a:rPr>
              <a:t>Policy: </a:t>
            </a:r>
            <a:r>
              <a:rPr sz="3000" spc="-5" dirty="0">
                <a:solidFill>
                  <a:srgbClr val="A6A6A6"/>
                </a:solidFill>
                <a:latin typeface="Times New Roman"/>
                <a:cs typeface="Times New Roman"/>
              </a:rPr>
              <a:t>Only </a:t>
            </a:r>
            <a:r>
              <a:rPr sz="3000" dirty="0">
                <a:solidFill>
                  <a:srgbClr val="A6A6A6"/>
                </a:solidFill>
                <a:latin typeface="Times New Roman"/>
                <a:cs typeface="Times New Roman"/>
              </a:rPr>
              <a:t>authorized persons may alter student  grades.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A6A6A6"/>
                </a:solidFill>
                <a:latin typeface="Times New Roman"/>
                <a:cs typeface="Times New Roman"/>
              </a:rPr>
              <a:t>OK… </a:t>
            </a:r>
            <a:r>
              <a:rPr sz="3000" spc="-40" dirty="0">
                <a:solidFill>
                  <a:srgbClr val="A6A6A6"/>
                </a:solidFill>
                <a:latin typeface="Times New Roman"/>
                <a:cs typeface="Times New Roman"/>
              </a:rPr>
              <a:t>who’s</a:t>
            </a:r>
            <a:r>
              <a:rPr sz="3000" spc="-10" dirty="0">
                <a:solidFill>
                  <a:srgbClr val="A6A6A6"/>
                </a:solidFill>
                <a:latin typeface="Times New Roman"/>
                <a:cs typeface="Times New Roman"/>
              </a:rPr>
              <a:t> </a:t>
            </a:r>
            <a:r>
              <a:rPr sz="3000" spc="-5" dirty="0">
                <a:solidFill>
                  <a:srgbClr val="A6A6A6"/>
                </a:solidFill>
                <a:latin typeface="Times New Roman"/>
                <a:cs typeface="Times New Roman"/>
              </a:rPr>
              <a:t>authorized?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Authorized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persons: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University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registrar</a:t>
            </a:r>
            <a:endParaRPr sz="2800">
              <a:latin typeface="Times New Roman"/>
              <a:cs typeface="Times New Roman"/>
            </a:endParaRPr>
          </a:p>
          <a:p>
            <a:pPr marL="755650" marR="568960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Full-time </a:t>
            </a:r>
            <a:r>
              <a:rPr sz="2800" dirty="0">
                <a:latin typeface="Times New Roman"/>
                <a:cs typeface="Times New Roman"/>
              </a:rPr>
              <a:t>employees of the </a:t>
            </a:r>
            <a:r>
              <a:rPr sz="2800" spc="-5" dirty="0">
                <a:latin typeface="Times New Roman"/>
                <a:cs typeface="Times New Roman"/>
              </a:rPr>
              <a:t>registrar’s </a:t>
            </a:r>
            <a:r>
              <a:rPr sz="2800" spc="-10" dirty="0">
                <a:latin typeface="Times New Roman"/>
                <a:cs typeface="Times New Roman"/>
              </a:rPr>
              <a:t>office,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 </a:t>
            </a:r>
            <a:r>
              <a:rPr sz="2800" spc="-5" dirty="0">
                <a:latin typeface="Times New Roman"/>
                <a:cs typeface="Times New Roman"/>
              </a:rPr>
              <a:t>designated by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registrar.</a:t>
            </a:r>
            <a:endParaRPr sz="2800">
              <a:latin typeface="Times New Roman"/>
              <a:cs typeface="Times New Roman"/>
            </a:endParaRPr>
          </a:p>
          <a:p>
            <a:pPr marL="355600" marR="1278255" indent="-342900">
              <a:lnSpc>
                <a:spcPts val="324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These are </a:t>
            </a:r>
            <a:r>
              <a:rPr sz="3000" i="1" dirty="0">
                <a:latin typeface="Times New Roman"/>
                <a:cs typeface="Times New Roman"/>
              </a:rPr>
              <a:t>policy </a:t>
            </a:r>
            <a:r>
              <a:rPr sz="3000" dirty="0">
                <a:latin typeface="Times New Roman"/>
                <a:cs typeface="Times New Roman"/>
              </a:rPr>
              <a:t>questions, not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“security”  questions.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44977" y="1006855"/>
            <a:ext cx="45688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Policies and</a:t>
            </a:r>
            <a:r>
              <a:rPr spc="-15" dirty="0"/>
              <a:t> </a:t>
            </a:r>
            <a:r>
              <a:rPr spc="-5" dirty="0"/>
              <a:t>Mechanisms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29460"/>
            <a:ext cx="7895590" cy="4283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Policy says what </a:t>
            </a:r>
            <a:r>
              <a:rPr sz="3100" dirty="0">
                <a:latin typeface="Times New Roman"/>
                <a:cs typeface="Times New Roman"/>
              </a:rPr>
              <a:t>is, and is not,</a:t>
            </a:r>
            <a:r>
              <a:rPr sz="3100" spc="-2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allowed</a:t>
            </a:r>
            <a:endParaRPr sz="31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965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What </a:t>
            </a:r>
            <a:r>
              <a:rPr sz="2600" i="1" spc="-5" dirty="0">
                <a:latin typeface="Times New Roman"/>
                <a:cs typeface="Times New Roman"/>
              </a:rPr>
              <a:t>must </a:t>
            </a:r>
            <a:r>
              <a:rPr sz="2600" spc="-5" dirty="0">
                <a:latin typeface="Times New Roman"/>
                <a:cs typeface="Times New Roman"/>
              </a:rPr>
              <a:t>happen, what </a:t>
            </a:r>
            <a:r>
              <a:rPr sz="2600" i="1" spc="-5" dirty="0">
                <a:latin typeface="Times New Roman"/>
                <a:cs typeface="Times New Roman"/>
              </a:rPr>
              <a:t>may </a:t>
            </a:r>
            <a:r>
              <a:rPr sz="2600" spc="-5" dirty="0">
                <a:latin typeface="Times New Roman"/>
                <a:cs typeface="Times New Roman"/>
              </a:rPr>
              <a:t>happen, what </a:t>
            </a:r>
            <a:r>
              <a:rPr sz="2600" i="1" spc="-5" dirty="0">
                <a:latin typeface="Times New Roman"/>
                <a:cs typeface="Times New Roman"/>
              </a:rPr>
              <a:t>must</a:t>
            </a:r>
            <a:r>
              <a:rPr sz="2600" i="1" spc="25" dirty="0">
                <a:latin typeface="Times New Roman"/>
                <a:cs typeface="Times New Roman"/>
              </a:rPr>
              <a:t> </a:t>
            </a:r>
            <a:r>
              <a:rPr sz="2600" i="1" spc="-5" dirty="0">
                <a:latin typeface="Times New Roman"/>
                <a:cs typeface="Times New Roman"/>
              </a:rPr>
              <a:t>not</a:t>
            </a:r>
            <a:endParaRPr sz="2600">
              <a:latin typeface="Times New Roman"/>
              <a:cs typeface="Times New Roman"/>
            </a:endParaRPr>
          </a:p>
          <a:p>
            <a:pPr marL="755650">
              <a:lnSpc>
                <a:spcPts val="2960"/>
              </a:lnSpc>
            </a:pPr>
            <a:r>
              <a:rPr sz="2600" spc="-5" dirty="0">
                <a:latin typeface="Times New Roman"/>
                <a:cs typeface="Times New Roman"/>
              </a:rPr>
              <a:t>happen.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7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This defines “security” for the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site/system/</a:t>
            </a:r>
            <a:r>
              <a:rPr sz="2600" i="1" spc="-10" dirty="0">
                <a:latin typeface="Times New Roman"/>
                <a:cs typeface="Times New Roman"/>
              </a:rPr>
              <a:t>etc</a:t>
            </a:r>
            <a:r>
              <a:rPr sz="2600" spc="-10" dirty="0">
                <a:latin typeface="Times New Roman"/>
                <a:cs typeface="Times New Roman"/>
              </a:rPr>
              <a:t>.</a:t>
            </a:r>
            <a:endParaRPr sz="2600">
              <a:latin typeface="Times New Roman"/>
              <a:cs typeface="Times New Roman"/>
            </a:endParaRPr>
          </a:p>
          <a:p>
            <a:pPr marL="354965" indent="-342265">
              <a:lnSpc>
                <a:spcPts val="36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Mechanisms </a:t>
            </a:r>
            <a:r>
              <a:rPr sz="3100" dirty="0">
                <a:latin typeface="Times New Roman"/>
                <a:cs typeface="Times New Roman"/>
              </a:rPr>
              <a:t>enforce policies</a:t>
            </a:r>
            <a:endParaRPr sz="3100">
              <a:latin typeface="Times New Roman"/>
              <a:cs typeface="Times New Roman"/>
            </a:endParaRPr>
          </a:p>
          <a:p>
            <a:pPr marL="354965" marR="595630" indent="-342265">
              <a:lnSpc>
                <a:spcPts val="3350"/>
              </a:lnSpc>
              <a:spcBef>
                <a:spcPts val="3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Application </a:t>
            </a:r>
            <a:r>
              <a:rPr sz="3100" dirty="0">
                <a:latin typeface="Times New Roman"/>
                <a:cs typeface="Times New Roman"/>
              </a:rPr>
              <a:t>of mechanism in the absence of  supporting policy could be </a:t>
            </a:r>
            <a:r>
              <a:rPr sz="3100" b="1" i="1" dirty="0">
                <a:latin typeface="Times New Roman"/>
                <a:cs typeface="Times New Roman"/>
              </a:rPr>
              <a:t>detrimental </a:t>
            </a:r>
            <a:r>
              <a:rPr sz="3100" dirty="0">
                <a:latin typeface="Times New Roman"/>
                <a:cs typeface="Times New Roman"/>
              </a:rPr>
              <a:t>to  </a:t>
            </a:r>
            <a:r>
              <a:rPr sz="3100" spc="-5" dirty="0">
                <a:latin typeface="Times New Roman"/>
                <a:cs typeface="Times New Roman"/>
              </a:rPr>
              <a:t>security!</a:t>
            </a:r>
            <a:endParaRPr sz="31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“Security at the expense of usability comes at the  expense of </a:t>
            </a:r>
            <a:r>
              <a:rPr sz="3000" spc="-5" dirty="0">
                <a:latin typeface="Times New Roman"/>
                <a:cs typeface="Times New Roman"/>
              </a:rPr>
              <a:t>security” </a:t>
            </a:r>
            <a:r>
              <a:rPr sz="3000" dirty="0">
                <a:latin typeface="Times New Roman"/>
                <a:cs typeface="Times New Roman"/>
              </a:rPr>
              <a:t>– </a:t>
            </a:r>
            <a:r>
              <a:rPr sz="3000" spc="-75" dirty="0">
                <a:latin typeface="Times New Roman"/>
                <a:cs typeface="Times New Roman"/>
              </a:rPr>
              <a:t>Avi</a:t>
            </a:r>
            <a:r>
              <a:rPr sz="3000" spc="-1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7492" y="1006855"/>
            <a:ext cx="39643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Policy Considerations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510145" cy="324548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0" dirty="0">
                <a:latin typeface="Times New Roman"/>
                <a:cs typeface="Times New Roman"/>
              </a:rPr>
              <a:t>Value </a:t>
            </a:r>
            <a:r>
              <a:rPr sz="3000" dirty="0">
                <a:latin typeface="Times New Roman"/>
                <a:cs typeface="Times New Roman"/>
              </a:rPr>
              <a:t>of assets</a:t>
            </a:r>
            <a:r>
              <a:rPr sz="3000" spc="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protected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Vulnerabilities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Trade-offs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vs. </a:t>
            </a:r>
            <a:r>
              <a:rPr sz="2800" dirty="0">
                <a:latin typeface="Times New Roman"/>
                <a:cs typeface="Times New Roman"/>
              </a:rPr>
              <a:t>ease of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Cost of </a:t>
            </a:r>
            <a:r>
              <a:rPr sz="2800" spc="-5" dirty="0">
                <a:latin typeface="Times New Roman"/>
                <a:cs typeface="Times New Roman"/>
              </a:rPr>
              <a:t>security vs. </a:t>
            </a:r>
            <a:r>
              <a:rPr sz="2800" dirty="0">
                <a:latin typeface="Times New Roman"/>
                <a:cs typeface="Times New Roman"/>
              </a:rPr>
              <a:t>cost of failure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recovery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07283" y="1006855"/>
            <a:ext cx="4244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 Structure for</a:t>
            </a:r>
            <a:r>
              <a:rPr spc="-204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768353" y="4544074"/>
            <a:ext cx="1551305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0" marR="5080" indent="-83185">
              <a:lnSpc>
                <a:spcPct val="100000"/>
              </a:lnSpc>
              <a:spcBef>
                <a:spcPts val="100"/>
              </a:spcBef>
            </a:pPr>
            <a:r>
              <a:rPr sz="3100" spc="-215" dirty="0">
                <a:latin typeface="Times New Roman"/>
                <a:cs typeface="Times New Roman"/>
              </a:rPr>
              <a:t>T</a:t>
            </a:r>
            <a:r>
              <a:rPr sz="3100" spc="-5" dirty="0">
                <a:latin typeface="Times New Roman"/>
                <a:cs typeface="Times New Roman"/>
              </a:rPr>
              <a:t>echnical  </a:t>
            </a:r>
            <a:r>
              <a:rPr sz="3100" dirty="0">
                <a:latin typeface="Times New Roman"/>
                <a:cs typeface="Times New Roman"/>
              </a:rPr>
              <a:t>Controls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03993" y="4544074"/>
            <a:ext cx="2246630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7650" marR="5080" indent="-235585">
              <a:lnSpc>
                <a:spcPct val="100000"/>
              </a:lnSpc>
              <a:spcBef>
                <a:spcPts val="100"/>
              </a:spcBef>
            </a:pPr>
            <a:r>
              <a:rPr sz="3100" spc="-5" dirty="0">
                <a:latin typeface="Times New Roman"/>
                <a:cs typeface="Times New Roman"/>
              </a:rPr>
              <a:t>Standards</a:t>
            </a:r>
            <a:r>
              <a:rPr sz="3100" spc="-8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and  </a:t>
            </a:r>
            <a:r>
              <a:rPr sz="3100" spc="-5" dirty="0">
                <a:latin typeface="Times New Roman"/>
                <a:cs typeface="Times New Roman"/>
              </a:rPr>
              <a:t>Procedures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63966" y="4544074"/>
            <a:ext cx="109855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People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89276" y="4064508"/>
            <a:ext cx="2592705" cy="558800"/>
          </a:xfrm>
          <a:custGeom>
            <a:avLst/>
            <a:gdLst/>
            <a:ahLst/>
            <a:cxnLst/>
            <a:rect l="l" t="t" r="r" b="b"/>
            <a:pathLst>
              <a:path w="2592704" h="558800">
                <a:moveTo>
                  <a:pt x="73707" y="516462"/>
                </a:moveTo>
                <a:lnTo>
                  <a:pt x="67056" y="483870"/>
                </a:lnTo>
                <a:lnTo>
                  <a:pt x="0" y="536448"/>
                </a:lnTo>
                <a:lnTo>
                  <a:pt x="61721" y="553021"/>
                </a:lnTo>
                <a:lnTo>
                  <a:pt x="61721" y="518922"/>
                </a:lnTo>
                <a:lnTo>
                  <a:pt x="73707" y="516462"/>
                </a:lnTo>
                <a:close/>
              </a:path>
              <a:path w="2592704" h="558800">
                <a:moveTo>
                  <a:pt x="75559" y="525539"/>
                </a:moveTo>
                <a:lnTo>
                  <a:pt x="73707" y="516462"/>
                </a:lnTo>
                <a:lnTo>
                  <a:pt x="61721" y="518922"/>
                </a:lnTo>
                <a:lnTo>
                  <a:pt x="63245" y="528066"/>
                </a:lnTo>
                <a:lnTo>
                  <a:pt x="75559" y="525539"/>
                </a:lnTo>
                <a:close/>
              </a:path>
              <a:path w="2592704" h="558800">
                <a:moveTo>
                  <a:pt x="82295" y="558546"/>
                </a:moveTo>
                <a:lnTo>
                  <a:pt x="75559" y="525539"/>
                </a:lnTo>
                <a:lnTo>
                  <a:pt x="63245" y="528066"/>
                </a:lnTo>
                <a:lnTo>
                  <a:pt x="61721" y="518922"/>
                </a:lnTo>
                <a:lnTo>
                  <a:pt x="61721" y="553021"/>
                </a:lnTo>
                <a:lnTo>
                  <a:pt x="82295" y="558546"/>
                </a:lnTo>
                <a:close/>
              </a:path>
              <a:path w="2592704" h="558800">
                <a:moveTo>
                  <a:pt x="2592324" y="9143"/>
                </a:moveTo>
                <a:lnTo>
                  <a:pt x="2590038" y="0"/>
                </a:lnTo>
                <a:lnTo>
                  <a:pt x="73707" y="516462"/>
                </a:lnTo>
                <a:lnTo>
                  <a:pt x="75559" y="525539"/>
                </a:lnTo>
                <a:lnTo>
                  <a:pt x="2592324" y="91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79314" y="4064508"/>
            <a:ext cx="2364740" cy="557530"/>
          </a:xfrm>
          <a:custGeom>
            <a:avLst/>
            <a:gdLst/>
            <a:ahLst/>
            <a:cxnLst/>
            <a:rect l="l" t="t" r="r" b="b"/>
            <a:pathLst>
              <a:path w="2364740" h="557529">
                <a:moveTo>
                  <a:pt x="2291557" y="515294"/>
                </a:moveTo>
                <a:lnTo>
                  <a:pt x="2286" y="0"/>
                </a:lnTo>
                <a:lnTo>
                  <a:pt x="0" y="9144"/>
                </a:lnTo>
                <a:lnTo>
                  <a:pt x="2289493" y="524488"/>
                </a:lnTo>
                <a:lnTo>
                  <a:pt x="2291557" y="515294"/>
                </a:lnTo>
                <a:close/>
              </a:path>
              <a:path w="2364740" h="557529">
                <a:moveTo>
                  <a:pt x="2304288" y="551497"/>
                </a:moveTo>
                <a:lnTo>
                  <a:pt x="2304288" y="518159"/>
                </a:lnTo>
                <a:lnTo>
                  <a:pt x="2302002" y="527303"/>
                </a:lnTo>
                <a:lnTo>
                  <a:pt x="2289493" y="524488"/>
                </a:lnTo>
                <a:lnTo>
                  <a:pt x="2282190" y="557021"/>
                </a:lnTo>
                <a:lnTo>
                  <a:pt x="2304288" y="551497"/>
                </a:lnTo>
                <a:close/>
              </a:path>
              <a:path w="2364740" h="557529">
                <a:moveTo>
                  <a:pt x="2304288" y="518159"/>
                </a:moveTo>
                <a:lnTo>
                  <a:pt x="2291557" y="515294"/>
                </a:lnTo>
                <a:lnTo>
                  <a:pt x="2289493" y="524488"/>
                </a:lnTo>
                <a:lnTo>
                  <a:pt x="2302002" y="527303"/>
                </a:lnTo>
                <a:lnTo>
                  <a:pt x="2304288" y="518159"/>
                </a:lnTo>
                <a:close/>
              </a:path>
              <a:path w="2364740" h="557529">
                <a:moveTo>
                  <a:pt x="2364486" y="536447"/>
                </a:moveTo>
                <a:lnTo>
                  <a:pt x="2298954" y="482345"/>
                </a:lnTo>
                <a:lnTo>
                  <a:pt x="2291557" y="515294"/>
                </a:lnTo>
                <a:lnTo>
                  <a:pt x="2304288" y="518159"/>
                </a:lnTo>
                <a:lnTo>
                  <a:pt x="2304288" y="551497"/>
                </a:lnTo>
                <a:lnTo>
                  <a:pt x="2364486" y="5364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41976" y="4069079"/>
            <a:ext cx="76200" cy="532130"/>
          </a:xfrm>
          <a:custGeom>
            <a:avLst/>
            <a:gdLst/>
            <a:ahLst/>
            <a:cxnLst/>
            <a:rect l="l" t="t" r="r" b="b"/>
            <a:pathLst>
              <a:path w="76200" h="532129">
                <a:moveTo>
                  <a:pt x="76200" y="455675"/>
                </a:moveTo>
                <a:lnTo>
                  <a:pt x="0" y="455675"/>
                </a:lnTo>
                <a:lnTo>
                  <a:pt x="33528" y="522732"/>
                </a:lnTo>
                <a:lnTo>
                  <a:pt x="33528" y="468629"/>
                </a:lnTo>
                <a:lnTo>
                  <a:pt x="43434" y="468629"/>
                </a:lnTo>
                <a:lnTo>
                  <a:pt x="43434" y="521207"/>
                </a:lnTo>
                <a:lnTo>
                  <a:pt x="76200" y="455675"/>
                </a:lnTo>
                <a:close/>
              </a:path>
              <a:path w="76200" h="532129">
                <a:moveTo>
                  <a:pt x="43434" y="455675"/>
                </a:moveTo>
                <a:lnTo>
                  <a:pt x="43434" y="0"/>
                </a:lnTo>
                <a:lnTo>
                  <a:pt x="33528" y="0"/>
                </a:lnTo>
                <a:lnTo>
                  <a:pt x="33528" y="455675"/>
                </a:lnTo>
                <a:lnTo>
                  <a:pt x="43434" y="455675"/>
                </a:lnTo>
                <a:close/>
              </a:path>
              <a:path w="76200" h="532129">
                <a:moveTo>
                  <a:pt x="43434" y="521207"/>
                </a:moveTo>
                <a:lnTo>
                  <a:pt x="43434" y="468629"/>
                </a:lnTo>
                <a:lnTo>
                  <a:pt x="33528" y="468629"/>
                </a:lnTo>
                <a:lnTo>
                  <a:pt x="33528" y="522732"/>
                </a:lnTo>
                <a:lnTo>
                  <a:pt x="38100" y="531876"/>
                </a:lnTo>
                <a:lnTo>
                  <a:pt x="43434" y="5212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70304" y="2540507"/>
            <a:ext cx="7020559" cy="584200"/>
          </a:xfrm>
          <a:custGeom>
            <a:avLst/>
            <a:gdLst/>
            <a:ahLst/>
            <a:cxnLst/>
            <a:rect l="l" t="t" r="r" b="b"/>
            <a:pathLst>
              <a:path w="7020559" h="584200">
                <a:moveTo>
                  <a:pt x="7020306" y="583692"/>
                </a:moveTo>
                <a:lnTo>
                  <a:pt x="7020306" y="0"/>
                </a:lnTo>
                <a:lnTo>
                  <a:pt x="0" y="0"/>
                </a:lnTo>
                <a:lnTo>
                  <a:pt x="0" y="583692"/>
                </a:lnTo>
                <a:lnTo>
                  <a:pt x="4572" y="583692"/>
                </a:lnTo>
                <a:lnTo>
                  <a:pt x="4571" y="9144"/>
                </a:lnTo>
                <a:lnTo>
                  <a:pt x="9906" y="4572"/>
                </a:lnTo>
                <a:lnTo>
                  <a:pt x="9905" y="9144"/>
                </a:lnTo>
                <a:lnTo>
                  <a:pt x="7010400" y="9143"/>
                </a:lnTo>
                <a:lnTo>
                  <a:pt x="7010400" y="4572"/>
                </a:lnTo>
                <a:lnTo>
                  <a:pt x="7014972" y="9143"/>
                </a:lnTo>
                <a:lnTo>
                  <a:pt x="7014972" y="583692"/>
                </a:lnTo>
                <a:lnTo>
                  <a:pt x="7020306" y="583692"/>
                </a:lnTo>
                <a:close/>
              </a:path>
              <a:path w="7020559" h="584200">
                <a:moveTo>
                  <a:pt x="9906" y="9144"/>
                </a:moveTo>
                <a:lnTo>
                  <a:pt x="9906" y="4572"/>
                </a:lnTo>
                <a:lnTo>
                  <a:pt x="4571" y="9144"/>
                </a:lnTo>
                <a:lnTo>
                  <a:pt x="9906" y="9144"/>
                </a:lnTo>
                <a:close/>
              </a:path>
              <a:path w="7020559" h="584200">
                <a:moveTo>
                  <a:pt x="9906" y="574548"/>
                </a:moveTo>
                <a:lnTo>
                  <a:pt x="9906" y="9144"/>
                </a:lnTo>
                <a:lnTo>
                  <a:pt x="4571" y="9144"/>
                </a:lnTo>
                <a:lnTo>
                  <a:pt x="4572" y="574548"/>
                </a:lnTo>
                <a:lnTo>
                  <a:pt x="9906" y="574548"/>
                </a:lnTo>
                <a:close/>
              </a:path>
              <a:path w="7020559" h="584200">
                <a:moveTo>
                  <a:pt x="7014972" y="574548"/>
                </a:moveTo>
                <a:lnTo>
                  <a:pt x="4572" y="574548"/>
                </a:lnTo>
                <a:lnTo>
                  <a:pt x="9906" y="579120"/>
                </a:lnTo>
                <a:lnTo>
                  <a:pt x="9905" y="583692"/>
                </a:lnTo>
                <a:lnTo>
                  <a:pt x="7010400" y="583692"/>
                </a:lnTo>
                <a:lnTo>
                  <a:pt x="7010400" y="579119"/>
                </a:lnTo>
                <a:lnTo>
                  <a:pt x="7014972" y="574548"/>
                </a:lnTo>
                <a:close/>
              </a:path>
              <a:path w="7020559" h="584200">
                <a:moveTo>
                  <a:pt x="9905" y="583692"/>
                </a:moveTo>
                <a:lnTo>
                  <a:pt x="9906" y="579120"/>
                </a:lnTo>
                <a:lnTo>
                  <a:pt x="4572" y="574548"/>
                </a:lnTo>
                <a:lnTo>
                  <a:pt x="4572" y="583692"/>
                </a:lnTo>
                <a:lnTo>
                  <a:pt x="9905" y="583692"/>
                </a:lnTo>
                <a:close/>
              </a:path>
              <a:path w="7020559" h="584200">
                <a:moveTo>
                  <a:pt x="7014972" y="9143"/>
                </a:moveTo>
                <a:lnTo>
                  <a:pt x="7010400" y="4572"/>
                </a:lnTo>
                <a:lnTo>
                  <a:pt x="7010400" y="9143"/>
                </a:lnTo>
                <a:lnTo>
                  <a:pt x="7014972" y="9143"/>
                </a:lnTo>
                <a:close/>
              </a:path>
              <a:path w="7020559" h="584200">
                <a:moveTo>
                  <a:pt x="7014972" y="574548"/>
                </a:moveTo>
                <a:lnTo>
                  <a:pt x="7014972" y="9143"/>
                </a:lnTo>
                <a:lnTo>
                  <a:pt x="7010400" y="9143"/>
                </a:lnTo>
                <a:lnTo>
                  <a:pt x="7010400" y="574548"/>
                </a:lnTo>
                <a:lnTo>
                  <a:pt x="7014972" y="574548"/>
                </a:lnTo>
                <a:close/>
              </a:path>
              <a:path w="7020559" h="584200">
                <a:moveTo>
                  <a:pt x="7014972" y="583692"/>
                </a:moveTo>
                <a:lnTo>
                  <a:pt x="7014972" y="574548"/>
                </a:lnTo>
                <a:lnTo>
                  <a:pt x="7010400" y="579119"/>
                </a:lnTo>
                <a:lnTo>
                  <a:pt x="7010400" y="583692"/>
                </a:lnTo>
                <a:lnTo>
                  <a:pt x="7014972" y="5836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138676" y="2564383"/>
            <a:ext cx="2082164" cy="1412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100" spc="-5" dirty="0">
                <a:latin typeface="Times New Roman"/>
                <a:cs typeface="Times New Roman"/>
              </a:rPr>
              <a:t>Management</a:t>
            </a:r>
            <a:endParaRPr sz="3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00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3100" dirty="0">
                <a:latin typeface="Times New Roman"/>
                <a:cs typeface="Times New Roman"/>
              </a:rPr>
              <a:t>Policy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141976" y="3118104"/>
            <a:ext cx="76200" cy="379730"/>
          </a:xfrm>
          <a:custGeom>
            <a:avLst/>
            <a:gdLst/>
            <a:ahLst/>
            <a:cxnLst/>
            <a:rect l="l" t="t" r="r" b="b"/>
            <a:pathLst>
              <a:path w="76200" h="379729">
                <a:moveTo>
                  <a:pt x="76200" y="303275"/>
                </a:moveTo>
                <a:lnTo>
                  <a:pt x="0" y="303275"/>
                </a:lnTo>
                <a:lnTo>
                  <a:pt x="33528" y="370332"/>
                </a:lnTo>
                <a:lnTo>
                  <a:pt x="33528" y="316230"/>
                </a:lnTo>
                <a:lnTo>
                  <a:pt x="43434" y="316230"/>
                </a:lnTo>
                <a:lnTo>
                  <a:pt x="43434" y="368807"/>
                </a:lnTo>
                <a:lnTo>
                  <a:pt x="76200" y="303275"/>
                </a:lnTo>
                <a:close/>
              </a:path>
              <a:path w="76200" h="379729">
                <a:moveTo>
                  <a:pt x="43434" y="303275"/>
                </a:moveTo>
                <a:lnTo>
                  <a:pt x="43434" y="0"/>
                </a:lnTo>
                <a:lnTo>
                  <a:pt x="33528" y="0"/>
                </a:lnTo>
                <a:lnTo>
                  <a:pt x="33528" y="303275"/>
                </a:lnTo>
                <a:lnTo>
                  <a:pt x="43434" y="303275"/>
                </a:lnTo>
                <a:close/>
              </a:path>
              <a:path w="76200" h="379729">
                <a:moveTo>
                  <a:pt x="43434" y="368807"/>
                </a:moveTo>
                <a:lnTo>
                  <a:pt x="43434" y="316230"/>
                </a:lnTo>
                <a:lnTo>
                  <a:pt x="33528" y="316230"/>
                </a:lnTo>
                <a:lnTo>
                  <a:pt x="33528" y="370332"/>
                </a:lnTo>
                <a:lnTo>
                  <a:pt x="38100" y="379475"/>
                </a:lnTo>
                <a:lnTo>
                  <a:pt x="43434" y="3688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1141</Words>
  <Application>Microsoft Office PowerPoint</Application>
  <PresentationFormat>Custom</PresentationFormat>
  <Paragraphs>228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Arial Narrow</vt:lpstr>
      <vt:lpstr>Calibri</vt:lpstr>
      <vt:lpstr>Times New Roman</vt:lpstr>
      <vt:lpstr>Office Theme</vt:lpstr>
      <vt:lpstr>IT 4823 Information Security Administration</vt:lpstr>
      <vt:lpstr>What Does “Secure” Mean?</vt:lpstr>
      <vt:lpstr>Thinking About Security</vt:lpstr>
      <vt:lpstr>Specifying Security</vt:lpstr>
      <vt:lpstr>Example: Student Grades</vt:lpstr>
      <vt:lpstr>Example: Student Grades</vt:lpstr>
      <vt:lpstr>Policies and Mechanisms</vt:lpstr>
      <vt:lpstr>Policy Considerations</vt:lpstr>
      <vt:lpstr>A Structure for Security</vt:lpstr>
      <vt:lpstr>Properties of Information Security</vt:lpstr>
      <vt:lpstr>Confidentiality</vt:lpstr>
      <vt:lpstr>Integrity</vt:lpstr>
      <vt:lpstr>Availability</vt:lpstr>
      <vt:lpstr>Authenticity and Accountability</vt:lpstr>
      <vt:lpstr>How Bad Is It?</vt:lpstr>
      <vt:lpstr>McCumber Security Model</vt:lpstr>
      <vt:lpstr>Assets to be Protected</vt:lpstr>
      <vt:lpstr>The Attacker’s Triad: DAD</vt:lpstr>
      <vt:lpstr>Stallings’s List</vt:lpstr>
      <vt:lpstr>Who Are These Attackers Anyway?</vt:lpstr>
      <vt:lpstr>Where Are They?</vt:lpstr>
      <vt:lpstr>Vulnerabilities, Threats, Risks</vt:lpstr>
      <vt:lpstr>Goals of Information Security</vt:lpstr>
      <vt:lpstr>Trust and Assumptions</vt:lpstr>
      <vt:lpstr>Trust Comes From Assurance</vt:lpstr>
      <vt:lpstr>Computers and Networks</vt:lpstr>
      <vt:lpstr>Operational Issues</vt:lpstr>
      <vt:lpstr>Challenges</vt:lpstr>
      <vt:lpstr>More Challenges</vt:lpstr>
      <vt:lpstr>Security Trends</vt:lpstr>
      <vt:lpstr>Focus and Bias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Hossain Shahriar</cp:lastModifiedBy>
  <cp:revision>1</cp:revision>
  <dcterms:created xsi:type="dcterms:W3CDTF">2019-06-20T13:37:09Z</dcterms:created>
  <dcterms:modified xsi:type="dcterms:W3CDTF">2019-06-20T13:38:36Z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