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presentation.xml" ContentType="application/vnd.openxmlformats-officedocument.presentationml.presentation.main+xml"/>
  <Override PartName="/ppt/slideLayouts/slideLayout2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Masters/slideMaster1.xml" ContentType="application/vnd.openxmlformats-officedocument.presentationml.slideMaster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docProps/app.xml" ContentType="application/vnd.openxmlformats-officedocument.extended-properties+xml"/>
  <Override PartName="/docProps/core.xml" ContentType="application/vnd.openxmlformats-package.core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4205" r:id="rId1"/>
  </p:sldMasterIdLst>
  <p:sldIdLst>
    <p:sldId id="256" r:id="rId2"/>
    <p:sldId id="279" r:id="rId3"/>
    <p:sldId id="257" r:id="rId4"/>
    <p:sldId id="258" r:id="rId5"/>
    <p:sldId id="259" r:id="rId6"/>
    <p:sldId id="269" r:id="rId7"/>
    <p:sldId id="270" r:id="rId8"/>
    <p:sldId id="260" r:id="rId9"/>
    <p:sldId id="261" r:id="rId10"/>
    <p:sldId id="263" r:id="rId11"/>
    <p:sldId id="262" r:id="rId12"/>
    <p:sldId id="264" r:id="rId13"/>
    <p:sldId id="266" r:id="rId14"/>
    <p:sldId id="271" r:id="rId15"/>
    <p:sldId id="278" r:id="rId16"/>
    <p:sldId id="277" r:id="rId17"/>
    <p:sldId id="274" r:id="rId18"/>
    <p:sldId id="275" r:id="rId19"/>
    <p:sldId id="276" r:id="rId20"/>
    <p:sldId id="267" r:id="rId21"/>
    <p:sldId id="273" r:id="rId22"/>
    <p:sldId id="268" r:id="rId23"/>
    <p:sldId id="272" r:id="rId24"/>
  </p:sldIdLst>
  <p:sldSz cx="12192000" cy="6858000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20976" autoAdjust="0"/>
    <p:restoredTop sz="94660"/>
  </p:normalViewPr>
  <p:slideViewPr>
    <p:cSldViewPr snapToGrid="0">
      <p:cViewPr varScale="1">
        <p:scale>
          <a:sx n="113" d="100"/>
          <a:sy n="113" d="100"/>
        </p:scale>
        <p:origin x="216" y="18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customXml" Target="../customXml/item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customXml" Target="../customXml/item3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Relationship Id="rId30" Type="http://schemas.openxmlformats.org/officeDocument/2006/relationships/customXml" Target="../customXml/item2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Title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962399" y="1964267"/>
            <a:ext cx="7197726" cy="2421464"/>
          </a:xfrm>
        </p:spPr>
        <p:txBody>
          <a:bodyPr anchor="b">
            <a:normAutofit/>
          </a:bodyPr>
          <a:lstStyle>
            <a:lvl1pPr algn="r">
              <a:defRPr sz="4800">
                <a:effectLst/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3962399" y="4385732"/>
            <a:ext cx="7197726" cy="1405467"/>
          </a:xfrm>
        </p:spPr>
        <p:txBody>
          <a:bodyPr anchor="t">
            <a:normAutofit/>
          </a:bodyPr>
          <a:lstStyle>
            <a:lvl1pPr marL="0" indent="0" algn="r">
              <a:buNone/>
              <a:defRPr sz="1800" cap="all">
                <a:solidFill>
                  <a:schemeClr val="tx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8932558" y="5870575"/>
            <a:ext cx="1600200" cy="377825"/>
          </a:xfrm>
        </p:spPr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962399" y="5870575"/>
            <a:ext cx="4893958" cy="377825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0608958" y="5870575"/>
            <a:ext cx="551167" cy="377825"/>
          </a:xfrm>
        </p:spPr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511571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Panoramic 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4732865"/>
            <a:ext cx="10131427" cy="566738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1600" y="932112"/>
            <a:ext cx="8759827" cy="3164976"/>
          </a:xfrm>
          <a:prstGeom prst="roundRect">
            <a:avLst>
              <a:gd name="adj" fmla="val 43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5299603"/>
            <a:ext cx="10131427" cy="493712"/>
          </a:xfrm>
        </p:spPr>
        <p:txBody>
          <a:bodyPr anchor="t">
            <a:normAutofit/>
          </a:bodyPr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8583867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itle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3124199"/>
          </a:xfrm>
        </p:spPr>
        <p:txBody>
          <a:bodyPr anchor="ctr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059094405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" name="Picture 1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5" name="TextBox 14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1097875" y="3352800"/>
            <a:ext cx="9339184" cy="381000"/>
          </a:xfrm>
        </p:spPr>
        <p:txBody>
          <a:bodyPr anchor="ctr"/>
          <a:lstStyle>
            <a:lvl1pPr marL="0" indent="0">
              <a:buFontTx/>
              <a:buNone/>
              <a:defRPr/>
            </a:lvl1pPr>
            <a:lvl2pPr marL="457200" indent="0">
              <a:buFontTx/>
              <a:buNone/>
              <a:defRPr/>
            </a:lvl2pPr>
            <a:lvl3pPr marL="914400" indent="0">
              <a:buFontTx/>
              <a:buNone/>
              <a:defRPr/>
            </a:lvl3pPr>
            <a:lvl4pPr marL="1371600" indent="0">
              <a:buFontTx/>
              <a:buNone/>
              <a:defRPr/>
            </a:lvl4pPr>
            <a:lvl5pPr marL="1828800" indent="0">
              <a:buFontTx/>
              <a:buNone/>
              <a:defRPr/>
            </a:lvl5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7465" y="4343400"/>
            <a:ext cx="10152367" cy="1447800"/>
          </a:xfrm>
        </p:spPr>
        <p:txBody>
          <a:bodyPr anchor="ctr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823949178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2" y="3308581"/>
            <a:ext cx="10131425" cy="1468800"/>
          </a:xfrm>
        </p:spPr>
        <p:txBody>
          <a:bodyPr anchor="b">
            <a:normAutofit/>
          </a:bodyPr>
          <a:lstStyle>
            <a:lvl1pPr algn="l">
              <a:defRPr sz="3200" b="0" cap="none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4777381"/>
            <a:ext cx="10131426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8071929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Quote Name Card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13" name="TextBox 12"/>
          <p:cNvSpPr txBox="1"/>
          <p:nvPr/>
        </p:nvSpPr>
        <p:spPr>
          <a:xfrm>
            <a:off x="10237867" y="2743200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”</a:t>
            </a:r>
          </a:p>
        </p:txBody>
      </p:sp>
      <p:sp>
        <p:nvSpPr>
          <p:cNvPr id="14" name="TextBox 13"/>
          <p:cNvSpPr txBox="1"/>
          <p:nvPr/>
        </p:nvSpPr>
        <p:spPr>
          <a:xfrm>
            <a:off x="488275" y="823337"/>
            <a:ext cx="609600" cy="584776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>
            <a:lvl1pPr>
              <a:spcBef>
                <a:spcPct val="0"/>
              </a:spcBef>
              <a:buNone/>
              <a:defRPr sz="3200" b="0" cap="all">
                <a:ln w="3175" cmpd="sng">
                  <a:noFill/>
                </a:ln>
                <a:effectLst>
                  <a:glow rad="38100">
                    <a:schemeClr val="bg1">
                      <a:lumMod val="65000"/>
                      <a:lumOff val="35000"/>
                      <a:alpha val="40000"/>
                    </a:schemeClr>
                  </a:glow>
                  <a:outerShdw blurRad="28575" dist="38100" dir="14040000" algn="tl" rotWithShape="0">
                    <a:srgbClr val="000000">
                      <a:alpha val="25000"/>
                    </a:srgbClr>
                  </a:outerShdw>
                </a:effectLst>
              </a:defRPr>
            </a:lvl1pPr>
            <a:lvl2pPr>
              <a:defRPr>
                <a:solidFill>
                  <a:schemeClr val="tx2"/>
                </a:solidFill>
              </a:defRPr>
            </a:lvl2pPr>
            <a:lvl3pPr>
              <a:defRPr>
                <a:solidFill>
                  <a:schemeClr val="tx2"/>
                </a:solidFill>
              </a:defRPr>
            </a:lvl3pPr>
            <a:lvl4pPr>
              <a:defRPr>
                <a:solidFill>
                  <a:schemeClr val="tx2"/>
                </a:solidFill>
              </a:defRPr>
            </a:lvl4pPr>
            <a:lvl5pPr>
              <a:defRPr>
                <a:solidFill>
                  <a:schemeClr val="tx2"/>
                </a:solidFill>
              </a:defRPr>
            </a:lvl5pPr>
            <a:lvl6pPr>
              <a:defRPr>
                <a:solidFill>
                  <a:schemeClr val="tx2"/>
                </a:solidFill>
              </a:defRPr>
            </a:lvl6pPr>
            <a:lvl7pPr>
              <a:defRPr>
                <a:solidFill>
                  <a:schemeClr val="tx2"/>
                </a:solidFill>
              </a:defRPr>
            </a:lvl7pPr>
            <a:lvl8pPr>
              <a:defRPr>
                <a:solidFill>
                  <a:schemeClr val="tx2"/>
                </a:solidFill>
              </a:defRPr>
            </a:lvl8pPr>
            <a:lvl9pPr>
              <a:defRPr>
                <a:solidFill>
                  <a:schemeClr val="tx2"/>
                </a:solidFill>
              </a:defRPr>
            </a:lvl9pPr>
          </a:lstStyle>
          <a:p>
            <a:pPr lvl="0" algn="r"/>
            <a:r>
              <a:rPr lang="en-US" sz="8000" dirty="0">
                <a:solidFill>
                  <a:schemeClr val="tx1"/>
                </a:solidFill>
                <a:effectLst/>
              </a:rPr>
              <a:t>“</a:t>
            </a:r>
          </a:p>
        </p:txBody>
      </p:sp>
      <p:sp>
        <p:nvSpPr>
          <p:cNvPr id="16" name="Title 1"/>
          <p:cNvSpPr>
            <a:spLocks noGrp="1"/>
          </p:cNvSpPr>
          <p:nvPr>
            <p:ph type="title"/>
          </p:nvPr>
        </p:nvSpPr>
        <p:spPr>
          <a:xfrm>
            <a:off x="992267" y="609601"/>
            <a:ext cx="9550399" cy="2743199"/>
          </a:xfrm>
        </p:spPr>
        <p:txBody>
          <a:bodyPr anchor="ctr">
            <a:normAutofit/>
          </a:bodyPr>
          <a:lstStyle>
            <a:lvl1pPr algn="l">
              <a:defRPr sz="3200" b="0" cap="none">
                <a:solidFill>
                  <a:schemeClr val="tx1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0" y="3886200"/>
            <a:ext cx="10135436" cy="8890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4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5200"/>
            <a:ext cx="10135436" cy="10160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64666216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>
  <p:cSld name="True or Fals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1" y="609601"/>
            <a:ext cx="10131427" cy="2743199"/>
          </a:xfrm>
        </p:spPr>
        <p:txBody>
          <a:bodyPr vert="horz" lIns="91440" tIns="45720" rIns="91440" bIns="45720" rtlCol="0" anchor="ctr">
            <a:normAutofit/>
          </a:bodyPr>
          <a:lstStyle>
            <a:lvl1pPr>
              <a:defRPr lang="en-US" b="0" dirty="0"/>
            </a:lvl1pPr>
          </a:lstStyle>
          <a:p>
            <a:pPr marL="0" lvl="0"/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0" name="Text Placeholder 9"/>
          <p:cNvSpPr>
            <a:spLocks noGrp="1"/>
          </p:cNvSpPr>
          <p:nvPr>
            <p:ph type="body" sz="quarter" idx="13"/>
          </p:nvPr>
        </p:nvSpPr>
        <p:spPr>
          <a:xfrm>
            <a:off x="685801" y="3505200"/>
            <a:ext cx="10131428" cy="838200"/>
          </a:xfrm>
        </p:spPr>
        <p:txBody>
          <a:bodyPr vert="horz" lIns="91440" tIns="45720" rIns="91440" bIns="45720" rtlCol="0" anchor="b">
            <a:normAutofit/>
          </a:bodyPr>
          <a:lstStyle>
            <a:lvl1pPr>
              <a:buNone/>
              <a:defRPr lang="en-US" sz="2800" b="0" cap="none" dirty="0">
                <a:ln w="3175" cmpd="sng">
                  <a:noFill/>
                </a:ln>
                <a:solidFill>
                  <a:schemeClr val="tx1"/>
                </a:solidFill>
                <a:effectLst/>
              </a:defRPr>
            </a:lvl1pPr>
          </a:lstStyle>
          <a:p>
            <a:pPr marL="0" lvl="0">
              <a:spcBef>
                <a:spcPct val="0"/>
              </a:spcBef>
              <a:buNone/>
            </a:pPr>
            <a:r>
              <a:rPr lang="en-US"/>
              <a:t>Click to edit Master text styles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0" y="4343400"/>
            <a:ext cx="10131428" cy="1447800"/>
          </a:xfrm>
        </p:spPr>
        <p:txBody>
          <a:bodyPr anchor="t">
            <a:normAutofit/>
          </a:bodyPr>
          <a:lstStyle>
            <a:lvl1pPr marL="0" indent="0" algn="l">
              <a:buNone/>
              <a:defRPr sz="1800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74045448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626745936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658675" y="609599"/>
            <a:ext cx="2158552" cy="5181601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5800" y="609600"/>
            <a:ext cx="7832116" cy="5181600"/>
          </a:xfrm>
        </p:spPr>
        <p:txBody>
          <a:bodyPr vert="eaVert" anchor="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56205545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 anchor="ctr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1191751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3308581"/>
            <a:ext cx="10131427" cy="1468800"/>
          </a:xfrm>
        </p:spPr>
        <p:txBody>
          <a:bodyPr anchor="b"/>
          <a:lstStyle>
            <a:lvl1pPr algn="l">
              <a:defRPr sz="4000" b="0" cap="all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799" y="4777381"/>
            <a:ext cx="10131428" cy="860400"/>
          </a:xfrm>
        </p:spPr>
        <p:txBody>
          <a:bodyPr anchor="t">
            <a:normAutofit/>
          </a:bodyPr>
          <a:lstStyle>
            <a:lvl1pPr marL="0" indent="0" algn="l">
              <a:buNone/>
              <a:defRPr sz="2000" cap="all">
                <a:solidFill>
                  <a:schemeClr val="tx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9511950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b="1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85802" y="2142067"/>
            <a:ext cx="4995334" cy="3649134"/>
          </a:xfrm>
        </p:spPr>
        <p:txBody>
          <a:bodyPr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821895" y="2142067"/>
            <a:ext cx="4995332" cy="3649133"/>
          </a:xfrm>
        </p:spPr>
        <p:txBody>
          <a:bodyPr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30232863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73670" y="2218267"/>
            <a:ext cx="4709054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5801" y="2870201"/>
            <a:ext cx="4996923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096003" y="2226734"/>
            <a:ext cx="4722813" cy="576262"/>
          </a:xfrm>
        </p:spPr>
        <p:txBody>
          <a:bodyPr anchor="b">
            <a:noAutofit/>
          </a:bodyPr>
          <a:lstStyle>
            <a:lvl1pPr marL="0" indent="0">
              <a:buNone/>
              <a:defRPr sz="28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5823483" y="2870201"/>
            <a:ext cx="4995334" cy="2920998"/>
          </a:xfrm>
        </p:spPr>
        <p:txBody>
          <a:bodyPr anchor="t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1500207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Picture 5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29189717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59804816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2074333"/>
            <a:ext cx="3680885" cy="1371600"/>
          </a:xfrm>
        </p:spPr>
        <p:txBody>
          <a:bodyPr anchor="b">
            <a:normAutofit/>
          </a:bodyPr>
          <a:lstStyle>
            <a:lvl1pPr algn="l">
              <a:defRPr sz="24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48201" y="609601"/>
            <a:ext cx="6169026" cy="5181600"/>
          </a:xfrm>
        </p:spPr>
        <p:txBody>
          <a:bodyPr anchor="ctr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3445933"/>
            <a:ext cx="3680885" cy="1828800"/>
          </a:xfrm>
        </p:spPr>
        <p:txBody>
          <a:bodyPr anchor="t"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068321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Celestia-R1---OverlayContentHD.png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88825" cy="6856214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1600200"/>
            <a:ext cx="6164653" cy="137160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14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7536253" y="914400"/>
            <a:ext cx="3280974" cy="4572000"/>
          </a:xfrm>
          <a:prstGeom prst="roundRect">
            <a:avLst>
              <a:gd name="adj" fmla="val 4280"/>
            </a:avLst>
          </a:prstGeom>
          <a:ln w="50800" cap="sq" cmpd="dbl">
            <a:gradFill flip="none" rotWithShape="1">
              <a:gsLst>
                <a:gs pos="0">
                  <a:srgbClr val="FFFFFF"/>
                </a:gs>
                <a:gs pos="100000">
                  <a:schemeClr val="tx1">
                    <a:alpha val="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miter lim="800000"/>
          </a:ln>
          <a:effectLst>
            <a:outerShdw blurRad="254000" algn="tl" rotWithShape="0">
              <a:srgbClr val="000000">
                <a:alpha val="43000"/>
              </a:srgbClr>
            </a:outerShdw>
          </a:effectLst>
        </p:spPr>
        <p:txBody>
          <a:bodyPr anchor="t"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600"/>
            </a:lvl2pPr>
            <a:lvl3pPr marL="914400" indent="0">
              <a:buNone/>
              <a:defRPr sz="16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5800" y="2971800"/>
            <a:ext cx="6164653" cy="1828800"/>
          </a:xfrm>
        </p:spPr>
        <p:txBody>
          <a:bodyPr anchor="t">
            <a:normAutofit/>
          </a:bodyPr>
          <a:lstStyle>
            <a:lvl1pPr marL="0" indent="0"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83844181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5801" y="609600"/>
            <a:ext cx="10131425" cy="1456267"/>
          </a:xfrm>
          <a:prstGeom prst="rect">
            <a:avLst/>
          </a:prstGeom>
          <a:effectLst/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85801" y="2142067"/>
            <a:ext cx="10131425" cy="36491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589660" y="5870575"/>
            <a:ext cx="1600200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B61BEF0D-F0BB-DE4B-95CE-6DB70DBA9567}" type="datetimeFigureOut">
              <a:rPr lang="en-US" smtClean="0"/>
              <a:pPr/>
              <a:t>12/24/20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85800" y="5870575"/>
            <a:ext cx="7827659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266060" y="5870575"/>
            <a:ext cx="551167" cy="3778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00" b="0" i="0">
                <a:solidFill>
                  <a:schemeClr val="tx1"/>
                </a:solidFill>
                <a:effectLst/>
                <a:latin typeface="+mn-lt"/>
              </a:defRPr>
            </a:lvl1pPr>
          </a:lstStyle>
          <a:p>
            <a:fld id="{D57F1E4F-1CFF-5643-939E-217C01CDF565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080420063"/>
      </p:ext>
    </p:extLst>
  </p:cSld>
  <p:clrMap bg1="dk1" tx1="lt1" bg2="dk2" tx2="lt2" accent1="accent1" accent2="accent2" accent3="accent3" accent4="accent4" accent5="accent5" accent6="accent6" hlink="hlink" folHlink="folHlink"/>
  <p:sldLayoutIdLst>
    <p:sldLayoutId id="2147484206" r:id="rId1"/>
    <p:sldLayoutId id="2147484207" r:id="rId2"/>
    <p:sldLayoutId id="2147484208" r:id="rId3"/>
    <p:sldLayoutId id="2147484209" r:id="rId4"/>
    <p:sldLayoutId id="2147484210" r:id="rId5"/>
    <p:sldLayoutId id="2147484211" r:id="rId6"/>
    <p:sldLayoutId id="2147484212" r:id="rId7"/>
    <p:sldLayoutId id="2147484213" r:id="rId8"/>
    <p:sldLayoutId id="2147484214" r:id="rId9"/>
    <p:sldLayoutId id="2147484215" r:id="rId10"/>
    <p:sldLayoutId id="2147484216" r:id="rId11"/>
    <p:sldLayoutId id="2147484217" r:id="rId12"/>
    <p:sldLayoutId id="2147484218" r:id="rId13"/>
    <p:sldLayoutId id="2147484219" r:id="rId14"/>
    <p:sldLayoutId id="2147484220" r:id="rId15"/>
    <p:sldLayoutId id="2147484221" r:id="rId16"/>
    <p:sldLayoutId id="2147484222" r:id="rId17"/>
  </p:sldLayoutIdLst>
  <p:txStyles>
    <p:titleStyle>
      <a:lvl1pPr algn="l" defTabSz="457200" rtl="0" eaLnBrk="1" latinLnBrk="0" hangingPunct="1">
        <a:spcBef>
          <a:spcPct val="0"/>
        </a:spcBef>
        <a:buNone/>
        <a:defRPr sz="3600" kern="1200" cap="all">
          <a:ln w="3175" cmpd="sng">
            <a:noFill/>
          </a:ln>
          <a:solidFill>
            <a:schemeClr val="tx1"/>
          </a:solidFill>
          <a:effectLst/>
          <a:latin typeface="Arial" panose="020B0604020202020204" pitchFamily="34" charset="0"/>
          <a:ea typeface="+mj-ea"/>
          <a:cs typeface="Arial" panose="020B0604020202020204" pitchFamily="34" charset="0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2857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800" kern="1200" cap="none">
          <a:solidFill>
            <a:schemeClr val="tx1"/>
          </a:solidFill>
          <a:effectLst/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1pPr>
      <a:lvl2pPr marL="7429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600" kern="1200" cap="none">
          <a:solidFill>
            <a:schemeClr val="tx1"/>
          </a:solidFill>
          <a:effectLst/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2pPr>
      <a:lvl3pPr marL="1200150" indent="-2857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400" kern="1200" cap="none">
          <a:solidFill>
            <a:schemeClr val="tx1"/>
          </a:solidFill>
          <a:effectLst/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3pPr>
      <a:lvl4pPr marL="15430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4pPr>
      <a:lvl5pPr marL="2000250" indent="-17145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Arial" panose="020B0604020202020204" pitchFamily="34" charset="0"/>
          <a:ea typeface="Verdana" panose="020B0604030504040204" pitchFamily="34" charset="0"/>
          <a:cs typeface="Arial" panose="020B0604020202020204" pitchFamily="34" charset="0"/>
        </a:defRPr>
      </a:lvl5pPr>
      <a:lvl6pPr marL="25146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ts val="0"/>
        </a:spcBef>
        <a:spcAft>
          <a:spcPts val="1000"/>
        </a:spcAft>
        <a:buClr>
          <a:schemeClr val="tx1"/>
        </a:buClr>
        <a:buSzPct val="100000"/>
        <a:buFont typeface="Arial"/>
        <a:buChar char="•"/>
        <a:defRPr sz="1200" kern="1200" cap="none">
          <a:solidFill>
            <a:schemeClr val="tx1"/>
          </a:solidFill>
          <a:effectLst/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en-US" b="1" dirty="0"/>
              <a:t>Healthy Behaviors &amp; Wellness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r>
              <a:rPr lang="en-US" sz="3600" b="1" dirty="0"/>
              <a:t>Chapter One</a:t>
            </a:r>
          </a:p>
        </p:txBody>
      </p:sp>
    </p:spTree>
    <p:extLst>
      <p:ext uri="{BB962C8B-B14F-4D97-AF65-F5344CB8AC3E}">
        <p14:creationId xmlns:p14="http://schemas.microsoft.com/office/powerpoint/2010/main" val="22194195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Factors that effect your wellness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Stress</a:t>
            </a:r>
          </a:p>
          <a:p>
            <a:r>
              <a:rPr lang="en-US" sz="3000" dirty="0"/>
              <a:t>Anxiety</a:t>
            </a:r>
          </a:p>
          <a:p>
            <a:r>
              <a:rPr lang="en-US" sz="3000" dirty="0"/>
              <a:t>Sleep</a:t>
            </a:r>
          </a:p>
          <a:p>
            <a:r>
              <a:rPr lang="en-US" sz="3000" dirty="0"/>
              <a:t>Cold</a:t>
            </a:r>
          </a:p>
          <a:p>
            <a:r>
              <a:rPr lang="en-US" sz="3000" dirty="0"/>
              <a:t>Depression</a:t>
            </a:r>
          </a:p>
          <a:p>
            <a:r>
              <a:rPr lang="en-US" sz="3000" dirty="0"/>
              <a:t>Screen time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2B20AA7-F4F1-9C42-8651-DB95C2BDB266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Diet</a:t>
            </a:r>
          </a:p>
          <a:p>
            <a:r>
              <a:rPr lang="en-US" sz="3000" dirty="0"/>
              <a:t>Exercise</a:t>
            </a:r>
          </a:p>
          <a:p>
            <a:r>
              <a:rPr lang="en-US" sz="3000" dirty="0"/>
              <a:t>Drugs and alcohol</a:t>
            </a:r>
          </a:p>
          <a:p>
            <a:r>
              <a:rPr lang="en-US" sz="3000" dirty="0"/>
              <a:t>Sex</a:t>
            </a:r>
          </a:p>
          <a:p>
            <a:r>
              <a:rPr lang="en-US" sz="3000" dirty="0"/>
              <a:t>Others?</a:t>
            </a:r>
          </a:p>
        </p:txBody>
      </p:sp>
    </p:spTree>
    <p:extLst>
      <p:ext uri="{BB962C8B-B14F-4D97-AF65-F5344CB8AC3E}">
        <p14:creationId xmlns:p14="http://schemas.microsoft.com/office/powerpoint/2010/main" val="122015125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Behaviors That can improve Wellness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Be physically active</a:t>
            </a:r>
          </a:p>
          <a:p>
            <a:r>
              <a:rPr lang="en-US" sz="3200" dirty="0"/>
              <a:t>Consume a healthy diet</a:t>
            </a:r>
          </a:p>
          <a:p>
            <a:r>
              <a:rPr lang="en-US" sz="3200" dirty="0"/>
              <a:t>Maintain a healthy body weight</a:t>
            </a:r>
          </a:p>
          <a:p>
            <a:r>
              <a:rPr lang="en-US" sz="3200" dirty="0"/>
              <a:t>Limit/manage stress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6ED68ED-CE7A-534C-9B60-2A14DD9F9921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Avoid or stop tobacco, drug, &amp; alcohol use</a:t>
            </a:r>
          </a:p>
          <a:p>
            <a:r>
              <a:rPr lang="en-US" sz="3200" dirty="0"/>
              <a:t>Avoid disease and injury</a:t>
            </a:r>
          </a:p>
          <a:p>
            <a:r>
              <a:rPr lang="en-US" sz="3200" dirty="0"/>
              <a:t>Get adequate sleep</a:t>
            </a:r>
          </a:p>
          <a:p>
            <a:r>
              <a:rPr lang="en-US" sz="3200" dirty="0"/>
              <a:t>Others?</a:t>
            </a:r>
          </a:p>
        </p:txBody>
      </p:sp>
    </p:spTree>
    <p:extLst>
      <p:ext uri="{BB962C8B-B14F-4D97-AF65-F5344CB8AC3E}">
        <p14:creationId xmlns:p14="http://schemas.microsoft.com/office/powerpoint/2010/main" val="1886773775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Changing your Behavior 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Need to assess your current health/wellness habits</a:t>
            </a:r>
          </a:p>
          <a:p>
            <a:r>
              <a:rPr lang="en-US" sz="3000" dirty="0"/>
              <a:t>Choose a habit you wish to change </a:t>
            </a:r>
          </a:p>
          <a:p>
            <a:r>
              <a:rPr lang="en-US" sz="3000" dirty="0"/>
              <a:t>Learn about it</a:t>
            </a:r>
          </a:p>
          <a:p>
            <a:r>
              <a:rPr lang="en-US" sz="3000" dirty="0"/>
              <a:t>Find help</a:t>
            </a:r>
          </a:p>
        </p:txBody>
      </p:sp>
    </p:spTree>
    <p:extLst>
      <p:ext uri="{BB962C8B-B14F-4D97-AF65-F5344CB8AC3E}">
        <p14:creationId xmlns:p14="http://schemas.microsoft.com/office/powerpoint/2010/main" val="2114055873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Transtheoretical Model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Autofit/>
          </a:bodyPr>
          <a:lstStyle/>
          <a:p>
            <a:r>
              <a:rPr lang="en-US" sz="3200" dirty="0"/>
              <a:t>Stages of change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200" dirty="0"/>
              <a:t>Precontemplation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200" dirty="0"/>
              <a:t>Contemplation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200" dirty="0"/>
              <a:t>Preparation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7677E3F-32EE-054B-9DA8-563EBC8F734E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971550" lvl="1" indent="-514350">
              <a:buFont typeface="+mj-lt"/>
              <a:buAutoNum type="arabicPeriod" startAt="4"/>
            </a:pPr>
            <a:r>
              <a:rPr lang="en-US" sz="3200" dirty="0"/>
              <a:t>Action</a:t>
            </a:r>
          </a:p>
          <a:p>
            <a:pPr marL="971550" lvl="1" indent="-514350">
              <a:buFont typeface="+mj-lt"/>
              <a:buAutoNum type="arabicPeriod" startAt="4"/>
            </a:pPr>
            <a:r>
              <a:rPr lang="en-US" sz="3200" dirty="0"/>
              <a:t>Maintenance</a:t>
            </a:r>
          </a:p>
          <a:p>
            <a:pPr marL="971550" lvl="1" indent="-514350">
              <a:buFont typeface="+mj-lt"/>
              <a:buAutoNum type="arabicPeriod" startAt="4"/>
            </a:pPr>
            <a:r>
              <a:rPr lang="en-US" sz="3200" dirty="0"/>
              <a:t>Termination</a:t>
            </a:r>
          </a:p>
          <a:p>
            <a:pPr marL="971550" lvl="1" indent="-514350">
              <a:buFont typeface="+mj-lt"/>
              <a:buAutoNum type="arabicPeriod" startAt="4"/>
            </a:pPr>
            <a:r>
              <a:rPr lang="en-US" sz="3200" dirty="0"/>
              <a:t>Relapse</a:t>
            </a:r>
          </a:p>
        </p:txBody>
      </p:sp>
    </p:spTree>
    <p:extLst>
      <p:ext uri="{BB962C8B-B14F-4D97-AF65-F5344CB8AC3E}">
        <p14:creationId xmlns:p14="http://schemas.microsoft.com/office/powerpoint/2010/main" val="1476629992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031485C-2F15-004F-9CAE-E29097EF869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sz="3400" dirty="0"/>
              <a:t>Transtheoretical Model Shortcomings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3DCBE2A-5512-7E40-B73A-A9F0BE95A4D0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Ignores certain external factors</a:t>
            </a:r>
          </a:p>
          <a:p>
            <a:r>
              <a:rPr lang="en-US" sz="3000" dirty="0"/>
              <a:t>The timeline is arbitrary</a:t>
            </a:r>
          </a:p>
          <a:p>
            <a:r>
              <a:rPr lang="en-US" sz="3000" dirty="0"/>
              <a:t>No clear indication of how long each stage might take</a:t>
            </a:r>
          </a:p>
          <a:p>
            <a:r>
              <a:rPr lang="en-US" sz="3000" dirty="0"/>
              <a:t>Assumes everyone used clear logical thinking when decision-making</a:t>
            </a:r>
          </a:p>
        </p:txBody>
      </p:sp>
    </p:spTree>
    <p:extLst>
      <p:ext uri="{BB962C8B-B14F-4D97-AF65-F5344CB8AC3E}">
        <p14:creationId xmlns:p14="http://schemas.microsoft.com/office/powerpoint/2010/main" val="4216709152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E16E0CB-6547-864F-A5D3-F39BF3C0BFC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Ten Processes of change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76DC33-E902-754E-BEED-ECF9DCE595BD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/>
            </a:pPr>
            <a:r>
              <a:rPr lang="en-US" sz="3000" dirty="0"/>
              <a:t>Consciousness raising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000" dirty="0"/>
              <a:t>Dramatic relief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000" dirty="0"/>
              <a:t>Self re-evaluation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000" dirty="0"/>
              <a:t>Social reappraisal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3000" dirty="0"/>
              <a:t>Social liberation</a:t>
            </a:r>
          </a:p>
        </p:txBody>
      </p:sp>
      <p:sp>
        <p:nvSpPr>
          <p:cNvPr id="5" name="Content Placeholder 4">
            <a:extLst>
              <a:ext uri="{FF2B5EF4-FFF2-40B4-BE49-F238E27FC236}">
                <a16:creationId xmlns:a16="http://schemas.microsoft.com/office/drawing/2014/main" id="{629545FB-6DCE-A64A-8E2B-9A8288AB12E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457200" indent="-457200">
              <a:buFont typeface="+mj-lt"/>
              <a:buAutoNum type="arabicPeriod" startAt="6"/>
            </a:pPr>
            <a:r>
              <a:rPr lang="en-US" sz="3000" dirty="0"/>
              <a:t>Self liberation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3000" dirty="0"/>
              <a:t>Helping relationships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3000" dirty="0"/>
              <a:t>Counter conditioning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3000" dirty="0"/>
              <a:t>Reinforcement management</a:t>
            </a:r>
          </a:p>
          <a:p>
            <a:pPr marL="457200" indent="-457200">
              <a:buFont typeface="+mj-lt"/>
              <a:buAutoNum type="arabicPeriod" startAt="6"/>
            </a:pPr>
            <a:r>
              <a:rPr lang="en-US" sz="3000" dirty="0"/>
              <a:t> Stimulus control</a:t>
            </a:r>
          </a:p>
        </p:txBody>
      </p:sp>
    </p:spTree>
    <p:extLst>
      <p:ext uri="{BB962C8B-B14F-4D97-AF65-F5344CB8AC3E}">
        <p14:creationId xmlns:p14="http://schemas.microsoft.com/office/powerpoint/2010/main" val="3866320395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E906FF5-A906-974C-A492-7E7AD169BDC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Barriers to Lifestyle modification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92F9A16-36A1-084A-BDEB-75CC9D34B45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Failing to admit or acknowledge there is a problem</a:t>
            </a:r>
          </a:p>
          <a:p>
            <a:r>
              <a:rPr lang="en-US" sz="3000" dirty="0"/>
              <a:t>Inability to get started</a:t>
            </a:r>
          </a:p>
          <a:p>
            <a:r>
              <a:rPr lang="en-US" sz="3000" dirty="0"/>
              <a:t>Maintaining long-term changes</a:t>
            </a:r>
          </a:p>
        </p:txBody>
      </p:sp>
    </p:spTree>
    <p:extLst>
      <p:ext uri="{BB962C8B-B14F-4D97-AF65-F5344CB8AC3E}">
        <p14:creationId xmlns:p14="http://schemas.microsoft.com/office/powerpoint/2010/main" val="608050272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6E1E1F-0702-F041-A56D-86E22B38DB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Barriers to Admission of a problem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BB0DCA0-0BC9-DB40-A8B9-89DC7AEF1D6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Denial of the risk</a:t>
            </a:r>
          </a:p>
          <a:p>
            <a:r>
              <a:rPr lang="en-US" sz="3000" dirty="0"/>
              <a:t>Trivialization of their risk</a:t>
            </a:r>
          </a:p>
          <a:p>
            <a:r>
              <a:rPr lang="en-US" sz="3000" dirty="0"/>
              <a:t>Feeling invulnerable</a:t>
            </a:r>
          </a:p>
          <a:p>
            <a:r>
              <a:rPr lang="en-US" sz="3000" dirty="0"/>
              <a:t>Dismissing early signs </a:t>
            </a:r>
          </a:p>
          <a:p>
            <a:r>
              <a:rPr lang="en-US" sz="3000" dirty="0"/>
              <a:t>Experiencing debilitating emotion when thinking about it</a:t>
            </a:r>
          </a:p>
        </p:txBody>
      </p:sp>
    </p:spTree>
    <p:extLst>
      <p:ext uri="{BB962C8B-B14F-4D97-AF65-F5344CB8AC3E}">
        <p14:creationId xmlns:p14="http://schemas.microsoft.com/office/powerpoint/2010/main" val="1847500470"/>
      </p:ext>
    </p:ext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3D89B8A-F3E3-184C-A33E-4BABC7302C3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Barriers to initial attempts to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576302-FDBB-C741-87E4-F6E4DDC626C6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Lack of knowledge</a:t>
            </a:r>
          </a:p>
          <a:p>
            <a:r>
              <a:rPr lang="en-US" sz="3000" dirty="0"/>
              <a:t>Lack of belief in one’s self</a:t>
            </a:r>
          </a:p>
          <a:p>
            <a:r>
              <a:rPr lang="en-US" sz="3000" dirty="0"/>
              <a:t>Lack of motivation</a:t>
            </a:r>
          </a:p>
          <a:p>
            <a:r>
              <a:rPr lang="en-US" sz="3000" dirty="0"/>
              <a:t>Dysfunctional attitudes</a:t>
            </a:r>
          </a:p>
        </p:txBody>
      </p:sp>
    </p:spTree>
    <p:extLst>
      <p:ext uri="{BB962C8B-B14F-4D97-AF65-F5344CB8AC3E}">
        <p14:creationId xmlns:p14="http://schemas.microsoft.com/office/powerpoint/2010/main" val="933960110"/>
      </p:ext>
    </p:ext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F959F0A-E228-764B-A4AB-DBD3DBF75B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Barriers to long-term change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39D0781-2E07-7E48-A379-496636EAD0B4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Loss of enthusiasm or motivation</a:t>
            </a:r>
          </a:p>
          <a:p>
            <a:r>
              <a:rPr lang="en-US" sz="3000" dirty="0"/>
              <a:t>Lack of perceived benefit</a:t>
            </a:r>
          </a:p>
          <a:p>
            <a:r>
              <a:rPr lang="en-US" sz="3000" dirty="0"/>
              <a:t>Lack of social support</a:t>
            </a:r>
          </a:p>
          <a:p>
            <a:r>
              <a:rPr lang="en-US" sz="3000" dirty="0"/>
              <a:t>Relapses</a:t>
            </a:r>
          </a:p>
        </p:txBody>
      </p:sp>
    </p:spTree>
    <p:extLst>
      <p:ext uri="{BB962C8B-B14F-4D97-AF65-F5344CB8AC3E}">
        <p14:creationId xmlns:p14="http://schemas.microsoft.com/office/powerpoint/2010/main" val="3266621115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C4A84BD-F3DB-9F40-A723-B44BC19CBB9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b="1" dirty="0"/>
              <a:t>Objectives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565DE96-BEB4-064B-82A2-CADB03E1077E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lvl="0"/>
            <a:r>
              <a:rPr lang="en-US" sz="3000" dirty="0"/>
              <a:t>Define the nine dimensions of wellness</a:t>
            </a:r>
          </a:p>
          <a:p>
            <a:pPr lvl="0"/>
            <a:r>
              <a:rPr lang="en-US" sz="3000" dirty="0"/>
              <a:t>Identify health problems in the United States</a:t>
            </a:r>
          </a:p>
          <a:p>
            <a:pPr lvl="0"/>
            <a:r>
              <a:rPr lang="en-US" sz="3000" dirty="0"/>
              <a:t>Identify the behaviors that promote wellness</a:t>
            </a:r>
          </a:p>
          <a:p>
            <a:pPr lvl="0"/>
            <a:r>
              <a:rPr lang="en-US" sz="3000" dirty="0"/>
              <a:t>Behavior Modification: how change occurs, barriers to change, and how to successfully overcome barriers and make lasting lifestyle changes</a:t>
            </a:r>
          </a:p>
        </p:txBody>
      </p:sp>
    </p:spTree>
    <p:extLst>
      <p:ext uri="{BB962C8B-B14F-4D97-AF65-F5344CB8AC3E}">
        <p14:creationId xmlns:p14="http://schemas.microsoft.com/office/powerpoint/2010/main" val="4111348954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Personal plan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Start with questions such as, why are you doing this, how did you get here, what are your goals moving forward</a:t>
            </a:r>
          </a:p>
          <a:p>
            <a:r>
              <a:rPr lang="en-US" sz="3000" dirty="0"/>
              <a:t>Honestly monitor and assess yourself </a:t>
            </a:r>
          </a:p>
          <a:p>
            <a:r>
              <a:rPr lang="en-US" sz="3000" dirty="0"/>
              <a:t>Identify patterns </a:t>
            </a:r>
          </a:p>
          <a:p>
            <a:r>
              <a:rPr lang="en-US" sz="3000" dirty="0"/>
              <a:t>Set SMART goals</a:t>
            </a:r>
          </a:p>
        </p:txBody>
      </p:sp>
    </p:spTree>
    <p:extLst>
      <p:ext uri="{BB962C8B-B14F-4D97-AF65-F5344CB8AC3E}">
        <p14:creationId xmlns:p14="http://schemas.microsoft.com/office/powerpoint/2010/main" val="3827846619"/>
      </p:ext>
    </p:ext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9D13397-AC02-0440-94D6-3408B7BD80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 Goals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6FE1ED1-00ED-B544-8CDA-FC55A41E954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SMART stands for:</a:t>
            </a:r>
          </a:p>
          <a:p>
            <a:pPr lvl="1"/>
            <a:r>
              <a:rPr lang="en-US" sz="2800" b="1" i="1" dirty="0"/>
              <a:t>S</a:t>
            </a:r>
            <a:r>
              <a:rPr lang="en-US" sz="2800" dirty="0"/>
              <a:t>pecific</a:t>
            </a:r>
          </a:p>
          <a:p>
            <a:pPr lvl="1"/>
            <a:r>
              <a:rPr lang="en-US" sz="2800" b="1" i="1" dirty="0"/>
              <a:t>M</a:t>
            </a:r>
            <a:r>
              <a:rPr lang="en-US" sz="2800" dirty="0"/>
              <a:t>easurable</a:t>
            </a:r>
          </a:p>
          <a:p>
            <a:pPr lvl="1"/>
            <a:r>
              <a:rPr lang="en-US" sz="2800" b="1" i="1" dirty="0"/>
              <a:t>A</a:t>
            </a:r>
            <a:r>
              <a:rPr lang="en-US" sz="2800" dirty="0"/>
              <a:t>ttainable</a:t>
            </a:r>
          </a:p>
          <a:p>
            <a:pPr lvl="1"/>
            <a:r>
              <a:rPr lang="en-US" sz="2800" b="1" i="1" dirty="0"/>
              <a:t>R</a:t>
            </a:r>
            <a:r>
              <a:rPr lang="en-US" sz="2800" dirty="0"/>
              <a:t>easonable/realistic</a:t>
            </a:r>
          </a:p>
          <a:p>
            <a:pPr lvl="1"/>
            <a:r>
              <a:rPr lang="en-US" sz="2800" b="1" i="1" dirty="0"/>
              <a:t>T</a:t>
            </a:r>
            <a:r>
              <a:rPr lang="en-US" sz="2800" i="1" dirty="0"/>
              <a:t>ime</a:t>
            </a:r>
          </a:p>
        </p:txBody>
      </p:sp>
    </p:spTree>
    <p:extLst>
      <p:ext uri="{BB962C8B-B14F-4D97-AF65-F5344CB8AC3E}">
        <p14:creationId xmlns:p14="http://schemas.microsoft.com/office/powerpoint/2010/main" val="1155538693"/>
      </p:ext>
    </p:ext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Create a Personal plan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000" dirty="0"/>
              <a:t>Make plans</a:t>
            </a:r>
          </a:p>
          <a:p>
            <a:pPr lvl="1"/>
            <a:r>
              <a:rPr lang="en-US" sz="3000" dirty="0"/>
              <a:t>Anticipate barriers</a:t>
            </a:r>
          </a:p>
          <a:p>
            <a:r>
              <a:rPr lang="en-US" sz="3000" dirty="0"/>
              <a:t>Make a personal contract</a:t>
            </a:r>
          </a:p>
          <a:p>
            <a:r>
              <a:rPr lang="en-US" sz="3000" dirty="0"/>
              <a:t>Stay with it</a:t>
            </a:r>
          </a:p>
          <a:p>
            <a:pPr lvl="1">
              <a:buFont typeface="Wingdings" pitchFamily="2" charset="2"/>
              <a:buChar char="ü"/>
            </a:pPr>
            <a:r>
              <a:rPr lang="en-US" sz="3000" dirty="0"/>
              <a:t>Constant evaluation &amp; reflection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C3FEF77-A364-014D-A90C-A3812F8E5B94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ü"/>
            </a:pPr>
            <a:r>
              <a:rPr lang="en-US" sz="3000" dirty="0"/>
              <a:t>Modify if not working</a:t>
            </a:r>
          </a:p>
          <a:p>
            <a:pPr>
              <a:buFont typeface="Wingdings" pitchFamily="2" charset="2"/>
              <a:buChar char="ü"/>
            </a:pPr>
            <a:r>
              <a:rPr lang="en-US" sz="3000" dirty="0"/>
              <a:t>Identify barriers</a:t>
            </a:r>
          </a:p>
          <a:p>
            <a:pPr>
              <a:buFont typeface="Wingdings" pitchFamily="2" charset="2"/>
              <a:buChar char="ü"/>
            </a:pPr>
            <a:r>
              <a:rPr lang="en-US" sz="3000" dirty="0"/>
              <a:t>Recognize procrastinating</a:t>
            </a:r>
          </a:p>
          <a:p>
            <a:pPr>
              <a:buFont typeface="Wingdings" pitchFamily="2" charset="2"/>
              <a:buChar char="ü"/>
            </a:pPr>
            <a:r>
              <a:rPr lang="en-US" sz="3000" dirty="0"/>
              <a:t>Avoid rationalizing</a:t>
            </a:r>
          </a:p>
          <a:p>
            <a:pPr>
              <a:buFont typeface="Wingdings" pitchFamily="2" charset="2"/>
              <a:buChar char="ü"/>
            </a:pPr>
            <a:r>
              <a:rPr lang="en-US" sz="3000" dirty="0"/>
              <a:t>Avoid blaming</a:t>
            </a:r>
          </a:p>
        </p:txBody>
      </p:sp>
    </p:spTree>
    <p:extLst>
      <p:ext uri="{BB962C8B-B14F-4D97-AF65-F5344CB8AC3E}">
        <p14:creationId xmlns:p14="http://schemas.microsoft.com/office/powerpoint/2010/main" val="118529582"/>
      </p:ext>
    </p:ext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7CFE860-D82F-1D4C-A3EB-B4F9B551F69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Tips for create lasting changes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46CD0F0A-1EB6-0A4C-BF0F-19D13FF8ED5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800" dirty="0"/>
              <a:t>Create a plan you can stick to</a:t>
            </a:r>
          </a:p>
          <a:p>
            <a:r>
              <a:rPr lang="en-US" sz="2800" dirty="0"/>
              <a:t>Start small</a:t>
            </a:r>
          </a:p>
          <a:p>
            <a:r>
              <a:rPr lang="en-US" sz="2800" dirty="0"/>
              <a:t>Change one behavior at a time</a:t>
            </a:r>
          </a:p>
          <a:p>
            <a:r>
              <a:rPr lang="en-US" sz="2800" dirty="0"/>
              <a:t>Continually assess your progress and make changes if necessary</a:t>
            </a:r>
          </a:p>
          <a:p>
            <a:r>
              <a:rPr lang="en-US" sz="2800" dirty="0"/>
              <a:t>Involve a friend</a:t>
            </a:r>
          </a:p>
          <a:p>
            <a:r>
              <a:rPr lang="en-US" sz="2800" dirty="0"/>
              <a:t>Seek out help</a:t>
            </a:r>
          </a:p>
        </p:txBody>
      </p:sp>
    </p:spTree>
    <p:extLst>
      <p:ext uri="{BB962C8B-B14F-4D97-AF65-F5344CB8AC3E}">
        <p14:creationId xmlns:p14="http://schemas.microsoft.com/office/powerpoint/2010/main" val="232702749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Difference in Health and Wellness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700" dirty="0"/>
              <a:t>Health</a:t>
            </a:r>
          </a:p>
          <a:p>
            <a:pPr lvl="1"/>
            <a:r>
              <a:rPr lang="en-US" sz="2700" dirty="0"/>
              <a:t>Presence or absence of illness or injury</a:t>
            </a:r>
          </a:p>
          <a:p>
            <a:pPr lvl="1"/>
            <a:r>
              <a:rPr lang="en-US" sz="2700" dirty="0"/>
              <a:t>Mostly uncontrollable</a:t>
            </a:r>
          </a:p>
          <a:p>
            <a:r>
              <a:rPr lang="en-US" sz="2700" dirty="0"/>
              <a:t>Wellness</a:t>
            </a:r>
          </a:p>
          <a:p>
            <a:pPr lvl="1"/>
            <a:r>
              <a:rPr lang="en-US" sz="2700" dirty="0"/>
              <a:t>Ability to achieve optimal health</a:t>
            </a:r>
          </a:p>
          <a:p>
            <a:pPr lvl="1"/>
            <a:r>
              <a:rPr lang="en-US" sz="2700" dirty="0"/>
              <a:t>Mostly controllable</a:t>
            </a:r>
          </a:p>
          <a:p>
            <a:r>
              <a:rPr lang="en-US" sz="2700" dirty="0"/>
              <a:t>Risk factors – contribute to disease and injury</a:t>
            </a:r>
          </a:p>
        </p:txBody>
      </p:sp>
    </p:spTree>
    <p:extLst>
      <p:ext uri="{BB962C8B-B14F-4D97-AF65-F5344CB8AC3E}">
        <p14:creationId xmlns:p14="http://schemas.microsoft.com/office/powerpoint/2010/main" val="250085860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Nine Dimensions of Wellness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r>
              <a:rPr lang="en-US" sz="3500" dirty="0"/>
              <a:t>Physical</a:t>
            </a:r>
          </a:p>
          <a:p>
            <a:r>
              <a:rPr lang="en-US" sz="3500" dirty="0"/>
              <a:t>Emotional</a:t>
            </a:r>
          </a:p>
          <a:p>
            <a:r>
              <a:rPr lang="en-US" sz="3500" dirty="0"/>
              <a:t>Intellectual</a:t>
            </a:r>
          </a:p>
          <a:p>
            <a:r>
              <a:rPr lang="en-US" sz="3500" dirty="0"/>
              <a:t>Cultural</a:t>
            </a:r>
          </a:p>
          <a:p>
            <a:r>
              <a:rPr lang="en-US" sz="3500" dirty="0"/>
              <a:t>Spiritual</a:t>
            </a:r>
          </a:p>
          <a:p>
            <a:endParaRPr lang="en-US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8DE734A0-B173-1548-9CB4-F9ACFB75494F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r>
              <a:rPr lang="en-US" sz="3500" dirty="0"/>
              <a:t>Environmental</a:t>
            </a:r>
          </a:p>
          <a:p>
            <a:r>
              <a:rPr lang="en-US" sz="3500" dirty="0"/>
              <a:t>Financial</a:t>
            </a:r>
          </a:p>
          <a:p>
            <a:r>
              <a:rPr lang="en-US" sz="3500" dirty="0"/>
              <a:t>Occupational</a:t>
            </a:r>
          </a:p>
          <a:p>
            <a:r>
              <a:rPr lang="en-US" sz="3500" dirty="0"/>
              <a:t>Social</a:t>
            </a:r>
          </a:p>
        </p:txBody>
      </p:sp>
    </p:spTree>
    <p:extLst>
      <p:ext uri="{BB962C8B-B14F-4D97-AF65-F5344CB8AC3E}">
        <p14:creationId xmlns:p14="http://schemas.microsoft.com/office/powerpoint/2010/main" val="30069172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How have things changed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3200" dirty="0"/>
              <a:t>People are living longer</a:t>
            </a:r>
          </a:p>
          <a:p>
            <a:pPr lvl="1"/>
            <a:r>
              <a:rPr lang="en-US" sz="3200" dirty="0"/>
              <a:t>Infectious diseases have decreased</a:t>
            </a:r>
          </a:p>
          <a:p>
            <a:pPr lvl="1"/>
            <a:r>
              <a:rPr lang="en-US" sz="3200" dirty="0"/>
              <a:t>Chronic diseases have increased</a:t>
            </a:r>
          </a:p>
          <a:p>
            <a:pPr lvl="2"/>
            <a:r>
              <a:rPr lang="en-US" sz="3200" dirty="0"/>
              <a:t>Greatly influenced by lifestyle choices</a:t>
            </a:r>
          </a:p>
        </p:txBody>
      </p:sp>
    </p:spTree>
    <p:extLst>
      <p:ext uri="{BB962C8B-B14F-4D97-AF65-F5344CB8AC3E}">
        <p14:creationId xmlns:p14="http://schemas.microsoft.com/office/powerpoint/2010/main" val="33389397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AC0F40-A475-2245-8494-4CFCC18FDD3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Leading Causes of death in the U.S.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53947E0-CDB1-1E4B-8F43-67A2CF58F0E2}"/>
              </a:ext>
            </a:extLst>
          </p:cNvPr>
          <p:cNvSpPr>
            <a:spLocks noGrp="1"/>
          </p:cNvSpPr>
          <p:nvPr>
            <p:ph sz="half" idx="1"/>
          </p:nvPr>
        </p:nvSpPr>
        <p:spPr/>
        <p:txBody>
          <a:bodyPr>
            <a:normAutofit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en-US" sz="2600" dirty="0"/>
              <a:t>Heart disease (all individuals)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600" dirty="0"/>
              <a:t>Cancer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600" dirty="0"/>
              <a:t>Accidents (people under 44)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2600" dirty="0"/>
              <a:t>Lower respiratory disease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2EFF8F2-5F84-CC42-87F6-F71FA4439958}"/>
              </a:ext>
            </a:extLst>
          </p:cNvPr>
          <p:cNvSpPr>
            <a:spLocks noGrp="1"/>
          </p:cNvSpPr>
          <p:nvPr>
            <p:ph sz="half" idx="2"/>
          </p:nvPr>
        </p:nvSpPr>
        <p:spPr/>
        <p:txBody>
          <a:bodyPr>
            <a:normAutofit/>
          </a:bodyPr>
          <a:lstStyle/>
          <a:p>
            <a:pPr marL="514350" indent="-514350">
              <a:buFont typeface="+mj-lt"/>
              <a:buAutoNum type="arabicPeriod" startAt="5"/>
            </a:pPr>
            <a:r>
              <a:rPr lang="en-US" sz="2800" dirty="0"/>
              <a:t>Stroke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sz="2800" dirty="0"/>
              <a:t>Alzheimer’s disease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sz="2800" dirty="0"/>
              <a:t>Diabetes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sz="2800" dirty="0"/>
              <a:t>Influenza &amp; pneumonia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sz="2800" dirty="0"/>
              <a:t>Kidney disease</a:t>
            </a:r>
          </a:p>
          <a:p>
            <a:pPr marL="457200" indent="-457200">
              <a:buFont typeface="+mj-lt"/>
              <a:buAutoNum type="arabicPeriod" startAt="5"/>
            </a:pPr>
            <a:r>
              <a:rPr lang="en-US" sz="2800" dirty="0"/>
              <a:t> Suicide</a:t>
            </a:r>
          </a:p>
        </p:txBody>
      </p:sp>
    </p:spTree>
    <p:extLst>
      <p:ext uri="{BB962C8B-B14F-4D97-AF65-F5344CB8AC3E}">
        <p14:creationId xmlns:p14="http://schemas.microsoft.com/office/powerpoint/2010/main" val="1576208313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30EF026-D1A1-F54E-BF66-2E45273B374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Leading Contributors to Death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C6909F9-3C98-3246-8796-5927BC4C7E7D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914400" lvl="1" indent="-457200">
              <a:buFont typeface="+mj-lt"/>
              <a:buAutoNum type="arabicPeriod"/>
            </a:pPr>
            <a:r>
              <a:rPr lang="en-US" sz="3200" dirty="0"/>
              <a:t>Poor nutrition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200" dirty="0"/>
              <a:t>Tobacco use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200" dirty="0"/>
              <a:t>Obesity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200" dirty="0"/>
              <a:t>Alcohol consumption</a:t>
            </a:r>
          </a:p>
          <a:p>
            <a:pPr marL="914400" lvl="1" indent="-457200">
              <a:buFont typeface="+mj-lt"/>
              <a:buAutoNum type="arabicPeriod"/>
            </a:pPr>
            <a:r>
              <a:rPr lang="en-US" sz="3200" dirty="0"/>
              <a:t>Exposure to environmental toxins</a:t>
            </a:r>
          </a:p>
        </p:txBody>
      </p:sp>
    </p:spTree>
    <p:extLst>
      <p:ext uri="{BB962C8B-B14F-4D97-AF65-F5344CB8AC3E}">
        <p14:creationId xmlns:p14="http://schemas.microsoft.com/office/powerpoint/2010/main" val="253113620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influences on Health &amp; Wellness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sz="2800" dirty="0"/>
              <a:t>Affordable Care Act (often referred to as Obamacare)</a:t>
            </a:r>
          </a:p>
          <a:p>
            <a:pPr lvl="1"/>
            <a:r>
              <a:rPr lang="en-US" sz="2800" dirty="0"/>
              <a:t>Required better coverage in all plans</a:t>
            </a:r>
          </a:p>
          <a:p>
            <a:pPr lvl="1"/>
            <a:r>
              <a:rPr lang="en-US" sz="2800" dirty="0"/>
              <a:t>Allows dependents to stay on they parent’s insurance until 26-years old instead of 19 to 22-years old as was previously common</a:t>
            </a:r>
          </a:p>
          <a:p>
            <a:pPr lvl="1"/>
            <a:r>
              <a:rPr lang="en-US" sz="2800" dirty="0"/>
              <a:t>Pre-existing conditions must be covered</a:t>
            </a:r>
          </a:p>
        </p:txBody>
      </p:sp>
    </p:spTree>
    <p:extLst>
      <p:ext uri="{BB962C8B-B14F-4D97-AF65-F5344CB8AC3E}">
        <p14:creationId xmlns:p14="http://schemas.microsoft.com/office/powerpoint/2010/main" val="3923199860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Positive influences on Health &amp; Wellness (continued)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Autofit/>
          </a:bodyPr>
          <a:lstStyle/>
          <a:p>
            <a:r>
              <a:rPr lang="en-US" sz="2600" dirty="0"/>
              <a:t>Healthy People 2030 Initiative</a:t>
            </a:r>
          </a:p>
          <a:p>
            <a:pPr lvl="1"/>
            <a:r>
              <a:rPr lang="en-US" sz="2600" dirty="0"/>
              <a:t>Eliminate preventable disease, disability, injuries and premature death</a:t>
            </a:r>
          </a:p>
          <a:p>
            <a:pPr lvl="1"/>
            <a:r>
              <a:rPr lang="en-US" sz="2600" dirty="0"/>
              <a:t>Achieve health equity</a:t>
            </a:r>
          </a:p>
          <a:p>
            <a:pPr lvl="1"/>
            <a:r>
              <a:rPr lang="en-US" sz="2600" dirty="0"/>
              <a:t>Create environments that promote good health</a:t>
            </a:r>
          </a:p>
          <a:p>
            <a:pPr lvl="1"/>
            <a:r>
              <a:rPr lang="en-US" sz="2600" dirty="0"/>
              <a:t>Promote development of healthy behaviors for all</a:t>
            </a:r>
          </a:p>
          <a:p>
            <a:r>
              <a:rPr lang="en-US" sz="2600" dirty="0"/>
              <a:t>How are we doing?</a:t>
            </a:r>
          </a:p>
        </p:txBody>
      </p:sp>
    </p:spTree>
    <p:extLst>
      <p:ext uri="{BB962C8B-B14F-4D97-AF65-F5344CB8AC3E}">
        <p14:creationId xmlns:p14="http://schemas.microsoft.com/office/powerpoint/2010/main" val="117839919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Celestial">
  <a:themeElements>
    <a:clrScheme name="Celestial">
      <a:dk1>
        <a:sysClr val="windowText" lastClr="000000"/>
      </a:dk1>
      <a:lt1>
        <a:sysClr val="window" lastClr="FFFFFF"/>
      </a:lt1>
      <a:dk2>
        <a:srgbClr val="18276C"/>
      </a:dk2>
      <a:lt2>
        <a:srgbClr val="EBEBEB"/>
      </a:lt2>
      <a:accent1>
        <a:srgbClr val="AC3EC1"/>
      </a:accent1>
      <a:accent2>
        <a:srgbClr val="477BD1"/>
      </a:accent2>
      <a:accent3>
        <a:srgbClr val="46B298"/>
      </a:accent3>
      <a:accent4>
        <a:srgbClr val="90BA4C"/>
      </a:accent4>
      <a:accent5>
        <a:srgbClr val="DD9D31"/>
      </a:accent5>
      <a:accent6>
        <a:srgbClr val="E25247"/>
      </a:accent6>
      <a:hlink>
        <a:srgbClr val="C573D2"/>
      </a:hlink>
      <a:folHlink>
        <a:srgbClr val="CCAEE8"/>
      </a:folHlink>
    </a:clrScheme>
    <a:fontScheme name="Celestial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Celestial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lumMod val="110000"/>
              </a:schemeClr>
            </a:gs>
            <a:gs pos="100000">
              <a:schemeClr val="phClr">
                <a:tint val="82000"/>
                <a:alpha val="74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98000"/>
                <a:lumMod val="100000"/>
              </a:schemeClr>
            </a:gs>
            <a:gs pos="100000">
              <a:schemeClr val="phClr">
                <a:shade val="88000"/>
                <a:lumMod val="88000"/>
              </a:schemeClr>
            </a:gs>
          </a:gsLst>
          <a:lin ang="5400000" scaled="1"/>
        </a:gradFill>
      </a:fillStyleLst>
      <a:lnStyleLst>
        <a:ln w="9525" cap="rnd" cmpd="sng" algn="ctr">
          <a:solidFill>
            <a:schemeClr val="phClr"/>
          </a:solidFill>
          <a:prstDash val="solid"/>
        </a:ln>
        <a:ln w="19050" cap="rnd" cmpd="sng" algn="ctr">
          <a:solidFill>
            <a:schemeClr val="phClr"/>
          </a:solidFill>
          <a:prstDash val="solid"/>
        </a:ln>
        <a:ln w="25400" cap="rnd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381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63500" dist="38100" dir="5400000" rotWithShape="0">
              <a:srgbClr val="000000">
                <a:alpha val="65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1200000"/>
            </a:lightRig>
          </a:scene3d>
          <a:sp3d>
            <a:bevelT w="38100" h="127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90000"/>
                <a:shade val="96000"/>
                <a:hueMod val="100000"/>
                <a:satMod val="180000"/>
                <a:lumMod val="110000"/>
              </a:schemeClr>
            </a:gs>
            <a:gs pos="100000">
              <a:schemeClr val="phClr">
                <a:shade val="96000"/>
                <a:satMod val="160000"/>
                <a:lumMod val="100000"/>
              </a:schemeClr>
            </a:gs>
          </a:gsLst>
          <a:lin ang="4740000" scaled="1"/>
        </a:gradFill>
        <a:blipFill>
          <a:blip xmlns:r="http://schemas.openxmlformats.org/officeDocument/2006/relationships" r:embed="rId1"/>
          <a:stretch/>
        </a:blip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Celestial" id="{C4BB2A3D-0E93-4C5F-B0D2-9D3FCE089CC5}" vid="{42E5908D-19A2-46FD-89FA-638B126129EF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7222C76DF9BD8349B0CA3C9A1AA4C548" ma:contentTypeVersion="112" ma:contentTypeDescription="Create a new document." ma:contentTypeScope="" ma:versionID="3ba740bbfea08ad42b5fb892d4577724">
  <xsd:schema xmlns:xsd="http://www.w3.org/2001/XMLSchema" xmlns:xs="http://www.w3.org/2001/XMLSchema" xmlns:p="http://schemas.microsoft.com/office/2006/metadata/properties" xmlns:ns3="http://schemas.microsoft.com/sharepoint/v4" xmlns:ns4="9fff0862-dda6-4fd7-9437-296e7a0fcd45" xmlns:ns5="7dcc4a76-b6f0-4a5c-8242-557922f7abb0" targetNamespace="http://schemas.microsoft.com/office/2006/metadata/properties" ma:root="true" ma:fieldsID="f7fd287cc537a47f0d39eda5b7439aef" ns3:_="" ns4:_="" ns5:_="">
    <xsd:import namespace="http://schemas.microsoft.com/sharepoint/v4"/>
    <xsd:import namespace="9fff0862-dda6-4fd7-9437-296e7a0fcd45"/>
    <xsd:import namespace="7dcc4a76-b6f0-4a5c-8242-557922f7abb0"/>
    <xsd:element name="properties">
      <xsd:complexType>
        <xsd:sequence>
          <xsd:element name="documentManagement">
            <xsd:complexType>
              <xsd:all>
                <xsd:element ref="ns3:IconOverlay" minOccurs="0"/>
                <xsd:element ref="ns4:MediaServiceMetadata" minOccurs="0"/>
                <xsd:element ref="ns4:MediaServiceFastMetadata" minOccurs="0"/>
                <xsd:element ref="ns4:MediaServiceAutoTags" minOccurs="0"/>
                <xsd:element ref="ns4:MediaServiceDateTaken" minOccurs="0"/>
                <xsd:element ref="ns5:SharedWithUsers" minOccurs="0"/>
                <xsd:element ref="ns5:SharedWithDetails" minOccurs="0"/>
                <xsd:element ref="ns4:MediaServiceOCR" minOccurs="0"/>
                <xsd:element ref="ns4:MediaServiceEventHashCode" minOccurs="0"/>
                <xsd:element ref="ns4:MediaServiceGenerationTime" minOccurs="0"/>
                <xsd:element ref="ns4:MediaServiceLocation" minOccurs="0"/>
                <xsd:element ref="ns4:MediaServiceAutoKeyPoints" minOccurs="0"/>
                <xsd:element ref="ns4:MediaServiceKeyPoint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http://schemas.microsoft.com/sharepoint/v4" elementFormDefault="qualified">
    <xsd:import namespace="http://schemas.microsoft.com/office/2006/documentManagement/types"/>
    <xsd:import namespace="http://schemas.microsoft.com/office/infopath/2007/PartnerControls"/>
    <xsd:element name="IconOverlay" ma:index="9" nillable="true" ma:displayName="IconOverlay" ma:hidden="true" ma:internalName="IconOverlay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fff0862-dda6-4fd7-9437-296e7a0fcd4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0" nillable="true" ma:displayName="MediaServiceMetadata" ma:description="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description="" ma:hidden="true" ma:internalName="MediaServiceFastMetadata" ma:readOnly="true">
      <xsd:simpleType>
        <xsd:restriction base="dms:Note"/>
      </xsd:simpleType>
    </xsd:element>
    <xsd:element name="MediaServiceAutoTags" ma:index="12" nillable="true" ma:displayName="MediaServiceAutoTags" ma:description="" ma:internalName="MediaServiceAutoTags" ma:readOnly="true">
      <xsd:simpleType>
        <xsd:restriction base="dms:Text"/>
      </xsd:simpleType>
    </xsd:element>
    <xsd:element name="MediaServiceDateTaken" ma:index="13" nillable="true" ma:displayName="MediaServiceDateTaken" ma:description="" ma:hidden="true" ma:internalName="MediaServiceDateTaken" ma:readOnly="true">
      <xsd:simpleType>
        <xsd:restriction base="dms:Text"/>
      </xsd:simpleType>
    </xsd:element>
    <xsd:element name="MediaServiceOCR" ma:index="16" nillable="true" ma:displayName="MediaServiceOCR" ma:internalName="MediaServiceOCR" ma:readOnly="true">
      <xsd:simpleType>
        <xsd:restriction base="dms:Note">
          <xsd:maxLength value="255"/>
        </xsd:restriction>
      </xsd:simpleType>
    </xsd:element>
    <xsd:element name="MediaServiceEventHashCode" ma:index="17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GenerationTime" ma:index="18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MediaServiceAutoKeyPoints" ma:index="20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21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7dcc4a76-b6f0-4a5c-8242-557922f7abb0" elementFormDefault="qualified">
    <xsd:import namespace="http://schemas.microsoft.com/office/2006/documentManagement/types"/>
    <xsd:import namespace="http://schemas.microsoft.com/office/infopath/2007/PartnerControls"/>
    <xsd:element name="SharedWithUsers" ma:index="14" nillable="true" ma:displayName="Shared With" ma:description="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5" nillable="true" ma:displayName="Shared With Details" ma:description="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 ma:index="8" ma:displayName="Keywords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IconOverlay xmlns="http://schemas.microsoft.com/sharepoint/v4" xsi:nil="true"/>
  </documentManagement>
</p:properties>
</file>

<file path=customXml/itemProps1.xml><?xml version="1.0" encoding="utf-8"?>
<ds:datastoreItem xmlns:ds="http://schemas.openxmlformats.org/officeDocument/2006/customXml" ds:itemID="{33EB82B5-8B91-4D2B-975E-901B9FC1FAD0}"/>
</file>

<file path=customXml/itemProps2.xml><?xml version="1.0" encoding="utf-8"?>
<ds:datastoreItem xmlns:ds="http://schemas.openxmlformats.org/officeDocument/2006/customXml" ds:itemID="{13344364-8D3D-40B1-AF86-C8A9B31BBB38}"/>
</file>

<file path=customXml/itemProps3.xml><?xml version="1.0" encoding="utf-8"?>
<ds:datastoreItem xmlns:ds="http://schemas.openxmlformats.org/officeDocument/2006/customXml" ds:itemID="{CD02406E-E7B0-4557-B894-D7E7324BE96C}"/>
</file>

<file path=docProps/app.xml><?xml version="1.0" encoding="utf-8"?>
<Properties xmlns="http://schemas.openxmlformats.org/officeDocument/2006/extended-properties" xmlns:vt="http://schemas.openxmlformats.org/officeDocument/2006/docPropsVTypes">
  <Template>{1334F989-28F5-1B4E-88E7-EDCE948D5C2D}tf10001058</Template>
  <TotalTime>689</TotalTime>
  <Words>611</Words>
  <Application>Microsoft Macintosh PowerPoint</Application>
  <PresentationFormat>Widescreen</PresentationFormat>
  <Paragraphs>160</Paragraphs>
  <Slides>23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23</vt:i4>
      </vt:variant>
    </vt:vector>
  </HeadingPairs>
  <TitlesOfParts>
    <vt:vector size="27" baseType="lpstr">
      <vt:lpstr>Arial</vt:lpstr>
      <vt:lpstr>Calibri</vt:lpstr>
      <vt:lpstr>Wingdings</vt:lpstr>
      <vt:lpstr>Celestial</vt:lpstr>
      <vt:lpstr>Healthy Behaviors &amp; Wellness</vt:lpstr>
      <vt:lpstr>Objectives</vt:lpstr>
      <vt:lpstr>Difference in Health and Wellness</vt:lpstr>
      <vt:lpstr>Nine Dimensions of Wellness</vt:lpstr>
      <vt:lpstr>How have things changed</vt:lpstr>
      <vt:lpstr>Leading Causes of death in the U.S.</vt:lpstr>
      <vt:lpstr>Leading Contributors to Death</vt:lpstr>
      <vt:lpstr>Positive influences on Health &amp; Wellness</vt:lpstr>
      <vt:lpstr>Positive influences on Health &amp; Wellness (continued)</vt:lpstr>
      <vt:lpstr>Factors that effect your wellness</vt:lpstr>
      <vt:lpstr>Behaviors That can improve Wellness</vt:lpstr>
      <vt:lpstr>Changing your Behavior </vt:lpstr>
      <vt:lpstr>Transtheoretical Model</vt:lpstr>
      <vt:lpstr>Transtheoretical Model Shortcomings</vt:lpstr>
      <vt:lpstr>Ten Processes of change</vt:lpstr>
      <vt:lpstr>Barriers to Lifestyle modification</vt:lpstr>
      <vt:lpstr>Barriers to Admission of a problem</vt:lpstr>
      <vt:lpstr>Barriers to initial attempts to change</vt:lpstr>
      <vt:lpstr>Barriers to long-term change</vt:lpstr>
      <vt:lpstr>Create a Personal plan</vt:lpstr>
      <vt:lpstr>SMART Goals</vt:lpstr>
      <vt:lpstr>Create a Personal plan (continued)</vt:lpstr>
      <vt:lpstr>Tips for create lasting changes</vt:lpstr>
    </vt:vector>
  </TitlesOfParts>
  <Company>GA Highlands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Intro to fitness and wellness</dc:title>
  <dc:creator>Jonathan Howard</dc:creator>
  <cp:lastModifiedBy>Jason Hitzeman</cp:lastModifiedBy>
  <cp:revision>42</cp:revision>
  <dcterms:created xsi:type="dcterms:W3CDTF">2016-08-16T13:45:28Z</dcterms:created>
  <dcterms:modified xsi:type="dcterms:W3CDTF">2020-12-24T15:44:22Z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0x0101007222C76DF9BD8349B0CA3C9A1AA4C548</vt:lpwstr>
  </property>
</Properties>
</file>