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732" r:id="rId1"/>
  </p:sldMasterIdLst>
  <p:sldIdLst>
    <p:sldId id="256" r:id="rId2"/>
    <p:sldId id="262" r:id="rId3"/>
    <p:sldId id="263" r:id="rId4"/>
    <p:sldId id="259" r:id="rId5"/>
    <p:sldId id="257" r:id="rId6"/>
    <p:sldId id="258" r:id="rId7"/>
    <p:sldId id="260" r:id="rId8"/>
    <p:sldId id="265" r:id="rId9"/>
    <p:sldId id="264" r:id="rId10"/>
    <p:sldId id="261" r:id="rId11"/>
    <p:sldId id="267" r:id="rId12"/>
    <p:sldId id="270" r:id="rId13"/>
    <p:sldId id="271" r:id="rId14"/>
    <p:sldId id="266" r:id="rId15"/>
    <p:sldId id="268" r:id="rId16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10"/>
    <p:restoredTop sz="94419"/>
  </p:normalViewPr>
  <p:slideViewPr>
    <p:cSldViewPr snapToGrid="0" snapToObjects="1">
      <p:cViewPr varScale="1">
        <p:scale>
          <a:sx n="106" d="100"/>
          <a:sy n="106" d="100"/>
        </p:scale>
        <p:origin x="792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customXml" Target="../customXml/item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customXml" Target="../customXml/item3.xml"/><Relationship Id="rId10" Type="http://schemas.openxmlformats.org/officeDocument/2006/relationships/slide" Target="slides/slide9.xml"/><Relationship Id="rId19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2400" b="1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dirty="0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87DE6118-2437-4B30-8E3C-4D2BE6020583}" type="datetimeFigureOut">
              <a:rPr lang="en-US" smtClean="0"/>
              <a:pPr/>
              <a:t>2/18/21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22762633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199942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2810416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41896975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8401962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7688297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074732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324580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224610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107621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2785930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02509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2/18/21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9893816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2/18/21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755864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t>2/18/21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90022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8576547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7DE6118-2437-4B30-8E3C-4D2BE6020583}" type="datetimeFigureOut">
              <a:rPr lang="en-US" smtClean="0"/>
              <a:pPr/>
              <a:t>2/18/21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16793442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87DE6118-2437-4B30-8E3C-4D2BE6020583}" type="datetimeFigureOut">
              <a:rPr lang="en-US" smtClean="0"/>
              <a:pPr/>
              <a:t>2/18/21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69E57DC2-970A-4B3E-BB1C-7A09969E49DF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91964119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3733" r:id="rId1"/>
    <p:sldLayoutId id="2147483734" r:id="rId2"/>
    <p:sldLayoutId id="2147483735" r:id="rId3"/>
    <p:sldLayoutId id="2147483736" r:id="rId4"/>
    <p:sldLayoutId id="2147483737" r:id="rId5"/>
    <p:sldLayoutId id="2147483738" r:id="rId6"/>
    <p:sldLayoutId id="2147483739" r:id="rId7"/>
    <p:sldLayoutId id="2147483740" r:id="rId8"/>
    <p:sldLayoutId id="2147483741" r:id="rId9"/>
    <p:sldLayoutId id="2147483742" r:id="rId10"/>
    <p:sldLayoutId id="2147483743" r:id="rId11"/>
    <p:sldLayoutId id="2147483744" r:id="rId12"/>
    <p:sldLayoutId id="2147483745" r:id="rId13"/>
    <p:sldLayoutId id="2147483746" r:id="rId14"/>
    <p:sldLayoutId id="2147483747" r:id="rId15"/>
    <p:sldLayoutId id="2147483748" r:id="rId16"/>
    <p:sldLayoutId id="2147483749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4800" b="1" kern="1200" cap="all">
          <a:ln w="3175" cmpd="sng">
            <a:noFill/>
          </a:ln>
          <a:solidFill>
            <a:schemeClr val="tx1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30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30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30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30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3000" kern="1200" cap="none">
          <a:solidFill>
            <a:schemeClr val="tx1"/>
          </a:solidFill>
          <a:effectLst/>
          <a:latin typeface="Arial" panose="020B0604020202020204" pitchFamily="34" charset="0"/>
          <a:ea typeface="+mn-ea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/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solidFill>
          <a:srgbClr val="00206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Cardiovascular DISEASE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/>
              <a:t>CHAPTER Ten</a:t>
            </a:r>
            <a:endParaRPr lang="en-US" sz="3600" dirty="0"/>
          </a:p>
        </p:txBody>
      </p:sp>
    </p:spTree>
    <p:extLst>
      <p:ext uri="{BB962C8B-B14F-4D97-AF65-F5344CB8AC3E}">
        <p14:creationId xmlns:p14="http://schemas.microsoft.com/office/powerpoint/2010/main" val="127201102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Prevention of cardiovascular disease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Diet</a:t>
            </a:r>
          </a:p>
          <a:p>
            <a:pPr lvl="1"/>
            <a:r>
              <a:rPr lang="en-US" sz="3000" dirty="0"/>
              <a:t>High in fruits and vegetables</a:t>
            </a:r>
          </a:p>
          <a:p>
            <a:pPr lvl="1"/>
            <a:r>
              <a:rPr lang="en-US" sz="3000" dirty="0"/>
              <a:t>Low fat (especially saturated)</a:t>
            </a:r>
          </a:p>
          <a:p>
            <a:pPr lvl="1"/>
            <a:r>
              <a:rPr lang="en-US" sz="3000" dirty="0"/>
              <a:t>High fiber</a:t>
            </a:r>
          </a:p>
          <a:p>
            <a:pPr lvl="1"/>
            <a:r>
              <a:rPr lang="en-US" sz="3000" dirty="0"/>
              <a:t>Lower sodium and increase potassium</a:t>
            </a:r>
          </a:p>
          <a:p>
            <a:r>
              <a:rPr lang="en-US" sz="3000" dirty="0"/>
              <a:t>Exercise</a:t>
            </a:r>
          </a:p>
        </p:txBody>
      </p:sp>
    </p:spTree>
    <p:extLst>
      <p:ext uri="{BB962C8B-B14F-4D97-AF65-F5344CB8AC3E}">
        <p14:creationId xmlns:p14="http://schemas.microsoft.com/office/powerpoint/2010/main" val="60094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6A425D9-EB0E-0E4E-8025-3D89BC93CD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Prevention of cardiovascular disease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2224067-6326-B847-A674-FAB6031C823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Limit/eliminate tobacco, alcohol, and drug use</a:t>
            </a:r>
          </a:p>
          <a:p>
            <a:r>
              <a:rPr lang="en-US" sz="3000" dirty="0"/>
              <a:t>Maintain healthy blood pressure</a:t>
            </a:r>
          </a:p>
          <a:p>
            <a:r>
              <a:rPr lang="en-US" sz="3000" dirty="0"/>
              <a:t>Maintain healthy cholesterol</a:t>
            </a:r>
          </a:p>
          <a:p>
            <a:r>
              <a:rPr lang="en-US" sz="3000" dirty="0"/>
              <a:t>Stress and anger management</a:t>
            </a:r>
          </a:p>
        </p:txBody>
      </p:sp>
    </p:spTree>
    <p:extLst>
      <p:ext uri="{BB962C8B-B14F-4D97-AF65-F5344CB8AC3E}">
        <p14:creationId xmlns:p14="http://schemas.microsoft.com/office/powerpoint/2010/main" val="28899931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810B211-8831-9B4F-BD41-B6287D9B79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 your numbers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48B06A5-5D16-304E-B635-31BA5E543FE3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000" b="1" dirty="0"/>
              <a:t>Lipoprotein Profile</a:t>
            </a:r>
          </a:p>
          <a:p>
            <a:pPr lvl="1"/>
            <a:r>
              <a:rPr lang="en-US" sz="3000" dirty="0"/>
              <a:t>What – measures total cholesterol, LDL, HDL, and triglyceride levels in the blood</a:t>
            </a:r>
          </a:p>
          <a:p>
            <a:pPr lvl="1"/>
            <a:r>
              <a:rPr lang="en-US" sz="3000" dirty="0"/>
              <a:t>Why – high total cholesterol, LDL, or triglycerides, or low HDL indicate increased CVD risk</a:t>
            </a:r>
          </a:p>
          <a:p>
            <a:pPr lvl="1"/>
            <a:r>
              <a:rPr lang="en-US" sz="3000" dirty="0"/>
              <a:t>When –  CDC recommends once before puberty (9-11), once after (17-21), and every 4-6 years thereafter</a:t>
            </a:r>
          </a:p>
        </p:txBody>
      </p:sp>
    </p:spTree>
    <p:extLst>
      <p:ext uri="{BB962C8B-B14F-4D97-AF65-F5344CB8AC3E}">
        <p14:creationId xmlns:p14="http://schemas.microsoft.com/office/powerpoint/2010/main" val="7222815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1ED82B2-567A-9C4D-98D2-DA19C29F83D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Know your </a:t>
            </a:r>
            <a:r>
              <a:rPr lang="en-US"/>
              <a:t>numbers continued</a:t>
            </a:r>
            <a:endParaRPr lang="en-US" dirty="0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C8A9680-E2EE-C144-8C46-B28FBFF163E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000" b="1" dirty="0"/>
              <a:t>Fasting Glucose Level</a:t>
            </a:r>
            <a:endParaRPr lang="en-US" sz="3000" dirty="0"/>
          </a:p>
          <a:p>
            <a:pPr lvl="1"/>
            <a:r>
              <a:rPr lang="en-US" sz="3000" dirty="0"/>
              <a:t>What – measures blood glucose (sugar) levels after an 8+ hour fasting period</a:t>
            </a:r>
          </a:p>
          <a:p>
            <a:pPr lvl="1"/>
            <a:r>
              <a:rPr lang="en-US" sz="3000" dirty="0"/>
              <a:t>Why – used to diagnose diabetes (Type-1, Type-2, gestational)</a:t>
            </a:r>
          </a:p>
          <a:p>
            <a:pPr lvl="1"/>
            <a:r>
              <a:rPr lang="en-US" sz="3000" dirty="0"/>
              <a:t>When –  determined by your doctor based on risk factors which include: being over 45; BMI over 25; sedentary lifestyle; family history; high BP or cholesterol; or an African-American, Hispanic, American-Indian, or Asian-American heritage</a:t>
            </a:r>
          </a:p>
        </p:txBody>
      </p:sp>
    </p:spTree>
    <p:extLst>
      <p:ext uri="{BB962C8B-B14F-4D97-AF65-F5344CB8AC3E}">
        <p14:creationId xmlns:p14="http://schemas.microsoft.com/office/powerpoint/2010/main" val="1494647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966C641-5CCE-EE48-8FC7-CECA567C3E7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What to do if you suspect a heart attack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76878A57-7F48-4240-A4DC-FE1D330C887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r>
              <a:rPr lang="en-US" sz="3000" dirty="0"/>
              <a:t>Call 911 or local emergency number</a:t>
            </a:r>
          </a:p>
          <a:p>
            <a:r>
              <a:rPr lang="en-US" sz="3000" dirty="0"/>
              <a:t>Chew and swallow an aspirin – thins the blood</a:t>
            </a:r>
          </a:p>
          <a:p>
            <a:r>
              <a:rPr lang="en-US" sz="3000" dirty="0"/>
              <a:t>Take nitroglycerin (if prescribed) – opens up blood vessels</a:t>
            </a:r>
          </a:p>
          <a:p>
            <a:r>
              <a:rPr lang="en-US" sz="3000" dirty="0"/>
              <a:t>Perform CPR if person is unconscious – 30/2 (with breaths) or 100-120 compressions/min (without breaths)</a:t>
            </a:r>
          </a:p>
          <a:p>
            <a:r>
              <a:rPr lang="en-US" sz="3000" dirty="0"/>
              <a:t>Use an AED (Automated External Defibrillator) if available and person is unconscious</a:t>
            </a:r>
          </a:p>
        </p:txBody>
      </p:sp>
    </p:spTree>
    <p:extLst>
      <p:ext uri="{BB962C8B-B14F-4D97-AF65-F5344CB8AC3E}">
        <p14:creationId xmlns:p14="http://schemas.microsoft.com/office/powerpoint/2010/main" val="28409732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B145AE1-FCC0-8E49-86BA-B6DAD5724DD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How to recognize early signs of a stroke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0053E16-44B9-394B-86FA-75B4FAFF24C2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b="1" i="1" dirty="0"/>
              <a:t>Act FAST</a:t>
            </a:r>
          </a:p>
          <a:p>
            <a:pPr lvl="1"/>
            <a:r>
              <a:rPr lang="en-US" sz="3000" b="1" i="1" dirty="0"/>
              <a:t>F = Face</a:t>
            </a:r>
            <a:r>
              <a:rPr lang="en-US" sz="3000" b="1" dirty="0"/>
              <a:t>:</a:t>
            </a:r>
            <a:r>
              <a:rPr lang="en-US" sz="3000" dirty="0"/>
              <a:t> Is one side of the face drooping down?</a:t>
            </a:r>
          </a:p>
          <a:p>
            <a:pPr lvl="1"/>
            <a:r>
              <a:rPr lang="en-US" sz="3000" b="1" i="1" dirty="0"/>
              <a:t>A = Arm</a:t>
            </a:r>
            <a:r>
              <a:rPr lang="en-US" sz="3000" b="1" dirty="0"/>
              <a:t>:</a:t>
            </a:r>
            <a:r>
              <a:rPr lang="en-US" sz="3000" dirty="0"/>
              <a:t> Can the person raise both arms or is one arm weak?</a:t>
            </a:r>
          </a:p>
          <a:p>
            <a:pPr lvl="1"/>
            <a:r>
              <a:rPr lang="en-US" sz="3000" b="1" i="1" dirty="0"/>
              <a:t>S = Speech</a:t>
            </a:r>
            <a:r>
              <a:rPr lang="en-US" sz="3000" b="1" dirty="0"/>
              <a:t>:</a:t>
            </a:r>
            <a:r>
              <a:rPr lang="en-US" sz="3000" dirty="0"/>
              <a:t> Is speech slurred or confusing?</a:t>
            </a:r>
          </a:p>
          <a:p>
            <a:pPr lvl="1"/>
            <a:r>
              <a:rPr lang="en-US" sz="3000" b="1" i="1" dirty="0"/>
              <a:t>T = Time</a:t>
            </a:r>
            <a:r>
              <a:rPr lang="en-US" sz="3000" b="1" dirty="0"/>
              <a:t>: </a:t>
            </a:r>
            <a:r>
              <a:rPr lang="en-US" sz="3000" dirty="0"/>
              <a:t>Time is critical!! Call 9-1-1 immediately!</a:t>
            </a:r>
          </a:p>
        </p:txBody>
      </p:sp>
    </p:spTree>
    <p:extLst>
      <p:ext uri="{BB962C8B-B14F-4D97-AF65-F5344CB8AC3E}">
        <p14:creationId xmlns:p14="http://schemas.microsoft.com/office/powerpoint/2010/main" val="22999191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74FAF13-BB1A-F14B-B20E-114FCCC41BE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6A325A-91A7-E647-93CE-FC9C659CDEE8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Learn the key terminology for heart disease and stroke</a:t>
            </a:r>
          </a:p>
          <a:p>
            <a:r>
              <a:rPr lang="en-US" sz="3200" dirty="0"/>
              <a:t>Identify risk factors that predispose for heart disease and stroke </a:t>
            </a:r>
          </a:p>
          <a:p>
            <a:r>
              <a:rPr lang="en-US" sz="3200" dirty="0"/>
              <a:t>Explore the personal risk assessment for heart disease</a:t>
            </a:r>
          </a:p>
        </p:txBody>
      </p:sp>
    </p:spTree>
    <p:extLst>
      <p:ext uri="{BB962C8B-B14F-4D97-AF65-F5344CB8AC3E}">
        <p14:creationId xmlns:p14="http://schemas.microsoft.com/office/powerpoint/2010/main" val="230865181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654D0A1-CEA8-3E4B-B60C-8BB5ADF4B2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is Cardiovascular disease?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279C22E-A082-1145-BACD-4EDADA52B2D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sz="3000" b="1" i="1" dirty="0"/>
              <a:t>Cardiovascular (Heart) Disease </a:t>
            </a:r>
            <a:r>
              <a:rPr lang="en-US" sz="3000" dirty="0"/>
              <a:t>– generally refers to conditions that involve narrowed or blocked blood vessels that can lead to a heart attack, chest pain (angina) or stroke. Other</a:t>
            </a:r>
            <a:r>
              <a:rPr lang="en-US" sz="3000" b="1" dirty="0"/>
              <a:t> </a:t>
            </a:r>
            <a:r>
              <a:rPr lang="en-US" sz="3000" dirty="0"/>
              <a:t>conditions, such as those that affect your heart's muscle, valves, or rhythm, also are considered forms</a:t>
            </a:r>
          </a:p>
          <a:p>
            <a:r>
              <a:rPr lang="en-US" sz="3000" dirty="0"/>
              <a:t>Leading killer of Americans with about 425,000 deaths each year</a:t>
            </a:r>
          </a:p>
          <a:p>
            <a:r>
              <a:rPr lang="en-US" sz="3000" dirty="0"/>
              <a:t>Exact cause is unknown but many factors contribute to CVD</a:t>
            </a:r>
          </a:p>
        </p:txBody>
      </p:sp>
    </p:spTree>
    <p:extLst>
      <p:ext uri="{BB962C8B-B14F-4D97-AF65-F5344CB8AC3E}">
        <p14:creationId xmlns:p14="http://schemas.microsoft.com/office/powerpoint/2010/main" val="13902007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Major CVD risk factors (unchangeable)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/>
              <a:t>Age</a:t>
            </a:r>
          </a:p>
          <a:p>
            <a:r>
              <a:rPr lang="en-US" sz="3000" dirty="0"/>
              <a:t>Heredity/family history</a:t>
            </a:r>
          </a:p>
          <a:p>
            <a:r>
              <a:rPr lang="en-US" sz="3000" dirty="0"/>
              <a:t>Gender (males)</a:t>
            </a:r>
          </a:p>
          <a:p>
            <a:r>
              <a:rPr lang="en-US" sz="3000" dirty="0"/>
              <a:t>Ethnicity</a:t>
            </a:r>
          </a:p>
          <a:p>
            <a:r>
              <a:rPr lang="en-US" sz="3000" dirty="0"/>
              <a:t>Inflammation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28411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Major CVD Risk factors (changeable)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/>
              <a:t>Tobacco use</a:t>
            </a:r>
          </a:p>
          <a:p>
            <a:r>
              <a:rPr lang="en-US" sz="3000" dirty="0"/>
              <a:t>High blood pressure</a:t>
            </a:r>
          </a:p>
          <a:p>
            <a:r>
              <a:rPr lang="en-US" sz="3000" dirty="0"/>
              <a:t>Physical inactivity</a:t>
            </a:r>
          </a:p>
          <a:p>
            <a:r>
              <a:rPr lang="en-US" sz="3000" dirty="0"/>
              <a:t>Obesity</a:t>
            </a:r>
          </a:p>
          <a:p>
            <a:r>
              <a:rPr lang="en-US" sz="3000" dirty="0"/>
              <a:t>Type-2 diabetes</a:t>
            </a:r>
          </a:p>
        </p:txBody>
      </p:sp>
    </p:spTree>
    <p:extLst>
      <p:ext uri="{BB962C8B-B14F-4D97-AF65-F5344CB8AC3E}">
        <p14:creationId xmlns:p14="http://schemas.microsoft.com/office/powerpoint/2010/main" val="48960809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Other CVD risk factors (changeable)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3000" dirty="0"/>
              <a:t>High triglycerides (LDL; cholesterol) </a:t>
            </a:r>
          </a:p>
          <a:p>
            <a:r>
              <a:rPr lang="en-US" sz="3000" dirty="0"/>
              <a:t>Metabolic syndrome</a:t>
            </a:r>
          </a:p>
          <a:p>
            <a:r>
              <a:rPr lang="en-US" sz="3000" dirty="0"/>
              <a:t>Psychosocial factors</a:t>
            </a:r>
          </a:p>
          <a:p>
            <a:r>
              <a:rPr lang="en-US" sz="3000" dirty="0"/>
              <a:t>Alcohol and drugs</a:t>
            </a:r>
          </a:p>
        </p:txBody>
      </p:sp>
    </p:spTree>
    <p:extLst>
      <p:ext uri="{BB962C8B-B14F-4D97-AF65-F5344CB8AC3E}">
        <p14:creationId xmlns:p14="http://schemas.microsoft.com/office/powerpoint/2010/main" val="18334346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Forms of Cardiovascular disease 1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r>
              <a:rPr lang="en-US" sz="3000" dirty="0"/>
              <a:t>Heart disease/Heart attack</a:t>
            </a:r>
          </a:p>
          <a:p>
            <a:pPr lvl="1"/>
            <a:r>
              <a:rPr lang="en-US" sz="3000" b="1" i="1" dirty="0"/>
              <a:t>Angina pectoris </a:t>
            </a:r>
            <a:r>
              <a:rPr lang="en-US" sz="3000" dirty="0"/>
              <a:t>– chest pain usually associated with low blood flow </a:t>
            </a:r>
          </a:p>
          <a:p>
            <a:pPr lvl="1"/>
            <a:r>
              <a:rPr lang="en-US" sz="3000" b="1" i="1" dirty="0"/>
              <a:t>Arrhythmia</a:t>
            </a:r>
            <a:r>
              <a:rPr lang="en-US" sz="3000" dirty="0"/>
              <a:t> – heart rhythm disorder; sometime corrected with pacemaker</a:t>
            </a:r>
          </a:p>
          <a:p>
            <a:pPr lvl="1"/>
            <a:r>
              <a:rPr lang="en-US" sz="3000" b="1" i="1" dirty="0"/>
              <a:t>Sudden cardiac arrest </a:t>
            </a:r>
            <a:r>
              <a:rPr lang="en-US" sz="3000" dirty="0"/>
              <a:t>– heart unexpectedly stops beating</a:t>
            </a:r>
          </a:p>
        </p:txBody>
      </p:sp>
    </p:spTree>
    <p:extLst>
      <p:ext uri="{BB962C8B-B14F-4D97-AF65-F5344CB8AC3E}">
        <p14:creationId xmlns:p14="http://schemas.microsoft.com/office/powerpoint/2010/main" val="1896189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8B503A2-681D-D147-B050-A4C3BE6888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Forms of Cardiovascular disease 2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FC023BB-80D2-2442-832D-0C490E56D29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b="1" i="1" dirty="0"/>
              <a:t>Atherosclerosis</a:t>
            </a:r>
            <a:r>
              <a:rPr lang="en-US" sz="3000" dirty="0"/>
              <a:t> – buildup of fats, cholesterol and other substances in and on your artery walls (plaque)</a:t>
            </a:r>
          </a:p>
          <a:p>
            <a:r>
              <a:rPr lang="en-US" sz="3000" b="1" i="1" dirty="0"/>
              <a:t>Congestive heart failure </a:t>
            </a:r>
            <a:r>
              <a:rPr lang="en-US" sz="3000" dirty="0"/>
              <a:t>– progressive build-up of fluid around the heart which causes it to pump inefficiently; can lead fluid to collect in the lungs, liver, abdomen, and lower body</a:t>
            </a:r>
          </a:p>
        </p:txBody>
      </p:sp>
    </p:spTree>
    <p:extLst>
      <p:ext uri="{BB962C8B-B14F-4D97-AF65-F5344CB8AC3E}">
        <p14:creationId xmlns:p14="http://schemas.microsoft.com/office/powerpoint/2010/main" val="8603421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465398-547E-B744-B7C7-2BD266CC017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/>
              <a:t>Forms of Cardiovascular disease 3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F79B197-F32C-7649-A4BA-B9384D23A911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 fontScale="85000" lnSpcReduction="10000"/>
          </a:bodyPr>
          <a:lstStyle/>
          <a:p>
            <a:r>
              <a:rPr lang="en-US" sz="3000" dirty="0"/>
              <a:t>Stroke – sudden interruption of blood flow to the brain</a:t>
            </a:r>
          </a:p>
          <a:p>
            <a:pPr lvl="1"/>
            <a:r>
              <a:rPr lang="en-US" sz="3000" b="1" i="1" dirty="0"/>
              <a:t>Thrombotic</a:t>
            </a:r>
            <a:r>
              <a:rPr lang="en-US" sz="3000" dirty="0"/>
              <a:t> – caused by clot or plaque build-up in the brain</a:t>
            </a:r>
          </a:p>
          <a:p>
            <a:pPr lvl="1"/>
            <a:r>
              <a:rPr lang="en-US" sz="3000" b="1" i="1" dirty="0"/>
              <a:t>Embolic</a:t>
            </a:r>
            <a:r>
              <a:rPr lang="en-US" sz="3000" dirty="0"/>
              <a:t> – caused by a clot forming elsewhere in the body and moving to the brain</a:t>
            </a:r>
          </a:p>
          <a:p>
            <a:pPr lvl="1">
              <a:buClr>
                <a:prstClr val="white"/>
              </a:buClr>
            </a:pPr>
            <a:r>
              <a:rPr lang="en-US" sz="3000" b="1" i="1" dirty="0"/>
              <a:t>Ischemic</a:t>
            </a:r>
            <a:r>
              <a:rPr lang="en-US" sz="3000" dirty="0"/>
              <a:t> – caused by blockage of vessel leading to the brain</a:t>
            </a:r>
            <a:endParaRPr lang="en-US" sz="3000" b="1" i="1" dirty="0"/>
          </a:p>
          <a:p>
            <a:pPr lvl="1">
              <a:buClr>
                <a:prstClr val="white"/>
              </a:buClr>
            </a:pPr>
            <a:r>
              <a:rPr lang="en-US" sz="3000" b="1" i="1" dirty="0">
                <a:solidFill>
                  <a:prstClr val="white"/>
                </a:solidFill>
              </a:rPr>
              <a:t>Hemorrhagic</a:t>
            </a:r>
            <a:r>
              <a:rPr lang="en-US" sz="3000" dirty="0">
                <a:solidFill>
                  <a:prstClr val="white"/>
                </a:solidFill>
              </a:rPr>
              <a:t> – occurs when a vessels leaks blood into the brain</a:t>
            </a:r>
          </a:p>
        </p:txBody>
      </p:sp>
    </p:spTree>
    <p:extLst>
      <p:ext uri="{BB962C8B-B14F-4D97-AF65-F5344CB8AC3E}">
        <p14:creationId xmlns:p14="http://schemas.microsoft.com/office/powerpoint/2010/main" val="6223958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1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3F296A"/>
      </a:dk2>
      <a:lt2>
        <a:srgbClr val="EBEBEB"/>
      </a:lt2>
      <a:accent1>
        <a:srgbClr val="E84574"/>
      </a:accent1>
      <a:accent2>
        <a:srgbClr val="798FF2"/>
      </a:accent2>
      <a:accent3>
        <a:srgbClr val="95C369"/>
      </a:accent3>
      <a:accent4>
        <a:srgbClr val="EE875A"/>
      </a:accent4>
      <a:accent5>
        <a:srgbClr val="C363E8"/>
      </a:accent5>
      <a:accent6>
        <a:srgbClr val="6AADC8"/>
      </a:accent6>
      <a:hlink>
        <a:srgbClr val="FE80C7"/>
      </a:hlink>
      <a:folHlink>
        <a:srgbClr val="FBA3EC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61DDDE80-2DFA-4F2A-B66F-72059846BDA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6F43DF2C-F57A-4B0F-815F-9C1D3F969094}"/>
</file>

<file path=customXml/itemProps2.xml><?xml version="1.0" encoding="utf-8"?>
<ds:datastoreItem xmlns:ds="http://schemas.openxmlformats.org/officeDocument/2006/customXml" ds:itemID="{6CEB0DC2-7BEB-407C-9D9A-AF1880CD7224}"/>
</file>

<file path=customXml/itemProps3.xml><?xml version="1.0" encoding="utf-8"?>
<ds:datastoreItem xmlns:ds="http://schemas.openxmlformats.org/officeDocument/2006/customXml" ds:itemID="{73C391C5-08D8-4CB7-95DF-906EAFDBE6D5}"/>
</file>

<file path=docProps/app.xml><?xml version="1.0" encoding="utf-8"?>
<Properties xmlns="http://schemas.openxmlformats.org/officeDocument/2006/extended-properties" xmlns:vt="http://schemas.openxmlformats.org/officeDocument/2006/docPropsVTypes">
  <Template>{1334F989-28F5-1B4E-88E7-EDCE948D5C2D}tf10001058</Template>
  <TotalTime>1267</TotalTime>
  <Words>648</Words>
  <Application>Microsoft Macintosh PowerPoint</Application>
  <PresentationFormat>Widescreen</PresentationFormat>
  <Paragraphs>75</Paragraphs>
  <Slides>15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8" baseType="lpstr">
      <vt:lpstr>Arial</vt:lpstr>
      <vt:lpstr>Calibri</vt:lpstr>
      <vt:lpstr>Celestial</vt:lpstr>
      <vt:lpstr>Cardiovascular DISEASE</vt:lpstr>
      <vt:lpstr>objectives</vt:lpstr>
      <vt:lpstr>What is Cardiovascular disease?</vt:lpstr>
      <vt:lpstr>Major CVD risk factors (unchangeable)</vt:lpstr>
      <vt:lpstr>Major CVD Risk factors (changeable)</vt:lpstr>
      <vt:lpstr>Other CVD risk factors (changeable) </vt:lpstr>
      <vt:lpstr>Forms of Cardiovascular disease 1</vt:lpstr>
      <vt:lpstr>Forms of Cardiovascular disease 2</vt:lpstr>
      <vt:lpstr>Forms of Cardiovascular disease 3</vt:lpstr>
      <vt:lpstr>Prevention of cardiovascular disease 1</vt:lpstr>
      <vt:lpstr>Prevention of cardiovascular disease 2</vt:lpstr>
      <vt:lpstr>Know your numbers</vt:lpstr>
      <vt:lpstr>Know your numbers continued</vt:lpstr>
      <vt:lpstr>What to do if you suspect a heart attack</vt:lpstr>
      <vt:lpstr>How to recognize early signs of a stroke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Cardiovascular health</dc:title>
  <dc:creator>Jonathan Howard</dc:creator>
  <cp:lastModifiedBy>Jason Hitzeman</cp:lastModifiedBy>
  <cp:revision>25</cp:revision>
  <dcterms:created xsi:type="dcterms:W3CDTF">2016-11-01T14:23:45Z</dcterms:created>
  <dcterms:modified xsi:type="dcterms:W3CDTF">2021-02-18T13:59:23Z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