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slides/slide40.xml" ContentType="application/vnd.openxmlformats-officedocument.presentationml.slide+xml"/>
  <Override PartName="/ppt/slides/slide41.xml" ContentType="application/vnd.openxmlformats-officedocument.presentationml.slide+xml"/>
  <Override PartName="/ppt/slides/slide42.xml" ContentType="application/vnd.openxmlformats-officedocument.presentationml.slide+xml"/>
  <Override PartName="/ppt/slides/slide43.xml" ContentType="application/vnd.openxmlformats-officedocument.presentationml.slide+xml"/>
  <Override PartName="/ppt/slides/slide44.xml" ContentType="application/vnd.openxmlformats-officedocument.presentationml.slide+xml"/>
  <Override PartName="/ppt/slides/slide45.xml" ContentType="application/vnd.openxmlformats-officedocument.presentationml.slide+xml"/>
  <Override PartName="/ppt/slides/slide46.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autoCompressPictures="0">
  <p:sldMasterIdLst>
    <p:sldMasterId id="2147483722" r:id="rId4"/>
  </p:sldMasterIdLst>
  <p:sldIdLst>
    <p:sldId id="256" r:id="rId5"/>
    <p:sldId id="290" r:id="rId6"/>
    <p:sldId id="257" r:id="rId7"/>
    <p:sldId id="291" r:id="rId8"/>
    <p:sldId id="258" r:id="rId9"/>
    <p:sldId id="259" r:id="rId10"/>
    <p:sldId id="260" r:id="rId11"/>
    <p:sldId id="261" r:id="rId12"/>
    <p:sldId id="262" r:id="rId13"/>
    <p:sldId id="263" r:id="rId14"/>
    <p:sldId id="307" r:id="rId15"/>
    <p:sldId id="264" r:id="rId16"/>
    <p:sldId id="265" r:id="rId17"/>
    <p:sldId id="266" r:id="rId18"/>
    <p:sldId id="308" r:id="rId19"/>
    <p:sldId id="267" r:id="rId20"/>
    <p:sldId id="268" r:id="rId21"/>
    <p:sldId id="309" r:id="rId22"/>
    <p:sldId id="269" r:id="rId23"/>
    <p:sldId id="270" r:id="rId24"/>
    <p:sldId id="271" r:id="rId25"/>
    <p:sldId id="275" r:id="rId26"/>
    <p:sldId id="272" r:id="rId27"/>
    <p:sldId id="274" r:id="rId28"/>
    <p:sldId id="276" r:id="rId29"/>
    <p:sldId id="293" r:id="rId30"/>
    <p:sldId id="294" r:id="rId31"/>
    <p:sldId id="277" r:id="rId32"/>
    <p:sldId id="278" r:id="rId33"/>
    <p:sldId id="310" r:id="rId34"/>
    <p:sldId id="311" r:id="rId35"/>
    <p:sldId id="280" r:id="rId36"/>
    <p:sldId id="281" r:id="rId37"/>
    <p:sldId id="282" r:id="rId38"/>
    <p:sldId id="304" r:id="rId39"/>
    <p:sldId id="283" r:id="rId40"/>
    <p:sldId id="300" r:id="rId41"/>
    <p:sldId id="284" r:id="rId42"/>
    <p:sldId id="301" r:id="rId43"/>
    <p:sldId id="312" r:id="rId44"/>
    <p:sldId id="285" r:id="rId45"/>
    <p:sldId id="286" r:id="rId46"/>
    <p:sldId id="302" r:id="rId47"/>
    <p:sldId id="287" r:id="rId48"/>
    <p:sldId id="288" r:id="rId49"/>
    <p:sldId id="313" r:id="rId50"/>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Lst>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7416" autoAdjust="0"/>
    <p:restoredTop sz="94660"/>
  </p:normalViewPr>
  <p:slideViewPr>
    <p:cSldViewPr snapToGrid="0">
      <p:cViewPr varScale="1">
        <p:scale>
          <a:sx n="75" d="100"/>
          <a:sy n="75" d="100"/>
        </p:scale>
        <p:origin x="234" y="48"/>
      </p:cViewPr>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13" Type="http://schemas.openxmlformats.org/officeDocument/2006/relationships/slide" Target="slides/slide9.xml"/><Relationship Id="rId18" Type="http://schemas.openxmlformats.org/officeDocument/2006/relationships/slide" Target="slides/slide14.xml"/><Relationship Id="rId26" Type="http://schemas.openxmlformats.org/officeDocument/2006/relationships/slide" Target="slides/slide22.xml"/><Relationship Id="rId39" Type="http://schemas.openxmlformats.org/officeDocument/2006/relationships/slide" Target="slides/slide35.xml"/><Relationship Id="rId3" Type="http://schemas.openxmlformats.org/officeDocument/2006/relationships/customXml" Target="../customXml/item3.xml"/><Relationship Id="rId21" Type="http://schemas.openxmlformats.org/officeDocument/2006/relationships/slide" Target="slides/slide17.xml"/><Relationship Id="rId34" Type="http://schemas.openxmlformats.org/officeDocument/2006/relationships/slide" Target="slides/slide30.xml"/><Relationship Id="rId42" Type="http://schemas.openxmlformats.org/officeDocument/2006/relationships/slide" Target="slides/slide38.xml"/><Relationship Id="rId47" Type="http://schemas.openxmlformats.org/officeDocument/2006/relationships/slide" Target="slides/slide43.xml"/><Relationship Id="rId50" Type="http://schemas.openxmlformats.org/officeDocument/2006/relationships/slide" Target="slides/slide46.xml"/><Relationship Id="rId7" Type="http://schemas.openxmlformats.org/officeDocument/2006/relationships/slide" Target="slides/slide3.xml"/><Relationship Id="rId12" Type="http://schemas.openxmlformats.org/officeDocument/2006/relationships/slide" Target="slides/slide8.xml"/><Relationship Id="rId17" Type="http://schemas.openxmlformats.org/officeDocument/2006/relationships/slide" Target="slides/slide13.xml"/><Relationship Id="rId25" Type="http://schemas.openxmlformats.org/officeDocument/2006/relationships/slide" Target="slides/slide21.xml"/><Relationship Id="rId33" Type="http://schemas.openxmlformats.org/officeDocument/2006/relationships/slide" Target="slides/slide29.xml"/><Relationship Id="rId38" Type="http://schemas.openxmlformats.org/officeDocument/2006/relationships/slide" Target="slides/slide34.xml"/><Relationship Id="rId46" Type="http://schemas.openxmlformats.org/officeDocument/2006/relationships/slide" Target="slides/slide42.xml"/><Relationship Id="rId2" Type="http://schemas.openxmlformats.org/officeDocument/2006/relationships/customXml" Target="../customXml/item2.xml"/><Relationship Id="rId16" Type="http://schemas.openxmlformats.org/officeDocument/2006/relationships/slide" Target="slides/slide12.xml"/><Relationship Id="rId20" Type="http://schemas.openxmlformats.org/officeDocument/2006/relationships/slide" Target="slides/slide16.xml"/><Relationship Id="rId29" Type="http://schemas.openxmlformats.org/officeDocument/2006/relationships/slide" Target="slides/slide25.xml"/><Relationship Id="rId41" Type="http://schemas.openxmlformats.org/officeDocument/2006/relationships/slide" Target="slides/slide37.xml"/><Relationship Id="rId54" Type="http://schemas.openxmlformats.org/officeDocument/2006/relationships/tableStyles" Target="tableStyles.xml"/><Relationship Id="rId1" Type="http://schemas.openxmlformats.org/officeDocument/2006/relationships/customXml" Target="../customXml/item1.xml"/><Relationship Id="rId6" Type="http://schemas.openxmlformats.org/officeDocument/2006/relationships/slide" Target="slides/slide2.xml"/><Relationship Id="rId11" Type="http://schemas.openxmlformats.org/officeDocument/2006/relationships/slide" Target="slides/slide7.xml"/><Relationship Id="rId24" Type="http://schemas.openxmlformats.org/officeDocument/2006/relationships/slide" Target="slides/slide20.xml"/><Relationship Id="rId32" Type="http://schemas.openxmlformats.org/officeDocument/2006/relationships/slide" Target="slides/slide28.xml"/><Relationship Id="rId37" Type="http://schemas.openxmlformats.org/officeDocument/2006/relationships/slide" Target="slides/slide33.xml"/><Relationship Id="rId40" Type="http://schemas.openxmlformats.org/officeDocument/2006/relationships/slide" Target="slides/slide36.xml"/><Relationship Id="rId45" Type="http://schemas.openxmlformats.org/officeDocument/2006/relationships/slide" Target="slides/slide41.xml"/><Relationship Id="rId53" Type="http://schemas.openxmlformats.org/officeDocument/2006/relationships/theme" Target="theme/theme1.xml"/><Relationship Id="rId5" Type="http://schemas.openxmlformats.org/officeDocument/2006/relationships/slide" Target="slides/slide1.xml"/><Relationship Id="rId15" Type="http://schemas.openxmlformats.org/officeDocument/2006/relationships/slide" Target="slides/slide11.xml"/><Relationship Id="rId23" Type="http://schemas.openxmlformats.org/officeDocument/2006/relationships/slide" Target="slides/slide19.xml"/><Relationship Id="rId28" Type="http://schemas.openxmlformats.org/officeDocument/2006/relationships/slide" Target="slides/slide24.xml"/><Relationship Id="rId36" Type="http://schemas.openxmlformats.org/officeDocument/2006/relationships/slide" Target="slides/slide32.xml"/><Relationship Id="rId49" Type="http://schemas.openxmlformats.org/officeDocument/2006/relationships/slide" Target="slides/slide45.xml"/><Relationship Id="rId10" Type="http://schemas.openxmlformats.org/officeDocument/2006/relationships/slide" Target="slides/slide6.xml"/><Relationship Id="rId19" Type="http://schemas.openxmlformats.org/officeDocument/2006/relationships/slide" Target="slides/slide15.xml"/><Relationship Id="rId31" Type="http://schemas.openxmlformats.org/officeDocument/2006/relationships/slide" Target="slides/slide27.xml"/><Relationship Id="rId44" Type="http://schemas.openxmlformats.org/officeDocument/2006/relationships/slide" Target="slides/slide40.xml"/><Relationship Id="rId52" Type="http://schemas.openxmlformats.org/officeDocument/2006/relationships/viewProps" Target="viewProps.xml"/><Relationship Id="rId4" Type="http://schemas.openxmlformats.org/officeDocument/2006/relationships/slideMaster" Target="slideMasters/slideMaster1.xml"/><Relationship Id="rId9" Type="http://schemas.openxmlformats.org/officeDocument/2006/relationships/slide" Target="slides/slide5.xml"/><Relationship Id="rId14" Type="http://schemas.openxmlformats.org/officeDocument/2006/relationships/slide" Target="slides/slide10.xml"/><Relationship Id="rId22" Type="http://schemas.openxmlformats.org/officeDocument/2006/relationships/slide" Target="slides/slide18.xml"/><Relationship Id="rId27" Type="http://schemas.openxmlformats.org/officeDocument/2006/relationships/slide" Target="slides/slide23.xml"/><Relationship Id="rId30" Type="http://schemas.openxmlformats.org/officeDocument/2006/relationships/slide" Target="slides/slide26.xml"/><Relationship Id="rId35" Type="http://schemas.openxmlformats.org/officeDocument/2006/relationships/slide" Target="slides/slide31.xml"/><Relationship Id="rId43" Type="http://schemas.openxmlformats.org/officeDocument/2006/relationships/slide" Target="slides/slide39.xml"/><Relationship Id="rId48" Type="http://schemas.openxmlformats.org/officeDocument/2006/relationships/slide" Target="slides/slide44.xml"/><Relationship Id="rId8" Type="http://schemas.openxmlformats.org/officeDocument/2006/relationships/slide" Target="slides/slide4.xml"/><Relationship Id="rId51" Type="http://schemas.openxmlformats.org/officeDocument/2006/relationships/presProps" Target="presProps.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pic>
        <p:nvPicPr>
          <p:cNvPr id="7" name="Picture 6" descr="Celestia-R1---OverlayTitle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ctrTitle"/>
          </p:nvPr>
        </p:nvSpPr>
        <p:spPr>
          <a:xfrm>
            <a:off x="3962399" y="1964267"/>
            <a:ext cx="7197726" cy="2421464"/>
          </a:xfrm>
        </p:spPr>
        <p:txBody>
          <a:bodyPr anchor="b">
            <a:normAutofit/>
          </a:bodyPr>
          <a:lstStyle>
            <a:lvl1pPr algn="r">
              <a:defRPr sz="4800" b="1">
                <a:effectLst/>
                <a:latin typeface="Arial" panose="020B0604020202020204" pitchFamily="34" charset="0"/>
                <a:cs typeface="Arial" panose="020B0604020202020204" pitchFamily="34" charset="0"/>
              </a:defRPr>
            </a:lvl1pPr>
          </a:lstStyle>
          <a:p>
            <a:r>
              <a:rPr lang="en-US" dirty="0"/>
              <a:t>Click to edit Master title style</a:t>
            </a:r>
          </a:p>
        </p:txBody>
      </p:sp>
      <p:sp>
        <p:nvSpPr>
          <p:cNvPr id="3" name="Subtitle 2"/>
          <p:cNvSpPr>
            <a:spLocks noGrp="1"/>
          </p:cNvSpPr>
          <p:nvPr>
            <p:ph type="subTitle" idx="1"/>
          </p:nvPr>
        </p:nvSpPr>
        <p:spPr>
          <a:xfrm>
            <a:off x="3962399" y="4385732"/>
            <a:ext cx="7197726" cy="1405467"/>
          </a:xfrm>
        </p:spPr>
        <p:txBody>
          <a:bodyPr anchor="t">
            <a:normAutofit/>
          </a:bodyPr>
          <a:lstStyle>
            <a:lvl1pPr marL="0" indent="0" algn="r">
              <a:buNone/>
              <a:defRPr sz="2400" b="1" cap="all">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dirty="0"/>
              <a:t>Click to edit Master subtitle style</a:t>
            </a:r>
          </a:p>
        </p:txBody>
      </p:sp>
      <p:sp>
        <p:nvSpPr>
          <p:cNvPr id="4" name="Date Placeholder 3"/>
          <p:cNvSpPr>
            <a:spLocks noGrp="1"/>
          </p:cNvSpPr>
          <p:nvPr>
            <p:ph type="dt" sz="half" idx="10"/>
          </p:nvPr>
        </p:nvSpPr>
        <p:spPr>
          <a:xfrm>
            <a:off x="8932558" y="5870575"/>
            <a:ext cx="1600200" cy="377825"/>
          </a:xfrm>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a:xfrm>
            <a:off x="3962399" y="5870575"/>
            <a:ext cx="4893958" cy="377825"/>
          </a:xfrm>
        </p:spPr>
        <p:txBody>
          <a:bodyPr/>
          <a:lstStyle/>
          <a:p>
            <a:endParaRPr lang="en-US" dirty="0"/>
          </a:p>
        </p:txBody>
      </p:sp>
      <p:sp>
        <p:nvSpPr>
          <p:cNvPr id="6" name="Slide Number Placeholder 5"/>
          <p:cNvSpPr>
            <a:spLocks noGrp="1"/>
          </p:cNvSpPr>
          <p:nvPr>
            <p:ph type="sldNum" sz="quarter" idx="12"/>
          </p:nvPr>
        </p:nvSpPr>
        <p:spPr>
          <a:xfrm>
            <a:off x="10608958" y="5870575"/>
            <a:ext cx="551167" cy="377825"/>
          </a:xfrm>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100810017"/>
      </p:ext>
    </p:extLst>
  </p:cSld>
  <p:clrMapOvr>
    <a:overrideClrMapping bg1="dk1" tx1="lt1" bg2="dk2" tx2="lt2" accent1="accent1" accent2="accent2" accent3="accent3" accent4="accent4" accent5="accent5" accent6="accent6" hlink="hlink" folHlink="folHlink"/>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4732865"/>
            <a:ext cx="10131427"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1371600" y="932112"/>
            <a:ext cx="8759827" cy="3164976"/>
          </a:xfrm>
          <a:prstGeom prst="roundRect">
            <a:avLst>
              <a:gd name="adj" fmla="val 43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85800" y="5299603"/>
            <a:ext cx="10131427" cy="49371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47958260"/>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3124199"/>
          </a:xfrm>
        </p:spPr>
        <p:txBody>
          <a:bodyPr anchor="ctr">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0" y="4343400"/>
            <a:ext cx="10131428"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250731420"/>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1097875" y="3352800"/>
            <a:ext cx="9339184" cy="381000"/>
          </a:xfrm>
        </p:spPr>
        <p:txBody>
          <a:bodyPr anchor="ctr"/>
          <a:lstStyle>
            <a:lvl1pPr marL="0" indent="0">
              <a:buFontTx/>
              <a:buNone/>
              <a:defRPr/>
            </a:lvl1pPr>
            <a:lvl2pPr marL="457200" indent="0">
              <a:buFontTx/>
              <a:buNone/>
              <a:defRPr/>
            </a:lvl2pPr>
            <a:lvl3pPr marL="914400" indent="0">
              <a:buFontTx/>
              <a:buNone/>
              <a:defRPr/>
            </a:lvl3pPr>
            <a:lvl4pPr marL="1371600" indent="0">
              <a:buFontTx/>
              <a:buNone/>
              <a:defRPr/>
            </a:lvl4pPr>
            <a:lvl5pPr marL="1828800" indent="0">
              <a:buFontTx/>
              <a:buNone/>
              <a:defRPr/>
            </a:lvl5pPr>
          </a:lstStyle>
          <a:p>
            <a:pPr lvl="0"/>
            <a:r>
              <a:rPr lang="en-US"/>
              <a:t>Click to edit Master text styles</a:t>
            </a:r>
          </a:p>
        </p:txBody>
      </p:sp>
      <p:sp>
        <p:nvSpPr>
          <p:cNvPr id="3" name="Text Placeholder 2"/>
          <p:cNvSpPr>
            <a:spLocks noGrp="1"/>
          </p:cNvSpPr>
          <p:nvPr>
            <p:ph type="body" idx="1"/>
          </p:nvPr>
        </p:nvSpPr>
        <p:spPr>
          <a:xfrm>
            <a:off x="687465" y="4343400"/>
            <a:ext cx="10152367" cy="1447800"/>
          </a:xfrm>
        </p:spPr>
        <p:txBody>
          <a:bodyPr anchor="ctr">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409919194"/>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2" y="3308581"/>
            <a:ext cx="10131425" cy="1468800"/>
          </a:xfrm>
        </p:spPr>
        <p:txBody>
          <a:bodyPr anchor="b">
            <a:normAutofit/>
          </a:bodyP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685801" y="4777381"/>
            <a:ext cx="10131426" cy="860400"/>
          </a:xfrm>
        </p:spPr>
        <p:txBody>
          <a:bodyPr anchor="t">
            <a:normAutofit/>
          </a:bodyPr>
          <a:lstStyle>
            <a:lvl1pPr marL="0" indent="0" algn="l">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54476095"/>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showMasterSp="0" preserve="1">
  <p:cSld name="Quote Name Card">
    <p:spTree>
      <p:nvGrpSpPr>
        <p:cNvPr id="1" name=""/>
        <p:cNvGrpSpPr/>
        <p:nvPr/>
      </p:nvGrpSpPr>
      <p:grpSpPr>
        <a:xfrm>
          <a:off x="0" y="0"/>
          <a:ext cx="0" cy="0"/>
          <a:chOff x="0" y="0"/>
          <a:chExt cx="0" cy="0"/>
        </a:xfrm>
      </p:grpSpPr>
      <p:pic>
        <p:nvPicPr>
          <p:cNvPr id="11" name="Picture 10"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13" name="TextBox 12"/>
          <p:cNvSpPr txBox="1"/>
          <p:nvPr/>
        </p:nvSpPr>
        <p:spPr>
          <a:xfrm>
            <a:off x="10237867" y="274320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4" name="TextBox 13"/>
          <p:cNvSpPr txBox="1"/>
          <p:nvPr/>
        </p:nvSpPr>
        <p:spPr>
          <a:xfrm>
            <a:off x="488275" y="823337"/>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
        <p:nvSpPr>
          <p:cNvPr id="16" name="Title 1"/>
          <p:cNvSpPr>
            <a:spLocks noGrp="1"/>
          </p:cNvSpPr>
          <p:nvPr>
            <p:ph type="title"/>
          </p:nvPr>
        </p:nvSpPr>
        <p:spPr>
          <a:xfrm>
            <a:off x="992267" y="609601"/>
            <a:ext cx="9550399" cy="2743199"/>
          </a:xfrm>
        </p:spPr>
        <p:txBody>
          <a:bodyPr anchor="ctr">
            <a:normAutofit/>
          </a:bodyPr>
          <a:lstStyle>
            <a:lvl1pPr algn="l">
              <a:defRPr sz="3200" b="0" cap="none">
                <a:solidFill>
                  <a:schemeClr val="tx1"/>
                </a:solidFill>
              </a:defRPr>
            </a:lvl1pPr>
          </a:lstStyle>
          <a:p>
            <a:r>
              <a:rPr lang="en-US"/>
              <a:t>Click to edit Master title style</a:t>
            </a:r>
            <a:endParaRPr lang="en-US" dirty="0"/>
          </a:p>
        </p:txBody>
      </p:sp>
      <p:sp>
        <p:nvSpPr>
          <p:cNvPr id="10" name="Text Placeholder 9"/>
          <p:cNvSpPr>
            <a:spLocks noGrp="1"/>
          </p:cNvSpPr>
          <p:nvPr>
            <p:ph type="body" sz="quarter" idx="13"/>
          </p:nvPr>
        </p:nvSpPr>
        <p:spPr>
          <a:xfrm>
            <a:off x="685800" y="3886200"/>
            <a:ext cx="10135436" cy="889000"/>
          </a:xfrm>
        </p:spPr>
        <p:txBody>
          <a:bodyPr vert="horz" lIns="91440" tIns="45720" rIns="91440" bIns="45720" rtlCol="0" anchor="b">
            <a:normAutofit/>
          </a:bodyPr>
          <a:lstStyle>
            <a:lvl1pPr>
              <a:buNone/>
              <a:defRPr lang="en-US" sz="24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799" y="4775200"/>
            <a:ext cx="10135436" cy="10160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10660438"/>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showMasterSp="0" preserve="1">
  <p:cSld name="True or False">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1" y="609601"/>
            <a:ext cx="10131427" cy="2743199"/>
          </a:xfrm>
        </p:spPr>
        <p:txBody>
          <a:bodyPr vert="horz" lIns="91440" tIns="45720" rIns="91440" bIns="45720" rtlCol="0" anchor="ctr">
            <a:normAutofit/>
          </a:bodyPr>
          <a:lstStyle>
            <a:lvl1pPr>
              <a:defRPr lang="en-US" b="0" dirty="0"/>
            </a:lvl1pPr>
          </a:lstStyle>
          <a:p>
            <a:pPr marL="0" lvl="0"/>
            <a:r>
              <a:rPr lang="en-US"/>
              <a:t>Click to edit Master title style</a:t>
            </a:r>
            <a:endParaRPr lang="en-US" dirty="0"/>
          </a:p>
        </p:txBody>
      </p:sp>
      <p:sp>
        <p:nvSpPr>
          <p:cNvPr id="10" name="Text Placeholder 9"/>
          <p:cNvSpPr>
            <a:spLocks noGrp="1"/>
          </p:cNvSpPr>
          <p:nvPr>
            <p:ph type="body" sz="quarter" idx="13"/>
          </p:nvPr>
        </p:nvSpPr>
        <p:spPr>
          <a:xfrm>
            <a:off x="685801" y="3505200"/>
            <a:ext cx="10131428" cy="838200"/>
          </a:xfrm>
        </p:spPr>
        <p:txBody>
          <a:bodyPr vert="horz" lIns="91440" tIns="45720" rIns="91440" bIns="45720" rtlCol="0" anchor="b">
            <a:normAutofit/>
          </a:bodyPr>
          <a:lstStyle>
            <a:lvl1pPr>
              <a:buNone/>
              <a:defRPr lang="en-US" sz="2800" b="0" cap="none" dirty="0">
                <a:ln w="3175" cmpd="sng">
                  <a:noFill/>
                </a:ln>
                <a:solidFill>
                  <a:schemeClr val="tx1"/>
                </a:solidFill>
                <a:effectLst/>
              </a:defRPr>
            </a:lvl1pPr>
          </a:lstStyle>
          <a:p>
            <a:pPr marL="0" lvl="0">
              <a:spcBef>
                <a:spcPct val="0"/>
              </a:spcBef>
              <a:buNone/>
            </a:pPr>
            <a:r>
              <a:rPr lang="en-US"/>
              <a:t>Click to edit Master text styles</a:t>
            </a:r>
          </a:p>
        </p:txBody>
      </p:sp>
      <p:sp>
        <p:nvSpPr>
          <p:cNvPr id="3" name="Text Placeholder 2"/>
          <p:cNvSpPr>
            <a:spLocks noGrp="1"/>
          </p:cNvSpPr>
          <p:nvPr>
            <p:ph type="body" idx="1"/>
          </p:nvPr>
        </p:nvSpPr>
        <p:spPr>
          <a:xfrm>
            <a:off x="685800" y="4343400"/>
            <a:ext cx="10131428" cy="1447800"/>
          </a:xfrm>
        </p:spPr>
        <p:txBody>
          <a:bodyPr anchor="t">
            <a:normAutofit/>
          </a:bodyPr>
          <a:lstStyle>
            <a:lvl1pPr marL="0" indent="0" algn="l">
              <a:buNone/>
              <a:defRPr sz="18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4623369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8" name="Title 1"/>
          <p:cNvSpPr>
            <a:spLocks noGrp="1"/>
          </p:cNvSpPr>
          <p:nvPr>
            <p:ph type="title"/>
          </p:nvPr>
        </p:nvSpPr>
        <p:spPr>
          <a:xfrm>
            <a:off x="685801" y="609600"/>
            <a:ext cx="10131425" cy="1456267"/>
          </a:xfrm>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55C6B4A9-1611-4792-9094-5F34BCA07E0B}" type="datetimeFigureOut">
              <a:rPr lang="en-US" smtClean="0"/>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89333C77-0158-454C-844F-B7AB9BD7DAD4}" type="slidenum">
              <a:rPr lang="en-US" smtClean="0"/>
              <a:t>‹#›</a:t>
            </a:fld>
            <a:endParaRPr lang="en-US" dirty="0"/>
          </a:p>
        </p:txBody>
      </p:sp>
    </p:spTree>
    <p:extLst>
      <p:ext uri="{BB962C8B-B14F-4D97-AF65-F5344CB8AC3E}">
        <p14:creationId xmlns:p14="http://schemas.microsoft.com/office/powerpoint/2010/main" val="992488187"/>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Vertical Title 1"/>
          <p:cNvSpPr>
            <a:spLocks noGrp="1"/>
          </p:cNvSpPr>
          <p:nvPr>
            <p:ph type="title" orient="vert"/>
          </p:nvPr>
        </p:nvSpPr>
        <p:spPr>
          <a:xfrm>
            <a:off x="8658675" y="609599"/>
            <a:ext cx="2158552" cy="5181601"/>
          </a:xfrm>
        </p:spPr>
        <p:txBody>
          <a:bodyPr vert="eaVert"/>
          <a:lstStyle/>
          <a:p>
            <a:r>
              <a:rPr lang="en-US"/>
              <a:t>Click to edit Master title style</a:t>
            </a:r>
            <a:endParaRPr lang="en-US" dirty="0"/>
          </a:p>
        </p:txBody>
      </p:sp>
      <p:sp>
        <p:nvSpPr>
          <p:cNvPr id="3" name="Vertical Text Placeholder 2"/>
          <p:cNvSpPr>
            <a:spLocks noGrp="1"/>
          </p:cNvSpPr>
          <p:nvPr>
            <p:ph type="body" orient="vert" idx="1"/>
          </p:nvPr>
        </p:nvSpPr>
        <p:spPr>
          <a:xfrm>
            <a:off x="685800" y="609600"/>
            <a:ext cx="7832116" cy="5181600"/>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095254033"/>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lvl1pPr>
              <a:defRPr b="1">
                <a:latin typeface="Arial" panose="020B0604020202020204" pitchFamily="34" charset="0"/>
                <a:cs typeface="Arial" panose="020B0604020202020204" pitchFamily="34" charset="0"/>
              </a:defRPr>
            </a:lvl1pPr>
          </a:lstStyle>
          <a:p>
            <a:r>
              <a:rPr lang="en-US" dirty="0"/>
              <a:t>Click to edit Master title style</a:t>
            </a:r>
          </a:p>
        </p:txBody>
      </p:sp>
      <p:sp>
        <p:nvSpPr>
          <p:cNvPr id="3" name="Content Placeholder 2"/>
          <p:cNvSpPr>
            <a:spLocks noGrp="1"/>
          </p:cNvSpPr>
          <p:nvPr>
            <p:ph idx="1"/>
          </p:nvPr>
        </p:nvSpPr>
        <p:spPr/>
        <p:txBody>
          <a:bodyPr anchor="ctr">
            <a:normAutofit/>
          </a:bodyPr>
          <a:lstStyle>
            <a:lvl1pPr>
              <a:defRPr sz="3000">
                <a:latin typeface="Arial" panose="020B0604020202020204" pitchFamily="34" charset="0"/>
                <a:cs typeface="Arial" panose="020B0604020202020204" pitchFamily="34" charset="0"/>
              </a:defRPr>
            </a:lvl1pPr>
            <a:lvl2pPr>
              <a:defRPr sz="3000">
                <a:latin typeface="Arial" panose="020B0604020202020204" pitchFamily="34" charset="0"/>
                <a:cs typeface="Arial" panose="020B0604020202020204" pitchFamily="34" charset="0"/>
              </a:defRPr>
            </a:lvl2pPr>
            <a:lvl3pPr>
              <a:defRPr sz="3000">
                <a:latin typeface="Arial" panose="020B0604020202020204" pitchFamily="34" charset="0"/>
                <a:cs typeface="Arial" panose="020B0604020202020204" pitchFamily="34" charset="0"/>
              </a:defRPr>
            </a:lvl3pPr>
            <a:lvl4pPr>
              <a:defRPr sz="3000">
                <a:latin typeface="Arial" panose="020B0604020202020204" pitchFamily="34" charset="0"/>
                <a:cs typeface="Arial" panose="020B0604020202020204" pitchFamily="34" charset="0"/>
              </a:defRPr>
            </a:lvl4pPr>
            <a:lvl5pPr>
              <a:defRPr sz="3000">
                <a:latin typeface="Arial" panose="020B0604020202020204" pitchFamily="34" charset="0"/>
                <a:cs typeface="Arial" panose="020B0604020202020204" pitchFamily="34" charset="0"/>
              </a:defRPr>
            </a:lvl5p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66452433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7" name="Picture 6"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3308581"/>
            <a:ext cx="10131427" cy="1468800"/>
          </a:xfrm>
        </p:spPr>
        <p:txBody>
          <a:bodyPr anchor="b"/>
          <a:lstStyle>
            <a:lvl1pPr algn="l">
              <a:defRPr sz="4000" b="0" cap="all"/>
            </a:lvl1pPr>
          </a:lstStyle>
          <a:p>
            <a:r>
              <a:rPr lang="en-US"/>
              <a:t>Click to edit Master title style</a:t>
            </a:r>
            <a:endParaRPr lang="en-US" dirty="0"/>
          </a:p>
        </p:txBody>
      </p:sp>
      <p:sp>
        <p:nvSpPr>
          <p:cNvPr id="3" name="Text Placeholder 2"/>
          <p:cNvSpPr>
            <a:spLocks noGrp="1"/>
          </p:cNvSpPr>
          <p:nvPr>
            <p:ph type="body" idx="1"/>
          </p:nvPr>
        </p:nvSpPr>
        <p:spPr>
          <a:xfrm>
            <a:off x="685799" y="4777381"/>
            <a:ext cx="10131428" cy="860400"/>
          </a:xfrm>
        </p:spPr>
        <p:txBody>
          <a:bodyPr anchor="t">
            <a:normAutofit/>
          </a:bodyPr>
          <a:lstStyle>
            <a:lvl1pPr marL="0" indent="0" algn="l">
              <a:buNone/>
              <a:defRPr sz="2000" cap="all">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261340797"/>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dirty="0"/>
              <a:t>Click to edit Master title style</a:t>
            </a:r>
          </a:p>
        </p:txBody>
      </p:sp>
      <p:sp>
        <p:nvSpPr>
          <p:cNvPr id="3" name="Content Placeholder 2"/>
          <p:cNvSpPr>
            <a:spLocks noGrp="1"/>
          </p:cNvSpPr>
          <p:nvPr>
            <p:ph sz="half" idx="1"/>
          </p:nvPr>
        </p:nvSpPr>
        <p:spPr>
          <a:xfrm>
            <a:off x="685802" y="2142067"/>
            <a:ext cx="4995334" cy="364913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5821895" y="2142067"/>
            <a:ext cx="4995332" cy="3649133"/>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EB712588-04B1-427B-82EE-E8DB90309F08}" type="datetimeFigureOut">
              <a:rPr lang="en-US" smtClean="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FF9F0C5-380F-41C2-899A-BAC0F0927E16}" type="slidenum">
              <a:rPr lang="en-US" smtClean="0"/>
              <a:t>‹#›</a:t>
            </a:fld>
            <a:endParaRPr lang="en-US" dirty="0"/>
          </a:p>
        </p:txBody>
      </p:sp>
    </p:spTree>
    <p:extLst>
      <p:ext uri="{BB962C8B-B14F-4D97-AF65-F5344CB8AC3E}">
        <p14:creationId xmlns:p14="http://schemas.microsoft.com/office/powerpoint/2010/main" val="2409665811"/>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973670" y="2218267"/>
            <a:ext cx="4709054"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685801" y="2870201"/>
            <a:ext cx="4996923"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6096003" y="2226734"/>
            <a:ext cx="4722813" cy="576262"/>
          </a:xfrm>
        </p:spPr>
        <p:txBody>
          <a:bodyPr anchor="b">
            <a:noAutofit/>
          </a:bodyPr>
          <a:lstStyle>
            <a:lvl1pPr marL="0" indent="0">
              <a:buNone/>
              <a:defRPr sz="2800" b="0"/>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5823483" y="2870201"/>
            <a:ext cx="4995334" cy="2920998"/>
          </a:xfrm>
        </p:spPr>
        <p:txBody>
          <a:bodyPr anchor="t">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3338537321"/>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pic>
        <p:nvPicPr>
          <p:cNvPr id="6" name="Picture 5"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p:txBody>
          <a:bodyP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1131976506"/>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pic>
        <p:nvPicPr>
          <p:cNvPr id="5" name="Picture 4"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Date Placeholder 1"/>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233739322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2074333"/>
            <a:ext cx="3680885" cy="1371600"/>
          </a:xfrm>
        </p:spPr>
        <p:txBody>
          <a:bodyPr anchor="b">
            <a:normAutofit/>
          </a:bodyPr>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648201" y="609601"/>
            <a:ext cx="6169026" cy="51816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685800" y="3445933"/>
            <a:ext cx="3680885" cy="1828800"/>
          </a:xfrm>
        </p:spPr>
        <p:txBody>
          <a:bodyPr anchor="t">
            <a:normAutofit/>
          </a:bodyPr>
          <a:lstStyle>
            <a:lvl1pPr marL="0" indent="0">
              <a:buNone/>
              <a:defRPr sz="16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42A54C80-263E-416B-A8E0-580EDEADCBDC}" type="datetimeFigureOut">
              <a:rPr lang="en-US" smtClean="0"/>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519954A3-9DFD-4C44-94BA-B95130A3BA1C}" type="slidenum">
              <a:rPr lang="en-US" smtClean="0"/>
              <a:t>‹#›</a:t>
            </a:fld>
            <a:endParaRPr lang="en-US" dirty="0"/>
          </a:p>
        </p:txBody>
      </p:sp>
    </p:spTree>
    <p:extLst>
      <p:ext uri="{BB962C8B-B14F-4D97-AF65-F5344CB8AC3E}">
        <p14:creationId xmlns:p14="http://schemas.microsoft.com/office/powerpoint/2010/main" val="1594593916"/>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pic>
        <p:nvPicPr>
          <p:cNvPr id="8" name="Picture 7" descr="Celestia-R1---OverlayContentHD.pn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0" y="0"/>
            <a:ext cx="12188825" cy="6856214"/>
          </a:xfrm>
          <a:prstGeom prst="rect">
            <a:avLst/>
          </a:prstGeom>
        </p:spPr>
      </p:pic>
      <p:sp>
        <p:nvSpPr>
          <p:cNvPr id="2" name="Title 1"/>
          <p:cNvSpPr>
            <a:spLocks noGrp="1"/>
          </p:cNvSpPr>
          <p:nvPr>
            <p:ph type="title"/>
          </p:nvPr>
        </p:nvSpPr>
        <p:spPr>
          <a:xfrm>
            <a:off x="685800" y="1600200"/>
            <a:ext cx="6164653" cy="1371600"/>
          </a:xfrm>
        </p:spPr>
        <p:txBody>
          <a:bodyPr anchor="b">
            <a:normAutofit/>
          </a:bodyPr>
          <a:lstStyle>
            <a:lvl1pPr algn="l">
              <a:defRPr sz="2800" b="0"/>
            </a:lvl1pPr>
          </a:lstStyle>
          <a:p>
            <a:r>
              <a:rPr lang="en-US"/>
              <a:t>Click to edit Master title style</a:t>
            </a:r>
            <a:endParaRPr lang="en-US" dirty="0"/>
          </a:p>
        </p:txBody>
      </p:sp>
      <p:sp>
        <p:nvSpPr>
          <p:cNvPr id="14" name="Picture Placeholder 2"/>
          <p:cNvSpPr>
            <a:spLocks noGrp="1" noChangeAspect="1"/>
          </p:cNvSpPr>
          <p:nvPr>
            <p:ph type="pic" idx="1"/>
          </p:nvPr>
        </p:nvSpPr>
        <p:spPr>
          <a:xfrm>
            <a:off x="7536253" y="914400"/>
            <a:ext cx="3280974" cy="4572000"/>
          </a:xfrm>
          <a:prstGeom prst="roundRect">
            <a:avLst>
              <a:gd name="adj" fmla="val 4280"/>
            </a:avLst>
          </a:prstGeom>
          <a:ln w="50800" cap="sq" cmpd="dbl">
            <a:gradFill flip="none" rotWithShape="1">
              <a:gsLst>
                <a:gs pos="0">
                  <a:srgbClr val="FFFFFF"/>
                </a:gs>
                <a:gs pos="100000">
                  <a:schemeClr val="tx1">
                    <a:alpha val="0"/>
                  </a:schemeClr>
                </a:gs>
              </a:gsLst>
              <a:path path="circle">
                <a:fillToRect l="50000" t="50000" r="50000" b="50000"/>
              </a:path>
              <a:tileRect/>
            </a:gradFill>
            <a:miter lim="800000"/>
          </a:ln>
          <a:effectLst>
            <a:outerShdw blurRad="254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dirty="0"/>
              <a:t>Click icon to add picture</a:t>
            </a:r>
          </a:p>
        </p:txBody>
      </p:sp>
      <p:sp>
        <p:nvSpPr>
          <p:cNvPr id="4" name="Text Placeholder 3"/>
          <p:cNvSpPr>
            <a:spLocks noGrp="1"/>
          </p:cNvSpPr>
          <p:nvPr>
            <p:ph type="body" sz="half" idx="2"/>
          </p:nvPr>
        </p:nvSpPr>
        <p:spPr>
          <a:xfrm>
            <a:off x="685800" y="2971800"/>
            <a:ext cx="6164653" cy="1828800"/>
          </a:xfrm>
        </p:spPr>
        <p:txBody>
          <a:bodyPr anchor="t">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B61BEF0D-F0BB-DE4B-95CE-6DB70DBA9567}" type="datetimeFigureOut">
              <a:rPr lang="en-US" smtClean="0"/>
              <a:pPr/>
              <a:t>8/18/2021</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692405493"/>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002060"/>
        </a:solidFill>
        <a:effectLst/>
      </p:bgPr>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685801" y="609600"/>
            <a:ext cx="10131425" cy="1456267"/>
          </a:xfrm>
          <a:prstGeom prst="rect">
            <a:avLst/>
          </a:prstGeom>
          <a:effectLst/>
        </p:spPr>
        <p:txBody>
          <a:bodyPr vert="horz" lIns="91440" tIns="45720" rIns="91440" bIns="45720" rtlCol="0" anchor="ctr">
            <a:normAutofit/>
          </a:bodyPr>
          <a:lstStyle/>
          <a:p>
            <a:r>
              <a:rPr lang="en-US" dirty="0"/>
              <a:t>Click to edit Master title style</a:t>
            </a:r>
          </a:p>
        </p:txBody>
      </p:sp>
      <p:sp>
        <p:nvSpPr>
          <p:cNvPr id="3" name="Text Placeholder 2"/>
          <p:cNvSpPr>
            <a:spLocks noGrp="1"/>
          </p:cNvSpPr>
          <p:nvPr>
            <p:ph type="body" idx="1"/>
          </p:nvPr>
        </p:nvSpPr>
        <p:spPr>
          <a:xfrm>
            <a:off x="685801" y="2142067"/>
            <a:ext cx="10131425" cy="3649133"/>
          </a:xfrm>
          <a:prstGeom prst="rect">
            <a:avLst/>
          </a:prstGeom>
        </p:spPr>
        <p:txBody>
          <a:bodyPr vert="horz" lIns="91440" tIns="45720" rIns="91440" bIns="45720" rtlCol="0" anchor="ctr">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p>
        </p:txBody>
      </p:sp>
      <p:sp>
        <p:nvSpPr>
          <p:cNvPr id="4" name="Date Placeholder 3"/>
          <p:cNvSpPr>
            <a:spLocks noGrp="1"/>
          </p:cNvSpPr>
          <p:nvPr>
            <p:ph type="dt" sz="half" idx="2"/>
          </p:nvPr>
        </p:nvSpPr>
        <p:spPr>
          <a:xfrm>
            <a:off x="8589660" y="5870575"/>
            <a:ext cx="1600200"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B61BEF0D-F0BB-DE4B-95CE-6DB70DBA9567}" type="datetimeFigureOut">
              <a:rPr lang="en-US" smtClean="0"/>
              <a:pPr/>
              <a:t>8/18/2021</a:t>
            </a:fld>
            <a:endParaRPr lang="en-US" dirty="0"/>
          </a:p>
        </p:txBody>
      </p:sp>
      <p:sp>
        <p:nvSpPr>
          <p:cNvPr id="5" name="Footer Placeholder 4"/>
          <p:cNvSpPr>
            <a:spLocks noGrp="1"/>
          </p:cNvSpPr>
          <p:nvPr>
            <p:ph type="ftr" sz="quarter" idx="3"/>
          </p:nvPr>
        </p:nvSpPr>
        <p:spPr>
          <a:xfrm>
            <a:off x="685800" y="5870575"/>
            <a:ext cx="7827659" cy="377825"/>
          </a:xfrm>
          <a:prstGeom prst="rect">
            <a:avLst/>
          </a:prstGeom>
        </p:spPr>
        <p:txBody>
          <a:bodyPr vert="horz" lIns="91440" tIns="45720" rIns="91440" bIns="45720" rtlCol="0" anchor="ctr"/>
          <a:lstStyle>
            <a:lvl1pPr algn="l">
              <a:defRPr sz="1000" b="0" i="0">
                <a:solidFill>
                  <a:schemeClr val="tx1"/>
                </a:solidFill>
                <a:effectLst/>
                <a:latin typeface="+mn-lt"/>
              </a:defRPr>
            </a:lvl1pPr>
          </a:lstStyle>
          <a:p>
            <a:endParaRPr lang="en-US" dirty="0"/>
          </a:p>
        </p:txBody>
      </p:sp>
      <p:sp>
        <p:nvSpPr>
          <p:cNvPr id="6" name="Slide Number Placeholder 5"/>
          <p:cNvSpPr>
            <a:spLocks noGrp="1"/>
          </p:cNvSpPr>
          <p:nvPr>
            <p:ph type="sldNum" sz="quarter" idx="4"/>
          </p:nvPr>
        </p:nvSpPr>
        <p:spPr>
          <a:xfrm>
            <a:off x="10266060" y="5870575"/>
            <a:ext cx="551167" cy="377825"/>
          </a:xfrm>
          <a:prstGeom prst="rect">
            <a:avLst/>
          </a:prstGeom>
        </p:spPr>
        <p:txBody>
          <a:bodyPr vert="horz" lIns="91440" tIns="45720" rIns="91440" bIns="45720" rtlCol="0" anchor="ctr"/>
          <a:lstStyle>
            <a:lvl1pPr algn="r">
              <a:defRPr sz="1000" b="0" i="0">
                <a:solidFill>
                  <a:schemeClr val="tx1"/>
                </a:solidFill>
                <a:effectLst/>
                <a:latin typeface="+mn-lt"/>
              </a:defRPr>
            </a:lvl1pPr>
          </a:lstStyle>
          <a:p>
            <a:fld id="{D57F1E4F-1CFF-5643-939E-217C01CDF565}" type="slidenum">
              <a:rPr lang="en-US" smtClean="0"/>
              <a:pPr/>
              <a:t>‹#›</a:t>
            </a:fld>
            <a:endParaRPr lang="en-US" dirty="0"/>
          </a:p>
        </p:txBody>
      </p:sp>
    </p:spTree>
    <p:extLst>
      <p:ext uri="{BB962C8B-B14F-4D97-AF65-F5344CB8AC3E}">
        <p14:creationId xmlns:p14="http://schemas.microsoft.com/office/powerpoint/2010/main" val="4083452549"/>
      </p:ext>
    </p:extLst>
  </p:cSld>
  <p:clrMap bg1="dk1" tx1="lt1" bg2="dk2" tx2="lt2" accent1="accent1" accent2="accent2" accent3="accent3" accent4="accent4" accent5="accent5" accent6="accent6" hlink="hlink" folHlink="folHlink"/>
  <p:sldLayoutIdLst>
    <p:sldLayoutId id="2147483723" r:id="rId1"/>
    <p:sldLayoutId id="2147483724" r:id="rId2"/>
    <p:sldLayoutId id="2147483725" r:id="rId3"/>
    <p:sldLayoutId id="2147483726" r:id="rId4"/>
    <p:sldLayoutId id="2147483727" r:id="rId5"/>
    <p:sldLayoutId id="2147483728" r:id="rId6"/>
    <p:sldLayoutId id="2147483729" r:id="rId7"/>
    <p:sldLayoutId id="2147483730" r:id="rId8"/>
    <p:sldLayoutId id="2147483731" r:id="rId9"/>
    <p:sldLayoutId id="2147483732" r:id="rId10"/>
    <p:sldLayoutId id="2147483733" r:id="rId11"/>
    <p:sldLayoutId id="2147483734" r:id="rId12"/>
    <p:sldLayoutId id="2147483735" r:id="rId13"/>
    <p:sldLayoutId id="2147483736" r:id="rId14"/>
    <p:sldLayoutId id="2147483737" r:id="rId15"/>
    <p:sldLayoutId id="2147483738" r:id="rId16"/>
    <p:sldLayoutId id="2147483739" r:id="rId17"/>
  </p:sldLayoutIdLst>
  <p:txStyles>
    <p:titleStyle>
      <a:lvl1pPr algn="l" defTabSz="457200" rtl="0" eaLnBrk="1" latinLnBrk="0" hangingPunct="1">
        <a:spcBef>
          <a:spcPct val="0"/>
        </a:spcBef>
        <a:buNone/>
        <a:defRPr sz="3600" b="1" kern="1200" cap="all">
          <a:ln w="3175" cmpd="sng">
            <a:noFill/>
          </a:ln>
          <a:solidFill>
            <a:schemeClr val="tx1"/>
          </a:solidFill>
          <a:effectLst/>
          <a:latin typeface="Arial" panose="020B0604020202020204" pitchFamily="34" charset="0"/>
          <a:ea typeface="+mj-ea"/>
          <a:cs typeface="Arial" panose="020B0604020202020204" pitchFamily="34" charset="0"/>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85750" indent="-2857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1pPr>
      <a:lvl2pPr marL="742950" indent="-2857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2pPr>
      <a:lvl3pPr marL="1200150" indent="-2857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3pPr>
      <a:lvl4pPr marL="1543050" indent="-1714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4pPr>
      <a:lvl5pPr marL="2000250" indent="-171450" algn="l" defTabSz="457200" rtl="0" eaLnBrk="1" latinLnBrk="0" hangingPunct="1">
        <a:spcBef>
          <a:spcPts val="0"/>
        </a:spcBef>
        <a:spcAft>
          <a:spcPts val="1000"/>
        </a:spcAft>
        <a:buClr>
          <a:schemeClr val="tx1"/>
        </a:buClr>
        <a:buSzPct val="100000"/>
        <a:buFont typeface="Arial"/>
        <a:buChar char="•"/>
        <a:defRPr sz="3000" kern="1200" cap="none">
          <a:solidFill>
            <a:schemeClr val="tx1"/>
          </a:solidFill>
          <a:effectLst/>
          <a:latin typeface="Arial" panose="020B0604020202020204" pitchFamily="34" charset="0"/>
          <a:ea typeface="+mn-ea"/>
          <a:cs typeface="Arial" panose="020B0604020202020204" pitchFamily="34" charset="0"/>
        </a:defRPr>
      </a:lvl5pPr>
      <a:lvl6pPr marL="25146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6pPr>
      <a:lvl7pPr marL="29718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7pPr>
      <a:lvl8pPr marL="34290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8pPr>
      <a:lvl9pPr marL="3886200" indent="-228600" algn="l" defTabSz="457200" rtl="0" eaLnBrk="1" latinLnBrk="0" hangingPunct="1">
        <a:spcBef>
          <a:spcPts val="0"/>
        </a:spcBef>
        <a:spcAft>
          <a:spcPts val="1000"/>
        </a:spcAft>
        <a:buClr>
          <a:schemeClr val="tx1"/>
        </a:buClr>
        <a:buSzPct val="100000"/>
        <a:buFont typeface="Arial"/>
        <a:buChar char="•"/>
        <a:defRPr sz="1200" kern="1200" cap="none">
          <a:solidFill>
            <a:schemeClr val="tx1"/>
          </a:solidFill>
          <a:effectLst/>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US" dirty="0"/>
              <a:t>Cancer Development</a:t>
            </a:r>
          </a:p>
        </p:txBody>
      </p:sp>
      <p:sp>
        <p:nvSpPr>
          <p:cNvPr id="3" name="Subtitle 2"/>
          <p:cNvSpPr>
            <a:spLocks noGrp="1"/>
          </p:cNvSpPr>
          <p:nvPr>
            <p:ph type="subTitle" idx="1"/>
          </p:nvPr>
        </p:nvSpPr>
        <p:spPr/>
        <p:txBody>
          <a:bodyPr>
            <a:normAutofit/>
          </a:bodyPr>
          <a:lstStyle/>
          <a:p>
            <a:r>
              <a:rPr lang="en-US" sz="3600" dirty="0"/>
              <a:t>CHAPTER eleven</a:t>
            </a:r>
          </a:p>
        </p:txBody>
      </p:sp>
    </p:spTree>
    <p:extLst>
      <p:ext uri="{BB962C8B-B14F-4D97-AF65-F5344CB8AC3E}">
        <p14:creationId xmlns:p14="http://schemas.microsoft.com/office/powerpoint/2010/main" val="2355355605"/>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Types of Cancer</a:t>
            </a:r>
          </a:p>
        </p:txBody>
      </p:sp>
      <p:sp>
        <p:nvSpPr>
          <p:cNvPr id="3" name="Content Placeholder 2"/>
          <p:cNvSpPr>
            <a:spLocks noGrp="1"/>
          </p:cNvSpPr>
          <p:nvPr>
            <p:ph idx="1"/>
          </p:nvPr>
        </p:nvSpPr>
        <p:spPr/>
        <p:txBody>
          <a:bodyPr>
            <a:normAutofit/>
          </a:bodyPr>
          <a:lstStyle/>
          <a:p>
            <a:r>
              <a:rPr lang="en-US" sz="3000" dirty="0"/>
              <a:t>There are more than 100 types of cancer</a:t>
            </a:r>
          </a:p>
          <a:p>
            <a:r>
              <a:rPr lang="en-US" sz="3000" dirty="0"/>
              <a:t>Cancers are usually named for the organs or tissues where the cancers form (not necessarily where they are found though)</a:t>
            </a:r>
          </a:p>
          <a:p>
            <a:r>
              <a:rPr lang="en-US" sz="3000" dirty="0"/>
              <a:t>Cancers may also be described by the type of cell that formed them</a:t>
            </a:r>
          </a:p>
        </p:txBody>
      </p:sp>
    </p:spTree>
    <p:extLst>
      <p:ext uri="{BB962C8B-B14F-4D97-AF65-F5344CB8AC3E}">
        <p14:creationId xmlns:p14="http://schemas.microsoft.com/office/powerpoint/2010/main" val="192156048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75A615A-6455-48D0-A622-34EC119A0B9C}"/>
              </a:ext>
            </a:extLst>
          </p:cNvPr>
          <p:cNvSpPr>
            <a:spLocks noGrp="1"/>
          </p:cNvSpPr>
          <p:nvPr>
            <p:ph type="title"/>
          </p:nvPr>
        </p:nvSpPr>
        <p:spPr/>
        <p:txBody>
          <a:bodyPr/>
          <a:lstStyle/>
          <a:p>
            <a:r>
              <a:rPr lang="en-US" dirty="0"/>
              <a:t>Breast Cancer</a:t>
            </a:r>
            <a:br>
              <a:rPr lang="en-US" dirty="0"/>
            </a:br>
            <a:endParaRPr lang="en-US" dirty="0"/>
          </a:p>
        </p:txBody>
      </p:sp>
      <p:sp>
        <p:nvSpPr>
          <p:cNvPr id="3" name="Content Placeholder 2">
            <a:extLst>
              <a:ext uri="{FF2B5EF4-FFF2-40B4-BE49-F238E27FC236}">
                <a16:creationId xmlns:a16="http://schemas.microsoft.com/office/drawing/2014/main" id="{04B07056-C950-4BDA-A1F4-C34E6BBD98BC}"/>
              </a:ext>
            </a:extLst>
          </p:cNvPr>
          <p:cNvSpPr>
            <a:spLocks noGrp="1"/>
          </p:cNvSpPr>
          <p:nvPr>
            <p:ph idx="1"/>
          </p:nvPr>
        </p:nvSpPr>
        <p:spPr>
          <a:xfrm>
            <a:off x="685801" y="1739901"/>
            <a:ext cx="10687049" cy="4946650"/>
          </a:xfrm>
        </p:spPr>
        <p:txBody>
          <a:bodyPr>
            <a:normAutofit fontScale="92500" lnSpcReduction="10000"/>
          </a:bodyPr>
          <a:lstStyle/>
          <a:p>
            <a:pPr marL="0">
              <a:spcAft>
                <a:spcPts val="0"/>
              </a:spcAft>
            </a:pPr>
            <a:r>
              <a:rPr lang="en-US" sz="3200" dirty="0">
                <a:latin typeface="Calibri" panose="020F0502020204030204" pitchFamily="34" charset="0"/>
                <a:ea typeface="MS Mincho" panose="02020609040205080304" pitchFamily="49" charset="-128"/>
                <a:cs typeface="Times New Roman" panose="02020603050405020304" pitchFamily="18" charset="0"/>
              </a:rPr>
              <a:t>The breast is made up of lobes and ducts</a:t>
            </a:r>
          </a:p>
          <a:p>
            <a:pPr marL="0" indent="0">
              <a:spcAft>
                <a:spcPts val="0"/>
              </a:spcAft>
              <a:buNone/>
            </a:pPr>
            <a:endParaRPr lang="en-US" sz="3200" dirty="0">
              <a:latin typeface="Calibri" panose="020F0502020204030204" pitchFamily="34" charset="0"/>
              <a:ea typeface="MS Mincho" panose="02020609040205080304" pitchFamily="49" charset="-128"/>
              <a:cs typeface="Times New Roman" panose="02020603050405020304" pitchFamily="18" charset="0"/>
            </a:endParaRPr>
          </a:p>
          <a:p>
            <a:pPr marL="0">
              <a:spcAft>
                <a:spcPts val="0"/>
              </a:spcAft>
            </a:pPr>
            <a:r>
              <a:rPr lang="en-US" sz="3200" dirty="0">
                <a:latin typeface="Calibri" panose="020F0502020204030204" pitchFamily="34" charset="0"/>
                <a:ea typeface="MS Mincho" panose="02020609040205080304" pitchFamily="49" charset="-128"/>
                <a:cs typeface="Times New Roman" panose="02020603050405020304" pitchFamily="18" charset="0"/>
              </a:rPr>
              <a:t>Each breast has 15 to 20 sections called lobes</a:t>
            </a:r>
          </a:p>
          <a:p>
            <a:pPr marL="0">
              <a:spcAft>
                <a:spcPts val="0"/>
              </a:spcAft>
            </a:pPr>
            <a:endParaRPr lang="en-US" sz="3200" dirty="0">
              <a:latin typeface="Calibri" panose="020F0502020204030204" pitchFamily="34" charset="0"/>
              <a:ea typeface="MS Mincho" panose="02020609040205080304" pitchFamily="49" charset="-128"/>
              <a:cs typeface="Times New Roman" panose="02020603050405020304" pitchFamily="18" charset="0"/>
            </a:endParaRPr>
          </a:p>
          <a:p>
            <a:pPr>
              <a:spcAft>
                <a:spcPts val="0"/>
              </a:spcAft>
            </a:pPr>
            <a:r>
              <a:rPr lang="en-US" sz="3200" dirty="0">
                <a:latin typeface="Calibri" panose="020F0502020204030204" pitchFamily="34" charset="0"/>
                <a:ea typeface="MS Mincho" panose="02020609040205080304" pitchFamily="49" charset="-128"/>
                <a:cs typeface="Times New Roman" panose="02020603050405020304" pitchFamily="18" charset="0"/>
              </a:rPr>
              <a:t>Each lobe has many smaller sections called lobules</a:t>
            </a:r>
          </a:p>
          <a:p>
            <a:pPr>
              <a:spcAft>
                <a:spcPts val="0"/>
              </a:spcAft>
            </a:pPr>
            <a:endParaRPr lang="en-US" sz="3200" dirty="0">
              <a:latin typeface="Calibri" panose="020F0502020204030204" pitchFamily="34" charset="0"/>
              <a:ea typeface="MS Mincho" panose="02020609040205080304" pitchFamily="49" charset="-128"/>
              <a:cs typeface="Times New Roman" panose="02020603050405020304" pitchFamily="18" charset="0"/>
            </a:endParaRPr>
          </a:p>
          <a:p>
            <a:pPr>
              <a:spcAft>
                <a:spcPts val="0"/>
              </a:spcAft>
            </a:pPr>
            <a:r>
              <a:rPr lang="en-US" sz="3200" dirty="0">
                <a:latin typeface="Calibri" panose="020F0502020204030204" pitchFamily="34" charset="0"/>
                <a:ea typeface="MS Mincho" panose="02020609040205080304" pitchFamily="49" charset="-128"/>
                <a:cs typeface="Times New Roman" panose="02020603050405020304" pitchFamily="18" charset="0"/>
              </a:rPr>
              <a:t>Lobules end in dozens of tiny bulbs that can make milk</a:t>
            </a:r>
          </a:p>
          <a:p>
            <a:pPr>
              <a:spcAft>
                <a:spcPts val="0"/>
              </a:spcAft>
            </a:pPr>
            <a:endParaRPr lang="en-US" sz="3200" dirty="0">
              <a:latin typeface="Calibri" panose="020F0502020204030204" pitchFamily="34" charset="0"/>
              <a:ea typeface="MS Mincho" panose="02020609040205080304" pitchFamily="49" charset="-128"/>
              <a:cs typeface="Times New Roman" panose="02020603050405020304" pitchFamily="18" charset="0"/>
            </a:endParaRPr>
          </a:p>
          <a:p>
            <a:pPr marL="0">
              <a:spcAft>
                <a:spcPts val="0"/>
              </a:spcAft>
            </a:pPr>
            <a:r>
              <a:rPr lang="en-US" sz="3200" dirty="0">
                <a:latin typeface="Calibri" panose="020F0502020204030204" pitchFamily="34" charset="0"/>
                <a:ea typeface="MS Mincho" panose="02020609040205080304" pitchFamily="49" charset="-128"/>
                <a:cs typeface="Times New Roman" panose="02020603050405020304" pitchFamily="18" charset="0"/>
              </a:rPr>
              <a:t>The lobes, lobules, and bulbs are linked by thin tubes called ducts </a:t>
            </a:r>
          </a:p>
          <a:p>
            <a:pPr marL="0" indent="0">
              <a:spcAft>
                <a:spcPts val="0"/>
              </a:spcAft>
              <a:buNone/>
            </a:pPr>
            <a:endParaRPr lang="en-US" sz="3200" dirty="0">
              <a:latin typeface="Calibri" panose="020F0502020204030204" pitchFamily="34" charset="0"/>
              <a:ea typeface="MS Mincho" panose="02020609040205080304" pitchFamily="49" charset="-128"/>
              <a:cs typeface="Times New Roman" panose="02020603050405020304" pitchFamily="18" charset="0"/>
            </a:endParaRPr>
          </a:p>
          <a:p>
            <a:pPr marL="0">
              <a:spcAft>
                <a:spcPts val="0"/>
              </a:spcAft>
            </a:pPr>
            <a:r>
              <a:rPr lang="en-US" sz="3200" dirty="0">
                <a:latin typeface="Calibri" panose="020F0502020204030204" pitchFamily="34" charset="0"/>
                <a:ea typeface="MS Mincho" panose="02020609040205080304" pitchFamily="49" charset="-128"/>
                <a:cs typeface="Times New Roman" panose="02020603050405020304" pitchFamily="18" charset="0"/>
              </a:rPr>
              <a:t> Each breast also has blood vessels and lymph vessels</a:t>
            </a:r>
          </a:p>
          <a:p>
            <a:endParaRPr lang="en-US" dirty="0"/>
          </a:p>
        </p:txBody>
      </p:sp>
    </p:spTree>
    <p:extLst>
      <p:ext uri="{BB962C8B-B14F-4D97-AF65-F5344CB8AC3E}">
        <p14:creationId xmlns:p14="http://schemas.microsoft.com/office/powerpoint/2010/main" val="2967425524"/>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Breast Cancer</a:t>
            </a:r>
            <a:br>
              <a:rPr lang="en-US" dirty="0"/>
            </a:br>
            <a:r>
              <a:rPr lang="en-US" dirty="0"/>
              <a:t>continued </a:t>
            </a:r>
          </a:p>
        </p:txBody>
      </p:sp>
      <p:sp>
        <p:nvSpPr>
          <p:cNvPr id="3" name="Content Placeholder 2"/>
          <p:cNvSpPr>
            <a:spLocks noGrp="1"/>
          </p:cNvSpPr>
          <p:nvPr>
            <p:ph idx="1"/>
          </p:nvPr>
        </p:nvSpPr>
        <p:spPr/>
        <p:txBody>
          <a:bodyPr>
            <a:noAutofit/>
          </a:bodyPr>
          <a:lstStyle/>
          <a:p>
            <a:r>
              <a:rPr lang="en-US" dirty="0"/>
              <a:t>The most common type of breast cancer is ductal carcinoma, which begins in the cells of the ducts</a:t>
            </a:r>
          </a:p>
          <a:p>
            <a:pPr marL="0" indent="0">
              <a:buNone/>
            </a:pPr>
            <a:endParaRPr lang="en-US" dirty="0"/>
          </a:p>
          <a:p>
            <a:r>
              <a:rPr lang="en-US" b="1" dirty="0"/>
              <a:t>Breast cancer is the second most common cancer in American women</a:t>
            </a:r>
          </a:p>
          <a:p>
            <a:pPr marL="0" indent="0">
              <a:buNone/>
            </a:pPr>
            <a:endParaRPr lang="en-US" dirty="0"/>
          </a:p>
          <a:p>
            <a:r>
              <a:rPr lang="en-US" dirty="0"/>
              <a:t>It can occur in both men and women, but it is rare in men</a:t>
            </a:r>
          </a:p>
        </p:txBody>
      </p:sp>
    </p:spTree>
    <p:extLst>
      <p:ext uri="{BB962C8B-B14F-4D97-AF65-F5344CB8AC3E}">
        <p14:creationId xmlns:p14="http://schemas.microsoft.com/office/powerpoint/2010/main" val="31595894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Tests for Breast Cancer</a:t>
            </a:r>
            <a:br>
              <a:rPr lang="en-US" dirty="0"/>
            </a:br>
            <a:endParaRPr lang="en-US" dirty="0"/>
          </a:p>
        </p:txBody>
      </p:sp>
      <p:sp>
        <p:nvSpPr>
          <p:cNvPr id="3" name="Content Placeholder 2"/>
          <p:cNvSpPr>
            <a:spLocks noGrp="1"/>
          </p:cNvSpPr>
          <p:nvPr>
            <p:ph idx="1"/>
          </p:nvPr>
        </p:nvSpPr>
        <p:spPr>
          <a:xfrm>
            <a:off x="685801" y="730250"/>
            <a:ext cx="11309349" cy="5784849"/>
          </a:xfrm>
        </p:spPr>
        <p:txBody>
          <a:bodyPr>
            <a:normAutofit fontScale="85000" lnSpcReduction="20000"/>
          </a:bodyPr>
          <a:lstStyle/>
          <a:p>
            <a:pPr marL="0" indent="0">
              <a:buNone/>
            </a:pPr>
            <a:endParaRPr lang="en-US" sz="2800" dirty="0"/>
          </a:p>
          <a:p>
            <a:endParaRPr lang="en-US" b="1" i="1" dirty="0"/>
          </a:p>
          <a:p>
            <a:r>
              <a:rPr lang="en-US" b="1" i="1" dirty="0"/>
              <a:t>Breast Exam</a:t>
            </a:r>
          </a:p>
          <a:p>
            <a:pPr lvl="1"/>
            <a:r>
              <a:rPr lang="en-US" dirty="0"/>
              <a:t>A </a:t>
            </a:r>
            <a:r>
              <a:rPr lang="en-US" b="1" dirty="0"/>
              <a:t>clinical breast exam</a:t>
            </a:r>
            <a:r>
              <a:rPr lang="en-US" dirty="0"/>
              <a:t> is an exam of the breast by a doctor or other health professional</a:t>
            </a:r>
          </a:p>
          <a:p>
            <a:pPr marL="0" indent="0">
              <a:buNone/>
            </a:pPr>
            <a:endParaRPr lang="en-US" dirty="0"/>
          </a:p>
          <a:p>
            <a:pPr lvl="1"/>
            <a:r>
              <a:rPr lang="en-US" dirty="0"/>
              <a:t>It is not known if having clinical breast exams decreases the chance of dying from breast cancer</a:t>
            </a:r>
          </a:p>
          <a:p>
            <a:endParaRPr lang="en-US" dirty="0"/>
          </a:p>
          <a:p>
            <a:r>
              <a:rPr lang="en-US" b="1" dirty="0"/>
              <a:t>Breast self-exams</a:t>
            </a:r>
            <a:r>
              <a:rPr lang="en-US" dirty="0"/>
              <a:t> may be done by women or men to check their breasts for lumps or other changes</a:t>
            </a:r>
          </a:p>
          <a:p>
            <a:endParaRPr lang="en-US" dirty="0"/>
          </a:p>
          <a:p>
            <a:pPr lvl="1"/>
            <a:r>
              <a:rPr lang="en-US" dirty="0"/>
              <a:t>Doing regular breast self-exams has not been shown to decrease the chance of dying from breast cancer.</a:t>
            </a:r>
          </a:p>
        </p:txBody>
      </p:sp>
    </p:spTree>
    <p:extLst>
      <p:ext uri="{BB962C8B-B14F-4D97-AF65-F5344CB8AC3E}">
        <p14:creationId xmlns:p14="http://schemas.microsoft.com/office/powerpoint/2010/main" val="316750744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5" end="5"/>
                                            </p:txEl>
                                          </p:spTgt>
                                        </p:tgtEl>
                                        <p:attrNameLst>
                                          <p:attrName>style.visibility</p:attrName>
                                        </p:attrNameLst>
                                      </p:cBhvr>
                                      <p:to>
                                        <p:strVal val="visible"/>
                                      </p:to>
                                    </p:set>
                                    <p:anim calcmode="lin" valueType="num">
                                      <p:cBhvr additive="base">
                                        <p:cTn id="1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5" end="5"/>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7" end="7"/>
                                            </p:txEl>
                                          </p:spTgt>
                                        </p:tgtEl>
                                        <p:attrNameLst>
                                          <p:attrName>style.visibility</p:attrName>
                                        </p:attrNameLst>
                                      </p:cBhvr>
                                      <p:to>
                                        <p:strVal val="visible"/>
                                      </p:to>
                                    </p:set>
                                    <p:anim calcmode="lin" valueType="num">
                                      <p:cBhvr additive="base">
                                        <p:cTn id="19" dur="500" fill="hold"/>
                                        <p:tgtEl>
                                          <p:spTgt spid="3">
                                            <p:txEl>
                                              <p:pRg st="7" end="7"/>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7" end="7"/>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9" end="9"/>
                                            </p:txEl>
                                          </p:spTgt>
                                        </p:tgtEl>
                                        <p:attrNameLst>
                                          <p:attrName>style.visibility</p:attrName>
                                        </p:attrNameLst>
                                      </p:cBhvr>
                                      <p:to>
                                        <p:strVal val="visible"/>
                                      </p:to>
                                    </p:set>
                                    <p:anim calcmode="lin" valueType="num">
                                      <p:cBhvr additive="base">
                                        <p:cTn id="23" dur="500" fill="hold"/>
                                        <p:tgtEl>
                                          <p:spTgt spid="3">
                                            <p:txEl>
                                              <p:pRg st="9" end="9"/>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9" end="9"/>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Tests for Breast Cancer continued</a:t>
            </a:r>
          </a:p>
        </p:txBody>
      </p:sp>
      <p:sp>
        <p:nvSpPr>
          <p:cNvPr id="3" name="Content Placeholder 2"/>
          <p:cNvSpPr>
            <a:spLocks noGrp="1"/>
          </p:cNvSpPr>
          <p:nvPr>
            <p:ph idx="1"/>
          </p:nvPr>
        </p:nvSpPr>
        <p:spPr>
          <a:xfrm>
            <a:off x="685801" y="2142067"/>
            <a:ext cx="10204449" cy="4252383"/>
          </a:xfrm>
        </p:spPr>
        <p:txBody>
          <a:bodyPr>
            <a:normAutofit fontScale="92500" lnSpcReduction="10000"/>
          </a:bodyPr>
          <a:lstStyle/>
          <a:p>
            <a:pPr lvl="0"/>
            <a:endParaRPr lang="en-US" sz="2800" b="1" i="1" dirty="0"/>
          </a:p>
          <a:p>
            <a:pPr lvl="0"/>
            <a:r>
              <a:rPr lang="en-US" sz="2800" b="1" i="1" dirty="0"/>
              <a:t>Mammography</a:t>
            </a:r>
          </a:p>
          <a:p>
            <a:pPr lvl="1"/>
            <a:r>
              <a:rPr lang="en-US" sz="2800" dirty="0"/>
              <a:t>A mammogram is an x-ray picture of the breast</a:t>
            </a:r>
          </a:p>
          <a:p>
            <a:pPr lvl="1"/>
            <a:r>
              <a:rPr lang="en-US" dirty="0"/>
              <a:t>Mammography is less likely to find breast tumors in women with dense breast tissue</a:t>
            </a:r>
          </a:p>
          <a:p>
            <a:pPr lvl="1"/>
            <a:r>
              <a:rPr lang="en-US" dirty="0"/>
              <a:t>Women aged 50 to 69 years who have screening mammograms have a lower chance of dying from breast cancer than women who do not have screening mammograms</a:t>
            </a:r>
          </a:p>
          <a:p>
            <a:pPr lvl="0"/>
            <a:endParaRPr lang="en-US" sz="2800" dirty="0"/>
          </a:p>
          <a:p>
            <a:endParaRPr lang="en-US" sz="2800" dirty="0"/>
          </a:p>
        </p:txBody>
      </p:sp>
    </p:spTree>
    <p:extLst>
      <p:ext uri="{BB962C8B-B14F-4D97-AF65-F5344CB8AC3E}">
        <p14:creationId xmlns:p14="http://schemas.microsoft.com/office/powerpoint/2010/main" val="321535010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B5FA7754-933E-4253-A971-2EED4638338C}"/>
              </a:ext>
            </a:extLst>
          </p:cNvPr>
          <p:cNvSpPr>
            <a:spLocks noGrp="1"/>
          </p:cNvSpPr>
          <p:nvPr>
            <p:ph type="title"/>
          </p:nvPr>
        </p:nvSpPr>
        <p:spPr/>
        <p:txBody>
          <a:bodyPr/>
          <a:lstStyle/>
          <a:p>
            <a:r>
              <a:rPr lang="en-US" dirty="0"/>
              <a:t>Screening Tests for Breast Cancer continued</a:t>
            </a:r>
          </a:p>
        </p:txBody>
      </p:sp>
      <p:sp>
        <p:nvSpPr>
          <p:cNvPr id="3" name="Content Placeholder 2">
            <a:extLst>
              <a:ext uri="{FF2B5EF4-FFF2-40B4-BE49-F238E27FC236}">
                <a16:creationId xmlns:a16="http://schemas.microsoft.com/office/drawing/2014/main" id="{F69D0C3A-CBD1-461F-9B12-507BAE5A90E3}"/>
              </a:ext>
            </a:extLst>
          </p:cNvPr>
          <p:cNvSpPr>
            <a:spLocks noGrp="1"/>
          </p:cNvSpPr>
          <p:nvPr>
            <p:ph idx="1"/>
          </p:nvPr>
        </p:nvSpPr>
        <p:spPr>
          <a:xfrm>
            <a:off x="685801" y="1771650"/>
            <a:ext cx="10280649" cy="4933949"/>
          </a:xfrm>
        </p:spPr>
        <p:txBody>
          <a:bodyPr>
            <a:normAutofit/>
          </a:bodyPr>
          <a:lstStyle/>
          <a:p>
            <a:r>
              <a:rPr lang="en-US" sz="2800" b="1" i="1" dirty="0"/>
              <a:t>Breast MRI</a:t>
            </a:r>
          </a:p>
          <a:p>
            <a:pPr lvl="1"/>
            <a:r>
              <a:rPr lang="en-US" dirty="0"/>
              <a:t>Magnetic resonance imaging (MRI) may be used to screen women who have a high risk of breast cancer</a:t>
            </a:r>
          </a:p>
          <a:p>
            <a:r>
              <a:rPr lang="en-US" dirty="0"/>
              <a:t>Whether a woman should be screened for breast cancer and the screening test to use depends on certain factors.</a:t>
            </a:r>
          </a:p>
          <a:p>
            <a:r>
              <a:rPr lang="en-US" dirty="0"/>
              <a:t>Women with risk factors for breast cancer, such as certain changes in the </a:t>
            </a:r>
            <a:r>
              <a:rPr lang="en-US" i="1" dirty="0"/>
              <a:t>BRCA1</a:t>
            </a:r>
            <a:r>
              <a:rPr lang="en-US" dirty="0"/>
              <a:t> or </a:t>
            </a:r>
            <a:r>
              <a:rPr lang="en-US" i="1" dirty="0"/>
              <a:t>BRCA2</a:t>
            </a:r>
            <a:r>
              <a:rPr lang="en-US" dirty="0"/>
              <a:t> gene or certain genetic syndromes may be screened at a younger age and more often</a:t>
            </a:r>
            <a:endParaRPr lang="en-US" sz="2800" dirty="0"/>
          </a:p>
        </p:txBody>
      </p:sp>
    </p:spTree>
    <p:extLst>
      <p:ext uri="{BB962C8B-B14F-4D97-AF65-F5344CB8AC3E}">
        <p14:creationId xmlns:p14="http://schemas.microsoft.com/office/powerpoint/2010/main" val="1008212404"/>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Cervical Cancer</a:t>
            </a:r>
            <a:br>
              <a:rPr lang="en-US"/>
            </a:br>
            <a:endParaRPr lang="en-US" dirty="0"/>
          </a:p>
        </p:txBody>
      </p:sp>
      <p:sp>
        <p:nvSpPr>
          <p:cNvPr id="3" name="Content Placeholder 2"/>
          <p:cNvSpPr>
            <a:spLocks noGrp="1"/>
          </p:cNvSpPr>
          <p:nvPr>
            <p:ph idx="1"/>
          </p:nvPr>
        </p:nvSpPr>
        <p:spPr/>
        <p:txBody>
          <a:bodyPr>
            <a:normAutofit/>
          </a:bodyPr>
          <a:lstStyle/>
          <a:p>
            <a:r>
              <a:rPr lang="en-US" dirty="0"/>
              <a:t>The cervix is the lower, narrow end of the uterus. The cervix leads from the uterus to the vagina</a:t>
            </a:r>
          </a:p>
          <a:p>
            <a:r>
              <a:rPr lang="en-US" dirty="0"/>
              <a:t>Cervical cancer usually develops slowly over time </a:t>
            </a:r>
          </a:p>
          <a:p>
            <a:r>
              <a:rPr lang="en-US" dirty="0"/>
              <a:t>Before cancer appears in the cervix, the cells of the cervix go through changes known as dysplasia, in which abnormal cells begin to appear in the cervical tissue</a:t>
            </a:r>
          </a:p>
          <a:p>
            <a:endParaRPr lang="en-US" sz="2800" dirty="0"/>
          </a:p>
        </p:txBody>
      </p:sp>
    </p:spTree>
    <p:extLst>
      <p:ext uri="{BB962C8B-B14F-4D97-AF65-F5344CB8AC3E}">
        <p14:creationId xmlns:p14="http://schemas.microsoft.com/office/powerpoint/2010/main" val="23069601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a:xfrm>
            <a:off x="685801" y="609601"/>
            <a:ext cx="10131425" cy="793750"/>
          </a:xfrm>
        </p:spPr>
        <p:txBody>
          <a:bodyPr/>
          <a:lstStyle/>
          <a:p>
            <a:r>
              <a:rPr lang="en-US" dirty="0"/>
              <a:t>Screening Tests for Cervical Cancer</a:t>
            </a:r>
          </a:p>
        </p:txBody>
      </p:sp>
      <p:sp>
        <p:nvSpPr>
          <p:cNvPr id="3" name="Content Placeholder 2"/>
          <p:cNvSpPr>
            <a:spLocks noGrp="1"/>
          </p:cNvSpPr>
          <p:nvPr>
            <p:ph idx="1"/>
          </p:nvPr>
        </p:nvSpPr>
        <p:spPr>
          <a:xfrm>
            <a:off x="685801" y="1498600"/>
            <a:ext cx="11093449" cy="4997449"/>
          </a:xfrm>
        </p:spPr>
        <p:txBody>
          <a:bodyPr>
            <a:noAutofit/>
          </a:bodyPr>
          <a:lstStyle/>
          <a:p>
            <a:r>
              <a:rPr lang="en-US" sz="2800" b="1" dirty="0"/>
              <a:t>Pelvic Exam </a:t>
            </a:r>
            <a:r>
              <a:rPr lang="en-US" sz="2800" dirty="0"/>
              <a:t>- an exam of the vagina, cervix, uterus, fallopian tubes, ovaries, and rectum</a:t>
            </a:r>
          </a:p>
          <a:p>
            <a:endParaRPr lang="en-US" sz="2800" dirty="0"/>
          </a:p>
          <a:p>
            <a:r>
              <a:rPr lang="en-US" sz="2800" b="1" dirty="0"/>
              <a:t>Pap test (Pap smear) </a:t>
            </a:r>
            <a:r>
              <a:rPr lang="en-US" sz="2800" dirty="0"/>
              <a:t>– a procedure to collect cells from the surface of the cervix and vagina to </a:t>
            </a:r>
            <a:r>
              <a:rPr lang="en-US" dirty="0"/>
              <a:t>find out if they are abnormal </a:t>
            </a:r>
          </a:p>
          <a:p>
            <a:endParaRPr lang="en-US" sz="2800" dirty="0"/>
          </a:p>
          <a:p>
            <a:r>
              <a:rPr lang="en-US" sz="2800" b="1" dirty="0"/>
              <a:t>HPV test </a:t>
            </a:r>
            <a:r>
              <a:rPr lang="en-US" sz="2800" dirty="0"/>
              <a:t>– a test used to check for certain types of HPV infection</a:t>
            </a:r>
          </a:p>
          <a:p>
            <a:pPr marL="0" indent="0">
              <a:buNone/>
            </a:pPr>
            <a:endParaRPr lang="en-US" sz="2800" dirty="0"/>
          </a:p>
        </p:txBody>
      </p:sp>
    </p:spTree>
    <p:extLst>
      <p:ext uri="{BB962C8B-B14F-4D97-AF65-F5344CB8AC3E}">
        <p14:creationId xmlns:p14="http://schemas.microsoft.com/office/powerpoint/2010/main" val="370333327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D607DBD0-181D-4D50-8FE9-32DB29431F45}"/>
              </a:ext>
            </a:extLst>
          </p:cNvPr>
          <p:cNvSpPr>
            <a:spLocks noGrp="1"/>
          </p:cNvSpPr>
          <p:nvPr>
            <p:ph type="title"/>
          </p:nvPr>
        </p:nvSpPr>
        <p:spPr/>
        <p:txBody>
          <a:bodyPr/>
          <a:lstStyle/>
          <a:p>
            <a:r>
              <a:rPr lang="en-US" dirty="0"/>
              <a:t>Screening Tests for Cervical Cancer</a:t>
            </a:r>
            <a:br>
              <a:rPr lang="en-US" dirty="0"/>
            </a:br>
            <a:r>
              <a:rPr lang="en-US" dirty="0"/>
              <a:t>continued</a:t>
            </a:r>
          </a:p>
        </p:txBody>
      </p:sp>
      <p:sp>
        <p:nvSpPr>
          <p:cNvPr id="3" name="Content Placeholder 2">
            <a:extLst>
              <a:ext uri="{FF2B5EF4-FFF2-40B4-BE49-F238E27FC236}">
                <a16:creationId xmlns:a16="http://schemas.microsoft.com/office/drawing/2014/main" id="{32F2720D-2849-42CD-ACBD-CD6395A7EF8A}"/>
              </a:ext>
            </a:extLst>
          </p:cNvPr>
          <p:cNvSpPr>
            <a:spLocks noGrp="1"/>
          </p:cNvSpPr>
          <p:nvPr>
            <p:ph idx="1"/>
          </p:nvPr>
        </p:nvSpPr>
        <p:spPr/>
        <p:txBody>
          <a:bodyPr>
            <a:normAutofit/>
          </a:bodyPr>
          <a:lstStyle/>
          <a:p>
            <a:r>
              <a:rPr lang="en-US" sz="3200" dirty="0"/>
              <a:t>Studies show that screening for cervical cancer helps decrease the number of deaths from the disease</a:t>
            </a:r>
          </a:p>
          <a:p>
            <a:pPr marL="0" indent="0">
              <a:buNone/>
            </a:pPr>
            <a:endParaRPr lang="en-US" sz="3200" dirty="0"/>
          </a:p>
          <a:p>
            <a:r>
              <a:rPr lang="en-US" sz="3200" dirty="0"/>
              <a:t>Regular screening of women between the ages of 21 and 65 years with the Pap test decreases their chance of dying from cervical cancer.</a:t>
            </a:r>
          </a:p>
        </p:txBody>
      </p:sp>
    </p:spTree>
    <p:extLst>
      <p:ext uri="{BB962C8B-B14F-4D97-AF65-F5344CB8AC3E}">
        <p14:creationId xmlns:p14="http://schemas.microsoft.com/office/powerpoint/2010/main" val="1406195748"/>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Colorectal Cancer</a:t>
            </a:r>
            <a:endParaRPr lang="en-US" dirty="0"/>
          </a:p>
        </p:txBody>
      </p:sp>
      <p:sp>
        <p:nvSpPr>
          <p:cNvPr id="3" name="Content Placeholder 2"/>
          <p:cNvSpPr>
            <a:spLocks noGrp="1"/>
          </p:cNvSpPr>
          <p:nvPr>
            <p:ph idx="1"/>
          </p:nvPr>
        </p:nvSpPr>
        <p:spPr>
          <a:xfrm>
            <a:off x="685801" y="1847851"/>
            <a:ext cx="10131425" cy="4686300"/>
          </a:xfrm>
        </p:spPr>
        <p:txBody>
          <a:bodyPr>
            <a:noAutofit/>
          </a:bodyPr>
          <a:lstStyle/>
          <a:p>
            <a:r>
              <a:rPr lang="en-US" dirty="0"/>
              <a:t>Colorectal cancer starts in the colon or rectum</a:t>
            </a:r>
          </a:p>
          <a:p>
            <a:r>
              <a:rPr lang="en-US" dirty="0"/>
              <a:t>Colorectal cancer begins as a growth, or lesion, in the tissue that lines the inner surface of the colon or rectum.</a:t>
            </a:r>
          </a:p>
          <a:p>
            <a:r>
              <a:rPr lang="en-US" dirty="0"/>
              <a:t>Lesions may appear as raised </a:t>
            </a:r>
            <a:r>
              <a:rPr lang="en-US" b="1" dirty="0"/>
              <a:t>polyps</a:t>
            </a:r>
          </a:p>
          <a:p>
            <a:r>
              <a:rPr lang="en-US" b="1" dirty="0"/>
              <a:t>Colorectal cancer is the third leading cause of death from cancer in the United States</a:t>
            </a:r>
            <a:endParaRPr lang="en-US" dirty="0"/>
          </a:p>
          <a:p>
            <a:endParaRPr lang="en-US" sz="2800" b="1" dirty="0"/>
          </a:p>
        </p:txBody>
      </p:sp>
    </p:spTree>
    <p:extLst>
      <p:ext uri="{BB962C8B-B14F-4D97-AF65-F5344CB8AC3E}">
        <p14:creationId xmlns:p14="http://schemas.microsoft.com/office/powerpoint/2010/main" val="159863688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8B99AD3-940A-2546-B036-17CD508D1D7F}"/>
              </a:ext>
            </a:extLst>
          </p:cNvPr>
          <p:cNvSpPr>
            <a:spLocks noGrp="1"/>
          </p:cNvSpPr>
          <p:nvPr>
            <p:ph type="title"/>
          </p:nvPr>
        </p:nvSpPr>
        <p:spPr/>
        <p:txBody>
          <a:bodyPr/>
          <a:lstStyle/>
          <a:p>
            <a:r>
              <a:rPr lang="en-US" b="1" dirty="0"/>
              <a:t>objectives</a:t>
            </a:r>
          </a:p>
        </p:txBody>
      </p:sp>
      <p:sp>
        <p:nvSpPr>
          <p:cNvPr id="3" name="Content Placeholder 2">
            <a:extLst>
              <a:ext uri="{FF2B5EF4-FFF2-40B4-BE49-F238E27FC236}">
                <a16:creationId xmlns:a16="http://schemas.microsoft.com/office/drawing/2014/main" id="{5EAE798A-38EA-9048-A715-C67B7BED541A}"/>
              </a:ext>
            </a:extLst>
          </p:cNvPr>
          <p:cNvSpPr>
            <a:spLocks noGrp="1"/>
          </p:cNvSpPr>
          <p:nvPr>
            <p:ph idx="1"/>
          </p:nvPr>
        </p:nvSpPr>
        <p:spPr/>
        <p:txBody>
          <a:bodyPr>
            <a:normAutofit/>
          </a:bodyPr>
          <a:lstStyle/>
          <a:p>
            <a:pPr lvl="0"/>
            <a:r>
              <a:rPr lang="en-US" sz="3200" dirty="0"/>
              <a:t>Define cancer and how cancer arises</a:t>
            </a:r>
          </a:p>
          <a:p>
            <a:pPr lvl="0"/>
            <a:r>
              <a:rPr lang="en-US" sz="3200" dirty="0"/>
              <a:t>Describe different types of cancer  </a:t>
            </a:r>
          </a:p>
          <a:p>
            <a:pPr lvl="0"/>
            <a:r>
              <a:rPr lang="en-US" sz="3200" dirty="0"/>
              <a:t>Identify cancer risks and methods for cancer prevention</a:t>
            </a:r>
          </a:p>
          <a:p>
            <a:pPr lvl="0"/>
            <a:r>
              <a:rPr lang="en-US" sz="3200" dirty="0"/>
              <a:t>Assess personal cancer risk</a:t>
            </a:r>
          </a:p>
        </p:txBody>
      </p:sp>
    </p:spTree>
    <p:extLst>
      <p:ext uri="{BB962C8B-B14F-4D97-AF65-F5344CB8AC3E}">
        <p14:creationId xmlns:p14="http://schemas.microsoft.com/office/powerpoint/2010/main" val="2360667501"/>
      </p:ext>
    </p:extLst>
  </p:cSld>
  <p:clrMapOvr>
    <a:masterClrMapping/>
  </p:clrMapOvr>
</p:sld>
</file>

<file path=ppt/slides/slide2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Tests for Colorectal Cancer</a:t>
            </a:r>
          </a:p>
        </p:txBody>
      </p:sp>
      <p:sp>
        <p:nvSpPr>
          <p:cNvPr id="3" name="Content Placeholder 2"/>
          <p:cNvSpPr>
            <a:spLocks noGrp="1"/>
          </p:cNvSpPr>
          <p:nvPr>
            <p:ph idx="1"/>
          </p:nvPr>
        </p:nvSpPr>
        <p:spPr>
          <a:xfrm>
            <a:off x="685801" y="1911351"/>
            <a:ext cx="10131425" cy="4400550"/>
          </a:xfrm>
        </p:spPr>
        <p:txBody>
          <a:bodyPr>
            <a:noAutofit/>
          </a:bodyPr>
          <a:lstStyle/>
          <a:p>
            <a:pPr marL="0" lvl="0" indent="0">
              <a:buNone/>
            </a:pPr>
            <a:endParaRPr lang="en-US" sz="2800" b="1" dirty="0"/>
          </a:p>
          <a:p>
            <a:r>
              <a:rPr lang="en-US" sz="2800" b="1" dirty="0"/>
              <a:t>Stool Tests - </a:t>
            </a:r>
            <a:r>
              <a:rPr lang="en-US" sz="2800" dirty="0"/>
              <a:t>both polyps and colorectal cancers can bleed, and stool tests check for tiny amounts of blood in feces</a:t>
            </a:r>
          </a:p>
          <a:p>
            <a:r>
              <a:rPr lang="en-US" sz="2800" b="1" dirty="0"/>
              <a:t>Colonoscopy </a:t>
            </a:r>
            <a:r>
              <a:rPr lang="en-US" sz="2800" dirty="0"/>
              <a:t> - the rectum and entire colon are examined using a colonoscope. During colonoscopy, any abnormal growths in the entire colon and the rectum can be removed</a:t>
            </a:r>
            <a:endParaRPr lang="en-US" sz="2800" b="1" dirty="0"/>
          </a:p>
          <a:p>
            <a:r>
              <a:rPr lang="en-US" sz="2800" dirty="0"/>
              <a:t>Expert groups generally recommend that people who are at average risk for colorectal cancer have screening at ages 50 through 75</a:t>
            </a:r>
            <a:endParaRPr lang="en-US" sz="2800" i="1" dirty="0"/>
          </a:p>
        </p:txBody>
      </p:sp>
    </p:spTree>
    <p:extLst>
      <p:ext uri="{BB962C8B-B14F-4D97-AF65-F5344CB8AC3E}">
        <p14:creationId xmlns:p14="http://schemas.microsoft.com/office/powerpoint/2010/main" val="122550804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Lung Cancer</a:t>
            </a:r>
            <a:endParaRPr lang="en-US" dirty="0"/>
          </a:p>
        </p:txBody>
      </p:sp>
      <p:sp>
        <p:nvSpPr>
          <p:cNvPr id="3" name="Content Placeholder 2"/>
          <p:cNvSpPr>
            <a:spLocks noGrp="1"/>
          </p:cNvSpPr>
          <p:nvPr>
            <p:ph idx="1"/>
          </p:nvPr>
        </p:nvSpPr>
        <p:spPr>
          <a:xfrm>
            <a:off x="685801" y="1746250"/>
            <a:ext cx="10131425" cy="4660899"/>
          </a:xfrm>
        </p:spPr>
        <p:txBody>
          <a:bodyPr>
            <a:noAutofit/>
          </a:bodyPr>
          <a:lstStyle/>
          <a:p>
            <a:r>
              <a:rPr lang="en-US" sz="2800" dirty="0"/>
              <a:t>The two main types of lung cancer are:</a:t>
            </a:r>
          </a:p>
          <a:p>
            <a:pPr lvl="1"/>
            <a:r>
              <a:rPr lang="en-US" sz="2800" dirty="0"/>
              <a:t>Non-small cell lung cancer</a:t>
            </a:r>
          </a:p>
          <a:p>
            <a:pPr lvl="1"/>
            <a:r>
              <a:rPr lang="en-US" sz="2800" dirty="0"/>
              <a:t>Small cell lung cancer</a:t>
            </a:r>
          </a:p>
          <a:p>
            <a:r>
              <a:rPr lang="en-US" sz="2800" b="1" dirty="0"/>
              <a:t>Lung cancer is the leading cause of cancer death in both men and women</a:t>
            </a:r>
          </a:p>
          <a:p>
            <a:r>
              <a:rPr lang="en-US" sz="2800" dirty="0"/>
              <a:t>Tobacco smoking is the most important risk factor for lung cancer. </a:t>
            </a:r>
          </a:p>
        </p:txBody>
      </p:sp>
    </p:spTree>
    <p:extLst>
      <p:ext uri="{BB962C8B-B14F-4D97-AF65-F5344CB8AC3E}">
        <p14:creationId xmlns:p14="http://schemas.microsoft.com/office/powerpoint/2010/main" val="324622720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Tests for Lung Cancer</a:t>
            </a:r>
          </a:p>
        </p:txBody>
      </p:sp>
      <p:sp>
        <p:nvSpPr>
          <p:cNvPr id="3" name="Content Placeholder 2"/>
          <p:cNvSpPr>
            <a:spLocks noGrp="1"/>
          </p:cNvSpPr>
          <p:nvPr>
            <p:ph idx="1"/>
          </p:nvPr>
        </p:nvSpPr>
        <p:spPr>
          <a:xfrm>
            <a:off x="685801" y="1905001"/>
            <a:ext cx="10131425" cy="4908550"/>
          </a:xfrm>
        </p:spPr>
        <p:txBody>
          <a:bodyPr>
            <a:normAutofit/>
          </a:bodyPr>
          <a:lstStyle/>
          <a:p>
            <a:pPr marL="0" lvl="0" indent="0">
              <a:buNone/>
            </a:pPr>
            <a:r>
              <a:rPr lang="en-US" sz="2800" b="1" i="1" dirty="0"/>
              <a:t>• Low-dose Computed Tomography (LDCT) - </a:t>
            </a:r>
            <a:r>
              <a:rPr lang="en-US" sz="2800" dirty="0"/>
              <a:t>a procedure   that uses low-dose radiation to make a series of very detailed pictures</a:t>
            </a:r>
          </a:p>
          <a:p>
            <a:pPr lvl="1"/>
            <a:r>
              <a:rPr lang="en-US" sz="2800" dirty="0"/>
              <a:t>Screening with LDCT scans has been shown to decrease the risk of dying from lung cancer in heavy smokers</a:t>
            </a:r>
          </a:p>
          <a:p>
            <a:pPr marL="0" lvl="0" indent="0">
              <a:buNone/>
            </a:pPr>
            <a:r>
              <a:rPr lang="en-US" sz="2800" dirty="0"/>
              <a:t>• </a:t>
            </a:r>
            <a:r>
              <a:rPr lang="en-US" sz="2800" b="1" dirty="0"/>
              <a:t>Chest X-ray</a:t>
            </a:r>
            <a:r>
              <a:rPr lang="en-US" sz="2800" dirty="0"/>
              <a:t> - an x-ray of the organs and bones inside the chest</a:t>
            </a:r>
          </a:p>
          <a:p>
            <a:pPr marL="0" lvl="0" indent="0">
              <a:buNone/>
            </a:pPr>
            <a:r>
              <a:rPr lang="en-US" sz="2800" dirty="0"/>
              <a:t>• </a:t>
            </a:r>
            <a:r>
              <a:rPr lang="en-US" sz="2800" b="1" dirty="0"/>
              <a:t>Sputum Cytology - </a:t>
            </a:r>
            <a:r>
              <a:rPr lang="en-US" sz="2800" dirty="0"/>
              <a:t>a procedure in which a sample of sputum is viewed under a microscope to check for cancer cells</a:t>
            </a:r>
          </a:p>
          <a:p>
            <a:pPr lvl="0"/>
            <a:endParaRPr lang="en-US" sz="2800" dirty="0"/>
          </a:p>
        </p:txBody>
      </p:sp>
    </p:spTree>
    <p:extLst>
      <p:ext uri="{BB962C8B-B14F-4D97-AF65-F5344CB8AC3E}">
        <p14:creationId xmlns:p14="http://schemas.microsoft.com/office/powerpoint/2010/main" val="187657443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Prostate Cancer </a:t>
            </a:r>
            <a:endParaRPr lang="en-US" dirty="0"/>
          </a:p>
        </p:txBody>
      </p:sp>
      <p:sp>
        <p:nvSpPr>
          <p:cNvPr id="3" name="Content Placeholder 2"/>
          <p:cNvSpPr>
            <a:spLocks noGrp="1"/>
          </p:cNvSpPr>
          <p:nvPr>
            <p:ph idx="1"/>
          </p:nvPr>
        </p:nvSpPr>
        <p:spPr>
          <a:xfrm>
            <a:off x="685801" y="1866901"/>
            <a:ext cx="10131425" cy="4749800"/>
          </a:xfrm>
        </p:spPr>
        <p:txBody>
          <a:bodyPr>
            <a:noAutofit/>
          </a:bodyPr>
          <a:lstStyle/>
          <a:p>
            <a:r>
              <a:rPr lang="en-US" sz="2800" dirty="0"/>
              <a:t>The prostate is a gland in the male reproductive system</a:t>
            </a:r>
          </a:p>
          <a:p>
            <a:r>
              <a:rPr lang="en-US" sz="2800" b="1" dirty="0"/>
              <a:t>Prostate cancer is the second most common cancer among men in the United States</a:t>
            </a:r>
          </a:p>
          <a:p>
            <a:r>
              <a:rPr lang="en-US" sz="2800" dirty="0"/>
              <a:t>Most men diagnosed with this disease do not die from it</a:t>
            </a:r>
          </a:p>
          <a:p>
            <a:r>
              <a:rPr lang="en-US" sz="2800" dirty="0"/>
              <a:t>Prostate cancer occurs more often in African-American men than in white men</a:t>
            </a:r>
          </a:p>
          <a:p>
            <a:r>
              <a:rPr lang="en-US" sz="2800" dirty="0"/>
              <a:t>African-American men with prostate cancer are more likely to die from the disease than white men with prostate cancer</a:t>
            </a:r>
          </a:p>
        </p:txBody>
      </p:sp>
    </p:spTree>
    <p:extLst>
      <p:ext uri="{BB962C8B-B14F-4D97-AF65-F5344CB8AC3E}">
        <p14:creationId xmlns:p14="http://schemas.microsoft.com/office/powerpoint/2010/main" val="2657812726"/>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Tests for Prostate Cancer</a:t>
            </a:r>
          </a:p>
        </p:txBody>
      </p:sp>
      <p:sp>
        <p:nvSpPr>
          <p:cNvPr id="3" name="Content Placeholder 2"/>
          <p:cNvSpPr>
            <a:spLocks noGrp="1"/>
          </p:cNvSpPr>
          <p:nvPr>
            <p:ph idx="1"/>
          </p:nvPr>
        </p:nvSpPr>
        <p:spPr>
          <a:xfrm>
            <a:off x="685801" y="1962150"/>
            <a:ext cx="10131425" cy="4286249"/>
          </a:xfrm>
        </p:spPr>
        <p:txBody>
          <a:bodyPr>
            <a:normAutofit lnSpcReduction="10000"/>
          </a:bodyPr>
          <a:lstStyle/>
          <a:p>
            <a:r>
              <a:rPr lang="en-US" dirty="0"/>
              <a:t>There is no standard or routine screening test for prostate cancer, but the following tests are being used or studied to screen for it:</a:t>
            </a:r>
          </a:p>
          <a:p>
            <a:pPr marL="0" indent="0">
              <a:buNone/>
            </a:pPr>
            <a:endParaRPr lang="en-US" dirty="0"/>
          </a:p>
          <a:p>
            <a:r>
              <a:rPr lang="en-US" b="1" i="1" dirty="0"/>
              <a:t>Digital Rectal Exam - </a:t>
            </a:r>
            <a:r>
              <a:rPr lang="en-US" dirty="0"/>
              <a:t>an exam of the rectum to feel the prostate for lumps or anything else that seems unusual</a:t>
            </a:r>
          </a:p>
          <a:p>
            <a:pPr lvl="0"/>
            <a:endParaRPr lang="en-US" sz="2800" b="1" i="1" dirty="0"/>
          </a:p>
          <a:p>
            <a:pPr lvl="0"/>
            <a:r>
              <a:rPr lang="en-US" sz="2800" b="1" i="1" dirty="0"/>
              <a:t>PSA (Prostate Specific Antigen) Test - </a:t>
            </a:r>
            <a:r>
              <a:rPr lang="en-US" sz="2800" dirty="0"/>
              <a:t>a test that measures the level of PSA in the blood</a:t>
            </a:r>
          </a:p>
        </p:txBody>
      </p:sp>
    </p:spTree>
    <p:extLst>
      <p:ext uri="{BB962C8B-B14F-4D97-AF65-F5344CB8AC3E}">
        <p14:creationId xmlns:p14="http://schemas.microsoft.com/office/powerpoint/2010/main" val="403277864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0" end="0"/>
                                            </p:txEl>
                                          </p:spTgt>
                                        </p:tgtEl>
                                        <p:attrNameLst>
                                          <p:attrName>style.visibility</p:attrName>
                                        </p:attrNameLst>
                                      </p:cBhvr>
                                      <p:to>
                                        <p:strVal val="visible"/>
                                      </p:to>
                                    </p:set>
                                    <p:anim calcmode="lin" valueType="num">
                                      <p:cBhvr additive="base">
                                        <p:cTn id="15"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Skin Cancer</a:t>
            </a:r>
            <a:endParaRPr lang="en-US" dirty="0"/>
          </a:p>
        </p:txBody>
      </p:sp>
      <p:sp>
        <p:nvSpPr>
          <p:cNvPr id="3" name="Content Placeholder 2"/>
          <p:cNvSpPr>
            <a:spLocks noGrp="1"/>
          </p:cNvSpPr>
          <p:nvPr>
            <p:ph idx="1"/>
          </p:nvPr>
        </p:nvSpPr>
        <p:spPr/>
        <p:txBody>
          <a:bodyPr>
            <a:normAutofit/>
          </a:bodyPr>
          <a:lstStyle/>
          <a:p>
            <a:r>
              <a:rPr lang="en-US" sz="2800" b="1" dirty="0"/>
              <a:t>Skin cancer is the most common cancer in the United States</a:t>
            </a:r>
          </a:p>
          <a:p>
            <a:r>
              <a:rPr lang="en-US" sz="2800" dirty="0"/>
              <a:t>Skin cancer can occur anywhere on the body, but it is most common in areas exposed to sunlight, such as the face, neck, hands, and arms</a:t>
            </a:r>
          </a:p>
          <a:p>
            <a:r>
              <a:rPr lang="en-US" sz="2800" dirty="0"/>
              <a:t>Skin cancer begins in the epidermis (outer layer), which is made up of squamous cells, basal cells, and melanocytes</a:t>
            </a:r>
          </a:p>
        </p:txBody>
      </p:sp>
    </p:spTree>
    <p:extLst>
      <p:ext uri="{BB962C8B-B14F-4D97-AF65-F5344CB8AC3E}">
        <p14:creationId xmlns:p14="http://schemas.microsoft.com/office/powerpoint/2010/main" val="311531525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0" end="0"/>
                                            </p:txEl>
                                          </p:spTgt>
                                        </p:tgtEl>
                                        <p:attrNameLst>
                                          <p:attrName>style.visibility</p:attrName>
                                        </p:attrNameLst>
                                      </p:cBhvr>
                                      <p:to>
                                        <p:strVal val="visible"/>
                                      </p:to>
                                    </p:set>
                                    <p:anim calcmode="lin" valueType="num">
                                      <p:cBhvr additive="base">
                                        <p:cTn id="13"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1" end="1"/>
                                            </p:txEl>
                                          </p:spTgt>
                                        </p:tgtEl>
                                        <p:attrNameLst>
                                          <p:attrName>style.visibility</p:attrName>
                                        </p:attrNameLst>
                                      </p:cBhvr>
                                      <p:to>
                                        <p:strVal val="visible"/>
                                      </p:to>
                                    </p:set>
                                    <p:anim calcmode="lin" valueType="num">
                                      <p:cBhvr additive="base">
                                        <p:cTn id="19"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305E3ABB-97B5-0045-91D7-024C7DFCA1C5}"/>
              </a:ext>
            </a:extLst>
          </p:cNvPr>
          <p:cNvSpPr>
            <a:spLocks noGrp="1"/>
          </p:cNvSpPr>
          <p:nvPr>
            <p:ph type="title"/>
          </p:nvPr>
        </p:nvSpPr>
        <p:spPr/>
        <p:txBody>
          <a:bodyPr/>
          <a:lstStyle/>
          <a:p>
            <a:r>
              <a:rPr lang="en-US" dirty="0"/>
              <a:t>Skin Cancer </a:t>
            </a:r>
            <a:br>
              <a:rPr lang="en-US" dirty="0"/>
            </a:br>
            <a:r>
              <a:rPr lang="en-US" dirty="0"/>
              <a:t>COntinued</a:t>
            </a:r>
          </a:p>
        </p:txBody>
      </p:sp>
      <p:sp>
        <p:nvSpPr>
          <p:cNvPr id="3" name="Content Placeholder 2">
            <a:extLst>
              <a:ext uri="{FF2B5EF4-FFF2-40B4-BE49-F238E27FC236}">
                <a16:creationId xmlns:a16="http://schemas.microsoft.com/office/drawing/2014/main" id="{2DCDE25D-7785-5146-83FF-EC8F27C9483C}"/>
              </a:ext>
            </a:extLst>
          </p:cNvPr>
          <p:cNvSpPr>
            <a:spLocks noGrp="1"/>
          </p:cNvSpPr>
          <p:nvPr>
            <p:ph idx="1"/>
          </p:nvPr>
        </p:nvSpPr>
        <p:spPr/>
        <p:txBody>
          <a:bodyPr>
            <a:normAutofit/>
          </a:bodyPr>
          <a:lstStyle/>
          <a:p>
            <a:r>
              <a:rPr lang="en-US" sz="2800" dirty="0"/>
              <a:t>The most common types of skin cancer are:</a:t>
            </a:r>
          </a:p>
          <a:p>
            <a:pPr lvl="1"/>
            <a:r>
              <a:rPr lang="en-US" sz="2800" dirty="0"/>
              <a:t>Squamous cell carcinoma, and </a:t>
            </a:r>
          </a:p>
          <a:p>
            <a:pPr lvl="1"/>
            <a:r>
              <a:rPr lang="en-US" sz="2800" dirty="0"/>
              <a:t>Basal cell carcinoma </a:t>
            </a:r>
          </a:p>
          <a:p>
            <a:r>
              <a:rPr lang="en-US" sz="2800" dirty="0"/>
              <a:t>Squamous cell carcinoma and basal cell carcinoma are also called </a:t>
            </a:r>
            <a:r>
              <a:rPr lang="en-US" sz="2800" b="1" dirty="0"/>
              <a:t>nonmelanoma</a:t>
            </a:r>
            <a:r>
              <a:rPr lang="en-US" sz="2800" dirty="0"/>
              <a:t> skin cancers</a:t>
            </a:r>
          </a:p>
          <a:p>
            <a:r>
              <a:rPr lang="en-US" sz="2800" dirty="0"/>
              <a:t>These nonmelanoma skin cancers can usually be cured</a:t>
            </a:r>
          </a:p>
        </p:txBody>
      </p:sp>
    </p:spTree>
    <p:extLst>
      <p:ext uri="{BB962C8B-B14F-4D97-AF65-F5344CB8AC3E}">
        <p14:creationId xmlns:p14="http://schemas.microsoft.com/office/powerpoint/2010/main" val="198129599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1BFEA39B-E704-C847-A0B0-AF6B48CBF2C5}"/>
              </a:ext>
            </a:extLst>
          </p:cNvPr>
          <p:cNvSpPr>
            <a:spLocks noGrp="1"/>
          </p:cNvSpPr>
          <p:nvPr>
            <p:ph type="title"/>
          </p:nvPr>
        </p:nvSpPr>
        <p:spPr/>
        <p:txBody>
          <a:bodyPr/>
          <a:lstStyle/>
          <a:p>
            <a:r>
              <a:rPr lang="en-US" dirty="0"/>
              <a:t>Skin Cancer</a:t>
            </a:r>
            <a:br>
              <a:rPr lang="en-US" dirty="0"/>
            </a:br>
            <a:r>
              <a:rPr lang="en-US" dirty="0"/>
              <a:t>Continued</a:t>
            </a:r>
          </a:p>
        </p:txBody>
      </p:sp>
      <p:sp>
        <p:nvSpPr>
          <p:cNvPr id="3" name="Content Placeholder 2">
            <a:extLst>
              <a:ext uri="{FF2B5EF4-FFF2-40B4-BE49-F238E27FC236}">
                <a16:creationId xmlns:a16="http://schemas.microsoft.com/office/drawing/2014/main" id="{1CAFFA6F-3386-DE48-A836-39CD05C01454}"/>
              </a:ext>
            </a:extLst>
          </p:cNvPr>
          <p:cNvSpPr>
            <a:spLocks noGrp="1"/>
          </p:cNvSpPr>
          <p:nvPr>
            <p:ph idx="1"/>
          </p:nvPr>
        </p:nvSpPr>
        <p:spPr>
          <a:xfrm>
            <a:off x="685801" y="2142067"/>
            <a:ext cx="10131425" cy="4341283"/>
          </a:xfrm>
        </p:spPr>
        <p:txBody>
          <a:bodyPr>
            <a:normAutofit/>
          </a:bodyPr>
          <a:lstStyle/>
          <a:p>
            <a:r>
              <a:rPr lang="en-US" sz="2800" dirty="0"/>
              <a:t>Melanoma, which forms in the melanocytes, is a less common type of skin cancer that grows and spreads quickly</a:t>
            </a:r>
          </a:p>
          <a:p>
            <a:pPr marL="0" indent="0">
              <a:buNone/>
            </a:pPr>
            <a:endParaRPr lang="en-US" sz="2800" dirty="0"/>
          </a:p>
          <a:p>
            <a:r>
              <a:rPr lang="en-US" sz="2800" dirty="0"/>
              <a:t>Melanoma is more likely to spread to nearby tissues and other parts of the body and can be harder to cure</a:t>
            </a:r>
          </a:p>
          <a:p>
            <a:pPr marL="0" indent="0">
              <a:buNone/>
            </a:pPr>
            <a:endParaRPr lang="en-US" sz="2800" dirty="0"/>
          </a:p>
          <a:p>
            <a:r>
              <a:rPr lang="en-US" sz="2800" dirty="0"/>
              <a:t>Finding and treating melanoma skin cancer early may help prevent death from melanoma</a:t>
            </a:r>
          </a:p>
        </p:txBody>
      </p:sp>
    </p:spTree>
    <p:extLst>
      <p:ext uri="{BB962C8B-B14F-4D97-AF65-F5344CB8AC3E}">
        <p14:creationId xmlns:p14="http://schemas.microsoft.com/office/powerpoint/2010/main" val="407392853"/>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Screening Tests for Skin Cancer</a:t>
            </a:r>
            <a:br>
              <a:rPr lang="en-US" dirty="0"/>
            </a:br>
            <a:endParaRPr lang="en-US" dirty="0"/>
          </a:p>
        </p:txBody>
      </p:sp>
      <p:sp>
        <p:nvSpPr>
          <p:cNvPr id="3" name="Content Placeholder 2"/>
          <p:cNvSpPr>
            <a:spLocks noGrp="1"/>
          </p:cNvSpPr>
          <p:nvPr>
            <p:ph idx="1"/>
          </p:nvPr>
        </p:nvSpPr>
        <p:spPr>
          <a:xfrm>
            <a:off x="685801" y="1517650"/>
            <a:ext cx="10131425" cy="5226051"/>
          </a:xfrm>
        </p:spPr>
        <p:txBody>
          <a:bodyPr>
            <a:normAutofit/>
          </a:bodyPr>
          <a:lstStyle/>
          <a:p>
            <a:r>
              <a:rPr lang="en-US" sz="2800" b="1" i="1" dirty="0"/>
              <a:t>Visual Self-exam &amp; Clinical Exam - </a:t>
            </a:r>
            <a:r>
              <a:rPr lang="en-US" sz="2800" dirty="0"/>
              <a:t>a visual self-exam by the patient and a clinical examination by the health care provider may be used</a:t>
            </a:r>
          </a:p>
          <a:p>
            <a:r>
              <a:rPr lang="en-US" sz="2800" b="1" dirty="0"/>
              <a:t>Skin Exam - </a:t>
            </a:r>
            <a:r>
              <a:rPr lang="en-US" sz="2800" dirty="0"/>
              <a:t>a doctor or nurse checks the skin for moles, birthmarks, or other pigmented areas that look abnormal in color, size, shape, or texture</a:t>
            </a:r>
          </a:p>
          <a:p>
            <a:r>
              <a:rPr lang="en-US" sz="2800" dirty="0"/>
              <a:t>Regular skin checks by a doctor are important for people who have already had skin cancer</a:t>
            </a:r>
          </a:p>
          <a:p>
            <a:r>
              <a:rPr lang="en-US" sz="2800" dirty="0"/>
              <a:t>If you are checking your skin and find a worrisome change, you should report it to your doctor</a:t>
            </a:r>
          </a:p>
        </p:txBody>
      </p:sp>
    </p:spTree>
    <p:extLst>
      <p:ext uri="{BB962C8B-B14F-4D97-AF65-F5344CB8AC3E}">
        <p14:creationId xmlns:p14="http://schemas.microsoft.com/office/powerpoint/2010/main" val="2593578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Testicular Cancer</a:t>
            </a:r>
            <a:br>
              <a:rPr lang="en-US" b="1" dirty="0"/>
            </a:br>
            <a:endParaRPr lang="en-US" dirty="0"/>
          </a:p>
        </p:txBody>
      </p:sp>
      <p:sp>
        <p:nvSpPr>
          <p:cNvPr id="3" name="Content Placeholder 2"/>
          <p:cNvSpPr>
            <a:spLocks noGrp="1"/>
          </p:cNvSpPr>
          <p:nvPr>
            <p:ph idx="1"/>
          </p:nvPr>
        </p:nvSpPr>
        <p:spPr>
          <a:xfrm>
            <a:off x="685801" y="1390650"/>
            <a:ext cx="10131425" cy="5327650"/>
          </a:xfrm>
        </p:spPr>
        <p:txBody>
          <a:bodyPr>
            <a:normAutofit lnSpcReduction="10000"/>
          </a:bodyPr>
          <a:lstStyle/>
          <a:p>
            <a:r>
              <a:rPr lang="en-US" sz="2800" dirty="0"/>
              <a:t>The testicles are 2 egg-shaped glands located inside the scrotum</a:t>
            </a:r>
          </a:p>
          <a:p>
            <a:r>
              <a:rPr lang="en-US" sz="2800" dirty="0"/>
              <a:t>Testicular cancer is very rare, but it is the most common cancer found in men between the ages of 15 and 34</a:t>
            </a:r>
          </a:p>
          <a:p>
            <a:r>
              <a:rPr lang="en-US" sz="2800" dirty="0"/>
              <a:t>White men are four times more likely than black men to have testicular cancer</a:t>
            </a:r>
          </a:p>
          <a:p>
            <a:r>
              <a:rPr lang="en-US" sz="2800" dirty="0"/>
              <a:t>Signs and symptoms of testicular cancer include swelling or discomfort in the scrotum</a:t>
            </a:r>
          </a:p>
          <a:p>
            <a:r>
              <a:rPr lang="en-US" sz="2800" dirty="0"/>
              <a:t>Testicular cancer can usually be cured</a:t>
            </a:r>
          </a:p>
          <a:p>
            <a:r>
              <a:rPr lang="en-US" sz="2800" dirty="0"/>
              <a:t>Certain treatments for testicular cancer can cause infertility that may be permanent</a:t>
            </a:r>
          </a:p>
        </p:txBody>
      </p:sp>
    </p:spTree>
    <p:extLst>
      <p:ext uri="{BB962C8B-B14F-4D97-AF65-F5344CB8AC3E}">
        <p14:creationId xmlns:p14="http://schemas.microsoft.com/office/powerpoint/2010/main" val="69990172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3" end="3"/>
                                            </p:txEl>
                                          </p:spTgt>
                                        </p:tgtEl>
                                        <p:attrNameLst>
                                          <p:attrName>style.visibility</p:attrName>
                                        </p:attrNameLst>
                                      </p:cBhvr>
                                      <p:to>
                                        <p:strVal val="visible"/>
                                      </p:to>
                                    </p:set>
                                    <p:anim calcmode="lin" valueType="num">
                                      <p:cBhvr additive="base">
                                        <p:cTn id="19"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3" end="3"/>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4" end="4"/>
                                            </p:txEl>
                                          </p:spTgt>
                                        </p:tgtEl>
                                        <p:attrNameLst>
                                          <p:attrName>style.visibility</p:attrName>
                                        </p:attrNameLst>
                                      </p:cBhvr>
                                      <p:to>
                                        <p:strVal val="visible"/>
                                      </p:to>
                                    </p:set>
                                    <p:anim calcmode="lin" valueType="num">
                                      <p:cBhvr additive="base">
                                        <p:cTn id="23"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5" presetID="2" presetClass="entr" presetSubtype="4" fill="hold" nodeType="withEffect">
                                  <p:stCondLst>
                                    <p:cond delay="0"/>
                                  </p:stCondLst>
                                  <p:childTnLst>
                                    <p:set>
                                      <p:cBhvr>
                                        <p:cTn id="26" dur="1" fill="hold">
                                          <p:stCondLst>
                                            <p:cond delay="0"/>
                                          </p:stCondLst>
                                        </p:cTn>
                                        <p:tgtEl>
                                          <p:spTgt spid="3">
                                            <p:txEl>
                                              <p:pRg st="5" end="5"/>
                                            </p:txEl>
                                          </p:spTgt>
                                        </p:tgtEl>
                                        <p:attrNameLst>
                                          <p:attrName>style.visibility</p:attrName>
                                        </p:attrNameLst>
                                      </p:cBhvr>
                                      <p:to>
                                        <p:strVal val="visible"/>
                                      </p:to>
                                    </p:set>
                                    <p:anim calcmode="lin" valueType="num">
                                      <p:cBhvr additive="base">
                                        <p:cTn id="2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Cancer?  </a:t>
            </a:r>
          </a:p>
        </p:txBody>
      </p:sp>
      <p:sp>
        <p:nvSpPr>
          <p:cNvPr id="3" name="Content Placeholder 2"/>
          <p:cNvSpPr>
            <a:spLocks noGrp="1"/>
          </p:cNvSpPr>
          <p:nvPr>
            <p:ph idx="1"/>
          </p:nvPr>
        </p:nvSpPr>
        <p:spPr/>
        <p:txBody>
          <a:bodyPr>
            <a:noAutofit/>
          </a:bodyPr>
          <a:lstStyle/>
          <a:p>
            <a:r>
              <a:rPr lang="en-US" sz="3000" b="1" i="1" dirty="0"/>
              <a:t>Cancer</a:t>
            </a:r>
            <a:r>
              <a:rPr lang="en-US" sz="3000" dirty="0"/>
              <a:t> – a collection of related diseases in which the body’s cells begin to divide without stopping and spread into surrounding tissues</a:t>
            </a:r>
          </a:p>
          <a:p>
            <a:r>
              <a:rPr lang="en-US" sz="3000" dirty="0"/>
              <a:t>Normally, human cells grow and divide to form new cells only as the body needs them</a:t>
            </a:r>
          </a:p>
          <a:p>
            <a:r>
              <a:rPr lang="en-US" sz="3000" dirty="0"/>
              <a:t>When cells grow old or become damaged, they die, and new cells take their place</a:t>
            </a:r>
          </a:p>
        </p:txBody>
      </p:sp>
    </p:spTree>
    <p:extLst>
      <p:ext uri="{BB962C8B-B14F-4D97-AF65-F5344CB8AC3E}">
        <p14:creationId xmlns:p14="http://schemas.microsoft.com/office/powerpoint/2010/main" val="21942821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CE43C7D-D2E8-4488-9936-9749CC144C73}"/>
              </a:ext>
            </a:extLst>
          </p:cNvPr>
          <p:cNvSpPr>
            <a:spLocks noGrp="1"/>
          </p:cNvSpPr>
          <p:nvPr>
            <p:ph type="title"/>
          </p:nvPr>
        </p:nvSpPr>
        <p:spPr/>
        <p:txBody>
          <a:bodyPr/>
          <a:lstStyle/>
          <a:p>
            <a:r>
              <a:rPr lang="en-US" dirty="0"/>
              <a:t>Screening tests for testicular cancer</a:t>
            </a:r>
          </a:p>
        </p:txBody>
      </p:sp>
      <p:sp>
        <p:nvSpPr>
          <p:cNvPr id="3" name="Content Placeholder 2">
            <a:extLst>
              <a:ext uri="{FF2B5EF4-FFF2-40B4-BE49-F238E27FC236}">
                <a16:creationId xmlns:a16="http://schemas.microsoft.com/office/drawing/2014/main" id="{9629444C-137E-49E1-A0E5-5F92044B6E29}"/>
              </a:ext>
            </a:extLst>
          </p:cNvPr>
          <p:cNvSpPr>
            <a:spLocks noGrp="1"/>
          </p:cNvSpPr>
          <p:nvPr>
            <p:ph idx="1"/>
          </p:nvPr>
        </p:nvSpPr>
        <p:spPr>
          <a:xfrm>
            <a:off x="685801" y="2142067"/>
            <a:ext cx="10131425" cy="4417483"/>
          </a:xfrm>
        </p:spPr>
        <p:txBody>
          <a:bodyPr>
            <a:normAutofit/>
          </a:bodyPr>
          <a:lstStyle/>
          <a:p>
            <a:r>
              <a:rPr lang="en-US" dirty="0"/>
              <a:t>There is no standard or routine screening test used for early detection of testicular cancer</a:t>
            </a:r>
          </a:p>
          <a:p>
            <a:pPr marL="0" indent="0">
              <a:buNone/>
            </a:pPr>
            <a:endParaRPr lang="en-US" dirty="0"/>
          </a:p>
          <a:p>
            <a:r>
              <a:rPr lang="en-US" dirty="0"/>
              <a:t>Most often, testicular cancer is first found by men themselves, either by chance or during self-exam</a:t>
            </a:r>
          </a:p>
          <a:p>
            <a:pPr marL="0" indent="0">
              <a:buNone/>
            </a:pPr>
            <a:endParaRPr lang="en-US" dirty="0"/>
          </a:p>
          <a:p>
            <a:r>
              <a:rPr lang="en-US" dirty="0"/>
              <a:t>Sometimes the cancer is found by a doctor during a routine physical exam</a:t>
            </a:r>
          </a:p>
          <a:p>
            <a:endParaRPr lang="en-US" dirty="0"/>
          </a:p>
        </p:txBody>
      </p:sp>
    </p:spTree>
    <p:extLst>
      <p:ext uri="{BB962C8B-B14F-4D97-AF65-F5344CB8AC3E}">
        <p14:creationId xmlns:p14="http://schemas.microsoft.com/office/powerpoint/2010/main" val="212730884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AF50320-EA68-4141-837C-8BACB75115A3}"/>
              </a:ext>
            </a:extLst>
          </p:cNvPr>
          <p:cNvSpPr>
            <a:spLocks noGrp="1"/>
          </p:cNvSpPr>
          <p:nvPr>
            <p:ph type="title"/>
          </p:nvPr>
        </p:nvSpPr>
        <p:spPr/>
        <p:txBody>
          <a:bodyPr/>
          <a:lstStyle/>
          <a:p>
            <a:r>
              <a:rPr lang="en-US" dirty="0"/>
              <a:t>Screening tests for testicular cancer</a:t>
            </a:r>
          </a:p>
        </p:txBody>
      </p:sp>
      <p:sp>
        <p:nvSpPr>
          <p:cNvPr id="3" name="Content Placeholder 2">
            <a:extLst>
              <a:ext uri="{FF2B5EF4-FFF2-40B4-BE49-F238E27FC236}">
                <a16:creationId xmlns:a16="http://schemas.microsoft.com/office/drawing/2014/main" id="{AEF16EB5-A4D8-4E1A-8608-2A978CC66FAF}"/>
              </a:ext>
            </a:extLst>
          </p:cNvPr>
          <p:cNvSpPr>
            <a:spLocks noGrp="1"/>
          </p:cNvSpPr>
          <p:nvPr>
            <p:ph idx="1"/>
          </p:nvPr>
        </p:nvSpPr>
        <p:spPr>
          <a:xfrm>
            <a:off x="685801" y="1689100"/>
            <a:ext cx="10750549" cy="4838699"/>
          </a:xfrm>
        </p:spPr>
        <p:txBody>
          <a:bodyPr>
            <a:normAutofit lnSpcReduction="10000"/>
          </a:bodyPr>
          <a:lstStyle/>
          <a:p>
            <a:r>
              <a:rPr lang="en-US" dirty="0"/>
              <a:t>Tests that examine the testicles and blood are used to detect and diagnose testicular cancer, including:</a:t>
            </a:r>
          </a:p>
          <a:p>
            <a:r>
              <a:rPr lang="en-US" b="1" dirty="0"/>
              <a:t>Physical Exam and History</a:t>
            </a:r>
            <a:r>
              <a:rPr lang="en-US" dirty="0"/>
              <a:t> - the testicles will be examined to check for lumps, swelling, or pain. A history of the patient's health habits and past illnesses and treatments will also be taken</a:t>
            </a:r>
          </a:p>
          <a:p>
            <a:r>
              <a:rPr lang="en-US" b="1" dirty="0"/>
              <a:t>Ultrasound Exam of the Testes - </a:t>
            </a:r>
            <a:r>
              <a:rPr lang="en-US" dirty="0"/>
              <a:t>high-energy sound waves (ultrasound) are bounced off internal tissues or organs and make echoes. The echoes form a picture of body tissues called a sonogram</a:t>
            </a:r>
          </a:p>
        </p:txBody>
      </p:sp>
    </p:spTree>
    <p:extLst>
      <p:ext uri="{BB962C8B-B14F-4D97-AF65-F5344CB8AC3E}">
        <p14:creationId xmlns:p14="http://schemas.microsoft.com/office/powerpoint/2010/main" val="1741905336"/>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Leukemia</a:t>
            </a:r>
            <a:endParaRPr lang="en-US" dirty="0"/>
          </a:p>
        </p:txBody>
      </p:sp>
      <p:sp>
        <p:nvSpPr>
          <p:cNvPr id="3" name="Content Placeholder 2"/>
          <p:cNvSpPr>
            <a:spLocks noGrp="1"/>
          </p:cNvSpPr>
          <p:nvPr>
            <p:ph idx="1"/>
          </p:nvPr>
        </p:nvSpPr>
        <p:spPr>
          <a:xfrm>
            <a:off x="685801" y="1689100"/>
            <a:ext cx="10131425" cy="4559299"/>
          </a:xfrm>
        </p:spPr>
        <p:txBody>
          <a:bodyPr>
            <a:normAutofit/>
          </a:bodyPr>
          <a:lstStyle/>
          <a:p>
            <a:endParaRPr lang="en-US" sz="2800" dirty="0"/>
          </a:p>
          <a:p>
            <a:r>
              <a:rPr lang="en-US" sz="2800" dirty="0"/>
              <a:t>Leukemia is a broad term for cancers of the blood cells</a:t>
            </a:r>
          </a:p>
          <a:p>
            <a:pPr marL="0" indent="0">
              <a:buNone/>
            </a:pPr>
            <a:endParaRPr lang="en-US" sz="2800" dirty="0"/>
          </a:p>
          <a:p>
            <a:r>
              <a:rPr lang="en-US" sz="2800" dirty="0"/>
              <a:t>The type of leukemia depends on the type of blood cell that becomes cancer and whether it grows quickly or slowly</a:t>
            </a:r>
          </a:p>
          <a:p>
            <a:pPr marL="0" indent="0">
              <a:buNone/>
            </a:pPr>
            <a:r>
              <a:rPr lang="en-US" sz="2800" dirty="0"/>
              <a:t> </a:t>
            </a:r>
          </a:p>
          <a:p>
            <a:r>
              <a:rPr lang="en-US" sz="2800" dirty="0"/>
              <a:t>Leukemia occurs most often in adults older than 55, but it is also the most common cancer in children younger than 15</a:t>
            </a:r>
          </a:p>
          <a:p>
            <a:endParaRPr lang="en-US" sz="2800" dirty="0"/>
          </a:p>
        </p:txBody>
      </p:sp>
    </p:spTree>
    <p:extLst>
      <p:ext uri="{BB962C8B-B14F-4D97-AF65-F5344CB8AC3E}">
        <p14:creationId xmlns:p14="http://schemas.microsoft.com/office/powerpoint/2010/main" val="186257418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1" end="1"/>
                                            </p:txEl>
                                          </p:spTgt>
                                        </p:tgtEl>
                                        <p:attrNameLst>
                                          <p:attrName>style.visibility</p:attrName>
                                        </p:attrNameLst>
                                      </p:cBhvr>
                                      <p:to>
                                        <p:strVal val="visible"/>
                                      </p:to>
                                    </p:set>
                                    <p:anim calcmode="lin" valueType="num">
                                      <p:cBhvr additive="base">
                                        <p:cTn id="7"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1" end="1"/>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Lymphoma</a:t>
            </a:r>
            <a:br>
              <a:rPr lang="en-US" b="1" dirty="0"/>
            </a:br>
            <a:endParaRPr lang="en-US" dirty="0"/>
          </a:p>
        </p:txBody>
      </p:sp>
      <p:sp>
        <p:nvSpPr>
          <p:cNvPr id="3" name="Content Placeholder 2"/>
          <p:cNvSpPr>
            <a:spLocks noGrp="1"/>
          </p:cNvSpPr>
          <p:nvPr>
            <p:ph idx="1"/>
          </p:nvPr>
        </p:nvSpPr>
        <p:spPr/>
        <p:txBody>
          <a:bodyPr>
            <a:noAutofit/>
          </a:bodyPr>
          <a:lstStyle/>
          <a:p>
            <a:r>
              <a:rPr lang="en-US" sz="2800" dirty="0"/>
              <a:t>Lymphoma is a broad term for cancer that begins in cells of the lymph system</a:t>
            </a:r>
          </a:p>
          <a:p>
            <a:pPr marL="0" indent="0">
              <a:buNone/>
            </a:pPr>
            <a:endParaRPr lang="en-US" sz="2800" dirty="0"/>
          </a:p>
          <a:p>
            <a:r>
              <a:rPr lang="en-US" sz="2800" dirty="0"/>
              <a:t> The two main types are Hodgkin lymphoma and non-Hodgkin lymphoma (NHL). </a:t>
            </a:r>
          </a:p>
          <a:p>
            <a:endParaRPr lang="en-US" sz="2800" dirty="0"/>
          </a:p>
          <a:p>
            <a:r>
              <a:rPr lang="en-US" sz="2800" dirty="0"/>
              <a:t>Hodgkin lymphoma can often be cured. The prognosis of NHL depends on the specific type</a:t>
            </a:r>
          </a:p>
          <a:p>
            <a:endParaRPr lang="en-US" sz="2800" dirty="0"/>
          </a:p>
        </p:txBody>
      </p:sp>
    </p:spTree>
    <p:extLst>
      <p:ext uri="{BB962C8B-B14F-4D97-AF65-F5344CB8AC3E}">
        <p14:creationId xmlns:p14="http://schemas.microsoft.com/office/powerpoint/2010/main" val="26411923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2" end="2"/>
                                            </p:txEl>
                                          </p:spTgt>
                                        </p:tgtEl>
                                        <p:attrNameLst>
                                          <p:attrName>style.visibility</p:attrName>
                                        </p:attrNameLst>
                                      </p:cBhvr>
                                      <p:to>
                                        <p:strVal val="visible"/>
                                      </p:to>
                                    </p:set>
                                    <p:anim calcmode="lin" valueType="num">
                                      <p:cBhvr additive="base">
                                        <p:cTn id="11"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2" end="2"/>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4" end="4"/>
                                            </p:txEl>
                                          </p:spTgt>
                                        </p:tgtEl>
                                        <p:attrNameLst>
                                          <p:attrName>style.visibility</p:attrName>
                                        </p:attrNameLst>
                                      </p:cBhvr>
                                      <p:to>
                                        <p:strVal val="visible"/>
                                      </p:to>
                                    </p:set>
                                    <p:anim calcmode="lin" valueType="num">
                                      <p:cBhvr additive="base">
                                        <p:cTn id="15"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Cancer </a:t>
            </a:r>
            <a:endParaRPr lang="en-US" dirty="0"/>
          </a:p>
        </p:txBody>
      </p:sp>
      <p:sp>
        <p:nvSpPr>
          <p:cNvPr id="3" name="Content Placeholder 2"/>
          <p:cNvSpPr>
            <a:spLocks noGrp="1"/>
          </p:cNvSpPr>
          <p:nvPr>
            <p:ph idx="1"/>
          </p:nvPr>
        </p:nvSpPr>
        <p:spPr/>
        <p:txBody>
          <a:bodyPr>
            <a:noAutofit/>
          </a:bodyPr>
          <a:lstStyle/>
          <a:p>
            <a:r>
              <a:rPr lang="en-US" sz="2800" b="1" i="1" dirty="0"/>
              <a:t>Age</a:t>
            </a:r>
            <a:endParaRPr lang="en-US" sz="2800" dirty="0"/>
          </a:p>
          <a:p>
            <a:pPr lvl="1"/>
            <a:r>
              <a:rPr lang="en-US" sz="2800" dirty="0"/>
              <a:t>Advancing age is the most important risk factor</a:t>
            </a:r>
          </a:p>
          <a:p>
            <a:pPr marL="457200" lvl="1" indent="0">
              <a:buNone/>
            </a:pPr>
            <a:endParaRPr lang="en-US" sz="2800" dirty="0"/>
          </a:p>
          <a:p>
            <a:r>
              <a:rPr lang="en-US" sz="2800" b="1" i="1" dirty="0"/>
              <a:t>Obesity</a:t>
            </a:r>
          </a:p>
          <a:p>
            <a:pPr lvl="1"/>
            <a:r>
              <a:rPr lang="en-US" sz="2800" dirty="0"/>
              <a:t>Obesity may increase the risk of several types of cancer</a:t>
            </a:r>
          </a:p>
          <a:p>
            <a:pPr lvl="1"/>
            <a:r>
              <a:rPr lang="en-US" sz="2800" dirty="0"/>
              <a:t>Eating a healthy diet, being physically active, and keeping a healthy weight may reduce the risk of some cancers</a:t>
            </a:r>
          </a:p>
          <a:p>
            <a:pPr lvl="1"/>
            <a:endParaRPr lang="en-US" sz="2800" dirty="0"/>
          </a:p>
        </p:txBody>
      </p:sp>
    </p:spTree>
    <p:extLst>
      <p:ext uri="{BB962C8B-B14F-4D97-AF65-F5344CB8AC3E}">
        <p14:creationId xmlns:p14="http://schemas.microsoft.com/office/powerpoint/2010/main" val="31125229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par>
                                <p:cTn id="21" presetID="2" presetClass="entr" presetSubtype="4" fill="hold" nodeType="with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Cancer </a:t>
            </a:r>
            <a:br>
              <a:rPr lang="en-US" b="1" dirty="0"/>
            </a:br>
            <a:r>
              <a:rPr lang="en-US" b="1" dirty="0"/>
              <a:t>Continued</a:t>
            </a:r>
            <a:endParaRPr lang="en-US" dirty="0"/>
          </a:p>
        </p:txBody>
      </p:sp>
      <p:sp>
        <p:nvSpPr>
          <p:cNvPr id="3" name="Content Placeholder 2"/>
          <p:cNvSpPr>
            <a:spLocks noGrp="1"/>
          </p:cNvSpPr>
          <p:nvPr>
            <p:ph idx="1"/>
          </p:nvPr>
        </p:nvSpPr>
        <p:spPr>
          <a:xfrm>
            <a:off x="685801" y="2142067"/>
            <a:ext cx="11131549" cy="4188883"/>
          </a:xfrm>
        </p:spPr>
        <p:txBody>
          <a:bodyPr>
            <a:noAutofit/>
          </a:bodyPr>
          <a:lstStyle/>
          <a:p>
            <a:r>
              <a:rPr lang="en-US" sz="3000" b="1" i="1" dirty="0"/>
              <a:t>Alcohol</a:t>
            </a:r>
            <a:endParaRPr lang="en-US" sz="3000" dirty="0"/>
          </a:p>
          <a:p>
            <a:pPr lvl="1"/>
            <a:r>
              <a:rPr lang="en-US" sz="2800" dirty="0"/>
              <a:t>Drinking alcohol can increase your risk of cancer of the mouth, throat, esophagus, larynx (voice box), liver, and breast</a:t>
            </a:r>
          </a:p>
          <a:p>
            <a:pPr marL="457200" lvl="1" indent="0">
              <a:buNone/>
            </a:pPr>
            <a:endParaRPr lang="en-US" sz="2800" dirty="0"/>
          </a:p>
          <a:p>
            <a:pPr lvl="1"/>
            <a:r>
              <a:rPr lang="en-US" sz="2800" dirty="0"/>
              <a:t>The more you drink, the higher your risk</a:t>
            </a:r>
          </a:p>
          <a:p>
            <a:pPr marL="457200" lvl="1" indent="0">
              <a:buNone/>
            </a:pPr>
            <a:endParaRPr lang="en-US" sz="2800" dirty="0"/>
          </a:p>
          <a:p>
            <a:pPr lvl="1"/>
            <a:r>
              <a:rPr lang="en-US" sz="2800" dirty="0"/>
              <a:t>The risk of cancer is much higher for those who drink alcohol and also use tobacco</a:t>
            </a:r>
          </a:p>
        </p:txBody>
      </p:sp>
    </p:spTree>
    <p:extLst>
      <p:ext uri="{BB962C8B-B14F-4D97-AF65-F5344CB8AC3E}">
        <p14:creationId xmlns:p14="http://schemas.microsoft.com/office/powerpoint/2010/main" val="270912397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3" end="3"/>
                                            </p:txEl>
                                          </p:spTgt>
                                        </p:tgtEl>
                                        <p:attrNameLst>
                                          <p:attrName>style.visibility</p:attrName>
                                        </p:attrNameLst>
                                      </p:cBhvr>
                                      <p:to>
                                        <p:strVal val="visible"/>
                                      </p:to>
                                    </p:set>
                                    <p:anim calcmode="lin" valueType="num">
                                      <p:cBhvr additive="base">
                                        <p:cTn id="1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3" end="3"/>
                                            </p:txEl>
                                          </p:spTgt>
                                        </p:tgtEl>
                                        <p:attrNameLst>
                                          <p:attrName>ppt_y</p:attrName>
                                        </p:attrNameLst>
                                      </p:cBhvr>
                                      <p:tavLst>
                                        <p:tav tm="0">
                                          <p:val>
                                            <p:strVal val="1+#ppt_h/2"/>
                                          </p:val>
                                        </p:tav>
                                        <p:tav tm="100000">
                                          <p:val>
                                            <p:strVal val="#ppt_y"/>
                                          </p:val>
                                        </p:tav>
                                      </p:tavLst>
                                    </p:anim>
                                  </p:childTnLst>
                                </p:cTn>
                              </p:par>
                              <p:par>
                                <p:cTn id="17" presetID="2" presetClass="entr" presetSubtype="4" fill="hold" nodeType="withEffect">
                                  <p:stCondLst>
                                    <p:cond delay="0"/>
                                  </p:stCondLst>
                                  <p:childTnLst>
                                    <p:set>
                                      <p:cBhvr>
                                        <p:cTn id="18" dur="1" fill="hold">
                                          <p:stCondLst>
                                            <p:cond delay="0"/>
                                          </p:stCondLst>
                                        </p:cTn>
                                        <p:tgtEl>
                                          <p:spTgt spid="3">
                                            <p:txEl>
                                              <p:pRg st="5" end="5"/>
                                            </p:txEl>
                                          </p:spTgt>
                                        </p:tgtEl>
                                        <p:attrNameLst>
                                          <p:attrName>style.visibility</p:attrName>
                                        </p:attrNameLst>
                                      </p:cBhvr>
                                      <p:to>
                                        <p:strVal val="visible"/>
                                      </p:to>
                                    </p:set>
                                    <p:anim calcmode="lin" valueType="num">
                                      <p:cBhvr additive="base">
                                        <p:cTn id="19"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Cancer</a:t>
            </a:r>
            <a:br>
              <a:rPr lang="en-US" b="1" dirty="0"/>
            </a:br>
            <a:r>
              <a:rPr lang="en-US" b="1" dirty="0"/>
              <a:t>Continued</a:t>
            </a:r>
            <a:endParaRPr lang="en-US" dirty="0"/>
          </a:p>
        </p:txBody>
      </p:sp>
      <p:sp>
        <p:nvSpPr>
          <p:cNvPr id="3" name="Content Placeholder 2"/>
          <p:cNvSpPr>
            <a:spLocks noGrp="1"/>
          </p:cNvSpPr>
          <p:nvPr>
            <p:ph idx="1"/>
          </p:nvPr>
        </p:nvSpPr>
        <p:spPr/>
        <p:txBody>
          <a:bodyPr>
            <a:noAutofit/>
          </a:bodyPr>
          <a:lstStyle/>
          <a:p>
            <a:r>
              <a:rPr lang="en-US" sz="2800" b="1" i="1" dirty="0"/>
              <a:t>Cancer-Causing Substances in the Environment</a:t>
            </a:r>
          </a:p>
          <a:p>
            <a:pPr marL="0" indent="0">
              <a:buNone/>
            </a:pPr>
            <a:endParaRPr lang="en-US" sz="2800" b="1" i="1" dirty="0"/>
          </a:p>
          <a:p>
            <a:pPr lvl="1"/>
            <a:r>
              <a:rPr lang="en-US" sz="2800" dirty="0"/>
              <a:t>Exposures may include substances known as </a:t>
            </a:r>
            <a:r>
              <a:rPr lang="en-US" sz="2800" b="1" dirty="0"/>
              <a:t>carcinogens</a:t>
            </a:r>
            <a:r>
              <a:rPr lang="en-US" sz="2800" dirty="0"/>
              <a:t>, any substance that causes cancer, such as the chemicals in tobacco smoke; and radiation, such as ultraviolet rays from the sun</a:t>
            </a:r>
          </a:p>
        </p:txBody>
      </p:sp>
    </p:spTree>
    <p:extLst>
      <p:ext uri="{BB962C8B-B14F-4D97-AF65-F5344CB8AC3E}">
        <p14:creationId xmlns:p14="http://schemas.microsoft.com/office/powerpoint/2010/main" val="196025146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81CF75F5-D2F2-3840-80DE-87F7A55CE4F2}"/>
              </a:ext>
            </a:extLst>
          </p:cNvPr>
          <p:cNvSpPr>
            <a:spLocks noGrp="1"/>
          </p:cNvSpPr>
          <p:nvPr>
            <p:ph type="title"/>
          </p:nvPr>
        </p:nvSpPr>
        <p:spPr/>
        <p:txBody>
          <a:bodyPr/>
          <a:lstStyle/>
          <a:p>
            <a:r>
              <a:rPr lang="en-US" dirty="0"/>
              <a:t>Risk Factors for Cancer </a:t>
            </a:r>
            <a:br>
              <a:rPr lang="en-US" dirty="0"/>
            </a:br>
            <a:r>
              <a:rPr lang="en-US" dirty="0"/>
              <a:t>Continued</a:t>
            </a:r>
          </a:p>
        </p:txBody>
      </p:sp>
      <p:sp>
        <p:nvSpPr>
          <p:cNvPr id="3" name="Content Placeholder 2">
            <a:extLst>
              <a:ext uri="{FF2B5EF4-FFF2-40B4-BE49-F238E27FC236}">
                <a16:creationId xmlns:a16="http://schemas.microsoft.com/office/drawing/2014/main" id="{B8DFED8F-7E19-4A45-81B0-EC7D42EAF6DC}"/>
              </a:ext>
            </a:extLst>
          </p:cNvPr>
          <p:cNvSpPr>
            <a:spLocks noGrp="1"/>
          </p:cNvSpPr>
          <p:nvPr>
            <p:ph idx="1"/>
          </p:nvPr>
        </p:nvSpPr>
        <p:spPr/>
        <p:txBody>
          <a:bodyPr>
            <a:normAutofit lnSpcReduction="10000"/>
          </a:bodyPr>
          <a:lstStyle/>
          <a:p>
            <a:r>
              <a:rPr lang="en-US" sz="2800" b="1" i="1" dirty="0"/>
              <a:t>Diet</a:t>
            </a:r>
            <a:endParaRPr lang="en-US" sz="2800" dirty="0"/>
          </a:p>
          <a:p>
            <a:pPr lvl="1"/>
            <a:r>
              <a:rPr lang="en-US" sz="2800" dirty="0"/>
              <a:t>Studies of cancer cells in the laboratory and of animal models have sometimes provided evidence that isolated compounds may be carcinogenic (or have anticancer activity)</a:t>
            </a:r>
          </a:p>
          <a:p>
            <a:pPr lvl="1"/>
            <a:r>
              <a:rPr lang="en-US" sz="2800" dirty="0"/>
              <a:t>With few exceptions, studies of human populations have not yet shown definitively that any dietary component causes or protects against cancer</a:t>
            </a:r>
          </a:p>
        </p:txBody>
      </p:sp>
    </p:spTree>
    <p:extLst>
      <p:ext uri="{BB962C8B-B14F-4D97-AF65-F5344CB8AC3E}">
        <p14:creationId xmlns:p14="http://schemas.microsoft.com/office/powerpoint/2010/main" val="66460380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a:t>
            </a:r>
            <a:r>
              <a:rPr lang="en-US" dirty="0"/>
              <a:t>Cancer</a:t>
            </a:r>
            <a:br>
              <a:rPr lang="en-US" dirty="0"/>
            </a:br>
            <a:r>
              <a:rPr lang="en-US" dirty="0"/>
              <a:t>Continued</a:t>
            </a:r>
          </a:p>
        </p:txBody>
      </p:sp>
      <p:sp>
        <p:nvSpPr>
          <p:cNvPr id="3" name="Content Placeholder 2"/>
          <p:cNvSpPr>
            <a:spLocks noGrp="1"/>
          </p:cNvSpPr>
          <p:nvPr>
            <p:ph idx="1"/>
          </p:nvPr>
        </p:nvSpPr>
        <p:spPr/>
        <p:txBody>
          <a:bodyPr>
            <a:noAutofit/>
          </a:bodyPr>
          <a:lstStyle/>
          <a:p>
            <a:r>
              <a:rPr lang="en-US" sz="2800" b="1" dirty="0"/>
              <a:t>Hormones</a:t>
            </a:r>
            <a:endParaRPr lang="en-US" sz="2800" dirty="0"/>
          </a:p>
          <a:p>
            <a:pPr lvl="1"/>
            <a:r>
              <a:rPr lang="en-US" sz="2800" dirty="0"/>
              <a:t>Estrogens, a group of female sex hormones, are known human carcinogens</a:t>
            </a:r>
          </a:p>
          <a:p>
            <a:pPr lvl="1"/>
            <a:r>
              <a:rPr lang="en-US" sz="2800" dirty="0"/>
              <a:t>Although these hormones have essential physiological roles in both females and males, they have also been associated with an increased risk of certain cancers</a:t>
            </a:r>
          </a:p>
        </p:txBody>
      </p:sp>
    </p:spTree>
    <p:extLst>
      <p:ext uri="{BB962C8B-B14F-4D97-AF65-F5344CB8AC3E}">
        <p14:creationId xmlns:p14="http://schemas.microsoft.com/office/powerpoint/2010/main" val="59656177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3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477FB338-DEAA-FB47-A013-63D0D6D0F4AF}"/>
              </a:ext>
            </a:extLst>
          </p:cNvPr>
          <p:cNvSpPr>
            <a:spLocks noGrp="1"/>
          </p:cNvSpPr>
          <p:nvPr>
            <p:ph type="title"/>
          </p:nvPr>
        </p:nvSpPr>
        <p:spPr/>
        <p:txBody>
          <a:bodyPr/>
          <a:lstStyle/>
          <a:p>
            <a:r>
              <a:rPr lang="en-US" dirty="0"/>
              <a:t>Risk Factors for Cancer</a:t>
            </a:r>
            <a:br>
              <a:rPr lang="en-US" dirty="0"/>
            </a:br>
            <a:r>
              <a:rPr lang="en-US" dirty="0"/>
              <a:t>Continued</a:t>
            </a:r>
          </a:p>
        </p:txBody>
      </p:sp>
      <p:sp>
        <p:nvSpPr>
          <p:cNvPr id="3" name="Content Placeholder 2">
            <a:extLst>
              <a:ext uri="{FF2B5EF4-FFF2-40B4-BE49-F238E27FC236}">
                <a16:creationId xmlns:a16="http://schemas.microsoft.com/office/drawing/2014/main" id="{2025CBA4-028C-724C-9991-77EFD39F330B}"/>
              </a:ext>
            </a:extLst>
          </p:cNvPr>
          <p:cNvSpPr>
            <a:spLocks noGrp="1"/>
          </p:cNvSpPr>
          <p:nvPr>
            <p:ph idx="1"/>
          </p:nvPr>
        </p:nvSpPr>
        <p:spPr>
          <a:xfrm>
            <a:off x="685801" y="2142067"/>
            <a:ext cx="10131425" cy="4271433"/>
          </a:xfrm>
        </p:spPr>
        <p:txBody>
          <a:bodyPr>
            <a:normAutofit/>
          </a:bodyPr>
          <a:lstStyle/>
          <a:p>
            <a:r>
              <a:rPr lang="en-US" sz="2800" b="1" i="1" dirty="0"/>
              <a:t>Hormones -cont.-</a:t>
            </a:r>
          </a:p>
          <a:p>
            <a:pPr lvl="1"/>
            <a:r>
              <a:rPr lang="en-US" sz="2800" dirty="0"/>
              <a:t>Taking combined menopausal hormone therapy (estrogen plus progestin, which is a synthetic version of the female hormone progesterone) can increase a woman’s risk of breast cancer</a:t>
            </a:r>
          </a:p>
          <a:p>
            <a:pPr lvl="1"/>
            <a:r>
              <a:rPr lang="en-US" sz="2800" dirty="0"/>
              <a:t>Menopausal hormone therapy with estrogen alone increases the risk of endometrial cancer</a:t>
            </a:r>
          </a:p>
        </p:txBody>
      </p:sp>
    </p:spTree>
    <p:extLst>
      <p:ext uri="{BB962C8B-B14F-4D97-AF65-F5344CB8AC3E}">
        <p14:creationId xmlns:p14="http://schemas.microsoft.com/office/powerpoint/2010/main" val="228486126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par>
                                <p:cTn id="13" presetID="2" presetClass="entr" presetSubtype="4" fill="hold" nodeType="withEffect">
                                  <p:stCondLst>
                                    <p:cond delay="0"/>
                                  </p:stCondLst>
                                  <p:childTnLst>
                                    <p:set>
                                      <p:cBhvr>
                                        <p:cTn id="14" dur="1" fill="hold">
                                          <p:stCondLst>
                                            <p:cond delay="0"/>
                                          </p:stCondLst>
                                        </p:cTn>
                                        <p:tgtEl>
                                          <p:spTgt spid="3">
                                            <p:txEl>
                                              <p:pRg st="2" end="2"/>
                                            </p:txEl>
                                          </p:spTgt>
                                        </p:tgtEl>
                                        <p:attrNameLst>
                                          <p:attrName>style.visibility</p:attrName>
                                        </p:attrNameLst>
                                      </p:cBhvr>
                                      <p:to>
                                        <p:strVal val="visible"/>
                                      </p:to>
                                    </p:set>
                                    <p:anim calcmode="lin" valueType="num">
                                      <p:cBhvr additive="base">
                                        <p:cTn id="15"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6"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C521406A-6358-3F45-9A88-1CBE2692AFD6}"/>
              </a:ext>
            </a:extLst>
          </p:cNvPr>
          <p:cNvSpPr>
            <a:spLocks noGrp="1"/>
          </p:cNvSpPr>
          <p:nvPr>
            <p:ph type="title"/>
          </p:nvPr>
        </p:nvSpPr>
        <p:spPr/>
        <p:txBody>
          <a:bodyPr/>
          <a:lstStyle/>
          <a:p>
            <a:r>
              <a:rPr lang="en-US" dirty="0"/>
              <a:t>What is Cancer?</a:t>
            </a:r>
            <a:br>
              <a:rPr lang="en-US" dirty="0"/>
            </a:br>
            <a:r>
              <a:rPr lang="en-US" dirty="0"/>
              <a:t>continued </a:t>
            </a:r>
          </a:p>
        </p:txBody>
      </p:sp>
      <p:sp>
        <p:nvSpPr>
          <p:cNvPr id="3" name="Content Placeholder 2">
            <a:extLst>
              <a:ext uri="{FF2B5EF4-FFF2-40B4-BE49-F238E27FC236}">
                <a16:creationId xmlns:a16="http://schemas.microsoft.com/office/drawing/2014/main" id="{2A6B34ED-B504-1842-A786-3179C5F05D6A}"/>
              </a:ext>
            </a:extLst>
          </p:cNvPr>
          <p:cNvSpPr>
            <a:spLocks noGrp="1"/>
          </p:cNvSpPr>
          <p:nvPr>
            <p:ph idx="1"/>
          </p:nvPr>
        </p:nvSpPr>
        <p:spPr/>
        <p:txBody>
          <a:bodyPr>
            <a:normAutofit/>
          </a:bodyPr>
          <a:lstStyle/>
          <a:p>
            <a:r>
              <a:rPr lang="en-US" sz="3000" dirty="0"/>
              <a:t>When cancer develops:</a:t>
            </a:r>
          </a:p>
          <a:p>
            <a:pPr lvl="1"/>
            <a:r>
              <a:rPr lang="en-US" sz="3000" dirty="0"/>
              <a:t>Cells become more and more abnormal</a:t>
            </a:r>
          </a:p>
          <a:p>
            <a:pPr lvl="1"/>
            <a:r>
              <a:rPr lang="en-US" sz="3000" dirty="0"/>
              <a:t>Old or damaged cells survive when they should die</a:t>
            </a:r>
          </a:p>
          <a:p>
            <a:pPr lvl="1"/>
            <a:r>
              <a:rPr lang="en-US" sz="3000" dirty="0"/>
              <a:t>New cells form when they are not needed</a:t>
            </a:r>
          </a:p>
          <a:p>
            <a:r>
              <a:rPr lang="en-US" sz="3000" dirty="0"/>
              <a:t>These extra cells can divide without stopping and may form masses of tissue called </a:t>
            </a:r>
            <a:r>
              <a:rPr lang="en-US" sz="3000" b="1" i="1" dirty="0"/>
              <a:t>tumors</a:t>
            </a:r>
          </a:p>
        </p:txBody>
      </p:sp>
    </p:spTree>
    <p:extLst>
      <p:ext uri="{BB962C8B-B14F-4D97-AF65-F5344CB8AC3E}">
        <p14:creationId xmlns:p14="http://schemas.microsoft.com/office/powerpoint/2010/main" val="27192641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0.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FF0AFB-5FF6-46D3-8629-8DB8FA527E00}"/>
              </a:ext>
            </a:extLst>
          </p:cNvPr>
          <p:cNvSpPr>
            <a:spLocks noGrp="1"/>
          </p:cNvSpPr>
          <p:nvPr>
            <p:ph type="title"/>
          </p:nvPr>
        </p:nvSpPr>
        <p:spPr/>
        <p:txBody>
          <a:bodyPr/>
          <a:lstStyle/>
          <a:p>
            <a:r>
              <a:rPr lang="en-US" dirty="0"/>
              <a:t>Risk Factors for Cancer</a:t>
            </a:r>
            <a:br>
              <a:rPr lang="en-US" dirty="0"/>
            </a:br>
            <a:r>
              <a:rPr lang="en-US" dirty="0"/>
              <a:t>Continued</a:t>
            </a:r>
          </a:p>
        </p:txBody>
      </p:sp>
      <p:sp>
        <p:nvSpPr>
          <p:cNvPr id="3" name="Content Placeholder 2">
            <a:extLst>
              <a:ext uri="{FF2B5EF4-FFF2-40B4-BE49-F238E27FC236}">
                <a16:creationId xmlns:a16="http://schemas.microsoft.com/office/drawing/2014/main" id="{B773961F-4F5F-4424-8DE0-6E876E8D905D}"/>
              </a:ext>
            </a:extLst>
          </p:cNvPr>
          <p:cNvSpPr>
            <a:spLocks noGrp="1"/>
          </p:cNvSpPr>
          <p:nvPr>
            <p:ph idx="1"/>
          </p:nvPr>
        </p:nvSpPr>
        <p:spPr>
          <a:xfrm>
            <a:off x="685801" y="2142067"/>
            <a:ext cx="10131425" cy="4493683"/>
          </a:xfrm>
        </p:spPr>
        <p:txBody>
          <a:bodyPr>
            <a:normAutofit fontScale="92500" lnSpcReduction="20000"/>
          </a:bodyPr>
          <a:lstStyle/>
          <a:p>
            <a:r>
              <a:rPr lang="en-US" sz="3200" b="1" i="1" dirty="0"/>
              <a:t>Hormones -cont.-</a:t>
            </a:r>
          </a:p>
          <a:p>
            <a:pPr lvl="1"/>
            <a:r>
              <a:rPr lang="en-US" sz="3200" dirty="0"/>
              <a:t>Being exposed for a long time and/or to high levels of estrogen and progesterone has been linked to an increased risk of breast cancer</a:t>
            </a:r>
          </a:p>
          <a:p>
            <a:pPr lvl="1"/>
            <a:r>
              <a:rPr lang="en-US" sz="3200" dirty="0"/>
              <a:t>Increases in exposure can be caused by starting menstruation early, going through menopause late, being older at first pregnancy, and never having given birth</a:t>
            </a:r>
          </a:p>
          <a:p>
            <a:pPr lvl="1"/>
            <a:r>
              <a:rPr lang="en-US" sz="3200" dirty="0"/>
              <a:t>Conversely, having given birth is a protective factor for breast cancer</a:t>
            </a:r>
          </a:p>
          <a:p>
            <a:endParaRPr lang="en-US" dirty="0"/>
          </a:p>
        </p:txBody>
      </p:sp>
    </p:spTree>
    <p:extLst>
      <p:ext uri="{BB962C8B-B14F-4D97-AF65-F5344CB8AC3E}">
        <p14:creationId xmlns:p14="http://schemas.microsoft.com/office/powerpoint/2010/main" val="2113298447"/>
      </p:ext>
    </p:extLst>
  </p:cSld>
  <p:clrMapOvr>
    <a:masterClrMapping/>
  </p:clrMapOvr>
</p:sld>
</file>

<file path=ppt/slides/slide41.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a:t>
            </a:r>
            <a:r>
              <a:rPr lang="en-US" dirty="0"/>
              <a:t>Cancer</a:t>
            </a:r>
            <a:br>
              <a:rPr lang="en-US" dirty="0"/>
            </a:br>
            <a:r>
              <a:rPr lang="en-US" dirty="0"/>
              <a:t>Continued</a:t>
            </a:r>
          </a:p>
        </p:txBody>
      </p:sp>
      <p:sp>
        <p:nvSpPr>
          <p:cNvPr id="3" name="Content Placeholder 2"/>
          <p:cNvSpPr>
            <a:spLocks noGrp="1"/>
          </p:cNvSpPr>
          <p:nvPr>
            <p:ph idx="1"/>
          </p:nvPr>
        </p:nvSpPr>
        <p:spPr/>
        <p:txBody>
          <a:bodyPr>
            <a:normAutofit fontScale="92500"/>
          </a:bodyPr>
          <a:lstStyle/>
          <a:p>
            <a:r>
              <a:rPr lang="en-US" sz="2800" b="1" i="1" dirty="0"/>
              <a:t>Sunlight</a:t>
            </a:r>
            <a:endParaRPr lang="en-US" sz="2800" dirty="0"/>
          </a:p>
          <a:p>
            <a:pPr lvl="1"/>
            <a:r>
              <a:rPr lang="en-US" sz="2800" dirty="0"/>
              <a:t>The sun, sunlamps, and tanning booths all give off </a:t>
            </a:r>
            <a:r>
              <a:rPr lang="en-US" sz="2800" dirty="0">
                <a:solidFill>
                  <a:schemeClr val="tx1"/>
                </a:solidFill>
              </a:rPr>
              <a:t>ultraviolet (UV) radiation</a:t>
            </a:r>
          </a:p>
          <a:p>
            <a:pPr lvl="1"/>
            <a:r>
              <a:rPr lang="en-US" sz="2800" dirty="0"/>
              <a:t>Exposure to UV radiation causes damage and early aging of the skin that can lead to skin cancer</a:t>
            </a:r>
          </a:p>
          <a:p>
            <a:pPr lvl="1"/>
            <a:r>
              <a:rPr lang="en-US" sz="2800" dirty="0"/>
              <a:t>People of all ages should limit the amount of time they spend in the sun, especially between mid-morning and late afternoon, and avoid other sources of UV radiation, such as tanning beds</a:t>
            </a:r>
          </a:p>
        </p:txBody>
      </p:sp>
    </p:spTree>
    <p:extLst>
      <p:ext uri="{BB962C8B-B14F-4D97-AF65-F5344CB8AC3E}">
        <p14:creationId xmlns:p14="http://schemas.microsoft.com/office/powerpoint/2010/main" val="2225385260"/>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2.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Risk Factors for </a:t>
            </a:r>
            <a:r>
              <a:rPr lang="en-US" dirty="0"/>
              <a:t>Cancer</a:t>
            </a:r>
            <a:br>
              <a:rPr lang="en-US" dirty="0"/>
            </a:br>
            <a:r>
              <a:rPr lang="en-US" dirty="0"/>
              <a:t>Continued</a:t>
            </a:r>
          </a:p>
        </p:txBody>
      </p:sp>
      <p:sp>
        <p:nvSpPr>
          <p:cNvPr id="3" name="Content Placeholder 2"/>
          <p:cNvSpPr>
            <a:spLocks noGrp="1"/>
          </p:cNvSpPr>
          <p:nvPr>
            <p:ph idx="1"/>
          </p:nvPr>
        </p:nvSpPr>
        <p:spPr>
          <a:xfrm>
            <a:off x="158751" y="2142067"/>
            <a:ext cx="11658600" cy="3649133"/>
          </a:xfrm>
        </p:spPr>
        <p:txBody>
          <a:bodyPr>
            <a:noAutofit/>
          </a:bodyPr>
          <a:lstStyle/>
          <a:p>
            <a:endParaRPr lang="en-US" sz="2800" b="1" i="1" dirty="0"/>
          </a:p>
          <a:p>
            <a:endParaRPr lang="en-US" sz="2800" b="1" i="1" dirty="0"/>
          </a:p>
          <a:p>
            <a:r>
              <a:rPr lang="en-US" sz="2800" b="1" i="1" dirty="0"/>
              <a:t>Tobacco</a:t>
            </a:r>
            <a:endParaRPr lang="en-US" sz="2800" dirty="0"/>
          </a:p>
          <a:p>
            <a:pPr lvl="1"/>
            <a:r>
              <a:rPr lang="en-US" sz="2800" dirty="0"/>
              <a:t>Tobacco use is a leading cause of cancer and of death from cancer</a:t>
            </a:r>
          </a:p>
          <a:p>
            <a:pPr lvl="1"/>
            <a:r>
              <a:rPr lang="en-US" sz="2800" dirty="0"/>
              <a:t>People who use tobacco products or who are regularly around “second-hand smoke” have an increased risk of cancer</a:t>
            </a:r>
          </a:p>
          <a:p>
            <a:pPr lvl="1"/>
            <a:r>
              <a:rPr lang="en-US" sz="2800" dirty="0"/>
              <a:t>Tobacco use causes many types of cancer, including cancer of the lung, larynx, mouth, esophagus, throat, bladder, kidney, liver, stomach, pancreas, colon and rectum, and cervix, as well as acute myeloid leukemia</a:t>
            </a:r>
          </a:p>
        </p:txBody>
      </p:sp>
    </p:spTree>
    <p:extLst>
      <p:ext uri="{BB962C8B-B14F-4D97-AF65-F5344CB8AC3E}">
        <p14:creationId xmlns:p14="http://schemas.microsoft.com/office/powerpoint/2010/main" val="2871380185"/>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2" end="2"/>
                                            </p:txEl>
                                          </p:spTgt>
                                        </p:tgtEl>
                                        <p:attrNameLst>
                                          <p:attrName>style.visibility</p:attrName>
                                        </p:attrNameLst>
                                      </p:cBhvr>
                                      <p:to>
                                        <p:strVal val="visible"/>
                                      </p:to>
                                    </p:set>
                                    <p:anim calcmode="lin" valueType="num">
                                      <p:cBhvr additive="base">
                                        <p:cTn id="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2" end="2"/>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3" end="3"/>
                                            </p:txEl>
                                          </p:spTgt>
                                        </p:tgtEl>
                                        <p:attrNameLst>
                                          <p:attrName>style.visibility</p:attrName>
                                        </p:attrNameLst>
                                      </p:cBhvr>
                                      <p:to>
                                        <p:strVal val="visible"/>
                                      </p:to>
                                    </p:set>
                                    <p:anim calcmode="lin" valueType="num">
                                      <p:cBhvr additive="base">
                                        <p:cTn id="11"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4" end="4"/>
                                            </p:txEl>
                                          </p:spTgt>
                                        </p:tgtEl>
                                        <p:attrNameLst>
                                          <p:attrName>style.visibility</p:attrName>
                                        </p:attrNameLst>
                                      </p:cBhvr>
                                      <p:to>
                                        <p:strVal val="visible"/>
                                      </p:to>
                                    </p:set>
                                    <p:anim calcmode="lin" valueType="num">
                                      <p:cBhvr additive="base">
                                        <p:cTn id="1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5" end="5"/>
                                            </p:txEl>
                                          </p:spTgt>
                                        </p:tgtEl>
                                        <p:attrNameLst>
                                          <p:attrName>style.visibility</p:attrName>
                                        </p:attrNameLst>
                                      </p:cBhvr>
                                      <p:to>
                                        <p:strVal val="visible"/>
                                      </p:to>
                                    </p:set>
                                    <p:anim calcmode="lin" valueType="num">
                                      <p:cBhvr additive="base">
                                        <p:cTn id="23"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3.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2EFFA3B3-9564-E44F-95A0-FADCD9A5E6AF}"/>
              </a:ext>
            </a:extLst>
          </p:cNvPr>
          <p:cNvSpPr>
            <a:spLocks noGrp="1"/>
          </p:cNvSpPr>
          <p:nvPr>
            <p:ph type="title"/>
          </p:nvPr>
        </p:nvSpPr>
        <p:spPr/>
        <p:txBody>
          <a:bodyPr/>
          <a:lstStyle/>
          <a:p>
            <a:r>
              <a:rPr lang="en-US" dirty="0"/>
              <a:t>Risk Factors for Cancer 9</a:t>
            </a:r>
          </a:p>
        </p:txBody>
      </p:sp>
      <p:sp>
        <p:nvSpPr>
          <p:cNvPr id="3" name="Content Placeholder 2">
            <a:extLst>
              <a:ext uri="{FF2B5EF4-FFF2-40B4-BE49-F238E27FC236}">
                <a16:creationId xmlns:a16="http://schemas.microsoft.com/office/drawing/2014/main" id="{67012A00-E966-714B-A427-083B3DC1AB91}"/>
              </a:ext>
            </a:extLst>
          </p:cNvPr>
          <p:cNvSpPr>
            <a:spLocks noGrp="1"/>
          </p:cNvSpPr>
          <p:nvPr>
            <p:ph idx="1"/>
          </p:nvPr>
        </p:nvSpPr>
        <p:spPr/>
        <p:txBody>
          <a:bodyPr>
            <a:noAutofit/>
          </a:bodyPr>
          <a:lstStyle/>
          <a:p>
            <a:r>
              <a:rPr lang="en-US" sz="2800" b="1" i="1" dirty="0"/>
              <a:t>Tobacco -cont.-</a:t>
            </a:r>
          </a:p>
          <a:p>
            <a:pPr lvl="1"/>
            <a:r>
              <a:rPr lang="en-US" sz="2800" dirty="0"/>
              <a:t>There is no safe level of tobacco use</a:t>
            </a:r>
          </a:p>
          <a:p>
            <a:pPr lvl="1"/>
            <a:r>
              <a:rPr lang="en-US" sz="2800" dirty="0"/>
              <a:t>People who use any type of tobacco product are strongly urged to quit.  </a:t>
            </a:r>
          </a:p>
          <a:p>
            <a:pPr lvl="1"/>
            <a:r>
              <a:rPr lang="en-US" sz="2800" dirty="0"/>
              <a:t>People who quit smoking, regardless of their age, have substantial gains in life expectancy compared with those who continue to smoke</a:t>
            </a:r>
          </a:p>
          <a:p>
            <a:pPr lvl="1"/>
            <a:r>
              <a:rPr lang="en-US" sz="2800" dirty="0"/>
              <a:t>Also, quitting smoking at the time of a cancer diagnosis reduces the risk of death</a:t>
            </a:r>
          </a:p>
        </p:txBody>
      </p:sp>
    </p:spTree>
    <p:extLst>
      <p:ext uri="{BB962C8B-B14F-4D97-AF65-F5344CB8AC3E}">
        <p14:creationId xmlns:p14="http://schemas.microsoft.com/office/powerpoint/2010/main" val="890268918"/>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4.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Cancer Prevention Overview</a:t>
            </a:r>
          </a:p>
        </p:txBody>
      </p:sp>
      <p:sp>
        <p:nvSpPr>
          <p:cNvPr id="3" name="Content Placeholder 2"/>
          <p:cNvSpPr>
            <a:spLocks noGrp="1"/>
          </p:cNvSpPr>
          <p:nvPr>
            <p:ph idx="1"/>
          </p:nvPr>
        </p:nvSpPr>
        <p:spPr>
          <a:xfrm>
            <a:off x="685801" y="1784351"/>
            <a:ext cx="10131425" cy="4762500"/>
          </a:xfrm>
        </p:spPr>
        <p:txBody>
          <a:bodyPr>
            <a:normAutofit lnSpcReduction="10000"/>
          </a:bodyPr>
          <a:lstStyle/>
          <a:p>
            <a:r>
              <a:rPr lang="en-US" sz="2800" dirty="0"/>
              <a:t>Cancer prevention is action taken to lower the chance of getting cancer</a:t>
            </a:r>
          </a:p>
          <a:p>
            <a:r>
              <a:rPr lang="en-US" sz="2800" dirty="0"/>
              <a:t>Scientists are studying ways to prevent cancer, including the following:</a:t>
            </a:r>
          </a:p>
          <a:p>
            <a:pPr lvl="1"/>
            <a:r>
              <a:rPr lang="en-US" sz="2800" dirty="0"/>
              <a:t>Avoiding or controlling things known to cause cancer</a:t>
            </a:r>
          </a:p>
          <a:p>
            <a:pPr lvl="1"/>
            <a:r>
              <a:rPr lang="en-US" sz="2800" dirty="0"/>
              <a:t>Improving diet and adopting a healthier lifestyle</a:t>
            </a:r>
          </a:p>
          <a:p>
            <a:pPr lvl="1"/>
            <a:r>
              <a:rPr lang="en-US" sz="2800" dirty="0"/>
              <a:t>Finding precancerous conditions early</a:t>
            </a:r>
          </a:p>
          <a:p>
            <a:pPr lvl="1"/>
            <a:r>
              <a:rPr lang="en-US" sz="2800" dirty="0"/>
              <a:t>Incorporating chemoprevention: the use of medicines that treat precancerous conditions or prevent cancer from starting</a:t>
            </a:r>
          </a:p>
        </p:txBody>
      </p:sp>
    </p:spTree>
    <p:extLst>
      <p:ext uri="{BB962C8B-B14F-4D97-AF65-F5344CB8AC3E}">
        <p14:creationId xmlns:p14="http://schemas.microsoft.com/office/powerpoint/2010/main" val="35611825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par>
                                <p:cTn id="9" presetID="2" presetClass="entr" presetSubtype="4" fill="hold" nodeType="withEffect">
                                  <p:stCondLst>
                                    <p:cond delay="0"/>
                                  </p:stCondLst>
                                  <p:childTnLst>
                                    <p:set>
                                      <p:cBhvr>
                                        <p:cTn id="10" dur="1" fill="hold">
                                          <p:stCondLst>
                                            <p:cond delay="0"/>
                                          </p:stCondLst>
                                        </p:cTn>
                                        <p:tgtEl>
                                          <p:spTgt spid="3">
                                            <p:txEl>
                                              <p:pRg st="1" end="1"/>
                                            </p:txEl>
                                          </p:spTgt>
                                        </p:tgtEl>
                                        <p:attrNameLst>
                                          <p:attrName>style.visibility</p:attrName>
                                        </p:attrNameLst>
                                      </p:cBhvr>
                                      <p:to>
                                        <p:strVal val="visible"/>
                                      </p:to>
                                    </p:set>
                                    <p:anim calcmode="lin" valueType="num">
                                      <p:cBhvr additive="base">
                                        <p:cTn id="11"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2"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3">
                                            <p:txEl>
                                              <p:pRg st="2" end="2"/>
                                            </p:txEl>
                                          </p:spTgt>
                                        </p:tgtEl>
                                        <p:attrNameLst>
                                          <p:attrName>style.visibility</p:attrName>
                                        </p:attrNameLst>
                                      </p:cBhvr>
                                      <p:to>
                                        <p:strVal val="visible"/>
                                      </p:to>
                                    </p:set>
                                    <p:anim calcmode="lin" valueType="num">
                                      <p:cBhvr additive="base">
                                        <p:cTn id="17"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8"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9" fill="hold">
                      <p:stCondLst>
                        <p:cond delay="indefinite"/>
                      </p:stCondLst>
                      <p:childTnLst>
                        <p:par>
                          <p:cTn id="20" fill="hold">
                            <p:stCondLst>
                              <p:cond delay="0"/>
                            </p:stCondLst>
                            <p:childTnLst>
                              <p:par>
                                <p:cTn id="21" presetID="2" presetClass="entr" presetSubtype="4" fill="hold" nodeType="clickEffect">
                                  <p:stCondLst>
                                    <p:cond delay="0"/>
                                  </p:stCondLst>
                                  <p:childTnLst>
                                    <p:set>
                                      <p:cBhvr>
                                        <p:cTn id="22" dur="1" fill="hold">
                                          <p:stCondLst>
                                            <p:cond delay="0"/>
                                          </p:stCondLst>
                                        </p:cTn>
                                        <p:tgtEl>
                                          <p:spTgt spid="3">
                                            <p:txEl>
                                              <p:pRg st="3" end="3"/>
                                            </p:txEl>
                                          </p:spTgt>
                                        </p:tgtEl>
                                        <p:attrNameLst>
                                          <p:attrName>style.visibility</p:attrName>
                                        </p:attrNameLst>
                                      </p:cBhvr>
                                      <p:to>
                                        <p:strVal val="visible"/>
                                      </p:to>
                                    </p:set>
                                    <p:anim calcmode="lin" valueType="num">
                                      <p:cBhvr additive="base">
                                        <p:cTn id="23"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4"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5" fill="hold">
                      <p:stCondLst>
                        <p:cond delay="indefinite"/>
                      </p:stCondLst>
                      <p:childTnLst>
                        <p:par>
                          <p:cTn id="26" fill="hold">
                            <p:stCondLst>
                              <p:cond delay="0"/>
                            </p:stCondLst>
                            <p:childTnLst>
                              <p:par>
                                <p:cTn id="27" presetID="2" presetClass="entr" presetSubtype="4" fill="hold" nodeType="clickEffect">
                                  <p:stCondLst>
                                    <p:cond delay="0"/>
                                  </p:stCondLst>
                                  <p:childTnLst>
                                    <p:set>
                                      <p:cBhvr>
                                        <p:cTn id="28" dur="1" fill="hold">
                                          <p:stCondLst>
                                            <p:cond delay="0"/>
                                          </p:stCondLst>
                                        </p:cTn>
                                        <p:tgtEl>
                                          <p:spTgt spid="3">
                                            <p:txEl>
                                              <p:pRg st="4" end="4"/>
                                            </p:txEl>
                                          </p:spTgt>
                                        </p:tgtEl>
                                        <p:attrNameLst>
                                          <p:attrName>style.visibility</p:attrName>
                                        </p:attrNameLst>
                                      </p:cBhvr>
                                      <p:to>
                                        <p:strVal val="visible"/>
                                      </p:to>
                                    </p:set>
                                    <p:anim calcmode="lin" valueType="num">
                                      <p:cBhvr additive="base">
                                        <p:cTn id="2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1" fill="hold">
                      <p:stCondLst>
                        <p:cond delay="indefinite"/>
                      </p:stCondLst>
                      <p:childTnLst>
                        <p:par>
                          <p:cTn id="32" fill="hold">
                            <p:stCondLst>
                              <p:cond delay="0"/>
                            </p:stCondLst>
                            <p:childTnLst>
                              <p:par>
                                <p:cTn id="33" presetID="2" presetClass="entr" presetSubtype="4" fill="hold" nodeType="clickEffect">
                                  <p:stCondLst>
                                    <p:cond delay="0"/>
                                  </p:stCondLst>
                                  <p:childTnLst>
                                    <p:set>
                                      <p:cBhvr>
                                        <p:cTn id="34" dur="1" fill="hold">
                                          <p:stCondLst>
                                            <p:cond delay="0"/>
                                          </p:stCondLst>
                                        </p:cTn>
                                        <p:tgtEl>
                                          <p:spTgt spid="3">
                                            <p:txEl>
                                              <p:pRg st="5" end="5"/>
                                            </p:txEl>
                                          </p:spTgt>
                                        </p:tgtEl>
                                        <p:attrNameLst>
                                          <p:attrName>style.visibility</p:attrName>
                                        </p:attrNameLst>
                                      </p:cBhvr>
                                      <p:to>
                                        <p:strVal val="visible"/>
                                      </p:to>
                                    </p:set>
                                    <p:anim calcmode="lin" valueType="num">
                                      <p:cBhvr additive="base">
                                        <p:cTn id="35"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6"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Cancer Treatment</a:t>
            </a:r>
          </a:p>
        </p:txBody>
      </p:sp>
      <p:sp>
        <p:nvSpPr>
          <p:cNvPr id="3" name="Content Placeholder 2"/>
          <p:cNvSpPr>
            <a:spLocks noGrp="1"/>
          </p:cNvSpPr>
          <p:nvPr>
            <p:ph idx="1"/>
          </p:nvPr>
        </p:nvSpPr>
        <p:spPr/>
        <p:txBody>
          <a:bodyPr>
            <a:normAutofit/>
          </a:bodyPr>
          <a:lstStyle/>
          <a:p>
            <a:r>
              <a:rPr lang="en-US" sz="2800" dirty="0"/>
              <a:t>The types of treatment depends on the type of cancer and how advanced it is</a:t>
            </a:r>
          </a:p>
          <a:p>
            <a:r>
              <a:rPr lang="en-US" sz="2800" dirty="0"/>
              <a:t>Some people with cancer will have only one treatment</a:t>
            </a:r>
          </a:p>
          <a:p>
            <a:r>
              <a:rPr lang="en-US" sz="2800" dirty="0"/>
              <a:t>Most people have a combination of treatments, such as surgery with chemotherapy and/or radiation therapy</a:t>
            </a:r>
          </a:p>
          <a:p>
            <a:r>
              <a:rPr lang="en-US" sz="2800" dirty="0"/>
              <a:t>They may also undergo immunotherapy, targeted therapy, or hormone therapy</a:t>
            </a:r>
          </a:p>
        </p:txBody>
      </p:sp>
    </p:spTree>
    <p:extLst>
      <p:ext uri="{BB962C8B-B14F-4D97-AF65-F5344CB8AC3E}">
        <p14:creationId xmlns:p14="http://schemas.microsoft.com/office/powerpoint/2010/main" val="269908724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4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a:extLst>
              <a:ext uri="{FF2B5EF4-FFF2-40B4-BE49-F238E27FC236}">
                <a16:creationId xmlns:a16="http://schemas.microsoft.com/office/drawing/2014/main" id="{EC790450-0997-4852-85F7-C5637B607677}"/>
              </a:ext>
            </a:extLst>
          </p:cNvPr>
          <p:cNvSpPr>
            <a:spLocks noGrp="1"/>
          </p:cNvSpPr>
          <p:nvPr>
            <p:ph type="title"/>
          </p:nvPr>
        </p:nvSpPr>
        <p:spPr/>
        <p:txBody>
          <a:bodyPr/>
          <a:lstStyle/>
          <a:p>
            <a:r>
              <a:rPr lang="en-US" dirty="0"/>
              <a:t>Source</a:t>
            </a:r>
          </a:p>
        </p:txBody>
      </p:sp>
      <p:sp>
        <p:nvSpPr>
          <p:cNvPr id="3" name="Content Placeholder 2">
            <a:extLst>
              <a:ext uri="{FF2B5EF4-FFF2-40B4-BE49-F238E27FC236}">
                <a16:creationId xmlns:a16="http://schemas.microsoft.com/office/drawing/2014/main" id="{C8310A31-E269-47F2-A931-779CE5C07AFD}"/>
              </a:ext>
            </a:extLst>
          </p:cNvPr>
          <p:cNvSpPr>
            <a:spLocks noGrp="1"/>
          </p:cNvSpPr>
          <p:nvPr>
            <p:ph idx="1"/>
          </p:nvPr>
        </p:nvSpPr>
        <p:spPr/>
        <p:txBody>
          <a:bodyPr/>
          <a:lstStyle/>
          <a:p>
            <a:r>
              <a:rPr lang="en-US" dirty="0"/>
              <a:t>The website of the National Cancer Institute (https://www.cancer.gov)</a:t>
            </a:r>
          </a:p>
          <a:p>
            <a:endParaRPr lang="en-US" dirty="0"/>
          </a:p>
        </p:txBody>
      </p:sp>
    </p:spTree>
    <p:extLst>
      <p:ext uri="{BB962C8B-B14F-4D97-AF65-F5344CB8AC3E}">
        <p14:creationId xmlns:p14="http://schemas.microsoft.com/office/powerpoint/2010/main" val="2064898593"/>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What is Cancer?</a:t>
            </a:r>
            <a:br>
              <a:rPr lang="en-US" dirty="0"/>
            </a:br>
            <a:r>
              <a:rPr lang="en-US" dirty="0"/>
              <a:t>continued </a:t>
            </a:r>
          </a:p>
        </p:txBody>
      </p:sp>
      <p:sp>
        <p:nvSpPr>
          <p:cNvPr id="3" name="Content Placeholder 2"/>
          <p:cNvSpPr>
            <a:spLocks noGrp="1"/>
          </p:cNvSpPr>
          <p:nvPr>
            <p:ph idx="1"/>
          </p:nvPr>
        </p:nvSpPr>
        <p:spPr/>
        <p:txBody>
          <a:bodyPr>
            <a:noAutofit/>
          </a:bodyPr>
          <a:lstStyle/>
          <a:p>
            <a:r>
              <a:rPr lang="en-US" sz="3000" dirty="0"/>
              <a:t>Tumors may be classified as:</a:t>
            </a:r>
          </a:p>
          <a:p>
            <a:pPr lvl="1"/>
            <a:r>
              <a:rPr lang="en-US" sz="3000" b="1" i="1" dirty="0"/>
              <a:t>Malignant</a:t>
            </a:r>
            <a:r>
              <a:rPr lang="en-US" sz="3000" dirty="0"/>
              <a:t> – cancerous growths that can spread into, or invade, nearby tissues</a:t>
            </a:r>
          </a:p>
          <a:p>
            <a:pPr lvl="1"/>
            <a:r>
              <a:rPr lang="en-US" sz="3000" b="1" i="1" dirty="0"/>
              <a:t>Benign</a:t>
            </a:r>
            <a:r>
              <a:rPr lang="en-US" sz="3000" dirty="0"/>
              <a:t> – non-cancerous growths that do not spread into, or invade, nearby tissues</a:t>
            </a:r>
          </a:p>
          <a:p>
            <a:r>
              <a:rPr lang="en-US" sz="3000" dirty="0"/>
              <a:t>When removed, benign tumors usually don’t grow back, whereas malignant tumors sometimes do</a:t>
            </a:r>
          </a:p>
        </p:txBody>
      </p:sp>
    </p:spTree>
    <p:extLst>
      <p:ext uri="{BB962C8B-B14F-4D97-AF65-F5344CB8AC3E}">
        <p14:creationId xmlns:p14="http://schemas.microsoft.com/office/powerpoint/2010/main" val="4254777981"/>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6.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How Cancer Arises</a:t>
            </a:r>
            <a:br>
              <a:rPr lang="en-US" dirty="0"/>
            </a:br>
            <a:endParaRPr lang="en-US" dirty="0"/>
          </a:p>
        </p:txBody>
      </p:sp>
      <p:sp>
        <p:nvSpPr>
          <p:cNvPr id="3" name="Content Placeholder 2"/>
          <p:cNvSpPr>
            <a:spLocks noGrp="1"/>
          </p:cNvSpPr>
          <p:nvPr>
            <p:ph idx="1"/>
          </p:nvPr>
        </p:nvSpPr>
        <p:spPr>
          <a:xfrm>
            <a:off x="685801" y="1568451"/>
            <a:ext cx="10131425" cy="4222750"/>
          </a:xfrm>
        </p:spPr>
        <p:txBody>
          <a:bodyPr>
            <a:noAutofit/>
          </a:bodyPr>
          <a:lstStyle/>
          <a:p>
            <a:r>
              <a:rPr lang="en-US" sz="3000" dirty="0"/>
              <a:t>Cancer is a genetic disease - </a:t>
            </a:r>
            <a:r>
              <a:rPr lang="en-US" dirty="0"/>
              <a:t>it is caused by changes to genes that control the way our cells function</a:t>
            </a:r>
            <a:endParaRPr lang="en-US" sz="3000" dirty="0"/>
          </a:p>
          <a:p>
            <a:r>
              <a:rPr lang="en-US" sz="3000" dirty="0"/>
              <a:t>Genetic changes that cause cancer can be inherited from our parents</a:t>
            </a:r>
          </a:p>
          <a:p>
            <a:r>
              <a:rPr lang="en-US" sz="3000" dirty="0"/>
              <a:t>They can also arise as a result of errors that occur as cells divide or because of damage to DNA caused by certain environmental exposures, such as chemicals</a:t>
            </a:r>
            <a:r>
              <a:rPr lang="en-US" dirty="0"/>
              <a:t> in</a:t>
            </a:r>
            <a:r>
              <a:rPr lang="en-US" sz="3000" dirty="0"/>
              <a:t> tobacco smoke, and radiation (including UV rays from the sun)</a:t>
            </a:r>
          </a:p>
        </p:txBody>
      </p:sp>
    </p:spTree>
    <p:extLst>
      <p:ext uri="{BB962C8B-B14F-4D97-AF65-F5344CB8AC3E}">
        <p14:creationId xmlns:p14="http://schemas.microsoft.com/office/powerpoint/2010/main" val="1039848479"/>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7.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Cancer Statistics </a:t>
            </a:r>
          </a:p>
        </p:txBody>
      </p:sp>
      <p:sp>
        <p:nvSpPr>
          <p:cNvPr id="3" name="Content Placeholder 2"/>
          <p:cNvSpPr>
            <a:spLocks noGrp="1"/>
          </p:cNvSpPr>
          <p:nvPr>
            <p:ph idx="1"/>
          </p:nvPr>
        </p:nvSpPr>
        <p:spPr>
          <a:xfrm>
            <a:off x="685801" y="1809750"/>
            <a:ext cx="10820398" cy="4762499"/>
          </a:xfrm>
        </p:spPr>
        <p:txBody>
          <a:bodyPr>
            <a:normAutofit fontScale="92500" lnSpcReduction="10000"/>
          </a:bodyPr>
          <a:lstStyle/>
          <a:p>
            <a:r>
              <a:rPr lang="en-US" sz="3000" dirty="0"/>
              <a:t>Statistics tell us things such as:</a:t>
            </a:r>
          </a:p>
          <a:p>
            <a:pPr lvl="1"/>
            <a:r>
              <a:rPr lang="en-US" sz="3000" dirty="0"/>
              <a:t>How many people are diagnosed with (</a:t>
            </a:r>
            <a:r>
              <a:rPr lang="en-US" sz="3000" b="1" i="1" dirty="0"/>
              <a:t>cancer incidence</a:t>
            </a:r>
            <a:r>
              <a:rPr lang="en-US" sz="3000" dirty="0"/>
              <a:t>) and die (</a:t>
            </a:r>
            <a:r>
              <a:rPr lang="en-US" sz="3000" b="1" i="1" dirty="0"/>
              <a:t>cancer mortality</a:t>
            </a:r>
            <a:r>
              <a:rPr lang="en-US" sz="3000" dirty="0"/>
              <a:t>) each year</a:t>
            </a:r>
          </a:p>
          <a:p>
            <a:pPr lvl="1"/>
            <a:r>
              <a:rPr lang="en-US" sz="3000" dirty="0"/>
              <a:t>The number of people who are currently living after a cancer diagnosis</a:t>
            </a:r>
          </a:p>
          <a:p>
            <a:pPr lvl="1"/>
            <a:r>
              <a:rPr lang="en-US" sz="3000" dirty="0"/>
              <a:t>The average age at diagnosis</a:t>
            </a:r>
          </a:p>
          <a:p>
            <a:pPr lvl="1"/>
            <a:r>
              <a:rPr lang="en-US" sz="3000" dirty="0"/>
              <a:t>The numbers of people who are still alive at a given time after diagnosis </a:t>
            </a:r>
          </a:p>
          <a:p>
            <a:pPr lvl="1"/>
            <a:r>
              <a:rPr lang="en-US" sz="3000" dirty="0"/>
              <a:t>Differences among groups defined by age, sex, racial/ethnic group, geographic location, and other categories</a:t>
            </a:r>
          </a:p>
        </p:txBody>
      </p:sp>
    </p:spTree>
    <p:extLst>
      <p:ext uri="{BB962C8B-B14F-4D97-AF65-F5344CB8AC3E}">
        <p14:creationId xmlns:p14="http://schemas.microsoft.com/office/powerpoint/2010/main" val="175433162"/>
      </p:ext>
    </p:extLst>
  </p:cSld>
  <p:clrMapOvr>
    <a:masterClrMapping/>
  </p:clrMapOvr>
  <p:timing>
    <p:tnLst>
      <p:par>
        <p:cTn id="1" dur="indefinite" restart="never" nodeType="tmRoot">
          <p:childTnLst>
            <p:seq concurrent="1" nextAc="seek">
              <p:cTn id="2" dur="indefinite" nodeType="mainSeq">
                <p:childTnLst>
                  <p:par>
                    <p:cTn id="3" fill="hold">
                      <p:stCondLst>
                        <p:cond delay="indefinite"/>
                        <p:cond evt="onBegin" delay="0">
                          <p:tn val="2"/>
                        </p:cond>
                      </p:stCondLst>
                      <p:childTnLst>
                        <p:par>
                          <p:cTn id="4" fill="hold">
                            <p:stCondLst>
                              <p:cond delay="0"/>
                            </p:stCondLst>
                            <p:childTnLst>
                              <p:par>
                                <p:cTn id="5" presetID="2" presetClass="entr" presetSubtype="4" fill="hold" nodeType="with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3" end="3"/>
                                            </p:txEl>
                                          </p:spTgt>
                                        </p:tgtEl>
                                        <p:attrNameLst>
                                          <p:attrName>style.visibility</p:attrName>
                                        </p:attrNameLst>
                                      </p:cBhvr>
                                      <p:to>
                                        <p:strVal val="visible"/>
                                      </p:to>
                                    </p:set>
                                    <p:anim calcmode="lin" valueType="num">
                                      <p:cBhvr additive="base">
                                        <p:cTn id="25" dur="500" fill="hold"/>
                                        <p:tgtEl>
                                          <p:spTgt spid="3">
                                            <p:txEl>
                                              <p:pRg st="3" end="3"/>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3" end="3"/>
                                            </p:txEl>
                                          </p:spTgt>
                                        </p:tgtEl>
                                        <p:attrNameLst>
                                          <p:attrName>ppt_y</p:attrName>
                                        </p:attrNameLst>
                                      </p:cBhvr>
                                      <p:tavLst>
                                        <p:tav tm="0">
                                          <p:val>
                                            <p:strVal val="1+#ppt_h/2"/>
                                          </p:val>
                                        </p:tav>
                                        <p:tav tm="100000">
                                          <p:val>
                                            <p:strVal val="#ppt_y"/>
                                          </p:val>
                                        </p:tav>
                                      </p:tavLst>
                                    </p:anim>
                                  </p:childTnLst>
                                </p:cTn>
                              </p:par>
                            </p:childTnLst>
                          </p:cTn>
                        </p:par>
                      </p:childTnLst>
                    </p:cTn>
                  </p:par>
                  <p:par>
                    <p:cTn id="27" fill="hold">
                      <p:stCondLst>
                        <p:cond delay="indefinite"/>
                      </p:stCondLst>
                      <p:childTnLst>
                        <p:par>
                          <p:cTn id="28" fill="hold">
                            <p:stCondLst>
                              <p:cond delay="0"/>
                            </p:stCondLst>
                            <p:childTnLst>
                              <p:par>
                                <p:cTn id="29" presetID="2" presetClass="entr" presetSubtype="4" fill="hold" nodeType="clickEffect">
                                  <p:stCondLst>
                                    <p:cond delay="0"/>
                                  </p:stCondLst>
                                  <p:childTnLst>
                                    <p:set>
                                      <p:cBhvr>
                                        <p:cTn id="30" dur="1" fill="hold">
                                          <p:stCondLst>
                                            <p:cond delay="0"/>
                                          </p:stCondLst>
                                        </p:cTn>
                                        <p:tgtEl>
                                          <p:spTgt spid="3">
                                            <p:txEl>
                                              <p:pRg st="4" end="4"/>
                                            </p:txEl>
                                          </p:spTgt>
                                        </p:tgtEl>
                                        <p:attrNameLst>
                                          <p:attrName>style.visibility</p:attrName>
                                        </p:attrNameLst>
                                      </p:cBhvr>
                                      <p:to>
                                        <p:strVal val="visible"/>
                                      </p:to>
                                    </p:set>
                                    <p:anim calcmode="lin" valueType="num">
                                      <p:cBhvr additive="base">
                                        <p:cTn id="31"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32"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33" fill="hold">
                      <p:stCondLst>
                        <p:cond delay="indefinite"/>
                      </p:stCondLst>
                      <p:childTnLst>
                        <p:par>
                          <p:cTn id="34" fill="hold">
                            <p:stCondLst>
                              <p:cond delay="0"/>
                            </p:stCondLst>
                            <p:childTnLst>
                              <p:par>
                                <p:cTn id="35" presetID="2" presetClass="entr" presetSubtype="4" fill="hold" nodeType="clickEffect">
                                  <p:stCondLst>
                                    <p:cond delay="0"/>
                                  </p:stCondLst>
                                  <p:childTnLst>
                                    <p:set>
                                      <p:cBhvr>
                                        <p:cTn id="36" dur="1" fill="hold">
                                          <p:stCondLst>
                                            <p:cond delay="0"/>
                                          </p:stCondLst>
                                        </p:cTn>
                                        <p:tgtEl>
                                          <p:spTgt spid="3">
                                            <p:txEl>
                                              <p:pRg st="5" end="5"/>
                                            </p:txEl>
                                          </p:spTgt>
                                        </p:tgtEl>
                                        <p:attrNameLst>
                                          <p:attrName>style.visibility</p:attrName>
                                        </p:attrNameLst>
                                      </p:cBhvr>
                                      <p:to>
                                        <p:strVal val="visible"/>
                                      </p:to>
                                    </p:set>
                                    <p:anim calcmode="lin" valueType="num">
                                      <p:cBhvr additive="base">
                                        <p:cTn id="37" dur="500" fill="hold"/>
                                        <p:tgtEl>
                                          <p:spTgt spid="3">
                                            <p:txEl>
                                              <p:pRg st="5" end="5"/>
                                            </p:txEl>
                                          </p:spTgt>
                                        </p:tgtEl>
                                        <p:attrNameLst>
                                          <p:attrName>ppt_x</p:attrName>
                                        </p:attrNameLst>
                                      </p:cBhvr>
                                      <p:tavLst>
                                        <p:tav tm="0">
                                          <p:val>
                                            <p:strVal val="#ppt_x"/>
                                          </p:val>
                                        </p:tav>
                                        <p:tav tm="100000">
                                          <p:val>
                                            <p:strVal val="#ppt_x"/>
                                          </p:val>
                                        </p:tav>
                                      </p:tavLst>
                                    </p:anim>
                                    <p:anim calcmode="lin" valueType="num">
                                      <p:cBhvr additive="base">
                                        <p:cTn id="38" dur="500" fill="hold"/>
                                        <p:tgtEl>
                                          <p:spTgt spid="3">
                                            <p:txEl>
                                              <p:pRg st="5" end="5"/>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8.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Cancer Statistics</a:t>
            </a:r>
            <a:br>
              <a:rPr lang="en-US" dirty="0"/>
            </a:br>
            <a:r>
              <a:rPr lang="en-US" dirty="0"/>
              <a:t>continued </a:t>
            </a:r>
          </a:p>
        </p:txBody>
      </p:sp>
      <p:sp>
        <p:nvSpPr>
          <p:cNvPr id="3" name="Content Placeholder 2"/>
          <p:cNvSpPr>
            <a:spLocks noGrp="1"/>
          </p:cNvSpPr>
          <p:nvPr>
            <p:ph idx="1"/>
          </p:nvPr>
        </p:nvSpPr>
        <p:spPr>
          <a:xfrm>
            <a:off x="685801" y="2142067"/>
            <a:ext cx="10131425" cy="4360333"/>
          </a:xfrm>
        </p:spPr>
        <p:txBody>
          <a:bodyPr>
            <a:noAutofit/>
          </a:bodyPr>
          <a:lstStyle/>
          <a:p>
            <a:r>
              <a:rPr lang="en-US" sz="2800" dirty="0"/>
              <a:t>Approximately 40% of men and women will be diagnosed at some point during their lifetimes </a:t>
            </a:r>
          </a:p>
          <a:p>
            <a:pPr marL="0" indent="0">
              <a:buNone/>
            </a:pPr>
            <a:endParaRPr lang="en-US" sz="2800" dirty="0"/>
          </a:p>
          <a:p>
            <a:pPr lvl="0"/>
            <a:r>
              <a:rPr lang="en-US" sz="2800" dirty="0"/>
              <a:t>Cancer mortality is higher among men than women</a:t>
            </a:r>
          </a:p>
          <a:p>
            <a:pPr marL="0" lvl="0" indent="0">
              <a:buNone/>
            </a:pPr>
            <a:endParaRPr lang="en-US" sz="2800" dirty="0"/>
          </a:p>
          <a:p>
            <a:pPr lvl="0"/>
            <a:r>
              <a:rPr lang="en-US" sz="2800" dirty="0"/>
              <a:t>Mortality is highest in African-American men and lowest in Asian/Pacific Islander women</a:t>
            </a:r>
          </a:p>
        </p:txBody>
      </p:sp>
    </p:spTree>
    <p:extLst>
      <p:ext uri="{BB962C8B-B14F-4D97-AF65-F5344CB8AC3E}">
        <p14:creationId xmlns:p14="http://schemas.microsoft.com/office/powerpoint/2010/main" val="556787897"/>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0" end="0"/>
                                            </p:txEl>
                                          </p:spTgt>
                                        </p:tgtEl>
                                        <p:attrNameLst>
                                          <p:attrName>style.visibility</p:attrName>
                                        </p:attrNameLst>
                                      </p:cBhvr>
                                      <p:to>
                                        <p:strVal val="visible"/>
                                      </p:to>
                                    </p:set>
                                    <p:anim calcmode="lin" valueType="num">
                                      <p:cBhvr additive="base">
                                        <p:cTn id="7" dur="500" fill="hold"/>
                                        <p:tgtEl>
                                          <p:spTgt spid="3">
                                            <p:txEl>
                                              <p:pRg st="0" end="0"/>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0" end="0"/>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2" end="2"/>
                                            </p:txEl>
                                          </p:spTgt>
                                        </p:tgtEl>
                                        <p:attrNameLst>
                                          <p:attrName>style.visibility</p:attrName>
                                        </p:attrNameLst>
                                      </p:cBhvr>
                                      <p:to>
                                        <p:strVal val="visible"/>
                                      </p:to>
                                    </p:set>
                                    <p:anim calcmode="lin" valueType="num">
                                      <p:cBhvr additive="base">
                                        <p:cTn id="13"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4" end="4"/>
                                            </p:txEl>
                                          </p:spTgt>
                                        </p:tgtEl>
                                        <p:attrNameLst>
                                          <p:attrName>style.visibility</p:attrName>
                                        </p:attrNameLst>
                                      </p:cBhvr>
                                      <p:to>
                                        <p:strVal val="visible"/>
                                      </p:to>
                                    </p:set>
                                    <p:anim calcmode="lin" valueType="num">
                                      <p:cBhvr additive="base">
                                        <p:cTn id="19"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9.xml><?xml version="1.0" encoding="utf-8"?>
<p:sld xmlns:a="http://schemas.openxmlformats.org/drawingml/2006/main" xmlns:r="http://schemas.openxmlformats.org/officeDocument/2006/relationships" xmlns:p="http://schemas.openxmlformats.org/presentationml/2006/main" showMasterSp="0">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a:t>Cancer Statistics</a:t>
            </a:r>
            <a:br>
              <a:rPr lang="en-US" dirty="0"/>
            </a:br>
            <a:r>
              <a:rPr lang="en-US" dirty="0"/>
              <a:t>continued </a:t>
            </a:r>
          </a:p>
        </p:txBody>
      </p:sp>
      <p:sp>
        <p:nvSpPr>
          <p:cNvPr id="3" name="Content Placeholder 2"/>
          <p:cNvSpPr>
            <a:spLocks noGrp="1"/>
          </p:cNvSpPr>
          <p:nvPr>
            <p:ph idx="1"/>
          </p:nvPr>
        </p:nvSpPr>
        <p:spPr/>
        <p:txBody>
          <a:bodyPr>
            <a:noAutofit/>
          </a:bodyPr>
          <a:lstStyle/>
          <a:p>
            <a:pPr marL="342900" lvl="0" indent="-342900">
              <a:spcAft>
                <a:spcPts val="0"/>
              </a:spcAft>
              <a:buSzPts val="1000"/>
              <a:buFont typeface="Symbol" panose="05050102010706020507" pitchFamily="18" charset="2"/>
              <a:buChar char=""/>
              <a:tabLst>
                <a:tab pos="457200" algn="l"/>
              </a:tabLst>
            </a:pPr>
            <a:endParaRPr lang="en-US" sz="2800" dirty="0">
              <a:latin typeface="Calibri" panose="020F0502020204030204" pitchFamily="34" charset="0"/>
              <a:ea typeface="MS Mincho" panose="02020609040205080304" pitchFamily="49" charset="-128"/>
              <a:cs typeface="Times New Roman" panose="02020603050405020304" pitchFamily="18" charset="0"/>
            </a:endParaRPr>
          </a:p>
          <a:p>
            <a:pPr marL="0" lvl="0" indent="0">
              <a:spcAft>
                <a:spcPts val="0"/>
              </a:spcAft>
              <a:buSzPts val="1000"/>
              <a:buNone/>
              <a:tabLst>
                <a:tab pos="457200" algn="l"/>
              </a:tabLst>
            </a:pPr>
            <a:r>
              <a:rPr lang="en-US" sz="2800" dirty="0">
                <a:latin typeface="Calibri" panose="020F0502020204030204" pitchFamily="34" charset="0"/>
                <a:ea typeface="MS Mincho" panose="02020609040205080304" pitchFamily="49" charset="-128"/>
                <a:cs typeface="Times New Roman" panose="02020603050405020304" pitchFamily="18" charset="0"/>
              </a:rPr>
              <a:t>	</a:t>
            </a:r>
          </a:p>
          <a:p>
            <a:pPr>
              <a:spcAft>
                <a:spcPts val="0"/>
              </a:spcAft>
              <a:buSzPts val="1000"/>
              <a:tabLst>
                <a:tab pos="457200" algn="l"/>
              </a:tabLst>
            </a:pPr>
            <a:r>
              <a:rPr lang="en-US" sz="2800" dirty="0">
                <a:latin typeface="Calibri" panose="020F0502020204030204" pitchFamily="34" charset="0"/>
                <a:ea typeface="MS Mincho" panose="02020609040205080304" pitchFamily="49" charset="-128"/>
                <a:cs typeface="Times New Roman" panose="02020603050405020304" pitchFamily="18" charset="0"/>
              </a:rPr>
              <a:t>In 2020, an estimated 16,850 children and adolescents ages 0 to 19 were projected to be diagnosed with cancer and 1,730 will die of the disease</a:t>
            </a:r>
          </a:p>
          <a:p>
            <a:pPr marL="0" lvl="0" indent="0">
              <a:spcAft>
                <a:spcPts val="0"/>
              </a:spcAft>
              <a:buSzPts val="1000"/>
              <a:buNone/>
              <a:tabLst>
                <a:tab pos="457200" algn="l"/>
              </a:tabLst>
            </a:pPr>
            <a:endParaRPr lang="en-US" sz="2800" dirty="0">
              <a:latin typeface="Calibri" panose="020F0502020204030204" pitchFamily="34" charset="0"/>
              <a:ea typeface="MS Mincho" panose="02020609040205080304" pitchFamily="49" charset="-128"/>
              <a:cs typeface="Times New Roman" panose="02020603050405020304" pitchFamily="18" charset="0"/>
            </a:endParaRPr>
          </a:p>
          <a:p>
            <a:pPr marL="342900" lvl="0" indent="-342900">
              <a:spcAft>
                <a:spcPts val="0"/>
              </a:spcAft>
              <a:buSzPts val="1000"/>
              <a:buFont typeface="Symbol" panose="05050102010706020507" pitchFamily="18" charset="2"/>
              <a:buChar char=""/>
              <a:tabLst>
                <a:tab pos="457200" algn="l"/>
              </a:tabLst>
            </a:pPr>
            <a:r>
              <a:rPr lang="en-US" sz="2800" dirty="0">
                <a:latin typeface="Calibri" panose="020F0502020204030204" pitchFamily="34" charset="0"/>
                <a:ea typeface="MS Mincho" panose="02020609040205080304" pitchFamily="49" charset="-128"/>
                <a:cs typeface="Times New Roman" panose="02020603050405020304" pitchFamily="18" charset="0"/>
              </a:rPr>
              <a:t>As of January 2019, there were an estimated 16.9 million cancer survivors in the United States. The number of cancer survivors is projected to increase to 22.2 million by 2030.</a:t>
            </a:r>
          </a:p>
          <a:p>
            <a:pPr marL="342900" lvl="0" indent="-342900">
              <a:spcAft>
                <a:spcPts val="0"/>
              </a:spcAft>
              <a:buSzPts val="1000"/>
              <a:buFont typeface="Symbol" panose="05050102010706020507" pitchFamily="18" charset="2"/>
              <a:buChar char=""/>
              <a:tabLst>
                <a:tab pos="457200" algn="l"/>
              </a:tabLst>
            </a:pPr>
            <a:endParaRPr lang="en-US" sz="2800" dirty="0">
              <a:latin typeface="Calibri" panose="020F0502020204030204" pitchFamily="34" charset="0"/>
              <a:ea typeface="MS Mincho" panose="02020609040205080304" pitchFamily="49" charset="-128"/>
              <a:cs typeface="Times New Roman" panose="02020603050405020304" pitchFamily="18" charset="0"/>
            </a:endParaRPr>
          </a:p>
          <a:p>
            <a:pPr lvl="0"/>
            <a:r>
              <a:rPr lang="en-US" sz="2800" dirty="0">
                <a:latin typeface="Calibri" panose="020F0502020204030204" pitchFamily="34" charset="0"/>
                <a:ea typeface="MS Mincho" panose="02020609040205080304" pitchFamily="49" charset="-128"/>
                <a:cs typeface="Times New Roman" panose="02020603050405020304" pitchFamily="18" charset="0"/>
              </a:rPr>
              <a:t>Estimated national expenditures for cancer care in the United States in 2018 were $150.8 billion. In future years, costs are likely to increase as the population ages and more people have cancer</a:t>
            </a:r>
            <a:endParaRPr lang="en-US" sz="2800" dirty="0"/>
          </a:p>
        </p:txBody>
      </p:sp>
    </p:spTree>
    <p:extLst>
      <p:ext uri="{BB962C8B-B14F-4D97-AF65-F5344CB8AC3E}">
        <p14:creationId xmlns:p14="http://schemas.microsoft.com/office/powerpoint/2010/main" val="2646685054"/>
      </p:ext>
    </p:extLst>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nodeType="clickEffect">
                                  <p:stCondLst>
                                    <p:cond delay="0"/>
                                  </p:stCondLst>
                                  <p:childTnLst>
                                    <p:set>
                                      <p:cBhvr>
                                        <p:cTn id="6" dur="1" fill="hold">
                                          <p:stCondLst>
                                            <p:cond delay="0"/>
                                          </p:stCondLst>
                                        </p:cTn>
                                        <p:tgtEl>
                                          <p:spTgt spid="3">
                                            <p:txEl>
                                              <p:pRg st="4" end="4"/>
                                            </p:txEl>
                                          </p:spTgt>
                                        </p:tgtEl>
                                        <p:attrNameLst>
                                          <p:attrName>style.visibility</p:attrName>
                                        </p:attrNameLst>
                                      </p:cBhvr>
                                      <p:to>
                                        <p:strVal val="visible"/>
                                      </p:to>
                                    </p:set>
                                    <p:anim calcmode="lin" valueType="num">
                                      <p:cBhvr additive="base">
                                        <p:cTn id="7" dur="500" fill="hold"/>
                                        <p:tgtEl>
                                          <p:spTgt spid="3">
                                            <p:txEl>
                                              <p:pRg st="4" end="4"/>
                                            </p:txEl>
                                          </p:spTgt>
                                        </p:tgtEl>
                                        <p:attrNameLst>
                                          <p:attrName>ppt_x</p:attrName>
                                        </p:attrNameLst>
                                      </p:cBhvr>
                                      <p:tavLst>
                                        <p:tav tm="0">
                                          <p:val>
                                            <p:strVal val="#ppt_x"/>
                                          </p:val>
                                        </p:tav>
                                        <p:tav tm="100000">
                                          <p:val>
                                            <p:strVal val="#ppt_x"/>
                                          </p:val>
                                        </p:tav>
                                      </p:tavLst>
                                    </p:anim>
                                    <p:anim calcmode="lin" valueType="num">
                                      <p:cBhvr additive="base">
                                        <p:cTn id="8" dur="500" fill="hold"/>
                                        <p:tgtEl>
                                          <p:spTgt spid="3">
                                            <p:txEl>
                                              <p:pRg st="4" end="4"/>
                                            </p:txEl>
                                          </p:spTgt>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2" presetClass="entr" presetSubtype="4" fill="hold" nodeType="clickEffect">
                                  <p:stCondLst>
                                    <p:cond delay="0"/>
                                  </p:stCondLst>
                                  <p:childTnLst>
                                    <p:set>
                                      <p:cBhvr>
                                        <p:cTn id="12" dur="1" fill="hold">
                                          <p:stCondLst>
                                            <p:cond delay="0"/>
                                          </p:stCondLst>
                                        </p:cTn>
                                        <p:tgtEl>
                                          <p:spTgt spid="3">
                                            <p:txEl>
                                              <p:pRg st="1" end="1"/>
                                            </p:txEl>
                                          </p:spTgt>
                                        </p:tgtEl>
                                        <p:attrNameLst>
                                          <p:attrName>style.visibility</p:attrName>
                                        </p:attrNameLst>
                                      </p:cBhvr>
                                      <p:to>
                                        <p:strVal val="visible"/>
                                      </p:to>
                                    </p:set>
                                    <p:anim calcmode="lin" valueType="num">
                                      <p:cBhvr additive="base">
                                        <p:cTn id="13" dur="500" fill="hold"/>
                                        <p:tgtEl>
                                          <p:spTgt spid="3">
                                            <p:txEl>
                                              <p:pRg st="1" end="1"/>
                                            </p:txEl>
                                          </p:spTgt>
                                        </p:tgtEl>
                                        <p:attrNameLst>
                                          <p:attrName>ppt_x</p:attrName>
                                        </p:attrNameLst>
                                      </p:cBhvr>
                                      <p:tavLst>
                                        <p:tav tm="0">
                                          <p:val>
                                            <p:strVal val="#ppt_x"/>
                                          </p:val>
                                        </p:tav>
                                        <p:tav tm="100000">
                                          <p:val>
                                            <p:strVal val="#ppt_x"/>
                                          </p:val>
                                        </p:tav>
                                      </p:tavLst>
                                    </p:anim>
                                    <p:anim calcmode="lin" valueType="num">
                                      <p:cBhvr additive="base">
                                        <p:cTn id="14" dur="500" fill="hold"/>
                                        <p:tgtEl>
                                          <p:spTgt spid="3">
                                            <p:txEl>
                                              <p:pRg st="1" end="1"/>
                                            </p:txEl>
                                          </p:spTgt>
                                        </p:tgtEl>
                                        <p:attrNameLst>
                                          <p:attrName>ppt_y</p:attrName>
                                        </p:attrNameLst>
                                      </p:cBhvr>
                                      <p:tavLst>
                                        <p:tav tm="0">
                                          <p:val>
                                            <p:strVal val="1+#ppt_h/2"/>
                                          </p:val>
                                        </p:tav>
                                        <p:tav tm="100000">
                                          <p:val>
                                            <p:strVal val="#ppt_y"/>
                                          </p:val>
                                        </p:tav>
                                      </p:tavLst>
                                    </p:anim>
                                  </p:childTnLst>
                                </p:cTn>
                              </p:par>
                            </p:childTnLst>
                          </p:cTn>
                        </p:par>
                      </p:childTnLst>
                    </p:cTn>
                  </p:par>
                  <p:par>
                    <p:cTn id="15" fill="hold">
                      <p:stCondLst>
                        <p:cond delay="indefinite"/>
                      </p:stCondLst>
                      <p:childTnLst>
                        <p:par>
                          <p:cTn id="16" fill="hold">
                            <p:stCondLst>
                              <p:cond delay="0"/>
                            </p:stCondLst>
                            <p:childTnLst>
                              <p:par>
                                <p:cTn id="17" presetID="2" presetClass="entr" presetSubtype="4" fill="hold" nodeType="clickEffect">
                                  <p:stCondLst>
                                    <p:cond delay="0"/>
                                  </p:stCondLst>
                                  <p:childTnLst>
                                    <p:set>
                                      <p:cBhvr>
                                        <p:cTn id="18" dur="1" fill="hold">
                                          <p:stCondLst>
                                            <p:cond delay="0"/>
                                          </p:stCondLst>
                                        </p:cTn>
                                        <p:tgtEl>
                                          <p:spTgt spid="3">
                                            <p:txEl>
                                              <p:pRg st="2" end="2"/>
                                            </p:txEl>
                                          </p:spTgt>
                                        </p:tgtEl>
                                        <p:attrNameLst>
                                          <p:attrName>style.visibility</p:attrName>
                                        </p:attrNameLst>
                                      </p:cBhvr>
                                      <p:to>
                                        <p:strVal val="visible"/>
                                      </p:to>
                                    </p:set>
                                    <p:anim calcmode="lin" valueType="num">
                                      <p:cBhvr additive="base">
                                        <p:cTn id="19" dur="500" fill="hold"/>
                                        <p:tgtEl>
                                          <p:spTgt spid="3">
                                            <p:txEl>
                                              <p:pRg st="2" end="2"/>
                                            </p:txEl>
                                          </p:spTgt>
                                        </p:tgtEl>
                                        <p:attrNameLst>
                                          <p:attrName>ppt_x</p:attrName>
                                        </p:attrNameLst>
                                      </p:cBhvr>
                                      <p:tavLst>
                                        <p:tav tm="0">
                                          <p:val>
                                            <p:strVal val="#ppt_x"/>
                                          </p:val>
                                        </p:tav>
                                        <p:tav tm="100000">
                                          <p:val>
                                            <p:strVal val="#ppt_x"/>
                                          </p:val>
                                        </p:tav>
                                      </p:tavLst>
                                    </p:anim>
                                    <p:anim calcmode="lin" valueType="num">
                                      <p:cBhvr additive="base">
                                        <p:cTn id="20" dur="500" fill="hold"/>
                                        <p:tgtEl>
                                          <p:spTgt spid="3">
                                            <p:txEl>
                                              <p:pRg st="2" end="2"/>
                                            </p:txEl>
                                          </p:spTgt>
                                        </p:tgtEl>
                                        <p:attrNameLst>
                                          <p:attrName>ppt_y</p:attrName>
                                        </p:attrNameLst>
                                      </p:cBhvr>
                                      <p:tavLst>
                                        <p:tav tm="0">
                                          <p:val>
                                            <p:strVal val="1+#ppt_h/2"/>
                                          </p:val>
                                        </p:tav>
                                        <p:tav tm="100000">
                                          <p:val>
                                            <p:strVal val="#ppt_y"/>
                                          </p:val>
                                        </p:tav>
                                      </p:tavLst>
                                    </p:anim>
                                  </p:childTnLst>
                                </p:cTn>
                              </p:par>
                            </p:childTnLst>
                          </p:cTn>
                        </p:par>
                      </p:childTnLst>
                    </p:cTn>
                  </p:par>
                  <p:par>
                    <p:cTn id="21" fill="hold">
                      <p:stCondLst>
                        <p:cond delay="indefinite"/>
                      </p:stCondLst>
                      <p:childTnLst>
                        <p:par>
                          <p:cTn id="22" fill="hold">
                            <p:stCondLst>
                              <p:cond delay="0"/>
                            </p:stCondLst>
                            <p:childTnLst>
                              <p:par>
                                <p:cTn id="23" presetID="2" presetClass="entr" presetSubtype="4" fill="hold" nodeType="clickEffect">
                                  <p:stCondLst>
                                    <p:cond delay="0"/>
                                  </p:stCondLst>
                                  <p:childTnLst>
                                    <p:set>
                                      <p:cBhvr>
                                        <p:cTn id="24" dur="1" fill="hold">
                                          <p:stCondLst>
                                            <p:cond delay="0"/>
                                          </p:stCondLst>
                                        </p:cTn>
                                        <p:tgtEl>
                                          <p:spTgt spid="3">
                                            <p:txEl>
                                              <p:pRg st="6" end="6"/>
                                            </p:txEl>
                                          </p:spTgt>
                                        </p:tgtEl>
                                        <p:attrNameLst>
                                          <p:attrName>style.visibility</p:attrName>
                                        </p:attrNameLst>
                                      </p:cBhvr>
                                      <p:to>
                                        <p:strVal val="visible"/>
                                      </p:to>
                                    </p:set>
                                    <p:anim calcmode="lin" valueType="num">
                                      <p:cBhvr additive="base">
                                        <p:cTn id="25" dur="500" fill="hold"/>
                                        <p:tgtEl>
                                          <p:spTgt spid="3">
                                            <p:txEl>
                                              <p:pRg st="6" end="6"/>
                                            </p:txEl>
                                          </p:spTgt>
                                        </p:tgtEl>
                                        <p:attrNameLst>
                                          <p:attrName>ppt_x</p:attrName>
                                        </p:attrNameLst>
                                      </p:cBhvr>
                                      <p:tavLst>
                                        <p:tav tm="0">
                                          <p:val>
                                            <p:strVal val="#ppt_x"/>
                                          </p:val>
                                        </p:tav>
                                        <p:tav tm="100000">
                                          <p:val>
                                            <p:strVal val="#ppt_x"/>
                                          </p:val>
                                        </p:tav>
                                      </p:tavLst>
                                    </p:anim>
                                    <p:anim calcmode="lin" valueType="num">
                                      <p:cBhvr additive="base">
                                        <p:cTn id="26" dur="500" fill="hold"/>
                                        <p:tgtEl>
                                          <p:spTgt spid="3">
                                            <p:txEl>
                                              <p:pRg st="6" end="6"/>
                                            </p:txEl>
                                          </p:spTgt>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Celestial">
  <a:themeElements>
    <a:clrScheme name="Celestial">
      <a:dk1>
        <a:sysClr val="windowText" lastClr="000000"/>
      </a:dk1>
      <a:lt1>
        <a:sysClr val="window" lastClr="FFFFFF"/>
      </a:lt1>
      <a:dk2>
        <a:srgbClr val="3F296A"/>
      </a:dk2>
      <a:lt2>
        <a:srgbClr val="EBEBEB"/>
      </a:lt2>
      <a:accent1>
        <a:srgbClr val="E84574"/>
      </a:accent1>
      <a:accent2>
        <a:srgbClr val="798FF2"/>
      </a:accent2>
      <a:accent3>
        <a:srgbClr val="95C369"/>
      </a:accent3>
      <a:accent4>
        <a:srgbClr val="EE875A"/>
      </a:accent4>
      <a:accent5>
        <a:srgbClr val="C363E8"/>
      </a:accent5>
      <a:accent6>
        <a:srgbClr val="6AADC8"/>
      </a:accent6>
      <a:hlink>
        <a:srgbClr val="FE80C7"/>
      </a:hlink>
      <a:folHlink>
        <a:srgbClr val="FBA3EC"/>
      </a:folHlink>
    </a:clrScheme>
    <a:fontScheme name="Celestial">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Celestial">
      <a:fillStyleLst>
        <a:solidFill>
          <a:schemeClr val="phClr"/>
        </a:solidFill>
        <a:gradFill rotWithShape="1">
          <a:gsLst>
            <a:gs pos="0">
              <a:schemeClr val="phClr">
                <a:tint val="70000"/>
                <a:lumMod val="110000"/>
              </a:schemeClr>
            </a:gs>
            <a:gs pos="100000">
              <a:schemeClr val="phClr">
                <a:tint val="82000"/>
                <a:alpha val="74000"/>
              </a:schemeClr>
            </a:gs>
          </a:gsLst>
          <a:lin ang="5400000" scaled="0"/>
        </a:gradFill>
        <a:gradFill rotWithShape="1">
          <a:gsLst>
            <a:gs pos="0">
              <a:schemeClr val="phClr">
                <a:tint val="98000"/>
                <a:lumMod val="100000"/>
              </a:schemeClr>
            </a:gs>
            <a:gs pos="100000">
              <a:schemeClr val="phClr">
                <a:shade val="88000"/>
                <a:lumMod val="88000"/>
              </a:schemeClr>
            </a:gs>
          </a:gsLst>
          <a:lin ang="5400000" scaled="1"/>
        </a:gradFill>
      </a:fillStyleLst>
      <a:lnStyleLst>
        <a:ln w="9525" cap="rnd" cmpd="sng" algn="ctr">
          <a:solidFill>
            <a:schemeClr val="phClr"/>
          </a:solidFill>
          <a:prstDash val="solid"/>
        </a:ln>
        <a:ln w="19050" cap="rnd" cmpd="sng" algn="ctr">
          <a:solidFill>
            <a:schemeClr val="phClr"/>
          </a:solidFill>
          <a:prstDash val="solid"/>
        </a:ln>
        <a:ln w="25400" cap="rnd" cmpd="sng" algn="ctr">
          <a:solidFill>
            <a:schemeClr val="phClr"/>
          </a:solidFill>
          <a:prstDash val="solid"/>
        </a:ln>
      </a:lnStyleLst>
      <a:effectStyleLst>
        <a:effectStyle>
          <a:effectLst/>
        </a:effectStyle>
        <a:effectStyle>
          <a:effectLst>
            <a:outerShdw blurRad="50800" dist="38100" dir="5400000" rotWithShape="0">
              <a:srgbClr val="000000">
                <a:alpha val="35000"/>
              </a:srgbClr>
            </a:outerShdw>
          </a:effectLst>
        </a:effectStyle>
        <a:effectStyle>
          <a:effectLst>
            <a:outerShdw blurRad="63500" dist="38100" dir="5400000" rotWithShape="0">
              <a:srgbClr val="000000">
                <a:alpha val="65000"/>
              </a:srgbClr>
            </a:outerShdw>
          </a:effectLst>
          <a:scene3d>
            <a:camera prst="orthographicFront">
              <a:rot lat="0" lon="0" rev="0"/>
            </a:camera>
            <a:lightRig rig="threePt" dir="tl">
              <a:rot lat="0" lon="0" rev="1200000"/>
            </a:lightRig>
          </a:scene3d>
          <a:sp3d>
            <a:bevelT w="38100" h="12700"/>
          </a:sp3d>
        </a:effectStyle>
      </a:effectStyleLst>
      <a:bgFillStyleLst>
        <a:solidFill>
          <a:schemeClr val="phClr"/>
        </a:solidFill>
        <a:gradFill rotWithShape="1">
          <a:gsLst>
            <a:gs pos="0">
              <a:schemeClr val="phClr">
                <a:tint val="90000"/>
                <a:shade val="96000"/>
                <a:hueMod val="100000"/>
                <a:satMod val="180000"/>
                <a:lumMod val="110000"/>
              </a:schemeClr>
            </a:gs>
            <a:gs pos="100000">
              <a:schemeClr val="phClr">
                <a:shade val="96000"/>
                <a:satMod val="160000"/>
                <a:lumMod val="100000"/>
              </a:schemeClr>
            </a:gs>
          </a:gsLst>
          <a:lin ang="4740000" scaled="1"/>
        </a:gradFill>
        <a:blipFill>
          <a:blip xmlns:r="http://schemas.openxmlformats.org/officeDocument/2006/relationships" r:embed="rId1"/>
          <a:stretch/>
        </a:blipFill>
      </a:bgFillStyleLst>
    </a:fmtScheme>
  </a:themeElements>
  <a:objectDefaults/>
  <a:extraClrSchemeLst/>
  <a:extLst>
    <a:ext uri="{05A4C25C-085E-4340-85A3-A5531E510DB2}">
      <thm15:themeFamily xmlns:thm15="http://schemas.microsoft.com/office/thememl/2012/main" name="Celestial" id="{C4BB2A3D-0E93-4C5F-B0D2-9D3FCE089CC5}" vid="{61DDDE80-2DFA-4F2A-B66F-72059846BDA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p:properties xmlns:p="http://schemas.microsoft.com/office/2006/metadata/properties" xmlns:xsi="http://www.w3.org/2001/XMLSchema-instance" xmlns:pc="http://schemas.microsoft.com/office/infopath/2007/PartnerControls">
  <documentManagement>
    <SharedWithUsers xmlns="79ed8dac-326b-4f6b-ad38-6ac07a48c0f4">
      <UserInfo>
        <DisplayName/>
        <AccountId xsi:nil="true"/>
        <AccountType/>
      </UserInfo>
    </SharedWithUsers>
  </documentManagement>
</p:properties>
</file>

<file path=customXml/item2.xml><?xml version="1.0" encoding="utf-8"?>
<ct:contentTypeSchema xmlns:ct="http://schemas.microsoft.com/office/2006/metadata/contentType" xmlns:ma="http://schemas.microsoft.com/office/2006/metadata/properties/metaAttributes" ct:_="" ma:_="" ma:contentTypeName="Document" ma:contentTypeID="0x01010069A0345007175C42BF52D4739B40344F" ma:contentTypeVersion="4" ma:contentTypeDescription="Create a new document." ma:contentTypeScope="" ma:versionID="39b8a46335240b9b1852c43dc7490e18">
  <xsd:schema xmlns:xsd="http://www.w3.org/2001/XMLSchema" xmlns:xs="http://www.w3.org/2001/XMLSchema" xmlns:p="http://schemas.microsoft.com/office/2006/metadata/properties" xmlns:ns2="79ed8dac-326b-4f6b-ad38-6ac07a48c0f4" xmlns:ns3="786dceb4-50f3-4f37-ad19-66b8756bfdea" targetNamespace="http://schemas.microsoft.com/office/2006/metadata/properties" ma:root="true" ma:fieldsID="4afdab26b0eb7cfd979fb213c52474e1" ns2:_="" ns3:_="">
    <xsd:import namespace="79ed8dac-326b-4f6b-ad38-6ac07a48c0f4"/>
    <xsd:import namespace="786dceb4-50f3-4f37-ad19-66b8756bfdea"/>
    <xsd:element name="properties">
      <xsd:complexType>
        <xsd:sequence>
          <xsd:element name="documentManagement">
            <xsd:complexType>
              <xsd:all>
                <xsd:element ref="ns2:SharedWithUsers" minOccurs="0"/>
                <xsd:element ref="ns2:SharedWithDetails" minOccurs="0"/>
                <xsd:element ref="ns3:MediaServiceMetadata" minOccurs="0"/>
                <xsd:element ref="ns3:MediaServiceFastMetadata"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79ed8dac-326b-4f6b-ad38-6ac07a48c0f4" elementFormDefault="qualified">
    <xsd:import namespace="http://schemas.microsoft.com/office/2006/documentManagement/types"/>
    <xsd:import namespace="http://schemas.microsoft.com/office/infopath/2007/PartnerControls"/>
    <xsd:element name="SharedWithUsers" ma:index="8" nillable="true" ma:displayName="Shared With" ma:description=""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9" nillable="true" ma:displayName="Shared With Details" ma:description="" ma:internalName="SharedWithDetails" ma:readOnly="true">
      <xsd:simpleType>
        <xsd:restriction base="dms:Note">
          <xsd:maxLength value="255"/>
        </xsd:restriction>
      </xsd:simpleType>
    </xsd:element>
  </xsd:schema>
  <xsd:schema xmlns:xsd="http://www.w3.org/2001/XMLSchema" xmlns:xs="http://www.w3.org/2001/XMLSchema" xmlns:dms="http://schemas.microsoft.com/office/2006/documentManagement/types" xmlns:pc="http://schemas.microsoft.com/office/infopath/2007/PartnerControls" targetNamespace="786dceb4-50f3-4f37-ad19-66b8756bfdea" elementFormDefault="qualified">
    <xsd:import namespace="http://schemas.microsoft.com/office/2006/documentManagement/types"/>
    <xsd:import namespace="http://schemas.microsoft.com/office/infopath/2007/PartnerControls"/>
    <xsd:element name="MediaServiceMetadata" ma:index="10" nillable="true" ma:displayName="MediaServiceMetadata" ma:description="" ma:hidden="true" ma:internalName="MediaServiceMetadata" ma:readOnly="true">
      <xsd:simpleType>
        <xsd:restriction base="dms:Note"/>
      </xsd:simpleType>
    </xsd:element>
    <xsd:element name="MediaServiceFastMetadata" ma:index="11" nillable="true" ma:displayName="MediaServiceFastMetadata" ma:description="" ma:hidden="true" ma:internalName="MediaServiceFastMetadata" ma:readOnly="true">
      <xsd:simpleType>
        <xsd:restriction base="dms:Note"/>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3.xml><?xml version="1.0" encoding="utf-8"?>
<?mso-contentType ?>
<FormTemplates xmlns="http://schemas.microsoft.com/sharepoint/v3/contenttype/forms">
  <Display>DocumentLibraryForm</Display>
  <Edit>DocumentLibraryForm</Edit>
  <New>DocumentLibraryForm</New>
</FormTemplates>
</file>

<file path=customXml/itemProps1.xml><?xml version="1.0" encoding="utf-8"?>
<ds:datastoreItem xmlns:ds="http://schemas.openxmlformats.org/officeDocument/2006/customXml" ds:itemID="{ABBAC4F5-A7D1-479F-82FF-71B103272AEA}">
  <ds:schemaRefs>
    <ds:schemaRef ds:uri="http://schemas.microsoft.com/office/infopath/2007/PartnerControls"/>
    <ds:schemaRef ds:uri="http://purl.org/dc/elements/1.1/"/>
    <ds:schemaRef ds:uri="http://schemas.microsoft.com/office/2006/metadata/properties"/>
    <ds:schemaRef ds:uri="786dceb4-50f3-4f37-ad19-66b8756bfdea"/>
    <ds:schemaRef ds:uri="79ed8dac-326b-4f6b-ad38-6ac07a48c0f4"/>
    <ds:schemaRef ds:uri="http://purl.org/dc/terms/"/>
    <ds:schemaRef ds:uri="http://schemas.microsoft.com/office/2006/documentManagement/types"/>
    <ds:schemaRef ds:uri="http://schemas.openxmlformats.org/package/2006/metadata/core-properties"/>
    <ds:schemaRef ds:uri="http://www.w3.org/XML/1998/namespace"/>
    <ds:schemaRef ds:uri="http://purl.org/dc/dcmitype/"/>
  </ds:schemaRefs>
</ds:datastoreItem>
</file>

<file path=customXml/itemProps2.xml><?xml version="1.0" encoding="utf-8"?>
<ds:datastoreItem xmlns:ds="http://schemas.openxmlformats.org/officeDocument/2006/customXml" ds:itemID="{40E2B5CC-CD28-4F44-950E-67A278324712}">
  <ds:schemaRefs>
    <ds:schemaRef ds:uri="http://schemas.microsoft.com/office/2006/metadata/contentType"/>
    <ds:schemaRef ds:uri="http://schemas.microsoft.com/office/2006/metadata/properties/metaAttributes"/>
    <ds:schemaRef ds:uri="http://www.w3.org/2001/XMLSchema"/>
    <ds:schemaRef ds:uri="http://schemas.microsoft.com/office/2006/metadata/properties"/>
    <ds:schemaRef ds:uri="79ed8dac-326b-4f6b-ad38-6ac07a48c0f4"/>
    <ds:schemaRef ds:uri="786dceb4-50f3-4f37-ad19-66b8756bfdea"/>
    <ds:schemaRef ds:uri="http://schemas.microsoft.com/office/2006/documentManagement/types"/>
    <ds:schemaRef ds:uri="http://schemas.microsoft.com/office/infopath/2007/PartnerControls"/>
    <ds:schemaRef ds:uri="http://schemas.openxmlformats.org/package/2006/metadata/core-properties"/>
    <ds:schemaRef ds:uri="http://purl.org/dc/elements/1.1/"/>
    <ds:schemaRef ds:uri="http://purl.org/dc/terms/"/>
    <ds:schemaRef ds:uri="http://schemas.microsoft.com/internal/obd"/>
  </ds:schemaRefs>
</ds:datastoreItem>
</file>

<file path=customXml/itemProps3.xml><?xml version="1.0" encoding="utf-8"?>
<ds:datastoreItem xmlns:ds="http://schemas.openxmlformats.org/officeDocument/2006/customXml" ds:itemID="{2AE85BED-8A43-4A34-B50C-51C329100F49}">
  <ds:schemaRefs>
    <ds:schemaRef ds:uri="http://schemas.microsoft.com/sharepoint/v3/contenttype/forms"/>
  </ds:schemaRefs>
</ds:datastoreItem>
</file>

<file path=docProps/app.xml><?xml version="1.0" encoding="utf-8"?>
<Properties xmlns="http://schemas.openxmlformats.org/officeDocument/2006/extended-properties" xmlns:vt="http://schemas.openxmlformats.org/officeDocument/2006/docPropsVTypes">
  <Template>{1334F989-28F5-1B4E-88E7-EDCE948D5C2D}tf10001058</Template>
  <TotalTime>511</TotalTime>
  <Words>2771</Words>
  <Application>Microsoft Office PowerPoint</Application>
  <PresentationFormat>Widescreen</PresentationFormat>
  <Paragraphs>256</Paragraphs>
  <Slides>46</Slides>
  <Notes>0</Notes>
  <HiddenSlides>0</HiddenSlides>
  <MMClips>0</MMClips>
  <ScaleCrop>false</ScaleCrop>
  <HeadingPairs>
    <vt:vector size="6" baseType="variant">
      <vt:variant>
        <vt:lpstr>Fonts Used</vt:lpstr>
      </vt:variant>
      <vt:variant>
        <vt:i4>5</vt:i4>
      </vt:variant>
      <vt:variant>
        <vt:lpstr>Theme</vt:lpstr>
      </vt:variant>
      <vt:variant>
        <vt:i4>1</vt:i4>
      </vt:variant>
      <vt:variant>
        <vt:lpstr>Slide Titles</vt:lpstr>
      </vt:variant>
      <vt:variant>
        <vt:i4>46</vt:i4>
      </vt:variant>
    </vt:vector>
  </HeadingPairs>
  <TitlesOfParts>
    <vt:vector size="52" baseType="lpstr">
      <vt:lpstr>MS Mincho</vt:lpstr>
      <vt:lpstr>Arial</vt:lpstr>
      <vt:lpstr>Calibri</vt:lpstr>
      <vt:lpstr>Symbol</vt:lpstr>
      <vt:lpstr>Times New Roman</vt:lpstr>
      <vt:lpstr>Celestial</vt:lpstr>
      <vt:lpstr>Cancer Development</vt:lpstr>
      <vt:lpstr>objectives</vt:lpstr>
      <vt:lpstr>What is Cancer?  </vt:lpstr>
      <vt:lpstr>What is Cancer? continued </vt:lpstr>
      <vt:lpstr>What is Cancer? continued </vt:lpstr>
      <vt:lpstr>How Cancer Arises </vt:lpstr>
      <vt:lpstr>Cancer Statistics </vt:lpstr>
      <vt:lpstr>Cancer Statistics continued </vt:lpstr>
      <vt:lpstr>Cancer Statistics continued </vt:lpstr>
      <vt:lpstr>Types of Cancer</vt:lpstr>
      <vt:lpstr>Breast Cancer </vt:lpstr>
      <vt:lpstr>Breast Cancer continued </vt:lpstr>
      <vt:lpstr>Screening Tests for Breast Cancer </vt:lpstr>
      <vt:lpstr>Screening Tests for Breast Cancer continued</vt:lpstr>
      <vt:lpstr>Screening Tests for Breast Cancer continued</vt:lpstr>
      <vt:lpstr>Cervical Cancer </vt:lpstr>
      <vt:lpstr>Screening Tests for Cervical Cancer</vt:lpstr>
      <vt:lpstr>Screening Tests for Cervical Cancer continued</vt:lpstr>
      <vt:lpstr>Colorectal Cancer</vt:lpstr>
      <vt:lpstr>Screening Tests for Colorectal Cancer</vt:lpstr>
      <vt:lpstr>Lung Cancer</vt:lpstr>
      <vt:lpstr>Screening Tests for Lung Cancer</vt:lpstr>
      <vt:lpstr>Prostate Cancer </vt:lpstr>
      <vt:lpstr>Screening Tests for Prostate Cancer</vt:lpstr>
      <vt:lpstr>Skin Cancer</vt:lpstr>
      <vt:lpstr>Skin Cancer  COntinued</vt:lpstr>
      <vt:lpstr>Skin Cancer Continued</vt:lpstr>
      <vt:lpstr>Screening Tests for Skin Cancer </vt:lpstr>
      <vt:lpstr>Testicular Cancer </vt:lpstr>
      <vt:lpstr>Screening tests for testicular cancer</vt:lpstr>
      <vt:lpstr>Screening tests for testicular cancer</vt:lpstr>
      <vt:lpstr>Leukemia</vt:lpstr>
      <vt:lpstr>Lymphoma </vt:lpstr>
      <vt:lpstr>Risk Factors for Cancer </vt:lpstr>
      <vt:lpstr>Risk Factors for Cancer  Continued</vt:lpstr>
      <vt:lpstr>Risk Factors for Cancer Continued</vt:lpstr>
      <vt:lpstr>Risk Factors for Cancer  Continued</vt:lpstr>
      <vt:lpstr>Risk Factors for Cancer Continued</vt:lpstr>
      <vt:lpstr>Risk Factors for Cancer Continued</vt:lpstr>
      <vt:lpstr>Risk Factors for Cancer Continued</vt:lpstr>
      <vt:lpstr>Risk Factors for Cancer Continued</vt:lpstr>
      <vt:lpstr>Risk Factors for Cancer Continued</vt:lpstr>
      <vt:lpstr>Risk Factors for Cancer 9</vt:lpstr>
      <vt:lpstr>Cancer Prevention Overview</vt:lpstr>
      <vt:lpstr>Cancer Treatment</vt:lpstr>
      <vt:lpstr>Source</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Cancer Development</dc:title>
  <dc:creator>Althea Moser</dc:creator>
  <cp:lastModifiedBy>Althea Moser</cp:lastModifiedBy>
  <cp:revision>212</cp:revision>
  <dcterms:created xsi:type="dcterms:W3CDTF">2017-05-10T15:38:20Z</dcterms:created>
  <dcterms:modified xsi:type="dcterms:W3CDTF">2021-08-18T16:26:50Z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0x01010069A0345007175C42BF52D4739B40344F</vt:lpwstr>
  </property>
  <property fmtid="{D5CDD505-2E9C-101B-9397-08002B2CF9AE}" pid="3" name="Order">
    <vt:r8>3700</vt:r8>
  </property>
  <property fmtid="{D5CDD505-2E9C-101B-9397-08002B2CF9AE}" pid="4" name="xd_Signature">
    <vt:bool>false</vt:bool>
  </property>
  <property fmtid="{D5CDD505-2E9C-101B-9397-08002B2CF9AE}" pid="5" name="xd_ProgID">
    <vt:lpwstr/>
  </property>
  <property fmtid="{D5CDD505-2E9C-101B-9397-08002B2CF9AE}" pid="6" name="_SourceUrl">
    <vt:lpwstr/>
  </property>
  <property fmtid="{D5CDD505-2E9C-101B-9397-08002B2CF9AE}" pid="7" name="_SharedFileIndex">
    <vt:lpwstr/>
  </property>
  <property fmtid="{D5CDD505-2E9C-101B-9397-08002B2CF9AE}" pid="8" name="TemplateUrl">
    <vt:lpwstr/>
  </property>
  <property fmtid="{D5CDD505-2E9C-101B-9397-08002B2CF9AE}" pid="9" name="ComplianceAssetId">
    <vt:lpwstr/>
  </property>
</Properties>
</file>