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2" r:id="rId4"/>
  </p:sldMasterIdLst>
  <p:sldIdLst>
    <p:sldId id="256" r:id="rId5"/>
    <p:sldId id="270" r:id="rId6"/>
    <p:sldId id="257" r:id="rId7"/>
    <p:sldId id="258" r:id="rId8"/>
    <p:sldId id="272" r:id="rId9"/>
    <p:sldId id="259" r:id="rId10"/>
    <p:sldId id="273" r:id="rId11"/>
    <p:sldId id="269" r:id="rId12"/>
    <p:sldId id="261" r:id="rId13"/>
    <p:sldId id="274" r:id="rId14"/>
    <p:sldId id="264" r:id="rId15"/>
    <p:sldId id="275" r:id="rId16"/>
    <p:sldId id="262" r:id="rId17"/>
    <p:sldId id="276" r:id="rId18"/>
    <p:sldId id="287" r:id="rId19"/>
    <p:sldId id="286" r:id="rId20"/>
    <p:sldId id="263" r:id="rId21"/>
    <p:sldId id="278" r:id="rId22"/>
    <p:sldId id="277" r:id="rId23"/>
    <p:sldId id="265" r:id="rId24"/>
    <p:sldId id="280" r:id="rId25"/>
    <p:sldId id="266" r:id="rId26"/>
    <p:sldId id="282" r:id="rId27"/>
    <p:sldId id="281" r:id="rId28"/>
    <p:sldId id="267" r:id="rId29"/>
    <p:sldId id="284" r:id="rId30"/>
    <p:sldId id="283" r:id="rId31"/>
    <p:sldId id="268" r:id="rId32"/>
    <p:sldId id="288" r:id="rId33"/>
    <p:sldId id="285" r:id="rId34"/>
    <p:sldId id="289" r:id="rId3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8827"/>
    <p:restoredTop sz="94648"/>
  </p:normalViewPr>
  <p:slideViewPr>
    <p:cSldViewPr snapToGrid="0">
      <p:cViewPr varScale="1">
        <p:scale>
          <a:sx n="71" d="100"/>
          <a:sy n="71" d="100"/>
        </p:scale>
        <p:origin x="339" y="45"/>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4.xml"/><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tableStyles" Target="tableStyles.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theme" Target="theme/theme1.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viewProps" Target="viewProps.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presProps" Target="presProps.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1786"/>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a:effectLst/>
              </a:defRPr>
            </a:lvl1pPr>
          </a:lstStyle>
          <a:p>
            <a:r>
              <a:rPr lang="en-US" dirty="0"/>
              <a:t>Click to edit Master title style</a:t>
            </a:r>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3600" b="1"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a:xfrm>
            <a:off x="3962399" y="5870575"/>
            <a:ext cx="4893958" cy="377825"/>
          </a:xfrm>
        </p:spPr>
        <p:txBody>
          <a:bodyPr/>
          <a:lstStyle/>
          <a:p>
            <a:endParaRPr lang="en-US"/>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393149620"/>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741411408"/>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214949127"/>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03462757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86174505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777915075"/>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774071692"/>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a:p>
        </p:txBody>
      </p:sp>
    </p:spTree>
    <p:extLst>
      <p:ext uri="{BB962C8B-B14F-4D97-AF65-F5344CB8AC3E}">
        <p14:creationId xmlns:p14="http://schemas.microsoft.com/office/powerpoint/2010/main" val="3758074542"/>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421643403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lvl1pPr>
              <a:defRPr b="1"/>
            </a:lvl1pPr>
          </a:lstStyle>
          <a:p>
            <a:r>
              <a:rPr lang="en-US" dirty="0"/>
              <a:t>Click to edit Master title style</a:t>
            </a:r>
          </a:p>
        </p:txBody>
      </p:sp>
      <p:sp>
        <p:nvSpPr>
          <p:cNvPr id="3" name="Content Placeholder 2"/>
          <p:cNvSpPr>
            <a:spLocks noGrp="1"/>
          </p:cNvSpPr>
          <p:nvPr>
            <p:ph idx="1"/>
          </p:nvPr>
        </p:nvSpPr>
        <p:spPr/>
        <p:txBody>
          <a:bodyPr anchor="ct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8716400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5/4/2021</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270460985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5/4/2021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a:p>
        </p:txBody>
      </p:sp>
    </p:spTree>
    <p:extLst>
      <p:ext uri="{BB962C8B-B14F-4D97-AF65-F5344CB8AC3E}">
        <p14:creationId xmlns:p14="http://schemas.microsoft.com/office/powerpoint/2010/main" val="3830408264"/>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5/4/2021</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307354076"/>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5/4/2021</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69143945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5/4/2021</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27353183"/>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5/4/2021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a:p>
        </p:txBody>
      </p:sp>
    </p:spTree>
    <p:extLst>
      <p:ext uri="{BB962C8B-B14F-4D97-AF65-F5344CB8AC3E}">
        <p14:creationId xmlns:p14="http://schemas.microsoft.com/office/powerpoint/2010/main" val="2681205711"/>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5/4/2021</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a:p>
        </p:txBody>
      </p:sp>
    </p:spTree>
    <p:extLst>
      <p:ext uri="{BB962C8B-B14F-4D97-AF65-F5344CB8AC3E}">
        <p14:creationId xmlns:p14="http://schemas.microsoft.com/office/powerpoint/2010/main" val="1979766400"/>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5/4/2021</a:t>
            </a:fld>
            <a:endParaRPr lang="en-US"/>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a:p>
        </p:txBody>
      </p:sp>
    </p:spTree>
    <p:extLst>
      <p:ext uri="{BB962C8B-B14F-4D97-AF65-F5344CB8AC3E}">
        <p14:creationId xmlns:p14="http://schemas.microsoft.com/office/powerpoint/2010/main" val="2899662295"/>
      </p:ext>
    </p:extLst>
  </p:cSld>
  <p:clrMap bg1="dk1" tx1="lt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Lst>
  <p:txStyles>
    <p:titleStyle>
      <a:lvl1pPr algn="l" defTabSz="457200" rtl="0" eaLnBrk="1" latinLnBrk="0" hangingPunct="1">
        <a:spcBef>
          <a:spcPct val="0"/>
        </a:spcBef>
        <a:buNone/>
        <a:defRPr sz="3600" b="1"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b="1" dirty="0"/>
              <a:t>Substance Use and Abuse</a:t>
            </a:r>
          </a:p>
        </p:txBody>
      </p:sp>
      <p:sp>
        <p:nvSpPr>
          <p:cNvPr id="3" name="Subtitle 2"/>
          <p:cNvSpPr>
            <a:spLocks noGrp="1"/>
          </p:cNvSpPr>
          <p:nvPr>
            <p:ph type="subTitle" idx="1"/>
          </p:nvPr>
        </p:nvSpPr>
        <p:spPr/>
        <p:txBody>
          <a:bodyPr>
            <a:normAutofit/>
          </a:bodyPr>
          <a:lstStyle/>
          <a:p>
            <a:r>
              <a:rPr lang="en-US" sz="3600" b="1"/>
              <a:t>CHAPTER twelve</a:t>
            </a:r>
            <a:endParaRPr lang="en-US" sz="3600" b="1" dirty="0"/>
          </a:p>
        </p:txBody>
      </p:sp>
    </p:spTree>
    <p:extLst>
      <p:ext uri="{BB962C8B-B14F-4D97-AF65-F5344CB8AC3E}">
        <p14:creationId xmlns:p14="http://schemas.microsoft.com/office/powerpoint/2010/main" val="427844282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5127A71-4F57-8242-8D2D-07E43D8A9D74}"/>
              </a:ext>
            </a:extLst>
          </p:cNvPr>
          <p:cNvSpPr>
            <a:spLocks noGrp="1"/>
          </p:cNvSpPr>
          <p:nvPr>
            <p:ph type="title"/>
          </p:nvPr>
        </p:nvSpPr>
        <p:spPr/>
        <p:txBody>
          <a:bodyPr>
            <a:normAutofit fontScale="90000"/>
          </a:bodyPr>
          <a:lstStyle/>
          <a:p>
            <a:r>
              <a:rPr lang="en-US" dirty="0"/>
              <a:t>Why Do Some People Become Addicted to Drugs, While Others Do Not? Continued</a:t>
            </a:r>
          </a:p>
        </p:txBody>
      </p:sp>
      <p:sp>
        <p:nvSpPr>
          <p:cNvPr id="3" name="Content Placeholder 2">
            <a:extLst>
              <a:ext uri="{FF2B5EF4-FFF2-40B4-BE49-F238E27FC236}">
                <a16:creationId xmlns:a16="http://schemas.microsoft.com/office/drawing/2014/main" id="{334ACF6F-E888-2848-87F4-E1FD2FA12862}"/>
              </a:ext>
            </a:extLst>
          </p:cNvPr>
          <p:cNvSpPr>
            <a:spLocks noGrp="1"/>
          </p:cNvSpPr>
          <p:nvPr>
            <p:ph idx="1"/>
          </p:nvPr>
        </p:nvSpPr>
        <p:spPr/>
        <p:txBody>
          <a:bodyPr>
            <a:normAutofit/>
          </a:bodyPr>
          <a:lstStyle/>
          <a:p>
            <a:r>
              <a:rPr lang="en-US" sz="3000" b="1" i="1" dirty="0"/>
              <a:t>Protective factors</a:t>
            </a:r>
            <a:r>
              <a:rPr lang="en-US" sz="3000" dirty="0"/>
              <a:t>, on the other hand, reduce a person’s risk of developing addiction</a:t>
            </a:r>
          </a:p>
          <a:p>
            <a:pPr marL="0" indent="0">
              <a:buNone/>
            </a:pPr>
            <a:endParaRPr lang="en-US" sz="3000" dirty="0"/>
          </a:p>
          <a:p>
            <a:r>
              <a:rPr lang="en-US" sz="3000" dirty="0"/>
              <a:t>Risk factors &amp; protective factors can be biological (e.g., genetic) or environmental (e.g., neighborhood)</a:t>
            </a:r>
          </a:p>
        </p:txBody>
      </p:sp>
    </p:spTree>
    <p:extLst>
      <p:ext uri="{BB962C8B-B14F-4D97-AF65-F5344CB8AC3E}">
        <p14:creationId xmlns:p14="http://schemas.microsoft.com/office/powerpoint/2010/main" val="173786012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Environmental Factors Increase the Risk of Addiction?</a:t>
            </a:r>
            <a:endParaRPr lang="en-US" dirty="0"/>
          </a:p>
        </p:txBody>
      </p:sp>
      <p:sp>
        <p:nvSpPr>
          <p:cNvPr id="3" name="Content Placeholder 2"/>
          <p:cNvSpPr>
            <a:spLocks noGrp="1"/>
          </p:cNvSpPr>
          <p:nvPr>
            <p:ph idx="1"/>
          </p:nvPr>
        </p:nvSpPr>
        <p:spPr/>
        <p:txBody>
          <a:bodyPr>
            <a:normAutofit/>
          </a:bodyPr>
          <a:lstStyle/>
          <a:p>
            <a:r>
              <a:rPr lang="en-US" sz="3000" b="1" i="1" dirty="0"/>
              <a:t>Home and Family</a:t>
            </a:r>
          </a:p>
          <a:p>
            <a:pPr lvl="1"/>
            <a:r>
              <a:rPr lang="en-US" sz="3000" dirty="0"/>
              <a:t>Parents or older family members who abuse alcohol or drugs, or who engage in criminal behavior, can increase children’s risks of developing their own drug problems</a:t>
            </a:r>
          </a:p>
        </p:txBody>
      </p:sp>
    </p:spTree>
    <p:extLst>
      <p:ext uri="{BB962C8B-B14F-4D97-AF65-F5344CB8AC3E}">
        <p14:creationId xmlns:p14="http://schemas.microsoft.com/office/powerpoint/2010/main" val="146795468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F53E577-537A-0646-B82F-83BB0C59E1FA}"/>
              </a:ext>
            </a:extLst>
          </p:cNvPr>
          <p:cNvSpPr>
            <a:spLocks noGrp="1"/>
          </p:cNvSpPr>
          <p:nvPr>
            <p:ph type="title"/>
          </p:nvPr>
        </p:nvSpPr>
        <p:spPr/>
        <p:txBody>
          <a:bodyPr>
            <a:normAutofit fontScale="90000"/>
          </a:bodyPr>
          <a:lstStyle/>
          <a:p>
            <a:r>
              <a:rPr lang="en-US" dirty="0"/>
              <a:t>What Environmental Factors Increase the Risk of Addiction? Continued</a:t>
            </a:r>
          </a:p>
        </p:txBody>
      </p:sp>
      <p:sp>
        <p:nvSpPr>
          <p:cNvPr id="3" name="Content Placeholder 2">
            <a:extLst>
              <a:ext uri="{FF2B5EF4-FFF2-40B4-BE49-F238E27FC236}">
                <a16:creationId xmlns:a16="http://schemas.microsoft.com/office/drawing/2014/main" id="{59BA0C5E-9856-564D-BE0D-107880FD5076}"/>
              </a:ext>
            </a:extLst>
          </p:cNvPr>
          <p:cNvSpPr>
            <a:spLocks noGrp="1"/>
          </p:cNvSpPr>
          <p:nvPr>
            <p:ph idx="1"/>
          </p:nvPr>
        </p:nvSpPr>
        <p:spPr/>
        <p:txBody>
          <a:bodyPr>
            <a:normAutofit/>
          </a:bodyPr>
          <a:lstStyle/>
          <a:p>
            <a:r>
              <a:rPr lang="en-US" sz="3000" b="1" i="1" dirty="0"/>
              <a:t>Peers and School</a:t>
            </a:r>
          </a:p>
          <a:p>
            <a:pPr lvl="1"/>
            <a:r>
              <a:rPr lang="en-US" sz="3000" dirty="0"/>
              <a:t>Drug-using peers can sway even those without risk factors to try drugs for the first time</a:t>
            </a:r>
          </a:p>
          <a:p>
            <a:pPr lvl="1"/>
            <a:r>
              <a:rPr lang="en-US" sz="3000" dirty="0"/>
              <a:t>Academic failure or poor social skills can put a child at further risk for using or becoming addicted to drugs</a:t>
            </a:r>
          </a:p>
        </p:txBody>
      </p:sp>
    </p:spTree>
    <p:extLst>
      <p:ext uri="{BB962C8B-B14F-4D97-AF65-F5344CB8AC3E}">
        <p14:creationId xmlns:p14="http://schemas.microsoft.com/office/powerpoint/2010/main" val="18181655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What Biological Factors Increase Risk of Addiction?</a:t>
            </a:r>
            <a:endParaRPr lang="en-US" dirty="0"/>
          </a:p>
        </p:txBody>
      </p:sp>
      <p:sp>
        <p:nvSpPr>
          <p:cNvPr id="3" name="Content Placeholder 2"/>
          <p:cNvSpPr>
            <a:spLocks noGrp="1"/>
          </p:cNvSpPr>
          <p:nvPr>
            <p:ph idx="1"/>
          </p:nvPr>
        </p:nvSpPr>
        <p:spPr>
          <a:xfrm>
            <a:off x="685801" y="2142067"/>
            <a:ext cx="10131425" cy="4265457"/>
          </a:xfrm>
        </p:spPr>
        <p:txBody>
          <a:bodyPr>
            <a:normAutofit/>
          </a:bodyPr>
          <a:lstStyle/>
          <a:p>
            <a:r>
              <a:rPr lang="en-US" sz="3000" dirty="0"/>
              <a:t>Scientists estimate that genetic factors account for between 40-60% of a person’s vulnerability to addiction</a:t>
            </a:r>
          </a:p>
          <a:p>
            <a:r>
              <a:rPr lang="en-US" sz="3000" dirty="0"/>
              <a:t>A person’s stage of development and other medical conditions they may have are also factors</a:t>
            </a:r>
          </a:p>
          <a:p>
            <a:r>
              <a:rPr lang="en-US" dirty="0"/>
              <a:t>Adolescents and people with mental disorders are at greater risk of drug abuse and addiction than the general population</a:t>
            </a:r>
          </a:p>
        </p:txBody>
      </p:sp>
    </p:spTree>
    <p:extLst>
      <p:ext uri="{BB962C8B-B14F-4D97-AF65-F5344CB8AC3E}">
        <p14:creationId xmlns:p14="http://schemas.microsoft.com/office/powerpoint/2010/main" val="208986565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BF5E7D7-5300-6548-A6F6-4AFDF50FB391}"/>
              </a:ext>
            </a:extLst>
          </p:cNvPr>
          <p:cNvSpPr>
            <a:spLocks noGrp="1"/>
          </p:cNvSpPr>
          <p:nvPr>
            <p:ph type="title"/>
          </p:nvPr>
        </p:nvSpPr>
        <p:spPr/>
        <p:txBody>
          <a:bodyPr/>
          <a:lstStyle/>
          <a:p>
            <a:r>
              <a:rPr lang="en-US" dirty="0"/>
              <a:t>What other Factors Increase Risk of Addiction?</a:t>
            </a:r>
          </a:p>
        </p:txBody>
      </p:sp>
      <p:sp>
        <p:nvSpPr>
          <p:cNvPr id="3" name="Content Placeholder 2">
            <a:extLst>
              <a:ext uri="{FF2B5EF4-FFF2-40B4-BE49-F238E27FC236}">
                <a16:creationId xmlns:a16="http://schemas.microsoft.com/office/drawing/2014/main" id="{9EC2B9BD-DFBE-3C42-95C4-EA9AEED007C4}"/>
              </a:ext>
            </a:extLst>
          </p:cNvPr>
          <p:cNvSpPr>
            <a:spLocks noGrp="1"/>
          </p:cNvSpPr>
          <p:nvPr>
            <p:ph idx="1"/>
          </p:nvPr>
        </p:nvSpPr>
        <p:spPr>
          <a:xfrm>
            <a:off x="685801" y="1761565"/>
            <a:ext cx="10131425" cy="5096435"/>
          </a:xfrm>
        </p:spPr>
        <p:txBody>
          <a:bodyPr>
            <a:normAutofit fontScale="92500" lnSpcReduction="20000"/>
          </a:bodyPr>
          <a:lstStyle/>
          <a:p>
            <a:r>
              <a:rPr lang="en-US" b="1" i="1" dirty="0"/>
              <a:t>Dramatic changes in brain development that occur during adolescence</a:t>
            </a:r>
            <a:endParaRPr lang="en-US" b="1" dirty="0"/>
          </a:p>
          <a:p>
            <a:pPr lvl="1"/>
            <a:r>
              <a:rPr lang="en-US" dirty="0"/>
              <a:t>One of the brain areas still maturing during adolescence is the prefrontal cortex—the part of the brain that enables us to assess situations, make sound decisions, and keep our emotions and desires under control</a:t>
            </a:r>
          </a:p>
          <a:p>
            <a:pPr lvl="1"/>
            <a:r>
              <a:rPr lang="en-US" dirty="0"/>
              <a:t>The fact that this critical part of the adolescent brain is a work in progress puts teenagers at increased risk for making poor decisions, such as trying drugs or continuing to take them</a:t>
            </a:r>
          </a:p>
          <a:p>
            <a:pPr lvl="1"/>
            <a:r>
              <a:rPr lang="en-US" dirty="0"/>
              <a:t>Introducing drugs during this period of development may cause brain changes that have profound and long-lasting consequences</a:t>
            </a:r>
            <a:endParaRPr lang="en-US" sz="3000" dirty="0"/>
          </a:p>
        </p:txBody>
      </p:sp>
    </p:spTree>
    <p:extLst>
      <p:ext uri="{BB962C8B-B14F-4D97-AF65-F5344CB8AC3E}">
        <p14:creationId xmlns:p14="http://schemas.microsoft.com/office/powerpoint/2010/main" val="222750625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46238F7-7507-4AB7-93EC-FCC3480BFC3A}"/>
              </a:ext>
            </a:extLst>
          </p:cNvPr>
          <p:cNvSpPr>
            <a:spLocks noGrp="1"/>
          </p:cNvSpPr>
          <p:nvPr>
            <p:ph type="title"/>
          </p:nvPr>
        </p:nvSpPr>
        <p:spPr/>
        <p:txBody>
          <a:bodyPr/>
          <a:lstStyle/>
          <a:p>
            <a:r>
              <a:rPr lang="en-US" dirty="0"/>
              <a:t>What other Factors Increase Risk of Addiction? Continued</a:t>
            </a:r>
          </a:p>
        </p:txBody>
      </p:sp>
      <p:sp>
        <p:nvSpPr>
          <p:cNvPr id="3" name="Content Placeholder 2">
            <a:extLst>
              <a:ext uri="{FF2B5EF4-FFF2-40B4-BE49-F238E27FC236}">
                <a16:creationId xmlns:a16="http://schemas.microsoft.com/office/drawing/2014/main" id="{D4DB873B-305E-4BF3-8AE6-320E2ADF5028}"/>
              </a:ext>
            </a:extLst>
          </p:cNvPr>
          <p:cNvSpPr>
            <a:spLocks noGrp="1"/>
          </p:cNvSpPr>
          <p:nvPr>
            <p:ph idx="1"/>
          </p:nvPr>
        </p:nvSpPr>
        <p:spPr>
          <a:xfrm>
            <a:off x="685801" y="2142067"/>
            <a:ext cx="10131425" cy="4359586"/>
          </a:xfrm>
        </p:spPr>
        <p:txBody>
          <a:bodyPr>
            <a:normAutofit/>
          </a:bodyPr>
          <a:lstStyle/>
          <a:p>
            <a:r>
              <a:rPr lang="en-US" b="1" i="1" dirty="0"/>
              <a:t>Early use</a:t>
            </a:r>
          </a:p>
          <a:p>
            <a:pPr lvl="1"/>
            <a:r>
              <a:rPr lang="en-US" dirty="0"/>
              <a:t>Research shows that the earlier a person begins to use drugs, the more likely he or she is to develop serious problems</a:t>
            </a:r>
          </a:p>
          <a:p>
            <a:pPr lvl="1"/>
            <a:endParaRPr lang="en-US" dirty="0"/>
          </a:p>
          <a:p>
            <a:r>
              <a:rPr lang="en-US" b="1" i="1" dirty="0"/>
              <a:t>Method of administration</a:t>
            </a:r>
            <a:endParaRPr lang="en-US" b="1" dirty="0"/>
          </a:p>
          <a:p>
            <a:pPr lvl="1"/>
            <a:r>
              <a:rPr lang="en-US" dirty="0"/>
              <a:t>Smoking a drug or injecting it into a vein increases its addictive potential</a:t>
            </a:r>
          </a:p>
        </p:txBody>
      </p:sp>
    </p:spTree>
    <p:extLst>
      <p:ext uri="{BB962C8B-B14F-4D97-AF65-F5344CB8AC3E}">
        <p14:creationId xmlns:p14="http://schemas.microsoft.com/office/powerpoint/2010/main" val="73845850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69691B3-70A5-5749-B423-A5112F4C8EE0}"/>
              </a:ext>
            </a:extLst>
          </p:cNvPr>
          <p:cNvSpPr>
            <a:spLocks noGrp="1"/>
          </p:cNvSpPr>
          <p:nvPr>
            <p:ph type="title"/>
          </p:nvPr>
        </p:nvSpPr>
        <p:spPr/>
        <p:txBody>
          <a:bodyPr/>
          <a:lstStyle/>
          <a:p>
            <a:r>
              <a:rPr lang="en-US" dirty="0"/>
              <a:t>What Protective factors reduce the risk of addiction?</a:t>
            </a:r>
          </a:p>
        </p:txBody>
      </p:sp>
      <p:sp>
        <p:nvSpPr>
          <p:cNvPr id="3" name="Content Placeholder 2">
            <a:extLst>
              <a:ext uri="{FF2B5EF4-FFF2-40B4-BE49-F238E27FC236}">
                <a16:creationId xmlns:a16="http://schemas.microsoft.com/office/drawing/2014/main" id="{C8D1604A-D83A-F54D-9911-45B08C086D2A}"/>
              </a:ext>
            </a:extLst>
          </p:cNvPr>
          <p:cNvSpPr>
            <a:spLocks noGrp="1"/>
          </p:cNvSpPr>
          <p:nvPr>
            <p:ph idx="1"/>
          </p:nvPr>
        </p:nvSpPr>
        <p:spPr/>
        <p:txBody>
          <a:bodyPr>
            <a:normAutofit/>
          </a:bodyPr>
          <a:lstStyle/>
          <a:p>
            <a:r>
              <a:rPr lang="en-US" sz="3000" dirty="0"/>
              <a:t>Good self-control</a:t>
            </a:r>
          </a:p>
          <a:p>
            <a:r>
              <a:rPr lang="en-US" sz="3000" dirty="0"/>
              <a:t>Parental monitoring and support</a:t>
            </a:r>
          </a:p>
          <a:p>
            <a:r>
              <a:rPr lang="en-US" sz="3000" dirty="0"/>
              <a:t>Positive relationships</a:t>
            </a:r>
          </a:p>
          <a:p>
            <a:r>
              <a:rPr lang="en-US" sz="3000" dirty="0"/>
              <a:t>Academic competence</a:t>
            </a:r>
          </a:p>
          <a:p>
            <a:r>
              <a:rPr lang="en-US" sz="3000" dirty="0"/>
              <a:t>School anti-drug policies</a:t>
            </a:r>
          </a:p>
          <a:p>
            <a:r>
              <a:rPr lang="en-US" sz="3000" dirty="0"/>
              <a:t>Neighborhood pride</a:t>
            </a:r>
          </a:p>
        </p:txBody>
      </p:sp>
    </p:spTree>
    <p:extLst>
      <p:ext uri="{BB962C8B-B14F-4D97-AF65-F5344CB8AC3E}">
        <p14:creationId xmlns:p14="http://schemas.microsoft.com/office/powerpoint/2010/main" val="412699258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Common Drugs</a:t>
            </a:r>
            <a:br>
              <a:rPr lang="en-US" dirty="0"/>
            </a:br>
            <a:r>
              <a:rPr lang="en-US" dirty="0"/>
              <a:t>Alcohol</a:t>
            </a:r>
          </a:p>
        </p:txBody>
      </p:sp>
      <p:sp>
        <p:nvSpPr>
          <p:cNvPr id="3" name="Content Placeholder 2"/>
          <p:cNvSpPr>
            <a:spLocks noGrp="1"/>
          </p:cNvSpPr>
          <p:nvPr>
            <p:ph idx="1"/>
          </p:nvPr>
        </p:nvSpPr>
        <p:spPr>
          <a:xfrm>
            <a:off x="685801" y="1566582"/>
            <a:ext cx="10131425" cy="4901453"/>
          </a:xfrm>
        </p:spPr>
        <p:txBody>
          <a:bodyPr>
            <a:normAutofit/>
          </a:bodyPr>
          <a:lstStyle/>
          <a:p>
            <a:r>
              <a:rPr lang="en-US" sz="2800" dirty="0"/>
              <a:t>Effects vary depending on factors such as how much you drink, how often you drink, your age, your health status, your family history</a:t>
            </a:r>
          </a:p>
          <a:p>
            <a:r>
              <a:rPr lang="en-US" sz="2800" dirty="0"/>
              <a:t>Drinking too much – on occasion or over time – can take a serious toll on your health</a:t>
            </a:r>
          </a:p>
          <a:p>
            <a:r>
              <a:rPr lang="en-US" sz="2800" dirty="0"/>
              <a:t>Alcohol can affect the brain, heart, liver, pancreas, and is strongly associated with several types of cancer</a:t>
            </a:r>
          </a:p>
          <a:p>
            <a:r>
              <a:rPr lang="en-US" sz="2800" dirty="0"/>
              <a:t>Drinking too much can also weaken the immune system</a:t>
            </a:r>
          </a:p>
        </p:txBody>
      </p:sp>
    </p:spTree>
    <p:extLst>
      <p:ext uri="{BB962C8B-B14F-4D97-AF65-F5344CB8AC3E}">
        <p14:creationId xmlns:p14="http://schemas.microsoft.com/office/powerpoint/2010/main" val="187548662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23BEB71-E512-B84F-B31D-3A7DAA9987B7}"/>
              </a:ext>
            </a:extLst>
          </p:cNvPr>
          <p:cNvSpPr>
            <a:spLocks noGrp="1"/>
          </p:cNvSpPr>
          <p:nvPr>
            <p:ph type="title"/>
          </p:nvPr>
        </p:nvSpPr>
        <p:spPr/>
        <p:txBody>
          <a:bodyPr/>
          <a:lstStyle/>
          <a:p>
            <a:r>
              <a:rPr lang="en-US" dirty="0"/>
              <a:t>Common Drugs</a:t>
            </a:r>
            <a:br>
              <a:rPr lang="en-US" dirty="0"/>
            </a:br>
            <a:r>
              <a:rPr lang="en-US" dirty="0"/>
              <a:t>Cocaine</a:t>
            </a:r>
          </a:p>
        </p:txBody>
      </p:sp>
      <p:sp>
        <p:nvSpPr>
          <p:cNvPr id="3" name="Content Placeholder 2">
            <a:extLst>
              <a:ext uri="{FF2B5EF4-FFF2-40B4-BE49-F238E27FC236}">
                <a16:creationId xmlns:a16="http://schemas.microsoft.com/office/drawing/2014/main" id="{CC92AC5F-4475-4249-A491-F8E60320B93C}"/>
              </a:ext>
            </a:extLst>
          </p:cNvPr>
          <p:cNvSpPr>
            <a:spLocks noGrp="1"/>
          </p:cNvSpPr>
          <p:nvPr>
            <p:ph idx="1"/>
          </p:nvPr>
        </p:nvSpPr>
        <p:spPr/>
        <p:txBody>
          <a:bodyPr>
            <a:noAutofit/>
          </a:bodyPr>
          <a:lstStyle/>
          <a:p>
            <a:pPr lvl="0"/>
            <a:endParaRPr lang="en-US" sz="2600" b="1" i="1" dirty="0"/>
          </a:p>
          <a:p>
            <a:pPr lvl="1"/>
            <a:r>
              <a:rPr lang="en-US" sz="2600" dirty="0"/>
              <a:t>A powerfully addictive stimulant drug made from the leaves of the coca plant native to South America</a:t>
            </a:r>
          </a:p>
          <a:p>
            <a:pPr lvl="1"/>
            <a:r>
              <a:rPr lang="en-US" sz="2600" dirty="0"/>
              <a:t>Long-term use can result in loss of sense of smell, nosebleeds, nasal damage and trouble swallowing from snorting; infection and death of bowel tissue from decreased blood flow; poor nutrition and weight loss from decreased appetite</a:t>
            </a:r>
          </a:p>
          <a:p>
            <a:pPr lvl="1"/>
            <a:r>
              <a:rPr lang="en-US" sz="2600" dirty="0"/>
              <a:t>There are no FDA-approved medications to treat cocaine addiction</a:t>
            </a:r>
          </a:p>
        </p:txBody>
      </p:sp>
    </p:spTree>
    <p:extLst>
      <p:ext uri="{BB962C8B-B14F-4D97-AF65-F5344CB8AC3E}">
        <p14:creationId xmlns:p14="http://schemas.microsoft.com/office/powerpoint/2010/main" val="7980530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A6E10C4-705A-6F43-89AB-CFC63AD8C909}"/>
              </a:ext>
            </a:extLst>
          </p:cNvPr>
          <p:cNvSpPr>
            <a:spLocks noGrp="1"/>
          </p:cNvSpPr>
          <p:nvPr>
            <p:ph type="title"/>
          </p:nvPr>
        </p:nvSpPr>
        <p:spPr/>
        <p:txBody>
          <a:bodyPr>
            <a:normAutofit fontScale="90000"/>
          </a:bodyPr>
          <a:lstStyle/>
          <a:p>
            <a:r>
              <a:rPr lang="en-US" dirty="0"/>
              <a:t>Common Drugs</a:t>
            </a:r>
            <a:br>
              <a:rPr lang="en-US" dirty="0"/>
            </a:br>
            <a:r>
              <a:rPr lang="en-US" dirty="0"/>
              <a:t>GHB </a:t>
            </a:r>
            <a:r>
              <a:rPr lang="en-US" i="1" dirty="0"/>
              <a:t>(gamma-Hydroxybutyric acid)</a:t>
            </a:r>
            <a:br>
              <a:rPr lang="en-US" i="1" dirty="0"/>
            </a:br>
            <a:endParaRPr lang="en-US" dirty="0"/>
          </a:p>
        </p:txBody>
      </p:sp>
      <p:sp>
        <p:nvSpPr>
          <p:cNvPr id="3" name="Content Placeholder 2">
            <a:extLst>
              <a:ext uri="{FF2B5EF4-FFF2-40B4-BE49-F238E27FC236}">
                <a16:creationId xmlns:a16="http://schemas.microsoft.com/office/drawing/2014/main" id="{5FC3A391-1153-AF44-8EAE-AFB913D21603}"/>
              </a:ext>
            </a:extLst>
          </p:cNvPr>
          <p:cNvSpPr>
            <a:spLocks noGrp="1"/>
          </p:cNvSpPr>
          <p:nvPr>
            <p:ph idx="1"/>
          </p:nvPr>
        </p:nvSpPr>
        <p:spPr/>
        <p:txBody>
          <a:bodyPr>
            <a:noAutofit/>
          </a:bodyPr>
          <a:lstStyle/>
          <a:p>
            <a:r>
              <a:rPr lang="en-US" sz="2800" dirty="0"/>
              <a:t>A depressant approved for use in the treatment of narcolepsy, a disorder that causes daytime "sleep attacks”</a:t>
            </a:r>
          </a:p>
          <a:p>
            <a:pPr lvl="1"/>
            <a:r>
              <a:rPr lang="en-US" sz="2800" dirty="0"/>
              <a:t>Can cause drowsiness, decreased anxiety, confusion, memory loss, hallucinations, excited and aggressive behavior, nausea, vomiting, unconsciousness, seizures, slowed heart rate and breathing, lower body temperature, coma, and death</a:t>
            </a:r>
          </a:p>
          <a:p>
            <a:pPr lvl="1"/>
            <a:r>
              <a:rPr lang="en-US" sz="2800" dirty="0"/>
              <a:t>Sometimes used as a date rape drug</a:t>
            </a:r>
          </a:p>
        </p:txBody>
      </p:sp>
    </p:spTree>
    <p:extLst>
      <p:ext uri="{BB962C8B-B14F-4D97-AF65-F5344CB8AC3E}">
        <p14:creationId xmlns:p14="http://schemas.microsoft.com/office/powerpoint/2010/main" val="41340073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A3AAAAD6-47AD-064D-AC38-D889A80CDB6E}"/>
              </a:ext>
            </a:extLst>
          </p:cNvPr>
          <p:cNvSpPr>
            <a:spLocks noGrp="1"/>
          </p:cNvSpPr>
          <p:nvPr>
            <p:ph type="title"/>
          </p:nvPr>
        </p:nvSpPr>
        <p:spPr/>
        <p:txBody>
          <a:bodyPr/>
          <a:lstStyle/>
          <a:p>
            <a:r>
              <a:rPr lang="en-US" dirty="0"/>
              <a:t>objectives</a:t>
            </a:r>
          </a:p>
        </p:txBody>
      </p:sp>
      <p:sp>
        <p:nvSpPr>
          <p:cNvPr id="3" name="Content Placeholder 2">
            <a:extLst>
              <a:ext uri="{FF2B5EF4-FFF2-40B4-BE49-F238E27FC236}">
                <a16:creationId xmlns:a16="http://schemas.microsoft.com/office/drawing/2014/main" id="{CED23756-7933-E944-99A8-E8D18508C1A6}"/>
              </a:ext>
            </a:extLst>
          </p:cNvPr>
          <p:cNvSpPr>
            <a:spLocks noGrp="1"/>
          </p:cNvSpPr>
          <p:nvPr>
            <p:ph idx="1"/>
          </p:nvPr>
        </p:nvSpPr>
        <p:spPr/>
        <p:txBody>
          <a:bodyPr>
            <a:normAutofit/>
          </a:bodyPr>
          <a:lstStyle/>
          <a:p>
            <a:pPr lvl="0"/>
            <a:r>
              <a:rPr lang="en-US" sz="3000" dirty="0"/>
              <a:t>Address addiction and risk factors for addiction</a:t>
            </a:r>
          </a:p>
          <a:p>
            <a:pPr lvl="0"/>
            <a:r>
              <a:rPr lang="en-US" sz="3000" dirty="0"/>
              <a:t>Define types of drugs, possible health effects, and treatment options </a:t>
            </a:r>
          </a:p>
          <a:p>
            <a:pPr lvl="0"/>
            <a:r>
              <a:rPr lang="en-US" sz="3000" dirty="0"/>
              <a:t>Explore the abuse of alcohol, nicotine, e-cigarettes, and prescription drugs and their role in addiction</a:t>
            </a:r>
          </a:p>
        </p:txBody>
      </p:sp>
    </p:spTree>
    <p:extLst>
      <p:ext uri="{BB962C8B-B14F-4D97-AF65-F5344CB8AC3E}">
        <p14:creationId xmlns:p14="http://schemas.microsoft.com/office/powerpoint/2010/main" val="4267679136"/>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Drugs </a:t>
            </a:r>
            <a:br>
              <a:rPr lang="en-US" dirty="0"/>
            </a:br>
            <a:r>
              <a:rPr lang="en-US" dirty="0"/>
              <a:t>Heroin</a:t>
            </a:r>
          </a:p>
        </p:txBody>
      </p:sp>
      <p:sp>
        <p:nvSpPr>
          <p:cNvPr id="3" name="Content Placeholder 2"/>
          <p:cNvSpPr>
            <a:spLocks noGrp="1"/>
          </p:cNvSpPr>
          <p:nvPr>
            <p:ph idx="1"/>
          </p:nvPr>
        </p:nvSpPr>
        <p:spPr>
          <a:xfrm>
            <a:off x="685801" y="2142067"/>
            <a:ext cx="10131425" cy="4245286"/>
          </a:xfrm>
        </p:spPr>
        <p:txBody>
          <a:bodyPr>
            <a:normAutofit/>
          </a:bodyPr>
          <a:lstStyle/>
          <a:p>
            <a:r>
              <a:rPr lang="en-US" sz="2800" dirty="0"/>
              <a:t>An opioid drug made from morphine, a natural substance extracted from the seed pod of various opium poppy plants</a:t>
            </a:r>
          </a:p>
          <a:p>
            <a:pPr lvl="1"/>
            <a:r>
              <a:rPr lang="en-US" sz="2800" dirty="0"/>
              <a:t>Risk of HIV, hepatitis, and other infectious diseases from shared needles</a:t>
            </a:r>
          </a:p>
          <a:p>
            <a:pPr lvl="1"/>
            <a:r>
              <a:rPr lang="en-US" sz="2800" dirty="0"/>
              <a:t>Methadone, Buprenorphine, and Naltrexone (short- and long-acting forms) are medications used as treatment options</a:t>
            </a:r>
          </a:p>
        </p:txBody>
      </p:sp>
    </p:spTree>
    <p:extLst>
      <p:ext uri="{BB962C8B-B14F-4D97-AF65-F5344CB8AC3E}">
        <p14:creationId xmlns:p14="http://schemas.microsoft.com/office/powerpoint/2010/main" val="2524282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additive="base">
                                        <p:cTn id="19"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8C2AF6C-EC37-3149-943F-2AE07311BCFD}"/>
              </a:ext>
            </a:extLst>
          </p:cNvPr>
          <p:cNvSpPr>
            <a:spLocks noGrp="1"/>
          </p:cNvSpPr>
          <p:nvPr>
            <p:ph type="title"/>
          </p:nvPr>
        </p:nvSpPr>
        <p:spPr/>
        <p:txBody>
          <a:bodyPr/>
          <a:lstStyle/>
          <a:p>
            <a:r>
              <a:rPr lang="en-US" dirty="0"/>
              <a:t>Common Drugs </a:t>
            </a:r>
            <a:br>
              <a:rPr lang="en-US" dirty="0"/>
            </a:br>
            <a:r>
              <a:rPr lang="en-US" dirty="0"/>
              <a:t>Inhalants</a:t>
            </a:r>
          </a:p>
        </p:txBody>
      </p:sp>
      <p:sp>
        <p:nvSpPr>
          <p:cNvPr id="3" name="Content Placeholder 2">
            <a:extLst>
              <a:ext uri="{FF2B5EF4-FFF2-40B4-BE49-F238E27FC236}">
                <a16:creationId xmlns:a16="http://schemas.microsoft.com/office/drawing/2014/main" id="{5F40BD16-F2F6-7F47-AFB7-C60F5DF0EFB6}"/>
              </a:ext>
            </a:extLst>
          </p:cNvPr>
          <p:cNvSpPr>
            <a:spLocks noGrp="1"/>
          </p:cNvSpPr>
          <p:nvPr>
            <p:ph idx="1"/>
          </p:nvPr>
        </p:nvSpPr>
        <p:spPr>
          <a:xfrm>
            <a:off x="685801" y="1559859"/>
            <a:ext cx="10131425" cy="4437529"/>
          </a:xfrm>
        </p:spPr>
        <p:txBody>
          <a:bodyPr>
            <a:normAutofit/>
          </a:bodyPr>
          <a:lstStyle/>
          <a:p>
            <a:pPr marL="0" indent="0">
              <a:buNone/>
            </a:pPr>
            <a:endParaRPr lang="en-US" sz="2800" b="1" i="1" dirty="0"/>
          </a:p>
          <a:p>
            <a:pPr lvl="1"/>
            <a:r>
              <a:rPr lang="en-US" sz="2800" dirty="0"/>
              <a:t>Solvents, aerosols, and gases found in household products such as spray paints, markers, glues, and cleaning fluids</a:t>
            </a:r>
          </a:p>
          <a:p>
            <a:pPr lvl="1"/>
            <a:r>
              <a:rPr lang="en-US" sz="2800" dirty="0"/>
              <a:t>Can cause death from asphyxiation, suffocation, convulsions or seizures, coma, or choking</a:t>
            </a:r>
          </a:p>
          <a:p>
            <a:pPr lvl="1"/>
            <a:r>
              <a:rPr lang="en-US" sz="2800" dirty="0"/>
              <a:t>There are no FDA-approved medications to treat inhalant addiction</a:t>
            </a:r>
          </a:p>
        </p:txBody>
      </p:sp>
    </p:spTree>
    <p:extLst>
      <p:ext uri="{BB962C8B-B14F-4D97-AF65-F5344CB8AC3E}">
        <p14:creationId xmlns:p14="http://schemas.microsoft.com/office/powerpoint/2010/main" val="85565910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dirty="0"/>
              <a:t>Common Drugs </a:t>
            </a:r>
            <a:br>
              <a:rPr lang="en-US" dirty="0"/>
            </a:br>
            <a:r>
              <a:rPr lang="en-US" i="1" dirty="0"/>
              <a:t>LSD (Lysergic acid diethylamide)</a:t>
            </a:r>
            <a:endParaRPr lang="en-US" dirty="0"/>
          </a:p>
        </p:txBody>
      </p:sp>
      <p:sp>
        <p:nvSpPr>
          <p:cNvPr id="3" name="Content Placeholder 2"/>
          <p:cNvSpPr>
            <a:spLocks noGrp="1"/>
          </p:cNvSpPr>
          <p:nvPr>
            <p:ph idx="1"/>
          </p:nvPr>
        </p:nvSpPr>
        <p:spPr>
          <a:xfrm>
            <a:off x="685801" y="2142067"/>
            <a:ext cx="10131425" cy="4191498"/>
          </a:xfrm>
        </p:spPr>
        <p:txBody>
          <a:bodyPr>
            <a:noAutofit/>
          </a:bodyPr>
          <a:lstStyle/>
          <a:p>
            <a:pPr lvl="1"/>
            <a:r>
              <a:rPr lang="en-US" sz="2800" dirty="0"/>
              <a:t>A hallucinogen manufactured from lysergic acid, which is found in ergot, a fungus that grows on rye and other grains</a:t>
            </a:r>
          </a:p>
          <a:p>
            <a:pPr lvl="1"/>
            <a:r>
              <a:rPr lang="en-US" sz="2800" dirty="0"/>
              <a:t>Long-term health effects include frightening flashbacks, visual disturbances, paranoia, and mood swings</a:t>
            </a:r>
          </a:p>
          <a:p>
            <a:pPr marL="457200" lvl="1" indent="0">
              <a:buNone/>
            </a:pPr>
            <a:endParaRPr lang="en-US" sz="2800" dirty="0"/>
          </a:p>
        </p:txBody>
      </p:sp>
    </p:spTree>
    <p:extLst>
      <p:ext uri="{BB962C8B-B14F-4D97-AF65-F5344CB8AC3E}">
        <p14:creationId xmlns:p14="http://schemas.microsoft.com/office/powerpoint/2010/main" val="36857612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6D1BCA08-35B1-874E-BE81-74A19C27D0FF}"/>
              </a:ext>
            </a:extLst>
          </p:cNvPr>
          <p:cNvSpPr>
            <a:spLocks noGrp="1"/>
          </p:cNvSpPr>
          <p:nvPr>
            <p:ph type="title"/>
          </p:nvPr>
        </p:nvSpPr>
        <p:spPr/>
        <p:txBody>
          <a:bodyPr/>
          <a:lstStyle/>
          <a:p>
            <a:r>
              <a:rPr lang="en-US" dirty="0"/>
              <a:t>Common Drugs</a:t>
            </a:r>
            <a:br>
              <a:rPr lang="en-US" dirty="0"/>
            </a:br>
            <a:r>
              <a:rPr lang="en-US" dirty="0"/>
              <a:t>LSD</a:t>
            </a:r>
          </a:p>
        </p:txBody>
      </p:sp>
      <p:sp>
        <p:nvSpPr>
          <p:cNvPr id="3" name="Content Placeholder 2">
            <a:extLst>
              <a:ext uri="{FF2B5EF4-FFF2-40B4-BE49-F238E27FC236}">
                <a16:creationId xmlns:a16="http://schemas.microsoft.com/office/drawing/2014/main" id="{D34BB84B-E7C9-7C47-AB03-C5902CBEB134}"/>
              </a:ext>
            </a:extLst>
          </p:cNvPr>
          <p:cNvSpPr>
            <a:spLocks noGrp="1"/>
          </p:cNvSpPr>
          <p:nvPr>
            <p:ph idx="1"/>
          </p:nvPr>
        </p:nvSpPr>
        <p:spPr>
          <a:xfrm>
            <a:off x="544607" y="1859679"/>
            <a:ext cx="10131425" cy="4534397"/>
          </a:xfrm>
        </p:spPr>
        <p:txBody>
          <a:bodyPr>
            <a:normAutofit/>
          </a:bodyPr>
          <a:lstStyle/>
          <a:p>
            <a:r>
              <a:rPr lang="en-US" sz="2800" b="1" i="1" dirty="0"/>
              <a:t>LSD -cont.-</a:t>
            </a:r>
          </a:p>
          <a:p>
            <a:pPr lvl="1"/>
            <a:r>
              <a:rPr lang="en-US" sz="2800" dirty="0"/>
              <a:t>Short-term effects of LSD use include rapid emotional swings; distortion of a person’s ability to recognize reality, think rationally, or communicate with others; increased body temp, HR &amp; BP; dizziness and insomnia; loss of appetite; dry mouth; sweating; numbness; weakness; tremors; and enlarged pupils</a:t>
            </a:r>
          </a:p>
          <a:p>
            <a:pPr lvl="1"/>
            <a:r>
              <a:rPr lang="en-US" sz="2800" dirty="0"/>
              <a:t>There are no FDA-approved medications to treat addiction to LSD or other hallucinogens</a:t>
            </a:r>
          </a:p>
        </p:txBody>
      </p:sp>
    </p:spTree>
    <p:extLst>
      <p:ext uri="{BB962C8B-B14F-4D97-AF65-F5344CB8AC3E}">
        <p14:creationId xmlns:p14="http://schemas.microsoft.com/office/powerpoint/2010/main" val="32778989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E449EA3-F43F-504B-82A5-6EFFF689739F}"/>
              </a:ext>
            </a:extLst>
          </p:cNvPr>
          <p:cNvSpPr>
            <a:spLocks noGrp="1"/>
          </p:cNvSpPr>
          <p:nvPr>
            <p:ph type="title"/>
          </p:nvPr>
        </p:nvSpPr>
        <p:spPr/>
        <p:txBody>
          <a:bodyPr>
            <a:normAutofit fontScale="90000"/>
          </a:bodyPr>
          <a:lstStyle/>
          <a:p>
            <a:r>
              <a:rPr lang="en-US" dirty="0"/>
              <a:t>Common Drugs </a:t>
            </a:r>
            <a:br>
              <a:rPr lang="en-US" dirty="0"/>
            </a:br>
            <a:r>
              <a:rPr lang="en-US" i="1" dirty="0"/>
              <a:t>Marijuana</a:t>
            </a:r>
            <a:br>
              <a:rPr lang="en-US" i="1" dirty="0"/>
            </a:br>
            <a:endParaRPr lang="en-US" dirty="0"/>
          </a:p>
        </p:txBody>
      </p:sp>
      <p:sp>
        <p:nvSpPr>
          <p:cNvPr id="3" name="Content Placeholder 2">
            <a:extLst>
              <a:ext uri="{FF2B5EF4-FFF2-40B4-BE49-F238E27FC236}">
                <a16:creationId xmlns:a16="http://schemas.microsoft.com/office/drawing/2014/main" id="{7D933CFE-BE6D-134F-875C-B09A6C150989}"/>
              </a:ext>
            </a:extLst>
          </p:cNvPr>
          <p:cNvSpPr>
            <a:spLocks noGrp="1"/>
          </p:cNvSpPr>
          <p:nvPr>
            <p:ph idx="1"/>
          </p:nvPr>
        </p:nvSpPr>
        <p:spPr/>
        <p:txBody>
          <a:bodyPr>
            <a:noAutofit/>
          </a:bodyPr>
          <a:lstStyle/>
          <a:p>
            <a:pPr lvl="1"/>
            <a:r>
              <a:rPr lang="en-US" sz="2800" dirty="0"/>
              <a:t>Made from the hemp plant, </a:t>
            </a:r>
            <a:r>
              <a:rPr lang="en-US" sz="2800" i="1" dirty="0"/>
              <a:t>Cannabis sativa</a:t>
            </a:r>
            <a:r>
              <a:rPr lang="en-US" sz="2800" dirty="0"/>
              <a:t>. The main psychoactive (mind-altering) chemical in marijuana is delta-9-tetrahydrocannabinol, or THC</a:t>
            </a:r>
          </a:p>
          <a:p>
            <a:pPr lvl="1"/>
            <a:r>
              <a:rPr lang="en-US" sz="2800" dirty="0"/>
              <a:t>Short-term effects include slowed reaction time, problems with balance and coordination, increased HR and appetite; learning &amp; memory problems, hallucinations, anxiety, panic attacks, and psychosis</a:t>
            </a:r>
          </a:p>
          <a:p>
            <a:pPr lvl="1"/>
            <a:r>
              <a:rPr lang="en-US" sz="2800" dirty="0"/>
              <a:t>There are no FDA-approved medications to treat marijuana addiction</a:t>
            </a:r>
          </a:p>
        </p:txBody>
      </p:sp>
    </p:spTree>
    <p:extLst>
      <p:ext uri="{BB962C8B-B14F-4D97-AF65-F5344CB8AC3E}">
        <p14:creationId xmlns:p14="http://schemas.microsoft.com/office/powerpoint/2010/main" val="131059496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dirty="0"/>
              <a:t>Common Drugs</a:t>
            </a:r>
            <a:br>
              <a:rPr lang="en-US" dirty="0"/>
            </a:br>
            <a:r>
              <a:rPr lang="en-US" i="1" dirty="0"/>
              <a:t>MDMA/Ecstasy/Molly </a:t>
            </a:r>
            <a:br>
              <a:rPr lang="en-US" i="1" dirty="0"/>
            </a:br>
            <a:endParaRPr lang="en-US" dirty="0"/>
          </a:p>
        </p:txBody>
      </p:sp>
      <p:sp>
        <p:nvSpPr>
          <p:cNvPr id="3" name="Content Placeholder 2"/>
          <p:cNvSpPr>
            <a:spLocks noGrp="1"/>
          </p:cNvSpPr>
          <p:nvPr>
            <p:ph idx="1"/>
          </p:nvPr>
        </p:nvSpPr>
        <p:spPr>
          <a:xfrm>
            <a:off x="685801" y="2142067"/>
            <a:ext cx="10131425" cy="4231839"/>
          </a:xfrm>
        </p:spPr>
        <p:txBody>
          <a:bodyPr>
            <a:noAutofit/>
          </a:bodyPr>
          <a:lstStyle/>
          <a:p>
            <a:pPr lvl="1"/>
            <a:r>
              <a:rPr lang="en-US" sz="2800" dirty="0"/>
              <a:t>A synthetic, psychoactive drug that has similarities to both the stimulant amphetamine and the hallucinogen mescaline</a:t>
            </a:r>
          </a:p>
          <a:p>
            <a:pPr lvl="1"/>
            <a:r>
              <a:rPr lang="en-US" sz="2800" dirty="0"/>
              <a:t>There is conflicting evidence about whether MDMA is addictive.</a:t>
            </a:r>
          </a:p>
          <a:p>
            <a:pPr lvl="1"/>
            <a:r>
              <a:rPr lang="en-US" sz="2800" dirty="0"/>
              <a:t>Short term effects include lowered inhibition, sharp rise in body temperature leading to kidney failure or death</a:t>
            </a:r>
          </a:p>
          <a:p>
            <a:pPr marL="457200" lvl="1" indent="0">
              <a:buNone/>
            </a:pPr>
            <a:endParaRPr lang="en-US" sz="2800" dirty="0"/>
          </a:p>
        </p:txBody>
      </p:sp>
    </p:spTree>
    <p:extLst>
      <p:ext uri="{BB962C8B-B14F-4D97-AF65-F5344CB8AC3E}">
        <p14:creationId xmlns:p14="http://schemas.microsoft.com/office/powerpoint/2010/main" val="25005830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9752563-F369-8F4B-B4C8-74FDC0BBD525}"/>
              </a:ext>
            </a:extLst>
          </p:cNvPr>
          <p:cNvSpPr>
            <a:spLocks noGrp="1"/>
          </p:cNvSpPr>
          <p:nvPr>
            <p:ph type="title"/>
          </p:nvPr>
        </p:nvSpPr>
        <p:spPr/>
        <p:txBody>
          <a:bodyPr/>
          <a:lstStyle/>
          <a:p>
            <a:r>
              <a:rPr lang="en-US" dirty="0"/>
              <a:t>Common Drugs</a:t>
            </a:r>
            <a:br>
              <a:rPr lang="en-US" dirty="0"/>
            </a:br>
            <a:r>
              <a:rPr lang="en-US" dirty="0"/>
              <a:t>MDMA</a:t>
            </a:r>
          </a:p>
        </p:txBody>
      </p:sp>
      <p:sp>
        <p:nvSpPr>
          <p:cNvPr id="3" name="Content Placeholder 2">
            <a:extLst>
              <a:ext uri="{FF2B5EF4-FFF2-40B4-BE49-F238E27FC236}">
                <a16:creationId xmlns:a16="http://schemas.microsoft.com/office/drawing/2014/main" id="{AE8C01EB-66BB-AF4B-97AB-6F05CD895963}"/>
              </a:ext>
            </a:extLst>
          </p:cNvPr>
          <p:cNvSpPr>
            <a:spLocks noGrp="1"/>
          </p:cNvSpPr>
          <p:nvPr>
            <p:ph idx="1"/>
          </p:nvPr>
        </p:nvSpPr>
        <p:spPr>
          <a:xfrm>
            <a:off x="685801" y="2142067"/>
            <a:ext cx="10131425" cy="3969621"/>
          </a:xfrm>
        </p:spPr>
        <p:txBody>
          <a:bodyPr>
            <a:normAutofit/>
          </a:bodyPr>
          <a:lstStyle/>
          <a:p>
            <a:r>
              <a:rPr lang="en-US" sz="2800" b="1" i="1" dirty="0"/>
              <a:t>MDMA -cont.-</a:t>
            </a:r>
          </a:p>
          <a:p>
            <a:pPr lvl="1"/>
            <a:r>
              <a:rPr lang="en-US" sz="2800" dirty="0"/>
              <a:t>Long-term use of MDMA causes long-lasting confusion, depression, problems with attention, memory, and sleep; increased anxiety, impulsiveness, aggression; loss of appetite; and less interest in sex</a:t>
            </a:r>
          </a:p>
          <a:p>
            <a:pPr lvl="1"/>
            <a:endParaRPr lang="en-US" sz="2800" dirty="0"/>
          </a:p>
          <a:p>
            <a:r>
              <a:rPr lang="en-US" sz="2800" dirty="0"/>
              <a:t>There are no FDA-approved medications to treat MDMA addiction</a:t>
            </a:r>
          </a:p>
        </p:txBody>
      </p:sp>
    </p:spTree>
    <p:extLst>
      <p:ext uri="{BB962C8B-B14F-4D97-AF65-F5344CB8AC3E}">
        <p14:creationId xmlns:p14="http://schemas.microsoft.com/office/powerpoint/2010/main" val="11898911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237BD2A-510A-EA4D-901E-FEF4FEB69BC5}"/>
              </a:ext>
            </a:extLst>
          </p:cNvPr>
          <p:cNvSpPr>
            <a:spLocks noGrp="1"/>
          </p:cNvSpPr>
          <p:nvPr>
            <p:ph type="title"/>
          </p:nvPr>
        </p:nvSpPr>
        <p:spPr>
          <a:xfrm>
            <a:off x="685800" y="286871"/>
            <a:ext cx="10131425" cy="1456267"/>
          </a:xfrm>
        </p:spPr>
        <p:txBody>
          <a:bodyPr>
            <a:normAutofit fontScale="90000"/>
          </a:bodyPr>
          <a:lstStyle/>
          <a:p>
            <a:r>
              <a:rPr lang="en-US" dirty="0"/>
              <a:t>Common Drugs</a:t>
            </a:r>
            <a:br>
              <a:rPr lang="en-US" dirty="0"/>
            </a:br>
            <a:r>
              <a:rPr lang="en-US" i="1" dirty="0"/>
              <a:t>Methamphetamine</a:t>
            </a:r>
            <a:br>
              <a:rPr lang="en-US" i="1" dirty="0"/>
            </a:br>
            <a:endParaRPr lang="en-US" dirty="0"/>
          </a:p>
        </p:txBody>
      </p:sp>
      <p:sp>
        <p:nvSpPr>
          <p:cNvPr id="3" name="Content Placeholder 2">
            <a:extLst>
              <a:ext uri="{FF2B5EF4-FFF2-40B4-BE49-F238E27FC236}">
                <a16:creationId xmlns:a16="http://schemas.microsoft.com/office/drawing/2014/main" id="{B824CA14-4193-344A-BF1C-777566D06C27}"/>
              </a:ext>
            </a:extLst>
          </p:cNvPr>
          <p:cNvSpPr>
            <a:spLocks noGrp="1"/>
          </p:cNvSpPr>
          <p:nvPr>
            <p:ph idx="1"/>
          </p:nvPr>
        </p:nvSpPr>
        <p:spPr>
          <a:xfrm>
            <a:off x="907678" y="2000873"/>
            <a:ext cx="10131425" cy="3649133"/>
          </a:xfrm>
        </p:spPr>
        <p:txBody>
          <a:bodyPr>
            <a:noAutofit/>
          </a:bodyPr>
          <a:lstStyle/>
          <a:p>
            <a:pPr marL="0" lvl="0" indent="0">
              <a:buNone/>
            </a:pPr>
            <a:endParaRPr lang="en-US" sz="2800" b="1" i="1" dirty="0"/>
          </a:p>
          <a:p>
            <a:pPr lvl="1"/>
            <a:r>
              <a:rPr lang="en-US" sz="2800" dirty="0"/>
              <a:t>An extremely addictive stimulant amphetamine drug</a:t>
            </a:r>
          </a:p>
          <a:p>
            <a:pPr lvl="1"/>
            <a:r>
              <a:rPr lang="en-US" sz="2800" dirty="0"/>
              <a:t>Long-term use can cause anxiety, confusion, insomnia, mood problems, violent behavior, paranoia, hallucinations, delusions, weight loss, severe dental problems (“meth mouth”), and intense itching leading to skin sores from scratching</a:t>
            </a:r>
          </a:p>
          <a:p>
            <a:pPr lvl="1"/>
            <a:r>
              <a:rPr lang="en-US" sz="2800" dirty="0"/>
              <a:t>There are no FDA-approved medications to treat methamphetamine addiction</a:t>
            </a:r>
          </a:p>
        </p:txBody>
      </p:sp>
    </p:spTree>
    <p:extLst>
      <p:ext uri="{BB962C8B-B14F-4D97-AF65-F5344CB8AC3E}">
        <p14:creationId xmlns:p14="http://schemas.microsoft.com/office/powerpoint/2010/main" val="42967168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Common Drugs </a:t>
            </a:r>
            <a:br>
              <a:rPr lang="en-US" dirty="0"/>
            </a:br>
            <a:r>
              <a:rPr lang="en-US" dirty="0"/>
              <a:t>Tobacco</a:t>
            </a:r>
            <a:endParaRPr lang="en-US" b="1" dirty="0"/>
          </a:p>
        </p:txBody>
      </p:sp>
      <p:sp>
        <p:nvSpPr>
          <p:cNvPr id="3" name="Content Placeholder 2"/>
          <p:cNvSpPr>
            <a:spLocks noGrp="1"/>
          </p:cNvSpPr>
          <p:nvPr>
            <p:ph idx="1"/>
          </p:nvPr>
        </p:nvSpPr>
        <p:spPr>
          <a:xfrm>
            <a:off x="685801" y="1405218"/>
            <a:ext cx="10820398" cy="5257799"/>
          </a:xfrm>
        </p:spPr>
        <p:txBody>
          <a:bodyPr>
            <a:normAutofit/>
          </a:bodyPr>
          <a:lstStyle/>
          <a:p>
            <a:pPr marL="0" indent="0">
              <a:buNone/>
            </a:pPr>
            <a:endParaRPr lang="en-US" sz="2800" b="1" i="1" dirty="0"/>
          </a:p>
          <a:p>
            <a:pPr lvl="1"/>
            <a:r>
              <a:rPr lang="en-US" sz="2800" dirty="0"/>
              <a:t>Plant grown for its leaves, which are dried and fermented before use</a:t>
            </a:r>
          </a:p>
          <a:p>
            <a:pPr lvl="1"/>
            <a:r>
              <a:rPr lang="en-US" sz="2800" dirty="0"/>
              <a:t>Long-term use greatly increases the risk of cancer, especially lung cancer when smoked and oral cancers when chewed</a:t>
            </a:r>
          </a:p>
          <a:p>
            <a:pPr lvl="1"/>
            <a:r>
              <a:rPr lang="en-US" sz="2800" dirty="0"/>
              <a:t>Can also lead to chronic bronchitis, emphysema, heart disease, leukemia, cataracts, and pneumonia</a:t>
            </a:r>
          </a:p>
        </p:txBody>
      </p:sp>
    </p:spTree>
    <p:extLst>
      <p:ext uri="{BB962C8B-B14F-4D97-AF65-F5344CB8AC3E}">
        <p14:creationId xmlns:p14="http://schemas.microsoft.com/office/powerpoint/2010/main" val="296723099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562D518-214B-4E53-A5CA-6FD6DC3E5587}"/>
              </a:ext>
            </a:extLst>
          </p:cNvPr>
          <p:cNvSpPr>
            <a:spLocks noGrp="1"/>
          </p:cNvSpPr>
          <p:nvPr>
            <p:ph type="title"/>
          </p:nvPr>
        </p:nvSpPr>
        <p:spPr/>
        <p:txBody>
          <a:bodyPr/>
          <a:lstStyle/>
          <a:p>
            <a:r>
              <a:rPr lang="en-US" dirty="0"/>
              <a:t>Common Drugs </a:t>
            </a:r>
            <a:br>
              <a:rPr lang="en-US" dirty="0"/>
            </a:br>
            <a:r>
              <a:rPr lang="en-US" dirty="0"/>
              <a:t>Tobacco</a:t>
            </a:r>
          </a:p>
        </p:txBody>
      </p:sp>
      <p:sp>
        <p:nvSpPr>
          <p:cNvPr id="3" name="Content Placeholder 2">
            <a:extLst>
              <a:ext uri="{FF2B5EF4-FFF2-40B4-BE49-F238E27FC236}">
                <a16:creationId xmlns:a16="http://schemas.microsoft.com/office/drawing/2014/main" id="{F5609CD5-6894-4D6F-A583-A3D686805F85}"/>
              </a:ext>
            </a:extLst>
          </p:cNvPr>
          <p:cNvSpPr>
            <a:spLocks noGrp="1"/>
          </p:cNvSpPr>
          <p:nvPr>
            <p:ph idx="1"/>
          </p:nvPr>
        </p:nvSpPr>
        <p:spPr>
          <a:xfrm>
            <a:off x="685801" y="1459007"/>
            <a:ext cx="10569387" cy="5459506"/>
          </a:xfrm>
        </p:spPr>
        <p:txBody>
          <a:bodyPr>
            <a:normAutofit fontScale="85000" lnSpcReduction="10000"/>
          </a:bodyPr>
          <a:lstStyle/>
          <a:p>
            <a:endParaRPr lang="en-US" sz="3200" b="1" i="1" dirty="0"/>
          </a:p>
          <a:p>
            <a:endParaRPr lang="en-US" sz="3200" b="1" i="1" dirty="0"/>
          </a:p>
          <a:p>
            <a:endParaRPr lang="en-US" sz="3200" b="1" i="1" dirty="0"/>
          </a:p>
          <a:p>
            <a:r>
              <a:rPr lang="en-US" sz="3200" b="1" i="1" dirty="0"/>
              <a:t>Tobacco -cont.-</a:t>
            </a:r>
          </a:p>
          <a:p>
            <a:pPr lvl="1"/>
            <a:r>
              <a:rPr lang="en-US" dirty="0"/>
              <a:t>Other health- related issues:</a:t>
            </a:r>
          </a:p>
          <a:p>
            <a:pPr lvl="2"/>
            <a:r>
              <a:rPr lang="en-US" dirty="0"/>
              <a:t>In teens nicotine can affect the development of brain circuits that control attention and learning</a:t>
            </a:r>
          </a:p>
          <a:p>
            <a:pPr lvl="2"/>
            <a:r>
              <a:rPr lang="en-US" dirty="0"/>
              <a:t>Use of tobacco products while pregnant can lead to miscarriage, low birth weight, stillbirth, learning and behavior problems</a:t>
            </a:r>
          </a:p>
          <a:p>
            <a:pPr lvl="2"/>
            <a:r>
              <a:rPr lang="en-US" dirty="0"/>
              <a:t>Vaping products can lead to serious lung illnesses and death</a:t>
            </a:r>
            <a:br>
              <a:rPr lang="en-US" sz="2800" dirty="0"/>
            </a:br>
            <a:endParaRPr lang="en-US" sz="2800" dirty="0"/>
          </a:p>
          <a:p>
            <a:endParaRPr lang="en-US" sz="3200" b="1" i="1" dirty="0"/>
          </a:p>
          <a:p>
            <a:endParaRPr lang="en-US" sz="3200" b="1" i="1" dirty="0"/>
          </a:p>
          <a:p>
            <a:endParaRPr lang="en-US" dirty="0"/>
          </a:p>
        </p:txBody>
      </p:sp>
    </p:spTree>
    <p:extLst>
      <p:ext uri="{BB962C8B-B14F-4D97-AF65-F5344CB8AC3E}">
        <p14:creationId xmlns:p14="http://schemas.microsoft.com/office/powerpoint/2010/main" val="3117703341"/>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What is Drug Addiction?</a:t>
            </a:r>
            <a:endParaRPr lang="en-US" dirty="0"/>
          </a:p>
        </p:txBody>
      </p:sp>
      <p:sp>
        <p:nvSpPr>
          <p:cNvPr id="3" name="Content Placeholder 2"/>
          <p:cNvSpPr>
            <a:spLocks noGrp="1"/>
          </p:cNvSpPr>
          <p:nvPr>
            <p:ph idx="1"/>
          </p:nvPr>
        </p:nvSpPr>
        <p:spPr>
          <a:xfrm>
            <a:off x="685801" y="1889312"/>
            <a:ext cx="10131425" cy="4457699"/>
          </a:xfrm>
        </p:spPr>
        <p:txBody>
          <a:bodyPr>
            <a:normAutofit fontScale="92500" lnSpcReduction="10000"/>
          </a:bodyPr>
          <a:lstStyle/>
          <a:p>
            <a:r>
              <a:rPr lang="en-US" b="1" i="1" dirty="0"/>
              <a:t>A</a:t>
            </a:r>
            <a:r>
              <a:rPr lang="en-US" sz="3000" b="1" i="1" dirty="0"/>
              <a:t>ddiction</a:t>
            </a:r>
            <a:r>
              <a:rPr lang="en-US" sz="3000" dirty="0"/>
              <a:t> – a chronic, relapsing brain disease that is characterized by compulsive drug-seeking and use, despite harmful consequences</a:t>
            </a:r>
          </a:p>
          <a:p>
            <a:r>
              <a:rPr lang="en-US" dirty="0"/>
              <a:t>Drugs can change both the brain’s structure and how it functions, which can lead to the harmful behaviors</a:t>
            </a:r>
            <a:endParaRPr lang="en-US" sz="3000" dirty="0"/>
          </a:p>
          <a:p>
            <a:r>
              <a:rPr lang="en-US" sz="3000" dirty="0"/>
              <a:t>Drug addiction is a lot like other diseases  </a:t>
            </a:r>
          </a:p>
          <a:p>
            <a:pPr lvl="1"/>
            <a:r>
              <a:rPr lang="en-US" sz="3000" dirty="0"/>
              <a:t>It disrupts the normal, healthy functioning of the underlying organ (brain), has serious harmful consequences, and is preventable and treatable, but if left untreated, can last a lifetime</a:t>
            </a:r>
          </a:p>
        </p:txBody>
      </p:sp>
    </p:spTree>
    <p:extLst>
      <p:ext uri="{BB962C8B-B14F-4D97-AF65-F5344CB8AC3E}">
        <p14:creationId xmlns:p14="http://schemas.microsoft.com/office/powerpoint/2010/main" val="20201014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90AFAE97-8766-284C-BD0F-AA3E2674DD97}"/>
              </a:ext>
            </a:extLst>
          </p:cNvPr>
          <p:cNvSpPr>
            <a:spLocks noGrp="1"/>
          </p:cNvSpPr>
          <p:nvPr>
            <p:ph type="title"/>
          </p:nvPr>
        </p:nvSpPr>
        <p:spPr/>
        <p:txBody>
          <a:bodyPr/>
          <a:lstStyle/>
          <a:p>
            <a:r>
              <a:rPr lang="en-US" dirty="0"/>
              <a:t>Common Drugs</a:t>
            </a:r>
            <a:br>
              <a:rPr lang="en-US" dirty="0"/>
            </a:br>
            <a:r>
              <a:rPr lang="en-US" dirty="0"/>
              <a:t>Tobacco</a:t>
            </a:r>
          </a:p>
        </p:txBody>
      </p:sp>
      <p:sp>
        <p:nvSpPr>
          <p:cNvPr id="3" name="Content Placeholder 2">
            <a:extLst>
              <a:ext uri="{FF2B5EF4-FFF2-40B4-BE49-F238E27FC236}">
                <a16:creationId xmlns:a16="http://schemas.microsoft.com/office/drawing/2014/main" id="{FE273E98-A842-5441-9B1E-FA4861531EFC}"/>
              </a:ext>
            </a:extLst>
          </p:cNvPr>
          <p:cNvSpPr>
            <a:spLocks noGrp="1"/>
          </p:cNvSpPr>
          <p:nvPr>
            <p:ph idx="1"/>
          </p:nvPr>
        </p:nvSpPr>
        <p:spPr/>
        <p:txBody>
          <a:bodyPr>
            <a:normAutofit/>
          </a:bodyPr>
          <a:lstStyle/>
          <a:p>
            <a:r>
              <a:rPr lang="en-US" sz="2800" b="1" i="1" dirty="0"/>
              <a:t>Tobacco -cont.-</a:t>
            </a:r>
          </a:p>
          <a:p>
            <a:pPr lvl="1"/>
            <a:r>
              <a:rPr lang="en-US" sz="2800" dirty="0"/>
              <a:t>Multiple medications have been approved for treating nicotine addiction</a:t>
            </a:r>
          </a:p>
          <a:p>
            <a:pPr lvl="2"/>
            <a:r>
              <a:rPr lang="en-US" sz="2800" dirty="0"/>
              <a:t>Bupropion (Zyban</a:t>
            </a:r>
            <a:r>
              <a:rPr lang="en-US" sz="2800" baseline="30000" dirty="0"/>
              <a:t>®</a:t>
            </a:r>
            <a:r>
              <a:rPr lang="en-US" sz="2800" dirty="0"/>
              <a:t>)</a:t>
            </a:r>
          </a:p>
          <a:p>
            <a:pPr lvl="2"/>
            <a:r>
              <a:rPr lang="en-US" sz="2800" dirty="0"/>
              <a:t>Varenicline (Chantix</a:t>
            </a:r>
            <a:r>
              <a:rPr lang="en-US" sz="2800" baseline="30000" dirty="0"/>
              <a:t>®</a:t>
            </a:r>
            <a:r>
              <a:rPr lang="en-US" sz="2800" dirty="0"/>
              <a:t>)</a:t>
            </a:r>
          </a:p>
          <a:p>
            <a:pPr lvl="2"/>
            <a:r>
              <a:rPr lang="en-US" sz="2800" dirty="0"/>
              <a:t>Nicotine replacement (gum, patch, lozenge)</a:t>
            </a:r>
          </a:p>
        </p:txBody>
      </p:sp>
    </p:spTree>
    <p:extLst>
      <p:ext uri="{BB962C8B-B14F-4D97-AF65-F5344CB8AC3E}">
        <p14:creationId xmlns:p14="http://schemas.microsoft.com/office/powerpoint/2010/main" val="121994773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9" presetID="2" presetClass="entr" presetSubtype="4" fill="hold" nodeType="withEffect">
                                  <p:stCondLst>
                                    <p:cond delay="0"/>
                                  </p:stCondLst>
                                  <p:childTnLst>
                                    <p:set>
                                      <p:cBhvr>
                                        <p:cTn id="20" dur="1" fill="hold">
                                          <p:stCondLst>
                                            <p:cond delay="0"/>
                                          </p:stCondLst>
                                        </p:cTn>
                                        <p:tgtEl>
                                          <p:spTgt spid="3">
                                            <p:txEl>
                                              <p:pRg st="3" end="3"/>
                                            </p:txEl>
                                          </p:spTgt>
                                        </p:tgtEl>
                                        <p:attrNameLst>
                                          <p:attrName>style.visibility</p:attrName>
                                        </p:attrNameLst>
                                      </p:cBhvr>
                                      <p:to>
                                        <p:strVal val="visible"/>
                                      </p:to>
                                    </p:set>
                                    <p:anim calcmode="lin" valueType="num">
                                      <p:cBhvr additive="base">
                                        <p:cTn id="2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3" presetID="2" presetClass="entr" presetSubtype="4" fill="hold" nodeType="withEffect">
                                  <p:stCondLst>
                                    <p:cond delay="0"/>
                                  </p:stCondLst>
                                  <p:childTnLst>
                                    <p:set>
                                      <p:cBhvr>
                                        <p:cTn id="24" dur="1" fill="hold">
                                          <p:stCondLst>
                                            <p:cond delay="0"/>
                                          </p:stCondLst>
                                        </p:cTn>
                                        <p:tgtEl>
                                          <p:spTgt spid="3">
                                            <p:txEl>
                                              <p:pRg st="4" end="4"/>
                                            </p:txEl>
                                          </p:spTgt>
                                        </p:tgtEl>
                                        <p:attrNameLst>
                                          <p:attrName>style.visibility</p:attrName>
                                        </p:attrNameLst>
                                      </p:cBhvr>
                                      <p:to>
                                        <p:strVal val="visible"/>
                                      </p:to>
                                    </p:set>
                                    <p:anim calcmode="lin" valueType="num">
                                      <p:cBhvr additive="base">
                                        <p:cTn id="2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CC50D4F-356F-4B13-9B87-23E2E18950E7}"/>
              </a:ext>
            </a:extLst>
          </p:cNvPr>
          <p:cNvSpPr>
            <a:spLocks noGrp="1"/>
          </p:cNvSpPr>
          <p:nvPr>
            <p:ph type="title"/>
          </p:nvPr>
        </p:nvSpPr>
        <p:spPr/>
        <p:txBody>
          <a:bodyPr/>
          <a:lstStyle/>
          <a:p>
            <a:r>
              <a:rPr lang="en-US" dirty="0"/>
              <a:t>Source</a:t>
            </a:r>
          </a:p>
        </p:txBody>
      </p:sp>
      <p:sp>
        <p:nvSpPr>
          <p:cNvPr id="3" name="Content Placeholder 2">
            <a:extLst>
              <a:ext uri="{FF2B5EF4-FFF2-40B4-BE49-F238E27FC236}">
                <a16:creationId xmlns:a16="http://schemas.microsoft.com/office/drawing/2014/main" id="{629A5635-CCB8-4177-A552-065DD698E34C}"/>
              </a:ext>
            </a:extLst>
          </p:cNvPr>
          <p:cNvSpPr>
            <a:spLocks noGrp="1"/>
          </p:cNvSpPr>
          <p:nvPr>
            <p:ph idx="1"/>
          </p:nvPr>
        </p:nvSpPr>
        <p:spPr/>
        <p:txBody>
          <a:bodyPr/>
          <a:lstStyle/>
          <a:p>
            <a:pPr marL="0" indent="0">
              <a:buNone/>
            </a:pPr>
            <a:r>
              <a:rPr lang="en-US" dirty="0"/>
              <a:t>National Institute on Drug Abuse</a:t>
            </a:r>
          </a:p>
          <a:p>
            <a:pPr marL="0" indent="0">
              <a:buNone/>
            </a:pPr>
            <a:r>
              <a:rPr lang="en-US" dirty="0"/>
              <a:t>National Institutes of Health</a:t>
            </a:r>
          </a:p>
          <a:p>
            <a:pPr marL="0" indent="0">
              <a:buNone/>
            </a:pPr>
            <a:r>
              <a:rPr lang="en-US" dirty="0"/>
              <a:t>U.S. Department of Health and Human Services</a:t>
            </a:r>
          </a:p>
          <a:p>
            <a:endParaRPr lang="en-US" dirty="0"/>
          </a:p>
        </p:txBody>
      </p:sp>
    </p:spTree>
    <p:extLst>
      <p:ext uri="{BB962C8B-B14F-4D97-AF65-F5344CB8AC3E}">
        <p14:creationId xmlns:p14="http://schemas.microsoft.com/office/powerpoint/2010/main" val="35579063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Why Do People </a:t>
            </a:r>
            <a:r>
              <a:rPr lang="en-US" dirty="0"/>
              <a:t>use</a:t>
            </a:r>
            <a:r>
              <a:rPr lang="en-US" b="1" dirty="0"/>
              <a:t> Drugs?</a:t>
            </a:r>
            <a:endParaRPr lang="en-US" dirty="0"/>
          </a:p>
        </p:txBody>
      </p:sp>
      <p:sp>
        <p:nvSpPr>
          <p:cNvPr id="3" name="Content Placeholder 2"/>
          <p:cNvSpPr>
            <a:spLocks noGrp="1"/>
          </p:cNvSpPr>
          <p:nvPr>
            <p:ph idx="1"/>
          </p:nvPr>
        </p:nvSpPr>
        <p:spPr/>
        <p:txBody>
          <a:bodyPr>
            <a:noAutofit/>
          </a:bodyPr>
          <a:lstStyle/>
          <a:p>
            <a:r>
              <a:rPr lang="en-US" sz="2800" b="1" i="1" dirty="0"/>
              <a:t>To feel good</a:t>
            </a:r>
          </a:p>
          <a:p>
            <a:pPr lvl="1"/>
            <a:r>
              <a:rPr lang="en-US" sz="2800" dirty="0"/>
              <a:t>Most abused drugs produce intense feelings of pleasure</a:t>
            </a:r>
          </a:p>
          <a:p>
            <a:r>
              <a:rPr lang="en-US" sz="2800" b="1" i="1" dirty="0"/>
              <a:t>To feel better</a:t>
            </a:r>
          </a:p>
          <a:p>
            <a:pPr lvl="1"/>
            <a:r>
              <a:rPr lang="en-US" sz="2800" dirty="0"/>
              <a:t>Some people who suffer from social anxiety, stress-related disorders, and depression begin abusing drugs in an attempt to lessen feelings of distress</a:t>
            </a:r>
          </a:p>
          <a:p>
            <a:pPr lvl="1"/>
            <a:r>
              <a:rPr lang="en-US" sz="2800" dirty="0"/>
              <a:t>Stress can play a major role in beginning drug use, continuing drug abuse, or relapse in patients recovering from addiction</a:t>
            </a:r>
            <a:endParaRPr lang="en-US" sz="2800" b="1" i="1" dirty="0"/>
          </a:p>
        </p:txBody>
      </p:sp>
    </p:spTree>
    <p:extLst>
      <p:ext uri="{BB962C8B-B14F-4D97-AF65-F5344CB8AC3E}">
        <p14:creationId xmlns:p14="http://schemas.microsoft.com/office/powerpoint/2010/main" val="6999843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00020F67-E251-9B41-AEDE-066EAA3C0CA1}"/>
              </a:ext>
            </a:extLst>
          </p:cNvPr>
          <p:cNvSpPr>
            <a:spLocks noGrp="1"/>
          </p:cNvSpPr>
          <p:nvPr>
            <p:ph type="title"/>
          </p:nvPr>
        </p:nvSpPr>
        <p:spPr/>
        <p:txBody>
          <a:bodyPr/>
          <a:lstStyle/>
          <a:p>
            <a:r>
              <a:rPr lang="en-US" dirty="0"/>
              <a:t>Why Do People Take Drugs? Continued</a:t>
            </a:r>
          </a:p>
        </p:txBody>
      </p:sp>
      <p:sp>
        <p:nvSpPr>
          <p:cNvPr id="3" name="Content Placeholder 2">
            <a:extLst>
              <a:ext uri="{FF2B5EF4-FFF2-40B4-BE49-F238E27FC236}">
                <a16:creationId xmlns:a16="http://schemas.microsoft.com/office/drawing/2014/main" id="{F3D00449-A22B-A349-8602-3EED19CFD577}"/>
              </a:ext>
            </a:extLst>
          </p:cNvPr>
          <p:cNvSpPr>
            <a:spLocks noGrp="1"/>
          </p:cNvSpPr>
          <p:nvPr>
            <p:ph idx="1"/>
          </p:nvPr>
        </p:nvSpPr>
        <p:spPr/>
        <p:txBody>
          <a:bodyPr>
            <a:normAutofit lnSpcReduction="10000"/>
          </a:bodyPr>
          <a:lstStyle/>
          <a:p>
            <a:r>
              <a:rPr lang="en-US" sz="2800" b="1" i="1" dirty="0"/>
              <a:t>To do better</a:t>
            </a:r>
          </a:p>
          <a:p>
            <a:pPr lvl="1"/>
            <a:r>
              <a:rPr lang="en-US" sz="2800" dirty="0"/>
              <a:t>Some people feel pressure to chemically enhance or improve their cognitive performance (e.g. stimulant use by college students) or athletic performance (e.g. performance-enhancing drugs)</a:t>
            </a:r>
          </a:p>
          <a:p>
            <a:r>
              <a:rPr lang="en-US" sz="2800" b="1" i="1" dirty="0"/>
              <a:t>Curiosity and “because others are doing it”</a:t>
            </a:r>
          </a:p>
          <a:p>
            <a:pPr lvl="1"/>
            <a:r>
              <a:rPr lang="en-US" sz="2800" dirty="0"/>
              <a:t>Adolescents are particularly vulnerable because of the strong influence of peer pressure</a:t>
            </a:r>
          </a:p>
        </p:txBody>
      </p:sp>
    </p:spTree>
    <p:extLst>
      <p:ext uri="{BB962C8B-B14F-4D97-AF65-F5344CB8AC3E}">
        <p14:creationId xmlns:p14="http://schemas.microsoft.com/office/powerpoint/2010/main" val="2902553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If taking drugs makes people feel good or better, what's the problem?</a:t>
            </a:r>
            <a:endParaRPr lang="en-US" dirty="0"/>
          </a:p>
        </p:txBody>
      </p:sp>
      <p:sp>
        <p:nvSpPr>
          <p:cNvPr id="3" name="Content Placeholder 2"/>
          <p:cNvSpPr>
            <a:spLocks noGrp="1"/>
          </p:cNvSpPr>
          <p:nvPr>
            <p:ph idx="1"/>
          </p:nvPr>
        </p:nvSpPr>
        <p:spPr>
          <a:xfrm>
            <a:off x="685801" y="2142067"/>
            <a:ext cx="10131425" cy="4433545"/>
          </a:xfrm>
        </p:spPr>
        <p:txBody>
          <a:bodyPr>
            <a:noAutofit/>
          </a:bodyPr>
          <a:lstStyle/>
          <a:p>
            <a:pPr indent="-285750"/>
            <a:r>
              <a:rPr lang="en-US" sz="3000" dirty="0"/>
              <a:t>When they first use a drug, people may perceive seemingly positive effects</a:t>
            </a:r>
          </a:p>
          <a:p>
            <a:r>
              <a:rPr lang="en-US" dirty="0"/>
              <a:t>They may also believe that they can control their use</a:t>
            </a:r>
          </a:p>
          <a:p>
            <a:r>
              <a:rPr lang="en-US" dirty="0"/>
              <a:t>However, drugs can quickly take over a person’s life</a:t>
            </a:r>
          </a:p>
          <a:p>
            <a:r>
              <a:rPr lang="en-US" dirty="0"/>
              <a:t>Over time, if drug use continues, other pleasurable activities become less pleasurable and taking the drug becomes necessary for the user just to feel normal</a:t>
            </a:r>
          </a:p>
        </p:txBody>
      </p:sp>
    </p:spTree>
    <p:extLst>
      <p:ext uri="{BB962C8B-B14F-4D97-AF65-F5344CB8AC3E}">
        <p14:creationId xmlns:p14="http://schemas.microsoft.com/office/powerpoint/2010/main" val="21980833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FE231517-BF67-3241-81DA-CA859ED76622}"/>
              </a:ext>
            </a:extLst>
          </p:cNvPr>
          <p:cNvSpPr>
            <a:spLocks noGrp="1"/>
          </p:cNvSpPr>
          <p:nvPr>
            <p:ph type="title"/>
          </p:nvPr>
        </p:nvSpPr>
        <p:spPr/>
        <p:txBody>
          <a:bodyPr>
            <a:normAutofit fontScale="90000"/>
          </a:bodyPr>
          <a:lstStyle/>
          <a:p>
            <a:r>
              <a:rPr lang="en-US" dirty="0"/>
              <a:t>If taking drugs makes people feel good or perform better, what's the problem? Continued</a:t>
            </a:r>
          </a:p>
        </p:txBody>
      </p:sp>
      <p:sp>
        <p:nvSpPr>
          <p:cNvPr id="3" name="Content Placeholder 2">
            <a:extLst>
              <a:ext uri="{FF2B5EF4-FFF2-40B4-BE49-F238E27FC236}">
                <a16:creationId xmlns:a16="http://schemas.microsoft.com/office/drawing/2014/main" id="{71A9032E-C5EE-CD44-8290-2F3F8B4DFD6A}"/>
              </a:ext>
            </a:extLst>
          </p:cNvPr>
          <p:cNvSpPr>
            <a:spLocks noGrp="1"/>
          </p:cNvSpPr>
          <p:nvPr>
            <p:ph idx="1"/>
          </p:nvPr>
        </p:nvSpPr>
        <p:spPr>
          <a:xfrm>
            <a:off x="685801" y="2142067"/>
            <a:ext cx="10131425" cy="4386480"/>
          </a:xfrm>
        </p:spPr>
        <p:txBody>
          <a:bodyPr>
            <a:normAutofit/>
          </a:bodyPr>
          <a:lstStyle/>
          <a:p>
            <a:r>
              <a:rPr lang="en-US" sz="3000" dirty="0"/>
              <a:t>They may then compulsively seek and take drugs even though it causes tremendous problems for themselves and their loved ones</a:t>
            </a:r>
          </a:p>
          <a:p>
            <a:r>
              <a:rPr lang="en-US" dirty="0"/>
              <a:t>Some people may start to feel the need to take higher or more frequent doses, even in the early stages of their drug use</a:t>
            </a:r>
            <a:endParaRPr lang="en-US" sz="3000" dirty="0"/>
          </a:p>
          <a:p>
            <a:r>
              <a:rPr lang="en-US" sz="3000" dirty="0"/>
              <a:t>These are the tell-tale signs of an addiction</a:t>
            </a:r>
          </a:p>
        </p:txBody>
      </p:sp>
    </p:spTree>
    <p:extLst>
      <p:ext uri="{BB962C8B-B14F-4D97-AF65-F5344CB8AC3E}">
        <p14:creationId xmlns:p14="http://schemas.microsoft.com/office/powerpoint/2010/main" val="89527374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717FC131-3423-9E49-8A61-F5A1D363A46E}"/>
              </a:ext>
            </a:extLst>
          </p:cNvPr>
          <p:cNvSpPr>
            <a:spLocks noGrp="1"/>
          </p:cNvSpPr>
          <p:nvPr>
            <p:ph type="title"/>
          </p:nvPr>
        </p:nvSpPr>
        <p:spPr/>
        <p:txBody>
          <a:bodyPr/>
          <a:lstStyle/>
          <a:p>
            <a:r>
              <a:rPr lang="en-US" b="1" dirty="0"/>
              <a:t>Is Continued Drug Abuse a Voluntary Behavior?</a:t>
            </a:r>
            <a:endParaRPr lang="en-US" dirty="0"/>
          </a:p>
        </p:txBody>
      </p:sp>
      <p:sp>
        <p:nvSpPr>
          <p:cNvPr id="3" name="Content Placeholder 2">
            <a:extLst>
              <a:ext uri="{FF2B5EF4-FFF2-40B4-BE49-F238E27FC236}">
                <a16:creationId xmlns:a16="http://schemas.microsoft.com/office/drawing/2014/main" id="{E638BCA5-306B-3F46-A732-872B631DBA41}"/>
              </a:ext>
            </a:extLst>
          </p:cNvPr>
          <p:cNvSpPr>
            <a:spLocks noGrp="1"/>
          </p:cNvSpPr>
          <p:nvPr>
            <p:ph idx="1"/>
          </p:nvPr>
        </p:nvSpPr>
        <p:spPr>
          <a:xfrm>
            <a:off x="685801" y="1828800"/>
            <a:ext cx="11161058" cy="4975411"/>
          </a:xfrm>
        </p:spPr>
        <p:txBody>
          <a:bodyPr>
            <a:normAutofit/>
          </a:bodyPr>
          <a:lstStyle/>
          <a:p>
            <a:r>
              <a:rPr lang="en-US" sz="3000" dirty="0"/>
              <a:t>The initial decision to take drugs is typically voluntary</a:t>
            </a:r>
          </a:p>
          <a:p>
            <a:r>
              <a:rPr lang="en-US" sz="3000" dirty="0"/>
              <a:t>With continued use, a person’s ability to exert self-control can become seriously </a:t>
            </a:r>
            <a:r>
              <a:rPr lang="en-US" dirty="0"/>
              <a:t>impaired; </a:t>
            </a:r>
            <a:r>
              <a:rPr lang="en-US" b="1" dirty="0"/>
              <a:t>this impairment in self-control is the hallmark of addiction</a:t>
            </a:r>
            <a:r>
              <a:rPr lang="en-US" dirty="0"/>
              <a:t>.</a:t>
            </a:r>
          </a:p>
          <a:p>
            <a:r>
              <a:rPr lang="en-US" dirty="0"/>
              <a:t>Brain imaging studies of people with addiction show physical changes in areas of the brain that are critical to judgment, decision making, learning and memory, and behavior control</a:t>
            </a:r>
          </a:p>
          <a:p>
            <a:r>
              <a:rPr lang="en-US" dirty="0"/>
              <a:t>These changes alter the way the brain works and may help explain the compulsive and destructive behaviors of addiction</a:t>
            </a:r>
            <a:endParaRPr lang="en-US" sz="3000" dirty="0"/>
          </a:p>
        </p:txBody>
      </p:sp>
    </p:spTree>
    <p:extLst>
      <p:ext uri="{BB962C8B-B14F-4D97-AF65-F5344CB8AC3E}">
        <p14:creationId xmlns:p14="http://schemas.microsoft.com/office/powerpoint/2010/main" val="1311666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Why Do Some People Become Addicted to Drugs, While Others Do Not?</a:t>
            </a:r>
            <a:endParaRPr lang="en-US" dirty="0"/>
          </a:p>
        </p:txBody>
      </p:sp>
      <p:sp>
        <p:nvSpPr>
          <p:cNvPr id="3" name="Content Placeholder 2"/>
          <p:cNvSpPr>
            <a:spLocks noGrp="1"/>
          </p:cNvSpPr>
          <p:nvPr>
            <p:ph idx="1"/>
          </p:nvPr>
        </p:nvSpPr>
        <p:spPr>
          <a:xfrm>
            <a:off x="685801" y="2142067"/>
            <a:ext cx="10131425" cy="4178051"/>
          </a:xfrm>
        </p:spPr>
        <p:txBody>
          <a:bodyPr>
            <a:noAutofit/>
          </a:bodyPr>
          <a:lstStyle/>
          <a:p>
            <a:r>
              <a:rPr lang="en-US" sz="2800" dirty="0"/>
              <a:t>Vulnerability to addiction differs from person to person</a:t>
            </a:r>
          </a:p>
          <a:p>
            <a:r>
              <a:rPr lang="en-US" sz="2800" dirty="0"/>
              <a:t>No single factor determines whether a person will become addicted to drugs</a:t>
            </a:r>
          </a:p>
          <a:p>
            <a:r>
              <a:rPr lang="en-US" sz="2800" dirty="0"/>
              <a:t>The more </a:t>
            </a:r>
            <a:r>
              <a:rPr lang="en-US" sz="2800" b="1" i="1" dirty="0"/>
              <a:t>risk factors </a:t>
            </a:r>
            <a:r>
              <a:rPr lang="en-US" sz="2800" dirty="0"/>
              <a:t>a person has, the greater the chance that taking drugs will lead to abuse and addiction</a:t>
            </a:r>
          </a:p>
        </p:txBody>
      </p:sp>
    </p:spTree>
    <p:extLst>
      <p:ext uri="{BB962C8B-B14F-4D97-AF65-F5344CB8AC3E}">
        <p14:creationId xmlns:p14="http://schemas.microsoft.com/office/powerpoint/2010/main" val="41316769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9A0345007175C42BF52D4739B40344F" ma:contentTypeVersion="4" ma:contentTypeDescription="Create a new document." ma:contentTypeScope="" ma:versionID="39b8a46335240b9b1852c43dc7490e18">
  <xsd:schema xmlns:xsd="http://www.w3.org/2001/XMLSchema" xmlns:xs="http://www.w3.org/2001/XMLSchema" xmlns:p="http://schemas.microsoft.com/office/2006/metadata/properties" xmlns:ns2="79ed8dac-326b-4f6b-ad38-6ac07a48c0f4" xmlns:ns3="786dceb4-50f3-4f37-ad19-66b8756bfdea" targetNamespace="http://schemas.microsoft.com/office/2006/metadata/properties" ma:root="true" ma:fieldsID="4afdab26b0eb7cfd979fb213c52474e1" ns2:_="" ns3:_="">
    <xsd:import namespace="79ed8dac-326b-4f6b-ad38-6ac07a48c0f4"/>
    <xsd:import namespace="786dceb4-50f3-4f37-ad19-66b8756bfde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ed8dac-326b-4f6b-ad38-6ac07a48c0f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dceb4-50f3-4f37-ad19-66b8756bfdea"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p:properties xmlns:p="http://schemas.microsoft.com/office/2006/metadata/properties" xmlns:xsi="http://www.w3.org/2001/XMLSchema-instance" xmlns:pc="http://schemas.microsoft.com/office/infopath/2007/PartnerControls">
  <documentManagement>
    <SharedWithUsers xmlns="79ed8dac-326b-4f6b-ad38-6ac07a48c0f4">
      <UserInfo>
        <DisplayName/>
        <AccountId xsi:nil="true"/>
        <AccountType/>
      </UserInfo>
    </SharedWithUsers>
  </documentManagement>
</p:properties>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D3D25C9A-5894-4D96-9D1A-87003B5D61CF}">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ed8dac-326b-4f6b-ad38-6ac07a48c0f4"/>
    <ds:schemaRef ds:uri="786dceb4-50f3-4f37-ad19-66b8756bfd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2.xml><?xml version="1.0" encoding="utf-8"?>
<ds:datastoreItem xmlns:ds="http://schemas.openxmlformats.org/officeDocument/2006/customXml" ds:itemID="{9ABD5BA5-DE33-4015-9FC7-75F225B9CFE7}">
  <ds:schemaRefs>
    <ds:schemaRef ds:uri="79ed8dac-326b-4f6b-ad38-6ac07a48c0f4"/>
    <ds:schemaRef ds:uri="http://purl.org/dc/terms/"/>
    <ds:schemaRef ds:uri="http://schemas.microsoft.com/office/2006/documentManagement/types"/>
    <ds:schemaRef ds:uri="http://purl.org/dc/elements/1.1/"/>
    <ds:schemaRef ds:uri="http://schemas.microsoft.com/office/2006/metadata/properties"/>
    <ds:schemaRef ds:uri="http://schemas.openxmlformats.org/package/2006/metadata/core-properties"/>
    <ds:schemaRef ds:uri="http://schemas.microsoft.com/office/infopath/2007/PartnerControls"/>
    <ds:schemaRef ds:uri="786dceb4-50f3-4f37-ad19-66b8756bfdea"/>
    <ds:schemaRef ds:uri="http://www.w3.org/XML/1998/namespace"/>
    <ds:schemaRef ds:uri="http://purl.org/dc/dcmitype/"/>
  </ds:schemaRefs>
</ds:datastoreItem>
</file>

<file path=customXml/itemProps3.xml><?xml version="1.0" encoding="utf-8"?>
<ds:datastoreItem xmlns:ds="http://schemas.openxmlformats.org/officeDocument/2006/customXml" ds:itemID="{5F53EA70-02C8-4604-B457-740B77938245}">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{1334F989-28F5-1B4E-88E7-EDCE948D5C2D}tf10001058</Template>
  <TotalTime>1275</TotalTime>
  <Words>1792</Words>
  <Application>Microsoft Office PowerPoint</Application>
  <PresentationFormat>Widescreen</PresentationFormat>
  <Paragraphs>146</Paragraphs>
  <Slides>31</Slides>
  <Notes>0</Notes>
  <HiddenSlides>0</HiddenSlides>
  <MMClips>0</MMClips>
  <ScaleCrop>false</ScaleCrop>
  <HeadingPairs>
    <vt:vector size="6" baseType="variant">
      <vt:variant>
        <vt:lpstr>Fonts Used</vt:lpstr>
      </vt:variant>
      <vt:variant>
        <vt:i4>2</vt:i4>
      </vt:variant>
      <vt:variant>
        <vt:lpstr>Theme</vt:lpstr>
      </vt:variant>
      <vt:variant>
        <vt:i4>1</vt:i4>
      </vt:variant>
      <vt:variant>
        <vt:lpstr>Slide Titles</vt:lpstr>
      </vt:variant>
      <vt:variant>
        <vt:i4>31</vt:i4>
      </vt:variant>
    </vt:vector>
  </HeadingPairs>
  <TitlesOfParts>
    <vt:vector size="34" baseType="lpstr">
      <vt:lpstr>Arial</vt:lpstr>
      <vt:lpstr>Calibri</vt:lpstr>
      <vt:lpstr>Celestial</vt:lpstr>
      <vt:lpstr>Substance Use and Abuse</vt:lpstr>
      <vt:lpstr>objectives</vt:lpstr>
      <vt:lpstr>What is Drug Addiction?</vt:lpstr>
      <vt:lpstr>Why Do People use Drugs?</vt:lpstr>
      <vt:lpstr>Why Do People Take Drugs? Continued</vt:lpstr>
      <vt:lpstr>If taking drugs makes people feel good or better, what's the problem?</vt:lpstr>
      <vt:lpstr>If taking drugs makes people feel good or perform better, what's the problem? Continued</vt:lpstr>
      <vt:lpstr>Is Continued Drug Abuse a Voluntary Behavior?</vt:lpstr>
      <vt:lpstr>Why Do Some People Become Addicted to Drugs, While Others Do Not?</vt:lpstr>
      <vt:lpstr>Why Do Some People Become Addicted to Drugs, While Others Do Not? Continued</vt:lpstr>
      <vt:lpstr>What Environmental Factors Increase the Risk of Addiction?</vt:lpstr>
      <vt:lpstr>What Environmental Factors Increase the Risk of Addiction? Continued</vt:lpstr>
      <vt:lpstr>What Biological Factors Increase Risk of Addiction?</vt:lpstr>
      <vt:lpstr>What other Factors Increase Risk of Addiction?</vt:lpstr>
      <vt:lpstr>What other Factors Increase Risk of Addiction? Continued</vt:lpstr>
      <vt:lpstr>What Protective factors reduce the risk of addiction?</vt:lpstr>
      <vt:lpstr>Common Drugs Alcohol</vt:lpstr>
      <vt:lpstr>Common Drugs Cocaine</vt:lpstr>
      <vt:lpstr>Common Drugs GHB (gamma-Hydroxybutyric acid) </vt:lpstr>
      <vt:lpstr>Common Drugs  Heroin</vt:lpstr>
      <vt:lpstr>Common Drugs  Inhalants</vt:lpstr>
      <vt:lpstr>Common Drugs  LSD (Lysergic acid diethylamide)</vt:lpstr>
      <vt:lpstr>Common Drugs LSD</vt:lpstr>
      <vt:lpstr>Common Drugs  Marijuana </vt:lpstr>
      <vt:lpstr>Common Drugs MDMA/Ecstasy/Molly  </vt:lpstr>
      <vt:lpstr>Common Drugs MDMA</vt:lpstr>
      <vt:lpstr>Common Drugs Methamphetamine </vt:lpstr>
      <vt:lpstr>Common Drugs  Tobacco</vt:lpstr>
      <vt:lpstr>Common Drugs  Tobacco</vt:lpstr>
      <vt:lpstr>Common Drugs Tobacco</vt:lpstr>
      <vt:lpstr>Source</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Substance Use and Abuse</dc:title>
  <dc:creator>Althea Moser</dc:creator>
  <cp:lastModifiedBy>Althea Moser</cp:lastModifiedBy>
  <cp:revision>67</cp:revision>
  <dcterms:modified xsi:type="dcterms:W3CDTF">2021-05-04T23:50:59Z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0x01010069A0345007175C42BF52D4739B40344F</vt:lpwstr>
  </property>
  <property fmtid="{D5CDD505-2E9C-101B-9397-08002B2CF9AE}" pid="3" name="xd_Signature">
    <vt:bool>false</vt:bool>
  </property>
  <property fmtid="{D5CDD505-2E9C-101B-9397-08002B2CF9AE}" pid="4" name="xd_ProgID">
    <vt:lpwstr/>
  </property>
  <property fmtid="{D5CDD505-2E9C-101B-9397-08002B2CF9AE}" pid="5" name="_SourceUrl">
    <vt:lpwstr/>
  </property>
  <property fmtid="{D5CDD505-2E9C-101B-9397-08002B2CF9AE}" pid="6" name="_SharedFileIndex">
    <vt:lpwstr/>
  </property>
  <property fmtid="{D5CDD505-2E9C-101B-9397-08002B2CF9AE}" pid="7" name="ComplianceAssetId">
    <vt:lpwstr/>
  </property>
  <property fmtid="{D5CDD505-2E9C-101B-9397-08002B2CF9AE}" pid="8" name="TemplateUrl">
    <vt:lpwstr/>
  </property>
</Properties>
</file>