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40" r:id="rId4"/>
  </p:sldMasterIdLst>
  <p:sldIdLst>
    <p:sldId id="256" r:id="rId5"/>
    <p:sldId id="288" r:id="rId6"/>
    <p:sldId id="257" r:id="rId7"/>
    <p:sldId id="261" r:id="rId8"/>
    <p:sldId id="332" r:id="rId9"/>
    <p:sldId id="333" r:id="rId10"/>
    <p:sldId id="334" r:id="rId11"/>
    <p:sldId id="335" r:id="rId12"/>
    <p:sldId id="336" r:id="rId13"/>
    <p:sldId id="337" r:id="rId14"/>
    <p:sldId id="338" r:id="rId15"/>
    <p:sldId id="339" r:id="rId16"/>
    <p:sldId id="340" r:id="rId17"/>
    <p:sldId id="341" r:id="rId18"/>
    <p:sldId id="342" r:id="rId19"/>
    <p:sldId id="343" r:id="rId20"/>
    <p:sldId id="344" r:id="rId21"/>
    <p:sldId id="345" r:id="rId22"/>
    <p:sldId id="346" r:id="rId23"/>
    <p:sldId id="347" r:id="rId24"/>
    <p:sldId id="348" r:id="rId25"/>
    <p:sldId id="349" r:id="rId26"/>
    <p:sldId id="350" r:id="rId27"/>
    <p:sldId id="351" r:id="rId28"/>
    <p:sldId id="352" r:id="rId29"/>
    <p:sldId id="353" r:id="rId30"/>
    <p:sldId id="354" r:id="rId31"/>
    <p:sldId id="355" r:id="rId32"/>
    <p:sldId id="356" r:id="rId33"/>
    <p:sldId id="280" r:id="rId34"/>
    <p:sldId id="329" r:id="rId35"/>
    <p:sldId id="281" r:id="rId36"/>
    <p:sldId id="328" r:id="rId37"/>
    <p:sldId id="282" r:id="rId38"/>
    <p:sldId id="357" r:id="rId39"/>
    <p:sldId id="327" r:id="rId40"/>
    <p:sldId id="285" r:id="rId41"/>
    <p:sldId id="286" r:id="rId42"/>
    <p:sldId id="287" r:id="rId43"/>
    <p:sldId id="358" r:id="rId44"/>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8034" autoAdjust="0"/>
    <p:restoredTop sz="94660"/>
  </p:normalViewPr>
  <p:slideViewPr>
    <p:cSldViewPr snapToGrid="0">
      <p:cViewPr varScale="1">
        <p:scale>
          <a:sx n="75" d="100"/>
          <a:sy n="75" d="100"/>
        </p:scale>
        <p:origin x="210"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theme" Target="theme/theme1.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viewProps" Target="viewProps.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presProps" Target="pres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a:t>Click to edit Master title style</a:t>
            </a:r>
            <a:endParaRPr lang="en-US" dirty="0"/>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1800"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48774672"/>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132255319"/>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700258959"/>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preserve="1">
  <p:cSld name="Quote with Caption">
    <p:spTree>
      <p:nvGrpSpPr>
        <p:cNvPr id="1" name=""/>
        <p:cNvGrpSpPr/>
        <p:nvPr/>
      </p:nvGrpSpPr>
      <p:grpSpPr>
        <a:xfrm>
          <a:off x="0" y="0"/>
          <a:ext cx="0" cy="0"/>
          <a:chOff x="0" y="0"/>
          <a:chExt cx="0" cy="0"/>
        </a:xfrm>
      </p:grpSpPr>
      <p:pic>
        <p:nvPicPr>
          <p:cNvPr id="16" name="Picture 1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5" name="TextBox 14"/>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1" name="TextBox 10"/>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2"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03817213"/>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Name Card">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742653190"/>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11439960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03347783"/>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Tree>
    <p:extLst>
      <p:ext uri="{BB962C8B-B14F-4D97-AF65-F5344CB8AC3E}">
        <p14:creationId xmlns:p14="http://schemas.microsoft.com/office/powerpoint/2010/main" val="2390526071"/>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81719017"/>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idx="1"/>
          </p:nvPr>
        </p:nvSpPr>
        <p:spPr/>
        <p:txBody>
          <a:bodyPr anchor="ct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652426508"/>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990490008"/>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5/10/2021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4277142559"/>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702585234"/>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99629330"/>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063467842"/>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5/10/2021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10978115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5/10/2021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85545996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5/10/2021</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07914806"/>
      </p:ext>
    </p:extLst>
  </p:cSld>
  <p:clrMap bg1="dk1" tx1="lt1" bg2="dk2" tx2="lt2" accent1="accent1" accent2="accent2" accent3="accent3" accent4="accent4" accent5="accent5" accent6="accent6" hlink="hlink" folHlink="folHlink"/>
  <p:sldLayoutIdLst>
    <p:sldLayoutId id="2147483741" r:id="rId1"/>
    <p:sldLayoutId id="2147483742" r:id="rId2"/>
    <p:sldLayoutId id="2147483743" r:id="rId3"/>
    <p:sldLayoutId id="2147483744" r:id="rId4"/>
    <p:sldLayoutId id="2147483745" r:id="rId5"/>
    <p:sldLayoutId id="2147483746" r:id="rId6"/>
    <p:sldLayoutId id="2147483747" r:id="rId7"/>
    <p:sldLayoutId id="2147483748" r:id="rId8"/>
    <p:sldLayoutId id="2147483749" r:id="rId9"/>
    <p:sldLayoutId id="2147483750" r:id="rId10"/>
    <p:sldLayoutId id="2147483751" r:id="rId11"/>
    <p:sldLayoutId id="2147483752" r:id="rId12"/>
    <p:sldLayoutId id="2147483753" r:id="rId13"/>
    <p:sldLayoutId id="2147483754" r:id="rId14"/>
    <p:sldLayoutId id="2147483755" r:id="rId15"/>
    <p:sldLayoutId id="2147483756" r:id="rId16"/>
    <p:sldLayoutId id="2147483757" r:id="rId17"/>
  </p:sldLayoutIdLst>
  <p:txStyles>
    <p:titleStyle>
      <a:lvl1pPr algn="l" defTabSz="457200" rtl="0" eaLnBrk="1" latinLnBrk="0" hangingPunct="1">
        <a:spcBef>
          <a:spcPct val="0"/>
        </a:spcBef>
        <a:buNone/>
        <a:defRPr sz="3600" kern="1200" cap="all">
          <a:ln w="3175" cmpd="sng">
            <a:noFill/>
          </a:ln>
          <a:solidFill>
            <a:schemeClr val="tx1"/>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1800" kern="1200" cap="none">
          <a:solidFill>
            <a:schemeClr val="tx1"/>
          </a:solidFill>
          <a:effectLst/>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0"/>
        </a:spcBef>
        <a:spcAft>
          <a:spcPts val="1000"/>
        </a:spcAft>
        <a:buClr>
          <a:schemeClr val="tx1"/>
        </a:buClr>
        <a:buSzPct val="100000"/>
        <a:buFont typeface="Arial"/>
        <a:buChar char="•"/>
        <a:defRPr sz="1600" kern="1200" cap="none">
          <a:solidFill>
            <a:schemeClr val="tx1"/>
          </a:solidFill>
          <a:effectLst/>
          <a:latin typeface="Arial" panose="020B0604020202020204" pitchFamily="34" charset="0"/>
          <a:ea typeface="+mn-ea"/>
          <a:cs typeface="Arial" panose="020B0604020202020204" pitchFamily="34" charset="0"/>
        </a:defRPr>
      </a:lvl2pPr>
      <a:lvl3pPr marL="1200150" indent="-285750" algn="l" defTabSz="457200" rtl="0" eaLnBrk="1" latinLnBrk="0" hangingPunct="1">
        <a:spcBef>
          <a:spcPts val="0"/>
        </a:spcBef>
        <a:spcAft>
          <a:spcPts val="1000"/>
        </a:spcAft>
        <a:buClr>
          <a:schemeClr val="tx1"/>
        </a:buClr>
        <a:buSzPct val="100000"/>
        <a:buFont typeface="Arial"/>
        <a:buChar char="•"/>
        <a:defRPr sz="1400" kern="1200" cap="none">
          <a:solidFill>
            <a:schemeClr val="tx1"/>
          </a:solidFill>
          <a:effectLst/>
          <a:latin typeface="Arial" panose="020B0604020202020204" pitchFamily="34" charset="0"/>
          <a:ea typeface="+mn-ea"/>
          <a:cs typeface="Arial" panose="020B0604020202020204" pitchFamily="34" charset="0"/>
        </a:defRPr>
      </a:lvl3pPr>
      <a:lvl4pPr marL="15430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4pPr>
      <a:lvl5pPr marL="2000250" indent="-17145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3" Type="http://schemas.openxmlformats.org/officeDocument/2006/relationships/hyperlink" Target="https://www.nichd.nih.gov/health/topics/stds/conditioninfo/causes#:~:text=Any%20STI%20can%20be%20spread,pass%20from%20person%20to%20person" TargetMode="External"/><Relationship Id="rId2" Type="http://schemas.openxmlformats.org/officeDocument/2006/relationships/hyperlink" Target="https://www.cdc.gov/std/prevention/default.htm" TargetMode="External"/><Relationship Id="rId1" Type="http://schemas.openxmlformats.org/officeDocument/2006/relationships/slideLayout" Target="../slideLayouts/slideLayout2.xml"/><Relationship Id="rId5" Type="http://schemas.openxmlformats.org/officeDocument/2006/relationships/hyperlink" Target="https://www.nichd.nih.gov/health/topics/stds/conditioninfo/treatments" TargetMode="External"/><Relationship Id="rId4" Type="http://schemas.openxmlformats.org/officeDocument/2006/relationships/hyperlink" Target="https://www.nichd.nih.gov/health/topics/stds/conditioninfo/types" TargetMode="Externa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a:xfrm>
            <a:off x="2009422" y="1964267"/>
            <a:ext cx="9150703" cy="2421464"/>
          </a:xfrm>
        </p:spPr>
        <p:txBody>
          <a:bodyPr/>
          <a:lstStyle/>
          <a:p>
            <a:r>
              <a:rPr lang="en-US" b="1" dirty="0"/>
              <a:t>SEXUALLY TRANSMITTED DISEASES/infections</a:t>
            </a:r>
          </a:p>
        </p:txBody>
      </p:sp>
      <p:sp>
        <p:nvSpPr>
          <p:cNvPr id="3" name="Subtitle 2"/>
          <p:cNvSpPr>
            <a:spLocks noGrp="1"/>
          </p:cNvSpPr>
          <p:nvPr>
            <p:ph type="subTitle" idx="1"/>
          </p:nvPr>
        </p:nvSpPr>
        <p:spPr/>
        <p:txBody>
          <a:bodyPr>
            <a:normAutofit/>
          </a:bodyPr>
          <a:lstStyle/>
          <a:p>
            <a:r>
              <a:rPr lang="en-US" sz="3600" b="1" dirty="0"/>
              <a:t>CHAPTER thirteen</a:t>
            </a:r>
          </a:p>
        </p:txBody>
      </p:sp>
    </p:spTree>
    <p:extLst>
      <p:ext uri="{BB962C8B-B14F-4D97-AF65-F5344CB8AC3E}">
        <p14:creationId xmlns:p14="http://schemas.microsoft.com/office/powerpoint/2010/main" val="3157110369"/>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64F1D61-BF81-4E3E-8D51-97CAF4F58E60}"/>
              </a:ext>
            </a:extLst>
          </p:cNvPr>
          <p:cNvSpPr>
            <a:spLocks noGrp="1"/>
          </p:cNvSpPr>
          <p:nvPr>
            <p:ph type="title"/>
          </p:nvPr>
        </p:nvSpPr>
        <p:spPr/>
        <p:txBody>
          <a:bodyPr>
            <a:normAutofit/>
          </a:bodyPr>
          <a:lstStyle/>
          <a:p>
            <a:r>
              <a:rPr lang="en-US" b="1" dirty="0"/>
              <a:t>How are STDs and STIs Spread?</a:t>
            </a:r>
            <a:endParaRPr lang="en-US" dirty="0"/>
          </a:p>
        </p:txBody>
      </p:sp>
      <p:sp>
        <p:nvSpPr>
          <p:cNvPr id="3" name="Content Placeholder 2">
            <a:extLst>
              <a:ext uri="{FF2B5EF4-FFF2-40B4-BE49-F238E27FC236}">
                <a16:creationId xmlns:a16="http://schemas.microsoft.com/office/drawing/2014/main" id="{752E9677-19E9-4C94-8578-7172E322B1DF}"/>
              </a:ext>
            </a:extLst>
          </p:cNvPr>
          <p:cNvSpPr>
            <a:spLocks noGrp="1"/>
          </p:cNvSpPr>
          <p:nvPr>
            <p:ph idx="1"/>
          </p:nvPr>
        </p:nvSpPr>
        <p:spPr>
          <a:xfrm>
            <a:off x="685801" y="2065867"/>
            <a:ext cx="10909299" cy="4468283"/>
          </a:xfrm>
        </p:spPr>
        <p:txBody>
          <a:bodyPr/>
          <a:lstStyle/>
          <a:p>
            <a:r>
              <a:rPr lang="en-US" sz="2400" dirty="0"/>
              <a:t>Any STD/STI can be spread through sexual activity including sexual intercourse, and some STIs also are spread through oral sex and other sexual activity</a:t>
            </a:r>
          </a:p>
          <a:p>
            <a:r>
              <a:rPr lang="en-US" sz="2400" dirty="0"/>
              <a:t>Ejaculation does not have to occur for an STD/STI to pass from person to person</a:t>
            </a:r>
          </a:p>
          <a:p>
            <a:r>
              <a:rPr lang="en-US" sz="2400" dirty="0"/>
              <a:t>Sharing contaminated needles, such as those used to inject drugs, or using contaminated body piercing or tattooing equipment</a:t>
            </a:r>
          </a:p>
          <a:p>
            <a:r>
              <a:rPr lang="en-US" sz="2400" dirty="0"/>
              <a:t>Regardless of how a person is exposed, once a person is infected by an STD/STI, he or she can spread the infection to other people through oral, vaginal, or anal sex, even if he or she has no symptoms.</a:t>
            </a:r>
          </a:p>
          <a:p>
            <a:endParaRPr lang="en-US" dirty="0"/>
          </a:p>
          <a:p>
            <a:endParaRPr lang="en-US" dirty="0"/>
          </a:p>
        </p:txBody>
      </p:sp>
    </p:spTree>
    <p:extLst>
      <p:ext uri="{BB962C8B-B14F-4D97-AF65-F5344CB8AC3E}">
        <p14:creationId xmlns:p14="http://schemas.microsoft.com/office/powerpoint/2010/main" val="2014035305"/>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304A1A4-C6E4-4FB5-A197-995D3987D5F4}"/>
              </a:ext>
            </a:extLst>
          </p:cNvPr>
          <p:cNvSpPr>
            <a:spLocks noGrp="1"/>
          </p:cNvSpPr>
          <p:nvPr>
            <p:ph type="title"/>
          </p:nvPr>
        </p:nvSpPr>
        <p:spPr/>
        <p:txBody>
          <a:bodyPr>
            <a:normAutofit fontScale="90000"/>
          </a:bodyPr>
          <a:lstStyle/>
          <a:p>
            <a:br>
              <a:rPr lang="en-US" b="1" dirty="0"/>
            </a:br>
            <a:r>
              <a:rPr lang="en-US" b="1" dirty="0"/>
              <a:t>Common Types of stis:</a:t>
            </a:r>
            <a:br>
              <a:rPr lang="en-US" b="1" dirty="0"/>
            </a:br>
            <a:br>
              <a:rPr lang="en-US" b="1" dirty="0"/>
            </a:br>
            <a:r>
              <a:rPr lang="en-US" b="1" dirty="0"/>
              <a:t>Chlamydia</a:t>
            </a:r>
            <a:br>
              <a:rPr lang="en-US" b="1" dirty="0"/>
            </a:br>
            <a:br>
              <a:rPr lang="en-US" b="1" dirty="0"/>
            </a:br>
            <a:r>
              <a:rPr lang="en-US" b="1" dirty="0"/>
              <a:t> </a:t>
            </a:r>
            <a:br>
              <a:rPr lang="en-US" b="1" i="1" dirty="0"/>
            </a:br>
            <a:endParaRPr lang="en-US" dirty="0"/>
          </a:p>
        </p:txBody>
      </p:sp>
      <p:sp>
        <p:nvSpPr>
          <p:cNvPr id="3" name="Content Placeholder 2">
            <a:extLst>
              <a:ext uri="{FF2B5EF4-FFF2-40B4-BE49-F238E27FC236}">
                <a16:creationId xmlns:a16="http://schemas.microsoft.com/office/drawing/2014/main" id="{BA6928CB-D98F-49E9-828E-B009BEB0782B}"/>
              </a:ext>
            </a:extLst>
          </p:cNvPr>
          <p:cNvSpPr>
            <a:spLocks noGrp="1"/>
          </p:cNvSpPr>
          <p:nvPr>
            <p:ph idx="1"/>
          </p:nvPr>
        </p:nvSpPr>
        <p:spPr>
          <a:xfrm>
            <a:off x="685801" y="1816099"/>
            <a:ext cx="10871199" cy="4597401"/>
          </a:xfrm>
        </p:spPr>
        <p:txBody>
          <a:bodyPr>
            <a:normAutofit/>
          </a:bodyPr>
          <a:lstStyle/>
          <a:p>
            <a:pPr lvl="0"/>
            <a:r>
              <a:rPr lang="en-US" sz="2400" dirty="0"/>
              <a:t>Caused by the bacterium </a:t>
            </a:r>
            <a:r>
              <a:rPr lang="en-US" sz="2400" i="1" dirty="0"/>
              <a:t>Chlamydia trachomatis</a:t>
            </a:r>
            <a:endParaRPr lang="en-US" sz="2400" dirty="0"/>
          </a:p>
          <a:p>
            <a:pPr marL="0" indent="0">
              <a:buNone/>
            </a:pPr>
            <a:endParaRPr lang="en-US" sz="2400" dirty="0"/>
          </a:p>
          <a:p>
            <a:pPr lvl="0"/>
            <a:r>
              <a:rPr lang="en-US" sz="2400" dirty="0"/>
              <a:t>Can be transmitted during vaginal, oral, or anal sexual contact with an infected partner</a:t>
            </a:r>
          </a:p>
          <a:p>
            <a:endParaRPr lang="en-US" sz="2400" dirty="0"/>
          </a:p>
          <a:p>
            <a:pPr lvl="0"/>
            <a:r>
              <a:rPr lang="en-US" sz="2400" dirty="0"/>
              <a:t>Many infected individuals will not experience symptoms, but chlamydia can cause fever, abdominal pain, and unusual discharge from the penis or vagina</a:t>
            </a:r>
          </a:p>
          <a:p>
            <a:pPr marL="0" indent="0">
              <a:buNone/>
            </a:pPr>
            <a:r>
              <a:rPr lang="en-US" sz="2400" dirty="0"/>
              <a:t> </a:t>
            </a:r>
          </a:p>
          <a:p>
            <a:r>
              <a:rPr lang="en-US" sz="2400" dirty="0"/>
              <a:t>Can be treated with antibiotics</a:t>
            </a:r>
          </a:p>
          <a:p>
            <a:endParaRPr lang="en-US" sz="2000" dirty="0"/>
          </a:p>
        </p:txBody>
      </p:sp>
    </p:spTree>
    <p:extLst>
      <p:ext uri="{BB962C8B-B14F-4D97-AF65-F5344CB8AC3E}">
        <p14:creationId xmlns:p14="http://schemas.microsoft.com/office/powerpoint/2010/main" val="3664721716"/>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32FDC36-0DBE-458F-A29F-A0A5781EBB96}"/>
              </a:ext>
            </a:extLst>
          </p:cNvPr>
          <p:cNvSpPr>
            <a:spLocks noGrp="1"/>
          </p:cNvSpPr>
          <p:nvPr>
            <p:ph type="title"/>
          </p:nvPr>
        </p:nvSpPr>
        <p:spPr/>
        <p:txBody>
          <a:bodyPr>
            <a:normAutofit/>
          </a:bodyPr>
          <a:lstStyle/>
          <a:p>
            <a:r>
              <a:rPr lang="en-US" b="1" dirty="0"/>
              <a:t>Chlamydia (continued)</a:t>
            </a:r>
            <a:endParaRPr lang="en-US" dirty="0"/>
          </a:p>
        </p:txBody>
      </p:sp>
      <p:sp>
        <p:nvSpPr>
          <p:cNvPr id="3" name="Content Placeholder 2">
            <a:extLst>
              <a:ext uri="{FF2B5EF4-FFF2-40B4-BE49-F238E27FC236}">
                <a16:creationId xmlns:a16="http://schemas.microsoft.com/office/drawing/2014/main" id="{4DEAB9AE-4F56-48E4-A171-827531F768BB}"/>
              </a:ext>
            </a:extLst>
          </p:cNvPr>
          <p:cNvSpPr>
            <a:spLocks noGrp="1"/>
          </p:cNvSpPr>
          <p:nvPr>
            <p:ph idx="1"/>
          </p:nvPr>
        </p:nvSpPr>
        <p:spPr>
          <a:xfrm>
            <a:off x="685801" y="2142067"/>
            <a:ext cx="10131425" cy="4309533"/>
          </a:xfrm>
        </p:spPr>
        <p:txBody>
          <a:bodyPr>
            <a:normAutofit fontScale="92500"/>
          </a:bodyPr>
          <a:lstStyle/>
          <a:p>
            <a:r>
              <a:rPr lang="en-US" sz="2400" dirty="0"/>
              <a:t>If untreated, can cause pelvic inflammatory disease (PID), which can lead to chronic pelvic pain and permanent damage to a woman's reproductive organs. This damage may lead to ectopic pregnancy and infertility.</a:t>
            </a:r>
          </a:p>
          <a:p>
            <a:pPr marL="0" indent="0">
              <a:buNone/>
            </a:pPr>
            <a:endParaRPr lang="en-US" sz="2400" dirty="0"/>
          </a:p>
          <a:p>
            <a:r>
              <a:rPr lang="en-US" sz="2400" dirty="0"/>
              <a:t>Can be transmitted to fetus during pregnancy or to infant during delivery, causing eye infections or pneumonia</a:t>
            </a:r>
          </a:p>
          <a:p>
            <a:endParaRPr lang="en-US" sz="2400" dirty="0"/>
          </a:p>
          <a:p>
            <a:r>
              <a:rPr lang="en-US" sz="2400" dirty="0"/>
              <a:t>To prevent health complications and sexual transmission, treatment should be provided promptly for all persons testing positive for infection, and recent sexual partners should be treated at the same time to prevent reinfection</a:t>
            </a:r>
          </a:p>
        </p:txBody>
      </p:sp>
    </p:spTree>
    <p:extLst>
      <p:ext uri="{BB962C8B-B14F-4D97-AF65-F5344CB8AC3E}">
        <p14:creationId xmlns:p14="http://schemas.microsoft.com/office/powerpoint/2010/main" val="3551026865"/>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AC7DF24-BFE5-4CFB-BAC9-3A1BE71FDDF3}"/>
              </a:ext>
            </a:extLst>
          </p:cNvPr>
          <p:cNvSpPr>
            <a:spLocks noGrp="1"/>
          </p:cNvSpPr>
          <p:nvPr>
            <p:ph type="title"/>
          </p:nvPr>
        </p:nvSpPr>
        <p:spPr/>
        <p:txBody>
          <a:bodyPr>
            <a:normAutofit/>
          </a:bodyPr>
          <a:lstStyle/>
          <a:p>
            <a:r>
              <a:rPr lang="en-US" b="1" dirty="0"/>
              <a:t>Gonorrhea</a:t>
            </a:r>
            <a:br>
              <a:rPr lang="en-US" dirty="0"/>
            </a:br>
            <a:endParaRPr lang="en-US" dirty="0"/>
          </a:p>
        </p:txBody>
      </p:sp>
      <p:sp>
        <p:nvSpPr>
          <p:cNvPr id="3" name="Content Placeholder 2">
            <a:extLst>
              <a:ext uri="{FF2B5EF4-FFF2-40B4-BE49-F238E27FC236}">
                <a16:creationId xmlns:a16="http://schemas.microsoft.com/office/drawing/2014/main" id="{B18FCA9B-0780-4074-AF6D-2FAFE1A73C33}"/>
              </a:ext>
            </a:extLst>
          </p:cNvPr>
          <p:cNvSpPr>
            <a:spLocks noGrp="1"/>
          </p:cNvSpPr>
          <p:nvPr>
            <p:ph idx="1"/>
          </p:nvPr>
        </p:nvSpPr>
        <p:spPr>
          <a:xfrm>
            <a:off x="685801" y="2142067"/>
            <a:ext cx="10131425" cy="4106333"/>
          </a:xfrm>
        </p:spPr>
        <p:txBody>
          <a:bodyPr>
            <a:noAutofit/>
          </a:bodyPr>
          <a:lstStyle/>
          <a:p>
            <a:r>
              <a:rPr lang="en-US" sz="2400" dirty="0"/>
              <a:t>Caused by the bacterium </a:t>
            </a:r>
            <a:r>
              <a:rPr lang="en-US" sz="2400" i="1" dirty="0"/>
              <a:t>Neisseria gonorrhoeae</a:t>
            </a:r>
          </a:p>
          <a:p>
            <a:r>
              <a:rPr lang="en-US" sz="2400" dirty="0"/>
              <a:t>Most common symptoms include discharge from the vagina or penis and painful or difficult urination</a:t>
            </a:r>
          </a:p>
          <a:p>
            <a:r>
              <a:rPr lang="en-US" sz="2400" dirty="0"/>
              <a:t>Can be treated with antibiotics</a:t>
            </a:r>
          </a:p>
          <a:p>
            <a:r>
              <a:rPr lang="en-US" sz="2400" dirty="0"/>
              <a:t>If left untreated, gonorrhea can cause pelvic inflammatory disease, ectopic pregnancy and infertility</a:t>
            </a:r>
          </a:p>
          <a:p>
            <a:r>
              <a:rPr lang="en-US" sz="2400" dirty="0"/>
              <a:t>In both men and women, gonorrhea can also infect the mouth, throat, eyes, and rectum and can spread to the blood and joints, where it can become a life-threatening illness</a:t>
            </a:r>
          </a:p>
        </p:txBody>
      </p:sp>
    </p:spTree>
    <p:extLst>
      <p:ext uri="{BB962C8B-B14F-4D97-AF65-F5344CB8AC3E}">
        <p14:creationId xmlns:p14="http://schemas.microsoft.com/office/powerpoint/2010/main" val="755542758"/>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CFFF45E-A5C9-4A8C-9A06-816C9E05B796}"/>
              </a:ext>
            </a:extLst>
          </p:cNvPr>
          <p:cNvSpPr>
            <a:spLocks noGrp="1"/>
          </p:cNvSpPr>
          <p:nvPr>
            <p:ph type="title"/>
          </p:nvPr>
        </p:nvSpPr>
        <p:spPr/>
        <p:txBody>
          <a:bodyPr>
            <a:normAutofit/>
          </a:bodyPr>
          <a:lstStyle/>
          <a:p>
            <a:r>
              <a:rPr lang="en-US" b="1" dirty="0"/>
              <a:t>Gonorrhea (continued)</a:t>
            </a:r>
            <a:endParaRPr lang="en-US" dirty="0"/>
          </a:p>
        </p:txBody>
      </p:sp>
      <p:sp>
        <p:nvSpPr>
          <p:cNvPr id="3" name="Content Placeholder 2">
            <a:extLst>
              <a:ext uri="{FF2B5EF4-FFF2-40B4-BE49-F238E27FC236}">
                <a16:creationId xmlns:a16="http://schemas.microsoft.com/office/drawing/2014/main" id="{3FCCEC51-FA2E-4B06-8D0E-F44B744B573A}"/>
              </a:ext>
            </a:extLst>
          </p:cNvPr>
          <p:cNvSpPr>
            <a:spLocks noGrp="1"/>
          </p:cNvSpPr>
          <p:nvPr>
            <p:ph idx="1"/>
          </p:nvPr>
        </p:nvSpPr>
        <p:spPr/>
        <p:txBody>
          <a:bodyPr>
            <a:noAutofit/>
          </a:bodyPr>
          <a:lstStyle/>
          <a:p>
            <a:r>
              <a:rPr lang="en-US" sz="2400" dirty="0"/>
              <a:t>Can be transmitted to the fetus during pregnancy</a:t>
            </a:r>
          </a:p>
          <a:p>
            <a:r>
              <a:rPr lang="en-US" sz="2400" dirty="0"/>
              <a:t>Sexual partners should be treated at the same time to prevent reinfection</a:t>
            </a:r>
          </a:p>
          <a:p>
            <a:r>
              <a:rPr lang="en-US" sz="2400" dirty="0"/>
              <a:t>People with gonorrhea can more easily contract HIV, the virus that causes AIDS. HIV-infected people with gonorrhea are also more likely to transmit the virus to someone else</a:t>
            </a:r>
          </a:p>
          <a:p>
            <a:r>
              <a:rPr lang="en-US" sz="2400" dirty="0"/>
              <a:t>Because chlamydia and gonorrhea often occur together, people who have one infection are typically treated for both by their health care provider</a:t>
            </a:r>
          </a:p>
        </p:txBody>
      </p:sp>
    </p:spTree>
    <p:extLst>
      <p:ext uri="{BB962C8B-B14F-4D97-AF65-F5344CB8AC3E}">
        <p14:creationId xmlns:p14="http://schemas.microsoft.com/office/powerpoint/2010/main" val="3704218049"/>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D18C51A-6EC2-4D50-A5FD-5355AAC52910}"/>
              </a:ext>
            </a:extLst>
          </p:cNvPr>
          <p:cNvSpPr>
            <a:spLocks noGrp="1"/>
          </p:cNvSpPr>
          <p:nvPr>
            <p:ph type="title"/>
          </p:nvPr>
        </p:nvSpPr>
        <p:spPr/>
        <p:txBody>
          <a:bodyPr>
            <a:normAutofit/>
          </a:bodyPr>
          <a:lstStyle/>
          <a:p>
            <a:r>
              <a:rPr lang="en-US" b="1" dirty="0"/>
              <a:t>Genital Herpes</a:t>
            </a:r>
            <a:endParaRPr lang="en-US" dirty="0"/>
          </a:p>
        </p:txBody>
      </p:sp>
      <p:sp>
        <p:nvSpPr>
          <p:cNvPr id="3" name="Content Placeholder 2">
            <a:extLst>
              <a:ext uri="{FF2B5EF4-FFF2-40B4-BE49-F238E27FC236}">
                <a16:creationId xmlns:a16="http://schemas.microsoft.com/office/drawing/2014/main" id="{1437B895-C6BD-4FC7-9D99-50535E557C77}"/>
              </a:ext>
            </a:extLst>
          </p:cNvPr>
          <p:cNvSpPr>
            <a:spLocks noGrp="1"/>
          </p:cNvSpPr>
          <p:nvPr>
            <p:ph idx="1"/>
          </p:nvPr>
        </p:nvSpPr>
        <p:spPr>
          <a:xfrm>
            <a:off x="685801" y="2142067"/>
            <a:ext cx="10131425" cy="4461933"/>
          </a:xfrm>
        </p:spPr>
        <p:txBody>
          <a:bodyPr>
            <a:noAutofit/>
          </a:bodyPr>
          <a:lstStyle/>
          <a:p>
            <a:r>
              <a:rPr lang="en-US" sz="2400" dirty="0"/>
              <a:t>Caused by the herpes simplex virus (HSV)</a:t>
            </a:r>
          </a:p>
          <a:p>
            <a:r>
              <a:rPr lang="en-US" sz="2400" dirty="0"/>
              <a:t>There are two different strains, or types: HSV type 1 (HSV-1) and type 2 (HSV-2). Both can cause genital herpes, although most cases of genital herpes are caused by HSV-2</a:t>
            </a:r>
          </a:p>
          <a:p>
            <a:r>
              <a:rPr lang="en-US" sz="2400" dirty="0"/>
              <a:t>Symptoms of HSV-1 usually appear as fever blisters or cold sores on the lips, but it can also infect the genital region through oral-genital or genital-genital contact. </a:t>
            </a:r>
          </a:p>
          <a:p>
            <a:r>
              <a:rPr lang="en-US" sz="2400" dirty="0"/>
              <a:t>Symptoms of HSV-2 are typically painful, watery skin blisters on or around the genitals or anus. </a:t>
            </a:r>
          </a:p>
          <a:p>
            <a:r>
              <a:rPr lang="en-US" sz="2400" dirty="0"/>
              <a:t>Substantial numbers of people who carry these viruses have no or only minimal signs or symptoms</a:t>
            </a:r>
          </a:p>
        </p:txBody>
      </p:sp>
    </p:spTree>
    <p:extLst>
      <p:ext uri="{BB962C8B-B14F-4D97-AF65-F5344CB8AC3E}">
        <p14:creationId xmlns:p14="http://schemas.microsoft.com/office/powerpoint/2010/main" val="1198798989"/>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2ABF33-A1E4-48EF-A58F-90A9566158BE}"/>
              </a:ext>
            </a:extLst>
          </p:cNvPr>
          <p:cNvSpPr>
            <a:spLocks noGrp="1"/>
          </p:cNvSpPr>
          <p:nvPr>
            <p:ph type="title"/>
          </p:nvPr>
        </p:nvSpPr>
        <p:spPr/>
        <p:txBody>
          <a:bodyPr>
            <a:normAutofit/>
          </a:bodyPr>
          <a:lstStyle/>
          <a:p>
            <a:r>
              <a:rPr lang="en-US" b="1" dirty="0"/>
              <a:t>Genital Herpes (continued)</a:t>
            </a:r>
            <a:endParaRPr lang="en-US" dirty="0"/>
          </a:p>
        </p:txBody>
      </p:sp>
      <p:sp>
        <p:nvSpPr>
          <p:cNvPr id="3" name="Content Placeholder 2">
            <a:extLst>
              <a:ext uri="{FF2B5EF4-FFF2-40B4-BE49-F238E27FC236}">
                <a16:creationId xmlns:a16="http://schemas.microsoft.com/office/drawing/2014/main" id="{AD244D7C-09A6-4740-B9CC-F55B2C3F2ECF}"/>
              </a:ext>
            </a:extLst>
          </p:cNvPr>
          <p:cNvSpPr>
            <a:spLocks noGrp="1"/>
          </p:cNvSpPr>
          <p:nvPr>
            <p:ph idx="1"/>
          </p:nvPr>
        </p:nvSpPr>
        <p:spPr>
          <a:xfrm>
            <a:off x="685801" y="2142067"/>
            <a:ext cx="10131425" cy="4353983"/>
          </a:xfrm>
        </p:spPr>
        <p:txBody>
          <a:bodyPr>
            <a:normAutofit/>
          </a:bodyPr>
          <a:lstStyle/>
          <a:p>
            <a:r>
              <a:rPr lang="en-US" sz="2400" dirty="0"/>
              <a:t>Cannot be cured, but can be controlled with medication</a:t>
            </a:r>
          </a:p>
          <a:p>
            <a:r>
              <a:rPr lang="en-US" sz="2400" dirty="0"/>
              <a:t>One medication can be taken daily to make it less likely that the infection will pass on to sex partner(s) or to infants during childbirth</a:t>
            </a:r>
          </a:p>
          <a:p>
            <a:r>
              <a:rPr lang="en-US" sz="2400" dirty="0"/>
              <a:t>Some people will experience outbreaks of symptoms in which new blisters form on the skin in the genital area; at those times, the virus is more likely to be passed on to other people</a:t>
            </a:r>
          </a:p>
          <a:p>
            <a:r>
              <a:rPr lang="en-US" sz="2400" dirty="0"/>
              <a:t>Pregnant women, especially those who acquire genital herpes for the first time during pregnancy, may pass the infection to their newborns, causing life-threatening neonatal HSV, an infection affecting the infant's skin, brain, and other organs</a:t>
            </a:r>
          </a:p>
        </p:txBody>
      </p:sp>
    </p:spTree>
    <p:extLst>
      <p:ext uri="{BB962C8B-B14F-4D97-AF65-F5344CB8AC3E}">
        <p14:creationId xmlns:p14="http://schemas.microsoft.com/office/powerpoint/2010/main" val="243034610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1FDE57-09F9-4BAB-8FC2-4E701EF4E54C}"/>
              </a:ext>
            </a:extLst>
          </p:cNvPr>
          <p:cNvSpPr>
            <a:spLocks noGrp="1"/>
          </p:cNvSpPr>
          <p:nvPr>
            <p:ph type="title"/>
          </p:nvPr>
        </p:nvSpPr>
        <p:spPr/>
        <p:txBody>
          <a:bodyPr>
            <a:normAutofit/>
          </a:bodyPr>
          <a:lstStyle/>
          <a:p>
            <a:r>
              <a:rPr lang="en-US" b="1" dirty="0"/>
              <a:t>HIV/AIDS</a:t>
            </a:r>
            <a:br>
              <a:rPr lang="en-US" dirty="0"/>
            </a:br>
            <a:endParaRPr lang="en-US" dirty="0"/>
          </a:p>
        </p:txBody>
      </p:sp>
      <p:sp>
        <p:nvSpPr>
          <p:cNvPr id="3" name="Content Placeholder 2">
            <a:extLst>
              <a:ext uri="{FF2B5EF4-FFF2-40B4-BE49-F238E27FC236}">
                <a16:creationId xmlns:a16="http://schemas.microsoft.com/office/drawing/2014/main" id="{8D24F62C-4A13-4257-BBCF-C3A118F8555F}"/>
              </a:ext>
            </a:extLst>
          </p:cNvPr>
          <p:cNvSpPr>
            <a:spLocks noGrp="1"/>
          </p:cNvSpPr>
          <p:nvPr>
            <p:ph idx="1"/>
          </p:nvPr>
        </p:nvSpPr>
        <p:spPr>
          <a:xfrm>
            <a:off x="685801" y="2686049"/>
            <a:ext cx="11017249" cy="3937001"/>
          </a:xfrm>
        </p:spPr>
        <p:txBody>
          <a:bodyPr>
            <a:normAutofit/>
          </a:bodyPr>
          <a:lstStyle/>
          <a:p>
            <a:r>
              <a:rPr lang="en-US" sz="2400" dirty="0"/>
              <a:t>HIV, human immunodeficiency virus,</a:t>
            </a:r>
            <a:r>
              <a:rPr lang="en-US" sz="2400" u="sng" baseline="30000" dirty="0"/>
              <a:t> </a:t>
            </a:r>
            <a:r>
              <a:rPr lang="en-US" sz="2400" dirty="0"/>
              <a:t>is the virus that causes AIDS</a:t>
            </a:r>
          </a:p>
          <a:p>
            <a:r>
              <a:rPr lang="en-US" sz="2400" dirty="0"/>
              <a:t>HIV destroys the body's immune system by killing the blood cells that fight infection</a:t>
            </a:r>
          </a:p>
          <a:p>
            <a:r>
              <a:rPr lang="en-US" sz="2400" dirty="0"/>
              <a:t>Once HIV destroys a substantial proportion of these cells, the body's ability to fight off and recover from infections is compromised. This advanced stage of HIV infection is known as AIDS</a:t>
            </a:r>
          </a:p>
          <a:p>
            <a:r>
              <a:rPr lang="en-US" sz="2400" dirty="0"/>
              <a:t>People whose HIV infection has progressed to AIDS have a weakened immune system and are very susceptible to opportunistic infections that do not normally make people sick and to certain forms of cancer</a:t>
            </a:r>
          </a:p>
          <a:p>
            <a:endParaRPr lang="en-US" dirty="0"/>
          </a:p>
          <a:p>
            <a:endParaRPr lang="en-US" dirty="0"/>
          </a:p>
          <a:p>
            <a:endParaRPr lang="en-US" dirty="0"/>
          </a:p>
        </p:txBody>
      </p:sp>
    </p:spTree>
    <p:extLst>
      <p:ext uri="{BB962C8B-B14F-4D97-AF65-F5344CB8AC3E}">
        <p14:creationId xmlns:p14="http://schemas.microsoft.com/office/powerpoint/2010/main" val="4260496141"/>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BE278C7-FD9F-4CE9-BF1A-F9162E572650}"/>
              </a:ext>
            </a:extLst>
          </p:cNvPr>
          <p:cNvSpPr>
            <a:spLocks noGrp="1"/>
          </p:cNvSpPr>
          <p:nvPr>
            <p:ph type="title"/>
          </p:nvPr>
        </p:nvSpPr>
        <p:spPr/>
        <p:txBody>
          <a:bodyPr>
            <a:normAutofit/>
          </a:bodyPr>
          <a:lstStyle/>
          <a:p>
            <a:r>
              <a:rPr lang="en-US" b="1" dirty="0"/>
              <a:t>HIV/AIDS (continued)</a:t>
            </a:r>
            <a:endParaRPr lang="en-US" dirty="0"/>
          </a:p>
        </p:txBody>
      </p:sp>
      <p:sp>
        <p:nvSpPr>
          <p:cNvPr id="3" name="Content Placeholder 2">
            <a:extLst>
              <a:ext uri="{FF2B5EF4-FFF2-40B4-BE49-F238E27FC236}">
                <a16:creationId xmlns:a16="http://schemas.microsoft.com/office/drawing/2014/main" id="{4B91704E-C72E-48D1-A8C8-8A95BE4D77E5}"/>
              </a:ext>
            </a:extLst>
          </p:cNvPr>
          <p:cNvSpPr>
            <a:spLocks noGrp="1"/>
          </p:cNvSpPr>
          <p:nvPr>
            <p:ph idx="1"/>
          </p:nvPr>
        </p:nvSpPr>
        <p:spPr>
          <a:xfrm>
            <a:off x="685801" y="1841500"/>
            <a:ext cx="10131425" cy="4775201"/>
          </a:xfrm>
        </p:spPr>
        <p:txBody>
          <a:bodyPr>
            <a:normAutofit/>
          </a:bodyPr>
          <a:lstStyle/>
          <a:p>
            <a:r>
              <a:rPr lang="en-US" sz="2400" dirty="0"/>
              <a:t>In people who do not have HIV, the infection can be prevented by many tools, including abstaining from sex, limiting the number of sexual partners, never sharing needles, and using condoms appropriately.</a:t>
            </a:r>
          </a:p>
          <a:p>
            <a:r>
              <a:rPr lang="en-US" sz="2400" dirty="0"/>
              <a:t>Persons who may be at very high risk of HIV infection may be able to obtain HIV Pre-Exposure Prophylaxis or PrEP, from their doctor to take every day so they can prevent HIV infection</a:t>
            </a:r>
          </a:p>
          <a:p>
            <a:r>
              <a:rPr lang="en-US" sz="2400" dirty="0"/>
              <a:t>AIDS can be prevented in those with HIV infection by early initiation of antiretroviral therapy</a:t>
            </a:r>
          </a:p>
        </p:txBody>
      </p:sp>
    </p:spTree>
    <p:extLst>
      <p:ext uri="{BB962C8B-B14F-4D97-AF65-F5344CB8AC3E}">
        <p14:creationId xmlns:p14="http://schemas.microsoft.com/office/powerpoint/2010/main" val="370749289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20F65B5-AC84-4CC6-B46C-6BEC5965F01E}"/>
              </a:ext>
            </a:extLst>
          </p:cNvPr>
          <p:cNvSpPr>
            <a:spLocks noGrp="1"/>
          </p:cNvSpPr>
          <p:nvPr>
            <p:ph type="title"/>
          </p:nvPr>
        </p:nvSpPr>
        <p:spPr/>
        <p:txBody>
          <a:bodyPr>
            <a:normAutofit/>
          </a:bodyPr>
          <a:lstStyle/>
          <a:p>
            <a:r>
              <a:rPr lang="en-US" b="1" dirty="0"/>
              <a:t>HIV/AIDS (continued)</a:t>
            </a:r>
            <a:endParaRPr lang="en-US" dirty="0"/>
          </a:p>
        </p:txBody>
      </p:sp>
      <p:sp>
        <p:nvSpPr>
          <p:cNvPr id="3" name="Content Placeholder 2">
            <a:extLst>
              <a:ext uri="{FF2B5EF4-FFF2-40B4-BE49-F238E27FC236}">
                <a16:creationId xmlns:a16="http://schemas.microsoft.com/office/drawing/2014/main" id="{69037689-30F3-488C-9C50-641417318201}"/>
              </a:ext>
            </a:extLst>
          </p:cNvPr>
          <p:cNvSpPr>
            <a:spLocks noGrp="1"/>
          </p:cNvSpPr>
          <p:nvPr>
            <p:ph idx="1"/>
          </p:nvPr>
        </p:nvSpPr>
        <p:spPr/>
        <p:txBody>
          <a:bodyPr>
            <a:normAutofit/>
          </a:bodyPr>
          <a:lstStyle/>
          <a:p>
            <a:pPr lvl="0"/>
            <a:r>
              <a:rPr lang="en-US" sz="2400" dirty="0"/>
              <a:t>Transmission of the virus primarily occurs during unprotected sexual activity and by sharing needles used to inject intravenous drugs</a:t>
            </a:r>
          </a:p>
          <a:p>
            <a:pPr marL="0" indent="0">
              <a:buNone/>
            </a:pPr>
            <a:r>
              <a:rPr lang="en-US" sz="2400" dirty="0"/>
              <a:t> </a:t>
            </a:r>
          </a:p>
          <a:p>
            <a:r>
              <a:rPr lang="en-US" sz="2400" dirty="0"/>
              <a:t>HIV can also spread from mother to fetus during pregnancy and from mother to infant during delivery and breastfeeding. However, treatments are available that can virtually eliminate these types of transmission</a:t>
            </a:r>
          </a:p>
        </p:txBody>
      </p:sp>
    </p:spTree>
    <p:extLst>
      <p:ext uri="{BB962C8B-B14F-4D97-AF65-F5344CB8AC3E}">
        <p14:creationId xmlns:p14="http://schemas.microsoft.com/office/powerpoint/2010/main" val="128993893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55D1B7E-A055-3C4B-A96D-120350E0E292}"/>
              </a:ext>
            </a:extLst>
          </p:cNvPr>
          <p:cNvSpPr>
            <a:spLocks noGrp="1"/>
          </p:cNvSpPr>
          <p:nvPr>
            <p:ph type="title"/>
          </p:nvPr>
        </p:nvSpPr>
        <p:spPr/>
        <p:txBody>
          <a:bodyPr/>
          <a:lstStyle/>
          <a:p>
            <a:r>
              <a:rPr lang="en-US" b="1" dirty="0"/>
              <a:t>objectives</a:t>
            </a:r>
          </a:p>
        </p:txBody>
      </p:sp>
      <p:sp>
        <p:nvSpPr>
          <p:cNvPr id="3" name="Content Placeholder 2">
            <a:extLst>
              <a:ext uri="{FF2B5EF4-FFF2-40B4-BE49-F238E27FC236}">
                <a16:creationId xmlns:a16="http://schemas.microsoft.com/office/drawing/2014/main" id="{08EA1991-969B-BA48-A92B-FFD43CD5D0BE}"/>
              </a:ext>
            </a:extLst>
          </p:cNvPr>
          <p:cNvSpPr>
            <a:spLocks noGrp="1"/>
          </p:cNvSpPr>
          <p:nvPr>
            <p:ph idx="1"/>
          </p:nvPr>
        </p:nvSpPr>
        <p:spPr/>
        <p:txBody>
          <a:bodyPr>
            <a:normAutofit/>
          </a:bodyPr>
          <a:lstStyle/>
          <a:p>
            <a:pPr lvl="0"/>
            <a:r>
              <a:rPr lang="en-US" sz="3000" dirty="0"/>
              <a:t>Define sexually transmitted diseases, explain how they are transmitted, and identify the most common sexually transmitted diseases/infections</a:t>
            </a:r>
          </a:p>
          <a:p>
            <a:r>
              <a:rPr lang="en-US" sz="3000" dirty="0"/>
              <a:t>Identify the incidence, prevalence, and cost of sexually transmitted infections in the United States</a:t>
            </a:r>
          </a:p>
          <a:p>
            <a:pPr lvl="0"/>
            <a:r>
              <a:rPr lang="en-US" sz="3000" dirty="0"/>
              <a:t>Learn prevention techniques and treatment options</a:t>
            </a:r>
          </a:p>
        </p:txBody>
      </p:sp>
    </p:spTree>
    <p:extLst>
      <p:ext uri="{BB962C8B-B14F-4D97-AF65-F5344CB8AC3E}">
        <p14:creationId xmlns:p14="http://schemas.microsoft.com/office/powerpoint/2010/main" val="2420478894"/>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7114229-269F-4DE0-B0F4-3702902ACAF6}"/>
              </a:ext>
            </a:extLst>
          </p:cNvPr>
          <p:cNvSpPr>
            <a:spLocks noGrp="1"/>
          </p:cNvSpPr>
          <p:nvPr>
            <p:ph type="title"/>
          </p:nvPr>
        </p:nvSpPr>
        <p:spPr/>
        <p:txBody>
          <a:bodyPr>
            <a:normAutofit/>
          </a:bodyPr>
          <a:lstStyle/>
          <a:p>
            <a:r>
              <a:rPr lang="en-US" b="1" dirty="0"/>
              <a:t>Human Papillomavirus (HPV)</a:t>
            </a:r>
            <a:br>
              <a:rPr lang="en-US" dirty="0"/>
            </a:br>
            <a:endParaRPr lang="en-US" dirty="0"/>
          </a:p>
        </p:txBody>
      </p:sp>
      <p:sp>
        <p:nvSpPr>
          <p:cNvPr id="3" name="Content Placeholder 2">
            <a:extLst>
              <a:ext uri="{FF2B5EF4-FFF2-40B4-BE49-F238E27FC236}">
                <a16:creationId xmlns:a16="http://schemas.microsoft.com/office/drawing/2014/main" id="{EAE94095-E51B-427C-A4D3-5CA45DF02147}"/>
              </a:ext>
            </a:extLst>
          </p:cNvPr>
          <p:cNvSpPr>
            <a:spLocks noGrp="1"/>
          </p:cNvSpPr>
          <p:nvPr>
            <p:ph idx="1"/>
          </p:nvPr>
        </p:nvSpPr>
        <p:spPr/>
        <p:txBody>
          <a:bodyPr>
            <a:noAutofit/>
          </a:bodyPr>
          <a:lstStyle/>
          <a:p>
            <a:r>
              <a:rPr lang="en-US" sz="2400" dirty="0"/>
              <a:t>HPV</a:t>
            </a:r>
            <a:r>
              <a:rPr lang="en-US" sz="2400" baseline="30000" dirty="0"/>
              <a:t> </a:t>
            </a:r>
            <a:r>
              <a:rPr lang="en-US" sz="2400" dirty="0"/>
              <a:t>is the most common STI</a:t>
            </a:r>
          </a:p>
          <a:p>
            <a:r>
              <a:rPr lang="en-US" sz="2400" dirty="0"/>
              <a:t>More than 40 HPV types exist, and all of them can infect both men and women</a:t>
            </a:r>
          </a:p>
          <a:p>
            <a:r>
              <a:rPr lang="en-US" sz="2400" dirty="0"/>
              <a:t>The types of HPVs vary in their ability to cause genital warts; infect other regions of the body, including the mouth and throat; and cause cancers of the cervix, vulva, penis, anus, and mouth</a:t>
            </a:r>
          </a:p>
          <a:p>
            <a:pPr lvl="0"/>
            <a:r>
              <a:rPr lang="en-US" sz="2400" dirty="0"/>
              <a:t>Cannot be cured but can be prevented with vaccines and controlled with medications</a:t>
            </a:r>
          </a:p>
          <a:p>
            <a:r>
              <a:rPr lang="en-US" sz="2400" dirty="0"/>
              <a:t>Genital warts caused by the virus</a:t>
            </a:r>
            <a:r>
              <a:rPr lang="en-US" sz="2400" baseline="30000" dirty="0"/>
              <a:t> </a:t>
            </a:r>
            <a:r>
              <a:rPr lang="en-US" sz="2400" dirty="0"/>
              <a:t>can also be treated</a:t>
            </a:r>
          </a:p>
        </p:txBody>
      </p:sp>
    </p:spTree>
    <p:extLst>
      <p:ext uri="{BB962C8B-B14F-4D97-AF65-F5344CB8AC3E}">
        <p14:creationId xmlns:p14="http://schemas.microsoft.com/office/powerpoint/2010/main" val="880792309"/>
      </p:ext>
    </p:extLst>
  </p:cSld>
  <p:clrMapOvr>
    <a:masterClrMapping/>
  </p:clrMapOvr>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69A23A0-2FF0-451B-BA57-166884C1B0F2}"/>
              </a:ext>
            </a:extLst>
          </p:cNvPr>
          <p:cNvSpPr>
            <a:spLocks noGrp="1"/>
          </p:cNvSpPr>
          <p:nvPr>
            <p:ph type="title"/>
          </p:nvPr>
        </p:nvSpPr>
        <p:spPr/>
        <p:txBody>
          <a:bodyPr>
            <a:normAutofit/>
          </a:bodyPr>
          <a:lstStyle/>
          <a:p>
            <a:r>
              <a:rPr lang="en-US" b="1" dirty="0"/>
              <a:t>Human Papillomavirus (HPV) (continued)</a:t>
            </a:r>
            <a:endParaRPr lang="en-US" dirty="0"/>
          </a:p>
        </p:txBody>
      </p:sp>
      <p:sp>
        <p:nvSpPr>
          <p:cNvPr id="3" name="Content Placeholder 2">
            <a:extLst>
              <a:ext uri="{FF2B5EF4-FFF2-40B4-BE49-F238E27FC236}">
                <a16:creationId xmlns:a16="http://schemas.microsoft.com/office/drawing/2014/main" id="{47F19D31-0D95-4B15-81E6-8D577F6490D8}"/>
              </a:ext>
            </a:extLst>
          </p:cNvPr>
          <p:cNvSpPr>
            <a:spLocks noGrp="1"/>
          </p:cNvSpPr>
          <p:nvPr>
            <p:ph idx="1"/>
          </p:nvPr>
        </p:nvSpPr>
        <p:spPr/>
        <p:txBody>
          <a:bodyPr>
            <a:normAutofit/>
          </a:bodyPr>
          <a:lstStyle/>
          <a:p>
            <a:r>
              <a:rPr lang="en-US" sz="2400" dirty="0"/>
              <a:t>Regular screening with a Pap smear test can prevent or detect at an early stage most cases of HPV-caused cervical cancer</a:t>
            </a:r>
          </a:p>
          <a:p>
            <a:r>
              <a:rPr lang="en-US" sz="2400" dirty="0"/>
              <a:t>Two available vaccines protect against most (but not all) HPV types that cause cervical cancer</a:t>
            </a:r>
          </a:p>
          <a:p>
            <a:r>
              <a:rPr lang="en-US" sz="2400" dirty="0"/>
              <a:t> A group advising the CDC recommends this vaccine for boys and girls starting at 11 or 12 years old</a:t>
            </a:r>
          </a:p>
        </p:txBody>
      </p:sp>
    </p:spTree>
    <p:extLst>
      <p:ext uri="{BB962C8B-B14F-4D97-AF65-F5344CB8AC3E}">
        <p14:creationId xmlns:p14="http://schemas.microsoft.com/office/powerpoint/2010/main" val="3761758926"/>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D2235D1-9394-4221-BCB8-20742E784C52}"/>
              </a:ext>
            </a:extLst>
          </p:cNvPr>
          <p:cNvSpPr>
            <a:spLocks noGrp="1"/>
          </p:cNvSpPr>
          <p:nvPr>
            <p:ph type="title"/>
          </p:nvPr>
        </p:nvSpPr>
        <p:spPr/>
        <p:txBody>
          <a:bodyPr>
            <a:normAutofit/>
          </a:bodyPr>
          <a:lstStyle/>
          <a:p>
            <a:r>
              <a:rPr lang="en-US" b="1" dirty="0"/>
              <a:t>Syphilis</a:t>
            </a:r>
            <a:br>
              <a:rPr lang="en-US" dirty="0"/>
            </a:br>
            <a:endParaRPr lang="en-US" dirty="0"/>
          </a:p>
        </p:txBody>
      </p:sp>
      <p:sp>
        <p:nvSpPr>
          <p:cNvPr id="3" name="Content Placeholder 2">
            <a:extLst>
              <a:ext uri="{FF2B5EF4-FFF2-40B4-BE49-F238E27FC236}">
                <a16:creationId xmlns:a16="http://schemas.microsoft.com/office/drawing/2014/main" id="{67A223C1-D3E4-4F21-99BB-49B3BF516DFA}"/>
              </a:ext>
            </a:extLst>
          </p:cNvPr>
          <p:cNvSpPr>
            <a:spLocks noGrp="1"/>
          </p:cNvSpPr>
          <p:nvPr>
            <p:ph idx="1"/>
          </p:nvPr>
        </p:nvSpPr>
        <p:spPr/>
        <p:txBody>
          <a:bodyPr>
            <a:normAutofit/>
          </a:bodyPr>
          <a:lstStyle/>
          <a:p>
            <a:r>
              <a:rPr lang="en-US" sz="2400" dirty="0"/>
              <a:t>Caused by the bacterium </a:t>
            </a:r>
            <a:r>
              <a:rPr lang="en-US" sz="2400" i="1" dirty="0"/>
              <a:t>Treponema pallidum</a:t>
            </a:r>
            <a:endParaRPr lang="en-US" sz="2400" dirty="0"/>
          </a:p>
          <a:p>
            <a:r>
              <a:rPr lang="en-US" sz="2400" dirty="0"/>
              <a:t>Passes from person to person during vaginal, anal, or oral sex through direct contact with syphilis sores</a:t>
            </a:r>
          </a:p>
          <a:p>
            <a:r>
              <a:rPr lang="en-US" sz="2400" dirty="0"/>
              <a:t>Can also be spread from an infected mother to her fetus</a:t>
            </a:r>
          </a:p>
          <a:p>
            <a:r>
              <a:rPr lang="en-US" sz="2400" dirty="0"/>
              <a:t>Rates have increased among both men and women, but men account for a vast majority of syphilis cases</a:t>
            </a:r>
          </a:p>
        </p:txBody>
      </p:sp>
    </p:spTree>
    <p:extLst>
      <p:ext uri="{BB962C8B-B14F-4D97-AF65-F5344CB8AC3E}">
        <p14:creationId xmlns:p14="http://schemas.microsoft.com/office/powerpoint/2010/main" val="2444404515"/>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BF5D3C9-3481-496B-AB7B-EA35F55F2240}"/>
              </a:ext>
            </a:extLst>
          </p:cNvPr>
          <p:cNvSpPr>
            <a:spLocks noGrp="1"/>
          </p:cNvSpPr>
          <p:nvPr>
            <p:ph type="title"/>
          </p:nvPr>
        </p:nvSpPr>
        <p:spPr/>
        <p:txBody>
          <a:bodyPr>
            <a:normAutofit/>
          </a:bodyPr>
          <a:lstStyle/>
          <a:p>
            <a:r>
              <a:rPr lang="en-US" b="1" dirty="0"/>
              <a:t>Syphilis (continued)</a:t>
            </a:r>
            <a:endParaRPr lang="en-US" dirty="0"/>
          </a:p>
        </p:txBody>
      </p:sp>
      <p:sp>
        <p:nvSpPr>
          <p:cNvPr id="3" name="Content Placeholder 2">
            <a:extLst>
              <a:ext uri="{FF2B5EF4-FFF2-40B4-BE49-F238E27FC236}">
                <a16:creationId xmlns:a16="http://schemas.microsoft.com/office/drawing/2014/main" id="{D71C87C9-0A22-4970-9917-8518D1CECF0E}"/>
              </a:ext>
            </a:extLst>
          </p:cNvPr>
          <p:cNvSpPr>
            <a:spLocks noGrp="1"/>
          </p:cNvSpPr>
          <p:nvPr>
            <p:ph idx="1"/>
          </p:nvPr>
        </p:nvSpPr>
        <p:spPr/>
        <p:txBody>
          <a:bodyPr/>
          <a:lstStyle/>
          <a:p>
            <a:r>
              <a:rPr lang="en-US" sz="2400" dirty="0"/>
              <a:t>The first sign of syphilis is a chancre, a painless genital sore that most often appears on the penis or in and around the vagina</a:t>
            </a:r>
          </a:p>
          <a:p>
            <a:r>
              <a:rPr lang="en-US" sz="2400" dirty="0"/>
              <a:t>Chancres typically resolve on their own, but the body does not clear the infection on its own</a:t>
            </a:r>
          </a:p>
          <a:p>
            <a:r>
              <a:rPr lang="en-US" sz="2400" dirty="0"/>
              <a:t>Chancres make a person two to five times more likely to contract an HIV infection</a:t>
            </a:r>
          </a:p>
          <a:p>
            <a:r>
              <a:rPr lang="en-US" sz="2400" dirty="0"/>
              <a:t>If the person is already infected with HIV, chancres also increase the likelihood that the HIV virus will be passed on to a sexual partner</a:t>
            </a:r>
          </a:p>
          <a:p>
            <a:endParaRPr lang="en-US" dirty="0"/>
          </a:p>
        </p:txBody>
      </p:sp>
    </p:spTree>
    <p:extLst>
      <p:ext uri="{BB962C8B-B14F-4D97-AF65-F5344CB8AC3E}">
        <p14:creationId xmlns:p14="http://schemas.microsoft.com/office/powerpoint/2010/main" val="1558291679"/>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7153EA0-5E19-459E-8EDE-5FE59E2B4708}"/>
              </a:ext>
            </a:extLst>
          </p:cNvPr>
          <p:cNvSpPr>
            <a:spLocks noGrp="1"/>
          </p:cNvSpPr>
          <p:nvPr>
            <p:ph type="title"/>
          </p:nvPr>
        </p:nvSpPr>
        <p:spPr/>
        <p:txBody>
          <a:bodyPr>
            <a:normAutofit/>
          </a:bodyPr>
          <a:lstStyle/>
          <a:p>
            <a:r>
              <a:rPr lang="en-US" b="1" dirty="0"/>
              <a:t>Syphilis (continued)</a:t>
            </a:r>
            <a:endParaRPr lang="en-US" dirty="0"/>
          </a:p>
        </p:txBody>
      </p:sp>
      <p:sp>
        <p:nvSpPr>
          <p:cNvPr id="3" name="Content Placeholder 2">
            <a:extLst>
              <a:ext uri="{FF2B5EF4-FFF2-40B4-BE49-F238E27FC236}">
                <a16:creationId xmlns:a16="http://schemas.microsoft.com/office/drawing/2014/main" id="{81C9C0E9-1075-4DF6-A358-C15777E3711D}"/>
              </a:ext>
            </a:extLst>
          </p:cNvPr>
          <p:cNvSpPr>
            <a:spLocks noGrp="1"/>
          </p:cNvSpPr>
          <p:nvPr>
            <p:ph idx="1"/>
          </p:nvPr>
        </p:nvSpPr>
        <p:spPr>
          <a:xfrm>
            <a:off x="685801" y="2711450"/>
            <a:ext cx="10131425" cy="3079750"/>
          </a:xfrm>
        </p:spPr>
        <p:txBody>
          <a:bodyPr>
            <a:noAutofit/>
          </a:bodyPr>
          <a:lstStyle/>
          <a:p>
            <a:endParaRPr lang="en-US" sz="2400" dirty="0"/>
          </a:p>
          <a:p>
            <a:r>
              <a:rPr lang="en-US" sz="2400" dirty="0"/>
              <a:t>Can be treated with antibiotics</a:t>
            </a:r>
          </a:p>
          <a:p>
            <a:pPr lvl="0"/>
            <a:endParaRPr lang="en-US" sz="2400" dirty="0"/>
          </a:p>
          <a:p>
            <a:pPr lvl="0"/>
            <a:r>
              <a:rPr lang="en-US" sz="2400" dirty="0"/>
              <a:t>Without treatment: </a:t>
            </a:r>
          </a:p>
          <a:p>
            <a:pPr lvl="1"/>
            <a:r>
              <a:rPr lang="en-US" sz="2400" dirty="0"/>
              <a:t>Usually spreads to other organs, including the skin, heart, blood vessels, liver, bones, and joints in secondary syphilis</a:t>
            </a:r>
          </a:p>
          <a:p>
            <a:pPr marL="0" indent="0">
              <a:buNone/>
            </a:pPr>
            <a:r>
              <a:rPr lang="en-US" sz="2400" dirty="0"/>
              <a:t> </a:t>
            </a:r>
          </a:p>
          <a:p>
            <a:pPr lvl="1"/>
            <a:r>
              <a:rPr lang="en-US" sz="2400" dirty="0"/>
              <a:t>Other sores, such as a syphilis rash, can break out in later stages</a:t>
            </a:r>
          </a:p>
          <a:p>
            <a:pPr marL="0" indent="0">
              <a:buNone/>
            </a:pPr>
            <a:r>
              <a:rPr lang="en-US" sz="2400" dirty="0"/>
              <a:t> </a:t>
            </a:r>
          </a:p>
          <a:p>
            <a:pPr lvl="1"/>
            <a:r>
              <a:rPr lang="en-US" sz="2400" dirty="0"/>
              <a:t>Tertiary syphilis can develop over a period of years and involve the nerves, eyes, and brain and can potentially cause death</a:t>
            </a:r>
          </a:p>
        </p:txBody>
      </p:sp>
    </p:spTree>
    <p:extLst>
      <p:ext uri="{BB962C8B-B14F-4D97-AF65-F5344CB8AC3E}">
        <p14:creationId xmlns:p14="http://schemas.microsoft.com/office/powerpoint/2010/main" val="1780670072"/>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A83459C-84A0-421E-8094-DAD8299F67C1}"/>
              </a:ext>
            </a:extLst>
          </p:cNvPr>
          <p:cNvSpPr>
            <a:spLocks noGrp="1"/>
          </p:cNvSpPr>
          <p:nvPr>
            <p:ph type="title"/>
          </p:nvPr>
        </p:nvSpPr>
        <p:spPr/>
        <p:txBody>
          <a:bodyPr>
            <a:normAutofit/>
          </a:bodyPr>
          <a:lstStyle/>
          <a:p>
            <a:r>
              <a:rPr lang="en-US" b="1" dirty="0"/>
              <a:t>Syphilis (continued)</a:t>
            </a:r>
            <a:endParaRPr lang="en-US" dirty="0"/>
          </a:p>
        </p:txBody>
      </p:sp>
      <p:sp>
        <p:nvSpPr>
          <p:cNvPr id="3" name="Content Placeholder 2">
            <a:extLst>
              <a:ext uri="{FF2B5EF4-FFF2-40B4-BE49-F238E27FC236}">
                <a16:creationId xmlns:a16="http://schemas.microsoft.com/office/drawing/2014/main" id="{61BE7B03-1192-4712-9F69-FAFA0721B682}"/>
              </a:ext>
            </a:extLst>
          </p:cNvPr>
          <p:cNvSpPr>
            <a:spLocks noGrp="1"/>
          </p:cNvSpPr>
          <p:nvPr>
            <p:ph idx="1"/>
          </p:nvPr>
        </p:nvSpPr>
        <p:spPr/>
        <p:txBody>
          <a:bodyPr>
            <a:normAutofit/>
          </a:bodyPr>
          <a:lstStyle/>
          <a:p>
            <a:r>
              <a:rPr lang="en-US" sz="2400" dirty="0"/>
              <a:t>Can pass to the fetus during pregnancy and to the infant during delivery</a:t>
            </a:r>
          </a:p>
          <a:p>
            <a:r>
              <a:rPr lang="en-US" sz="2400" dirty="0"/>
              <a:t>Those being treated for syphilis must avoid sexual contact until the syphilis sores are completely healed to avoid infecting other people</a:t>
            </a:r>
          </a:p>
          <a:p>
            <a:r>
              <a:rPr lang="en-US" sz="2400" dirty="0"/>
              <a:t>Pregnant women with syphilis, especially untreated syphilis, are at an increased risk of miscarriage and stillbirth</a:t>
            </a:r>
          </a:p>
        </p:txBody>
      </p:sp>
    </p:spTree>
    <p:extLst>
      <p:ext uri="{BB962C8B-B14F-4D97-AF65-F5344CB8AC3E}">
        <p14:creationId xmlns:p14="http://schemas.microsoft.com/office/powerpoint/2010/main" val="927703244"/>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0F8EBAB-FE70-49D0-836B-B2CE75584633}"/>
              </a:ext>
            </a:extLst>
          </p:cNvPr>
          <p:cNvSpPr>
            <a:spLocks noGrp="1"/>
          </p:cNvSpPr>
          <p:nvPr>
            <p:ph type="title"/>
          </p:nvPr>
        </p:nvSpPr>
        <p:spPr/>
        <p:txBody>
          <a:bodyPr>
            <a:normAutofit/>
          </a:bodyPr>
          <a:lstStyle/>
          <a:p>
            <a:r>
              <a:rPr lang="en-US" b="1" dirty="0"/>
              <a:t>Bacterial Vaginosis</a:t>
            </a:r>
            <a:br>
              <a:rPr lang="en-US" dirty="0"/>
            </a:br>
            <a:endParaRPr lang="en-US" dirty="0"/>
          </a:p>
        </p:txBody>
      </p:sp>
      <p:sp>
        <p:nvSpPr>
          <p:cNvPr id="3" name="Content Placeholder 2">
            <a:extLst>
              <a:ext uri="{FF2B5EF4-FFF2-40B4-BE49-F238E27FC236}">
                <a16:creationId xmlns:a16="http://schemas.microsoft.com/office/drawing/2014/main" id="{18326FA8-B254-40CC-BDF7-786EE79CD968}"/>
              </a:ext>
            </a:extLst>
          </p:cNvPr>
          <p:cNvSpPr>
            <a:spLocks noGrp="1"/>
          </p:cNvSpPr>
          <p:nvPr>
            <p:ph idx="1"/>
          </p:nvPr>
        </p:nvSpPr>
        <p:spPr>
          <a:xfrm>
            <a:off x="685801" y="1987550"/>
            <a:ext cx="10131425" cy="4749800"/>
          </a:xfrm>
        </p:spPr>
        <p:txBody>
          <a:bodyPr>
            <a:noAutofit/>
          </a:bodyPr>
          <a:lstStyle/>
          <a:p>
            <a:r>
              <a:rPr lang="en-US" sz="2400" dirty="0"/>
              <a:t>Occurs when problematic bacteria that are normally present only in small amounts in the body increase in number. Their levels get so high that they replace normal vaginal bacteria and upset the usual balance</a:t>
            </a:r>
          </a:p>
          <a:p>
            <a:pPr lvl="0"/>
            <a:r>
              <a:rPr lang="en-US" sz="2400" dirty="0"/>
              <a:t>More likely if a woman douches frequently or has new or multiple sexual partners</a:t>
            </a:r>
          </a:p>
          <a:p>
            <a:pPr lvl="0"/>
            <a:r>
              <a:rPr lang="en-US" sz="2400" dirty="0"/>
              <a:t>Most common symptom is a thin, milky discharge that is often described as having a "fishy" odor. However, some women will have no symptoms at all.</a:t>
            </a:r>
          </a:p>
          <a:p>
            <a:r>
              <a:rPr lang="en-US" sz="2400" dirty="0"/>
              <a:t>Can be treated with antibiotics</a:t>
            </a:r>
          </a:p>
        </p:txBody>
      </p:sp>
    </p:spTree>
    <p:extLst>
      <p:ext uri="{BB962C8B-B14F-4D97-AF65-F5344CB8AC3E}">
        <p14:creationId xmlns:p14="http://schemas.microsoft.com/office/powerpoint/2010/main" val="1907815942"/>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54E4B29-B4D9-4E27-8056-352255D2A7A0}"/>
              </a:ext>
            </a:extLst>
          </p:cNvPr>
          <p:cNvSpPr>
            <a:spLocks noGrp="1"/>
          </p:cNvSpPr>
          <p:nvPr>
            <p:ph type="title"/>
          </p:nvPr>
        </p:nvSpPr>
        <p:spPr/>
        <p:txBody>
          <a:bodyPr>
            <a:normAutofit/>
          </a:bodyPr>
          <a:lstStyle/>
          <a:p>
            <a:r>
              <a:rPr lang="en-US" b="1" dirty="0"/>
              <a:t>Bacterial Vaginosis (continued)</a:t>
            </a:r>
            <a:endParaRPr lang="en-US" dirty="0"/>
          </a:p>
        </p:txBody>
      </p:sp>
      <p:sp>
        <p:nvSpPr>
          <p:cNvPr id="3" name="Content Placeholder 2">
            <a:extLst>
              <a:ext uri="{FF2B5EF4-FFF2-40B4-BE49-F238E27FC236}">
                <a16:creationId xmlns:a16="http://schemas.microsoft.com/office/drawing/2014/main" id="{35941BB9-AD48-4695-AB91-06ECEE572DF3}"/>
              </a:ext>
            </a:extLst>
          </p:cNvPr>
          <p:cNvSpPr>
            <a:spLocks noGrp="1"/>
          </p:cNvSpPr>
          <p:nvPr>
            <p:ph idx="1"/>
          </p:nvPr>
        </p:nvSpPr>
        <p:spPr>
          <a:xfrm>
            <a:off x="685801" y="2142067"/>
            <a:ext cx="10131425" cy="4220633"/>
          </a:xfrm>
        </p:spPr>
        <p:txBody>
          <a:bodyPr>
            <a:noAutofit/>
          </a:bodyPr>
          <a:lstStyle/>
          <a:p>
            <a:pPr lvl="0"/>
            <a:r>
              <a:rPr lang="en-US" sz="2400" dirty="0"/>
              <a:t>Generally, sexual partners of women with bacterial vaginosis do not need to be treated because treatment of partners has not been shown to reduce the risk of recurrence </a:t>
            </a:r>
          </a:p>
          <a:p>
            <a:r>
              <a:rPr lang="en-US" sz="2400" dirty="0"/>
              <a:t>Treatment is recommended for all pregnant women who show symptoms</a:t>
            </a:r>
          </a:p>
          <a:p>
            <a:r>
              <a:rPr lang="en-US" sz="2400" dirty="0"/>
              <a:t>Increases the risk of getting other STIs even if the woman doesn't have any symptoms</a:t>
            </a:r>
          </a:p>
          <a:p>
            <a:r>
              <a:rPr lang="en-US" sz="2400" dirty="0"/>
              <a:t>Also associated with pelvic inflammatory disease</a:t>
            </a:r>
          </a:p>
        </p:txBody>
      </p:sp>
    </p:spTree>
    <p:extLst>
      <p:ext uri="{BB962C8B-B14F-4D97-AF65-F5344CB8AC3E}">
        <p14:creationId xmlns:p14="http://schemas.microsoft.com/office/powerpoint/2010/main" val="1029090036"/>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C64F4B7-5002-433E-A3EE-3C9D1C0334A2}"/>
              </a:ext>
            </a:extLst>
          </p:cNvPr>
          <p:cNvSpPr>
            <a:spLocks noGrp="1"/>
          </p:cNvSpPr>
          <p:nvPr>
            <p:ph type="title"/>
          </p:nvPr>
        </p:nvSpPr>
        <p:spPr/>
        <p:txBody>
          <a:bodyPr>
            <a:normAutofit/>
          </a:bodyPr>
          <a:lstStyle/>
          <a:p>
            <a:r>
              <a:rPr lang="en-US" b="1" dirty="0"/>
              <a:t>Trichomoniasis</a:t>
            </a:r>
            <a:br>
              <a:rPr lang="en-US" dirty="0"/>
            </a:br>
            <a:endParaRPr lang="en-US" dirty="0"/>
          </a:p>
        </p:txBody>
      </p:sp>
      <p:sp>
        <p:nvSpPr>
          <p:cNvPr id="3" name="Content Placeholder 2">
            <a:extLst>
              <a:ext uri="{FF2B5EF4-FFF2-40B4-BE49-F238E27FC236}">
                <a16:creationId xmlns:a16="http://schemas.microsoft.com/office/drawing/2014/main" id="{1FE9EE55-B434-4C90-85E0-6D53BE7D668E}"/>
              </a:ext>
            </a:extLst>
          </p:cNvPr>
          <p:cNvSpPr>
            <a:spLocks noGrp="1"/>
          </p:cNvSpPr>
          <p:nvPr>
            <p:ph idx="1"/>
          </p:nvPr>
        </p:nvSpPr>
        <p:spPr/>
        <p:txBody>
          <a:bodyPr>
            <a:normAutofit/>
          </a:bodyPr>
          <a:lstStyle/>
          <a:p>
            <a:pPr lvl="0"/>
            <a:r>
              <a:rPr lang="en-US" sz="2400" dirty="0"/>
              <a:t>Caused by the single-celled parasite </a:t>
            </a:r>
            <a:r>
              <a:rPr lang="en-US" sz="2400" i="1" dirty="0"/>
              <a:t>Trichomonas vaginalis</a:t>
            </a:r>
            <a:endParaRPr lang="en-US" sz="2400" dirty="0"/>
          </a:p>
          <a:p>
            <a:pPr marL="0" indent="0">
              <a:buNone/>
            </a:pPr>
            <a:r>
              <a:rPr lang="en-US" sz="2400" dirty="0"/>
              <a:t> </a:t>
            </a:r>
          </a:p>
          <a:p>
            <a:pPr lvl="0"/>
            <a:r>
              <a:rPr lang="en-US" sz="2400" dirty="0"/>
              <a:t>Common in young, sexually active women but also infects men, though less frequently</a:t>
            </a:r>
          </a:p>
          <a:p>
            <a:pPr marL="0" indent="0">
              <a:buNone/>
            </a:pPr>
            <a:endParaRPr lang="en-US" sz="2400" dirty="0"/>
          </a:p>
          <a:p>
            <a:r>
              <a:rPr lang="en-US" sz="2400" dirty="0"/>
              <a:t>The parasite can be transmitted between men and women as well as between women whenever physical contact occurs between the genital areas</a:t>
            </a:r>
          </a:p>
        </p:txBody>
      </p:sp>
    </p:spTree>
    <p:extLst>
      <p:ext uri="{BB962C8B-B14F-4D97-AF65-F5344CB8AC3E}">
        <p14:creationId xmlns:p14="http://schemas.microsoft.com/office/powerpoint/2010/main" val="18889330"/>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30A0B07-C407-4B2D-AD2F-91370BF27C18}"/>
              </a:ext>
            </a:extLst>
          </p:cNvPr>
          <p:cNvSpPr>
            <a:spLocks noGrp="1"/>
          </p:cNvSpPr>
          <p:nvPr>
            <p:ph type="title"/>
          </p:nvPr>
        </p:nvSpPr>
        <p:spPr/>
        <p:txBody>
          <a:bodyPr>
            <a:normAutofit/>
          </a:bodyPr>
          <a:lstStyle/>
          <a:p>
            <a:r>
              <a:rPr lang="en-US" b="1" dirty="0"/>
              <a:t>Trichomoniasis (continued)</a:t>
            </a:r>
            <a:endParaRPr lang="en-US" dirty="0"/>
          </a:p>
        </p:txBody>
      </p:sp>
      <p:sp>
        <p:nvSpPr>
          <p:cNvPr id="3" name="Content Placeholder 2">
            <a:extLst>
              <a:ext uri="{FF2B5EF4-FFF2-40B4-BE49-F238E27FC236}">
                <a16:creationId xmlns:a16="http://schemas.microsoft.com/office/drawing/2014/main" id="{2668E56C-9976-4873-AD46-9484063E0043}"/>
              </a:ext>
            </a:extLst>
          </p:cNvPr>
          <p:cNvSpPr>
            <a:spLocks noGrp="1"/>
          </p:cNvSpPr>
          <p:nvPr>
            <p:ph idx="1"/>
          </p:nvPr>
        </p:nvSpPr>
        <p:spPr>
          <a:xfrm>
            <a:off x="685801" y="1816101"/>
            <a:ext cx="10131425" cy="4953000"/>
          </a:xfrm>
        </p:spPr>
        <p:txBody>
          <a:bodyPr>
            <a:normAutofit/>
          </a:bodyPr>
          <a:lstStyle/>
          <a:p>
            <a:r>
              <a:rPr lang="en-US" sz="2400" dirty="0"/>
              <a:t>Can cause frequent, painful, or "burning" urination in men and women as well as vaginal discharge, genital soreness, redness, or itching in women. However, it may not cause any symptoms.</a:t>
            </a:r>
          </a:p>
          <a:p>
            <a:r>
              <a:rPr lang="en-US" sz="2400" dirty="0"/>
              <a:t>Can be treated with a single dose of an antibiotic</a:t>
            </a:r>
          </a:p>
          <a:p>
            <a:r>
              <a:rPr lang="en-US" sz="2400" dirty="0"/>
              <a:t>Because of re-infection, it is important to make sure that the diagnosed individual and all sexual partners are treated at the same time</a:t>
            </a:r>
          </a:p>
          <a:p>
            <a:r>
              <a:rPr lang="en-US" sz="2400" dirty="0"/>
              <a:t>Retesting is recommended for all sexually active women within 3 months after initial treatment even if they believe their partners were treated</a:t>
            </a:r>
          </a:p>
          <a:p>
            <a:r>
              <a:rPr lang="en-US" sz="2400" dirty="0"/>
              <a:t>Infection during pregnancy is associated with an increased risk of preterm labor or birth and infants with low birth weight</a:t>
            </a:r>
          </a:p>
        </p:txBody>
      </p:sp>
    </p:spTree>
    <p:extLst>
      <p:ext uri="{BB962C8B-B14F-4D97-AF65-F5344CB8AC3E}">
        <p14:creationId xmlns:p14="http://schemas.microsoft.com/office/powerpoint/2010/main" val="420966028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are Sexually Transmitted Diseases?</a:t>
            </a:r>
            <a:endParaRPr lang="en-US" dirty="0"/>
          </a:p>
        </p:txBody>
      </p:sp>
      <p:sp>
        <p:nvSpPr>
          <p:cNvPr id="3" name="Content Placeholder 2"/>
          <p:cNvSpPr>
            <a:spLocks noGrp="1"/>
          </p:cNvSpPr>
          <p:nvPr>
            <p:ph idx="1"/>
          </p:nvPr>
        </p:nvSpPr>
        <p:spPr/>
        <p:txBody>
          <a:bodyPr>
            <a:normAutofit fontScale="92500" lnSpcReduction="10000"/>
          </a:bodyPr>
          <a:lstStyle/>
          <a:p>
            <a:r>
              <a:rPr lang="en-US" sz="3000" b="1" i="1" dirty="0"/>
              <a:t>Sexually Transmitted Diseases (STD) </a:t>
            </a:r>
            <a:r>
              <a:rPr lang="en-US" sz="3000" dirty="0"/>
              <a:t>refers to </a:t>
            </a:r>
            <a:r>
              <a:rPr lang="en-US" sz="3200" dirty="0">
                <a:latin typeface="Calibri" panose="020F0502020204030204" pitchFamily="34" charset="0"/>
                <a:ea typeface="Times New Roman" panose="02020603050405020304" pitchFamily="18" charset="0"/>
              </a:rPr>
              <a:t>refer to more than 35 infectious organisms that are transmitted primarily through sexual activity</a:t>
            </a:r>
            <a:endParaRPr lang="en-US" sz="3000" dirty="0"/>
          </a:p>
          <a:p>
            <a:r>
              <a:rPr lang="en-US" sz="3000" dirty="0"/>
              <a:t>Despite their burdens, costs, and complications, and the fact that they are largely preventable, STDs remain a significant public health problem in the United States</a:t>
            </a:r>
          </a:p>
          <a:p>
            <a:r>
              <a:rPr lang="en-US" sz="3000" dirty="0"/>
              <a:t>STD prevention is an essential primary care strategy for improving reproductive health</a:t>
            </a:r>
          </a:p>
        </p:txBody>
      </p:sp>
    </p:spTree>
    <p:extLst>
      <p:ext uri="{BB962C8B-B14F-4D97-AF65-F5344CB8AC3E}">
        <p14:creationId xmlns:p14="http://schemas.microsoft.com/office/powerpoint/2010/main" val="288012879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Viral Hepatitis</a:t>
            </a:r>
            <a:endParaRPr lang="en-US" dirty="0"/>
          </a:p>
        </p:txBody>
      </p:sp>
      <p:sp>
        <p:nvSpPr>
          <p:cNvPr id="3" name="Content Placeholder 2"/>
          <p:cNvSpPr>
            <a:spLocks noGrp="1"/>
          </p:cNvSpPr>
          <p:nvPr>
            <p:ph idx="1"/>
          </p:nvPr>
        </p:nvSpPr>
        <p:spPr/>
        <p:txBody>
          <a:bodyPr>
            <a:noAutofit/>
          </a:bodyPr>
          <a:lstStyle/>
          <a:p>
            <a:r>
              <a:rPr lang="en-US" sz="3000" dirty="0"/>
              <a:t>Viral hepatitis is a serious liver disease that can be caused by several different viruses, which can be transmitted through sexual contact</a:t>
            </a:r>
          </a:p>
          <a:p>
            <a:r>
              <a:rPr lang="en-US" sz="3000" dirty="0"/>
              <a:t>The 3 most common types are Hepatitis A, B, and C</a:t>
            </a:r>
          </a:p>
        </p:txBody>
      </p:sp>
    </p:spTree>
    <p:extLst>
      <p:ext uri="{BB962C8B-B14F-4D97-AF65-F5344CB8AC3E}">
        <p14:creationId xmlns:p14="http://schemas.microsoft.com/office/powerpoint/2010/main" val="3994578713"/>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5B6C2CCE-D315-F54D-B632-C27F9303D984}"/>
              </a:ext>
            </a:extLst>
          </p:cNvPr>
          <p:cNvSpPr>
            <a:spLocks noGrp="1"/>
          </p:cNvSpPr>
          <p:nvPr>
            <p:ph type="title"/>
          </p:nvPr>
        </p:nvSpPr>
        <p:spPr/>
        <p:txBody>
          <a:bodyPr/>
          <a:lstStyle/>
          <a:p>
            <a:r>
              <a:rPr lang="en-US" b="1" dirty="0"/>
              <a:t>Hepatitis A (HAV)</a:t>
            </a:r>
          </a:p>
        </p:txBody>
      </p:sp>
      <p:sp>
        <p:nvSpPr>
          <p:cNvPr id="3" name="Content Placeholder 2">
            <a:extLst>
              <a:ext uri="{FF2B5EF4-FFF2-40B4-BE49-F238E27FC236}">
                <a16:creationId xmlns:a16="http://schemas.microsoft.com/office/drawing/2014/main" id="{24B4F9ED-38BC-A14A-8F07-2AD8DE7618CD}"/>
              </a:ext>
            </a:extLst>
          </p:cNvPr>
          <p:cNvSpPr>
            <a:spLocks noGrp="1"/>
          </p:cNvSpPr>
          <p:nvPr>
            <p:ph idx="1"/>
          </p:nvPr>
        </p:nvSpPr>
        <p:spPr/>
        <p:txBody>
          <a:bodyPr>
            <a:normAutofit/>
          </a:bodyPr>
          <a:lstStyle/>
          <a:p>
            <a:pPr lvl="0"/>
            <a:r>
              <a:rPr lang="en-US" sz="2800" b="1" i="1" dirty="0"/>
              <a:t>Hepatitis A virus</a:t>
            </a:r>
            <a:r>
              <a:rPr lang="en-US" sz="2800" i="1" dirty="0"/>
              <a:t> </a:t>
            </a:r>
            <a:r>
              <a:rPr lang="en-US" sz="2800" dirty="0"/>
              <a:t>causes a short-term or self-limited liver infection that can be quite serious, although it does not result in chronic infection</a:t>
            </a:r>
          </a:p>
          <a:p>
            <a:pPr lvl="1"/>
            <a:r>
              <a:rPr lang="en-US" sz="2800" dirty="0"/>
              <a:t>While there are other ways the virus can be transmitted, Hepatitis A virus can be spread from person to person during sexual activity through oral-anal contact. </a:t>
            </a:r>
          </a:p>
          <a:p>
            <a:pPr lvl="1"/>
            <a:r>
              <a:rPr lang="en-US" sz="2800" dirty="0"/>
              <a:t>Vaccination can prevent Hepatitis A virus infection</a:t>
            </a:r>
          </a:p>
        </p:txBody>
      </p:sp>
    </p:spTree>
    <p:extLst>
      <p:ext uri="{BB962C8B-B14F-4D97-AF65-F5344CB8AC3E}">
        <p14:creationId xmlns:p14="http://schemas.microsoft.com/office/powerpoint/2010/main" val="3250475263"/>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Hepatitis B (HBV)</a:t>
            </a:r>
            <a:endParaRPr lang="en-US" dirty="0"/>
          </a:p>
        </p:txBody>
      </p:sp>
      <p:sp>
        <p:nvSpPr>
          <p:cNvPr id="3" name="Content Placeholder 2"/>
          <p:cNvSpPr>
            <a:spLocks noGrp="1"/>
          </p:cNvSpPr>
          <p:nvPr>
            <p:ph idx="1"/>
          </p:nvPr>
        </p:nvSpPr>
        <p:spPr/>
        <p:txBody>
          <a:bodyPr>
            <a:noAutofit/>
          </a:bodyPr>
          <a:lstStyle/>
          <a:p>
            <a:pPr lvl="0"/>
            <a:r>
              <a:rPr lang="en-US" sz="2800" b="1" i="1" dirty="0"/>
              <a:t>Hepatitis B virus</a:t>
            </a:r>
            <a:r>
              <a:rPr lang="en-US" sz="2800" i="1" dirty="0"/>
              <a:t> </a:t>
            </a:r>
            <a:r>
              <a:rPr lang="en-US" sz="2800" dirty="0"/>
              <a:t>causes a serious liver disease that can result in a lifelong infection leading to permanent liver scarring (cirrhosis), cancer, liver failure, and death</a:t>
            </a:r>
          </a:p>
          <a:p>
            <a:pPr lvl="0"/>
            <a:r>
              <a:rPr lang="en-US" sz="2800" dirty="0"/>
              <a:t>Can be treated with antiviral medications</a:t>
            </a:r>
          </a:p>
          <a:p>
            <a:pPr lvl="0"/>
            <a:r>
              <a:rPr lang="en-US" sz="2800" dirty="0"/>
              <a:t>Vaccination can prevent HBV infection</a:t>
            </a:r>
          </a:p>
          <a:p>
            <a:pPr lvl="1"/>
            <a:r>
              <a:rPr lang="en-US" sz="2800" dirty="0"/>
              <a:t>HBV spreads through sexual contact as well as through contact with other bodily fluids, such as blood, through shared contaminated needles used for injecting intravenous drugs, tattooing, and piercing</a:t>
            </a:r>
          </a:p>
        </p:txBody>
      </p:sp>
    </p:spTree>
    <p:extLst>
      <p:ext uri="{BB962C8B-B14F-4D97-AF65-F5344CB8AC3E}">
        <p14:creationId xmlns:p14="http://schemas.microsoft.com/office/powerpoint/2010/main" val="2179161705"/>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FF8CA93-2C45-8A4B-8265-CF63B3F4727D}"/>
              </a:ext>
            </a:extLst>
          </p:cNvPr>
          <p:cNvSpPr>
            <a:spLocks noGrp="1"/>
          </p:cNvSpPr>
          <p:nvPr>
            <p:ph type="title"/>
          </p:nvPr>
        </p:nvSpPr>
        <p:spPr/>
        <p:txBody>
          <a:bodyPr/>
          <a:lstStyle/>
          <a:p>
            <a:r>
              <a:rPr lang="en-US" b="1" dirty="0"/>
              <a:t>Hepatitis B (continued)</a:t>
            </a:r>
            <a:endParaRPr lang="en-US" dirty="0"/>
          </a:p>
        </p:txBody>
      </p:sp>
      <p:sp>
        <p:nvSpPr>
          <p:cNvPr id="3" name="Content Placeholder 2">
            <a:extLst>
              <a:ext uri="{FF2B5EF4-FFF2-40B4-BE49-F238E27FC236}">
                <a16:creationId xmlns:a16="http://schemas.microsoft.com/office/drawing/2014/main" id="{2F5AC7EA-8B7B-9146-AF62-DC7C73260686}"/>
              </a:ext>
            </a:extLst>
          </p:cNvPr>
          <p:cNvSpPr>
            <a:spLocks noGrp="1"/>
          </p:cNvSpPr>
          <p:nvPr>
            <p:ph idx="1"/>
          </p:nvPr>
        </p:nvSpPr>
        <p:spPr>
          <a:xfrm>
            <a:off x="685801" y="2142067"/>
            <a:ext cx="10131425" cy="4487333"/>
          </a:xfrm>
        </p:spPr>
        <p:txBody>
          <a:bodyPr>
            <a:normAutofit/>
          </a:bodyPr>
          <a:lstStyle/>
          <a:p>
            <a:pPr lvl="0"/>
            <a:r>
              <a:rPr lang="en-US" sz="2800" dirty="0"/>
              <a:t>Pregnant women with Hepatitis B virus can transmit the virus to their infants during delivery</a:t>
            </a:r>
          </a:p>
          <a:p>
            <a:r>
              <a:rPr lang="en-US" sz="2800" dirty="0"/>
              <a:t>People with chronic HBV infection will need to see a liver specialist with experience treating individuals with chronic liver disease. These individuals need to take special care not to pass on the virus to their sexual partners, and sexual partners should receive hepatitis B vaccine if they are not already immune</a:t>
            </a:r>
          </a:p>
        </p:txBody>
      </p:sp>
    </p:spTree>
    <p:extLst>
      <p:ext uri="{BB962C8B-B14F-4D97-AF65-F5344CB8AC3E}">
        <p14:creationId xmlns:p14="http://schemas.microsoft.com/office/powerpoint/2010/main" val="245414799"/>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Hepatitis C (HCV)</a:t>
            </a:r>
            <a:endParaRPr lang="en-US" dirty="0"/>
          </a:p>
        </p:txBody>
      </p:sp>
      <p:sp>
        <p:nvSpPr>
          <p:cNvPr id="3" name="Content Placeholder 2"/>
          <p:cNvSpPr>
            <a:spLocks noGrp="1"/>
          </p:cNvSpPr>
          <p:nvPr>
            <p:ph idx="1"/>
          </p:nvPr>
        </p:nvSpPr>
        <p:spPr>
          <a:xfrm>
            <a:off x="685801" y="3429000"/>
            <a:ext cx="10131425" cy="2362200"/>
          </a:xfrm>
        </p:spPr>
        <p:txBody>
          <a:bodyPr>
            <a:noAutofit/>
          </a:bodyPr>
          <a:lstStyle/>
          <a:p>
            <a:r>
              <a:rPr lang="en-US" sz="2800" b="1" i="1" dirty="0"/>
              <a:t>Hepatitis C virus</a:t>
            </a:r>
            <a:r>
              <a:rPr lang="en-US" dirty="0"/>
              <a:t> </a:t>
            </a:r>
            <a:r>
              <a:rPr lang="en-US" sz="2400" dirty="0"/>
              <a:t>is a serious infection of the liver that can cause an immediate illness but that, in most people, becomes a silent, chronic infection that leads to liver scarring (cirrhosis), cancer, liver failure, and death</a:t>
            </a:r>
          </a:p>
          <a:p>
            <a:r>
              <a:rPr lang="en-US" sz="2400" dirty="0"/>
              <a:t>Most infected people may not be aware of their infection because they do not develop symptoms</a:t>
            </a:r>
          </a:p>
          <a:p>
            <a:r>
              <a:rPr lang="en-US" sz="2400" dirty="0"/>
              <a:t>Most commonly transmitted through sharing needles or exposure to infected blood. Less commonly, it can spread through sexual contact or from mother to fetus during pregnancy and delivery</a:t>
            </a:r>
          </a:p>
          <a:p>
            <a:r>
              <a:rPr lang="en-US" sz="2400" dirty="0"/>
              <a:t>Can be treated. New medications seem to be more effective and have fewer side effects than previous options</a:t>
            </a:r>
          </a:p>
          <a:p>
            <a:endParaRPr lang="en-US" sz="2800" dirty="0"/>
          </a:p>
        </p:txBody>
      </p:sp>
    </p:spTree>
    <p:extLst>
      <p:ext uri="{BB962C8B-B14F-4D97-AF65-F5344CB8AC3E}">
        <p14:creationId xmlns:p14="http://schemas.microsoft.com/office/powerpoint/2010/main" val="948298683"/>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73863D4-264D-42FC-A06F-A7DEF1F1F1BD}"/>
              </a:ext>
            </a:extLst>
          </p:cNvPr>
          <p:cNvSpPr>
            <a:spLocks noGrp="1"/>
          </p:cNvSpPr>
          <p:nvPr>
            <p:ph type="title"/>
          </p:nvPr>
        </p:nvSpPr>
        <p:spPr/>
        <p:txBody>
          <a:bodyPr/>
          <a:lstStyle/>
          <a:p>
            <a:r>
              <a:rPr lang="en-US" b="1" dirty="0"/>
              <a:t>Incidence, Prevalence, and Cost of STIs</a:t>
            </a:r>
            <a:endParaRPr lang="en-US" dirty="0"/>
          </a:p>
        </p:txBody>
      </p:sp>
      <p:sp>
        <p:nvSpPr>
          <p:cNvPr id="3" name="Content Placeholder 2">
            <a:extLst>
              <a:ext uri="{FF2B5EF4-FFF2-40B4-BE49-F238E27FC236}">
                <a16:creationId xmlns:a16="http://schemas.microsoft.com/office/drawing/2014/main" id="{AD46AF7D-9AFC-49BB-91EB-1E81D5ED323D}"/>
              </a:ext>
            </a:extLst>
          </p:cNvPr>
          <p:cNvSpPr>
            <a:spLocks noGrp="1"/>
          </p:cNvSpPr>
          <p:nvPr>
            <p:ph idx="1"/>
          </p:nvPr>
        </p:nvSpPr>
        <p:spPr>
          <a:xfrm>
            <a:off x="685801" y="1657351"/>
            <a:ext cx="10131425" cy="4883150"/>
          </a:xfrm>
        </p:spPr>
        <p:txBody>
          <a:bodyPr>
            <a:normAutofit/>
          </a:bodyPr>
          <a:lstStyle/>
          <a:p>
            <a:pPr marL="0" indent="0">
              <a:buNone/>
            </a:pPr>
            <a:r>
              <a:rPr lang="en-US" sz="2400" dirty="0"/>
              <a:t>According to the CDC:</a:t>
            </a:r>
          </a:p>
          <a:p>
            <a:r>
              <a:rPr lang="en-US" sz="2400" dirty="0"/>
              <a:t>20% (approximately 1 in 5) of people in the US had an STI in 2018 (nearly 68 million infections)</a:t>
            </a:r>
          </a:p>
          <a:p>
            <a:r>
              <a:rPr lang="en-US" sz="2400" dirty="0"/>
              <a:t>Chlamydia, trichomoniasis, genital herpes, and HPV accounted for 98% of all prevalent STIs and 93% of all new STIs in 2018</a:t>
            </a:r>
          </a:p>
          <a:p>
            <a:r>
              <a:rPr lang="en-US" sz="2400" dirty="0"/>
              <a:t>There were 26 million new STIs in 2018 (almost half were from youth aged 15-24)</a:t>
            </a:r>
          </a:p>
          <a:p>
            <a:r>
              <a:rPr lang="en-US" sz="2400" dirty="0"/>
              <a:t>STIs acquired that year will cost the American healthcare system nearly $16 billion in direct medical costs alone</a:t>
            </a:r>
          </a:p>
        </p:txBody>
      </p:sp>
    </p:spTree>
    <p:extLst>
      <p:ext uri="{BB962C8B-B14F-4D97-AF65-F5344CB8AC3E}">
        <p14:creationId xmlns:p14="http://schemas.microsoft.com/office/powerpoint/2010/main" val="2627512950"/>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1B7DBF1-FE95-364B-AA75-6A5292F0E82F}"/>
              </a:ext>
            </a:extLst>
          </p:cNvPr>
          <p:cNvSpPr>
            <a:spLocks noGrp="1"/>
          </p:cNvSpPr>
          <p:nvPr>
            <p:ph type="title"/>
          </p:nvPr>
        </p:nvSpPr>
        <p:spPr/>
        <p:txBody>
          <a:bodyPr/>
          <a:lstStyle/>
          <a:p>
            <a:r>
              <a:rPr lang="en-US" b="1" dirty="0"/>
              <a:t>STD/STI prevention </a:t>
            </a:r>
            <a:br>
              <a:rPr lang="en-US" b="1" dirty="0"/>
            </a:br>
            <a:r>
              <a:rPr lang="en-US" b="1" dirty="0"/>
              <a:t>The CDC recommends that you:</a:t>
            </a:r>
          </a:p>
        </p:txBody>
      </p:sp>
      <p:sp>
        <p:nvSpPr>
          <p:cNvPr id="3" name="Content Placeholder 2">
            <a:extLst>
              <a:ext uri="{FF2B5EF4-FFF2-40B4-BE49-F238E27FC236}">
                <a16:creationId xmlns:a16="http://schemas.microsoft.com/office/drawing/2014/main" id="{04C56DDA-52E2-B249-9584-C198E014C5D1}"/>
              </a:ext>
            </a:extLst>
          </p:cNvPr>
          <p:cNvSpPr>
            <a:spLocks noGrp="1"/>
          </p:cNvSpPr>
          <p:nvPr>
            <p:ph idx="1"/>
          </p:nvPr>
        </p:nvSpPr>
        <p:spPr>
          <a:xfrm>
            <a:off x="685801" y="1993900"/>
            <a:ext cx="11207749" cy="4603749"/>
          </a:xfrm>
        </p:spPr>
        <p:txBody>
          <a:bodyPr>
            <a:noAutofit/>
          </a:bodyPr>
          <a:lstStyle/>
          <a:p>
            <a:pPr marL="0" indent="0">
              <a:buNone/>
            </a:pPr>
            <a:endParaRPr lang="en-US" sz="2400" b="1" dirty="0"/>
          </a:p>
          <a:p>
            <a:pPr marL="0" indent="0">
              <a:buNone/>
            </a:pPr>
            <a:r>
              <a:rPr lang="en-US" sz="2400" b="1" dirty="0"/>
              <a:t>Get the Facts </a:t>
            </a:r>
            <a:r>
              <a:rPr lang="en-US" sz="2400" dirty="0"/>
              <a:t>– know the basic information about STDs/STIs </a:t>
            </a:r>
          </a:p>
          <a:p>
            <a:pPr marL="0" indent="0">
              <a:buNone/>
            </a:pPr>
            <a:endParaRPr lang="en-US" sz="2400" dirty="0"/>
          </a:p>
          <a:p>
            <a:pPr marL="0" indent="0">
              <a:buNone/>
            </a:pPr>
            <a:r>
              <a:rPr lang="en-US" sz="2400" b="1" dirty="0"/>
              <a:t>Take Control </a:t>
            </a:r>
            <a:r>
              <a:rPr lang="en-US" sz="2400" dirty="0"/>
              <a:t>– protect yourself and your sexual partner(s) through:</a:t>
            </a:r>
          </a:p>
          <a:p>
            <a:pPr lvl="1"/>
            <a:r>
              <a:rPr lang="en-US" sz="2400" dirty="0"/>
              <a:t>Abstinence</a:t>
            </a:r>
          </a:p>
          <a:p>
            <a:pPr lvl="1"/>
            <a:r>
              <a:rPr lang="en-US" sz="2400" dirty="0"/>
              <a:t>Vaccination, such as for Hepatitis A &amp; B and HPV</a:t>
            </a:r>
          </a:p>
          <a:p>
            <a:pPr lvl="1"/>
            <a:r>
              <a:rPr lang="en-US" sz="2400" dirty="0"/>
              <a:t>Reduce your number of sexual partners</a:t>
            </a:r>
          </a:p>
          <a:p>
            <a:pPr lvl="1"/>
            <a:r>
              <a:rPr lang="en-US" sz="2400" dirty="0"/>
              <a:t>Mutual monogamy</a:t>
            </a:r>
          </a:p>
          <a:p>
            <a:pPr lvl="1"/>
            <a:r>
              <a:rPr lang="en-US" sz="2400" dirty="0"/>
              <a:t>Use condoms</a:t>
            </a:r>
          </a:p>
          <a:p>
            <a:pPr marL="0" indent="0">
              <a:buNone/>
            </a:pPr>
            <a:r>
              <a:rPr lang="en-US" sz="2600" b="1" dirty="0"/>
              <a:t>Take the Test </a:t>
            </a:r>
            <a:r>
              <a:rPr lang="en-US" sz="2600" dirty="0"/>
              <a:t>- know your STD/STI status</a:t>
            </a:r>
            <a:r>
              <a:rPr lang="en-US" sz="3000" dirty="0"/>
              <a:t> </a:t>
            </a:r>
          </a:p>
        </p:txBody>
      </p:sp>
    </p:spTree>
    <p:extLst>
      <p:ext uri="{BB962C8B-B14F-4D97-AF65-F5344CB8AC3E}">
        <p14:creationId xmlns:p14="http://schemas.microsoft.com/office/powerpoint/2010/main" val="3593309655"/>
      </p:ext>
    </p:extLst>
  </p:cSld>
  <p:clrMapOvr>
    <a:masterClrMapping/>
  </p:clrMapOvr>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STI Treatment Options</a:t>
            </a:r>
            <a:endParaRPr lang="en-US" dirty="0"/>
          </a:p>
        </p:txBody>
      </p:sp>
      <p:sp>
        <p:nvSpPr>
          <p:cNvPr id="3" name="Content Placeholder 2"/>
          <p:cNvSpPr>
            <a:spLocks noGrp="1"/>
          </p:cNvSpPr>
          <p:nvPr>
            <p:ph idx="1"/>
          </p:nvPr>
        </p:nvSpPr>
        <p:spPr/>
        <p:txBody>
          <a:bodyPr>
            <a:noAutofit/>
          </a:bodyPr>
          <a:lstStyle/>
          <a:p>
            <a:r>
              <a:rPr lang="en-US" sz="2800" dirty="0"/>
              <a:t>Sexually transmitted infections caused by bacteria, yeast, or parasites can be treated with antibiotics and other medications</a:t>
            </a:r>
          </a:p>
          <a:p>
            <a:r>
              <a:rPr lang="en-US" sz="2800" dirty="0"/>
              <a:t>These antibiotics are most often given by mouth (orally) but sometimes they are injected or applied directly to the affected area</a:t>
            </a:r>
          </a:p>
        </p:txBody>
      </p:sp>
    </p:spTree>
    <p:extLst>
      <p:ext uri="{BB962C8B-B14F-4D97-AF65-F5344CB8AC3E}">
        <p14:creationId xmlns:p14="http://schemas.microsoft.com/office/powerpoint/2010/main" val="1510724339"/>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STI Treatment Options (continued)</a:t>
            </a:r>
            <a:endParaRPr lang="en-US" dirty="0"/>
          </a:p>
        </p:txBody>
      </p:sp>
      <p:sp>
        <p:nvSpPr>
          <p:cNvPr id="3" name="Content Placeholder 2"/>
          <p:cNvSpPr>
            <a:spLocks noGrp="1"/>
          </p:cNvSpPr>
          <p:nvPr>
            <p:ph idx="1"/>
          </p:nvPr>
        </p:nvSpPr>
        <p:spPr>
          <a:xfrm>
            <a:off x="685801" y="2142067"/>
            <a:ext cx="10131425" cy="4207933"/>
          </a:xfrm>
        </p:spPr>
        <p:txBody>
          <a:bodyPr>
            <a:noAutofit/>
          </a:bodyPr>
          <a:lstStyle/>
          <a:p>
            <a:r>
              <a:rPr lang="en-US" sz="2400" dirty="0"/>
              <a:t>The treatments, complications, and outcomes for viral STIs depend on the particular virus (e.g., HIV, genital herpes, human papillomavirus, hepatitis)</a:t>
            </a:r>
          </a:p>
          <a:p>
            <a:r>
              <a:rPr lang="en-US" sz="2400" dirty="0"/>
              <a:t>Treatments can reduce the symptoms and the progression of most of these infections (e.g., medications are available to limit the frequency and severity of genital herpes outbreaks while reducing the risk that the virus will be passed on to other people)</a:t>
            </a:r>
          </a:p>
          <a:p>
            <a:r>
              <a:rPr lang="en-US" sz="2400" dirty="0"/>
              <a:t>Individuals with HIV need to take special antiretroviral drugs that control the amount of virus they carry</a:t>
            </a:r>
          </a:p>
        </p:txBody>
      </p:sp>
    </p:spTree>
    <p:extLst>
      <p:ext uri="{BB962C8B-B14F-4D97-AF65-F5344CB8AC3E}">
        <p14:creationId xmlns:p14="http://schemas.microsoft.com/office/powerpoint/2010/main" val="2486918121"/>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STI Treatment Options (continued)</a:t>
            </a:r>
            <a:endParaRPr lang="en-US" dirty="0"/>
          </a:p>
        </p:txBody>
      </p:sp>
      <p:sp>
        <p:nvSpPr>
          <p:cNvPr id="3" name="Content Placeholder 2"/>
          <p:cNvSpPr>
            <a:spLocks noGrp="1"/>
          </p:cNvSpPr>
          <p:nvPr>
            <p:ph idx="1"/>
          </p:nvPr>
        </p:nvSpPr>
        <p:spPr/>
        <p:txBody>
          <a:bodyPr>
            <a:normAutofit/>
          </a:bodyPr>
          <a:lstStyle/>
          <a:p>
            <a:r>
              <a:rPr lang="en-US" sz="2400" dirty="0"/>
              <a:t>Whatever the infection, and regardless of how quickly the symptoms resolve after beginning treatment, the infected person and their partner(s) must take all of the medicine prescribed by the health care provider to ensure that the STI is completely treated</a:t>
            </a:r>
          </a:p>
          <a:p>
            <a:pPr marL="0" indent="0">
              <a:buNone/>
            </a:pPr>
            <a:endParaRPr lang="en-US" sz="2400" dirty="0"/>
          </a:p>
          <a:p>
            <a:r>
              <a:rPr lang="en-US" sz="2400" dirty="0"/>
              <a:t>Follow health care providers recommendations about how long to abstain from sex after the treatment is completed to avoid passing the infection back and forth</a:t>
            </a:r>
          </a:p>
        </p:txBody>
      </p:sp>
    </p:spTree>
    <p:extLst>
      <p:ext uri="{BB962C8B-B14F-4D97-AF65-F5344CB8AC3E}">
        <p14:creationId xmlns:p14="http://schemas.microsoft.com/office/powerpoint/2010/main" val="896803617"/>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are Sexually Transmitted Diseases? (continued)</a:t>
            </a:r>
            <a:endParaRPr lang="en-US" dirty="0"/>
          </a:p>
        </p:txBody>
      </p:sp>
      <p:sp>
        <p:nvSpPr>
          <p:cNvPr id="3" name="Content Placeholder 2"/>
          <p:cNvSpPr>
            <a:spLocks noGrp="1"/>
          </p:cNvSpPr>
          <p:nvPr>
            <p:ph idx="1"/>
          </p:nvPr>
        </p:nvSpPr>
        <p:spPr/>
        <p:txBody>
          <a:bodyPr>
            <a:normAutofit/>
          </a:bodyPr>
          <a:lstStyle/>
          <a:p>
            <a:r>
              <a:rPr lang="en-US" sz="3200" dirty="0">
                <a:latin typeface="Calibri" panose="020F0502020204030204" pitchFamily="34" charset="0"/>
                <a:ea typeface="Times New Roman" panose="02020603050405020304" pitchFamily="18" charset="0"/>
              </a:rPr>
              <a:t>STDs cause many harmful, often irreversible, and costly clinical complications, such as:</a:t>
            </a:r>
            <a:endParaRPr lang="en-US" sz="3000" dirty="0"/>
          </a:p>
          <a:p>
            <a:pPr lvl="1"/>
            <a:r>
              <a:rPr lang="en-US" sz="3000" dirty="0"/>
              <a:t>Reproductive health problems</a:t>
            </a:r>
          </a:p>
          <a:p>
            <a:pPr lvl="1"/>
            <a:r>
              <a:rPr lang="en-US" sz="3000" dirty="0"/>
              <a:t>Fetal and perinatal health problems</a:t>
            </a:r>
          </a:p>
          <a:p>
            <a:pPr lvl="1"/>
            <a:r>
              <a:rPr lang="en-US" sz="3000" dirty="0"/>
              <a:t>Cancer</a:t>
            </a:r>
          </a:p>
          <a:p>
            <a:pPr lvl="1"/>
            <a:r>
              <a:rPr lang="en-US" sz="3000" dirty="0"/>
              <a:t>Facilitation of the sexual transmission of HIV infection</a:t>
            </a:r>
            <a:endParaRPr lang="en-US" sz="3000" baseline="30000" dirty="0"/>
          </a:p>
        </p:txBody>
      </p:sp>
    </p:spTree>
    <p:extLst>
      <p:ext uri="{BB962C8B-B14F-4D97-AF65-F5344CB8AC3E}">
        <p14:creationId xmlns:p14="http://schemas.microsoft.com/office/powerpoint/2010/main" val="520036486"/>
      </p:ext>
    </p:extLst>
  </p:cSld>
  <p:clrMapOvr>
    <a:masterClrMapping/>
  </p:clrMapOvr>
</p:sld>
</file>

<file path=ppt/slides/slide4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E9BF287-9679-4206-9F7A-362173A65242}"/>
              </a:ext>
            </a:extLst>
          </p:cNvPr>
          <p:cNvSpPr>
            <a:spLocks noGrp="1"/>
          </p:cNvSpPr>
          <p:nvPr>
            <p:ph type="title"/>
          </p:nvPr>
        </p:nvSpPr>
        <p:spPr/>
        <p:txBody>
          <a:bodyPr/>
          <a:lstStyle/>
          <a:p>
            <a:r>
              <a:rPr lang="en-US" dirty="0"/>
              <a:t>Sources:</a:t>
            </a:r>
          </a:p>
        </p:txBody>
      </p:sp>
      <p:sp>
        <p:nvSpPr>
          <p:cNvPr id="3" name="Content Placeholder 2">
            <a:extLst>
              <a:ext uri="{FF2B5EF4-FFF2-40B4-BE49-F238E27FC236}">
                <a16:creationId xmlns:a16="http://schemas.microsoft.com/office/drawing/2014/main" id="{1A3C05FD-248C-4402-A536-9413CC61E0ED}"/>
              </a:ext>
            </a:extLst>
          </p:cNvPr>
          <p:cNvSpPr>
            <a:spLocks noGrp="1"/>
          </p:cNvSpPr>
          <p:nvPr>
            <p:ph idx="1"/>
          </p:nvPr>
        </p:nvSpPr>
        <p:spPr>
          <a:xfrm>
            <a:off x="685801" y="2142067"/>
            <a:ext cx="10131425" cy="4322233"/>
          </a:xfrm>
        </p:spPr>
        <p:txBody>
          <a:bodyPr>
            <a:normAutofit fontScale="92500" lnSpcReduction="20000"/>
          </a:bodyPr>
          <a:lstStyle/>
          <a:p>
            <a:r>
              <a:rPr lang="en-US" dirty="0"/>
              <a:t>Centers of Disease Control and Prevention. (2020, March 30). How you can prevent sexually transmitted diseases </a:t>
            </a:r>
            <a:r>
              <a:rPr lang="en-US" dirty="0">
                <a:hlinkClick r:id="rId2">
                  <a:extLst>
                    <a:ext uri="{A12FA001-AC4F-418D-AE19-62706E023703}">
                      <ahyp:hlinkClr xmlns:ahyp="http://schemas.microsoft.com/office/drawing/2018/hyperlinkcolor" val="tx"/>
                    </a:ext>
                  </a:extLst>
                </a:hlinkClick>
              </a:rPr>
              <a:t>https://www.cdc.gov/std/prevention/default.htm</a:t>
            </a:r>
            <a:endParaRPr lang="en-US" dirty="0"/>
          </a:p>
          <a:p>
            <a:r>
              <a:rPr lang="en-US" dirty="0"/>
              <a:t>Centers of Disease Control and Prevention. (2021, January 25). Sexually transmitted infections (STIs) are very common and costly to the nation’s health and economy https://www.cdc.gov/std/statistics/prevalence-2020-at-a-glance.htm </a:t>
            </a:r>
          </a:p>
          <a:p>
            <a:r>
              <a:rPr lang="en-US" dirty="0"/>
              <a:t>Healthy People 2020 [Internet]. Washington, DC: U.S. Department of Health and Human Services, Office of Disease Prevention and Health Promotion [cited [May 05, 2021]]. Available from: [https://www.healthypeople.gov/2020/topics-objectives/topic/sexually-transmitted-diseases]</a:t>
            </a:r>
          </a:p>
          <a:p>
            <a:r>
              <a:rPr lang="en-US" i="1" dirty="0"/>
              <a:t>Eunice Kennedy Shriver</a:t>
            </a:r>
            <a:r>
              <a:rPr lang="en-US" dirty="0"/>
              <a:t> National Institute of Child Health and Human Development </a:t>
            </a:r>
            <a:r>
              <a:rPr lang="en-US" u="sng" dirty="0">
                <a:hlinkClick r:id="rId3">
                  <a:extLst>
                    <a:ext uri="{A12FA001-AC4F-418D-AE19-62706E023703}">
                      <ahyp:hlinkClr xmlns:ahyp="http://schemas.microsoft.com/office/drawing/2018/hyperlinkcolor" val="tx"/>
                    </a:ext>
                  </a:extLst>
                </a:hlinkClick>
              </a:rPr>
              <a:t>https://www.nichd.nih.gov/health/topics/stds/conditioninfo/causes#:~:text=Any%20STI%20can%20be%20spread,pass%20from%20person%20to%20person</a:t>
            </a:r>
            <a:endParaRPr lang="en-US" u="sng" dirty="0"/>
          </a:p>
          <a:p>
            <a:r>
              <a:rPr lang="en-US" i="1" dirty="0"/>
              <a:t>Eunice Kennedy Shriver</a:t>
            </a:r>
            <a:r>
              <a:rPr lang="en-US" dirty="0"/>
              <a:t> National Institute of Child Health and Human Development </a:t>
            </a:r>
            <a:r>
              <a:rPr lang="en-US" u="sng" dirty="0">
                <a:hlinkClick r:id="rId4">
                  <a:extLst>
                    <a:ext uri="{A12FA001-AC4F-418D-AE19-62706E023703}">
                      <ahyp:hlinkClr xmlns:ahyp="http://schemas.microsoft.com/office/drawing/2018/hyperlinkcolor" val="tx"/>
                    </a:ext>
                  </a:extLst>
                </a:hlinkClick>
              </a:rPr>
              <a:t>https://www.nichd.nih.gov/health/topics/stds/conditioninfo/types</a:t>
            </a:r>
            <a:endParaRPr lang="en-US" u="sng" dirty="0"/>
          </a:p>
          <a:p>
            <a:r>
              <a:rPr lang="en-US" i="1" dirty="0"/>
              <a:t>Eunice Kennedy Shriver</a:t>
            </a:r>
            <a:r>
              <a:rPr lang="en-US" dirty="0"/>
              <a:t> National Institute of Child Health and Human Development </a:t>
            </a:r>
            <a:r>
              <a:rPr lang="en-US" u="sng" dirty="0">
                <a:hlinkClick r:id="rId5">
                  <a:extLst>
                    <a:ext uri="{A12FA001-AC4F-418D-AE19-62706E023703}">
                      <ahyp:hlinkClr xmlns:ahyp="http://schemas.microsoft.com/office/drawing/2018/hyperlinkcolor" val="tx"/>
                    </a:ext>
                  </a:extLst>
                </a:hlinkClick>
              </a:rPr>
              <a:t>https://www.nichd.nih.gov/health/topics/stds/conditioninfo/treatments</a:t>
            </a:r>
            <a:endParaRPr lang="en-US" dirty="0"/>
          </a:p>
          <a:p>
            <a:endParaRPr lang="en-US" u="sng" dirty="0"/>
          </a:p>
          <a:p>
            <a:endParaRPr lang="en-US" dirty="0"/>
          </a:p>
        </p:txBody>
      </p:sp>
    </p:spTree>
    <p:extLst>
      <p:ext uri="{BB962C8B-B14F-4D97-AF65-F5344CB8AC3E}">
        <p14:creationId xmlns:p14="http://schemas.microsoft.com/office/powerpoint/2010/main" val="622073088"/>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11D559A-1B1B-43E5-A444-900DD488A88B}"/>
              </a:ext>
            </a:extLst>
          </p:cNvPr>
          <p:cNvSpPr>
            <a:spLocks noGrp="1"/>
          </p:cNvSpPr>
          <p:nvPr>
            <p:ph type="title"/>
          </p:nvPr>
        </p:nvSpPr>
        <p:spPr/>
        <p:txBody>
          <a:bodyPr/>
          <a:lstStyle/>
          <a:p>
            <a:pPr marL="5715" marR="0">
              <a:lnSpc>
                <a:spcPts val="1500"/>
              </a:lnSpc>
              <a:spcBef>
                <a:spcPts val="0"/>
              </a:spcBef>
              <a:spcAft>
                <a:spcPts val="375"/>
              </a:spcAft>
            </a:pPr>
            <a:r>
              <a:rPr lang="en-US" b="1" dirty="0">
                <a:latin typeface="Calibri" panose="020F0502020204030204" pitchFamily="34" charset="0"/>
                <a:ea typeface="Times New Roman" panose="02020603050405020304" pitchFamily="18" charset="0"/>
              </a:rPr>
              <a:t>Why Is Sexually Transmitted Disease</a:t>
            </a:r>
            <a:br>
              <a:rPr lang="en-US" b="1" dirty="0">
                <a:latin typeface="Calibri" panose="020F0502020204030204" pitchFamily="34" charset="0"/>
                <a:ea typeface="Times New Roman" panose="02020603050405020304" pitchFamily="18" charset="0"/>
              </a:rPr>
            </a:br>
            <a:br>
              <a:rPr lang="en-US" b="1" dirty="0">
                <a:latin typeface="Calibri" panose="020F0502020204030204" pitchFamily="34" charset="0"/>
                <a:ea typeface="Times New Roman" panose="02020603050405020304" pitchFamily="18" charset="0"/>
              </a:rPr>
            </a:br>
            <a:r>
              <a:rPr lang="en-US" b="1" dirty="0">
                <a:latin typeface="Calibri" panose="020F0502020204030204" pitchFamily="34" charset="0"/>
                <a:ea typeface="Times New Roman" panose="02020603050405020304" pitchFamily="18" charset="0"/>
              </a:rPr>
              <a:t> Prevention Important?</a:t>
            </a:r>
            <a:br>
              <a:rPr lang="en-US" sz="3200" dirty="0">
                <a:latin typeface="Times New Roman" panose="02020603050405020304" pitchFamily="18" charset="0"/>
                <a:ea typeface="Times New Roman" panose="02020603050405020304" pitchFamily="18" charset="0"/>
              </a:rPr>
            </a:br>
            <a:endParaRPr lang="en-US" dirty="0"/>
          </a:p>
        </p:txBody>
      </p:sp>
      <p:sp>
        <p:nvSpPr>
          <p:cNvPr id="3" name="Content Placeholder 2">
            <a:extLst>
              <a:ext uri="{FF2B5EF4-FFF2-40B4-BE49-F238E27FC236}">
                <a16:creationId xmlns:a16="http://schemas.microsoft.com/office/drawing/2014/main" id="{D68DEE0E-0FCF-4A36-9B55-4C8758E6A08F}"/>
              </a:ext>
            </a:extLst>
          </p:cNvPr>
          <p:cNvSpPr>
            <a:spLocks noGrp="1"/>
          </p:cNvSpPr>
          <p:nvPr>
            <p:ph idx="1"/>
          </p:nvPr>
        </p:nvSpPr>
        <p:spPr>
          <a:xfrm>
            <a:off x="685801" y="1739900"/>
            <a:ext cx="10131425" cy="4381499"/>
          </a:xfrm>
        </p:spPr>
        <p:txBody>
          <a:bodyPr>
            <a:noAutofit/>
          </a:bodyPr>
          <a:lstStyle/>
          <a:p>
            <a:r>
              <a:rPr lang="en-US" sz="2800" dirty="0">
                <a:ea typeface="Times New Roman" panose="02020603050405020304" pitchFamily="18" charset="0"/>
              </a:rPr>
              <a:t>The Centers for Disease Control and Prevention (CDC) estimates that there are approximately 20 million new STD infections each year—almost half of them among young people ages 15 to 24</a:t>
            </a:r>
          </a:p>
          <a:p>
            <a:r>
              <a:rPr lang="en-US" sz="2800" dirty="0">
                <a:ea typeface="Times New Roman" panose="02020603050405020304" pitchFamily="18" charset="0"/>
              </a:rPr>
              <a:t>The cost of STDs to the U.S. health care system is estimated to be as much as $16 billion annually</a:t>
            </a:r>
          </a:p>
          <a:p>
            <a:r>
              <a:rPr lang="en-US" sz="2800" dirty="0"/>
              <a:t>Untreated STDs can lead to serious long-term health consequences, especially for adolescent girls and young women</a:t>
            </a:r>
          </a:p>
        </p:txBody>
      </p:sp>
    </p:spTree>
    <p:extLst>
      <p:ext uri="{BB962C8B-B14F-4D97-AF65-F5344CB8AC3E}">
        <p14:creationId xmlns:p14="http://schemas.microsoft.com/office/powerpoint/2010/main" val="140419949"/>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C726F1-B892-45F9-88D5-F64A28FA9B6C}"/>
              </a:ext>
            </a:extLst>
          </p:cNvPr>
          <p:cNvSpPr>
            <a:spLocks noGrp="1"/>
          </p:cNvSpPr>
          <p:nvPr>
            <p:ph type="title"/>
          </p:nvPr>
        </p:nvSpPr>
        <p:spPr/>
        <p:txBody>
          <a:bodyPr>
            <a:normAutofit fontScale="90000"/>
          </a:bodyPr>
          <a:lstStyle/>
          <a:p>
            <a:r>
              <a:rPr lang="en-US" b="1" dirty="0"/>
              <a:t>Understanding Sexually Transmitted Diseases</a:t>
            </a:r>
            <a:br>
              <a:rPr lang="en-US" dirty="0"/>
            </a:br>
            <a:endParaRPr lang="en-US" dirty="0"/>
          </a:p>
        </p:txBody>
      </p:sp>
      <p:sp>
        <p:nvSpPr>
          <p:cNvPr id="3" name="Content Placeholder 2">
            <a:extLst>
              <a:ext uri="{FF2B5EF4-FFF2-40B4-BE49-F238E27FC236}">
                <a16:creationId xmlns:a16="http://schemas.microsoft.com/office/drawing/2014/main" id="{B2F3AFCA-4515-4C05-A0AF-9656CB3982DF}"/>
              </a:ext>
            </a:extLst>
          </p:cNvPr>
          <p:cNvSpPr>
            <a:spLocks noGrp="1"/>
          </p:cNvSpPr>
          <p:nvPr>
            <p:ph idx="1"/>
          </p:nvPr>
        </p:nvSpPr>
        <p:spPr/>
        <p:txBody>
          <a:bodyPr>
            <a:normAutofit/>
          </a:bodyPr>
          <a:lstStyle/>
          <a:p>
            <a:r>
              <a:rPr lang="en-US" sz="2800" dirty="0"/>
              <a:t>Several factors contribute to the spread of STDs</a:t>
            </a:r>
          </a:p>
          <a:p>
            <a:endParaRPr lang="en-US" sz="2800" dirty="0"/>
          </a:p>
          <a:p>
            <a:r>
              <a:rPr lang="en-US" sz="2800" dirty="0"/>
              <a:t>These include Biological, Social, Economic and Behavioral factors</a:t>
            </a:r>
          </a:p>
          <a:p>
            <a:pPr marL="0" indent="0">
              <a:buNone/>
            </a:pPr>
            <a:endParaRPr lang="en-US" sz="2800" dirty="0"/>
          </a:p>
          <a:p>
            <a:endParaRPr lang="en-US" dirty="0"/>
          </a:p>
        </p:txBody>
      </p:sp>
    </p:spTree>
    <p:extLst>
      <p:ext uri="{BB962C8B-B14F-4D97-AF65-F5344CB8AC3E}">
        <p14:creationId xmlns:p14="http://schemas.microsoft.com/office/powerpoint/2010/main" val="541828688"/>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D7561C0-D1C8-4FD8-B3B4-B05A315AC904}"/>
              </a:ext>
            </a:extLst>
          </p:cNvPr>
          <p:cNvSpPr>
            <a:spLocks noGrp="1"/>
          </p:cNvSpPr>
          <p:nvPr>
            <p:ph type="title"/>
          </p:nvPr>
        </p:nvSpPr>
        <p:spPr/>
        <p:txBody>
          <a:bodyPr/>
          <a:lstStyle/>
          <a:p>
            <a:r>
              <a:rPr lang="en-US" b="1" dirty="0"/>
              <a:t>Understanding Sexually Transmitted Diseases (Continued)</a:t>
            </a:r>
            <a:endParaRPr lang="en-US" dirty="0"/>
          </a:p>
        </p:txBody>
      </p:sp>
      <p:sp>
        <p:nvSpPr>
          <p:cNvPr id="3" name="Content Placeholder 2">
            <a:extLst>
              <a:ext uri="{FF2B5EF4-FFF2-40B4-BE49-F238E27FC236}">
                <a16:creationId xmlns:a16="http://schemas.microsoft.com/office/drawing/2014/main" id="{FA0BED32-FB07-4C64-80C6-6882BDAB61D6}"/>
              </a:ext>
            </a:extLst>
          </p:cNvPr>
          <p:cNvSpPr>
            <a:spLocks noGrp="1"/>
          </p:cNvSpPr>
          <p:nvPr>
            <p:ph idx="1"/>
          </p:nvPr>
        </p:nvSpPr>
        <p:spPr/>
        <p:txBody>
          <a:bodyPr/>
          <a:lstStyle/>
          <a:p>
            <a:r>
              <a:rPr lang="en-US" sz="2800" b="1" dirty="0"/>
              <a:t>Biological Factors:</a:t>
            </a:r>
          </a:p>
          <a:p>
            <a:pPr lvl="1"/>
            <a:r>
              <a:rPr lang="en-US" sz="2800" b="1" dirty="0"/>
              <a:t>Asymptomatic nature of STDs</a:t>
            </a:r>
          </a:p>
          <a:p>
            <a:pPr lvl="1"/>
            <a:r>
              <a:rPr lang="en-US" sz="2800" b="1" dirty="0"/>
              <a:t>Gender disparities</a:t>
            </a:r>
          </a:p>
          <a:p>
            <a:pPr lvl="1"/>
            <a:r>
              <a:rPr lang="en-US" sz="2800" b="1" dirty="0"/>
              <a:t>Age disparities</a:t>
            </a:r>
            <a:endParaRPr lang="en-US" sz="2800" dirty="0"/>
          </a:p>
          <a:p>
            <a:endParaRPr lang="en-US" dirty="0"/>
          </a:p>
        </p:txBody>
      </p:sp>
    </p:spTree>
    <p:extLst>
      <p:ext uri="{BB962C8B-B14F-4D97-AF65-F5344CB8AC3E}">
        <p14:creationId xmlns:p14="http://schemas.microsoft.com/office/powerpoint/2010/main" val="4096657640"/>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B3CB122-994F-4290-9EBA-170754A16BF2}"/>
              </a:ext>
            </a:extLst>
          </p:cNvPr>
          <p:cNvSpPr>
            <a:spLocks noGrp="1"/>
          </p:cNvSpPr>
          <p:nvPr>
            <p:ph type="title"/>
          </p:nvPr>
        </p:nvSpPr>
        <p:spPr/>
        <p:txBody>
          <a:bodyPr/>
          <a:lstStyle/>
          <a:p>
            <a:r>
              <a:rPr lang="en-US" b="1" dirty="0"/>
              <a:t>Understanding Sexually Transmitted Diseases (Continued)</a:t>
            </a:r>
            <a:endParaRPr lang="en-US" dirty="0"/>
          </a:p>
        </p:txBody>
      </p:sp>
      <p:sp>
        <p:nvSpPr>
          <p:cNvPr id="3" name="Content Placeholder 2">
            <a:extLst>
              <a:ext uri="{FF2B5EF4-FFF2-40B4-BE49-F238E27FC236}">
                <a16:creationId xmlns:a16="http://schemas.microsoft.com/office/drawing/2014/main" id="{A56D0745-3958-4676-8A2C-87EB06035A57}"/>
              </a:ext>
            </a:extLst>
          </p:cNvPr>
          <p:cNvSpPr>
            <a:spLocks noGrp="1"/>
          </p:cNvSpPr>
          <p:nvPr>
            <p:ph idx="1"/>
          </p:nvPr>
        </p:nvSpPr>
        <p:spPr/>
        <p:txBody>
          <a:bodyPr/>
          <a:lstStyle/>
          <a:p>
            <a:r>
              <a:rPr lang="en-US" sz="2800" b="1" dirty="0"/>
              <a:t>Social, Economic, and Behavioral Factors:</a:t>
            </a:r>
          </a:p>
          <a:p>
            <a:pPr lvl="1"/>
            <a:r>
              <a:rPr lang="en-US" sz="2000" b="1" dirty="0"/>
              <a:t>Racial and ethnic disparities</a:t>
            </a:r>
          </a:p>
          <a:p>
            <a:pPr lvl="1"/>
            <a:r>
              <a:rPr lang="en-US" sz="2000" b="1" dirty="0"/>
              <a:t>Poverty and marginalization</a:t>
            </a:r>
          </a:p>
          <a:p>
            <a:pPr lvl="1"/>
            <a:r>
              <a:rPr lang="en-US" sz="2000" b="1" dirty="0"/>
              <a:t>Access to health care</a:t>
            </a:r>
          </a:p>
          <a:p>
            <a:pPr lvl="1"/>
            <a:r>
              <a:rPr lang="en-US" sz="2000" b="1" dirty="0"/>
              <a:t>Substance abuse</a:t>
            </a:r>
          </a:p>
          <a:p>
            <a:pPr lvl="1"/>
            <a:r>
              <a:rPr lang="en-US" sz="2000" b="1" dirty="0"/>
              <a:t>Sexuality and secrecy</a:t>
            </a:r>
          </a:p>
          <a:p>
            <a:pPr lvl="1"/>
            <a:r>
              <a:rPr lang="en-US" sz="2000" b="1" dirty="0"/>
              <a:t>Sexual networks</a:t>
            </a:r>
            <a:endParaRPr lang="en-US" sz="2000" dirty="0"/>
          </a:p>
          <a:p>
            <a:endParaRPr lang="en-US" dirty="0"/>
          </a:p>
        </p:txBody>
      </p:sp>
    </p:spTree>
    <p:extLst>
      <p:ext uri="{BB962C8B-B14F-4D97-AF65-F5344CB8AC3E}">
        <p14:creationId xmlns:p14="http://schemas.microsoft.com/office/powerpoint/2010/main" val="975529320"/>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DA25455-C69B-422E-A566-060011EC2336}"/>
              </a:ext>
            </a:extLst>
          </p:cNvPr>
          <p:cNvSpPr>
            <a:spLocks noGrp="1"/>
          </p:cNvSpPr>
          <p:nvPr>
            <p:ph type="title"/>
          </p:nvPr>
        </p:nvSpPr>
        <p:spPr/>
        <p:txBody>
          <a:bodyPr>
            <a:normAutofit fontScale="90000"/>
          </a:bodyPr>
          <a:lstStyle/>
          <a:p>
            <a:r>
              <a:rPr lang="en-US" b="1" dirty="0"/>
              <a:t>What Causes Sexually Transmitted Diseases (STDs) or Sexually Transmitted Infections (STIs)?</a:t>
            </a:r>
            <a:br>
              <a:rPr lang="en-US" dirty="0"/>
            </a:br>
            <a:endParaRPr lang="en-US" dirty="0"/>
          </a:p>
        </p:txBody>
      </p:sp>
      <p:sp>
        <p:nvSpPr>
          <p:cNvPr id="3" name="Content Placeholder 2">
            <a:extLst>
              <a:ext uri="{FF2B5EF4-FFF2-40B4-BE49-F238E27FC236}">
                <a16:creationId xmlns:a16="http://schemas.microsoft.com/office/drawing/2014/main" id="{E848CA89-D066-4D1A-BA43-01283A4A980D}"/>
              </a:ext>
            </a:extLst>
          </p:cNvPr>
          <p:cNvSpPr>
            <a:spLocks noGrp="1"/>
          </p:cNvSpPr>
          <p:nvPr>
            <p:ph idx="1"/>
          </p:nvPr>
        </p:nvSpPr>
        <p:spPr>
          <a:xfrm>
            <a:off x="685801" y="2142067"/>
            <a:ext cx="10131425" cy="4106333"/>
          </a:xfrm>
        </p:spPr>
        <p:txBody>
          <a:bodyPr>
            <a:normAutofit lnSpcReduction="10000"/>
          </a:bodyPr>
          <a:lstStyle/>
          <a:p>
            <a:pPr marL="0" indent="0">
              <a:buNone/>
            </a:pPr>
            <a:r>
              <a:rPr lang="en-US" sz="2800" dirty="0"/>
              <a:t>There are three major causes of STDs/STIs:</a:t>
            </a:r>
          </a:p>
          <a:p>
            <a:pPr marL="0" indent="0">
              <a:buNone/>
            </a:pPr>
            <a:endParaRPr lang="en-US" sz="2800" dirty="0"/>
          </a:p>
          <a:p>
            <a:pPr lvl="1"/>
            <a:r>
              <a:rPr lang="en-US" sz="2400" b="1" dirty="0"/>
              <a:t>Bacteria</a:t>
            </a:r>
            <a:r>
              <a:rPr lang="en-US" sz="2400" dirty="0"/>
              <a:t>, including chlamydia, gonorrhea, and syphilis</a:t>
            </a:r>
          </a:p>
          <a:p>
            <a:r>
              <a:rPr lang="en-US" sz="2400" dirty="0"/>
              <a:t> </a:t>
            </a:r>
          </a:p>
          <a:p>
            <a:pPr lvl="1"/>
            <a:r>
              <a:rPr lang="en-US" sz="2400" b="1" dirty="0"/>
              <a:t>Viruses</a:t>
            </a:r>
            <a:r>
              <a:rPr lang="en-US" sz="2400" dirty="0"/>
              <a:t>, including HIV/AIDS, herpes simplex virus, human papillomavirus, hepatitis B virus </a:t>
            </a:r>
          </a:p>
          <a:p>
            <a:pPr lvl="1"/>
            <a:endParaRPr lang="en-US" sz="2400" dirty="0"/>
          </a:p>
          <a:p>
            <a:pPr lvl="1"/>
            <a:r>
              <a:rPr lang="en-US" sz="2400" b="1" dirty="0"/>
              <a:t>Parasites</a:t>
            </a:r>
            <a:r>
              <a:rPr lang="en-US" sz="2400" dirty="0"/>
              <a:t>, such as </a:t>
            </a:r>
            <a:r>
              <a:rPr lang="en-US" sz="2400" i="1" dirty="0"/>
              <a:t>trichomonas vaginalis,</a:t>
            </a:r>
            <a:r>
              <a:rPr lang="en-US" sz="2400" dirty="0"/>
              <a:t> or insects such as crab lice or scabies mites</a:t>
            </a:r>
          </a:p>
        </p:txBody>
      </p:sp>
    </p:spTree>
    <p:extLst>
      <p:ext uri="{BB962C8B-B14F-4D97-AF65-F5344CB8AC3E}">
        <p14:creationId xmlns:p14="http://schemas.microsoft.com/office/powerpoint/2010/main" val="2772608782"/>
      </p:ext>
    </p:extLst>
  </p:cSld>
  <p:clrMapOvr>
    <a:masterClrMapping/>
  </p:clrMapOvr>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18276C"/>
      </a:dk2>
      <a:lt2>
        <a:srgbClr val="EBEBEB"/>
      </a:lt2>
      <a:accent1>
        <a:srgbClr val="AC3EC1"/>
      </a:accent1>
      <a:accent2>
        <a:srgbClr val="477BD1"/>
      </a:accent2>
      <a:accent3>
        <a:srgbClr val="46B298"/>
      </a:accent3>
      <a:accent4>
        <a:srgbClr val="90BA4C"/>
      </a:accent4>
      <a:accent5>
        <a:srgbClr val="DD9D31"/>
      </a:accent5>
      <a:accent6>
        <a:srgbClr val="E25247"/>
      </a:accent6>
      <a:hlink>
        <a:srgbClr val="C573D2"/>
      </a:hlink>
      <a:folHlink>
        <a:srgbClr val="CCAEE8"/>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42E5908D-19A2-46FD-89FA-638B126129EF}"/>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A0345007175C42BF52D4739B40344F" ma:contentTypeVersion="4" ma:contentTypeDescription="Create a new document." ma:contentTypeScope="" ma:versionID="39b8a46335240b9b1852c43dc7490e18">
  <xsd:schema xmlns:xsd="http://www.w3.org/2001/XMLSchema" xmlns:xs="http://www.w3.org/2001/XMLSchema" xmlns:p="http://schemas.microsoft.com/office/2006/metadata/properties" xmlns:ns2="79ed8dac-326b-4f6b-ad38-6ac07a48c0f4" xmlns:ns3="786dceb4-50f3-4f37-ad19-66b8756bfdea" targetNamespace="http://schemas.microsoft.com/office/2006/metadata/properties" ma:root="true" ma:fieldsID="4afdab26b0eb7cfd979fb213c52474e1" ns2:_="" ns3:_="">
    <xsd:import namespace="79ed8dac-326b-4f6b-ad38-6ac07a48c0f4"/>
    <xsd:import namespace="786dceb4-50f3-4f37-ad19-66b8756bfde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ed8dac-326b-4f6b-ad38-6ac07a48c0f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dceb4-50f3-4f37-ad19-66b8756bfdea"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SharedWithUsers xmlns="79ed8dac-326b-4f6b-ad38-6ac07a48c0f4">
      <UserInfo>
        <DisplayName/>
        <AccountId xsi:nil="true"/>
        <AccountType/>
      </UserInfo>
    </SharedWithUsers>
  </documentManagement>
</p:properties>
</file>

<file path=customXml/itemProps1.xml><?xml version="1.0" encoding="utf-8"?>
<ds:datastoreItem xmlns:ds="http://schemas.openxmlformats.org/officeDocument/2006/customXml" ds:itemID="{AB20E353-58DF-4274-883C-3101F0D719AA}">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ed8dac-326b-4f6b-ad38-6ac07a48c0f4"/>
    <ds:schemaRef ds:uri="786dceb4-50f3-4f37-ad19-66b8756bfd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1B5136F2-0DE2-4267-8125-1A42CF2D46B5}">
  <ds:schemaRefs>
    <ds:schemaRef ds:uri="http://schemas.microsoft.com/sharepoint/v3/contenttype/forms"/>
  </ds:schemaRefs>
</ds:datastoreItem>
</file>

<file path=customXml/itemProps3.xml><?xml version="1.0" encoding="utf-8"?>
<ds:datastoreItem xmlns:ds="http://schemas.openxmlformats.org/officeDocument/2006/customXml" ds:itemID="{CD88708B-CF83-4597-B6A9-272BA1214293}">
  <ds:schemaRefs>
    <ds:schemaRef ds:uri="79ed8dac-326b-4f6b-ad38-6ac07a48c0f4"/>
    <ds:schemaRef ds:uri="http://purl.org/dc/terms/"/>
    <ds:schemaRef ds:uri="http://schemas.microsoft.com/office/2006/documentManagement/types"/>
    <ds:schemaRef ds:uri="http://purl.org/dc/dcmitype/"/>
    <ds:schemaRef ds:uri="http://schemas.microsoft.com/office/infopath/2007/PartnerControls"/>
    <ds:schemaRef ds:uri="http://purl.org/dc/elements/1.1/"/>
    <ds:schemaRef ds:uri="http://schemas.microsoft.com/office/2006/metadata/properties"/>
    <ds:schemaRef ds:uri="http://schemas.openxmlformats.org/package/2006/metadata/core-properties"/>
    <ds:schemaRef ds:uri="786dceb4-50f3-4f37-ad19-66b8756bfdea"/>
    <ds:schemaRef ds:uri="http://www.w3.org/XML/1998/namespace"/>
  </ds:schemaRefs>
</ds:datastoreItem>
</file>

<file path=docProps/app.xml><?xml version="1.0" encoding="utf-8"?>
<Properties xmlns="http://schemas.openxmlformats.org/officeDocument/2006/extended-properties" xmlns:vt="http://schemas.openxmlformats.org/officeDocument/2006/docPropsVTypes">
  <Template>{1334F989-28F5-1B4E-88E7-EDCE948D5C2D}tf10001058</Template>
  <TotalTime>1902</TotalTime>
  <Words>3078</Words>
  <Application>Microsoft Office PowerPoint</Application>
  <PresentationFormat>Widescreen</PresentationFormat>
  <Paragraphs>211</Paragraphs>
  <Slides>40</Slides>
  <Notes>0</Notes>
  <HiddenSlides>0</HiddenSlides>
  <MMClips>0</MMClips>
  <ScaleCrop>false</ScaleCrop>
  <HeadingPairs>
    <vt:vector size="6" baseType="variant">
      <vt:variant>
        <vt:lpstr>Fonts Used</vt:lpstr>
      </vt:variant>
      <vt:variant>
        <vt:i4>3</vt:i4>
      </vt:variant>
      <vt:variant>
        <vt:lpstr>Theme</vt:lpstr>
      </vt:variant>
      <vt:variant>
        <vt:i4>1</vt:i4>
      </vt:variant>
      <vt:variant>
        <vt:lpstr>Slide Titles</vt:lpstr>
      </vt:variant>
      <vt:variant>
        <vt:i4>40</vt:i4>
      </vt:variant>
    </vt:vector>
  </HeadingPairs>
  <TitlesOfParts>
    <vt:vector size="44" baseType="lpstr">
      <vt:lpstr>Arial</vt:lpstr>
      <vt:lpstr>Calibri</vt:lpstr>
      <vt:lpstr>Times New Roman</vt:lpstr>
      <vt:lpstr>Celestial</vt:lpstr>
      <vt:lpstr>SEXUALLY TRANSMITTED DISEASES/infections</vt:lpstr>
      <vt:lpstr>objectives</vt:lpstr>
      <vt:lpstr>What are Sexually Transmitted Diseases?</vt:lpstr>
      <vt:lpstr>What are Sexually Transmitted Diseases? (continued)</vt:lpstr>
      <vt:lpstr>Why Is Sexually Transmitted Disease   Prevention Important? </vt:lpstr>
      <vt:lpstr>Understanding Sexually Transmitted Diseases </vt:lpstr>
      <vt:lpstr>Understanding Sexually Transmitted Diseases (Continued)</vt:lpstr>
      <vt:lpstr>Understanding Sexually Transmitted Diseases (Continued)</vt:lpstr>
      <vt:lpstr>What Causes Sexually Transmitted Diseases (STDs) or Sexually Transmitted Infections (STIs)? </vt:lpstr>
      <vt:lpstr>How are STDs and STIs Spread?</vt:lpstr>
      <vt:lpstr> Common Types of stis:  Chlamydia    </vt:lpstr>
      <vt:lpstr>Chlamydia (continued)</vt:lpstr>
      <vt:lpstr>Gonorrhea </vt:lpstr>
      <vt:lpstr>Gonorrhea (continued)</vt:lpstr>
      <vt:lpstr>Genital Herpes</vt:lpstr>
      <vt:lpstr>Genital Herpes (continued)</vt:lpstr>
      <vt:lpstr>HIV/AIDS </vt:lpstr>
      <vt:lpstr>HIV/AIDS (continued)</vt:lpstr>
      <vt:lpstr>HIV/AIDS (continued)</vt:lpstr>
      <vt:lpstr>Human Papillomavirus (HPV) </vt:lpstr>
      <vt:lpstr>Human Papillomavirus (HPV) (continued)</vt:lpstr>
      <vt:lpstr>Syphilis </vt:lpstr>
      <vt:lpstr>Syphilis (continued)</vt:lpstr>
      <vt:lpstr>Syphilis (continued)</vt:lpstr>
      <vt:lpstr>Syphilis (continued)</vt:lpstr>
      <vt:lpstr>Bacterial Vaginosis </vt:lpstr>
      <vt:lpstr>Bacterial Vaginosis (continued)</vt:lpstr>
      <vt:lpstr>Trichomoniasis </vt:lpstr>
      <vt:lpstr>Trichomoniasis (continued)</vt:lpstr>
      <vt:lpstr>Viral Hepatitis</vt:lpstr>
      <vt:lpstr>Hepatitis A (HAV)</vt:lpstr>
      <vt:lpstr>Hepatitis B (HBV)</vt:lpstr>
      <vt:lpstr>Hepatitis B (continued)</vt:lpstr>
      <vt:lpstr>Hepatitis C (HCV)</vt:lpstr>
      <vt:lpstr>Incidence, Prevalence, and Cost of STIs</vt:lpstr>
      <vt:lpstr>STD/STI prevention  The CDC recommends that you:</vt:lpstr>
      <vt:lpstr>STI Treatment Options</vt:lpstr>
      <vt:lpstr>STI Treatment Options (continued)</vt:lpstr>
      <vt:lpstr>STI Treatment Options (continued)</vt:lpstr>
      <vt:lpstr>Sources: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STIs</dc:title>
  <dc:creator>Althea Moser</dc:creator>
  <cp:lastModifiedBy>Althea Moser</cp:lastModifiedBy>
  <cp:revision>189</cp:revision>
  <dcterms:created xsi:type="dcterms:W3CDTF">2017-08-09T15:28:49Z</dcterms:created>
  <dcterms:modified xsi:type="dcterms:W3CDTF">2021-05-10T21:11:56Z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0x01010069A0345007175C42BF52D4739B40344F</vt:lpwstr>
  </property>
  <property fmtid="{D5CDD505-2E9C-101B-9397-08002B2CF9AE}" pid="3" name="Order">
    <vt:r8>4900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TemplateUrl">
    <vt:lpwstr/>
  </property>
  <property fmtid="{D5CDD505-2E9C-101B-9397-08002B2CF9AE}" pid="9" name="ComplianceAssetId">
    <vt:lpwstr/>
  </property>
</Properties>
</file>