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slides/slide47.xml" ContentType="application/vnd.openxmlformats-officedocument.presentationml.slide+xml"/>
  <Override PartName="/ppt/slides/slide48.xml" ContentType="application/vnd.openxmlformats-officedocument.presentationml.slide+xml"/>
  <Override PartName="/ppt/slides/slide49.xml" ContentType="application/vnd.openxmlformats-officedocument.presentationml.slide+xml"/>
  <Override PartName="/ppt/slides/slide50.xml" ContentType="application/vnd.openxmlformats-officedocument.presentationml.slide+xml"/>
  <Override PartName="/ppt/slides/slide51.xml" ContentType="application/vnd.openxmlformats-officedocument.presentationml.slide+xml"/>
  <Override PartName="/ppt/slides/slide52.xml" ContentType="application/vnd.openxmlformats-officedocument.presentationml.slide+xml"/>
  <Override PartName="/ppt/slides/slide53.xml" ContentType="application/vnd.openxmlformats-officedocument.presentationml.slide+xml"/>
  <Override PartName="/ppt/slides/slide54.xml" ContentType="application/vnd.openxmlformats-officedocument.presentationml.slide+xml"/>
  <Override PartName="/ppt/slides/slide55.xml" ContentType="application/vnd.openxmlformats-officedocument.presentationml.slide+xml"/>
  <Override PartName="/ppt/slides/slide56.xml" ContentType="application/vnd.openxmlformats-officedocument.presentationml.slide+xml"/>
  <Override PartName="/ppt/slides/slide57.xml" ContentType="application/vnd.openxmlformats-officedocument.presentationml.slide+xml"/>
  <Override PartName="/ppt/slides/slide58.xml" ContentType="application/vnd.openxmlformats-officedocument.presentationml.slide+xml"/>
  <Override PartName="/ppt/slides/slide59.xml" ContentType="application/vnd.openxmlformats-officedocument.presentationml.slide+xml"/>
  <Override PartName="/ppt/slides/slide60.xml" ContentType="application/vnd.openxmlformats-officedocument.presentationml.slide+xml"/>
  <Override PartName="/ppt/presentation.xml" ContentType="application/vnd.openxmlformats-officedocument.presentationml.presentation.main+xml"/>
  <Override PartName="/ppt/slideLayouts/slideLayout17.xml" ContentType="application/vnd.openxmlformats-officedocument.presentationml.slideLayout+xml"/>
  <Override PartName="/ppt/slideLayouts/slideLayout16.xml" ContentType="application/vnd.openxmlformats-officedocument.presentationml.slideLayout+xml"/>
  <Override PartName="/ppt/slideLayouts/slideLayout15.xml" ContentType="application/vnd.openxmlformats-officedocument.presentationml.slideLayout+xml"/>
  <Override PartName="/ppt/slideLayouts/slideLayout14.xml" ContentType="application/vnd.openxmlformats-officedocument.presentationml.slideLayout+xml"/>
  <Override PartName="/ppt/slideLayouts/slideLayout13.xml" ContentType="application/vnd.openxmlformats-officedocument.presentationml.slideLayout+xml"/>
  <Override PartName="/ppt/slideLayouts/slideLayout12.xml" ContentType="application/vnd.openxmlformats-officedocument.presentationml.slideLayout+xml"/>
  <Override PartName="/ppt/slideLayouts/slideLayout11.xml" ContentType="application/vnd.openxmlformats-officedocument.presentationml.slideLayout+xml"/>
  <Override PartName="/ppt/slideLayouts/slideLayout10.xml" ContentType="application/vnd.openxmlformats-officedocument.presentationml.slideLayout+xml"/>
  <Override PartName="/ppt/slideLayouts/slideLayout9.xml" ContentType="application/vnd.openxmlformats-officedocument.presentationml.slideLayout+xml"/>
  <Override PartName="/ppt/slideLayouts/slideLayout8.xml" ContentType="application/vnd.openxmlformats-officedocument.presentationml.slideLayout+xml"/>
  <Override PartName="/ppt/slideLayouts/slideLayout7.xml" ContentType="application/vnd.openxmlformats-officedocument.presentationml.slideLayout+xml"/>
  <Override PartName="/ppt/slideLayouts/slideLayout6.xml" ContentType="application/vnd.openxmlformats-officedocument.presentationml.slideLayout+xml"/>
  <Override PartName="/ppt/slideLayouts/slideLayout5.xml" ContentType="application/vnd.openxmlformats-officedocument.presentationml.slideLayout+xml"/>
  <Override PartName="/ppt/slideLayouts/slideLayout4.xml" ContentType="application/vnd.openxmlformats-officedocument.presentationml.slideLayout+xml"/>
  <Override PartName="/ppt/slideLayouts/slideLayout3.xml" ContentType="application/vnd.openxmlformats-officedocument.presentationml.slideLayout+xml"/>
  <Override PartName="/ppt/slideLayouts/slideLayout2.xml" ContentType="application/vnd.openxmlformats-officedocument.presentationml.slideLayout+xml"/>
  <Override PartName="/ppt/slideLayouts/slideLayout1.xml" ContentType="application/vnd.openxmlformats-officedocument.presentationml.slideLayout+xml"/>
  <Override PartName="/ppt/slideMasters/slideMaster1.xml" ContentType="application/vnd.openxmlformats-officedocument.presentationml.slideMaster+xml"/>
  <Override PartName="/ppt/theme/theme1.xml" ContentType="application/vnd.openxmlformats-officedocument.theme+xml"/>
  <Override PartName="/ppt/presProps.xml" ContentType="application/vnd.openxmlformats-officedocument.presentationml.presProps+xml"/>
  <Override PartName="/ppt/viewProps.xml" ContentType="application/vnd.openxmlformats-officedocument.presentationml.viewProps+xml"/>
  <Override PartName="/ppt/tableStyles.xml" ContentType="application/vnd.openxmlformats-officedocument.presentationml.tableStyles+xml"/>
  <Override PartName="/docProps/core.xml" ContentType="application/vnd.openxmlformats-package.core-properties+xml"/>
  <Override PartName="/docProps/app.xml" ContentType="application/vnd.openxmlformats-officedocument.extended-properties+xml"/>
  <Override PartName="/customXml/itemProps2.xml" ContentType="application/vnd.openxmlformats-officedocument.customXmlProperties+xml"/>
  <Override PartName="/customXml/itemProps1.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908" r:id="rId1"/>
  </p:sldMasterIdLst>
  <p:sldIdLst>
    <p:sldId id="256" r:id="rId2"/>
    <p:sldId id="329" r:id="rId3"/>
    <p:sldId id="287" r:id="rId4"/>
    <p:sldId id="291" r:id="rId5"/>
    <p:sldId id="288" r:id="rId6"/>
    <p:sldId id="289" r:id="rId7"/>
    <p:sldId id="283" r:id="rId8"/>
    <p:sldId id="292" r:id="rId9"/>
    <p:sldId id="293" r:id="rId10"/>
    <p:sldId id="259" r:id="rId11"/>
    <p:sldId id="261" r:id="rId12"/>
    <p:sldId id="294" r:id="rId13"/>
    <p:sldId id="290" r:id="rId14"/>
    <p:sldId id="263" r:id="rId15"/>
    <p:sldId id="267" r:id="rId16"/>
    <p:sldId id="295" r:id="rId17"/>
    <p:sldId id="268" r:id="rId18"/>
    <p:sldId id="298" r:id="rId19"/>
    <p:sldId id="299" r:id="rId20"/>
    <p:sldId id="269" r:id="rId21"/>
    <p:sldId id="296" r:id="rId22"/>
    <p:sldId id="270" r:id="rId23"/>
    <p:sldId id="297" r:id="rId24"/>
    <p:sldId id="271" r:id="rId25"/>
    <p:sldId id="300" r:id="rId26"/>
    <p:sldId id="322" r:id="rId27"/>
    <p:sldId id="323" r:id="rId28"/>
    <p:sldId id="286" r:id="rId29"/>
    <p:sldId id="301" r:id="rId30"/>
    <p:sldId id="302" r:id="rId31"/>
    <p:sldId id="332" r:id="rId32"/>
    <p:sldId id="334" r:id="rId33"/>
    <p:sldId id="333" r:id="rId34"/>
    <p:sldId id="303" r:id="rId35"/>
    <p:sldId id="312" r:id="rId36"/>
    <p:sldId id="308" r:id="rId37"/>
    <p:sldId id="337" r:id="rId38"/>
    <p:sldId id="336" r:id="rId39"/>
    <p:sldId id="338" r:id="rId40"/>
    <p:sldId id="335" r:id="rId41"/>
    <p:sldId id="309" r:id="rId42"/>
    <p:sldId id="310" r:id="rId43"/>
    <p:sldId id="311" r:id="rId44"/>
    <p:sldId id="313" r:id="rId45"/>
    <p:sldId id="314" r:id="rId46"/>
    <p:sldId id="330" r:id="rId47"/>
    <p:sldId id="324" r:id="rId48"/>
    <p:sldId id="320" r:id="rId49"/>
    <p:sldId id="321" r:id="rId50"/>
    <p:sldId id="325" r:id="rId51"/>
    <p:sldId id="328" r:id="rId52"/>
    <p:sldId id="339" r:id="rId53"/>
    <p:sldId id="315" r:id="rId54"/>
    <p:sldId id="284" r:id="rId55"/>
    <p:sldId id="316" r:id="rId56"/>
    <p:sldId id="331" r:id="rId57"/>
    <p:sldId id="285" r:id="rId58"/>
    <p:sldId id="317" r:id="rId59"/>
    <p:sldId id="318" r:id="rId60"/>
    <p:sldId id="319" r:id="rId61"/>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5017"/>
    <p:restoredTop sz="94190"/>
  </p:normalViewPr>
  <p:slideViewPr>
    <p:cSldViewPr snapToGrid="0" snapToObjects="1">
      <p:cViewPr varScale="1">
        <p:scale>
          <a:sx n="106" d="100"/>
          <a:sy n="106" d="100"/>
        </p:scale>
        <p:origin x="256" y="184"/>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26" Type="http://schemas.openxmlformats.org/officeDocument/2006/relationships/slide" Target="slides/slide25.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slide" Target="slides/slide41.xml"/><Relationship Id="rId47" Type="http://schemas.openxmlformats.org/officeDocument/2006/relationships/slide" Target="slides/slide46.xml"/><Relationship Id="rId50" Type="http://schemas.openxmlformats.org/officeDocument/2006/relationships/slide" Target="slides/slide49.xml"/><Relationship Id="rId55" Type="http://schemas.openxmlformats.org/officeDocument/2006/relationships/slide" Target="slides/slide54.xml"/><Relationship Id="rId63" Type="http://schemas.openxmlformats.org/officeDocument/2006/relationships/viewProps" Target="viewProps.xml"/><Relationship Id="rId68" Type="http://schemas.openxmlformats.org/officeDocument/2006/relationships/customXml" Target="../customXml/item3.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9" Type="http://schemas.openxmlformats.org/officeDocument/2006/relationships/slide" Target="slides/slide28.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45" Type="http://schemas.openxmlformats.org/officeDocument/2006/relationships/slide" Target="slides/slide44.xml"/><Relationship Id="rId53" Type="http://schemas.openxmlformats.org/officeDocument/2006/relationships/slide" Target="slides/slide52.xml"/><Relationship Id="rId58" Type="http://schemas.openxmlformats.org/officeDocument/2006/relationships/slide" Target="slides/slide57.xml"/><Relationship Id="rId66" Type="http://schemas.openxmlformats.org/officeDocument/2006/relationships/customXml" Target="../customXml/item1.xml"/><Relationship Id="rId5" Type="http://schemas.openxmlformats.org/officeDocument/2006/relationships/slide" Target="slides/slide4.xml"/><Relationship Id="rId61" Type="http://schemas.openxmlformats.org/officeDocument/2006/relationships/slide" Target="slides/slide60.xml"/><Relationship Id="rId19" Type="http://schemas.openxmlformats.org/officeDocument/2006/relationships/slide" Target="slides/slide1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slide" Target="slides/slide42.xml"/><Relationship Id="rId48" Type="http://schemas.openxmlformats.org/officeDocument/2006/relationships/slide" Target="slides/slide47.xml"/><Relationship Id="rId56" Type="http://schemas.openxmlformats.org/officeDocument/2006/relationships/slide" Target="slides/slide55.xml"/><Relationship Id="rId64" Type="http://schemas.openxmlformats.org/officeDocument/2006/relationships/theme" Target="theme/theme1.xml"/><Relationship Id="rId8" Type="http://schemas.openxmlformats.org/officeDocument/2006/relationships/slide" Target="slides/slide7.xml"/><Relationship Id="rId51" Type="http://schemas.openxmlformats.org/officeDocument/2006/relationships/slide" Target="slides/slide50.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 Id="rId46" Type="http://schemas.openxmlformats.org/officeDocument/2006/relationships/slide" Target="slides/slide45.xml"/><Relationship Id="rId59" Type="http://schemas.openxmlformats.org/officeDocument/2006/relationships/slide" Target="slides/slide58.xml"/><Relationship Id="rId67" Type="http://schemas.openxmlformats.org/officeDocument/2006/relationships/customXml" Target="../customXml/item2.xml"/><Relationship Id="rId20" Type="http://schemas.openxmlformats.org/officeDocument/2006/relationships/slide" Target="slides/slide19.xml"/><Relationship Id="rId41" Type="http://schemas.openxmlformats.org/officeDocument/2006/relationships/slide" Target="slides/slide40.xml"/><Relationship Id="rId54" Type="http://schemas.openxmlformats.org/officeDocument/2006/relationships/slide" Target="slides/slide53.xml"/><Relationship Id="rId62"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49" Type="http://schemas.openxmlformats.org/officeDocument/2006/relationships/slide" Target="slides/slide48.xml"/><Relationship Id="rId57" Type="http://schemas.openxmlformats.org/officeDocument/2006/relationships/slide" Target="slides/slide56.xml"/><Relationship Id="rId10" Type="http://schemas.openxmlformats.org/officeDocument/2006/relationships/slide" Target="slides/slide9.xml"/><Relationship Id="rId31" Type="http://schemas.openxmlformats.org/officeDocument/2006/relationships/slide" Target="slides/slide30.xml"/><Relationship Id="rId44" Type="http://schemas.openxmlformats.org/officeDocument/2006/relationships/slide" Target="slides/slide43.xml"/><Relationship Id="rId52" Type="http://schemas.openxmlformats.org/officeDocument/2006/relationships/slide" Target="slides/slide51.xml"/><Relationship Id="rId60" Type="http://schemas.openxmlformats.org/officeDocument/2006/relationships/slide" Target="slides/slide59.xml"/><Relationship Id="rId65"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3" Type="http://schemas.openxmlformats.org/officeDocument/2006/relationships/slide" Target="slides/slide12.xml"/><Relationship Id="rId18" Type="http://schemas.openxmlformats.org/officeDocument/2006/relationships/slide" Target="slides/slide17.xml"/><Relationship Id="rId39" Type="http://schemas.openxmlformats.org/officeDocument/2006/relationships/slide" Target="slides/slide38.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latin typeface="Arial" panose="020B060402020202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latin typeface="Arial" panose="020B0604020202020204" pitchFamily="34" charset="0"/>
                <a:cs typeface="Arial" panose="020B0604020202020204" pitchFamily="34" charset="0"/>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8932558" y="5870575"/>
            <a:ext cx="1600200" cy="377825"/>
          </a:xfrm>
        </p:spPr>
        <p:txBody>
          <a:bodyPr/>
          <a:lstStyle/>
          <a:p>
            <a:fld id="{48A87A34-81AB-432B-8DAE-1953F412C126}" type="datetimeFigureOut">
              <a:rPr lang="en-US" smtClean="0"/>
              <a:t>12/24/20</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38693369"/>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pPr/>
              <a:t>12/24/20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16081615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12/24/20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2131204453"/>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12/24/20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94712888"/>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12/24/20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1975747624"/>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12/24/20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405883860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12/24/20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45026315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Tree>
    <p:extLst>
      <p:ext uri="{BB962C8B-B14F-4D97-AF65-F5344CB8AC3E}">
        <p14:creationId xmlns:p14="http://schemas.microsoft.com/office/powerpoint/2010/main" val="746353148"/>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pPr/>
              <a:t>12/24/20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580855129"/>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lvl1pPr>
              <a:defRPr b="1"/>
            </a:lvl1pPr>
          </a:lstStyle>
          <a:p>
            <a:r>
              <a:rPr lang="en-US" dirty="0"/>
              <a:t>Click to edit Master title style</a:t>
            </a:r>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smtClean="0"/>
              <a:t>12/24/20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390482339"/>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48A87A34-81AB-432B-8DAE-1953F412C126}" type="datetimeFigureOut">
              <a:rPr lang="en-US" smtClean="0"/>
              <a:pPr/>
              <a:t>12/24/20</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60367730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lvl1pPr>
              <a:defRPr b="1"/>
            </a:lvl1pPr>
          </a:lstStyle>
          <a:p>
            <a:r>
              <a:rPr lang="en-US" dirty="0"/>
              <a:t>Click to edit Master title style</a:t>
            </a:r>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5" name="Date Placeholder 4"/>
          <p:cNvSpPr>
            <a:spLocks noGrp="1"/>
          </p:cNvSpPr>
          <p:nvPr>
            <p:ph type="dt" sz="half" idx="10"/>
          </p:nvPr>
        </p:nvSpPr>
        <p:spPr/>
        <p:txBody>
          <a:bodyPr/>
          <a:lstStyle/>
          <a:p>
            <a:fld id="{48A87A34-81AB-432B-8DAE-1953F412C126}" type="datetimeFigureOut">
              <a:rPr lang="en-US" smtClean="0"/>
              <a:t>12/24/20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50703630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smtClean="0"/>
              <a:t>12/24/20</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97555857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smtClean="0"/>
              <a:t>12/24/20</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3195826589"/>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48A87A34-81AB-432B-8DAE-1953F412C126}" type="datetimeFigureOut">
              <a:rPr lang="en-US" smtClean="0"/>
              <a:t>12/24/20</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124757152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12/24/20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456511894"/>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smtClean="0"/>
              <a:t>12/24/20</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smtClean="0"/>
              <a:t>‹#›</a:t>
            </a:fld>
            <a:endParaRPr lang="en-US" dirty="0"/>
          </a:p>
        </p:txBody>
      </p:sp>
    </p:spTree>
    <p:extLst>
      <p:ext uri="{BB962C8B-B14F-4D97-AF65-F5344CB8AC3E}">
        <p14:creationId xmlns:p14="http://schemas.microsoft.com/office/powerpoint/2010/main" val="281147412"/>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48A87A34-81AB-432B-8DAE-1953F412C126}" type="datetimeFigureOut">
              <a:rPr lang="en-US" smtClean="0"/>
              <a:pPr/>
              <a:t>12/24/20</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6D22F896-40B5-4ADD-8801-0D06FADFA095}" type="slidenum">
              <a:rPr lang="en-US" smtClean="0"/>
              <a:pPr/>
              <a:t>‹#›</a:t>
            </a:fld>
            <a:endParaRPr lang="en-US" dirty="0"/>
          </a:p>
        </p:txBody>
      </p:sp>
    </p:spTree>
    <p:extLst>
      <p:ext uri="{BB962C8B-B14F-4D97-AF65-F5344CB8AC3E}">
        <p14:creationId xmlns:p14="http://schemas.microsoft.com/office/powerpoint/2010/main" val="35934667"/>
      </p:ext>
    </p:extLst>
  </p:cSld>
  <p:clrMap bg1="dk1" tx1="lt1" bg2="dk2" tx2="lt2" accent1="accent1" accent2="accent2" accent3="accent3" accent4="accent4" accent5="accent5" accent6="accent6" hlink="hlink" folHlink="folHlink"/>
  <p:sldLayoutIdLst>
    <p:sldLayoutId id="2147483909" r:id="rId1"/>
    <p:sldLayoutId id="2147483910" r:id="rId2"/>
    <p:sldLayoutId id="2147483911" r:id="rId3"/>
    <p:sldLayoutId id="2147483912" r:id="rId4"/>
    <p:sldLayoutId id="2147483913" r:id="rId5"/>
    <p:sldLayoutId id="2147483914" r:id="rId6"/>
    <p:sldLayoutId id="2147483915" r:id="rId7"/>
    <p:sldLayoutId id="2147483916" r:id="rId8"/>
    <p:sldLayoutId id="2147483917" r:id="rId9"/>
    <p:sldLayoutId id="2147483918" r:id="rId10"/>
    <p:sldLayoutId id="2147483919" r:id="rId11"/>
    <p:sldLayoutId id="2147483920" r:id="rId12"/>
    <p:sldLayoutId id="2147483921" r:id="rId13"/>
    <p:sldLayoutId id="2147483922" r:id="rId14"/>
    <p:sldLayoutId id="2147483923" r:id="rId15"/>
    <p:sldLayoutId id="2147483924" r:id="rId16"/>
    <p:sldLayoutId id="2147483925"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Arial" panose="020B0604020202020204" pitchFamily="34" charset="0"/>
          <a:ea typeface="+mj-ea"/>
          <a:cs typeface="Arial" panose="020B060402020202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Arial" panose="020B0604020202020204" pitchFamily="34" charset="0"/>
          <a:ea typeface="+mn-ea"/>
          <a:cs typeface="Arial" panose="020B0604020202020204" pitchFamily="34" charset="0"/>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Arial" panose="020B0604020202020204" pitchFamily="34" charset="0"/>
          <a:ea typeface="+mn-ea"/>
          <a:cs typeface="Arial" panose="020B0604020202020204" pitchFamily="34" charset="0"/>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Arial" panose="020B0604020202020204" pitchFamily="34" charset="0"/>
          <a:ea typeface="+mn-ea"/>
          <a:cs typeface="Arial" panose="020B0604020202020204" pitchFamily="34" charset="0"/>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2.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5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4.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Fitness Principles</a:t>
            </a:r>
            <a:endParaRPr lang="en-US" dirty="0"/>
          </a:p>
        </p:txBody>
      </p:sp>
      <p:sp>
        <p:nvSpPr>
          <p:cNvPr id="3" name="Subtitle 2"/>
          <p:cNvSpPr>
            <a:spLocks noGrp="1"/>
          </p:cNvSpPr>
          <p:nvPr>
            <p:ph type="subTitle" idx="1"/>
          </p:nvPr>
        </p:nvSpPr>
        <p:spPr/>
        <p:txBody>
          <a:bodyPr>
            <a:normAutofit/>
          </a:bodyPr>
          <a:lstStyle/>
          <a:p>
            <a:r>
              <a:rPr lang="en-US" sz="3600" b="1" dirty="0"/>
              <a:t>Chapter Two</a:t>
            </a:r>
          </a:p>
        </p:txBody>
      </p:sp>
    </p:spTree>
    <p:extLst>
      <p:ext uri="{BB962C8B-B14F-4D97-AF65-F5344CB8AC3E}">
        <p14:creationId xmlns:p14="http://schemas.microsoft.com/office/powerpoint/2010/main" val="140126233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4" name="Title 3"/>
          <p:cNvSpPr>
            <a:spLocks noGrp="1"/>
          </p:cNvSpPr>
          <p:nvPr>
            <p:ph type="title"/>
          </p:nvPr>
        </p:nvSpPr>
        <p:spPr/>
        <p:txBody>
          <a:bodyPr/>
          <a:lstStyle/>
          <a:p>
            <a:r>
              <a:rPr lang="en-US" b="1" dirty="0"/>
              <a:t>Regular aerobic exercise can improve:</a:t>
            </a:r>
          </a:p>
        </p:txBody>
      </p:sp>
      <p:sp>
        <p:nvSpPr>
          <p:cNvPr id="3" name="Content Placeholder 2"/>
          <p:cNvSpPr>
            <a:spLocks noGrp="1"/>
          </p:cNvSpPr>
          <p:nvPr>
            <p:ph idx="1"/>
          </p:nvPr>
        </p:nvSpPr>
        <p:spPr/>
        <p:txBody>
          <a:bodyPr>
            <a:noAutofit/>
          </a:bodyPr>
          <a:lstStyle/>
          <a:p>
            <a:r>
              <a:rPr lang="en-US" sz="3000" dirty="0"/>
              <a:t>Immune system function</a:t>
            </a:r>
          </a:p>
          <a:p>
            <a:r>
              <a:rPr lang="en-US" sz="3000" dirty="0"/>
              <a:t>Bone and muscle health</a:t>
            </a:r>
          </a:p>
          <a:p>
            <a:r>
              <a:rPr lang="en-US" sz="3000" dirty="0"/>
              <a:t>Cognitive function (yes, exercise can make you smarter)</a:t>
            </a:r>
          </a:p>
          <a:p>
            <a:r>
              <a:rPr lang="en-US" sz="3000" dirty="0"/>
              <a:t>Mood and emotions</a:t>
            </a:r>
          </a:p>
          <a:p>
            <a:r>
              <a:rPr lang="en-US" sz="3000" dirty="0"/>
              <a:t>Academic performance</a:t>
            </a:r>
          </a:p>
        </p:txBody>
      </p:sp>
    </p:spTree>
    <p:extLst>
      <p:ext uri="{BB962C8B-B14F-4D97-AF65-F5344CB8AC3E}">
        <p14:creationId xmlns:p14="http://schemas.microsoft.com/office/powerpoint/2010/main" val="1460674641"/>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Physical Activity</a:t>
            </a:r>
          </a:p>
        </p:txBody>
      </p:sp>
      <p:sp>
        <p:nvSpPr>
          <p:cNvPr id="3" name="Content Placeholder 2"/>
          <p:cNvSpPr>
            <a:spLocks noGrp="1"/>
          </p:cNvSpPr>
          <p:nvPr>
            <p:ph idx="1"/>
          </p:nvPr>
        </p:nvSpPr>
        <p:spPr/>
        <p:txBody>
          <a:bodyPr>
            <a:normAutofit/>
          </a:bodyPr>
          <a:lstStyle/>
          <a:p>
            <a:pPr>
              <a:lnSpc>
                <a:spcPct val="80000"/>
              </a:lnSpc>
            </a:pPr>
            <a:r>
              <a:rPr lang="en-US" sz="2800" dirty="0"/>
              <a:t>Levels of physical activity remain low for all Americans</a:t>
            </a:r>
          </a:p>
          <a:p>
            <a:pPr>
              <a:lnSpc>
                <a:spcPct val="80000"/>
              </a:lnSpc>
            </a:pPr>
            <a:r>
              <a:rPr lang="en-US" sz="2800" dirty="0"/>
              <a:t>The Centers of Disease Control and Prevention (C.D.C.) report the following:</a:t>
            </a:r>
          </a:p>
          <a:p>
            <a:pPr lvl="2">
              <a:lnSpc>
                <a:spcPct val="80000"/>
              </a:lnSpc>
            </a:pPr>
            <a:r>
              <a:rPr lang="en-US" sz="2800" dirty="0"/>
              <a:t>Only 1 in 5 of Americans meet physical activity recommendations from Surgeon General</a:t>
            </a:r>
          </a:p>
          <a:p>
            <a:pPr lvl="2">
              <a:lnSpc>
                <a:spcPct val="80000"/>
              </a:lnSpc>
            </a:pPr>
            <a:r>
              <a:rPr lang="en-US" sz="2800" dirty="0"/>
              <a:t>Only 30% of high school students get 60 or more minutes of activity per day</a:t>
            </a:r>
          </a:p>
        </p:txBody>
      </p:sp>
    </p:spTree>
    <p:extLst>
      <p:ext uri="{BB962C8B-B14F-4D97-AF65-F5344CB8AC3E}">
        <p14:creationId xmlns:p14="http://schemas.microsoft.com/office/powerpoint/2010/main" val="861746410"/>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77D82CC-65D5-3042-8BAB-3D0CCFC09301}"/>
              </a:ext>
            </a:extLst>
          </p:cNvPr>
          <p:cNvSpPr>
            <a:spLocks noGrp="1"/>
          </p:cNvSpPr>
          <p:nvPr>
            <p:ph type="title"/>
          </p:nvPr>
        </p:nvSpPr>
        <p:spPr/>
        <p:txBody>
          <a:bodyPr/>
          <a:lstStyle/>
          <a:p>
            <a:r>
              <a:rPr lang="en-US" b="1" dirty="0"/>
              <a:t>Physical </a:t>
            </a:r>
            <a:r>
              <a:rPr lang="en-US" dirty="0"/>
              <a:t>Activity (Continued)</a:t>
            </a:r>
          </a:p>
        </p:txBody>
      </p:sp>
      <p:sp>
        <p:nvSpPr>
          <p:cNvPr id="3" name="Content Placeholder 2">
            <a:extLst>
              <a:ext uri="{FF2B5EF4-FFF2-40B4-BE49-F238E27FC236}">
                <a16:creationId xmlns:a16="http://schemas.microsoft.com/office/drawing/2014/main" id="{071DF7B7-3828-6F42-A7B8-3626AF052278}"/>
              </a:ext>
            </a:extLst>
          </p:cNvPr>
          <p:cNvSpPr>
            <a:spLocks noGrp="1"/>
          </p:cNvSpPr>
          <p:nvPr>
            <p:ph idx="1"/>
          </p:nvPr>
        </p:nvSpPr>
        <p:spPr/>
        <p:txBody>
          <a:bodyPr>
            <a:normAutofit/>
          </a:bodyPr>
          <a:lstStyle/>
          <a:p>
            <a:pPr>
              <a:lnSpc>
                <a:spcPct val="80000"/>
              </a:lnSpc>
            </a:pPr>
            <a:r>
              <a:rPr lang="en-US" sz="2800" dirty="0"/>
              <a:t>The C.D.C. also reports the following:</a:t>
            </a:r>
          </a:p>
          <a:p>
            <a:pPr lvl="1">
              <a:lnSpc>
                <a:spcPct val="80000"/>
              </a:lnSpc>
            </a:pPr>
            <a:r>
              <a:rPr lang="en-US" sz="2800" dirty="0"/>
              <a:t>Adequate physical activity rates differ among different ethnicities</a:t>
            </a:r>
          </a:p>
          <a:p>
            <a:pPr lvl="2">
              <a:lnSpc>
                <a:spcPct val="80000"/>
              </a:lnSpc>
            </a:pPr>
            <a:r>
              <a:rPr lang="en-US" sz="2800" dirty="0"/>
              <a:t>Non-Hispanic whites (26% meet recommendations), Hispanics (16%), and Blacks (18%)</a:t>
            </a:r>
          </a:p>
          <a:p>
            <a:pPr lvl="1">
              <a:lnSpc>
                <a:spcPct val="80000"/>
              </a:lnSpc>
            </a:pPr>
            <a:r>
              <a:rPr lang="en-US" sz="2800" dirty="0"/>
              <a:t>Those with more education exercise more frequently </a:t>
            </a:r>
          </a:p>
          <a:p>
            <a:pPr lvl="1">
              <a:lnSpc>
                <a:spcPct val="80000"/>
              </a:lnSpc>
            </a:pPr>
            <a:r>
              <a:rPr lang="en-US" sz="2800" dirty="0"/>
              <a:t>Male are more active than females (54% vs. 46%)</a:t>
            </a:r>
          </a:p>
        </p:txBody>
      </p:sp>
    </p:spTree>
    <p:extLst>
      <p:ext uri="{BB962C8B-B14F-4D97-AF65-F5344CB8AC3E}">
        <p14:creationId xmlns:p14="http://schemas.microsoft.com/office/powerpoint/2010/main" val="103721023"/>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D29F5ED-385A-2145-9182-AA1BC7DF5156}"/>
              </a:ext>
            </a:extLst>
          </p:cNvPr>
          <p:cNvSpPr>
            <a:spLocks noGrp="1"/>
          </p:cNvSpPr>
          <p:nvPr>
            <p:ph type="title"/>
          </p:nvPr>
        </p:nvSpPr>
        <p:spPr/>
        <p:txBody>
          <a:bodyPr/>
          <a:lstStyle/>
          <a:p>
            <a:r>
              <a:rPr lang="en-US" b="1" dirty="0"/>
              <a:t>Physical Activity &amp; Exercise</a:t>
            </a:r>
          </a:p>
        </p:txBody>
      </p:sp>
      <p:sp>
        <p:nvSpPr>
          <p:cNvPr id="3" name="Content Placeholder 2">
            <a:extLst>
              <a:ext uri="{FF2B5EF4-FFF2-40B4-BE49-F238E27FC236}">
                <a16:creationId xmlns:a16="http://schemas.microsoft.com/office/drawing/2014/main" id="{BC83916C-1994-FB4A-926A-3EA9A1C00AA6}"/>
              </a:ext>
            </a:extLst>
          </p:cNvPr>
          <p:cNvSpPr>
            <a:spLocks noGrp="1"/>
          </p:cNvSpPr>
          <p:nvPr>
            <p:ph idx="1"/>
          </p:nvPr>
        </p:nvSpPr>
        <p:spPr/>
        <p:txBody>
          <a:bodyPr>
            <a:noAutofit/>
          </a:bodyPr>
          <a:lstStyle/>
          <a:p>
            <a:r>
              <a:rPr lang="en-US" sz="2800" b="1" i="1" dirty="0"/>
              <a:t>Physical activity</a:t>
            </a:r>
            <a:r>
              <a:rPr lang="en-US" sz="2800" i="1" dirty="0"/>
              <a:t> </a:t>
            </a:r>
            <a:r>
              <a:rPr lang="en-US" sz="2800" dirty="0"/>
              <a:t>is any movement carried out by skeletal muscle that requires energy and is focused on building health.</a:t>
            </a:r>
          </a:p>
          <a:p>
            <a:pPr lvl="1"/>
            <a:r>
              <a:rPr lang="en-US" sz="2800" dirty="0"/>
              <a:t>Includes things like yard work, house cleaning, walking the dog, or taking the steps instead of the elevator.</a:t>
            </a:r>
          </a:p>
          <a:p>
            <a:r>
              <a:rPr lang="en-US" sz="2800" b="1" i="1" dirty="0"/>
              <a:t>Exercise</a:t>
            </a:r>
            <a:r>
              <a:rPr lang="en-US" sz="2800" dirty="0"/>
              <a:t> is planned, structured and repetitive movement pattern intended to improve fitness (also improves health).</a:t>
            </a:r>
          </a:p>
        </p:txBody>
      </p:sp>
    </p:spTree>
    <p:extLst>
      <p:ext uri="{BB962C8B-B14F-4D97-AF65-F5344CB8AC3E}">
        <p14:creationId xmlns:p14="http://schemas.microsoft.com/office/powerpoint/2010/main" val="213642001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Physical Activity &amp; </a:t>
            </a:r>
            <a:r>
              <a:rPr lang="en-US" dirty="0"/>
              <a:t>Exercise (Continued)</a:t>
            </a:r>
          </a:p>
        </p:txBody>
      </p:sp>
      <p:sp>
        <p:nvSpPr>
          <p:cNvPr id="3" name="Content Placeholder 2"/>
          <p:cNvSpPr>
            <a:spLocks noGrp="1"/>
          </p:cNvSpPr>
          <p:nvPr>
            <p:ph idx="1"/>
          </p:nvPr>
        </p:nvSpPr>
        <p:spPr/>
        <p:txBody>
          <a:bodyPr>
            <a:normAutofit/>
          </a:bodyPr>
          <a:lstStyle/>
          <a:p>
            <a:r>
              <a:rPr lang="en-US" sz="3200" dirty="0"/>
              <a:t>Levels of fitness depend on the following:</a:t>
            </a:r>
          </a:p>
          <a:p>
            <a:pPr lvl="1"/>
            <a:r>
              <a:rPr lang="en-US" sz="3200" dirty="0"/>
              <a:t>Heart’s ability to pump blood</a:t>
            </a:r>
          </a:p>
          <a:p>
            <a:pPr lvl="1"/>
            <a:r>
              <a:rPr lang="en-US" sz="3200" dirty="0"/>
              <a:t>Size of muscle fibers</a:t>
            </a:r>
          </a:p>
          <a:p>
            <a:r>
              <a:rPr lang="en-US" sz="3200" dirty="0"/>
              <a:t>Sometimes the terms physical activity and exercise used interchangeably</a:t>
            </a:r>
          </a:p>
        </p:txBody>
      </p:sp>
    </p:spTree>
    <p:extLst>
      <p:ext uri="{BB962C8B-B14F-4D97-AF65-F5344CB8AC3E}">
        <p14:creationId xmlns:p14="http://schemas.microsoft.com/office/powerpoint/2010/main" val="2124149955"/>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Health-related Fitness</a:t>
            </a:r>
          </a:p>
        </p:txBody>
      </p:sp>
      <p:sp>
        <p:nvSpPr>
          <p:cNvPr id="3" name="Content Placeholder 2"/>
          <p:cNvSpPr>
            <a:spLocks noGrp="1"/>
          </p:cNvSpPr>
          <p:nvPr>
            <p:ph idx="1"/>
          </p:nvPr>
        </p:nvSpPr>
        <p:spPr/>
        <p:txBody>
          <a:bodyPr>
            <a:noAutofit/>
          </a:bodyPr>
          <a:lstStyle/>
          <a:p>
            <a:r>
              <a:rPr lang="en-US" sz="3000" dirty="0"/>
              <a:t>In order to carry out daily activities without being physically overwhelmed, a minimal level of fitness is required.</a:t>
            </a:r>
          </a:p>
          <a:p>
            <a:r>
              <a:rPr lang="en-US" sz="3000" dirty="0"/>
              <a:t>Development of the 5 components of health-related fitness will improve your quality of life, reduce your risk of chronic disease, and optimize your health and well-being.</a:t>
            </a:r>
          </a:p>
        </p:txBody>
      </p:sp>
    </p:spTree>
    <p:extLst>
      <p:ext uri="{BB962C8B-B14F-4D97-AF65-F5344CB8AC3E}">
        <p14:creationId xmlns:p14="http://schemas.microsoft.com/office/powerpoint/2010/main" val="1749757806"/>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F6DF354-2AF3-C64E-8063-2583E2591058}"/>
              </a:ext>
            </a:extLst>
          </p:cNvPr>
          <p:cNvSpPr>
            <a:spLocks noGrp="1"/>
          </p:cNvSpPr>
          <p:nvPr>
            <p:ph type="title"/>
          </p:nvPr>
        </p:nvSpPr>
        <p:spPr/>
        <p:txBody>
          <a:bodyPr/>
          <a:lstStyle/>
          <a:p>
            <a:r>
              <a:rPr lang="en-US" b="1" dirty="0"/>
              <a:t>Components of Health-related Fitness</a:t>
            </a:r>
            <a:endParaRPr lang="en-US" dirty="0"/>
          </a:p>
        </p:txBody>
      </p:sp>
      <p:sp>
        <p:nvSpPr>
          <p:cNvPr id="3" name="Content Placeholder 2">
            <a:extLst>
              <a:ext uri="{FF2B5EF4-FFF2-40B4-BE49-F238E27FC236}">
                <a16:creationId xmlns:a16="http://schemas.microsoft.com/office/drawing/2014/main" id="{1CD76F02-6274-CA4D-A04D-501413CF92E3}"/>
              </a:ext>
            </a:extLst>
          </p:cNvPr>
          <p:cNvSpPr>
            <a:spLocks noGrp="1"/>
          </p:cNvSpPr>
          <p:nvPr>
            <p:ph idx="1"/>
          </p:nvPr>
        </p:nvSpPr>
        <p:spPr/>
        <p:txBody>
          <a:bodyPr>
            <a:normAutofit/>
          </a:bodyPr>
          <a:lstStyle/>
          <a:p>
            <a:r>
              <a:rPr lang="en-US" sz="2800" dirty="0"/>
              <a:t>The 5 components of health-related fitness are:</a:t>
            </a:r>
          </a:p>
          <a:p>
            <a:pPr lvl="1"/>
            <a:r>
              <a:rPr lang="en-US" sz="2800" dirty="0"/>
              <a:t>Cardiorespiratory Fitness</a:t>
            </a:r>
          </a:p>
          <a:p>
            <a:pPr lvl="1"/>
            <a:r>
              <a:rPr lang="en-US" sz="2800" dirty="0"/>
              <a:t>Muscular Strength</a:t>
            </a:r>
          </a:p>
          <a:p>
            <a:pPr lvl="1"/>
            <a:r>
              <a:rPr lang="en-US" sz="2800" dirty="0"/>
              <a:t>Muscular Endurance</a:t>
            </a:r>
          </a:p>
          <a:p>
            <a:pPr lvl="1"/>
            <a:r>
              <a:rPr lang="en-US" sz="2800" dirty="0"/>
              <a:t>Flexibility</a:t>
            </a:r>
          </a:p>
          <a:p>
            <a:pPr lvl="1"/>
            <a:r>
              <a:rPr lang="en-US" sz="2800" dirty="0"/>
              <a:t>Body Composition</a:t>
            </a:r>
          </a:p>
        </p:txBody>
      </p:sp>
    </p:spTree>
    <p:extLst>
      <p:ext uri="{BB962C8B-B14F-4D97-AF65-F5344CB8AC3E}">
        <p14:creationId xmlns:p14="http://schemas.microsoft.com/office/powerpoint/2010/main" val="3366216473"/>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Cardiorespiratory fitness</a:t>
            </a:r>
          </a:p>
        </p:txBody>
      </p:sp>
      <p:sp>
        <p:nvSpPr>
          <p:cNvPr id="3" name="Content Placeholder 2"/>
          <p:cNvSpPr>
            <a:spLocks noGrp="1"/>
          </p:cNvSpPr>
          <p:nvPr>
            <p:ph idx="1"/>
          </p:nvPr>
        </p:nvSpPr>
        <p:spPr/>
        <p:txBody>
          <a:bodyPr>
            <a:noAutofit/>
          </a:bodyPr>
          <a:lstStyle/>
          <a:p>
            <a:pPr>
              <a:lnSpc>
                <a:spcPct val="85000"/>
              </a:lnSpc>
            </a:pPr>
            <a:r>
              <a:rPr lang="en-US" sz="3000" dirty="0"/>
              <a:t>Ability to perform prolonged, large muscle, dynamic exercise at moderate to high levels of intensity</a:t>
            </a:r>
          </a:p>
          <a:p>
            <a:pPr>
              <a:lnSpc>
                <a:spcPct val="85000"/>
              </a:lnSpc>
            </a:pPr>
            <a:r>
              <a:rPr lang="en-US" sz="3000" dirty="0"/>
              <a:t>Activities should be continuous (10 minutes or more per session), rhythmic, including large muscle groups, such as the legs</a:t>
            </a:r>
          </a:p>
        </p:txBody>
      </p:sp>
    </p:spTree>
    <p:extLst>
      <p:ext uri="{BB962C8B-B14F-4D97-AF65-F5344CB8AC3E}">
        <p14:creationId xmlns:p14="http://schemas.microsoft.com/office/powerpoint/2010/main" val="138609990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A8D6A5B-35D8-4A49-B326-0B0C6093E0BC}"/>
              </a:ext>
            </a:extLst>
          </p:cNvPr>
          <p:cNvSpPr>
            <a:spLocks noGrp="1"/>
          </p:cNvSpPr>
          <p:nvPr>
            <p:ph type="title"/>
          </p:nvPr>
        </p:nvSpPr>
        <p:spPr/>
        <p:txBody>
          <a:bodyPr/>
          <a:lstStyle/>
          <a:p>
            <a:r>
              <a:rPr lang="en-US" b="1" dirty="0"/>
              <a:t>Cardiorespiratory </a:t>
            </a:r>
            <a:r>
              <a:rPr lang="en-US" dirty="0"/>
              <a:t>fitness (Continued 1)</a:t>
            </a:r>
          </a:p>
        </p:txBody>
      </p:sp>
      <p:sp>
        <p:nvSpPr>
          <p:cNvPr id="3" name="Content Placeholder 2">
            <a:extLst>
              <a:ext uri="{FF2B5EF4-FFF2-40B4-BE49-F238E27FC236}">
                <a16:creationId xmlns:a16="http://schemas.microsoft.com/office/drawing/2014/main" id="{4010EE30-7027-704E-8509-E6D9C5F35F4A}"/>
              </a:ext>
            </a:extLst>
          </p:cNvPr>
          <p:cNvSpPr>
            <a:spLocks noGrp="1"/>
          </p:cNvSpPr>
          <p:nvPr>
            <p:ph idx="1"/>
          </p:nvPr>
        </p:nvSpPr>
        <p:spPr/>
        <p:txBody>
          <a:bodyPr>
            <a:normAutofit/>
          </a:bodyPr>
          <a:lstStyle/>
          <a:p>
            <a:pPr>
              <a:lnSpc>
                <a:spcPct val="85000"/>
              </a:lnSpc>
            </a:pPr>
            <a:r>
              <a:rPr lang="en-US" sz="3000" dirty="0"/>
              <a:t>Benefits of </a:t>
            </a:r>
            <a:r>
              <a:rPr lang="en-US" sz="2800" dirty="0"/>
              <a:t>improved </a:t>
            </a:r>
            <a:r>
              <a:rPr lang="en-US" sz="3000" dirty="0"/>
              <a:t>cardiorespiratory fitness include:</a:t>
            </a:r>
          </a:p>
          <a:p>
            <a:pPr lvl="1">
              <a:lnSpc>
                <a:spcPct val="85000"/>
              </a:lnSpc>
            </a:pPr>
            <a:r>
              <a:rPr lang="en-US" sz="3000" dirty="0"/>
              <a:t>Improved extraction of oxygen from blood to muscles</a:t>
            </a:r>
          </a:p>
          <a:p>
            <a:pPr lvl="1">
              <a:lnSpc>
                <a:spcPct val="85000"/>
              </a:lnSpc>
            </a:pPr>
            <a:r>
              <a:rPr lang="en-US" sz="3000" dirty="0"/>
              <a:t>Improved cardiac functioning</a:t>
            </a:r>
          </a:p>
          <a:p>
            <a:pPr lvl="1">
              <a:lnSpc>
                <a:spcPct val="85000"/>
              </a:lnSpc>
            </a:pPr>
            <a:r>
              <a:rPr lang="en-US" sz="3000" dirty="0"/>
              <a:t>Decreased resting heart rate and blood pressure</a:t>
            </a:r>
          </a:p>
        </p:txBody>
      </p:sp>
    </p:spTree>
    <p:extLst>
      <p:ext uri="{BB962C8B-B14F-4D97-AF65-F5344CB8AC3E}">
        <p14:creationId xmlns:p14="http://schemas.microsoft.com/office/powerpoint/2010/main" val="4219146812"/>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89AE325-6C3A-7347-BF20-768021634C13}"/>
              </a:ext>
            </a:extLst>
          </p:cNvPr>
          <p:cNvSpPr>
            <a:spLocks noGrp="1"/>
          </p:cNvSpPr>
          <p:nvPr>
            <p:ph type="title"/>
          </p:nvPr>
        </p:nvSpPr>
        <p:spPr/>
        <p:txBody>
          <a:bodyPr/>
          <a:lstStyle/>
          <a:p>
            <a:r>
              <a:rPr lang="en-US" b="1" dirty="0"/>
              <a:t>Cardiorespiratory </a:t>
            </a:r>
            <a:r>
              <a:rPr lang="en-US" dirty="0"/>
              <a:t>fitness (Continued 2)</a:t>
            </a:r>
          </a:p>
        </p:txBody>
      </p:sp>
      <p:sp>
        <p:nvSpPr>
          <p:cNvPr id="3" name="Content Placeholder 2">
            <a:extLst>
              <a:ext uri="{FF2B5EF4-FFF2-40B4-BE49-F238E27FC236}">
                <a16:creationId xmlns:a16="http://schemas.microsoft.com/office/drawing/2014/main" id="{59CC2AD2-D9CF-2141-96DF-7717C7A5E9CE}"/>
              </a:ext>
            </a:extLst>
          </p:cNvPr>
          <p:cNvSpPr>
            <a:spLocks noGrp="1"/>
          </p:cNvSpPr>
          <p:nvPr>
            <p:ph idx="1"/>
          </p:nvPr>
        </p:nvSpPr>
        <p:spPr/>
        <p:txBody>
          <a:bodyPr>
            <a:normAutofit/>
          </a:bodyPr>
          <a:lstStyle/>
          <a:p>
            <a:pPr>
              <a:lnSpc>
                <a:spcPct val="85000"/>
              </a:lnSpc>
            </a:pPr>
            <a:r>
              <a:rPr lang="en-US" sz="3000" dirty="0"/>
              <a:t>You can develop cardiorespiratory endurance through the following activities:</a:t>
            </a:r>
          </a:p>
          <a:p>
            <a:pPr lvl="1">
              <a:lnSpc>
                <a:spcPct val="85000"/>
              </a:lnSpc>
            </a:pPr>
            <a:r>
              <a:rPr lang="en-US" sz="3000" dirty="0"/>
              <a:t>Walking</a:t>
            </a:r>
          </a:p>
          <a:p>
            <a:pPr lvl="1">
              <a:lnSpc>
                <a:spcPct val="85000"/>
              </a:lnSpc>
            </a:pPr>
            <a:r>
              <a:rPr lang="en-US" sz="3000" dirty="0"/>
              <a:t>Jogging</a:t>
            </a:r>
          </a:p>
          <a:p>
            <a:pPr lvl="1">
              <a:lnSpc>
                <a:spcPct val="85000"/>
              </a:lnSpc>
            </a:pPr>
            <a:r>
              <a:rPr lang="en-US" sz="3000" dirty="0"/>
              <a:t>Cycling</a:t>
            </a:r>
          </a:p>
          <a:p>
            <a:pPr lvl="1">
              <a:lnSpc>
                <a:spcPct val="85000"/>
              </a:lnSpc>
            </a:pPr>
            <a:r>
              <a:rPr lang="en-US" sz="3000" dirty="0"/>
              <a:t>Aerobic dancing</a:t>
            </a:r>
          </a:p>
        </p:txBody>
      </p:sp>
    </p:spTree>
    <p:extLst>
      <p:ext uri="{BB962C8B-B14F-4D97-AF65-F5344CB8AC3E}">
        <p14:creationId xmlns:p14="http://schemas.microsoft.com/office/powerpoint/2010/main" val="26366074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B888CA-D2F8-4F41-AEEE-F9C275D1FACE}"/>
              </a:ext>
            </a:extLst>
          </p:cNvPr>
          <p:cNvSpPr>
            <a:spLocks noGrp="1"/>
          </p:cNvSpPr>
          <p:nvPr>
            <p:ph type="title"/>
          </p:nvPr>
        </p:nvSpPr>
        <p:spPr/>
        <p:txBody>
          <a:bodyPr/>
          <a:lstStyle/>
          <a:p>
            <a:r>
              <a:rPr lang="en-US" b="1" dirty="0"/>
              <a:t>Objectives</a:t>
            </a:r>
          </a:p>
        </p:txBody>
      </p:sp>
      <p:sp>
        <p:nvSpPr>
          <p:cNvPr id="3" name="Content Placeholder 2">
            <a:extLst>
              <a:ext uri="{FF2B5EF4-FFF2-40B4-BE49-F238E27FC236}">
                <a16:creationId xmlns:a16="http://schemas.microsoft.com/office/drawing/2014/main" id="{A0938894-0EFE-784D-A23C-7A2A756A68A3}"/>
              </a:ext>
            </a:extLst>
          </p:cNvPr>
          <p:cNvSpPr>
            <a:spLocks noGrp="1"/>
          </p:cNvSpPr>
          <p:nvPr>
            <p:ph idx="1"/>
          </p:nvPr>
        </p:nvSpPr>
        <p:spPr/>
        <p:txBody>
          <a:bodyPr>
            <a:normAutofit/>
          </a:bodyPr>
          <a:lstStyle/>
          <a:p>
            <a:r>
              <a:rPr lang="en-US" sz="3000" dirty="0"/>
              <a:t>Describe the origins of exercise</a:t>
            </a:r>
          </a:p>
          <a:p>
            <a:pPr lvl="0"/>
            <a:r>
              <a:rPr lang="en-US" sz="3000" dirty="0"/>
              <a:t>Define physical activity and exercise</a:t>
            </a:r>
          </a:p>
          <a:p>
            <a:pPr lvl="0"/>
            <a:r>
              <a:rPr lang="en-US" sz="3000" dirty="0"/>
              <a:t>Discuss principles of adaptation to stress</a:t>
            </a:r>
          </a:p>
          <a:p>
            <a:pPr lvl="0"/>
            <a:r>
              <a:rPr lang="en-US" sz="3000" dirty="0"/>
              <a:t>Provide guidelines for creating a successful fitness program</a:t>
            </a:r>
          </a:p>
          <a:p>
            <a:pPr lvl="0"/>
            <a:r>
              <a:rPr lang="en-US" sz="3000" dirty="0"/>
              <a:t>Identify safety concerns</a:t>
            </a:r>
          </a:p>
        </p:txBody>
      </p:sp>
    </p:spTree>
    <p:extLst>
      <p:ext uri="{BB962C8B-B14F-4D97-AF65-F5344CB8AC3E}">
        <p14:creationId xmlns:p14="http://schemas.microsoft.com/office/powerpoint/2010/main" val="2039315317"/>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Muscle Strength and Endurance</a:t>
            </a:r>
          </a:p>
        </p:txBody>
      </p:sp>
      <p:sp>
        <p:nvSpPr>
          <p:cNvPr id="3" name="Content Placeholder 2"/>
          <p:cNvSpPr>
            <a:spLocks noGrp="1"/>
          </p:cNvSpPr>
          <p:nvPr>
            <p:ph idx="1"/>
          </p:nvPr>
        </p:nvSpPr>
        <p:spPr/>
        <p:txBody>
          <a:bodyPr>
            <a:noAutofit/>
          </a:bodyPr>
          <a:lstStyle/>
          <a:p>
            <a:pPr>
              <a:lnSpc>
                <a:spcPct val="85000"/>
              </a:lnSpc>
            </a:pPr>
            <a:r>
              <a:rPr lang="en-US" sz="2800" b="1" i="1" dirty="0"/>
              <a:t>Muscular Strength</a:t>
            </a:r>
            <a:r>
              <a:rPr lang="en-US" sz="2800" b="1" dirty="0"/>
              <a:t> </a:t>
            </a:r>
            <a:r>
              <a:rPr lang="en-US" sz="2800" dirty="0"/>
              <a:t>is the capacity of the muscle to exert force with a single maximum effort.</a:t>
            </a:r>
          </a:p>
          <a:p>
            <a:pPr>
              <a:lnSpc>
                <a:spcPct val="85000"/>
              </a:lnSpc>
            </a:pPr>
            <a:r>
              <a:rPr lang="en-US" sz="2800" b="1" i="1" dirty="0"/>
              <a:t>Muscular Endurance</a:t>
            </a:r>
            <a:r>
              <a:rPr lang="en-US" sz="2800" b="1" dirty="0"/>
              <a:t> </a:t>
            </a:r>
            <a:r>
              <a:rPr lang="en-US" sz="2800" dirty="0"/>
              <a:t>is the capacity of the muscle to exert force repeatedly over a period of time, while resisting fatigue.</a:t>
            </a:r>
          </a:p>
          <a:p>
            <a:pPr>
              <a:lnSpc>
                <a:spcPct val="85000"/>
              </a:lnSpc>
            </a:pPr>
            <a:r>
              <a:rPr lang="en-US" sz="2800" dirty="0"/>
              <a:t>Being able to perform your daily routines with greater ease allows you to look and feel better, as well as better manage stress.</a:t>
            </a:r>
          </a:p>
        </p:txBody>
      </p:sp>
    </p:spTree>
    <p:extLst>
      <p:ext uri="{BB962C8B-B14F-4D97-AF65-F5344CB8AC3E}">
        <p14:creationId xmlns:p14="http://schemas.microsoft.com/office/powerpoint/2010/main" val="1976714674"/>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A625B1-39EC-F041-8B4E-7DB7D3976545}"/>
              </a:ext>
            </a:extLst>
          </p:cNvPr>
          <p:cNvSpPr>
            <a:spLocks noGrp="1"/>
          </p:cNvSpPr>
          <p:nvPr>
            <p:ph type="title"/>
          </p:nvPr>
        </p:nvSpPr>
        <p:spPr/>
        <p:txBody>
          <a:bodyPr/>
          <a:lstStyle/>
          <a:p>
            <a:r>
              <a:rPr lang="en-US" b="1" dirty="0"/>
              <a:t>Muscle Strength and </a:t>
            </a:r>
            <a:r>
              <a:rPr lang="en-US" dirty="0"/>
              <a:t>Endurance (Continued)</a:t>
            </a:r>
          </a:p>
        </p:txBody>
      </p:sp>
      <p:sp>
        <p:nvSpPr>
          <p:cNvPr id="3" name="Content Placeholder 2">
            <a:extLst>
              <a:ext uri="{FF2B5EF4-FFF2-40B4-BE49-F238E27FC236}">
                <a16:creationId xmlns:a16="http://schemas.microsoft.com/office/drawing/2014/main" id="{57F10398-03AE-E547-95D6-0C26265B473B}"/>
              </a:ext>
            </a:extLst>
          </p:cNvPr>
          <p:cNvSpPr>
            <a:spLocks noGrp="1"/>
          </p:cNvSpPr>
          <p:nvPr>
            <p:ph idx="1"/>
          </p:nvPr>
        </p:nvSpPr>
        <p:spPr/>
        <p:txBody>
          <a:bodyPr>
            <a:normAutofit/>
          </a:bodyPr>
          <a:lstStyle/>
          <a:p>
            <a:pPr>
              <a:lnSpc>
                <a:spcPct val="85000"/>
              </a:lnSpc>
            </a:pPr>
            <a:r>
              <a:rPr lang="en-US" sz="3200" dirty="0"/>
              <a:t>Benefits of improved muscular strength and endurance include:</a:t>
            </a:r>
          </a:p>
          <a:p>
            <a:pPr lvl="1">
              <a:lnSpc>
                <a:spcPct val="85000"/>
              </a:lnSpc>
            </a:pPr>
            <a:r>
              <a:rPr lang="en-US" sz="3200" dirty="0"/>
              <a:t>Increased lean body mass</a:t>
            </a:r>
          </a:p>
          <a:p>
            <a:pPr lvl="1">
              <a:lnSpc>
                <a:spcPct val="85000"/>
              </a:lnSpc>
            </a:pPr>
            <a:r>
              <a:rPr lang="en-US" sz="3200" dirty="0"/>
              <a:t>Increased bone density</a:t>
            </a:r>
          </a:p>
          <a:p>
            <a:pPr lvl="1">
              <a:lnSpc>
                <a:spcPct val="85000"/>
              </a:lnSpc>
            </a:pPr>
            <a:r>
              <a:rPr lang="en-US" sz="3200" dirty="0"/>
              <a:t>Improved metabolism</a:t>
            </a:r>
          </a:p>
          <a:p>
            <a:pPr lvl="1">
              <a:lnSpc>
                <a:spcPct val="85000"/>
              </a:lnSpc>
            </a:pPr>
            <a:r>
              <a:rPr lang="en-US" sz="3200" dirty="0"/>
              <a:t>Improved posture and reduction of low back pain</a:t>
            </a:r>
          </a:p>
        </p:txBody>
      </p:sp>
    </p:spTree>
    <p:extLst>
      <p:ext uri="{BB962C8B-B14F-4D97-AF65-F5344CB8AC3E}">
        <p14:creationId xmlns:p14="http://schemas.microsoft.com/office/powerpoint/2010/main" val="1893217823"/>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Flexibility</a:t>
            </a:r>
          </a:p>
        </p:txBody>
      </p:sp>
      <p:sp>
        <p:nvSpPr>
          <p:cNvPr id="3" name="Content Placeholder 2"/>
          <p:cNvSpPr>
            <a:spLocks noGrp="1"/>
          </p:cNvSpPr>
          <p:nvPr>
            <p:ph idx="1"/>
          </p:nvPr>
        </p:nvSpPr>
        <p:spPr/>
        <p:txBody>
          <a:bodyPr>
            <a:normAutofit/>
          </a:bodyPr>
          <a:lstStyle/>
          <a:p>
            <a:pPr>
              <a:lnSpc>
                <a:spcPct val="85000"/>
              </a:lnSpc>
            </a:pPr>
            <a:r>
              <a:rPr lang="en-US" sz="3200" b="1" i="1" dirty="0"/>
              <a:t>Flexibility</a:t>
            </a:r>
            <a:r>
              <a:rPr lang="en-US" sz="3200" dirty="0"/>
              <a:t> is the ability of joints to move through the full range of motion</a:t>
            </a:r>
          </a:p>
          <a:p>
            <a:pPr>
              <a:lnSpc>
                <a:spcPct val="85000"/>
              </a:lnSpc>
            </a:pPr>
            <a:r>
              <a:rPr lang="en-US" sz="3200" dirty="0"/>
              <a:t>It is needed in everyday routines</a:t>
            </a:r>
          </a:p>
          <a:p>
            <a:pPr>
              <a:lnSpc>
                <a:spcPct val="85000"/>
              </a:lnSpc>
            </a:pPr>
            <a:r>
              <a:rPr lang="en-US" sz="3200" dirty="0"/>
              <a:t>It is affected by many factors such as joint structure, length and elasticity of connective tissue, and nervous system activity</a:t>
            </a:r>
          </a:p>
        </p:txBody>
      </p:sp>
    </p:spTree>
    <p:extLst>
      <p:ext uri="{BB962C8B-B14F-4D97-AF65-F5344CB8AC3E}">
        <p14:creationId xmlns:p14="http://schemas.microsoft.com/office/powerpoint/2010/main" val="37231526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F28B816-5F5C-D749-97EB-8A5031277E44}"/>
              </a:ext>
            </a:extLst>
          </p:cNvPr>
          <p:cNvSpPr>
            <a:spLocks noGrp="1"/>
          </p:cNvSpPr>
          <p:nvPr>
            <p:ph type="title"/>
          </p:nvPr>
        </p:nvSpPr>
        <p:spPr/>
        <p:txBody>
          <a:bodyPr/>
          <a:lstStyle/>
          <a:p>
            <a:r>
              <a:rPr lang="en-US" dirty="0"/>
              <a:t>Flexibility (Continued)</a:t>
            </a:r>
            <a:endParaRPr lang="en-US" b="1" dirty="0"/>
          </a:p>
        </p:txBody>
      </p:sp>
      <p:sp>
        <p:nvSpPr>
          <p:cNvPr id="3" name="Content Placeholder 2">
            <a:extLst>
              <a:ext uri="{FF2B5EF4-FFF2-40B4-BE49-F238E27FC236}">
                <a16:creationId xmlns:a16="http://schemas.microsoft.com/office/drawing/2014/main" id="{F62B459F-D568-9F43-B394-FB14FA92C291}"/>
              </a:ext>
            </a:extLst>
          </p:cNvPr>
          <p:cNvSpPr>
            <a:spLocks noGrp="1"/>
          </p:cNvSpPr>
          <p:nvPr>
            <p:ph idx="1"/>
          </p:nvPr>
        </p:nvSpPr>
        <p:spPr/>
        <p:txBody>
          <a:bodyPr>
            <a:normAutofit/>
          </a:bodyPr>
          <a:lstStyle/>
          <a:p>
            <a:pPr>
              <a:lnSpc>
                <a:spcPct val="85000"/>
              </a:lnSpc>
            </a:pPr>
            <a:r>
              <a:rPr lang="en-US" sz="3000" dirty="0"/>
              <a:t>Benefits of improved flexibility include:</a:t>
            </a:r>
          </a:p>
          <a:p>
            <a:pPr lvl="1">
              <a:lnSpc>
                <a:spcPct val="85000"/>
              </a:lnSpc>
            </a:pPr>
            <a:r>
              <a:rPr lang="en-US" sz="3000" dirty="0"/>
              <a:t>Lowers the risk of back injuries by helping to maintain proper posture</a:t>
            </a:r>
          </a:p>
          <a:p>
            <a:pPr lvl="1">
              <a:lnSpc>
                <a:spcPct val="85000"/>
              </a:lnSpc>
            </a:pPr>
            <a:r>
              <a:rPr lang="en-US" sz="3000" dirty="0"/>
              <a:t>Lowers the risk of other joint injuries</a:t>
            </a:r>
          </a:p>
          <a:p>
            <a:pPr lvl="1">
              <a:lnSpc>
                <a:spcPct val="85000"/>
              </a:lnSpc>
            </a:pPr>
            <a:r>
              <a:rPr lang="en-US" sz="3000" dirty="0"/>
              <a:t>Reduces stiffness as one ages</a:t>
            </a:r>
          </a:p>
        </p:txBody>
      </p:sp>
    </p:spTree>
    <p:extLst>
      <p:ext uri="{BB962C8B-B14F-4D97-AF65-F5344CB8AC3E}">
        <p14:creationId xmlns:p14="http://schemas.microsoft.com/office/powerpoint/2010/main" val="4197803280"/>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Body Composition</a:t>
            </a:r>
          </a:p>
        </p:txBody>
      </p:sp>
      <p:sp>
        <p:nvSpPr>
          <p:cNvPr id="3" name="Content Placeholder 2"/>
          <p:cNvSpPr>
            <a:spLocks noGrp="1"/>
          </p:cNvSpPr>
          <p:nvPr>
            <p:ph idx="1"/>
          </p:nvPr>
        </p:nvSpPr>
        <p:spPr/>
        <p:txBody>
          <a:bodyPr>
            <a:normAutofit/>
          </a:bodyPr>
          <a:lstStyle/>
          <a:p>
            <a:pPr>
              <a:lnSpc>
                <a:spcPct val="85000"/>
              </a:lnSpc>
            </a:pPr>
            <a:r>
              <a:rPr lang="en-US" sz="3000" b="1" i="1" dirty="0"/>
              <a:t>Body composition </a:t>
            </a:r>
            <a:r>
              <a:rPr lang="en-US" sz="3000" dirty="0"/>
              <a:t>is the relative amount of fat mass to fat-free mass (muscle, bone, water) in the body</a:t>
            </a:r>
          </a:p>
          <a:p>
            <a:pPr lvl="1">
              <a:lnSpc>
                <a:spcPct val="85000"/>
              </a:lnSpc>
            </a:pPr>
            <a:r>
              <a:rPr lang="en-US" sz="3000" dirty="0"/>
              <a:t>The relative amount of body fat a person possesses has an impact upon overall health and fitness</a:t>
            </a:r>
          </a:p>
          <a:p>
            <a:pPr lvl="1">
              <a:lnSpc>
                <a:spcPct val="85000"/>
              </a:lnSpc>
            </a:pPr>
            <a:r>
              <a:rPr lang="en-US" sz="3000" dirty="0"/>
              <a:t>By becoming more physically active, a reduction of body fat can be achieved, resulting in health improvements</a:t>
            </a:r>
          </a:p>
        </p:txBody>
      </p:sp>
    </p:spTree>
    <p:extLst>
      <p:ext uri="{BB962C8B-B14F-4D97-AF65-F5344CB8AC3E}">
        <p14:creationId xmlns:p14="http://schemas.microsoft.com/office/powerpoint/2010/main" val="504038566"/>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172E0D3-56B8-8441-8E8B-5CF1929EE9AE}"/>
              </a:ext>
            </a:extLst>
          </p:cNvPr>
          <p:cNvSpPr>
            <a:spLocks noGrp="1"/>
          </p:cNvSpPr>
          <p:nvPr>
            <p:ph type="title"/>
          </p:nvPr>
        </p:nvSpPr>
        <p:spPr/>
        <p:txBody>
          <a:bodyPr/>
          <a:lstStyle/>
          <a:p>
            <a:r>
              <a:rPr lang="en-US" b="1" dirty="0"/>
              <a:t>Body Composition (continued)</a:t>
            </a:r>
            <a:endParaRPr lang="en-US" dirty="0"/>
          </a:p>
        </p:txBody>
      </p:sp>
      <p:sp>
        <p:nvSpPr>
          <p:cNvPr id="3" name="Content Placeholder 2">
            <a:extLst>
              <a:ext uri="{FF2B5EF4-FFF2-40B4-BE49-F238E27FC236}">
                <a16:creationId xmlns:a16="http://schemas.microsoft.com/office/drawing/2014/main" id="{7CDE7687-8AF8-4243-8BD1-D91672CE8029}"/>
              </a:ext>
            </a:extLst>
          </p:cNvPr>
          <p:cNvSpPr>
            <a:spLocks noGrp="1"/>
          </p:cNvSpPr>
          <p:nvPr>
            <p:ph idx="1"/>
          </p:nvPr>
        </p:nvSpPr>
        <p:spPr/>
        <p:txBody>
          <a:bodyPr>
            <a:normAutofit/>
          </a:bodyPr>
          <a:lstStyle/>
          <a:p>
            <a:pPr>
              <a:lnSpc>
                <a:spcPct val="85000"/>
              </a:lnSpc>
            </a:pPr>
            <a:r>
              <a:rPr lang="en-US" sz="3200" dirty="0"/>
              <a:t>Too much body fat could result in the following:</a:t>
            </a:r>
          </a:p>
          <a:p>
            <a:pPr lvl="1">
              <a:lnSpc>
                <a:spcPct val="85000"/>
              </a:lnSpc>
            </a:pPr>
            <a:r>
              <a:rPr lang="en-US" sz="3200" dirty="0"/>
              <a:t>Heart disease</a:t>
            </a:r>
          </a:p>
          <a:p>
            <a:pPr lvl="1">
              <a:lnSpc>
                <a:spcPct val="85000"/>
              </a:lnSpc>
            </a:pPr>
            <a:r>
              <a:rPr lang="en-US" sz="3200" dirty="0"/>
              <a:t>Obesity</a:t>
            </a:r>
          </a:p>
          <a:p>
            <a:pPr lvl="1">
              <a:lnSpc>
                <a:spcPct val="85000"/>
              </a:lnSpc>
            </a:pPr>
            <a:r>
              <a:rPr lang="en-US" sz="3200" dirty="0"/>
              <a:t>Diabetes</a:t>
            </a:r>
          </a:p>
          <a:p>
            <a:pPr lvl="1">
              <a:lnSpc>
                <a:spcPct val="85000"/>
              </a:lnSpc>
            </a:pPr>
            <a:r>
              <a:rPr lang="en-US" sz="3200" dirty="0"/>
              <a:t>Various forms of cancer</a:t>
            </a:r>
          </a:p>
          <a:p>
            <a:pPr lvl="1">
              <a:lnSpc>
                <a:spcPct val="85000"/>
              </a:lnSpc>
            </a:pPr>
            <a:r>
              <a:rPr lang="en-US" sz="3200" dirty="0"/>
              <a:t>Back pain</a:t>
            </a:r>
          </a:p>
        </p:txBody>
      </p:sp>
    </p:spTree>
    <p:extLst>
      <p:ext uri="{BB962C8B-B14F-4D97-AF65-F5344CB8AC3E}">
        <p14:creationId xmlns:p14="http://schemas.microsoft.com/office/powerpoint/2010/main" val="619938155"/>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E33629A-C482-CA40-9A24-8138E97F1705}"/>
              </a:ext>
            </a:extLst>
          </p:cNvPr>
          <p:cNvSpPr>
            <a:spLocks noGrp="1"/>
          </p:cNvSpPr>
          <p:nvPr>
            <p:ph type="title"/>
          </p:nvPr>
        </p:nvSpPr>
        <p:spPr/>
        <p:txBody>
          <a:bodyPr/>
          <a:lstStyle/>
          <a:p>
            <a:r>
              <a:rPr lang="en-US" b="1" dirty="0"/>
              <a:t>Principles of Physical Training</a:t>
            </a:r>
          </a:p>
        </p:txBody>
      </p:sp>
      <p:sp>
        <p:nvSpPr>
          <p:cNvPr id="3" name="Content Placeholder 2">
            <a:extLst>
              <a:ext uri="{FF2B5EF4-FFF2-40B4-BE49-F238E27FC236}">
                <a16:creationId xmlns:a16="http://schemas.microsoft.com/office/drawing/2014/main" id="{E4DCC3C3-E8A0-C34A-A7D3-F4C455A170A4}"/>
              </a:ext>
            </a:extLst>
          </p:cNvPr>
          <p:cNvSpPr>
            <a:spLocks noGrp="1"/>
          </p:cNvSpPr>
          <p:nvPr>
            <p:ph idx="1"/>
          </p:nvPr>
        </p:nvSpPr>
        <p:spPr/>
        <p:txBody>
          <a:bodyPr>
            <a:noAutofit/>
          </a:bodyPr>
          <a:lstStyle/>
          <a:p>
            <a:r>
              <a:rPr lang="en-US" sz="3000" dirty="0"/>
              <a:t>The human body is very adaptable when exposed to physical stress </a:t>
            </a:r>
          </a:p>
          <a:p>
            <a:r>
              <a:rPr lang="en-US" sz="3000" dirty="0"/>
              <a:t>Over time, immediate, short-term adjustments translate into long-term changes and improvements</a:t>
            </a:r>
          </a:p>
          <a:p>
            <a:r>
              <a:rPr lang="en-US" sz="3000" dirty="0"/>
              <a:t>The goal of physical training is to produce these long-term changes and improvements in the body’s functioning</a:t>
            </a:r>
          </a:p>
        </p:txBody>
      </p:sp>
    </p:spTree>
    <p:extLst>
      <p:ext uri="{BB962C8B-B14F-4D97-AF65-F5344CB8AC3E}">
        <p14:creationId xmlns:p14="http://schemas.microsoft.com/office/powerpoint/2010/main" val="3116193980"/>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A30DB7-78C9-AE4F-AE9D-49EC944AD5B2}"/>
              </a:ext>
            </a:extLst>
          </p:cNvPr>
          <p:cNvSpPr>
            <a:spLocks noGrp="1"/>
          </p:cNvSpPr>
          <p:nvPr>
            <p:ph type="title"/>
          </p:nvPr>
        </p:nvSpPr>
        <p:spPr/>
        <p:txBody>
          <a:bodyPr/>
          <a:lstStyle/>
          <a:p>
            <a:r>
              <a:rPr lang="en-US" b="1" dirty="0"/>
              <a:t>Principles of Physical </a:t>
            </a:r>
            <a:r>
              <a:rPr lang="en-US" dirty="0"/>
              <a:t>Training (continued)</a:t>
            </a:r>
          </a:p>
        </p:txBody>
      </p:sp>
      <p:sp>
        <p:nvSpPr>
          <p:cNvPr id="3" name="Content Placeholder 2">
            <a:extLst>
              <a:ext uri="{FF2B5EF4-FFF2-40B4-BE49-F238E27FC236}">
                <a16:creationId xmlns:a16="http://schemas.microsoft.com/office/drawing/2014/main" id="{E56E3DD8-6B42-3546-906B-F94A70E34F83}"/>
              </a:ext>
            </a:extLst>
          </p:cNvPr>
          <p:cNvSpPr>
            <a:spLocks noGrp="1"/>
          </p:cNvSpPr>
          <p:nvPr>
            <p:ph idx="1"/>
          </p:nvPr>
        </p:nvSpPr>
        <p:spPr/>
        <p:txBody>
          <a:bodyPr>
            <a:normAutofit/>
          </a:bodyPr>
          <a:lstStyle/>
          <a:p>
            <a:r>
              <a:rPr lang="en-US" sz="3000" dirty="0"/>
              <a:t>The principles of physical training include:</a:t>
            </a:r>
          </a:p>
          <a:p>
            <a:pPr lvl="1"/>
            <a:r>
              <a:rPr lang="en-US" sz="3000" dirty="0"/>
              <a:t>Specificity</a:t>
            </a:r>
          </a:p>
          <a:p>
            <a:pPr lvl="1"/>
            <a:r>
              <a:rPr lang="en-US" sz="3000" dirty="0"/>
              <a:t>Progressive overload</a:t>
            </a:r>
          </a:p>
          <a:p>
            <a:pPr lvl="1"/>
            <a:r>
              <a:rPr lang="en-US" sz="3000" dirty="0"/>
              <a:t>Rest, Recovery, and Periodization</a:t>
            </a:r>
          </a:p>
          <a:p>
            <a:pPr lvl="1"/>
            <a:r>
              <a:rPr lang="en-US" sz="3000" dirty="0"/>
              <a:t>Reversibility</a:t>
            </a:r>
          </a:p>
          <a:p>
            <a:pPr lvl="1"/>
            <a:r>
              <a:rPr lang="en-US" sz="3000" dirty="0"/>
              <a:t>Individual differences</a:t>
            </a:r>
          </a:p>
        </p:txBody>
      </p:sp>
    </p:spTree>
    <p:extLst>
      <p:ext uri="{BB962C8B-B14F-4D97-AF65-F5344CB8AC3E}">
        <p14:creationId xmlns:p14="http://schemas.microsoft.com/office/powerpoint/2010/main" val="385724284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385B610-F46B-AE47-B946-A98F1CEF7E74}"/>
              </a:ext>
            </a:extLst>
          </p:cNvPr>
          <p:cNvSpPr>
            <a:spLocks noGrp="1"/>
          </p:cNvSpPr>
          <p:nvPr>
            <p:ph type="title"/>
          </p:nvPr>
        </p:nvSpPr>
        <p:spPr/>
        <p:txBody>
          <a:bodyPr/>
          <a:lstStyle/>
          <a:p>
            <a:r>
              <a:rPr lang="en-US" b="1" dirty="0"/>
              <a:t>Principles of Adaptation to Stress</a:t>
            </a:r>
            <a:endParaRPr lang="en-US" dirty="0"/>
          </a:p>
        </p:txBody>
      </p:sp>
      <p:sp>
        <p:nvSpPr>
          <p:cNvPr id="3" name="Content Placeholder 2">
            <a:extLst>
              <a:ext uri="{FF2B5EF4-FFF2-40B4-BE49-F238E27FC236}">
                <a16:creationId xmlns:a16="http://schemas.microsoft.com/office/drawing/2014/main" id="{5DCF6C4C-1041-AE45-9E6B-645585772F43}"/>
              </a:ext>
            </a:extLst>
          </p:cNvPr>
          <p:cNvSpPr>
            <a:spLocks noGrp="1"/>
          </p:cNvSpPr>
          <p:nvPr>
            <p:ph idx="1"/>
          </p:nvPr>
        </p:nvSpPr>
        <p:spPr/>
        <p:txBody>
          <a:bodyPr>
            <a:noAutofit/>
          </a:bodyPr>
          <a:lstStyle/>
          <a:p>
            <a:r>
              <a:rPr lang="en-US" sz="2600" dirty="0"/>
              <a:t>Adaptations are key markers of fitness and knowing what adaptations occur will help guide you in your development of a fitness plan</a:t>
            </a:r>
          </a:p>
          <a:p>
            <a:r>
              <a:rPr lang="en-US" sz="2600" b="1" dirty="0"/>
              <a:t>Progressive Overload</a:t>
            </a:r>
          </a:p>
          <a:p>
            <a:pPr lvl="1"/>
            <a:r>
              <a:rPr lang="en-US" sz="2600" dirty="0"/>
              <a:t>Physical stress, such as walking at a brisk pace or jogging, places increased stress on the regulatory systems of the body (examples include the cardiovascular, respiratory, and skeleto-muscular systems)</a:t>
            </a:r>
          </a:p>
        </p:txBody>
      </p:sp>
    </p:spTree>
    <p:extLst>
      <p:ext uri="{BB962C8B-B14F-4D97-AF65-F5344CB8AC3E}">
        <p14:creationId xmlns:p14="http://schemas.microsoft.com/office/powerpoint/2010/main" val="858363351"/>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06D8236-5B49-5D4A-AF6A-0ED33AE1FB05}"/>
              </a:ext>
            </a:extLst>
          </p:cNvPr>
          <p:cNvSpPr>
            <a:spLocks noGrp="1"/>
          </p:cNvSpPr>
          <p:nvPr>
            <p:ph type="title"/>
          </p:nvPr>
        </p:nvSpPr>
        <p:spPr/>
        <p:txBody>
          <a:bodyPr/>
          <a:lstStyle/>
          <a:p>
            <a:r>
              <a:rPr lang="en-US" b="1" dirty="0"/>
              <a:t>Principles of Adaptation to </a:t>
            </a:r>
            <a:r>
              <a:rPr lang="en-US" dirty="0"/>
              <a:t>Stress (continued)</a:t>
            </a:r>
          </a:p>
        </p:txBody>
      </p:sp>
      <p:sp>
        <p:nvSpPr>
          <p:cNvPr id="3" name="Content Placeholder 2">
            <a:extLst>
              <a:ext uri="{FF2B5EF4-FFF2-40B4-BE49-F238E27FC236}">
                <a16:creationId xmlns:a16="http://schemas.microsoft.com/office/drawing/2014/main" id="{84503EC8-156E-E948-91EE-F4A69A3FFE7C}"/>
              </a:ext>
            </a:extLst>
          </p:cNvPr>
          <p:cNvSpPr>
            <a:spLocks noGrp="1"/>
          </p:cNvSpPr>
          <p:nvPr>
            <p:ph idx="1"/>
          </p:nvPr>
        </p:nvSpPr>
        <p:spPr/>
        <p:txBody>
          <a:bodyPr>
            <a:normAutofit/>
          </a:bodyPr>
          <a:lstStyle/>
          <a:p>
            <a:r>
              <a:rPr lang="en-US" sz="2600" dirty="0"/>
              <a:t>Repeated physical stress causes the body to adapt so that the same stress previously experienced feels less stressful. </a:t>
            </a:r>
          </a:p>
          <a:p>
            <a:r>
              <a:rPr lang="en-US" sz="2600" b="1" dirty="0"/>
              <a:t>Overload principle </a:t>
            </a:r>
            <a:r>
              <a:rPr lang="en-US" sz="2600" dirty="0"/>
              <a:t>- more stress (than the system is accustomed to) must be applied to a system in order to stimulate improvements.</a:t>
            </a:r>
          </a:p>
          <a:p>
            <a:r>
              <a:rPr lang="en-US" sz="2600" dirty="0"/>
              <a:t>The amount of stress placed on the body can be controlled by four variables: </a:t>
            </a:r>
            <a:r>
              <a:rPr lang="en-US" sz="2600" b="1" i="1" dirty="0"/>
              <a:t>F</a:t>
            </a:r>
            <a:r>
              <a:rPr lang="en-US" sz="2600" dirty="0"/>
              <a:t>requency, </a:t>
            </a:r>
            <a:r>
              <a:rPr lang="en-US" sz="2600" b="1" i="1" dirty="0"/>
              <a:t>I</a:t>
            </a:r>
            <a:r>
              <a:rPr lang="en-US" sz="2600" dirty="0"/>
              <a:t>ntensity, </a:t>
            </a:r>
            <a:r>
              <a:rPr lang="en-US" sz="2600" b="1" i="1" dirty="0"/>
              <a:t>T</a:t>
            </a:r>
            <a:r>
              <a:rPr lang="en-US" sz="2600" dirty="0"/>
              <a:t>ime, and </a:t>
            </a:r>
            <a:r>
              <a:rPr lang="en-US" sz="2600" b="1" i="1" dirty="0"/>
              <a:t>T</a:t>
            </a:r>
            <a:r>
              <a:rPr lang="en-US" sz="2600" dirty="0"/>
              <a:t>ype, better known as fit, spelled </a:t>
            </a:r>
            <a:r>
              <a:rPr lang="en-US" sz="2600" b="1" i="1" dirty="0"/>
              <a:t>F.I.T.T</a:t>
            </a:r>
            <a:r>
              <a:rPr lang="en-US" sz="2600" b="1" dirty="0"/>
              <a:t>.</a:t>
            </a:r>
          </a:p>
        </p:txBody>
      </p:sp>
    </p:spTree>
    <p:extLst>
      <p:ext uri="{BB962C8B-B14F-4D97-AF65-F5344CB8AC3E}">
        <p14:creationId xmlns:p14="http://schemas.microsoft.com/office/powerpoint/2010/main" val="404337961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061FC3F-BFD4-734E-BBD8-DDF0ECD1DC7F}"/>
              </a:ext>
            </a:extLst>
          </p:cNvPr>
          <p:cNvSpPr>
            <a:spLocks noGrp="1"/>
          </p:cNvSpPr>
          <p:nvPr>
            <p:ph type="title"/>
          </p:nvPr>
        </p:nvSpPr>
        <p:spPr/>
        <p:txBody>
          <a:bodyPr/>
          <a:lstStyle/>
          <a:p>
            <a:r>
              <a:rPr lang="en-US" b="1" dirty="0"/>
              <a:t>History of exercise</a:t>
            </a:r>
          </a:p>
        </p:txBody>
      </p:sp>
      <p:sp>
        <p:nvSpPr>
          <p:cNvPr id="3" name="Content Placeholder 2">
            <a:extLst>
              <a:ext uri="{FF2B5EF4-FFF2-40B4-BE49-F238E27FC236}">
                <a16:creationId xmlns:a16="http://schemas.microsoft.com/office/drawing/2014/main" id="{529FE734-6957-574C-8A04-1ADF040B1273}"/>
              </a:ext>
            </a:extLst>
          </p:cNvPr>
          <p:cNvSpPr>
            <a:spLocks noGrp="1"/>
          </p:cNvSpPr>
          <p:nvPr>
            <p:ph idx="1"/>
          </p:nvPr>
        </p:nvSpPr>
        <p:spPr/>
        <p:txBody>
          <a:bodyPr>
            <a:noAutofit/>
          </a:bodyPr>
          <a:lstStyle/>
          <a:p>
            <a:r>
              <a:rPr lang="en-US" sz="3000" dirty="0"/>
              <a:t>The benefits of physical activity and exercise have been recognized for as long as man has been around.</a:t>
            </a:r>
          </a:p>
          <a:p>
            <a:pPr lvl="1"/>
            <a:r>
              <a:rPr lang="en-US" sz="3000" dirty="0"/>
              <a:t>For example, if hunter-gatherers didn’t move, they didn’t eat</a:t>
            </a:r>
          </a:p>
          <a:p>
            <a:r>
              <a:rPr lang="en-US" sz="3000" dirty="0" err="1"/>
              <a:t>Herodicus</a:t>
            </a:r>
            <a:r>
              <a:rPr lang="en-US" sz="3000" dirty="0"/>
              <a:t> (a Greek physician from the 4</a:t>
            </a:r>
            <a:r>
              <a:rPr lang="en-US" sz="3000" baseline="30000" dirty="0"/>
              <a:t>TH</a:t>
            </a:r>
            <a:r>
              <a:rPr lang="en-US" sz="3000" dirty="0"/>
              <a:t> century B.C.) practiced gymnastic medicine which relied on vigorous exercise as a treatment.</a:t>
            </a:r>
            <a:r>
              <a:rPr lang="en-US" sz="3000" dirty="0">
                <a:effectLst/>
              </a:rPr>
              <a:t> </a:t>
            </a:r>
            <a:endParaRPr lang="en-US" sz="3000" dirty="0"/>
          </a:p>
        </p:txBody>
      </p:sp>
    </p:spTree>
    <p:extLst>
      <p:ext uri="{BB962C8B-B14F-4D97-AF65-F5344CB8AC3E}">
        <p14:creationId xmlns:p14="http://schemas.microsoft.com/office/powerpoint/2010/main" val="2978700421"/>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511A4-3E03-5243-AAA9-51254671F982}"/>
              </a:ext>
            </a:extLst>
          </p:cNvPr>
          <p:cNvSpPr>
            <a:spLocks noGrp="1"/>
          </p:cNvSpPr>
          <p:nvPr>
            <p:ph type="title"/>
          </p:nvPr>
        </p:nvSpPr>
        <p:spPr/>
        <p:txBody>
          <a:bodyPr/>
          <a:lstStyle/>
          <a:p>
            <a:r>
              <a:rPr lang="en-US" b="1" dirty="0"/>
              <a:t>The FITT Principle</a:t>
            </a:r>
          </a:p>
        </p:txBody>
      </p:sp>
      <p:sp>
        <p:nvSpPr>
          <p:cNvPr id="3" name="Content Placeholder 2">
            <a:extLst>
              <a:ext uri="{FF2B5EF4-FFF2-40B4-BE49-F238E27FC236}">
                <a16:creationId xmlns:a16="http://schemas.microsoft.com/office/drawing/2014/main" id="{A1767983-297C-0147-9848-BC110C8BB6E5}"/>
              </a:ext>
            </a:extLst>
          </p:cNvPr>
          <p:cNvSpPr>
            <a:spLocks noGrp="1"/>
          </p:cNvSpPr>
          <p:nvPr>
            <p:ph idx="1"/>
          </p:nvPr>
        </p:nvSpPr>
        <p:spPr/>
        <p:txBody>
          <a:bodyPr>
            <a:noAutofit/>
          </a:bodyPr>
          <a:lstStyle/>
          <a:p>
            <a:r>
              <a:rPr lang="en-US" sz="3200" b="1" i="1" dirty="0"/>
              <a:t>Frequency</a:t>
            </a:r>
            <a:r>
              <a:rPr lang="en-US" sz="3200" dirty="0"/>
              <a:t> is how often exercises are performed over a period of time. For example, lifting weights “3 days a week”</a:t>
            </a:r>
          </a:p>
          <a:p>
            <a:r>
              <a:rPr lang="en-US" sz="3200" b="1" i="1" dirty="0"/>
              <a:t>Intensity</a:t>
            </a:r>
            <a:r>
              <a:rPr lang="en-US" sz="3200" dirty="0"/>
              <a:t> is the degree or difficulty at which the exercise is carried out. For example, jogging at “60% of the maximum heart rate”</a:t>
            </a:r>
          </a:p>
        </p:txBody>
      </p:sp>
    </p:spTree>
    <p:extLst>
      <p:ext uri="{BB962C8B-B14F-4D97-AF65-F5344CB8AC3E}">
        <p14:creationId xmlns:p14="http://schemas.microsoft.com/office/powerpoint/2010/main" val="435229050"/>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511A4-3E03-5243-AAA9-51254671F982}"/>
              </a:ext>
            </a:extLst>
          </p:cNvPr>
          <p:cNvSpPr>
            <a:spLocks noGrp="1"/>
          </p:cNvSpPr>
          <p:nvPr>
            <p:ph type="title"/>
          </p:nvPr>
        </p:nvSpPr>
        <p:spPr/>
        <p:txBody>
          <a:bodyPr/>
          <a:lstStyle/>
          <a:p>
            <a:r>
              <a:rPr lang="en-US" b="1" dirty="0"/>
              <a:t>The FITT Principle (continued)</a:t>
            </a:r>
          </a:p>
        </p:txBody>
      </p:sp>
      <p:sp>
        <p:nvSpPr>
          <p:cNvPr id="3" name="Content Placeholder 2">
            <a:extLst>
              <a:ext uri="{FF2B5EF4-FFF2-40B4-BE49-F238E27FC236}">
                <a16:creationId xmlns:a16="http://schemas.microsoft.com/office/drawing/2014/main" id="{A1767983-297C-0147-9848-BC110C8BB6E5}"/>
              </a:ext>
            </a:extLst>
          </p:cNvPr>
          <p:cNvSpPr>
            <a:spLocks noGrp="1"/>
          </p:cNvSpPr>
          <p:nvPr>
            <p:ph idx="1"/>
          </p:nvPr>
        </p:nvSpPr>
        <p:spPr/>
        <p:txBody>
          <a:bodyPr>
            <a:noAutofit/>
          </a:bodyPr>
          <a:lstStyle/>
          <a:p>
            <a:r>
              <a:rPr lang="en-US" sz="2600" b="1" i="1" dirty="0"/>
              <a:t>Time</a:t>
            </a:r>
            <a:r>
              <a:rPr lang="en-US" sz="2600" dirty="0"/>
              <a:t> is the duration of the exercise. For example, doing yoga for ”30 minute”</a:t>
            </a:r>
          </a:p>
          <a:p>
            <a:pPr lvl="1"/>
            <a:r>
              <a:rPr lang="en-US" sz="2600" dirty="0"/>
              <a:t>Time is often combined with intensity to give us our workout </a:t>
            </a:r>
            <a:r>
              <a:rPr lang="en-US" sz="2600" b="1" dirty="0"/>
              <a:t>volume</a:t>
            </a:r>
            <a:r>
              <a:rPr lang="en-US" sz="2600" dirty="0"/>
              <a:t>. Tracking total session and weekly volume is an important aspect of fitness planning.</a:t>
            </a:r>
          </a:p>
          <a:p>
            <a:r>
              <a:rPr lang="en-US" sz="2600" b="1" i="1" dirty="0"/>
              <a:t>Type</a:t>
            </a:r>
            <a:r>
              <a:rPr lang="en-US" sz="2600" dirty="0"/>
              <a:t> is the type of exercise you perform. For example, lifting, jogging, or doing yoga.</a:t>
            </a:r>
          </a:p>
        </p:txBody>
      </p:sp>
    </p:spTree>
    <p:extLst>
      <p:ext uri="{BB962C8B-B14F-4D97-AF65-F5344CB8AC3E}">
        <p14:creationId xmlns:p14="http://schemas.microsoft.com/office/powerpoint/2010/main" val="2342285790"/>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511A4-3E03-5243-AAA9-51254671F982}"/>
              </a:ext>
            </a:extLst>
          </p:cNvPr>
          <p:cNvSpPr>
            <a:spLocks noGrp="1"/>
          </p:cNvSpPr>
          <p:nvPr>
            <p:ph type="title"/>
          </p:nvPr>
        </p:nvSpPr>
        <p:spPr/>
        <p:txBody>
          <a:bodyPr/>
          <a:lstStyle/>
          <a:p>
            <a:r>
              <a:rPr lang="en-US" b="1" dirty="0"/>
              <a:t>Example of the FITT Principle</a:t>
            </a:r>
          </a:p>
        </p:txBody>
      </p:sp>
      <p:sp>
        <p:nvSpPr>
          <p:cNvPr id="3" name="Content Placeholder 2">
            <a:extLst>
              <a:ext uri="{FF2B5EF4-FFF2-40B4-BE49-F238E27FC236}">
                <a16:creationId xmlns:a16="http://schemas.microsoft.com/office/drawing/2014/main" id="{A1767983-297C-0147-9848-BC110C8BB6E5}"/>
              </a:ext>
            </a:extLst>
          </p:cNvPr>
          <p:cNvSpPr>
            <a:spLocks noGrp="1"/>
          </p:cNvSpPr>
          <p:nvPr>
            <p:ph idx="1"/>
          </p:nvPr>
        </p:nvSpPr>
        <p:spPr/>
        <p:txBody>
          <a:bodyPr>
            <a:noAutofit/>
          </a:bodyPr>
          <a:lstStyle/>
          <a:p>
            <a:r>
              <a:rPr lang="en-US" sz="2800" dirty="0"/>
              <a:t>An example of a SMART goal that meets the FITT principles would read as follow: I will jog for 30 minutes a day, three days a week, at 60-70% of my maximum heart rate.</a:t>
            </a:r>
          </a:p>
          <a:p>
            <a:pPr lvl="1"/>
            <a:r>
              <a:rPr lang="en-US" sz="2800" dirty="0"/>
              <a:t>The total weekly volume for this goal would be 90 minutes (30 minutes times 3 days) at 60-70% of my maximum HR</a:t>
            </a:r>
          </a:p>
        </p:txBody>
      </p:sp>
    </p:spTree>
    <p:extLst>
      <p:ext uri="{BB962C8B-B14F-4D97-AF65-F5344CB8AC3E}">
        <p14:creationId xmlns:p14="http://schemas.microsoft.com/office/powerpoint/2010/main" val="4158854364"/>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E511A4-3E03-5243-AAA9-51254671F982}"/>
              </a:ext>
            </a:extLst>
          </p:cNvPr>
          <p:cNvSpPr>
            <a:spLocks noGrp="1"/>
          </p:cNvSpPr>
          <p:nvPr>
            <p:ph type="title"/>
          </p:nvPr>
        </p:nvSpPr>
        <p:spPr/>
        <p:txBody>
          <a:bodyPr/>
          <a:lstStyle/>
          <a:p>
            <a:r>
              <a:rPr lang="en-US" dirty="0"/>
              <a:t>Principle of Specificity</a:t>
            </a:r>
            <a:endParaRPr lang="en-US" b="1" dirty="0"/>
          </a:p>
        </p:txBody>
      </p:sp>
      <p:sp>
        <p:nvSpPr>
          <p:cNvPr id="3" name="Content Placeholder 2">
            <a:extLst>
              <a:ext uri="{FF2B5EF4-FFF2-40B4-BE49-F238E27FC236}">
                <a16:creationId xmlns:a16="http://schemas.microsoft.com/office/drawing/2014/main" id="{A1767983-297C-0147-9848-BC110C8BB6E5}"/>
              </a:ext>
            </a:extLst>
          </p:cNvPr>
          <p:cNvSpPr>
            <a:spLocks noGrp="1"/>
          </p:cNvSpPr>
          <p:nvPr>
            <p:ph idx="1"/>
          </p:nvPr>
        </p:nvSpPr>
        <p:spPr/>
        <p:txBody>
          <a:bodyPr>
            <a:noAutofit/>
          </a:bodyPr>
          <a:lstStyle/>
          <a:p>
            <a:r>
              <a:rPr lang="en-US" sz="3000" dirty="0"/>
              <a:t>The </a:t>
            </a:r>
            <a:r>
              <a:rPr lang="en-US" sz="3000" b="1" i="1" dirty="0"/>
              <a:t>Principle of Specificity </a:t>
            </a:r>
            <a:r>
              <a:rPr lang="en-US" sz="3000" dirty="0"/>
              <a:t>tells us that they type of exercise should reflect your goals. For example, if your goal is to get stronger, then your type of exercise should focus on muscular strength training and not cardiorespiratory fitness or flexibility</a:t>
            </a:r>
          </a:p>
        </p:txBody>
      </p:sp>
    </p:spTree>
    <p:extLst>
      <p:ext uri="{BB962C8B-B14F-4D97-AF65-F5344CB8AC3E}">
        <p14:creationId xmlns:p14="http://schemas.microsoft.com/office/powerpoint/2010/main" val="3795124156"/>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50BCD1-5D09-7B43-8DBB-A48D2273BAF5}"/>
              </a:ext>
            </a:extLst>
          </p:cNvPr>
          <p:cNvSpPr>
            <a:spLocks noGrp="1"/>
          </p:cNvSpPr>
          <p:nvPr>
            <p:ph type="title"/>
          </p:nvPr>
        </p:nvSpPr>
        <p:spPr/>
        <p:txBody>
          <a:bodyPr/>
          <a:lstStyle/>
          <a:p>
            <a:r>
              <a:rPr lang="en-US" b="1" dirty="0"/>
              <a:t>Intensity</a:t>
            </a:r>
          </a:p>
        </p:txBody>
      </p:sp>
      <p:sp>
        <p:nvSpPr>
          <p:cNvPr id="3" name="Content Placeholder 2">
            <a:extLst>
              <a:ext uri="{FF2B5EF4-FFF2-40B4-BE49-F238E27FC236}">
                <a16:creationId xmlns:a16="http://schemas.microsoft.com/office/drawing/2014/main" id="{73FB7BCA-23D0-C64B-99E2-B0FF66BCF673}"/>
              </a:ext>
            </a:extLst>
          </p:cNvPr>
          <p:cNvSpPr>
            <a:spLocks noGrp="1"/>
          </p:cNvSpPr>
          <p:nvPr>
            <p:ph idx="1"/>
          </p:nvPr>
        </p:nvSpPr>
        <p:spPr/>
        <p:txBody>
          <a:bodyPr>
            <a:normAutofit/>
          </a:bodyPr>
          <a:lstStyle/>
          <a:p>
            <a:r>
              <a:rPr lang="en-US" sz="2800" dirty="0"/>
              <a:t>Intensity is likely the most important of the variables.</a:t>
            </a:r>
          </a:p>
          <a:p>
            <a:r>
              <a:rPr lang="en-US" sz="2800" dirty="0"/>
              <a:t>Heart rate (H.R.) is a simple way to monitor intensity during a exercise session.</a:t>
            </a:r>
          </a:p>
          <a:p>
            <a:r>
              <a:rPr lang="en-US" sz="2800" b="1" i="1" dirty="0"/>
              <a:t>Target HR (T.H.R.) </a:t>
            </a:r>
            <a:r>
              <a:rPr lang="en-US" sz="2800" dirty="0"/>
              <a:t>– goal intensity for the workout</a:t>
            </a:r>
          </a:p>
          <a:p>
            <a:pPr lvl="1"/>
            <a:r>
              <a:rPr lang="en-US" sz="2800" dirty="0"/>
              <a:t>Dictated by the overall goals of the workout (In other words, which systems are you trying to develop?</a:t>
            </a:r>
          </a:p>
        </p:txBody>
      </p:sp>
    </p:spTree>
    <p:extLst>
      <p:ext uri="{BB962C8B-B14F-4D97-AF65-F5344CB8AC3E}">
        <p14:creationId xmlns:p14="http://schemas.microsoft.com/office/powerpoint/2010/main" val="1547274121"/>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BE77108-8978-954E-AD6B-D17D037DF8CF}"/>
              </a:ext>
            </a:extLst>
          </p:cNvPr>
          <p:cNvSpPr>
            <a:spLocks noGrp="1"/>
          </p:cNvSpPr>
          <p:nvPr>
            <p:ph type="title"/>
          </p:nvPr>
        </p:nvSpPr>
        <p:spPr/>
        <p:txBody>
          <a:bodyPr/>
          <a:lstStyle/>
          <a:p>
            <a:r>
              <a:rPr lang="en-US" b="1" dirty="0"/>
              <a:t>Rest, Recovery, and Periodization</a:t>
            </a:r>
            <a:endParaRPr lang="en-US" dirty="0"/>
          </a:p>
        </p:txBody>
      </p:sp>
      <p:sp>
        <p:nvSpPr>
          <p:cNvPr id="3" name="Content Placeholder 2">
            <a:extLst>
              <a:ext uri="{FF2B5EF4-FFF2-40B4-BE49-F238E27FC236}">
                <a16:creationId xmlns:a16="http://schemas.microsoft.com/office/drawing/2014/main" id="{6672EA24-D342-E74D-A194-0C67E720A4B8}"/>
              </a:ext>
            </a:extLst>
          </p:cNvPr>
          <p:cNvSpPr>
            <a:spLocks noGrp="1"/>
          </p:cNvSpPr>
          <p:nvPr>
            <p:ph idx="1"/>
          </p:nvPr>
        </p:nvSpPr>
        <p:spPr/>
        <p:txBody>
          <a:bodyPr>
            <a:normAutofit/>
          </a:bodyPr>
          <a:lstStyle/>
          <a:p>
            <a:r>
              <a:rPr lang="en-US" sz="2800" dirty="0"/>
              <a:t>The </a:t>
            </a:r>
            <a:r>
              <a:rPr lang="en-US" sz="2800" b="1" i="1" dirty="0"/>
              <a:t>Principle of Rest and Recovery </a:t>
            </a:r>
            <a:r>
              <a:rPr lang="en-US" sz="2800" dirty="0"/>
              <a:t>suggests that rest and recovery from the stress of exercise must take place in proportionate amounts to avoid too much stress.</a:t>
            </a:r>
          </a:p>
          <a:p>
            <a:r>
              <a:rPr lang="en-US" sz="2800" b="1" i="1" dirty="0"/>
              <a:t>Periodization</a:t>
            </a:r>
            <a:r>
              <a:rPr lang="en-US" sz="2800" dirty="0"/>
              <a:t> – an organized approach to training that involves progressive cycling of various aspects of a training program during a specific period of time.</a:t>
            </a:r>
          </a:p>
        </p:txBody>
      </p:sp>
    </p:spTree>
    <p:extLst>
      <p:ext uri="{BB962C8B-B14F-4D97-AF65-F5344CB8AC3E}">
        <p14:creationId xmlns:p14="http://schemas.microsoft.com/office/powerpoint/2010/main" val="101902536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A9DFC-CCF9-7B48-A0CF-9E2EB59A43DE}"/>
              </a:ext>
            </a:extLst>
          </p:cNvPr>
          <p:cNvSpPr>
            <a:spLocks noGrp="1"/>
          </p:cNvSpPr>
          <p:nvPr>
            <p:ph type="title"/>
          </p:nvPr>
        </p:nvSpPr>
        <p:spPr/>
        <p:txBody>
          <a:bodyPr/>
          <a:lstStyle/>
          <a:p>
            <a:r>
              <a:rPr lang="en-US" dirty="0"/>
              <a:t>Periodization – Macrocycles</a:t>
            </a:r>
          </a:p>
        </p:txBody>
      </p:sp>
      <p:sp>
        <p:nvSpPr>
          <p:cNvPr id="3" name="Content Placeholder 2">
            <a:extLst>
              <a:ext uri="{FF2B5EF4-FFF2-40B4-BE49-F238E27FC236}">
                <a16:creationId xmlns:a16="http://schemas.microsoft.com/office/drawing/2014/main" id="{BE7D8D5B-7ED2-9C41-BA25-78EDDA7ADCF1}"/>
              </a:ext>
            </a:extLst>
          </p:cNvPr>
          <p:cNvSpPr>
            <a:spLocks noGrp="1"/>
          </p:cNvSpPr>
          <p:nvPr>
            <p:ph idx="1"/>
          </p:nvPr>
        </p:nvSpPr>
        <p:spPr/>
        <p:txBody>
          <a:bodyPr>
            <a:noAutofit/>
          </a:bodyPr>
          <a:lstStyle/>
          <a:p>
            <a:r>
              <a:rPr lang="en-US" sz="3000" dirty="0"/>
              <a:t>Periodized training plans are broken into 3 cycles</a:t>
            </a:r>
          </a:p>
          <a:p>
            <a:pPr lvl="1"/>
            <a:r>
              <a:rPr lang="en-US" sz="3000" dirty="0"/>
              <a:t>Macrocycles are large blocks of time.</a:t>
            </a:r>
          </a:p>
          <a:p>
            <a:pPr lvl="1"/>
            <a:r>
              <a:rPr lang="en-US" sz="3000" dirty="0"/>
              <a:t>For example, this could refer to an entire basketball season.</a:t>
            </a:r>
          </a:p>
        </p:txBody>
      </p:sp>
    </p:spTree>
    <p:extLst>
      <p:ext uri="{BB962C8B-B14F-4D97-AF65-F5344CB8AC3E}">
        <p14:creationId xmlns:p14="http://schemas.microsoft.com/office/powerpoint/2010/main" val="3583871621"/>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A9DFC-CCF9-7B48-A0CF-9E2EB59A43DE}"/>
              </a:ext>
            </a:extLst>
          </p:cNvPr>
          <p:cNvSpPr>
            <a:spLocks noGrp="1"/>
          </p:cNvSpPr>
          <p:nvPr>
            <p:ph type="title"/>
          </p:nvPr>
        </p:nvSpPr>
        <p:spPr/>
        <p:txBody>
          <a:bodyPr/>
          <a:lstStyle/>
          <a:p>
            <a:r>
              <a:rPr lang="en-US" dirty="0"/>
              <a:t>Periodization – Mesocycles</a:t>
            </a:r>
          </a:p>
        </p:txBody>
      </p:sp>
      <p:sp>
        <p:nvSpPr>
          <p:cNvPr id="3" name="Content Placeholder 2">
            <a:extLst>
              <a:ext uri="{FF2B5EF4-FFF2-40B4-BE49-F238E27FC236}">
                <a16:creationId xmlns:a16="http://schemas.microsoft.com/office/drawing/2014/main" id="{BE7D8D5B-7ED2-9C41-BA25-78EDDA7ADCF1}"/>
              </a:ext>
            </a:extLst>
          </p:cNvPr>
          <p:cNvSpPr>
            <a:spLocks noGrp="1"/>
          </p:cNvSpPr>
          <p:nvPr>
            <p:ph idx="1"/>
          </p:nvPr>
        </p:nvSpPr>
        <p:spPr/>
        <p:txBody>
          <a:bodyPr>
            <a:noAutofit/>
          </a:bodyPr>
          <a:lstStyle/>
          <a:p>
            <a:r>
              <a:rPr lang="en-US" sz="3000" dirty="0"/>
              <a:t>Mesocycles are sections of the macrocycle.</a:t>
            </a:r>
          </a:p>
          <a:p>
            <a:r>
              <a:rPr lang="en-US" sz="3000" dirty="0"/>
              <a:t>In basketball season this could be the preseason cycle, regular season cycle, and postseason cycle</a:t>
            </a:r>
          </a:p>
        </p:txBody>
      </p:sp>
    </p:spTree>
    <p:extLst>
      <p:ext uri="{BB962C8B-B14F-4D97-AF65-F5344CB8AC3E}">
        <p14:creationId xmlns:p14="http://schemas.microsoft.com/office/powerpoint/2010/main" val="2088543750"/>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A9DFC-CCF9-7B48-A0CF-9E2EB59A43DE}"/>
              </a:ext>
            </a:extLst>
          </p:cNvPr>
          <p:cNvSpPr>
            <a:spLocks noGrp="1"/>
          </p:cNvSpPr>
          <p:nvPr>
            <p:ph type="title"/>
          </p:nvPr>
        </p:nvSpPr>
        <p:spPr/>
        <p:txBody>
          <a:bodyPr/>
          <a:lstStyle/>
          <a:p>
            <a:r>
              <a:rPr lang="en-US" dirty="0"/>
              <a:t>Periodization – Microcycles</a:t>
            </a:r>
          </a:p>
        </p:txBody>
      </p:sp>
      <p:sp>
        <p:nvSpPr>
          <p:cNvPr id="3" name="Content Placeholder 2">
            <a:extLst>
              <a:ext uri="{FF2B5EF4-FFF2-40B4-BE49-F238E27FC236}">
                <a16:creationId xmlns:a16="http://schemas.microsoft.com/office/drawing/2014/main" id="{BE7D8D5B-7ED2-9C41-BA25-78EDDA7ADCF1}"/>
              </a:ext>
            </a:extLst>
          </p:cNvPr>
          <p:cNvSpPr>
            <a:spLocks noGrp="1"/>
          </p:cNvSpPr>
          <p:nvPr>
            <p:ph idx="1"/>
          </p:nvPr>
        </p:nvSpPr>
        <p:spPr/>
        <p:txBody>
          <a:bodyPr>
            <a:noAutofit/>
          </a:bodyPr>
          <a:lstStyle/>
          <a:p>
            <a:r>
              <a:rPr lang="en-US" sz="3000" dirty="0"/>
              <a:t>Microcycles are blocks within the mesocycle. </a:t>
            </a:r>
          </a:p>
          <a:p>
            <a:r>
              <a:rPr lang="en-US" sz="3000" dirty="0"/>
              <a:t>In a basketball preseason this could include a general conditioning cycle, a strength cycle, and an endurance cycle</a:t>
            </a:r>
          </a:p>
        </p:txBody>
      </p:sp>
    </p:spTree>
    <p:extLst>
      <p:ext uri="{BB962C8B-B14F-4D97-AF65-F5344CB8AC3E}">
        <p14:creationId xmlns:p14="http://schemas.microsoft.com/office/powerpoint/2010/main" val="1654061583"/>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A9DFC-CCF9-7B48-A0CF-9E2EB59A43DE}"/>
              </a:ext>
            </a:extLst>
          </p:cNvPr>
          <p:cNvSpPr>
            <a:spLocks noGrp="1"/>
          </p:cNvSpPr>
          <p:nvPr>
            <p:ph type="title"/>
          </p:nvPr>
        </p:nvSpPr>
        <p:spPr/>
        <p:txBody>
          <a:bodyPr/>
          <a:lstStyle/>
          <a:p>
            <a:r>
              <a:rPr lang="en-US" dirty="0"/>
              <a:t>More Periodization</a:t>
            </a:r>
          </a:p>
        </p:txBody>
      </p:sp>
      <p:sp>
        <p:nvSpPr>
          <p:cNvPr id="3" name="Content Placeholder 2">
            <a:extLst>
              <a:ext uri="{FF2B5EF4-FFF2-40B4-BE49-F238E27FC236}">
                <a16:creationId xmlns:a16="http://schemas.microsoft.com/office/drawing/2014/main" id="{BE7D8D5B-7ED2-9C41-BA25-78EDDA7ADCF1}"/>
              </a:ext>
            </a:extLst>
          </p:cNvPr>
          <p:cNvSpPr>
            <a:spLocks noGrp="1"/>
          </p:cNvSpPr>
          <p:nvPr>
            <p:ph idx="1"/>
          </p:nvPr>
        </p:nvSpPr>
        <p:spPr/>
        <p:txBody>
          <a:bodyPr>
            <a:noAutofit/>
          </a:bodyPr>
          <a:lstStyle/>
          <a:p>
            <a:r>
              <a:rPr lang="en-US" sz="2600" dirty="0"/>
              <a:t>Microcycles can also be further broken down.</a:t>
            </a:r>
          </a:p>
          <a:p>
            <a:pPr lvl="1"/>
            <a:r>
              <a:rPr lang="en-US" sz="2600" dirty="0"/>
              <a:t>For example, the general conditioning cycle could consist of individual practice sessions devoted to general conditioning.</a:t>
            </a:r>
          </a:p>
          <a:p>
            <a:pPr lvl="1"/>
            <a:r>
              <a:rPr lang="en-US" sz="2600" dirty="0"/>
              <a:t>These individual practice sessions can even be broken down into specific segments. For example, a practice could start with a stretching component, followed by a cardiovascular fitness component, basketball specific drills, and finishes up with strength training.</a:t>
            </a:r>
          </a:p>
        </p:txBody>
      </p:sp>
    </p:spTree>
    <p:extLst>
      <p:ext uri="{BB962C8B-B14F-4D97-AF65-F5344CB8AC3E}">
        <p14:creationId xmlns:p14="http://schemas.microsoft.com/office/powerpoint/2010/main" val="2023600632"/>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E7A52E-DAA2-5840-BE7E-E7B15AFDA95D}"/>
              </a:ext>
            </a:extLst>
          </p:cNvPr>
          <p:cNvSpPr>
            <a:spLocks noGrp="1"/>
          </p:cNvSpPr>
          <p:nvPr>
            <p:ph type="title"/>
          </p:nvPr>
        </p:nvSpPr>
        <p:spPr/>
        <p:txBody>
          <a:bodyPr/>
          <a:lstStyle/>
          <a:p>
            <a:r>
              <a:rPr lang="en-US" b="1" dirty="0"/>
              <a:t>History of </a:t>
            </a:r>
            <a:r>
              <a:rPr lang="en-US" dirty="0"/>
              <a:t>exercise (Continued 1)</a:t>
            </a:r>
          </a:p>
        </p:txBody>
      </p:sp>
      <p:sp>
        <p:nvSpPr>
          <p:cNvPr id="3" name="Content Placeholder 2">
            <a:extLst>
              <a:ext uri="{FF2B5EF4-FFF2-40B4-BE49-F238E27FC236}">
                <a16:creationId xmlns:a16="http://schemas.microsoft.com/office/drawing/2014/main" id="{F0A50583-A32C-2B4A-9994-CC8F064D9C44}"/>
              </a:ext>
            </a:extLst>
          </p:cNvPr>
          <p:cNvSpPr>
            <a:spLocks noGrp="1"/>
          </p:cNvSpPr>
          <p:nvPr>
            <p:ph idx="1"/>
          </p:nvPr>
        </p:nvSpPr>
        <p:spPr/>
        <p:txBody>
          <a:bodyPr>
            <a:normAutofit lnSpcReduction="10000"/>
          </a:bodyPr>
          <a:lstStyle/>
          <a:p>
            <a:pPr lvl="0">
              <a:buClr>
                <a:prstClr val="white"/>
              </a:buClr>
            </a:pPr>
            <a:r>
              <a:rPr lang="en-US" sz="2600" dirty="0">
                <a:solidFill>
                  <a:prstClr val="white"/>
                </a:solidFill>
              </a:rPr>
              <a:t>Hippocrates (source of the Hippocratic oath taken by doctors) said that “if we could give every individual the right amount of nourishment and exercise, not too little and not too much, we would have found the safest way to health.”</a:t>
            </a:r>
          </a:p>
          <a:p>
            <a:pPr>
              <a:buClr>
                <a:prstClr val="white"/>
              </a:buClr>
            </a:pPr>
            <a:r>
              <a:rPr lang="en-US" sz="2600" dirty="0"/>
              <a:t>Rabbi Moses ben </a:t>
            </a:r>
            <a:r>
              <a:rPr lang="en-US" sz="2600" dirty="0" err="1"/>
              <a:t>Maimon</a:t>
            </a:r>
            <a:r>
              <a:rPr lang="en-US" sz="2600" dirty="0"/>
              <a:t> in the12</a:t>
            </a:r>
            <a:r>
              <a:rPr lang="en-US" sz="2600" baseline="30000" dirty="0"/>
              <a:t>th</a:t>
            </a:r>
            <a:r>
              <a:rPr lang="en-US" sz="2600" dirty="0"/>
              <a:t> century said that “anyone who lives a sedentary life and does not exercise - even he that eats good  and takes care of himself according to proper medical principles - all his days will be painful ones and his strength will wane.”</a:t>
            </a:r>
            <a:endParaRPr lang="en-US" sz="2600" dirty="0">
              <a:solidFill>
                <a:prstClr val="white"/>
              </a:solidFill>
            </a:endParaRPr>
          </a:p>
        </p:txBody>
      </p:sp>
    </p:spTree>
    <p:extLst>
      <p:ext uri="{BB962C8B-B14F-4D97-AF65-F5344CB8AC3E}">
        <p14:creationId xmlns:p14="http://schemas.microsoft.com/office/powerpoint/2010/main" val="3751480127"/>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42A9DFC-CCF9-7B48-A0CF-9E2EB59A43DE}"/>
              </a:ext>
            </a:extLst>
          </p:cNvPr>
          <p:cNvSpPr>
            <a:spLocks noGrp="1"/>
          </p:cNvSpPr>
          <p:nvPr>
            <p:ph type="title"/>
          </p:nvPr>
        </p:nvSpPr>
        <p:spPr/>
        <p:txBody>
          <a:bodyPr/>
          <a:lstStyle/>
          <a:p>
            <a:r>
              <a:rPr lang="en-US" dirty="0"/>
              <a:t>Rest &amp; Recovery</a:t>
            </a:r>
          </a:p>
        </p:txBody>
      </p:sp>
      <p:sp>
        <p:nvSpPr>
          <p:cNvPr id="3" name="Content Placeholder 2">
            <a:extLst>
              <a:ext uri="{FF2B5EF4-FFF2-40B4-BE49-F238E27FC236}">
                <a16:creationId xmlns:a16="http://schemas.microsoft.com/office/drawing/2014/main" id="{BE7D8D5B-7ED2-9C41-BA25-78EDDA7ADCF1}"/>
              </a:ext>
            </a:extLst>
          </p:cNvPr>
          <p:cNvSpPr>
            <a:spLocks noGrp="1"/>
          </p:cNvSpPr>
          <p:nvPr>
            <p:ph idx="1"/>
          </p:nvPr>
        </p:nvSpPr>
        <p:spPr/>
        <p:txBody>
          <a:bodyPr>
            <a:noAutofit/>
          </a:bodyPr>
          <a:lstStyle/>
          <a:p>
            <a:r>
              <a:rPr lang="en-US" sz="2600" dirty="0"/>
              <a:t>Without proper rest &amp; recovery programmed into the training cycles, the stress from exercise would accumulate indefinitely eventually leading to a condition known as </a:t>
            </a:r>
            <a:r>
              <a:rPr lang="en-US" sz="2600" b="1" dirty="0"/>
              <a:t>overtraining syndrome</a:t>
            </a:r>
            <a:r>
              <a:rPr lang="en-US" sz="2600" dirty="0"/>
              <a:t>.</a:t>
            </a:r>
          </a:p>
          <a:p>
            <a:r>
              <a:rPr lang="en-US" sz="2600" dirty="0"/>
              <a:t>For progressive overload to be successful, the body needs the proper rest and recovery time to adapt to the stress. We stress our bodies as we work out and our bodies adapt only during times of rest/recovery.</a:t>
            </a:r>
          </a:p>
        </p:txBody>
      </p:sp>
    </p:spTree>
    <p:extLst>
      <p:ext uri="{BB962C8B-B14F-4D97-AF65-F5344CB8AC3E}">
        <p14:creationId xmlns:p14="http://schemas.microsoft.com/office/powerpoint/2010/main" val="1835982359"/>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02C4D0D-46F1-8F4A-975A-BF70E05333C3}"/>
              </a:ext>
            </a:extLst>
          </p:cNvPr>
          <p:cNvSpPr>
            <a:spLocks noGrp="1"/>
          </p:cNvSpPr>
          <p:nvPr>
            <p:ph type="title"/>
          </p:nvPr>
        </p:nvSpPr>
        <p:spPr/>
        <p:txBody>
          <a:bodyPr/>
          <a:lstStyle/>
          <a:p>
            <a:r>
              <a:rPr lang="en-US" dirty="0"/>
              <a:t>Symptoms of Overtraining Syndrome</a:t>
            </a:r>
          </a:p>
        </p:txBody>
      </p:sp>
      <p:sp>
        <p:nvSpPr>
          <p:cNvPr id="3" name="Content Placeholder 2">
            <a:extLst>
              <a:ext uri="{FF2B5EF4-FFF2-40B4-BE49-F238E27FC236}">
                <a16:creationId xmlns:a16="http://schemas.microsoft.com/office/drawing/2014/main" id="{2A909B86-6AC6-E94A-A167-91C921D0705F}"/>
              </a:ext>
            </a:extLst>
          </p:cNvPr>
          <p:cNvSpPr>
            <a:spLocks noGrp="1"/>
          </p:cNvSpPr>
          <p:nvPr>
            <p:ph sz="half" idx="1"/>
          </p:nvPr>
        </p:nvSpPr>
        <p:spPr/>
        <p:txBody>
          <a:bodyPr>
            <a:noAutofit/>
          </a:bodyPr>
          <a:lstStyle/>
          <a:p>
            <a:pPr lvl="1"/>
            <a:r>
              <a:rPr lang="en-US" sz="2800" dirty="0"/>
              <a:t>Fatigue</a:t>
            </a:r>
          </a:p>
          <a:p>
            <a:pPr lvl="1"/>
            <a:r>
              <a:rPr lang="en-US" sz="2800" dirty="0"/>
              <a:t>Body weight fluctuations</a:t>
            </a:r>
          </a:p>
          <a:p>
            <a:pPr lvl="1"/>
            <a:r>
              <a:rPr lang="en-US" sz="2800" dirty="0"/>
              <a:t>Loss of motivation/enthusiasm</a:t>
            </a:r>
          </a:p>
          <a:p>
            <a:pPr lvl="1"/>
            <a:r>
              <a:rPr lang="en-US" sz="2800" dirty="0"/>
              <a:t>Inability to concentrate or stay focused</a:t>
            </a:r>
          </a:p>
        </p:txBody>
      </p:sp>
      <p:sp>
        <p:nvSpPr>
          <p:cNvPr id="4" name="Content Placeholder 3">
            <a:extLst>
              <a:ext uri="{FF2B5EF4-FFF2-40B4-BE49-F238E27FC236}">
                <a16:creationId xmlns:a16="http://schemas.microsoft.com/office/drawing/2014/main" id="{2CDB2A08-E136-0E4B-ACD2-EE021213F919}"/>
              </a:ext>
            </a:extLst>
          </p:cNvPr>
          <p:cNvSpPr>
            <a:spLocks noGrp="1"/>
          </p:cNvSpPr>
          <p:nvPr>
            <p:ph sz="half" idx="2"/>
          </p:nvPr>
        </p:nvSpPr>
        <p:spPr/>
        <p:txBody>
          <a:bodyPr>
            <a:normAutofit/>
          </a:bodyPr>
          <a:lstStyle/>
          <a:p>
            <a:r>
              <a:rPr lang="en-US" sz="2800" dirty="0"/>
              <a:t>Feelings of depression</a:t>
            </a:r>
          </a:p>
          <a:p>
            <a:r>
              <a:rPr lang="en-US" sz="2800" dirty="0"/>
              <a:t>Lack of enjoyment in things that normally are enjoyable</a:t>
            </a:r>
          </a:p>
          <a:p>
            <a:r>
              <a:rPr lang="en-US" sz="2800" dirty="0"/>
              <a:t>Sleep disturbances</a:t>
            </a:r>
          </a:p>
          <a:p>
            <a:r>
              <a:rPr lang="en-US" sz="2800" dirty="0"/>
              <a:t>Change in appetite</a:t>
            </a:r>
          </a:p>
          <a:p>
            <a:r>
              <a:rPr lang="en-US" sz="2800" dirty="0"/>
              <a:t>Nagging injury</a:t>
            </a:r>
          </a:p>
        </p:txBody>
      </p:sp>
    </p:spTree>
    <p:extLst>
      <p:ext uri="{BB962C8B-B14F-4D97-AF65-F5344CB8AC3E}">
        <p14:creationId xmlns:p14="http://schemas.microsoft.com/office/powerpoint/2010/main" val="610499950"/>
      </p:ext>
    </p:extLst>
  </p:cSld>
  <p:clrMapOvr>
    <a:masterClrMapping/>
  </p:clrMapOvr>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21B3E37-30E9-DD49-A070-55771087DC6B}"/>
              </a:ext>
            </a:extLst>
          </p:cNvPr>
          <p:cNvSpPr>
            <a:spLocks noGrp="1"/>
          </p:cNvSpPr>
          <p:nvPr>
            <p:ph type="title"/>
          </p:nvPr>
        </p:nvSpPr>
        <p:spPr/>
        <p:txBody>
          <a:bodyPr/>
          <a:lstStyle/>
          <a:p>
            <a:r>
              <a:rPr lang="en-US" b="1" dirty="0"/>
              <a:t>Reversibility</a:t>
            </a:r>
            <a:endParaRPr lang="en-US" dirty="0"/>
          </a:p>
        </p:txBody>
      </p:sp>
      <p:sp>
        <p:nvSpPr>
          <p:cNvPr id="3" name="Content Placeholder 2">
            <a:extLst>
              <a:ext uri="{FF2B5EF4-FFF2-40B4-BE49-F238E27FC236}">
                <a16:creationId xmlns:a16="http://schemas.microsoft.com/office/drawing/2014/main" id="{AE24FA26-B71A-6546-B2EA-3737FB9FED81}"/>
              </a:ext>
            </a:extLst>
          </p:cNvPr>
          <p:cNvSpPr>
            <a:spLocks noGrp="1"/>
          </p:cNvSpPr>
          <p:nvPr>
            <p:ph idx="1"/>
          </p:nvPr>
        </p:nvSpPr>
        <p:spPr/>
        <p:txBody>
          <a:bodyPr>
            <a:normAutofit/>
          </a:bodyPr>
          <a:lstStyle/>
          <a:p>
            <a:r>
              <a:rPr lang="en-US" sz="2600" dirty="0"/>
              <a:t>The </a:t>
            </a:r>
            <a:r>
              <a:rPr lang="en-US" sz="2600" b="1" i="1" dirty="0"/>
              <a:t>Principle of Reversibility </a:t>
            </a:r>
            <a:r>
              <a:rPr lang="en-US" sz="2600" dirty="0"/>
              <a:t>suggests that activity must continue at the same level to keep the same level of adaptation. </a:t>
            </a:r>
          </a:p>
          <a:p>
            <a:r>
              <a:rPr lang="en-US" sz="2600" dirty="0"/>
              <a:t>As activity declines, adaptations will recede. This is known as </a:t>
            </a:r>
            <a:r>
              <a:rPr lang="en-US" sz="2600" b="1" i="1" dirty="0"/>
              <a:t>detraining</a:t>
            </a:r>
            <a:r>
              <a:rPr lang="en-US" sz="2600" b="1" dirty="0"/>
              <a:t>.</a:t>
            </a:r>
            <a:endParaRPr lang="en-US" sz="2600" dirty="0"/>
          </a:p>
          <a:p>
            <a:r>
              <a:rPr lang="en-US" sz="2600" dirty="0"/>
              <a:t>For example, V.O.2 max, stroke volume, and cardiac output all decline, while submaximal heat rate increases.</a:t>
            </a:r>
          </a:p>
          <a:p>
            <a:r>
              <a:rPr lang="en-US" sz="2600" dirty="0"/>
              <a:t>Muscular strength, muscular endurance, and flexibility all show similar results.</a:t>
            </a:r>
          </a:p>
        </p:txBody>
      </p:sp>
    </p:spTree>
    <p:extLst>
      <p:ext uri="{BB962C8B-B14F-4D97-AF65-F5344CB8AC3E}">
        <p14:creationId xmlns:p14="http://schemas.microsoft.com/office/powerpoint/2010/main" val="1379089937"/>
      </p:ext>
    </p:extLst>
  </p:cSld>
  <p:clrMapOvr>
    <a:masterClrMapping/>
  </p:clrMapOvr>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05ECC03-2E0B-4248-809F-AD7679D9A3F1}"/>
              </a:ext>
            </a:extLst>
          </p:cNvPr>
          <p:cNvSpPr>
            <a:spLocks noGrp="1"/>
          </p:cNvSpPr>
          <p:nvPr>
            <p:ph type="title"/>
          </p:nvPr>
        </p:nvSpPr>
        <p:spPr/>
        <p:txBody>
          <a:bodyPr/>
          <a:lstStyle/>
          <a:p>
            <a:r>
              <a:rPr lang="en-US" b="1" dirty="0"/>
              <a:t>Individual Differences</a:t>
            </a:r>
            <a:endParaRPr lang="en-US" dirty="0"/>
          </a:p>
        </p:txBody>
      </p:sp>
      <p:sp>
        <p:nvSpPr>
          <p:cNvPr id="3" name="Content Placeholder 2">
            <a:extLst>
              <a:ext uri="{FF2B5EF4-FFF2-40B4-BE49-F238E27FC236}">
                <a16:creationId xmlns:a16="http://schemas.microsoft.com/office/drawing/2014/main" id="{1D826174-2F55-2D48-B650-2D97FACC9AD7}"/>
              </a:ext>
            </a:extLst>
          </p:cNvPr>
          <p:cNvSpPr>
            <a:spLocks noGrp="1"/>
          </p:cNvSpPr>
          <p:nvPr>
            <p:ph idx="1"/>
          </p:nvPr>
        </p:nvSpPr>
        <p:spPr/>
        <p:txBody>
          <a:bodyPr>
            <a:noAutofit/>
          </a:bodyPr>
          <a:lstStyle/>
          <a:p>
            <a:r>
              <a:rPr lang="en-US" sz="2800" dirty="0"/>
              <a:t>While the principles of adaptation to stress can be applied to everyone, not everyone responds to the stress in the same way.</a:t>
            </a:r>
          </a:p>
          <a:p>
            <a:r>
              <a:rPr lang="en-US" sz="2800" dirty="0"/>
              <a:t>Researchers believe individual differences in exercise response are genetic. Some experts estimate genes to contribute as much as 47% to the outcome of training.</a:t>
            </a:r>
          </a:p>
        </p:txBody>
      </p:sp>
    </p:spTree>
    <p:extLst>
      <p:ext uri="{BB962C8B-B14F-4D97-AF65-F5344CB8AC3E}">
        <p14:creationId xmlns:p14="http://schemas.microsoft.com/office/powerpoint/2010/main" val="462346475"/>
      </p:ext>
    </p:extLst>
  </p:cSld>
  <p:clrMapOvr>
    <a:masterClrMapping/>
  </p:clrMapOvr>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6B10665-CE05-5C4B-B609-ABD851BDF5CC}"/>
              </a:ext>
            </a:extLst>
          </p:cNvPr>
          <p:cNvSpPr>
            <a:spLocks noGrp="1"/>
          </p:cNvSpPr>
          <p:nvPr>
            <p:ph type="title"/>
          </p:nvPr>
        </p:nvSpPr>
        <p:spPr/>
        <p:txBody>
          <a:bodyPr/>
          <a:lstStyle/>
          <a:p>
            <a:r>
              <a:rPr lang="en-US" b="1" dirty="0"/>
              <a:t>Individual </a:t>
            </a:r>
            <a:r>
              <a:rPr lang="en-US" dirty="0"/>
              <a:t>Differences (Continued)</a:t>
            </a:r>
          </a:p>
        </p:txBody>
      </p:sp>
      <p:sp>
        <p:nvSpPr>
          <p:cNvPr id="3" name="Content Placeholder 2">
            <a:extLst>
              <a:ext uri="{FF2B5EF4-FFF2-40B4-BE49-F238E27FC236}">
                <a16:creationId xmlns:a16="http://schemas.microsoft.com/office/drawing/2014/main" id="{8D999F84-CE7F-A94C-BE76-1FE2B04C8D02}"/>
              </a:ext>
            </a:extLst>
          </p:cNvPr>
          <p:cNvSpPr>
            <a:spLocks noGrp="1"/>
          </p:cNvSpPr>
          <p:nvPr>
            <p:ph idx="1"/>
          </p:nvPr>
        </p:nvSpPr>
        <p:spPr/>
        <p:txBody>
          <a:bodyPr>
            <a:normAutofit/>
          </a:bodyPr>
          <a:lstStyle/>
          <a:p>
            <a:r>
              <a:rPr lang="en-US" sz="2800" dirty="0"/>
              <a:t>Besides genes, other things can affect the degree of adaptation such as the training status at the start of a program, age, and gender.</a:t>
            </a:r>
          </a:p>
          <a:p>
            <a:r>
              <a:rPr lang="en-US" sz="2800" dirty="0"/>
              <a:t>It is important to understand as you establish your goals that you may not have the same response as your peers</a:t>
            </a:r>
          </a:p>
          <a:p>
            <a:r>
              <a:rPr lang="en-US" sz="2800" dirty="0"/>
              <a:t>Setting realistic goals and modifying them if necessary are important to avoid frustration and program cessation.</a:t>
            </a:r>
          </a:p>
        </p:txBody>
      </p:sp>
    </p:spTree>
    <p:extLst>
      <p:ext uri="{BB962C8B-B14F-4D97-AF65-F5344CB8AC3E}">
        <p14:creationId xmlns:p14="http://schemas.microsoft.com/office/powerpoint/2010/main" val="1251623940"/>
      </p:ext>
    </p:extLst>
  </p:cSld>
  <p:clrMapOvr>
    <a:masterClrMapping/>
  </p:clrMapOvr>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B2EAC-8449-5743-BE1B-25F2B543CA87}"/>
              </a:ext>
            </a:extLst>
          </p:cNvPr>
          <p:cNvSpPr>
            <a:spLocks noGrp="1"/>
          </p:cNvSpPr>
          <p:nvPr>
            <p:ph type="title"/>
          </p:nvPr>
        </p:nvSpPr>
        <p:spPr/>
        <p:txBody>
          <a:bodyPr/>
          <a:lstStyle/>
          <a:p>
            <a:r>
              <a:rPr lang="en-US" b="1" dirty="0"/>
              <a:t>Creating a Successful Fitness Plan </a:t>
            </a:r>
            <a:endParaRPr lang="en-US" dirty="0"/>
          </a:p>
        </p:txBody>
      </p:sp>
      <p:sp>
        <p:nvSpPr>
          <p:cNvPr id="3" name="Content Placeholder 2">
            <a:extLst>
              <a:ext uri="{FF2B5EF4-FFF2-40B4-BE49-F238E27FC236}">
                <a16:creationId xmlns:a16="http://schemas.microsoft.com/office/drawing/2014/main" id="{42B11528-0DC3-0E4F-A14E-B4222E0238D7}"/>
              </a:ext>
            </a:extLst>
          </p:cNvPr>
          <p:cNvSpPr>
            <a:spLocks noGrp="1"/>
          </p:cNvSpPr>
          <p:nvPr>
            <p:ph idx="1"/>
          </p:nvPr>
        </p:nvSpPr>
        <p:spPr/>
        <p:txBody>
          <a:bodyPr>
            <a:noAutofit/>
          </a:bodyPr>
          <a:lstStyle/>
          <a:p>
            <a:r>
              <a:rPr lang="en-US" sz="3000" dirty="0"/>
              <a:t>Like any other lifestyle habit, optimal health and fitness do not occur overnight. </a:t>
            </a:r>
          </a:p>
          <a:p>
            <a:r>
              <a:rPr lang="en-US" sz="3000" dirty="0"/>
              <a:t>The very term </a:t>
            </a:r>
            <a:r>
              <a:rPr lang="en-US" sz="3000" b="1" i="1" dirty="0"/>
              <a:t>lifestyle</a:t>
            </a:r>
            <a:r>
              <a:rPr lang="en-US" sz="3000" dirty="0"/>
              <a:t> refers to changes that are long term and become incorporated into a person’s daily routine.</a:t>
            </a:r>
          </a:p>
        </p:txBody>
      </p:sp>
    </p:spTree>
    <p:extLst>
      <p:ext uri="{BB962C8B-B14F-4D97-AF65-F5344CB8AC3E}">
        <p14:creationId xmlns:p14="http://schemas.microsoft.com/office/powerpoint/2010/main" val="3512185878"/>
      </p:ext>
    </p:extLst>
  </p:cSld>
  <p:clrMapOvr>
    <a:masterClrMapping/>
  </p:clrMapOvr>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3B2EAC-8449-5743-BE1B-25F2B543CA87}"/>
              </a:ext>
            </a:extLst>
          </p:cNvPr>
          <p:cNvSpPr>
            <a:spLocks noGrp="1"/>
          </p:cNvSpPr>
          <p:nvPr>
            <p:ph type="title"/>
          </p:nvPr>
        </p:nvSpPr>
        <p:spPr/>
        <p:txBody>
          <a:bodyPr/>
          <a:lstStyle/>
          <a:p>
            <a:r>
              <a:rPr lang="en-US" b="1" dirty="0"/>
              <a:t>Creating a Successful Fitness Plan </a:t>
            </a:r>
            <a:r>
              <a:rPr lang="en-US" dirty="0"/>
              <a:t>(continued)</a:t>
            </a:r>
          </a:p>
        </p:txBody>
      </p:sp>
      <p:sp>
        <p:nvSpPr>
          <p:cNvPr id="3" name="Content Placeholder 2">
            <a:extLst>
              <a:ext uri="{FF2B5EF4-FFF2-40B4-BE49-F238E27FC236}">
                <a16:creationId xmlns:a16="http://schemas.microsoft.com/office/drawing/2014/main" id="{42B11528-0DC3-0E4F-A14E-B4222E0238D7}"/>
              </a:ext>
            </a:extLst>
          </p:cNvPr>
          <p:cNvSpPr>
            <a:spLocks noGrp="1"/>
          </p:cNvSpPr>
          <p:nvPr>
            <p:ph idx="1"/>
          </p:nvPr>
        </p:nvSpPr>
        <p:spPr/>
        <p:txBody>
          <a:bodyPr>
            <a:noAutofit/>
          </a:bodyPr>
          <a:lstStyle/>
          <a:p>
            <a:r>
              <a:rPr lang="en-US" sz="3000" dirty="0"/>
              <a:t>Finding a balance between what you want to achieve and what you are realistically able to do is key.</a:t>
            </a:r>
          </a:p>
          <a:p>
            <a:r>
              <a:rPr lang="en-US" sz="3000" dirty="0"/>
              <a:t>You must also modify your mental perception to promote long-term health. </a:t>
            </a:r>
          </a:p>
        </p:txBody>
      </p:sp>
    </p:spTree>
    <p:extLst>
      <p:ext uri="{BB962C8B-B14F-4D97-AF65-F5344CB8AC3E}">
        <p14:creationId xmlns:p14="http://schemas.microsoft.com/office/powerpoint/2010/main" val="4046004844"/>
      </p:ext>
    </p:extLst>
  </p:cSld>
  <p:clrMapOvr>
    <a:masterClrMapping/>
  </p:clrMapOvr>
</p:sld>
</file>

<file path=ppt/slides/slide4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AB41376-27DF-B34B-A0C0-927E9B461B7A}"/>
              </a:ext>
            </a:extLst>
          </p:cNvPr>
          <p:cNvSpPr>
            <a:spLocks noGrp="1"/>
          </p:cNvSpPr>
          <p:nvPr>
            <p:ph type="title"/>
          </p:nvPr>
        </p:nvSpPr>
        <p:spPr/>
        <p:txBody>
          <a:bodyPr/>
          <a:lstStyle/>
          <a:p>
            <a:r>
              <a:rPr lang="en-US" b="1" dirty="0"/>
              <a:t>Designing Your Own Exercise Program</a:t>
            </a:r>
          </a:p>
        </p:txBody>
      </p:sp>
      <p:sp>
        <p:nvSpPr>
          <p:cNvPr id="3" name="Content Placeholder 2">
            <a:extLst>
              <a:ext uri="{FF2B5EF4-FFF2-40B4-BE49-F238E27FC236}">
                <a16:creationId xmlns:a16="http://schemas.microsoft.com/office/drawing/2014/main" id="{F4F9ECC7-670C-5F47-8A5A-49A2CCA926BF}"/>
              </a:ext>
            </a:extLst>
          </p:cNvPr>
          <p:cNvSpPr>
            <a:spLocks noGrp="1"/>
          </p:cNvSpPr>
          <p:nvPr>
            <p:ph idx="1"/>
          </p:nvPr>
        </p:nvSpPr>
        <p:spPr/>
        <p:txBody>
          <a:bodyPr>
            <a:normAutofit/>
          </a:bodyPr>
          <a:lstStyle/>
          <a:p>
            <a:r>
              <a:rPr lang="en-US" sz="3000" dirty="0"/>
              <a:t>Assess your medical risk</a:t>
            </a:r>
          </a:p>
          <a:p>
            <a:r>
              <a:rPr lang="en-US" sz="3000" dirty="0"/>
              <a:t>Honestly assess your current fitness</a:t>
            </a:r>
          </a:p>
          <a:p>
            <a:r>
              <a:rPr lang="en-US" sz="3000" dirty="0"/>
              <a:t>Set SMART goals (discussed in Chapter 1)</a:t>
            </a:r>
          </a:p>
          <a:p>
            <a:r>
              <a:rPr lang="en-US" sz="3000" dirty="0"/>
              <a:t>Create a plan</a:t>
            </a:r>
          </a:p>
          <a:p>
            <a:r>
              <a:rPr lang="en-US" sz="3000" dirty="0"/>
              <a:t>Follow through</a:t>
            </a:r>
          </a:p>
        </p:txBody>
      </p:sp>
    </p:spTree>
    <p:extLst>
      <p:ext uri="{BB962C8B-B14F-4D97-AF65-F5344CB8AC3E}">
        <p14:creationId xmlns:p14="http://schemas.microsoft.com/office/powerpoint/2010/main" val="4068048219"/>
      </p:ext>
    </p:extLst>
  </p:cSld>
  <p:clrMapOvr>
    <a:masterClrMapping/>
  </p:clrMapOvr>
</p:sld>
</file>

<file path=ppt/slides/slide4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F0EF20-32DD-014C-A16B-4B29F63FCA0B}"/>
              </a:ext>
            </a:extLst>
          </p:cNvPr>
          <p:cNvSpPr>
            <a:spLocks noGrp="1"/>
          </p:cNvSpPr>
          <p:nvPr>
            <p:ph type="title"/>
          </p:nvPr>
        </p:nvSpPr>
        <p:spPr/>
        <p:txBody>
          <a:bodyPr/>
          <a:lstStyle/>
          <a:p>
            <a:r>
              <a:rPr lang="en-US" b="1" dirty="0"/>
              <a:t>Safety First: Assessing Your Risk</a:t>
            </a:r>
            <a:endParaRPr lang="en-US" dirty="0"/>
          </a:p>
        </p:txBody>
      </p:sp>
      <p:sp>
        <p:nvSpPr>
          <p:cNvPr id="3" name="Content Placeholder 2">
            <a:extLst>
              <a:ext uri="{FF2B5EF4-FFF2-40B4-BE49-F238E27FC236}">
                <a16:creationId xmlns:a16="http://schemas.microsoft.com/office/drawing/2014/main" id="{FF43CE9B-DF34-CB45-A62A-305E3FBCA22B}"/>
              </a:ext>
            </a:extLst>
          </p:cNvPr>
          <p:cNvSpPr>
            <a:spLocks noGrp="1"/>
          </p:cNvSpPr>
          <p:nvPr>
            <p:ph idx="1"/>
          </p:nvPr>
        </p:nvSpPr>
        <p:spPr/>
        <p:txBody>
          <a:bodyPr>
            <a:normAutofit/>
          </a:bodyPr>
          <a:lstStyle/>
          <a:p>
            <a:r>
              <a:rPr lang="en-US" sz="3000" dirty="0"/>
              <a:t>The physical challenges of beginning a new exercise program increase the risk of injury, illness, or even death. </a:t>
            </a:r>
          </a:p>
          <a:p>
            <a:r>
              <a:rPr lang="en-US" sz="3000" dirty="0"/>
              <a:t>See a physician and get a physical</a:t>
            </a:r>
          </a:p>
          <a:p>
            <a:r>
              <a:rPr lang="en-US" sz="3000" dirty="0"/>
              <a:t>It is important for individuals to assess their risk factors for heart disease before beginning an exercise program. </a:t>
            </a:r>
          </a:p>
        </p:txBody>
      </p:sp>
    </p:spTree>
    <p:extLst>
      <p:ext uri="{BB962C8B-B14F-4D97-AF65-F5344CB8AC3E}">
        <p14:creationId xmlns:p14="http://schemas.microsoft.com/office/powerpoint/2010/main" val="644669885"/>
      </p:ext>
    </p:extLst>
  </p:cSld>
  <p:clrMapOvr>
    <a:masterClrMapping/>
  </p:clrMapOvr>
</p:sld>
</file>

<file path=ppt/slides/slide4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81023D9-AF79-F848-8B95-D2D570BA2210}"/>
              </a:ext>
            </a:extLst>
          </p:cNvPr>
          <p:cNvSpPr>
            <a:spLocks noGrp="1"/>
          </p:cNvSpPr>
          <p:nvPr>
            <p:ph type="title"/>
          </p:nvPr>
        </p:nvSpPr>
        <p:spPr/>
        <p:txBody>
          <a:bodyPr/>
          <a:lstStyle/>
          <a:p>
            <a:r>
              <a:rPr lang="en-US" b="1" dirty="0"/>
              <a:t>Risk Factors for Heart Disease</a:t>
            </a:r>
          </a:p>
        </p:txBody>
      </p:sp>
      <p:sp>
        <p:nvSpPr>
          <p:cNvPr id="3" name="Content Placeholder 2">
            <a:extLst>
              <a:ext uri="{FF2B5EF4-FFF2-40B4-BE49-F238E27FC236}">
                <a16:creationId xmlns:a16="http://schemas.microsoft.com/office/drawing/2014/main" id="{52A03630-1A2B-FA4A-92E1-CA76BF707354}"/>
              </a:ext>
            </a:extLst>
          </p:cNvPr>
          <p:cNvSpPr>
            <a:spLocks noGrp="1"/>
          </p:cNvSpPr>
          <p:nvPr>
            <p:ph sz="half" idx="1"/>
          </p:nvPr>
        </p:nvSpPr>
        <p:spPr/>
        <p:txBody>
          <a:bodyPr>
            <a:normAutofit/>
          </a:bodyPr>
          <a:lstStyle/>
          <a:p>
            <a:pPr marL="514350" indent="-514350">
              <a:buFont typeface="+mj-lt"/>
              <a:buAutoNum type="arabicPeriod"/>
            </a:pPr>
            <a:r>
              <a:rPr lang="en-US" sz="2800" dirty="0"/>
              <a:t>A family history of the disease</a:t>
            </a:r>
          </a:p>
          <a:p>
            <a:pPr marL="514350" indent="-514350">
              <a:buFont typeface="+mj-lt"/>
              <a:buAutoNum type="arabicPeriod"/>
            </a:pPr>
            <a:r>
              <a:rPr lang="en-US" sz="2800" dirty="0"/>
              <a:t>Cigarette smoking</a:t>
            </a:r>
          </a:p>
          <a:p>
            <a:pPr marL="514350" indent="-514350">
              <a:buFont typeface="+mj-lt"/>
              <a:buAutoNum type="arabicPeriod"/>
            </a:pPr>
            <a:r>
              <a:rPr lang="en-US" sz="2800" dirty="0"/>
              <a:t>Having hypertension (high blood pressure)</a:t>
            </a:r>
          </a:p>
          <a:p>
            <a:pPr marL="514350" indent="-514350">
              <a:buFont typeface="+mj-lt"/>
              <a:buAutoNum type="arabicPeriod"/>
            </a:pPr>
            <a:r>
              <a:rPr lang="en-US" sz="2800" dirty="0"/>
              <a:t>Being obese</a:t>
            </a:r>
          </a:p>
        </p:txBody>
      </p:sp>
      <p:sp>
        <p:nvSpPr>
          <p:cNvPr id="4" name="Content Placeholder 3">
            <a:extLst>
              <a:ext uri="{FF2B5EF4-FFF2-40B4-BE49-F238E27FC236}">
                <a16:creationId xmlns:a16="http://schemas.microsoft.com/office/drawing/2014/main" id="{55E33AC8-22AA-FB46-8AFE-645C344053C6}"/>
              </a:ext>
            </a:extLst>
          </p:cNvPr>
          <p:cNvSpPr>
            <a:spLocks noGrp="1"/>
          </p:cNvSpPr>
          <p:nvPr>
            <p:ph sz="half" idx="2"/>
          </p:nvPr>
        </p:nvSpPr>
        <p:spPr/>
        <p:txBody>
          <a:bodyPr>
            <a:normAutofit/>
          </a:bodyPr>
          <a:lstStyle/>
          <a:p>
            <a:pPr marL="514350" indent="-514350">
              <a:buFont typeface="+mj-lt"/>
              <a:buAutoNum type="arabicPeriod" startAt="5"/>
            </a:pPr>
            <a:r>
              <a:rPr lang="en-US" sz="2800" dirty="0"/>
              <a:t>Having an impaired fasting glucose  (seen with diabetes)</a:t>
            </a:r>
          </a:p>
          <a:p>
            <a:pPr marL="514350" indent="-514350">
              <a:buFont typeface="+mj-lt"/>
              <a:buAutoNum type="arabicPeriod" startAt="5"/>
            </a:pPr>
            <a:r>
              <a:rPr lang="en-US" sz="2800" dirty="0"/>
              <a:t>Having high cholesterol (also known as hyperlipidemia)</a:t>
            </a:r>
          </a:p>
          <a:p>
            <a:pPr marL="514350" indent="-514350">
              <a:buFont typeface="+mj-lt"/>
              <a:buAutoNum type="arabicPeriod" startAt="5"/>
            </a:pPr>
            <a:r>
              <a:rPr lang="en-US" sz="2800" dirty="0"/>
              <a:t>Living a sedentary lifestyle</a:t>
            </a:r>
          </a:p>
        </p:txBody>
      </p:sp>
    </p:spTree>
    <p:extLst>
      <p:ext uri="{BB962C8B-B14F-4D97-AF65-F5344CB8AC3E}">
        <p14:creationId xmlns:p14="http://schemas.microsoft.com/office/powerpoint/2010/main" val="880220572"/>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917D631-0CAB-0346-A70D-864D804DDD8C}"/>
              </a:ext>
            </a:extLst>
          </p:cNvPr>
          <p:cNvSpPr>
            <a:spLocks noGrp="1"/>
          </p:cNvSpPr>
          <p:nvPr>
            <p:ph type="title"/>
          </p:nvPr>
        </p:nvSpPr>
        <p:spPr/>
        <p:txBody>
          <a:bodyPr/>
          <a:lstStyle/>
          <a:p>
            <a:r>
              <a:rPr lang="en-US" b="1" dirty="0"/>
              <a:t>History of </a:t>
            </a:r>
            <a:r>
              <a:rPr lang="en-US" dirty="0"/>
              <a:t>exercise (Continued 2)</a:t>
            </a:r>
            <a:endParaRPr lang="en-US" b="1" dirty="0"/>
          </a:p>
        </p:txBody>
      </p:sp>
      <p:sp>
        <p:nvSpPr>
          <p:cNvPr id="3" name="Content Placeholder 2">
            <a:extLst>
              <a:ext uri="{FF2B5EF4-FFF2-40B4-BE49-F238E27FC236}">
                <a16:creationId xmlns:a16="http://schemas.microsoft.com/office/drawing/2014/main" id="{3F0CC06E-1C31-AE44-8C0D-5D022CADF05F}"/>
              </a:ext>
            </a:extLst>
          </p:cNvPr>
          <p:cNvSpPr>
            <a:spLocks noGrp="1"/>
          </p:cNvSpPr>
          <p:nvPr>
            <p:ph idx="1"/>
          </p:nvPr>
        </p:nvSpPr>
        <p:spPr/>
        <p:txBody>
          <a:bodyPr>
            <a:noAutofit/>
          </a:bodyPr>
          <a:lstStyle/>
          <a:p>
            <a:r>
              <a:rPr lang="en-US" sz="2800" dirty="0" err="1"/>
              <a:t>Mercuralis</a:t>
            </a:r>
            <a:r>
              <a:rPr lang="en-US" sz="2800" dirty="0"/>
              <a:t>  in the 16</a:t>
            </a:r>
            <a:r>
              <a:rPr lang="en-US" sz="2800" baseline="30000" dirty="0"/>
              <a:t>th</a:t>
            </a:r>
            <a:r>
              <a:rPr lang="en-US" sz="2800" dirty="0"/>
              <a:t> century said that “exercise is the deliberate and planned movement of the human frame, accompanied by breathlessness, and undertaken for the sake of health or fitness.”</a:t>
            </a:r>
          </a:p>
          <a:p>
            <a:r>
              <a:rPr lang="en-US" sz="2800" dirty="0"/>
              <a:t>Robert Burton in the 17th century said that the “opposite to exercise is idleness, or want of exercise, the bane of body and mind…one of the seven deadly sins, and sole cause of melancholy.”</a:t>
            </a:r>
          </a:p>
        </p:txBody>
      </p:sp>
    </p:spTree>
    <p:extLst>
      <p:ext uri="{BB962C8B-B14F-4D97-AF65-F5344CB8AC3E}">
        <p14:creationId xmlns:p14="http://schemas.microsoft.com/office/powerpoint/2010/main" val="2496086502"/>
      </p:ext>
    </p:extLst>
  </p:cSld>
  <p:clrMapOvr>
    <a:masterClrMapping/>
  </p:clrMapOvr>
</p:sld>
</file>

<file path=ppt/slides/slide5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A4EDA2C-D1ED-8349-B73C-15B1A3BBF2AF}"/>
              </a:ext>
            </a:extLst>
          </p:cNvPr>
          <p:cNvSpPr>
            <a:spLocks noGrp="1"/>
          </p:cNvSpPr>
          <p:nvPr>
            <p:ph type="title"/>
          </p:nvPr>
        </p:nvSpPr>
        <p:spPr/>
        <p:txBody>
          <a:bodyPr/>
          <a:lstStyle/>
          <a:p>
            <a:r>
              <a:rPr lang="en-US" b="1" dirty="0"/>
              <a:t>Assess Your Condition</a:t>
            </a:r>
            <a:endParaRPr lang="en-US" dirty="0"/>
          </a:p>
        </p:txBody>
      </p:sp>
      <p:sp>
        <p:nvSpPr>
          <p:cNvPr id="5" name="Content Placeholder 4">
            <a:extLst>
              <a:ext uri="{FF2B5EF4-FFF2-40B4-BE49-F238E27FC236}">
                <a16:creationId xmlns:a16="http://schemas.microsoft.com/office/drawing/2014/main" id="{A121EA77-E020-4944-829E-75F076D4DBCA}"/>
              </a:ext>
            </a:extLst>
          </p:cNvPr>
          <p:cNvSpPr>
            <a:spLocks noGrp="1"/>
          </p:cNvSpPr>
          <p:nvPr>
            <p:ph idx="1"/>
          </p:nvPr>
        </p:nvSpPr>
        <p:spPr/>
        <p:txBody>
          <a:bodyPr>
            <a:normAutofit/>
          </a:bodyPr>
          <a:lstStyle/>
          <a:p>
            <a:r>
              <a:rPr lang="en-US" sz="2800" dirty="0"/>
              <a:t>To adequately prepare, you will need to honestly assess your current level of fitness. </a:t>
            </a:r>
          </a:p>
          <a:p>
            <a:r>
              <a:rPr lang="en-US" sz="2800" dirty="0"/>
              <a:t>Select an assessment method that most closely applies to you and your fitness goals.</a:t>
            </a:r>
          </a:p>
          <a:p>
            <a:r>
              <a:rPr lang="en-US" sz="2800" dirty="0"/>
              <a:t>Obtaining a good estimate will provide you a baseline measurement for gauging the efficacy of your fitness program in subsequent reassessments. </a:t>
            </a:r>
          </a:p>
        </p:txBody>
      </p:sp>
    </p:spTree>
    <p:extLst>
      <p:ext uri="{BB962C8B-B14F-4D97-AF65-F5344CB8AC3E}">
        <p14:creationId xmlns:p14="http://schemas.microsoft.com/office/powerpoint/2010/main" val="3379943720"/>
      </p:ext>
    </p:extLst>
  </p:cSld>
  <p:clrMapOvr>
    <a:masterClrMapping/>
  </p:clrMapOvr>
</p:sld>
</file>

<file path=ppt/slides/slide5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C37A2C-31A5-6347-8CAF-81367DCC114C}"/>
              </a:ext>
            </a:extLst>
          </p:cNvPr>
          <p:cNvSpPr>
            <a:spLocks noGrp="1"/>
          </p:cNvSpPr>
          <p:nvPr>
            <p:ph type="title"/>
          </p:nvPr>
        </p:nvSpPr>
        <p:spPr/>
        <p:txBody>
          <a:bodyPr/>
          <a:lstStyle/>
          <a:p>
            <a:r>
              <a:rPr lang="en-US" b="1" dirty="0"/>
              <a:t>Create a Plan</a:t>
            </a:r>
            <a:endParaRPr lang="en-US" dirty="0"/>
          </a:p>
        </p:txBody>
      </p:sp>
      <p:sp>
        <p:nvSpPr>
          <p:cNvPr id="3" name="Content Placeholder 2">
            <a:extLst>
              <a:ext uri="{FF2B5EF4-FFF2-40B4-BE49-F238E27FC236}">
                <a16:creationId xmlns:a16="http://schemas.microsoft.com/office/drawing/2014/main" id="{D29FB18B-194D-7E46-A3F6-11701E6BFAEB}"/>
              </a:ext>
            </a:extLst>
          </p:cNvPr>
          <p:cNvSpPr>
            <a:spLocks noGrp="1"/>
          </p:cNvSpPr>
          <p:nvPr>
            <p:ph idx="1"/>
          </p:nvPr>
        </p:nvSpPr>
        <p:spPr/>
        <p:txBody>
          <a:bodyPr>
            <a:normAutofit/>
          </a:bodyPr>
          <a:lstStyle/>
          <a:p>
            <a:r>
              <a:rPr lang="en-US" sz="3000" dirty="0"/>
              <a:t>Use your goals as the foundation for your program. </a:t>
            </a:r>
          </a:p>
          <a:p>
            <a:r>
              <a:rPr lang="en-US" sz="3000" dirty="0"/>
              <a:t>Follow the principles of physical fitness (discussed earlier) when designing your plan</a:t>
            </a:r>
          </a:p>
          <a:p>
            <a:r>
              <a:rPr lang="en-US" sz="3000" dirty="0"/>
              <a:t>Always keep safety in mind</a:t>
            </a:r>
          </a:p>
          <a:p>
            <a:r>
              <a:rPr lang="en-US" sz="3000" dirty="0"/>
              <a:t>Keep your exercise program in perspective; don’t expect miracles</a:t>
            </a:r>
          </a:p>
        </p:txBody>
      </p:sp>
    </p:spTree>
    <p:extLst>
      <p:ext uri="{BB962C8B-B14F-4D97-AF65-F5344CB8AC3E}">
        <p14:creationId xmlns:p14="http://schemas.microsoft.com/office/powerpoint/2010/main" val="4141125651"/>
      </p:ext>
    </p:extLst>
  </p:cSld>
  <p:clrMapOvr>
    <a:masterClrMapping/>
  </p:clrMapOvr>
</p:sld>
</file>

<file path=ppt/slides/slide5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267328F-D660-2F4D-8AD5-187C43226174}"/>
              </a:ext>
            </a:extLst>
          </p:cNvPr>
          <p:cNvSpPr>
            <a:spLocks noGrp="1"/>
          </p:cNvSpPr>
          <p:nvPr>
            <p:ph type="title"/>
          </p:nvPr>
        </p:nvSpPr>
        <p:spPr/>
        <p:txBody>
          <a:bodyPr/>
          <a:lstStyle/>
          <a:p>
            <a:r>
              <a:rPr lang="en-US" dirty="0"/>
              <a:t>Tips for achieving consistency in your daily fitness program</a:t>
            </a:r>
          </a:p>
        </p:txBody>
      </p:sp>
      <p:sp>
        <p:nvSpPr>
          <p:cNvPr id="3" name="Content Placeholder 2">
            <a:extLst>
              <a:ext uri="{FF2B5EF4-FFF2-40B4-BE49-F238E27FC236}">
                <a16:creationId xmlns:a16="http://schemas.microsoft.com/office/drawing/2014/main" id="{B47FB7E0-2A97-B243-994C-74A8805B305A}"/>
              </a:ext>
            </a:extLst>
          </p:cNvPr>
          <p:cNvSpPr>
            <a:spLocks noGrp="1"/>
          </p:cNvSpPr>
          <p:nvPr>
            <p:ph sz="half" idx="1"/>
          </p:nvPr>
        </p:nvSpPr>
        <p:spPr/>
        <p:txBody>
          <a:bodyPr>
            <a:normAutofit/>
          </a:bodyPr>
          <a:lstStyle/>
          <a:p>
            <a:r>
              <a:rPr lang="en-US" sz="2600" dirty="0"/>
              <a:t>Think long-term; think lifestyle</a:t>
            </a:r>
          </a:p>
          <a:p>
            <a:r>
              <a:rPr lang="en-US" sz="2600" dirty="0"/>
              <a:t>Start out slowly and pursue gradual results</a:t>
            </a:r>
          </a:p>
          <a:p>
            <a:r>
              <a:rPr lang="en-US" sz="2600" dirty="0"/>
              <a:t>Consistency is key</a:t>
            </a:r>
          </a:p>
          <a:p>
            <a:r>
              <a:rPr lang="en-US" sz="2600" dirty="0"/>
              <a:t>Begin with low intensity/low volume</a:t>
            </a:r>
          </a:p>
        </p:txBody>
      </p:sp>
      <p:sp>
        <p:nvSpPr>
          <p:cNvPr id="4" name="Content Placeholder 3">
            <a:extLst>
              <a:ext uri="{FF2B5EF4-FFF2-40B4-BE49-F238E27FC236}">
                <a16:creationId xmlns:a16="http://schemas.microsoft.com/office/drawing/2014/main" id="{2EB29589-2312-9947-BA38-7D1093176A62}"/>
              </a:ext>
            </a:extLst>
          </p:cNvPr>
          <p:cNvSpPr>
            <a:spLocks noGrp="1"/>
          </p:cNvSpPr>
          <p:nvPr>
            <p:ph sz="half" idx="2"/>
          </p:nvPr>
        </p:nvSpPr>
        <p:spPr/>
        <p:txBody>
          <a:bodyPr>
            <a:normAutofit/>
          </a:bodyPr>
          <a:lstStyle/>
          <a:p>
            <a:r>
              <a:rPr lang="en-US" sz="2600" dirty="0"/>
              <a:t>Keep track</a:t>
            </a:r>
          </a:p>
          <a:p>
            <a:r>
              <a:rPr lang="en-US" sz="2600" dirty="0"/>
              <a:t>Seek support/training partners</a:t>
            </a:r>
          </a:p>
          <a:p>
            <a:r>
              <a:rPr lang="en-US" sz="2600" dirty="0"/>
              <a:t>Vary activities from time to time</a:t>
            </a:r>
          </a:p>
          <a:p>
            <a:r>
              <a:rPr lang="en-US" sz="2600" dirty="0"/>
              <a:t>Eat healthy</a:t>
            </a:r>
          </a:p>
          <a:p>
            <a:r>
              <a:rPr lang="en-US" sz="2600" dirty="0"/>
              <a:t>Make sure to HAVE FUN!!</a:t>
            </a:r>
          </a:p>
        </p:txBody>
      </p:sp>
    </p:spTree>
    <p:extLst>
      <p:ext uri="{BB962C8B-B14F-4D97-AF65-F5344CB8AC3E}">
        <p14:creationId xmlns:p14="http://schemas.microsoft.com/office/powerpoint/2010/main" val="1678506095"/>
      </p:ext>
    </p:extLst>
  </p:cSld>
  <p:clrMapOvr>
    <a:masterClrMapping/>
  </p:clrMapOvr>
</p:sld>
</file>

<file path=ppt/slides/slide5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CBD10C-603A-0244-B8B9-8D8B395CD2E9}"/>
              </a:ext>
            </a:extLst>
          </p:cNvPr>
          <p:cNvSpPr>
            <a:spLocks noGrp="1"/>
          </p:cNvSpPr>
          <p:nvPr>
            <p:ph type="title"/>
          </p:nvPr>
        </p:nvSpPr>
        <p:spPr/>
        <p:txBody>
          <a:bodyPr/>
          <a:lstStyle/>
          <a:p>
            <a:r>
              <a:rPr lang="en-US" b="1" dirty="0"/>
              <a:t>Safety Concerns</a:t>
            </a:r>
            <a:endParaRPr lang="en-US" dirty="0"/>
          </a:p>
        </p:txBody>
      </p:sp>
      <p:sp>
        <p:nvSpPr>
          <p:cNvPr id="3" name="Content Placeholder 2">
            <a:extLst>
              <a:ext uri="{FF2B5EF4-FFF2-40B4-BE49-F238E27FC236}">
                <a16:creationId xmlns:a16="http://schemas.microsoft.com/office/drawing/2014/main" id="{AA3E7EEF-AB80-4446-B894-5200AD2B820B}"/>
              </a:ext>
            </a:extLst>
          </p:cNvPr>
          <p:cNvSpPr>
            <a:spLocks noGrp="1"/>
          </p:cNvSpPr>
          <p:nvPr>
            <p:ph idx="1"/>
          </p:nvPr>
        </p:nvSpPr>
        <p:spPr/>
        <p:txBody>
          <a:bodyPr>
            <a:noAutofit/>
          </a:bodyPr>
          <a:lstStyle/>
          <a:p>
            <a:r>
              <a:rPr lang="en-US" sz="2600" dirty="0"/>
              <a:t>If exercising outside, recognize and avoid the extremes.</a:t>
            </a:r>
          </a:p>
          <a:p>
            <a:pPr lvl="1"/>
            <a:r>
              <a:rPr lang="en-US" sz="2600" dirty="0"/>
              <a:t>Avoid heavy traffic areas</a:t>
            </a:r>
          </a:p>
          <a:p>
            <a:pPr lvl="1"/>
            <a:r>
              <a:rPr lang="en-US" sz="2600" dirty="0"/>
              <a:t>Don’t exercise before sunrise or after dark</a:t>
            </a:r>
          </a:p>
          <a:p>
            <a:pPr lvl="1"/>
            <a:r>
              <a:rPr lang="en-US" sz="2600" dirty="0"/>
              <a:t>Avoid extreme weather (rain, wind, hot, cold, etcetera)</a:t>
            </a:r>
          </a:p>
          <a:p>
            <a:pPr lvl="1"/>
            <a:r>
              <a:rPr lang="en-US" sz="2600" dirty="0"/>
              <a:t>Be aware of the terrain</a:t>
            </a:r>
          </a:p>
          <a:p>
            <a:pPr lvl="1"/>
            <a:r>
              <a:rPr lang="en-US" sz="2600" dirty="0"/>
              <a:t>Use headphones one in a safe space</a:t>
            </a:r>
          </a:p>
          <a:p>
            <a:pPr lvl="1"/>
            <a:r>
              <a:rPr lang="en-US" sz="2600" dirty="0"/>
              <a:t>Remain alert at all times</a:t>
            </a:r>
          </a:p>
        </p:txBody>
      </p:sp>
    </p:spTree>
    <p:extLst>
      <p:ext uri="{BB962C8B-B14F-4D97-AF65-F5344CB8AC3E}">
        <p14:creationId xmlns:p14="http://schemas.microsoft.com/office/powerpoint/2010/main" val="2756426622"/>
      </p:ext>
    </p:extLst>
  </p:cSld>
  <p:clrMapOvr>
    <a:masterClrMapping/>
  </p:clrMapOvr>
</p:sld>
</file>

<file path=ppt/slides/slide5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Heat-Related Illnesses</a:t>
            </a:r>
          </a:p>
        </p:txBody>
      </p:sp>
      <p:sp>
        <p:nvSpPr>
          <p:cNvPr id="3" name="Content Placeholder 2"/>
          <p:cNvSpPr>
            <a:spLocks noGrp="1"/>
          </p:cNvSpPr>
          <p:nvPr>
            <p:ph idx="1"/>
          </p:nvPr>
        </p:nvSpPr>
        <p:spPr/>
        <p:txBody>
          <a:bodyPr>
            <a:noAutofit/>
          </a:bodyPr>
          <a:lstStyle/>
          <a:p>
            <a:r>
              <a:rPr lang="en-US" sz="2600" dirty="0"/>
              <a:t>Be aware of hot weather concerns when exercising under stressful conditions, resulting in the following:</a:t>
            </a:r>
          </a:p>
          <a:p>
            <a:pPr lvl="1"/>
            <a:r>
              <a:rPr lang="en-US" sz="2600" dirty="0"/>
              <a:t>Dehydration</a:t>
            </a:r>
          </a:p>
          <a:p>
            <a:pPr lvl="1"/>
            <a:r>
              <a:rPr lang="en-US" sz="2600" dirty="0"/>
              <a:t>Heat Cramps</a:t>
            </a:r>
          </a:p>
          <a:p>
            <a:pPr lvl="1"/>
            <a:r>
              <a:rPr lang="en-US" sz="2600" dirty="0"/>
              <a:t>Heat Exhaustion</a:t>
            </a:r>
          </a:p>
          <a:p>
            <a:pPr lvl="1"/>
            <a:r>
              <a:rPr lang="en-US" sz="2600" dirty="0"/>
              <a:t>Heatstroke</a:t>
            </a:r>
          </a:p>
          <a:p>
            <a:r>
              <a:rPr lang="en-US" sz="2600" dirty="0"/>
              <a:t>Most often seen in older males.</a:t>
            </a:r>
          </a:p>
        </p:txBody>
      </p:sp>
    </p:spTree>
    <p:extLst>
      <p:ext uri="{BB962C8B-B14F-4D97-AF65-F5344CB8AC3E}">
        <p14:creationId xmlns:p14="http://schemas.microsoft.com/office/powerpoint/2010/main" val="1533731109"/>
      </p:ext>
    </p:extLst>
  </p:cSld>
  <p:clrMapOvr>
    <a:masterClrMapping/>
  </p:clrMapOvr>
</p:sld>
</file>

<file path=ppt/slides/slide5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8DB54E-89FC-2745-A5AA-F65B14445916}"/>
              </a:ext>
            </a:extLst>
          </p:cNvPr>
          <p:cNvSpPr>
            <a:spLocks noGrp="1"/>
          </p:cNvSpPr>
          <p:nvPr>
            <p:ph type="title"/>
          </p:nvPr>
        </p:nvSpPr>
        <p:spPr/>
        <p:txBody>
          <a:bodyPr/>
          <a:lstStyle/>
          <a:p>
            <a:r>
              <a:rPr lang="en-US" b="1" dirty="0"/>
              <a:t>Heat-Related </a:t>
            </a:r>
            <a:r>
              <a:rPr lang="en-US" dirty="0"/>
              <a:t>Illnesses (Continued 1)</a:t>
            </a:r>
          </a:p>
        </p:txBody>
      </p:sp>
      <p:sp>
        <p:nvSpPr>
          <p:cNvPr id="3" name="Content Placeholder 2">
            <a:extLst>
              <a:ext uri="{FF2B5EF4-FFF2-40B4-BE49-F238E27FC236}">
                <a16:creationId xmlns:a16="http://schemas.microsoft.com/office/drawing/2014/main" id="{CE1CA70E-C312-3944-AA02-C8CEEF343077}"/>
              </a:ext>
            </a:extLst>
          </p:cNvPr>
          <p:cNvSpPr>
            <a:spLocks noGrp="1"/>
          </p:cNvSpPr>
          <p:nvPr>
            <p:ph idx="1"/>
          </p:nvPr>
        </p:nvSpPr>
        <p:spPr/>
        <p:txBody>
          <a:bodyPr>
            <a:noAutofit/>
          </a:bodyPr>
          <a:lstStyle/>
          <a:p>
            <a:r>
              <a:rPr lang="en-US" sz="2800" dirty="0"/>
              <a:t>The number one risk factor associated with heat-related illness is hydration.</a:t>
            </a:r>
          </a:p>
          <a:p>
            <a:r>
              <a:rPr lang="en-US" sz="2800" dirty="0"/>
              <a:t>The best preventative measure for maintaining a hydrated state is simply drinking plenty of water throughout the day.</a:t>
            </a:r>
          </a:p>
        </p:txBody>
      </p:sp>
    </p:spTree>
    <p:extLst>
      <p:ext uri="{BB962C8B-B14F-4D97-AF65-F5344CB8AC3E}">
        <p14:creationId xmlns:p14="http://schemas.microsoft.com/office/powerpoint/2010/main" val="603528434"/>
      </p:ext>
    </p:extLst>
  </p:cSld>
  <p:clrMapOvr>
    <a:masterClrMapping/>
  </p:clrMapOvr>
</p:sld>
</file>

<file path=ppt/slides/slide5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88DB54E-89FC-2745-A5AA-F65B14445916}"/>
              </a:ext>
            </a:extLst>
          </p:cNvPr>
          <p:cNvSpPr>
            <a:spLocks noGrp="1"/>
          </p:cNvSpPr>
          <p:nvPr>
            <p:ph type="title"/>
          </p:nvPr>
        </p:nvSpPr>
        <p:spPr/>
        <p:txBody>
          <a:bodyPr/>
          <a:lstStyle/>
          <a:p>
            <a:r>
              <a:rPr lang="en-US" b="1" dirty="0"/>
              <a:t>Heat-Related Illnesses (Continued 2)</a:t>
            </a:r>
            <a:endParaRPr lang="en-US" dirty="0"/>
          </a:p>
        </p:txBody>
      </p:sp>
      <p:sp>
        <p:nvSpPr>
          <p:cNvPr id="3" name="Content Placeholder 2">
            <a:extLst>
              <a:ext uri="{FF2B5EF4-FFF2-40B4-BE49-F238E27FC236}">
                <a16:creationId xmlns:a16="http://schemas.microsoft.com/office/drawing/2014/main" id="{CE1CA70E-C312-3944-AA02-C8CEEF343077}"/>
              </a:ext>
            </a:extLst>
          </p:cNvPr>
          <p:cNvSpPr>
            <a:spLocks noGrp="1"/>
          </p:cNvSpPr>
          <p:nvPr>
            <p:ph idx="1"/>
          </p:nvPr>
        </p:nvSpPr>
        <p:spPr/>
        <p:txBody>
          <a:bodyPr>
            <a:noAutofit/>
          </a:bodyPr>
          <a:lstStyle/>
          <a:p>
            <a:r>
              <a:rPr lang="en-US" sz="3000" dirty="0"/>
              <a:t>Generally, one-half to 1 fluid ounces per pound of body weight is recommended. </a:t>
            </a:r>
          </a:p>
          <a:p>
            <a:r>
              <a:rPr lang="en-US" sz="3000" dirty="0"/>
              <a:t>Water is recommended for activity less than 60 minutes, while sports drinks for greater than 60 minutes.</a:t>
            </a:r>
          </a:p>
        </p:txBody>
      </p:sp>
    </p:spTree>
    <p:extLst>
      <p:ext uri="{BB962C8B-B14F-4D97-AF65-F5344CB8AC3E}">
        <p14:creationId xmlns:p14="http://schemas.microsoft.com/office/powerpoint/2010/main" val="4162674235"/>
      </p:ext>
    </p:extLst>
  </p:cSld>
  <p:clrMapOvr>
    <a:masterClrMapping/>
  </p:clrMapOvr>
</p:sld>
</file>

<file path=ppt/slides/slide5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Cold-related illnesses</a:t>
            </a:r>
          </a:p>
        </p:txBody>
      </p:sp>
      <p:sp>
        <p:nvSpPr>
          <p:cNvPr id="3" name="Content Placeholder 2"/>
          <p:cNvSpPr>
            <a:spLocks noGrp="1"/>
          </p:cNvSpPr>
          <p:nvPr>
            <p:ph idx="1"/>
          </p:nvPr>
        </p:nvSpPr>
        <p:spPr/>
        <p:txBody>
          <a:bodyPr>
            <a:normAutofit/>
          </a:bodyPr>
          <a:lstStyle/>
          <a:p>
            <a:r>
              <a:rPr lang="en-US" sz="2800" dirty="0"/>
              <a:t>In extreme cold weather, problems can arise based upon a drop in body temperature</a:t>
            </a:r>
          </a:p>
          <a:p>
            <a:r>
              <a:rPr lang="en-US" sz="2800" dirty="0"/>
              <a:t>Be aware of the following concerns when exercising in cold environments:</a:t>
            </a:r>
          </a:p>
          <a:p>
            <a:pPr lvl="2"/>
            <a:r>
              <a:rPr lang="en-US" sz="2800" dirty="0"/>
              <a:t>Hypothermia</a:t>
            </a:r>
          </a:p>
          <a:p>
            <a:pPr lvl="2"/>
            <a:r>
              <a:rPr lang="en-US" sz="2800" dirty="0"/>
              <a:t>Frostbite</a:t>
            </a:r>
          </a:p>
          <a:p>
            <a:pPr lvl="2"/>
            <a:r>
              <a:rPr lang="en-US" sz="2800" dirty="0"/>
              <a:t>Wind chill</a:t>
            </a:r>
          </a:p>
        </p:txBody>
      </p:sp>
    </p:spTree>
    <p:extLst>
      <p:ext uri="{BB962C8B-B14F-4D97-AF65-F5344CB8AC3E}">
        <p14:creationId xmlns:p14="http://schemas.microsoft.com/office/powerpoint/2010/main" val="2130556166"/>
      </p:ext>
    </p:extLst>
  </p:cSld>
  <p:clrMapOvr>
    <a:masterClrMapping/>
  </p:clrMapOvr>
</p:sld>
</file>

<file path=ppt/slides/slide5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0CE329-70BC-A847-B8C3-115DD135C897}"/>
              </a:ext>
            </a:extLst>
          </p:cNvPr>
          <p:cNvSpPr>
            <a:spLocks noGrp="1"/>
          </p:cNvSpPr>
          <p:nvPr>
            <p:ph type="title"/>
          </p:nvPr>
        </p:nvSpPr>
        <p:spPr/>
        <p:txBody>
          <a:bodyPr/>
          <a:lstStyle/>
          <a:p>
            <a:r>
              <a:rPr lang="en-US" b="1" dirty="0"/>
              <a:t>Cold-related </a:t>
            </a:r>
            <a:r>
              <a:rPr lang="en-US" dirty="0"/>
              <a:t>illnesses (Continued 1)</a:t>
            </a:r>
          </a:p>
        </p:txBody>
      </p:sp>
      <p:sp>
        <p:nvSpPr>
          <p:cNvPr id="3" name="Content Placeholder 2">
            <a:extLst>
              <a:ext uri="{FF2B5EF4-FFF2-40B4-BE49-F238E27FC236}">
                <a16:creationId xmlns:a16="http://schemas.microsoft.com/office/drawing/2014/main" id="{B7B2277C-03B7-AE4E-8583-9C191E2DB907}"/>
              </a:ext>
            </a:extLst>
          </p:cNvPr>
          <p:cNvSpPr>
            <a:spLocks noGrp="1"/>
          </p:cNvSpPr>
          <p:nvPr>
            <p:ph idx="1"/>
          </p:nvPr>
        </p:nvSpPr>
        <p:spPr/>
        <p:txBody>
          <a:bodyPr>
            <a:normAutofit/>
          </a:bodyPr>
          <a:lstStyle/>
          <a:p>
            <a:r>
              <a:rPr lang="en-US" sz="2800" dirty="0"/>
              <a:t>Symptoms of cold-related illnesses include:</a:t>
            </a:r>
          </a:p>
          <a:p>
            <a:pPr lvl="1"/>
            <a:r>
              <a:rPr lang="en-US" sz="2800" dirty="0"/>
              <a:t>Shivering</a:t>
            </a:r>
          </a:p>
          <a:p>
            <a:pPr lvl="1"/>
            <a:r>
              <a:rPr lang="en-US" sz="2800" dirty="0"/>
              <a:t>Numbness and stiffness of joints and appendages</a:t>
            </a:r>
          </a:p>
          <a:p>
            <a:pPr lvl="1"/>
            <a:r>
              <a:rPr lang="en-US" sz="2800" dirty="0"/>
              <a:t>Loss of dexterity and/or poor coordination</a:t>
            </a:r>
          </a:p>
          <a:p>
            <a:pPr lvl="1"/>
            <a:r>
              <a:rPr lang="en-US" sz="2800" dirty="0"/>
              <a:t>Peeling or blistering of skin, especially to exposed areas</a:t>
            </a:r>
          </a:p>
          <a:p>
            <a:pPr lvl="1"/>
            <a:r>
              <a:rPr lang="en-US" sz="2800" dirty="0"/>
              <a:t>Discoloration of the skin in the extremities</a:t>
            </a:r>
          </a:p>
        </p:txBody>
      </p:sp>
    </p:spTree>
    <p:extLst>
      <p:ext uri="{BB962C8B-B14F-4D97-AF65-F5344CB8AC3E}">
        <p14:creationId xmlns:p14="http://schemas.microsoft.com/office/powerpoint/2010/main" val="1438373523"/>
      </p:ext>
    </p:extLst>
  </p:cSld>
  <p:clrMapOvr>
    <a:masterClrMapping/>
  </p:clrMapOvr>
</p:sld>
</file>

<file path=ppt/slides/slide5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746C507-60B6-F84C-9704-F043FE797C82}"/>
              </a:ext>
            </a:extLst>
          </p:cNvPr>
          <p:cNvSpPr>
            <a:spLocks noGrp="1"/>
          </p:cNvSpPr>
          <p:nvPr>
            <p:ph type="title"/>
          </p:nvPr>
        </p:nvSpPr>
        <p:spPr/>
        <p:txBody>
          <a:bodyPr/>
          <a:lstStyle/>
          <a:p>
            <a:r>
              <a:rPr lang="en-US" b="1" dirty="0"/>
              <a:t>Cold-related </a:t>
            </a:r>
            <a:r>
              <a:rPr lang="en-US" dirty="0"/>
              <a:t>illnesses (Continued 2)</a:t>
            </a:r>
          </a:p>
        </p:txBody>
      </p:sp>
      <p:sp>
        <p:nvSpPr>
          <p:cNvPr id="3" name="Content Placeholder 2">
            <a:extLst>
              <a:ext uri="{FF2B5EF4-FFF2-40B4-BE49-F238E27FC236}">
                <a16:creationId xmlns:a16="http://schemas.microsoft.com/office/drawing/2014/main" id="{32388E4B-C3CB-3A43-B165-B0B3B73AE604}"/>
              </a:ext>
            </a:extLst>
          </p:cNvPr>
          <p:cNvSpPr>
            <a:spLocks noGrp="1"/>
          </p:cNvSpPr>
          <p:nvPr>
            <p:ph idx="1"/>
          </p:nvPr>
        </p:nvSpPr>
        <p:spPr>
          <a:xfrm>
            <a:off x="685800" y="2234756"/>
            <a:ext cx="10131425" cy="3649133"/>
          </a:xfrm>
        </p:spPr>
        <p:txBody>
          <a:bodyPr>
            <a:noAutofit/>
          </a:bodyPr>
          <a:lstStyle/>
          <a:p>
            <a:r>
              <a:rPr lang="en-US" sz="2600" dirty="0"/>
              <a:t>Steps to minimize your risk of cold-related illnesses:</a:t>
            </a:r>
          </a:p>
          <a:p>
            <a:pPr lvl="1"/>
            <a:r>
              <a:rPr lang="en-US" sz="2600" dirty="0"/>
              <a:t>Stay hydrated</a:t>
            </a:r>
          </a:p>
          <a:p>
            <a:pPr lvl="1"/>
            <a:r>
              <a:rPr lang="en-US" sz="2600" dirty="0"/>
              <a:t>Stay dry</a:t>
            </a:r>
          </a:p>
          <a:p>
            <a:pPr lvl="1"/>
            <a:r>
              <a:rPr lang="en-US" sz="2600" dirty="0"/>
              <a:t>Dress appropriately. A moisture-wicking base layer is recommended</a:t>
            </a:r>
          </a:p>
          <a:p>
            <a:pPr lvl="1"/>
            <a:r>
              <a:rPr lang="en-US" sz="2600" dirty="0"/>
              <a:t>Cover the extremities with gloves, moisture-wicking socks, and a winter cap </a:t>
            </a:r>
          </a:p>
        </p:txBody>
      </p:sp>
    </p:spTree>
    <p:extLst>
      <p:ext uri="{BB962C8B-B14F-4D97-AF65-F5344CB8AC3E}">
        <p14:creationId xmlns:p14="http://schemas.microsoft.com/office/powerpoint/2010/main" val="220992568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40B22C-66C2-814F-BD8B-63875E49FDA4}"/>
              </a:ext>
            </a:extLst>
          </p:cNvPr>
          <p:cNvSpPr>
            <a:spLocks noGrp="1"/>
          </p:cNvSpPr>
          <p:nvPr>
            <p:ph type="title"/>
          </p:nvPr>
        </p:nvSpPr>
        <p:spPr/>
        <p:txBody>
          <a:bodyPr/>
          <a:lstStyle/>
          <a:p>
            <a:r>
              <a:rPr lang="en-US" b="1" dirty="0"/>
              <a:t>History of </a:t>
            </a:r>
            <a:r>
              <a:rPr lang="en-US" dirty="0"/>
              <a:t>exercise (Continued 3)</a:t>
            </a:r>
            <a:endParaRPr lang="en-US" b="1" dirty="0"/>
          </a:p>
        </p:txBody>
      </p:sp>
      <p:sp>
        <p:nvSpPr>
          <p:cNvPr id="3" name="Content Placeholder 2">
            <a:extLst>
              <a:ext uri="{FF2B5EF4-FFF2-40B4-BE49-F238E27FC236}">
                <a16:creationId xmlns:a16="http://schemas.microsoft.com/office/drawing/2014/main" id="{EA99844B-C2F4-E040-AB55-A072253467BE}"/>
              </a:ext>
            </a:extLst>
          </p:cNvPr>
          <p:cNvSpPr>
            <a:spLocks noGrp="1"/>
          </p:cNvSpPr>
          <p:nvPr>
            <p:ph idx="1"/>
          </p:nvPr>
        </p:nvSpPr>
        <p:spPr/>
        <p:txBody>
          <a:bodyPr>
            <a:normAutofit/>
          </a:bodyPr>
          <a:lstStyle/>
          <a:p>
            <a:r>
              <a:rPr lang="en-US" sz="2600" dirty="0"/>
              <a:t>Ancient Mayans organized the first team game, which they called the “Ball Game.”</a:t>
            </a:r>
          </a:p>
          <a:p>
            <a:pPr lvl="1"/>
            <a:r>
              <a:rPr lang="en-US" sz="2600" dirty="0"/>
              <a:t>The captain of the losing team would sometimes give himself as a human sacrifice to the winning team</a:t>
            </a:r>
          </a:p>
          <a:p>
            <a:r>
              <a:rPr lang="en-US" sz="2600" dirty="0"/>
              <a:t>American Indians are thought to be the founder of the modern game of lacrosse, as well as other stick games.</a:t>
            </a:r>
          </a:p>
          <a:p>
            <a:pPr lvl="1"/>
            <a:r>
              <a:rPr lang="en-US" sz="2600" dirty="0"/>
              <a:t>Games were sometimes used to settle disputes between tribes</a:t>
            </a:r>
          </a:p>
        </p:txBody>
      </p:sp>
    </p:spTree>
    <p:extLst>
      <p:ext uri="{BB962C8B-B14F-4D97-AF65-F5344CB8AC3E}">
        <p14:creationId xmlns:p14="http://schemas.microsoft.com/office/powerpoint/2010/main" val="1888851522"/>
      </p:ext>
    </p:extLst>
  </p:cSld>
  <p:clrMapOvr>
    <a:masterClrMapping/>
  </p:clrMapOvr>
</p:sld>
</file>

<file path=ppt/slides/slide6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Exercise Injuries</a:t>
            </a:r>
          </a:p>
        </p:txBody>
      </p:sp>
      <p:sp>
        <p:nvSpPr>
          <p:cNvPr id="3" name="Content Placeholder 2"/>
          <p:cNvSpPr>
            <a:spLocks noGrp="1"/>
          </p:cNvSpPr>
          <p:nvPr>
            <p:ph idx="1"/>
          </p:nvPr>
        </p:nvSpPr>
        <p:spPr>
          <a:xfrm>
            <a:off x="875201" y="1853248"/>
            <a:ext cx="8946541" cy="4195481"/>
          </a:xfrm>
        </p:spPr>
        <p:txBody>
          <a:bodyPr>
            <a:normAutofit/>
          </a:bodyPr>
          <a:lstStyle/>
          <a:p>
            <a:r>
              <a:rPr lang="en-US" sz="2600" dirty="0"/>
              <a:t>Consult a physician for serious injuries and those that do not improve within a reasonable amount of time</a:t>
            </a:r>
          </a:p>
          <a:p>
            <a:r>
              <a:rPr lang="en-US" sz="2600" dirty="0"/>
              <a:t>Managing minor exercise injuries include using the acronym </a:t>
            </a:r>
            <a:r>
              <a:rPr lang="en-US" sz="2600" b="1" i="1" dirty="0"/>
              <a:t>RICE</a:t>
            </a:r>
            <a:r>
              <a:rPr lang="en-US" sz="2600" dirty="0"/>
              <a:t> which stands for:</a:t>
            </a:r>
            <a:endParaRPr lang="en-US" sz="2600" b="1" i="1" dirty="0"/>
          </a:p>
          <a:p>
            <a:pPr lvl="1"/>
            <a:r>
              <a:rPr lang="en-US" sz="2600" b="1" i="1" dirty="0"/>
              <a:t>R</a:t>
            </a:r>
            <a:r>
              <a:rPr lang="en-US" sz="2600" dirty="0"/>
              <a:t>est</a:t>
            </a:r>
          </a:p>
          <a:p>
            <a:pPr lvl="1"/>
            <a:r>
              <a:rPr lang="en-US" sz="2600" b="1" i="1" dirty="0"/>
              <a:t>I</a:t>
            </a:r>
            <a:r>
              <a:rPr lang="en-US" sz="2600" i="1" dirty="0"/>
              <a:t>ce</a:t>
            </a:r>
          </a:p>
          <a:p>
            <a:pPr lvl="1"/>
            <a:r>
              <a:rPr lang="en-US" sz="2600" b="1" i="1" dirty="0"/>
              <a:t>C</a:t>
            </a:r>
            <a:r>
              <a:rPr lang="en-US" sz="2600" dirty="0"/>
              <a:t>ompression</a:t>
            </a:r>
          </a:p>
          <a:p>
            <a:pPr lvl="1"/>
            <a:r>
              <a:rPr lang="en-US" sz="2600" b="1" i="1" dirty="0"/>
              <a:t>E</a:t>
            </a:r>
            <a:r>
              <a:rPr lang="en-US" sz="2600" dirty="0"/>
              <a:t>levation</a:t>
            </a:r>
          </a:p>
        </p:txBody>
      </p:sp>
    </p:spTree>
    <p:extLst>
      <p:ext uri="{BB962C8B-B14F-4D97-AF65-F5344CB8AC3E}">
        <p14:creationId xmlns:p14="http://schemas.microsoft.com/office/powerpoint/2010/main" val="381986693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Exercise is (Almost) a “Cure All Pill”</a:t>
            </a:r>
          </a:p>
        </p:txBody>
      </p:sp>
      <p:sp>
        <p:nvSpPr>
          <p:cNvPr id="3" name="Content Placeholder 2"/>
          <p:cNvSpPr>
            <a:spLocks noGrp="1"/>
          </p:cNvSpPr>
          <p:nvPr>
            <p:ph idx="1"/>
          </p:nvPr>
        </p:nvSpPr>
        <p:spPr/>
        <p:txBody>
          <a:bodyPr>
            <a:normAutofit/>
          </a:bodyPr>
          <a:lstStyle/>
          <a:p>
            <a:r>
              <a:rPr lang="en-US" sz="2800" dirty="0"/>
              <a:t>If there was a “cure-all” pill for human health problems, how much would you pay for it?</a:t>
            </a:r>
          </a:p>
          <a:p>
            <a:r>
              <a:rPr lang="en-US" sz="2800" dirty="0"/>
              <a:t>Regular physical activity has been proven to reduce the risk of many of the leading causes of mortality.</a:t>
            </a:r>
          </a:p>
          <a:p>
            <a:r>
              <a:rPr lang="en-US" sz="2800" dirty="0"/>
              <a:t>Has also been proven to be an effective treatment for many of the most common chronic diseases and other illnesses.</a:t>
            </a:r>
          </a:p>
        </p:txBody>
      </p:sp>
    </p:spTree>
    <p:extLst>
      <p:ext uri="{BB962C8B-B14F-4D97-AF65-F5344CB8AC3E}">
        <p14:creationId xmlns:p14="http://schemas.microsoft.com/office/powerpoint/2010/main" val="427778693"/>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C087CB-88E2-0642-8D0A-5E315AF03BCA}"/>
              </a:ext>
            </a:extLst>
          </p:cNvPr>
          <p:cNvSpPr>
            <a:spLocks noGrp="1"/>
          </p:cNvSpPr>
          <p:nvPr>
            <p:ph type="title"/>
          </p:nvPr>
        </p:nvSpPr>
        <p:spPr/>
        <p:txBody>
          <a:bodyPr>
            <a:normAutofit/>
          </a:bodyPr>
          <a:lstStyle/>
          <a:p>
            <a:r>
              <a:rPr lang="en-US" b="1" dirty="0"/>
              <a:t>Regular aerobic exercise may also help prevent:</a:t>
            </a:r>
          </a:p>
        </p:txBody>
      </p:sp>
      <p:sp>
        <p:nvSpPr>
          <p:cNvPr id="4" name="Content Placeholder 3">
            <a:extLst>
              <a:ext uri="{FF2B5EF4-FFF2-40B4-BE49-F238E27FC236}">
                <a16:creationId xmlns:a16="http://schemas.microsoft.com/office/drawing/2014/main" id="{36DC1B3B-18E6-3147-A6C5-1A222AE53195}"/>
              </a:ext>
            </a:extLst>
          </p:cNvPr>
          <p:cNvSpPr>
            <a:spLocks noGrp="1"/>
          </p:cNvSpPr>
          <p:nvPr>
            <p:ph sz="half" idx="1"/>
          </p:nvPr>
        </p:nvSpPr>
        <p:spPr/>
        <p:txBody>
          <a:bodyPr>
            <a:normAutofit fontScale="85000" lnSpcReduction="10000"/>
          </a:bodyPr>
          <a:lstStyle/>
          <a:p>
            <a:pPr lvl="0"/>
            <a:r>
              <a:rPr lang="en-US" sz="3200" dirty="0"/>
              <a:t>Type 2 &amp; gestational diabetes</a:t>
            </a:r>
          </a:p>
          <a:p>
            <a:pPr lvl="0"/>
            <a:r>
              <a:rPr lang="en-US" sz="3200" dirty="0"/>
              <a:t>High cholesterol</a:t>
            </a:r>
          </a:p>
          <a:p>
            <a:pPr lvl="0"/>
            <a:r>
              <a:rPr lang="en-US" sz="3200" dirty="0"/>
              <a:t>Cancers of the breast, prostate, colon, and rectum</a:t>
            </a:r>
          </a:p>
          <a:p>
            <a:pPr lvl="0"/>
            <a:r>
              <a:rPr lang="en-US" sz="3200" dirty="0"/>
              <a:t>Arthritis</a:t>
            </a:r>
          </a:p>
          <a:p>
            <a:pPr lvl="0"/>
            <a:r>
              <a:rPr lang="en-US" sz="3200" dirty="0"/>
              <a:t>Hypertension</a:t>
            </a:r>
          </a:p>
          <a:p>
            <a:pPr lvl="0"/>
            <a:r>
              <a:rPr lang="en-US" sz="3200" dirty="0"/>
              <a:t>Stroke</a:t>
            </a:r>
          </a:p>
        </p:txBody>
      </p:sp>
      <p:sp>
        <p:nvSpPr>
          <p:cNvPr id="5" name="Content Placeholder 4">
            <a:extLst>
              <a:ext uri="{FF2B5EF4-FFF2-40B4-BE49-F238E27FC236}">
                <a16:creationId xmlns:a16="http://schemas.microsoft.com/office/drawing/2014/main" id="{6D85F590-E0CD-8D42-9F27-DBE570283B93}"/>
              </a:ext>
            </a:extLst>
          </p:cNvPr>
          <p:cNvSpPr>
            <a:spLocks noGrp="1"/>
          </p:cNvSpPr>
          <p:nvPr>
            <p:ph sz="half" idx="2"/>
          </p:nvPr>
        </p:nvSpPr>
        <p:spPr/>
        <p:txBody>
          <a:bodyPr>
            <a:normAutofit fontScale="85000" lnSpcReduction="10000"/>
          </a:bodyPr>
          <a:lstStyle/>
          <a:p>
            <a:pPr lvl="0"/>
            <a:r>
              <a:rPr lang="en-US" sz="3200" dirty="0"/>
              <a:t>Heart disease</a:t>
            </a:r>
          </a:p>
          <a:p>
            <a:pPr lvl="0"/>
            <a:r>
              <a:rPr lang="en-US" sz="3200" dirty="0"/>
              <a:t>Osteoporosis</a:t>
            </a:r>
          </a:p>
          <a:p>
            <a:pPr lvl="0"/>
            <a:r>
              <a:rPr lang="en-US" sz="3200" dirty="0"/>
              <a:t>Kidney disease</a:t>
            </a:r>
          </a:p>
          <a:p>
            <a:r>
              <a:rPr lang="en-US" sz="3200" dirty="0"/>
              <a:t>Obesity</a:t>
            </a:r>
          </a:p>
          <a:p>
            <a:r>
              <a:rPr lang="en-US" sz="3200" dirty="0"/>
              <a:t>And it may also delay the onset of Alzheimer’s and Parkinson’s disease symptoms</a:t>
            </a:r>
          </a:p>
        </p:txBody>
      </p:sp>
    </p:spTree>
    <p:extLst>
      <p:ext uri="{BB962C8B-B14F-4D97-AF65-F5344CB8AC3E}">
        <p14:creationId xmlns:p14="http://schemas.microsoft.com/office/powerpoint/2010/main" val="1526925822"/>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E93061D-F1B0-DD4D-8103-52D5264823AF}"/>
              </a:ext>
            </a:extLst>
          </p:cNvPr>
          <p:cNvSpPr>
            <a:spLocks noGrp="1"/>
          </p:cNvSpPr>
          <p:nvPr>
            <p:ph type="title"/>
          </p:nvPr>
        </p:nvSpPr>
        <p:spPr/>
        <p:txBody>
          <a:bodyPr/>
          <a:lstStyle/>
          <a:p>
            <a:r>
              <a:rPr lang="en-US" b="1" dirty="0"/>
              <a:t>Regular aerobic exercise</a:t>
            </a:r>
            <a:r>
              <a:rPr lang="en-US" dirty="0"/>
              <a:t> </a:t>
            </a:r>
            <a:r>
              <a:rPr lang="en-US" b="1" dirty="0"/>
              <a:t>can be used to treat: </a:t>
            </a:r>
          </a:p>
        </p:txBody>
      </p:sp>
      <p:sp>
        <p:nvSpPr>
          <p:cNvPr id="3" name="Content Placeholder 2">
            <a:extLst>
              <a:ext uri="{FF2B5EF4-FFF2-40B4-BE49-F238E27FC236}">
                <a16:creationId xmlns:a16="http://schemas.microsoft.com/office/drawing/2014/main" id="{15D855EC-6A3D-0B4C-85AB-7D3AD89525F4}"/>
              </a:ext>
            </a:extLst>
          </p:cNvPr>
          <p:cNvSpPr>
            <a:spLocks noGrp="1"/>
          </p:cNvSpPr>
          <p:nvPr>
            <p:ph sz="half" idx="1"/>
          </p:nvPr>
        </p:nvSpPr>
        <p:spPr/>
        <p:txBody>
          <a:bodyPr>
            <a:normAutofit fontScale="92500" lnSpcReduction="20000"/>
          </a:bodyPr>
          <a:lstStyle/>
          <a:p>
            <a:pPr lvl="0"/>
            <a:r>
              <a:rPr lang="en-US" sz="3200" dirty="0"/>
              <a:t>Heart diseases including:</a:t>
            </a:r>
          </a:p>
          <a:p>
            <a:pPr lvl="1"/>
            <a:r>
              <a:rPr lang="en-US" sz="3000" dirty="0"/>
              <a:t>Heart attack</a:t>
            </a:r>
          </a:p>
          <a:p>
            <a:pPr lvl="1"/>
            <a:r>
              <a:rPr lang="en-US" sz="3000" dirty="0"/>
              <a:t>Heart failure</a:t>
            </a:r>
          </a:p>
          <a:p>
            <a:pPr lvl="1"/>
            <a:r>
              <a:rPr lang="en-US" sz="3000" dirty="0"/>
              <a:t>Peripheral artery disease</a:t>
            </a:r>
          </a:p>
          <a:p>
            <a:pPr lvl="1"/>
            <a:r>
              <a:rPr lang="en-US" sz="3000" dirty="0"/>
              <a:t>Moderate hypertension</a:t>
            </a:r>
          </a:p>
          <a:p>
            <a:pPr lvl="0"/>
            <a:r>
              <a:rPr lang="en-US" sz="3200" dirty="0"/>
              <a:t>Asthma</a:t>
            </a:r>
          </a:p>
          <a:p>
            <a:pPr lvl="0"/>
            <a:r>
              <a:rPr lang="en-US" sz="3200" dirty="0"/>
              <a:t>C.O.P.D.</a:t>
            </a:r>
          </a:p>
        </p:txBody>
      </p:sp>
      <p:sp>
        <p:nvSpPr>
          <p:cNvPr id="4" name="Content Placeholder 3">
            <a:extLst>
              <a:ext uri="{FF2B5EF4-FFF2-40B4-BE49-F238E27FC236}">
                <a16:creationId xmlns:a16="http://schemas.microsoft.com/office/drawing/2014/main" id="{365A403A-B487-BC40-8449-375F9964914A}"/>
              </a:ext>
            </a:extLst>
          </p:cNvPr>
          <p:cNvSpPr>
            <a:spLocks noGrp="1"/>
          </p:cNvSpPr>
          <p:nvPr>
            <p:ph sz="half" idx="2"/>
          </p:nvPr>
        </p:nvSpPr>
        <p:spPr/>
        <p:txBody>
          <a:bodyPr>
            <a:normAutofit fontScale="92500" lnSpcReduction="20000"/>
          </a:bodyPr>
          <a:lstStyle/>
          <a:p>
            <a:r>
              <a:rPr lang="en-US" sz="3200" dirty="0"/>
              <a:t>Cystic fibrosis</a:t>
            </a:r>
          </a:p>
          <a:p>
            <a:r>
              <a:rPr lang="en-US" sz="3200" dirty="0"/>
              <a:t>Hyperlipidemia</a:t>
            </a:r>
          </a:p>
          <a:p>
            <a:pPr lvl="0"/>
            <a:r>
              <a:rPr lang="en-US" sz="3200" dirty="0"/>
              <a:t>Multiple sclerosis</a:t>
            </a:r>
          </a:p>
          <a:p>
            <a:pPr lvl="0"/>
            <a:r>
              <a:rPr lang="en-US" sz="3200" dirty="0"/>
              <a:t>Arthritis</a:t>
            </a:r>
          </a:p>
          <a:p>
            <a:pPr lvl="0"/>
            <a:r>
              <a:rPr lang="en-US" sz="3200" dirty="0"/>
              <a:t>Depression</a:t>
            </a:r>
          </a:p>
          <a:p>
            <a:r>
              <a:rPr lang="en-US" sz="3200" dirty="0"/>
              <a:t>Anxiety disorder</a:t>
            </a:r>
          </a:p>
          <a:p>
            <a:r>
              <a:rPr lang="en-US" sz="3200" dirty="0"/>
              <a:t>Hyperactivity disorder</a:t>
            </a:r>
          </a:p>
        </p:txBody>
      </p:sp>
    </p:spTree>
    <p:extLst>
      <p:ext uri="{BB962C8B-B14F-4D97-AF65-F5344CB8AC3E}">
        <p14:creationId xmlns:p14="http://schemas.microsoft.com/office/powerpoint/2010/main" val="1957046761"/>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7222C76DF9BD8349B0CA3C9A1AA4C548" ma:contentTypeVersion="112" ma:contentTypeDescription="Create a new document." ma:contentTypeScope="" ma:versionID="3ba740bbfea08ad42b5fb892d4577724">
  <xsd:schema xmlns:xsd="http://www.w3.org/2001/XMLSchema" xmlns:xs="http://www.w3.org/2001/XMLSchema" xmlns:p="http://schemas.microsoft.com/office/2006/metadata/properties" xmlns:ns3="http://schemas.microsoft.com/sharepoint/v4" xmlns:ns4="9fff0862-dda6-4fd7-9437-296e7a0fcd45" xmlns:ns5="7dcc4a76-b6f0-4a5c-8242-557922f7abb0" targetNamespace="http://schemas.microsoft.com/office/2006/metadata/properties" ma:root="true" ma:fieldsID="f7fd287cc537a47f0d39eda5b7439aef" ns3:_="" ns4:_="" ns5:_="">
    <xsd:import namespace="http://schemas.microsoft.com/sharepoint/v4"/>
    <xsd:import namespace="9fff0862-dda6-4fd7-9437-296e7a0fcd45"/>
    <xsd:import namespace="7dcc4a76-b6f0-4a5c-8242-557922f7abb0"/>
    <xsd:element name="properties">
      <xsd:complexType>
        <xsd:sequence>
          <xsd:element name="documentManagement">
            <xsd:complexType>
              <xsd:all>
                <xsd:element ref="ns3:IconOverlay" minOccurs="0"/>
                <xsd:element ref="ns4:MediaServiceMetadata" minOccurs="0"/>
                <xsd:element ref="ns4:MediaServiceFastMetadata" minOccurs="0"/>
                <xsd:element ref="ns4:MediaServiceAutoTags" minOccurs="0"/>
                <xsd:element ref="ns4:MediaServiceDateTaken" minOccurs="0"/>
                <xsd:element ref="ns5:SharedWithUsers" minOccurs="0"/>
                <xsd:element ref="ns5:SharedWithDetails" minOccurs="0"/>
                <xsd:element ref="ns4:MediaServiceOCR" minOccurs="0"/>
                <xsd:element ref="ns4:MediaServiceEventHashCode" minOccurs="0"/>
                <xsd:element ref="ns4:MediaServiceGenerationTime" minOccurs="0"/>
                <xsd:element ref="ns4:MediaServiceLocation" minOccurs="0"/>
                <xsd:element ref="ns4:MediaServiceAutoKeyPoints" minOccurs="0"/>
                <xsd:element ref="ns4:MediaServiceKeyPoint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http://schemas.microsoft.com/sharepoint/v4" elementFormDefault="qualified">
    <xsd:import namespace="http://schemas.microsoft.com/office/2006/documentManagement/types"/>
    <xsd:import namespace="http://schemas.microsoft.com/office/infopath/2007/PartnerControls"/>
    <xsd:element name="IconOverlay" ma:index="9" nillable="true" ma:displayName="IconOverlay" ma:hidden="true" ma:internalName="IconOverlay">
      <xsd:simpleType>
        <xsd:restriction base="dms:Text"/>
      </xsd:simpleType>
    </xsd:element>
  </xsd:schema>
  <xsd:schema xmlns:xsd="http://www.w3.org/2001/XMLSchema" xmlns:xs="http://www.w3.org/2001/XMLSchema" xmlns:dms="http://schemas.microsoft.com/office/2006/documentManagement/types" xmlns:pc="http://schemas.microsoft.com/office/infopath/2007/PartnerControls" targetNamespace="9fff0862-dda6-4fd7-9437-296e7a0fcd45"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element name="MediaServiceAutoTags" ma:index="12" nillable="true" ma:displayName="MediaServiceAutoTags" ma:description="" ma:internalName="MediaServiceAutoTags" ma:readOnly="true">
      <xsd:simpleType>
        <xsd:restriction base="dms:Text"/>
      </xsd:simpleType>
    </xsd:element>
    <xsd:element name="MediaServiceDateTaken" ma:index="13" nillable="true" ma:displayName="MediaServiceDateTaken" ma:description="" ma:hidden="true" ma:internalName="MediaServiceDateTaken" ma:readOnly="true">
      <xsd:simpleType>
        <xsd:restriction base="dms:Text"/>
      </xsd:simpleType>
    </xsd:element>
    <xsd:element name="MediaServiceOCR" ma:index="16" nillable="true" ma:displayName="MediaServiceOCR" ma:internalName="MediaServiceOCR" ma:readOnly="true">
      <xsd:simpleType>
        <xsd:restriction base="dms:Note">
          <xsd:maxLength value="255"/>
        </xsd:restriction>
      </xsd:simpleType>
    </xsd:element>
    <xsd:element name="MediaServiceEventHashCode" ma:index="17" nillable="true" ma:displayName="MediaServiceEventHashCode" ma:hidden="true" ma:internalName="MediaServiceEventHashCode" ma:readOnly="true">
      <xsd:simpleType>
        <xsd:restriction base="dms:Text"/>
      </xsd:simpleType>
    </xsd:element>
    <xsd:element name="MediaServiceGenerationTime" ma:index="18" nillable="true" ma:displayName="MediaServiceGenerationTime" ma:hidden="true" ma:internalName="MediaServiceGenerationTime" ma:readOnly="true">
      <xsd:simpleType>
        <xsd:restriction base="dms:Text"/>
      </xsd:simpleType>
    </xsd:element>
    <xsd:element name="MediaServiceLocation" ma:index="19" nillable="true" ma:displayName="Location" ma:internalName="MediaServiceLocation" ma:readOnly="true">
      <xsd:simpleType>
        <xsd:restriction base="dms:Text"/>
      </xsd:simpleType>
    </xsd:element>
    <xsd:element name="MediaServiceAutoKeyPoints" ma:index="20" nillable="true" ma:displayName="MediaServiceAutoKeyPoints" ma:hidden="true" ma:internalName="MediaServiceAutoKeyPoints" ma:readOnly="true">
      <xsd:simpleType>
        <xsd:restriction base="dms:Note"/>
      </xsd:simpleType>
    </xsd:element>
    <xsd:element name="MediaServiceKeyPoints" ma:index="21" nillable="true" ma:displayName="KeyPoints" ma:internalName="MediaServiceKeyPoint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dcc4a76-b6f0-4a5c-8242-557922f7abb0" elementFormDefault="qualified">
    <xsd:import namespace="http://schemas.microsoft.com/office/2006/documentManagement/types"/>
    <xsd:import namespace="http://schemas.microsoft.com/office/infopath/2007/PartnerControls"/>
    <xsd:element name="SharedWithUsers" ma:index="14"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15" nillable="true" ma:displayName="Shared With Details" ma:description=""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ma:index="8" ma:displayName="Keywords"/>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IconOverlay xmlns="http://schemas.microsoft.com/sharepoint/v4" xsi:nil="true"/>
  </documentManagement>
</p:properties>
</file>

<file path=customXml/itemProps1.xml><?xml version="1.0" encoding="utf-8"?>
<ds:datastoreItem xmlns:ds="http://schemas.openxmlformats.org/officeDocument/2006/customXml" ds:itemID="{9BE08855-4126-4851-BEF8-5330A50AFA4D}"/>
</file>

<file path=customXml/itemProps2.xml><?xml version="1.0" encoding="utf-8"?>
<ds:datastoreItem xmlns:ds="http://schemas.openxmlformats.org/officeDocument/2006/customXml" ds:itemID="{876A87CE-3F3D-4226-A10D-886FDA003A5C}"/>
</file>

<file path=customXml/itemProps3.xml><?xml version="1.0" encoding="utf-8"?>
<ds:datastoreItem xmlns:ds="http://schemas.openxmlformats.org/officeDocument/2006/customXml" ds:itemID="{3545663F-EB9F-47E0-A04B-9689BFEF68FC}"/>
</file>

<file path=docProps/app.xml><?xml version="1.0" encoding="utf-8"?>
<Properties xmlns="http://schemas.openxmlformats.org/officeDocument/2006/extended-properties" xmlns:vt="http://schemas.openxmlformats.org/officeDocument/2006/docPropsVTypes">
  <Template>{1334F989-28F5-1B4E-88E7-EDCE948D5C2D}tf10001058</Template>
  <TotalTime>1889</TotalTime>
  <Words>2918</Words>
  <Application>Microsoft Macintosh PowerPoint</Application>
  <PresentationFormat>Widescreen</PresentationFormat>
  <Paragraphs>302</Paragraphs>
  <Slides>60</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60</vt:i4>
      </vt:variant>
    </vt:vector>
  </HeadingPairs>
  <TitlesOfParts>
    <vt:vector size="63" baseType="lpstr">
      <vt:lpstr>Arial</vt:lpstr>
      <vt:lpstr>Calibri</vt:lpstr>
      <vt:lpstr>Celestial</vt:lpstr>
      <vt:lpstr>Fitness Principles</vt:lpstr>
      <vt:lpstr>Objectives</vt:lpstr>
      <vt:lpstr>History of exercise</vt:lpstr>
      <vt:lpstr>History of exercise (Continued 1)</vt:lpstr>
      <vt:lpstr>History of exercise (Continued 2)</vt:lpstr>
      <vt:lpstr>History of exercise (Continued 3)</vt:lpstr>
      <vt:lpstr>Exercise is (Almost) a “Cure All Pill”</vt:lpstr>
      <vt:lpstr>Regular aerobic exercise may also help prevent:</vt:lpstr>
      <vt:lpstr>Regular aerobic exercise can be used to treat: </vt:lpstr>
      <vt:lpstr>Regular aerobic exercise can improve:</vt:lpstr>
      <vt:lpstr>Physical Activity</vt:lpstr>
      <vt:lpstr>Physical Activity (Continued)</vt:lpstr>
      <vt:lpstr>Physical Activity &amp; Exercise</vt:lpstr>
      <vt:lpstr>Physical Activity &amp; Exercise (Continued)</vt:lpstr>
      <vt:lpstr>Health-related Fitness</vt:lpstr>
      <vt:lpstr>Components of Health-related Fitness</vt:lpstr>
      <vt:lpstr>Cardiorespiratory fitness</vt:lpstr>
      <vt:lpstr>Cardiorespiratory fitness (Continued 1)</vt:lpstr>
      <vt:lpstr>Cardiorespiratory fitness (Continued 2)</vt:lpstr>
      <vt:lpstr>Muscle Strength and Endurance</vt:lpstr>
      <vt:lpstr>Muscle Strength and Endurance (Continued)</vt:lpstr>
      <vt:lpstr>Flexibility</vt:lpstr>
      <vt:lpstr>Flexibility (Continued)</vt:lpstr>
      <vt:lpstr>Body Composition</vt:lpstr>
      <vt:lpstr>Body Composition (continued)</vt:lpstr>
      <vt:lpstr>Principles of Physical Training</vt:lpstr>
      <vt:lpstr>Principles of Physical Training (continued)</vt:lpstr>
      <vt:lpstr>Principles of Adaptation to Stress</vt:lpstr>
      <vt:lpstr>Principles of Adaptation to Stress (continued)</vt:lpstr>
      <vt:lpstr>The FITT Principle</vt:lpstr>
      <vt:lpstr>The FITT Principle (continued)</vt:lpstr>
      <vt:lpstr>Example of the FITT Principle</vt:lpstr>
      <vt:lpstr>Principle of Specificity</vt:lpstr>
      <vt:lpstr>Intensity</vt:lpstr>
      <vt:lpstr>Rest, Recovery, and Periodization</vt:lpstr>
      <vt:lpstr>Periodization – Macrocycles</vt:lpstr>
      <vt:lpstr>Periodization – Mesocycles</vt:lpstr>
      <vt:lpstr>Periodization – Microcycles</vt:lpstr>
      <vt:lpstr>More Periodization</vt:lpstr>
      <vt:lpstr>Rest &amp; Recovery</vt:lpstr>
      <vt:lpstr>Symptoms of Overtraining Syndrome</vt:lpstr>
      <vt:lpstr>Reversibility</vt:lpstr>
      <vt:lpstr>Individual Differences</vt:lpstr>
      <vt:lpstr>Individual Differences (Continued)</vt:lpstr>
      <vt:lpstr>Creating a Successful Fitness Plan </vt:lpstr>
      <vt:lpstr>Creating a Successful Fitness Plan (continued)</vt:lpstr>
      <vt:lpstr>Designing Your Own Exercise Program</vt:lpstr>
      <vt:lpstr>Safety First: Assessing Your Risk</vt:lpstr>
      <vt:lpstr>Risk Factors for Heart Disease</vt:lpstr>
      <vt:lpstr>Assess Your Condition</vt:lpstr>
      <vt:lpstr>Create a Plan</vt:lpstr>
      <vt:lpstr>Tips for achieving consistency in your daily fitness program</vt:lpstr>
      <vt:lpstr>Safety Concerns</vt:lpstr>
      <vt:lpstr>Heat-Related Illnesses</vt:lpstr>
      <vt:lpstr>Heat-Related Illnesses (Continued 1)</vt:lpstr>
      <vt:lpstr>Heat-Related Illnesses (Continued 2)</vt:lpstr>
      <vt:lpstr>Cold-related illnesses</vt:lpstr>
      <vt:lpstr>Cold-related illnesses (Continued 1)</vt:lpstr>
      <vt:lpstr>Cold-related illnesses (Continued 2)</vt:lpstr>
      <vt:lpstr>Exercise Injuries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Principles of Physical Fitness</dc:title>
  <dc:creator>Scott Flynn</dc:creator>
  <cp:lastModifiedBy>Jason Hitzeman</cp:lastModifiedBy>
  <cp:revision>60</cp:revision>
  <dcterms:created xsi:type="dcterms:W3CDTF">2016-01-05T15:10:16Z</dcterms:created>
  <dcterms:modified xsi:type="dcterms:W3CDTF">2020-12-24T16:50:20Z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0x0101007222C76DF9BD8349B0CA3C9A1AA4C548</vt:lpwstr>
  </property>
</Properties>
</file>