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presentation.xml" ContentType="application/vnd.openxmlformats-officedocument.presentationml.presentation.main+xml"/>
  <Override PartName="/ppt/notesSlides/notesSlide3.xml" ContentType="application/vnd.openxmlformats-officedocument.presentationml.notesSlide+xml"/>
  <Override PartName="/ppt/notesSlides/notesSlide1.xml" ContentType="application/vnd.openxmlformats-officedocument.presentationml.notesSlide+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notesSlides/notesSlide2.xml" ContentType="application/vnd.openxmlformats-officedocument.presentationml.notesSlide+xml"/>
  <Override PartName="/ppt/slideMasters/slideMaster1.xml" ContentType="application/vnd.openxmlformats-officedocument.presentationml.slideMaster+xml"/>
  <Override PartName="/ppt/notesMasters/notesMaster1.xml" ContentType="application/vnd.openxmlformats-officedocument.presentationml.notesMaster+xml"/>
  <Override PartName="/ppt/theme/theme2.xml" ContentType="application/vnd.openxmlformats-officedocument.theme+xml"/>
  <Override PartName="/ppt/theme/theme1.xml" ContentType="application/vnd.openxmlformats-officedocument.theme+xml"/>
  <Override PartName="/ppt/viewProps.xml" ContentType="application/vnd.openxmlformats-officedocument.presentationml.viewProps+xml"/>
  <Override PartName="/ppt/presProps.xml" ContentType="application/vnd.openxmlformats-officedocument.presentationml.pres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993" r:id="rId1"/>
  </p:sldMasterIdLst>
  <p:notesMasterIdLst>
    <p:notesMasterId r:id="rId61"/>
  </p:notesMasterIdLst>
  <p:sldIdLst>
    <p:sldId id="306" r:id="rId2"/>
    <p:sldId id="307" r:id="rId3"/>
    <p:sldId id="327" r:id="rId4"/>
    <p:sldId id="328" r:id="rId5"/>
    <p:sldId id="311" r:id="rId6"/>
    <p:sldId id="312" r:id="rId7"/>
    <p:sldId id="345" r:id="rId8"/>
    <p:sldId id="347" r:id="rId9"/>
    <p:sldId id="329" r:id="rId10"/>
    <p:sldId id="348" r:id="rId11"/>
    <p:sldId id="330" r:id="rId12"/>
    <p:sldId id="349" r:id="rId13"/>
    <p:sldId id="313" r:id="rId14"/>
    <p:sldId id="346" r:id="rId15"/>
    <p:sldId id="315" r:id="rId16"/>
    <p:sldId id="316" r:id="rId17"/>
    <p:sldId id="274" r:id="rId18"/>
    <p:sldId id="337" r:id="rId19"/>
    <p:sldId id="350" r:id="rId20"/>
    <p:sldId id="332" r:id="rId21"/>
    <p:sldId id="333" r:id="rId22"/>
    <p:sldId id="334" r:id="rId23"/>
    <p:sldId id="335" r:id="rId24"/>
    <p:sldId id="351" r:id="rId25"/>
    <p:sldId id="318" r:id="rId26"/>
    <p:sldId id="317" r:id="rId27"/>
    <p:sldId id="277" r:id="rId28"/>
    <p:sldId id="338" r:id="rId29"/>
    <p:sldId id="278" r:id="rId30"/>
    <p:sldId id="276" r:id="rId31"/>
    <p:sldId id="339" r:id="rId32"/>
    <p:sldId id="352" r:id="rId33"/>
    <p:sldId id="279" r:id="rId34"/>
    <p:sldId id="281" r:id="rId35"/>
    <p:sldId id="353" r:id="rId36"/>
    <p:sldId id="298" r:id="rId37"/>
    <p:sldId id="354" r:id="rId38"/>
    <p:sldId id="282" r:id="rId39"/>
    <p:sldId id="340" r:id="rId40"/>
    <p:sldId id="283" r:id="rId41"/>
    <p:sldId id="320" r:id="rId42"/>
    <p:sldId id="290" r:id="rId43"/>
    <p:sldId id="321" r:id="rId44"/>
    <p:sldId id="361" r:id="rId45"/>
    <p:sldId id="291" r:id="rId46"/>
    <p:sldId id="293" r:id="rId47"/>
    <p:sldId id="355" r:id="rId48"/>
    <p:sldId id="294" r:id="rId49"/>
    <p:sldId id="295" r:id="rId50"/>
    <p:sldId id="325" r:id="rId51"/>
    <p:sldId id="356" r:id="rId52"/>
    <p:sldId id="342" r:id="rId53"/>
    <p:sldId id="357" r:id="rId54"/>
    <p:sldId id="326" r:id="rId55"/>
    <p:sldId id="358" r:id="rId56"/>
    <p:sldId id="343" r:id="rId57"/>
    <p:sldId id="359" r:id="rId58"/>
    <p:sldId id="344" r:id="rId59"/>
    <p:sldId id="360" r:id="rId6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4D4D4D"/>
    <a:srgbClr val="FFFFFF"/>
    <a:srgbClr val="EEB42D"/>
    <a:srgbClr val="EED410"/>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p:normalViewPr>
    <p:restoredLeft sz="18920" autoAdjust="0"/>
    <p:restoredTop sz="94277" autoAdjust="0"/>
  </p:normalViewPr>
  <p:slideViewPr>
    <p:cSldViewPr>
      <p:cViewPr varScale="1">
        <p:scale>
          <a:sx n="108" d="100"/>
          <a:sy n="108" d="100"/>
        </p:scale>
        <p:origin x="1568" y="192"/>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sorterViewPr>
    <p:cViewPr>
      <p:scale>
        <a:sx n="66" d="100"/>
        <a:sy n="66" d="100"/>
      </p:scale>
      <p:origin x="0" y="0"/>
    </p:cViewPr>
  </p:sorter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68"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notesMaster" Target="notesMasters/notesMaster1.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47106" name="Rectangle 2"/>
          <p:cNvSpPr>
            <a:spLocks noGrp="1" noChangeArrowheads="1"/>
          </p:cNvSpPr>
          <p:nvPr>
            <p:ph type="hdr" sz="quarter"/>
          </p:nvPr>
        </p:nvSpPr>
        <p:spPr bwMode="auto">
          <a:xfrm>
            <a:off x="0"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eaLnBrk="1" hangingPunct="1">
              <a:defRPr sz="1200">
                <a:latin typeface="Arial" charset="0"/>
              </a:defRPr>
            </a:lvl1pPr>
          </a:lstStyle>
          <a:p>
            <a:endParaRPr lang="en-US"/>
          </a:p>
        </p:txBody>
      </p:sp>
      <p:sp>
        <p:nvSpPr>
          <p:cNvPr id="47107" name="Rectangle 3"/>
          <p:cNvSpPr>
            <a:spLocks noGrp="1" noChangeArrowheads="1"/>
          </p:cNvSpPr>
          <p:nvPr>
            <p:ph type="dt" idx="1"/>
          </p:nvPr>
        </p:nvSpPr>
        <p:spPr bwMode="auto">
          <a:xfrm>
            <a:off x="3884613" y="0"/>
            <a:ext cx="2971800" cy="4572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lvl1pPr algn="r" eaLnBrk="1" hangingPunct="1">
              <a:defRPr sz="1200">
                <a:latin typeface="Arial" charset="0"/>
              </a:defRPr>
            </a:lvl1pPr>
          </a:lstStyle>
          <a:p>
            <a:endParaRPr lang="en-US"/>
          </a:p>
        </p:txBody>
      </p:sp>
      <p:sp>
        <p:nvSpPr>
          <p:cNvPr id="47108"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p:spPr>
      </p:sp>
      <p:sp>
        <p:nvSpPr>
          <p:cNvPr id="47109" name="Rectangle 5"/>
          <p:cNvSpPr>
            <a:spLocks noGrp="1" noChangeArrowheads="1"/>
          </p:cNvSpPr>
          <p:nvPr>
            <p:ph type="body" sz="quarter" idx="3"/>
          </p:nvPr>
        </p:nvSpPr>
        <p:spPr bwMode="auto">
          <a:xfrm>
            <a:off x="685800" y="4343400"/>
            <a:ext cx="5486400" cy="4114800"/>
          </a:xfrm>
          <a:prstGeom prst="rect">
            <a:avLst/>
          </a:prstGeom>
          <a:noFill/>
          <a:ln w="9525">
            <a:noFill/>
            <a:miter lim="800000"/>
            <a:headEnd/>
            <a:tailEnd/>
          </a:ln>
          <a:effectLst/>
        </p:spPr>
        <p:txBody>
          <a:bodyPr vert="horz" wrap="square" lIns="91440" tIns="45720" rIns="91440" bIns="45720" numCol="1" anchor="t" anchorCtr="0" compatLnSpc="1">
            <a:prstTxWarp prst="textNoShape">
              <a:avLst/>
            </a:prstTxWarp>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47110" name="Rectangle 6"/>
          <p:cNvSpPr>
            <a:spLocks noGrp="1" noChangeArrowheads="1"/>
          </p:cNvSpPr>
          <p:nvPr>
            <p:ph type="ftr" sz="quarter" idx="4"/>
          </p:nvPr>
        </p:nvSpPr>
        <p:spPr bwMode="auto">
          <a:xfrm>
            <a:off x="0"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eaLnBrk="1" hangingPunct="1">
              <a:defRPr sz="1200">
                <a:latin typeface="Arial" charset="0"/>
              </a:defRPr>
            </a:lvl1pPr>
          </a:lstStyle>
          <a:p>
            <a:endParaRPr lang="en-US"/>
          </a:p>
        </p:txBody>
      </p:sp>
      <p:sp>
        <p:nvSpPr>
          <p:cNvPr id="47111" name="Rectangle 7"/>
          <p:cNvSpPr>
            <a:spLocks noGrp="1" noChangeArrowheads="1"/>
          </p:cNvSpPr>
          <p:nvPr>
            <p:ph type="sldNum" sz="quarter" idx="5"/>
          </p:nvPr>
        </p:nvSpPr>
        <p:spPr bwMode="auto">
          <a:xfrm>
            <a:off x="3884613" y="8685213"/>
            <a:ext cx="2971800" cy="457200"/>
          </a:xfrm>
          <a:prstGeom prst="rect">
            <a:avLst/>
          </a:prstGeom>
          <a:noFill/>
          <a:ln w="9525">
            <a:noFill/>
            <a:miter lim="800000"/>
            <a:headEnd/>
            <a:tailEnd/>
          </a:ln>
          <a:effectLst/>
        </p:spPr>
        <p:txBody>
          <a:bodyPr vert="horz" wrap="square" lIns="91440" tIns="45720" rIns="91440" bIns="45720" numCol="1" anchor="b" anchorCtr="0" compatLnSpc="1">
            <a:prstTxWarp prst="textNoShape">
              <a:avLst/>
            </a:prstTxWarp>
          </a:bodyPr>
          <a:lstStyle>
            <a:lvl1pPr algn="r" eaLnBrk="1" hangingPunct="1">
              <a:defRPr sz="1200">
                <a:latin typeface="Arial" charset="0"/>
              </a:defRPr>
            </a:lvl1pPr>
          </a:lstStyle>
          <a:p>
            <a:fld id="{032E7747-1C1D-417D-9934-A51468279462}" type="slidenum">
              <a:rPr lang="en-US"/>
              <a:pPr/>
              <a:t>‹#›</a:t>
            </a:fld>
            <a:endParaRPr lang="en-US"/>
          </a:p>
        </p:txBody>
      </p:sp>
    </p:spTree>
    <p:extLst>
      <p:ext uri="{BB962C8B-B14F-4D97-AF65-F5344CB8AC3E}">
        <p14:creationId xmlns:p14="http://schemas.microsoft.com/office/powerpoint/2010/main" val="65339680"/>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mn-ea"/>
        <a:cs typeface="+mn-cs"/>
      </a:defRPr>
    </a:lvl1pPr>
    <a:lvl2pPr marL="457200" algn="l" rtl="0" fontAlgn="base">
      <a:spcBef>
        <a:spcPct val="30000"/>
      </a:spcBef>
      <a:spcAft>
        <a:spcPct val="0"/>
      </a:spcAft>
      <a:defRPr sz="1200" kern="1200">
        <a:solidFill>
          <a:schemeClr val="tx1"/>
        </a:solidFill>
        <a:latin typeface="Arial" charset="0"/>
        <a:ea typeface="+mn-ea"/>
        <a:cs typeface="+mn-cs"/>
      </a:defRPr>
    </a:lvl2pPr>
    <a:lvl3pPr marL="914400" algn="l" rtl="0" fontAlgn="base">
      <a:spcBef>
        <a:spcPct val="30000"/>
      </a:spcBef>
      <a:spcAft>
        <a:spcPct val="0"/>
      </a:spcAft>
      <a:defRPr sz="1200" kern="1200">
        <a:solidFill>
          <a:schemeClr val="tx1"/>
        </a:solidFill>
        <a:latin typeface="Arial" charset="0"/>
        <a:ea typeface="+mn-ea"/>
        <a:cs typeface="+mn-cs"/>
      </a:defRPr>
    </a:lvl3pPr>
    <a:lvl4pPr marL="1371600" algn="l" rtl="0" fontAlgn="base">
      <a:spcBef>
        <a:spcPct val="30000"/>
      </a:spcBef>
      <a:spcAft>
        <a:spcPct val="0"/>
      </a:spcAft>
      <a:defRPr sz="1200" kern="1200">
        <a:solidFill>
          <a:schemeClr val="tx1"/>
        </a:solidFill>
        <a:latin typeface="Arial" charset="0"/>
        <a:ea typeface="+mn-ea"/>
        <a:cs typeface="+mn-cs"/>
      </a:defRPr>
    </a:lvl4pPr>
    <a:lvl5pPr marL="1828800" algn="l" rtl="0" fontAlgn="base">
      <a:spcBef>
        <a:spcPct val="30000"/>
      </a:spcBef>
      <a:spcAft>
        <a:spcPct val="0"/>
      </a:spcAft>
      <a:defRPr sz="1200" kern="1200">
        <a:solidFill>
          <a:schemeClr val="tx1"/>
        </a:solidFill>
        <a:latin typeface="Arial" charset="0"/>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50.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51.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5"/>
          </p:nvPr>
        </p:nvSpPr>
        <p:spPr/>
        <p:txBody>
          <a:bodyPr/>
          <a:lstStyle/>
          <a:p>
            <a:fld id="{032E7747-1C1D-417D-9934-A51468279462}" type="slidenum">
              <a:rPr lang="en-US" smtClean="0"/>
              <a:pPr/>
              <a:t>43</a:t>
            </a:fld>
            <a:endParaRPr lang="en-US"/>
          </a:p>
        </p:txBody>
      </p:sp>
    </p:spTree>
    <p:extLst>
      <p:ext uri="{BB962C8B-B14F-4D97-AF65-F5344CB8AC3E}">
        <p14:creationId xmlns:p14="http://schemas.microsoft.com/office/powerpoint/2010/main" val="3652806187"/>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2E7747-1C1D-417D-9934-A51468279462}" type="slidenum">
              <a:rPr lang="en-US" smtClean="0"/>
              <a:pPr/>
              <a:t>50</a:t>
            </a:fld>
            <a:endParaRPr lang="en-US"/>
          </a:p>
        </p:txBody>
      </p:sp>
    </p:spTree>
    <p:extLst>
      <p:ext uri="{BB962C8B-B14F-4D97-AF65-F5344CB8AC3E}">
        <p14:creationId xmlns:p14="http://schemas.microsoft.com/office/powerpoint/2010/main" val="3959917512"/>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a:p>
        </p:txBody>
      </p:sp>
      <p:sp>
        <p:nvSpPr>
          <p:cNvPr id="4" name="Slide Number Placeholder 3"/>
          <p:cNvSpPr>
            <a:spLocks noGrp="1"/>
          </p:cNvSpPr>
          <p:nvPr>
            <p:ph type="sldNum" sz="quarter" idx="10"/>
          </p:nvPr>
        </p:nvSpPr>
        <p:spPr/>
        <p:txBody>
          <a:bodyPr/>
          <a:lstStyle/>
          <a:p>
            <a:fld id="{032E7747-1C1D-417D-9934-A51468279462}" type="slidenum">
              <a:rPr lang="en-US" smtClean="0"/>
              <a:pPr/>
              <a:t>51</a:t>
            </a:fld>
            <a:endParaRPr lang="en-US"/>
          </a:p>
        </p:txBody>
      </p:sp>
    </p:spTree>
    <p:extLst>
      <p:ext uri="{BB962C8B-B14F-4D97-AF65-F5344CB8AC3E}">
        <p14:creationId xmlns:p14="http://schemas.microsoft.com/office/powerpoint/2010/main" val="3695474941"/>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11" name="Picture 10" descr="Celestia-R1---OverlayTitle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7397750" cy="6858000"/>
          </a:xfrm>
          <a:prstGeom prst="rect">
            <a:avLst/>
          </a:prstGeom>
        </p:spPr>
      </p:pic>
      <p:sp>
        <p:nvSpPr>
          <p:cNvPr id="2" name="Title 1"/>
          <p:cNvSpPr>
            <a:spLocks noGrp="1"/>
          </p:cNvSpPr>
          <p:nvPr>
            <p:ph type="ctrTitle"/>
          </p:nvPr>
        </p:nvSpPr>
        <p:spPr>
          <a:xfrm>
            <a:off x="2743973" y="1964267"/>
            <a:ext cx="5714228" cy="2421464"/>
          </a:xfrm>
        </p:spPr>
        <p:txBody>
          <a:bodyPr anchor="b">
            <a:normAutofit/>
          </a:bodyPr>
          <a:lstStyle>
            <a:lvl1pPr algn="r">
              <a:defRPr sz="4400">
                <a:effectLst/>
              </a:defRPr>
            </a:lvl1pPr>
          </a:lstStyle>
          <a:p>
            <a:r>
              <a:rPr lang="en-US" dirty="0"/>
              <a:t>Click to edit Master title style</a:t>
            </a:r>
          </a:p>
        </p:txBody>
      </p:sp>
      <p:sp>
        <p:nvSpPr>
          <p:cNvPr id="3" name="Subtitle 2"/>
          <p:cNvSpPr>
            <a:spLocks noGrp="1"/>
          </p:cNvSpPr>
          <p:nvPr>
            <p:ph type="subTitle" idx="1"/>
          </p:nvPr>
        </p:nvSpPr>
        <p:spPr>
          <a:xfrm>
            <a:off x="2743973" y="4385733"/>
            <a:ext cx="5714228" cy="1405467"/>
          </a:xfrm>
        </p:spPr>
        <p:txBody>
          <a:bodyPr anchor="t">
            <a:normAutofit/>
          </a:bodyPr>
          <a:lstStyle>
            <a:lvl1pPr marL="0" indent="0" algn="r">
              <a:buNone/>
              <a:defRPr sz="24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6752311" y="5870576"/>
            <a:ext cx="1212173" cy="377825"/>
          </a:xfrm>
        </p:spPr>
        <p:txBody>
          <a:bodyPr/>
          <a:lstStyle/>
          <a:p>
            <a:endParaRPr lang="en-US"/>
          </a:p>
        </p:txBody>
      </p:sp>
      <p:sp>
        <p:nvSpPr>
          <p:cNvPr id="5" name="Footer Placeholder 4"/>
          <p:cNvSpPr>
            <a:spLocks noGrp="1"/>
          </p:cNvSpPr>
          <p:nvPr>
            <p:ph type="ftr" sz="quarter" idx="11"/>
          </p:nvPr>
        </p:nvSpPr>
        <p:spPr>
          <a:xfrm>
            <a:off x="2743973" y="5870576"/>
            <a:ext cx="3932137" cy="377825"/>
          </a:xfrm>
        </p:spPr>
        <p:txBody>
          <a:bodyPr/>
          <a:lstStyle/>
          <a:p>
            <a:endParaRPr lang="en-US"/>
          </a:p>
        </p:txBody>
      </p:sp>
      <p:sp>
        <p:nvSpPr>
          <p:cNvPr id="6" name="Slide Number Placeholder 5"/>
          <p:cNvSpPr>
            <a:spLocks noGrp="1"/>
          </p:cNvSpPr>
          <p:nvPr>
            <p:ph type="sldNum" sz="quarter" idx="12"/>
          </p:nvPr>
        </p:nvSpPr>
        <p:spPr>
          <a:xfrm>
            <a:off x="8040685" y="5870576"/>
            <a:ext cx="417516" cy="377825"/>
          </a:xfrm>
        </p:spPr>
        <p:txBody>
          <a:bodyPr/>
          <a:lstStyle/>
          <a:p>
            <a:fld id="{DB641B7B-6AAD-4C16-AADB-62CE98A469F6}" type="slidenum">
              <a:rPr lang="en-US" smtClean="0"/>
              <a:pPr/>
              <a:t>‹#›</a:t>
            </a:fld>
            <a:endParaRPr lang="en-US"/>
          </a:p>
        </p:txBody>
      </p:sp>
      <p:sp>
        <p:nvSpPr>
          <p:cNvPr id="8" name="Rectangle 46">
            <a:extLst>
              <a:ext uri="{FF2B5EF4-FFF2-40B4-BE49-F238E27FC236}">
                <a16:creationId xmlns:a16="http://schemas.microsoft.com/office/drawing/2014/main" id="{8D57DE1A-EC19-CF4A-92F9-DB817D16C276}"/>
              </a:ext>
            </a:extLst>
          </p:cNvPr>
          <p:cNvSpPr>
            <a:spLocks noChangeArrowheads="1"/>
          </p:cNvSpPr>
          <p:nvPr userDrawn="1"/>
        </p:nvSpPr>
        <p:spPr bwMode="auto">
          <a:xfrm>
            <a:off x="1333500" y="6019801"/>
            <a:ext cx="6477000" cy="457200"/>
          </a:xfrm>
          <a:prstGeom prst="rect">
            <a:avLst/>
          </a:prstGeom>
          <a:noFill/>
          <a:ln w="9525">
            <a:noFill/>
            <a:miter lim="800000"/>
            <a:headEnd/>
            <a:tailEnd/>
          </a:ln>
        </p:spPr>
        <p:txBody>
          <a:bodyPr/>
          <a:lstStyle/>
          <a:p>
            <a:pPr algn="ctr"/>
            <a:endParaRPr lang="en-US" sz="1000">
              <a:solidFill>
                <a:srgbClr val="FFFFFF"/>
              </a:solidFill>
              <a:latin typeface="Arial" charset="0"/>
            </a:endParaRPr>
          </a:p>
        </p:txBody>
      </p:sp>
    </p:spTree>
    <p:extLst>
      <p:ext uri="{BB962C8B-B14F-4D97-AF65-F5344CB8AC3E}">
        <p14:creationId xmlns:p14="http://schemas.microsoft.com/office/powerpoint/2010/main" val="301958212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4732865"/>
            <a:ext cx="7772400" cy="566738"/>
          </a:xfrm>
        </p:spPr>
        <p:txBody>
          <a:bodyPr anchor="b">
            <a:normAutofit/>
          </a:bodyPr>
          <a:lstStyle>
            <a:lvl1pPr algn="l">
              <a:defRPr sz="20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914401" y="932112"/>
            <a:ext cx="6858000"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a:lvl1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a:xfrm>
            <a:off x="457201" y="5299603"/>
            <a:ext cx="7772400" cy="493712"/>
          </a:xfrm>
        </p:spPr>
        <p:txBody>
          <a:bodyPr>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417464270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3" y="609602"/>
            <a:ext cx="7772399"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457202" y="4343400"/>
            <a:ext cx="7772399"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2607080565"/>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7" name="Picture 1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4" name="TextBox 13"/>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5" name="TextBox 14"/>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988671" y="3352800"/>
            <a:ext cx="6876133" cy="381000"/>
          </a:xfrm>
        </p:spPr>
        <p:txBody>
          <a:bodyPr anchor="ctr">
            <a:normAutofit/>
          </a:bodyPr>
          <a:lstStyle>
            <a:lvl1pPr marL="0" indent="0">
              <a:buFontTx/>
              <a:buNone/>
              <a:defRPr sz="1600"/>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462266" y="4343400"/>
            <a:ext cx="7772400"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390248059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3291648"/>
            <a:ext cx="7772401" cy="1468800"/>
          </a:xfrm>
        </p:spPr>
        <p:txBody>
          <a:bodyPr anchor="b">
            <a:normAutofit/>
          </a:bodyPr>
          <a:lstStyle>
            <a:lvl1pPr algn="l">
              <a:defRPr sz="2800" b="0" cap="none"/>
            </a:lvl1pPr>
          </a:lstStyle>
          <a:p>
            <a:r>
              <a:rPr lang="en-US"/>
              <a:t>Click to edit Master title style</a:t>
            </a:r>
            <a:endParaRPr lang="en-US" dirty="0"/>
          </a:p>
        </p:txBody>
      </p:sp>
      <p:sp>
        <p:nvSpPr>
          <p:cNvPr id="3" name="Text Placeholder 2"/>
          <p:cNvSpPr>
            <a:spLocks noGrp="1"/>
          </p:cNvSpPr>
          <p:nvPr>
            <p:ph type="body" idx="1"/>
          </p:nvPr>
        </p:nvSpPr>
        <p:spPr>
          <a:xfrm>
            <a:off x="457200" y="4760448"/>
            <a:ext cx="7772402" cy="8604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64480926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11" name="TextBox 10"/>
          <p:cNvSpPr txBox="1"/>
          <p:nvPr/>
        </p:nvSpPr>
        <p:spPr>
          <a:xfrm>
            <a:off x="421796" y="718114"/>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6" name="TextBox 15"/>
          <p:cNvSpPr txBox="1"/>
          <p:nvPr/>
        </p:nvSpPr>
        <p:spPr>
          <a:xfrm>
            <a:off x="7735800" y="2751671"/>
            <a:ext cx="457319"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879115" y="609602"/>
            <a:ext cx="7091297"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457200" y="3886200"/>
            <a:ext cx="7772401" cy="8890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457200" y="4775200"/>
            <a:ext cx="7772401" cy="10160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2421797289"/>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4440" y="609602"/>
            <a:ext cx="7772401" cy="2743199"/>
          </a:xfrm>
        </p:spPr>
        <p:txBody>
          <a:bodyPr vert="horz" lIns="91440" tIns="45720" rIns="91440" bIns="45720" rtlCol="0" anchor="ctr">
            <a:normAutofit/>
          </a:bodyPr>
          <a:lstStyle>
            <a:lvl1pPr>
              <a:defRPr lang="en-US" sz="2800"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464440" y="3505200"/>
            <a:ext cx="7772401" cy="838200"/>
          </a:xfrm>
        </p:spPr>
        <p:txBody>
          <a:bodyPr vert="horz" lIns="91440" tIns="45720" rIns="91440" bIns="45720" rtlCol="0" anchor="b">
            <a:normAutofit/>
          </a:bodyPr>
          <a:lstStyle>
            <a:lvl1pPr>
              <a:buNone/>
              <a:defRPr lang="en-US" sz="20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464439" y="4343400"/>
            <a:ext cx="7772401" cy="1447800"/>
          </a:xfrm>
        </p:spPr>
        <p:txBody>
          <a:bodyPr anchor="t">
            <a:normAutofit/>
          </a:bodyPr>
          <a:lstStyle>
            <a:lvl1pPr marL="0" indent="0" algn="l">
              <a:buNone/>
              <a:defRPr sz="1600">
                <a:solidFill>
                  <a:schemeClr val="tx1"/>
                </a:solidFill>
              </a:defRPr>
            </a:lvl1pPr>
            <a:lvl2pPr marL="457200" indent="0">
              <a:buNone/>
              <a:defRPr sz="16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1E298CC8-98CE-45E0-8DB0-29FD1A02E612}" type="slidenum">
              <a:rPr lang="en-US" smtClean="0"/>
              <a:pPr/>
              <a:t>‹#›</a:t>
            </a:fld>
            <a:endParaRPr lang="en-US"/>
          </a:p>
        </p:txBody>
      </p:sp>
    </p:spTree>
    <p:extLst>
      <p:ext uri="{BB962C8B-B14F-4D97-AF65-F5344CB8AC3E}">
        <p14:creationId xmlns:p14="http://schemas.microsoft.com/office/powerpoint/2010/main" val="27683329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8" name="Title 1"/>
          <p:cNvSpPr>
            <a:spLocks noGrp="1"/>
          </p:cNvSpPr>
          <p:nvPr>
            <p:ph type="title"/>
          </p:nvPr>
        </p:nvSpPr>
        <p:spPr>
          <a:xfrm>
            <a:off x="457200" y="609601"/>
            <a:ext cx="7772400" cy="1456267"/>
          </a:xfrm>
        </p:spPr>
        <p:txBody>
          <a:bodyPr>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6B3EEB1A-BD0F-4DC9-862F-73315D94BB6A}" type="slidenum">
              <a:rPr lang="en-US" smtClean="0"/>
              <a:pPr/>
              <a:t>‹#›</a:t>
            </a:fld>
            <a:endParaRPr lang="en-US"/>
          </a:p>
        </p:txBody>
      </p:sp>
    </p:spTree>
    <p:extLst>
      <p:ext uri="{BB962C8B-B14F-4D97-AF65-F5344CB8AC3E}">
        <p14:creationId xmlns:p14="http://schemas.microsoft.com/office/powerpoint/2010/main" val="213235658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Vertical Title 1"/>
          <p:cNvSpPr>
            <a:spLocks noGrp="1"/>
          </p:cNvSpPr>
          <p:nvPr>
            <p:ph type="title" orient="vert"/>
          </p:nvPr>
        </p:nvSpPr>
        <p:spPr>
          <a:xfrm>
            <a:off x="6552978" y="609600"/>
            <a:ext cx="1676621" cy="5181601"/>
          </a:xfrm>
        </p:spPr>
        <p:txBody>
          <a:bodyPr vert="eaVert">
            <a:normAutofit/>
          </a:bodyPr>
          <a:lstStyle>
            <a:lvl1pPr>
              <a:defRPr sz="2800"/>
            </a:lvl1pPr>
          </a:lstStyle>
          <a:p>
            <a:r>
              <a:rPr lang="en-US"/>
              <a:t>Click to edit Master title style</a:t>
            </a:r>
            <a:endParaRPr lang="en-US" dirty="0"/>
          </a:p>
        </p:txBody>
      </p:sp>
      <p:sp>
        <p:nvSpPr>
          <p:cNvPr id="3" name="Vertical Text Placeholder 2"/>
          <p:cNvSpPr>
            <a:spLocks noGrp="1"/>
          </p:cNvSpPr>
          <p:nvPr>
            <p:ph type="body" orient="vert" idx="1"/>
          </p:nvPr>
        </p:nvSpPr>
        <p:spPr>
          <a:xfrm>
            <a:off x="457200" y="609600"/>
            <a:ext cx="5990184"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2DA2D4BD-944E-403F-A69D-F0E47430B629}" type="slidenum">
              <a:rPr lang="en-US" smtClean="0"/>
              <a:pPr/>
              <a:t>‹#›</a:t>
            </a:fld>
            <a:endParaRPr lang="en-US"/>
          </a:p>
        </p:txBody>
      </p:sp>
    </p:spTree>
    <p:extLst>
      <p:ext uri="{BB962C8B-B14F-4D97-AF65-F5344CB8AC3E}">
        <p14:creationId xmlns:p14="http://schemas.microsoft.com/office/powerpoint/2010/main" val="2736565555"/>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600" b="1"/>
            </a:lvl1p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3292FC12-6EBF-4074-9C94-592B54B84ABC}" type="slidenum">
              <a:rPr lang="en-US" smtClean="0"/>
              <a:pPr/>
              <a:t>‹#›</a:t>
            </a:fld>
            <a:endParaRPr lang="en-US"/>
          </a:p>
        </p:txBody>
      </p:sp>
    </p:spTree>
    <p:extLst>
      <p:ext uri="{BB962C8B-B14F-4D97-AF65-F5344CB8AC3E}">
        <p14:creationId xmlns:p14="http://schemas.microsoft.com/office/powerpoint/2010/main" val="4154296735"/>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8" name="Picture 7"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2" y="3308581"/>
            <a:ext cx="7772400" cy="1468800"/>
          </a:xfrm>
        </p:spPr>
        <p:txBody>
          <a:bodyPr anchor="b">
            <a:normAutofit/>
          </a:bodyPr>
          <a:lstStyle>
            <a:lvl1pPr algn="l">
              <a:defRPr sz="3200" b="0" cap="all"/>
            </a:lvl1pPr>
          </a:lstStyle>
          <a:p>
            <a:r>
              <a:rPr lang="en-US"/>
              <a:t>Click to edit Master title style</a:t>
            </a:r>
            <a:endParaRPr lang="en-US" dirty="0"/>
          </a:p>
        </p:txBody>
      </p:sp>
      <p:sp>
        <p:nvSpPr>
          <p:cNvPr id="3" name="Text Placeholder 2"/>
          <p:cNvSpPr>
            <a:spLocks noGrp="1"/>
          </p:cNvSpPr>
          <p:nvPr>
            <p:ph type="body" idx="1"/>
          </p:nvPr>
        </p:nvSpPr>
        <p:spPr>
          <a:xfrm>
            <a:off x="457201" y="4777381"/>
            <a:ext cx="7772400" cy="860400"/>
          </a:xfrm>
        </p:spPr>
        <p:txBody>
          <a:bodyPr anchor="t">
            <a:normAutofit/>
          </a:bodyPr>
          <a:lstStyle>
            <a:lvl1pPr marL="0" indent="0" algn="l">
              <a:buNone/>
              <a:defRPr sz="18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499E7FC-E2F1-49A1-9D4B-5CE5DE30E939}" type="slidenum">
              <a:rPr lang="en-US" smtClean="0"/>
              <a:pPr/>
              <a:t>‹#›</a:t>
            </a:fld>
            <a:endParaRPr lang="en-US"/>
          </a:p>
        </p:txBody>
      </p:sp>
    </p:spTree>
    <p:extLst>
      <p:ext uri="{BB962C8B-B14F-4D97-AF65-F5344CB8AC3E}">
        <p14:creationId xmlns:p14="http://schemas.microsoft.com/office/powerpoint/2010/main" val="423134586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10" name="Picture 9"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457201" y="2142068"/>
            <a:ext cx="3813048" cy="3649134"/>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4416553" y="2142068"/>
            <a:ext cx="3813048" cy="364913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80760D5B-4207-40E4-B6B3-9FA85214D2CB}" type="slidenum">
              <a:rPr lang="en-US" smtClean="0"/>
              <a:pPr/>
              <a:t>‹#›</a:t>
            </a:fld>
            <a:endParaRPr lang="en-US"/>
          </a:p>
        </p:txBody>
      </p:sp>
    </p:spTree>
    <p:extLst>
      <p:ext uri="{BB962C8B-B14F-4D97-AF65-F5344CB8AC3E}">
        <p14:creationId xmlns:p14="http://schemas.microsoft.com/office/powerpoint/2010/main" val="3527737285"/>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pic>
        <p:nvPicPr>
          <p:cNvPr id="13" name="Picture 12"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p:txBody>
          <a:bodyPr>
            <a:normAutofit/>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743480" y="2218267"/>
            <a:ext cx="3540603"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457200" y="2870201"/>
            <a:ext cx="3813048"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711120" y="2218267"/>
            <a:ext cx="3518480" cy="576262"/>
          </a:xfrm>
        </p:spPr>
        <p:txBody>
          <a:bodyPr anchor="b">
            <a:noAutofit/>
          </a:bodyPr>
          <a:lstStyle>
            <a:lvl1pPr marL="0" indent="0">
              <a:buNone/>
              <a:defRPr sz="24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416552" y="2870201"/>
            <a:ext cx="3813048"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A50FE60-8749-4BE5-B7EA-299C8A510234}" type="slidenum">
              <a:rPr lang="en-US" smtClean="0"/>
              <a:pPr/>
              <a:t>‹#›</a:t>
            </a:fld>
            <a:endParaRPr lang="en-US"/>
          </a:p>
        </p:txBody>
      </p:sp>
    </p:spTree>
    <p:extLst>
      <p:ext uri="{BB962C8B-B14F-4D97-AF65-F5344CB8AC3E}">
        <p14:creationId xmlns:p14="http://schemas.microsoft.com/office/powerpoint/2010/main" val="346268763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6" name="Picture 5"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57201" y="609601"/>
            <a:ext cx="7772400" cy="1456267"/>
          </a:xfrm>
        </p:spPr>
        <p:txBody>
          <a:bodyPr>
            <a:normAutofit/>
          </a:bodyPr>
          <a:lstStyle>
            <a:lvl1pPr>
              <a:defRPr sz="3200"/>
            </a:lvl1pPr>
          </a:lstStyle>
          <a:p>
            <a:r>
              <a:rPr lang="en-US"/>
              <a:t>Click to edit Master title style</a:t>
            </a:r>
            <a:endParaRPr lang="en-US" dirty="0"/>
          </a:p>
        </p:txBody>
      </p:sp>
      <p:sp>
        <p:nvSpPr>
          <p:cNvPr id="3" name="Date Placeholder 2"/>
          <p:cNvSpPr>
            <a:spLocks noGrp="1"/>
          </p:cNvSpPr>
          <p:nvPr>
            <p:ph type="dt" sz="half" idx="10"/>
          </p:nvPr>
        </p:nvSpPr>
        <p:spPr/>
        <p:txBody>
          <a:bodyPr/>
          <a:lstStyle/>
          <a:p>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6C8C8702-9A01-4AFC-991D-A72912961AA5}" type="slidenum">
              <a:rPr lang="en-US" smtClean="0"/>
              <a:pPr/>
              <a:t>‹#›</a:t>
            </a:fld>
            <a:endParaRPr lang="en-US"/>
          </a:p>
        </p:txBody>
      </p:sp>
    </p:spTree>
    <p:extLst>
      <p:ext uri="{BB962C8B-B14F-4D97-AF65-F5344CB8AC3E}">
        <p14:creationId xmlns:p14="http://schemas.microsoft.com/office/powerpoint/2010/main" val="2203848725"/>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Date Placeholder 1"/>
          <p:cNvSpPr>
            <a:spLocks noGrp="1"/>
          </p:cNvSpPr>
          <p:nvPr>
            <p:ph type="dt" sz="half" idx="10"/>
          </p:nvPr>
        </p:nvSpPr>
        <p:spPr/>
        <p:txBody>
          <a:bodyPr/>
          <a:lstStyle/>
          <a:p>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2608BB45-FCA4-4D3A-99F0-B0AFF3C8A4DA}" type="slidenum">
              <a:rPr lang="en-US" smtClean="0"/>
              <a:pPr/>
              <a:t>‹#›</a:t>
            </a:fld>
            <a:endParaRPr lang="en-US"/>
          </a:p>
        </p:txBody>
      </p:sp>
    </p:spTree>
    <p:extLst>
      <p:ext uri="{BB962C8B-B14F-4D97-AF65-F5344CB8AC3E}">
        <p14:creationId xmlns:p14="http://schemas.microsoft.com/office/powerpoint/2010/main" val="32461845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12" name="Picture 11"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1718" y="1557868"/>
            <a:ext cx="2862910" cy="1439332"/>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3606144" y="609601"/>
            <a:ext cx="4627975"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461718" y="2997200"/>
            <a:ext cx="2862910" cy="1845735"/>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7FB4F1BF-51AA-4944-B545-D1DBD82C2541}" type="slidenum">
              <a:rPr lang="en-US" smtClean="0"/>
              <a:pPr/>
              <a:t>‹#›</a:t>
            </a:fld>
            <a:endParaRPr lang="en-US"/>
          </a:p>
        </p:txBody>
      </p:sp>
    </p:spTree>
    <p:extLst>
      <p:ext uri="{BB962C8B-B14F-4D97-AF65-F5344CB8AC3E}">
        <p14:creationId xmlns:p14="http://schemas.microsoft.com/office/powerpoint/2010/main" val="3461358233"/>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11" name="Picture 10" descr="Celestia-R1---OverlayContentS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13956" y="0"/>
            <a:ext cx="9118600" cy="6858000"/>
          </a:xfrm>
          <a:prstGeom prst="rect">
            <a:avLst/>
          </a:prstGeom>
        </p:spPr>
      </p:pic>
      <p:sp>
        <p:nvSpPr>
          <p:cNvPr id="2" name="Title 1"/>
          <p:cNvSpPr>
            <a:spLocks noGrp="1"/>
          </p:cNvSpPr>
          <p:nvPr>
            <p:ph type="title"/>
          </p:nvPr>
        </p:nvSpPr>
        <p:spPr>
          <a:xfrm>
            <a:off x="462128" y="1735672"/>
            <a:ext cx="4097204" cy="1371600"/>
          </a:xfrm>
        </p:spPr>
        <p:txBody>
          <a:bodyPr anchor="b">
            <a:normAutofit/>
          </a:bodyPr>
          <a:lstStyle>
            <a:lvl1pPr algn="l">
              <a:defRPr sz="24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5029200" y="914400"/>
            <a:ext cx="3200400"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vert="horz" lIns="91440" tIns="45720" rIns="91440" bIns="45720" rtlCol="0" anchor="t">
            <a:normAutofit/>
          </a:bodyPr>
          <a:lstStyle>
            <a:lvl1pPr>
              <a:defRPr lang="en-US" sz="1600" dirty="0"/>
            </a:lvl1pPr>
          </a:lstStyle>
          <a:p>
            <a:pPr marL="0" lvl="0" indent="0" algn="ctr">
              <a:buNone/>
            </a:pPr>
            <a:r>
              <a:rPr lang="en-US"/>
              <a:t>Click icon to add picture</a:t>
            </a:r>
            <a:endParaRPr lang="en-US" dirty="0"/>
          </a:p>
        </p:txBody>
      </p:sp>
      <p:sp>
        <p:nvSpPr>
          <p:cNvPr id="4" name="Text Placeholder 3"/>
          <p:cNvSpPr>
            <a:spLocks noGrp="1"/>
          </p:cNvSpPr>
          <p:nvPr>
            <p:ph type="body" sz="half" idx="2"/>
          </p:nvPr>
        </p:nvSpPr>
        <p:spPr>
          <a:xfrm>
            <a:off x="462128" y="3107272"/>
            <a:ext cx="4097204"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27C1AEE-6FD4-4BD3-A894-98CF168A578A}" type="slidenum">
              <a:rPr lang="en-US" smtClean="0"/>
              <a:pPr/>
              <a:t>‹#›</a:t>
            </a:fld>
            <a:endParaRPr lang="en-US"/>
          </a:p>
        </p:txBody>
      </p:sp>
    </p:spTree>
    <p:extLst>
      <p:ext uri="{BB962C8B-B14F-4D97-AF65-F5344CB8AC3E}">
        <p14:creationId xmlns:p14="http://schemas.microsoft.com/office/powerpoint/2010/main" val="2537430764"/>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457200" y="609601"/>
            <a:ext cx="7772400"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457200" y="2142068"/>
            <a:ext cx="7772400"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6523712" y="5870576"/>
            <a:ext cx="1212173"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endParaRPr lang="en-US"/>
          </a:p>
        </p:txBody>
      </p:sp>
      <p:sp>
        <p:nvSpPr>
          <p:cNvPr id="5" name="Footer Placeholder 4"/>
          <p:cNvSpPr>
            <a:spLocks noGrp="1"/>
          </p:cNvSpPr>
          <p:nvPr>
            <p:ph type="ftr" sz="quarter" idx="3"/>
          </p:nvPr>
        </p:nvSpPr>
        <p:spPr>
          <a:xfrm>
            <a:off x="457200" y="5870576"/>
            <a:ext cx="5990311"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7812085" y="5870576"/>
            <a:ext cx="417516"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1E298CC8-98CE-45E0-8DB0-29FD1A02E612}" type="slidenum">
              <a:rPr lang="en-US" smtClean="0"/>
              <a:pPr/>
              <a:t>‹#›</a:t>
            </a:fld>
            <a:endParaRPr lang="en-US"/>
          </a:p>
        </p:txBody>
      </p:sp>
      <p:sp>
        <p:nvSpPr>
          <p:cNvPr id="7" name="Rectangle 46">
            <a:extLst>
              <a:ext uri="{FF2B5EF4-FFF2-40B4-BE49-F238E27FC236}">
                <a16:creationId xmlns:a16="http://schemas.microsoft.com/office/drawing/2014/main" id="{FE0C22BA-E388-8649-AF2D-671DDC83D2BE}"/>
              </a:ext>
            </a:extLst>
          </p:cNvPr>
          <p:cNvSpPr>
            <a:spLocks noChangeArrowheads="1"/>
          </p:cNvSpPr>
          <p:nvPr userDrawn="1"/>
        </p:nvSpPr>
        <p:spPr bwMode="auto">
          <a:xfrm>
            <a:off x="1371600" y="6248400"/>
            <a:ext cx="6477000" cy="457200"/>
          </a:xfrm>
          <a:prstGeom prst="rect">
            <a:avLst/>
          </a:prstGeom>
          <a:noFill/>
          <a:ln w="9525">
            <a:noFill/>
            <a:miter lim="800000"/>
            <a:headEnd/>
            <a:tailEnd/>
          </a:ln>
        </p:spPr>
        <p:txBody>
          <a:bodyPr/>
          <a:lstStyle/>
          <a:p>
            <a:pPr algn="ctr"/>
            <a:endParaRPr lang="en-US" sz="1000">
              <a:latin typeface="Arial" charset="0"/>
            </a:endParaRPr>
          </a:p>
        </p:txBody>
      </p:sp>
    </p:spTree>
    <p:extLst>
      <p:ext uri="{BB962C8B-B14F-4D97-AF65-F5344CB8AC3E}">
        <p14:creationId xmlns:p14="http://schemas.microsoft.com/office/powerpoint/2010/main" val="2379465975"/>
      </p:ext>
    </p:extLst>
  </p:cSld>
  <p:clrMap bg1="dk1" tx1="lt1" bg2="dk2" tx2="lt2" accent1="accent1" accent2="accent2" accent3="accent3" accent4="accent4" accent5="accent5" accent6="accent6" hlink="hlink" folHlink="folHlink"/>
  <p:sldLayoutIdLst>
    <p:sldLayoutId id="2147483994" r:id="rId1"/>
    <p:sldLayoutId id="2147483995" r:id="rId2"/>
    <p:sldLayoutId id="2147483996" r:id="rId3"/>
    <p:sldLayoutId id="2147483997" r:id="rId4"/>
    <p:sldLayoutId id="2147483998" r:id="rId5"/>
    <p:sldLayoutId id="2147483999" r:id="rId6"/>
    <p:sldLayoutId id="2147484000" r:id="rId7"/>
    <p:sldLayoutId id="2147484001" r:id="rId8"/>
    <p:sldLayoutId id="2147484002" r:id="rId9"/>
    <p:sldLayoutId id="2147484003" r:id="rId10"/>
    <p:sldLayoutId id="2147484004" r:id="rId11"/>
    <p:sldLayoutId id="2147484005" r:id="rId12"/>
    <p:sldLayoutId id="2147484006" r:id="rId13"/>
    <p:sldLayoutId id="2147484007" r:id="rId14"/>
    <p:sldLayoutId id="2147484008" r:id="rId15"/>
    <p:sldLayoutId id="2147484009" r:id="rId16"/>
    <p:sldLayoutId id="2147484010" r:id="rId17"/>
  </p:sldLayoutIdLst>
  <p:txStyles>
    <p:titleStyle>
      <a:lvl1pPr algn="l" defTabSz="457200" rtl="0" eaLnBrk="1" latinLnBrk="0" hangingPunct="1">
        <a:spcBef>
          <a:spcPct val="0"/>
        </a:spcBef>
        <a:buNone/>
        <a:defRPr sz="3600" b="1"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2770" name="Rectangle 2"/>
          <p:cNvSpPr>
            <a:spLocks noGrp="1" noChangeArrowheads="1"/>
          </p:cNvSpPr>
          <p:nvPr>
            <p:ph type="ctrTitle"/>
          </p:nvPr>
        </p:nvSpPr>
        <p:spPr>
          <a:xfrm>
            <a:off x="533400" y="1887897"/>
            <a:ext cx="7924801" cy="2497836"/>
          </a:xfrm>
        </p:spPr>
        <p:txBody>
          <a:bodyPr>
            <a:normAutofit/>
          </a:bodyPr>
          <a:lstStyle/>
          <a:p>
            <a:r>
              <a:rPr lang="en-US" sz="4800" dirty="0"/>
              <a:t>Cardiorespiratory Fitness</a:t>
            </a:r>
          </a:p>
        </p:txBody>
      </p:sp>
      <p:sp>
        <p:nvSpPr>
          <p:cNvPr id="32771" name="Rectangle 3"/>
          <p:cNvSpPr>
            <a:spLocks noGrp="1" noChangeArrowheads="1"/>
          </p:cNvSpPr>
          <p:nvPr>
            <p:ph type="subTitle" idx="1"/>
          </p:nvPr>
        </p:nvSpPr>
        <p:spPr/>
        <p:txBody>
          <a:bodyPr>
            <a:normAutofit/>
          </a:bodyPr>
          <a:lstStyle/>
          <a:p>
            <a:r>
              <a:rPr lang="en-US" sz="3600" b="1" dirty="0"/>
              <a:t>Chapter three</a:t>
            </a:r>
          </a:p>
        </p:txBody>
      </p:sp>
    </p:spTree>
    <p:extLst>
      <p:ext uri="{BB962C8B-B14F-4D97-AF65-F5344CB8AC3E}">
        <p14:creationId xmlns:p14="http://schemas.microsoft.com/office/powerpoint/2010/main" val="2303682360"/>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8F019-18B3-8E4B-BEE8-8EC8B50FB847}"/>
              </a:ext>
            </a:extLst>
          </p:cNvPr>
          <p:cNvSpPr>
            <a:spLocks noGrp="1"/>
          </p:cNvSpPr>
          <p:nvPr>
            <p:ph type="title"/>
          </p:nvPr>
        </p:nvSpPr>
        <p:spPr/>
        <p:txBody>
          <a:bodyPr/>
          <a:lstStyle/>
          <a:p>
            <a:r>
              <a:rPr lang="en-US" dirty="0"/>
              <a:t>Hemoglobin</a:t>
            </a:r>
          </a:p>
        </p:txBody>
      </p:sp>
      <p:sp>
        <p:nvSpPr>
          <p:cNvPr id="6" name="Content Placeholder 5">
            <a:extLst>
              <a:ext uri="{FF2B5EF4-FFF2-40B4-BE49-F238E27FC236}">
                <a16:creationId xmlns:a16="http://schemas.microsoft.com/office/drawing/2014/main" id="{C932BB02-25DC-C74B-8A79-4F28E2975280}"/>
              </a:ext>
            </a:extLst>
          </p:cNvPr>
          <p:cNvSpPr>
            <a:spLocks noGrp="1"/>
          </p:cNvSpPr>
          <p:nvPr>
            <p:ph idx="1"/>
          </p:nvPr>
        </p:nvSpPr>
        <p:spPr/>
        <p:txBody>
          <a:bodyPr>
            <a:normAutofit/>
          </a:bodyPr>
          <a:lstStyle/>
          <a:p>
            <a:r>
              <a:rPr lang="en-US" sz="2800" b="1" dirty="0"/>
              <a:t>Hemoglobin</a:t>
            </a:r>
            <a:r>
              <a:rPr lang="en-US" sz="2800" dirty="0"/>
              <a:t> is the iron-containing protein within the RBC that temporarily binds to and transports O2</a:t>
            </a:r>
          </a:p>
          <a:p>
            <a:pPr lvl="1"/>
            <a:r>
              <a:rPr lang="en-US" sz="2800" dirty="0"/>
              <a:t>Binds to O2 in the lungs</a:t>
            </a:r>
          </a:p>
          <a:p>
            <a:pPr lvl="1"/>
            <a:r>
              <a:rPr lang="en-US" sz="2800" dirty="0"/>
              <a:t>Release O2 in the cells</a:t>
            </a:r>
          </a:p>
        </p:txBody>
      </p:sp>
    </p:spTree>
    <p:extLst>
      <p:ext uri="{BB962C8B-B14F-4D97-AF65-F5344CB8AC3E}">
        <p14:creationId xmlns:p14="http://schemas.microsoft.com/office/powerpoint/2010/main" val="325184597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99CE7-CF92-B54E-83BE-5130D511C6C8}"/>
              </a:ext>
            </a:extLst>
          </p:cNvPr>
          <p:cNvSpPr>
            <a:spLocks noGrp="1"/>
          </p:cNvSpPr>
          <p:nvPr>
            <p:ph type="title"/>
          </p:nvPr>
        </p:nvSpPr>
        <p:spPr/>
        <p:txBody>
          <a:bodyPr/>
          <a:lstStyle/>
          <a:p>
            <a:r>
              <a:rPr lang="en-US" dirty="0"/>
              <a:t>Blood Vessels</a:t>
            </a:r>
          </a:p>
        </p:txBody>
      </p:sp>
      <p:sp>
        <p:nvSpPr>
          <p:cNvPr id="4" name="Content Placeholder 3">
            <a:extLst>
              <a:ext uri="{FF2B5EF4-FFF2-40B4-BE49-F238E27FC236}">
                <a16:creationId xmlns:a16="http://schemas.microsoft.com/office/drawing/2014/main" id="{91A58797-DDE2-E14F-A1B2-1EF2FE00B705}"/>
              </a:ext>
            </a:extLst>
          </p:cNvPr>
          <p:cNvSpPr>
            <a:spLocks noGrp="1"/>
          </p:cNvSpPr>
          <p:nvPr>
            <p:ph idx="1"/>
          </p:nvPr>
        </p:nvSpPr>
        <p:spPr/>
        <p:txBody>
          <a:bodyPr>
            <a:normAutofit/>
          </a:bodyPr>
          <a:lstStyle/>
          <a:p>
            <a:r>
              <a:rPr lang="en-US" sz="2600" dirty="0"/>
              <a:t>Consists of arteries, veins, arterioles, venules, and capillaries.</a:t>
            </a:r>
          </a:p>
          <a:p>
            <a:r>
              <a:rPr lang="en-US" sz="2600" dirty="0"/>
              <a:t>Responsible for moving blood throughout the body.</a:t>
            </a:r>
          </a:p>
        </p:txBody>
      </p:sp>
    </p:spTree>
    <p:extLst>
      <p:ext uri="{BB962C8B-B14F-4D97-AF65-F5344CB8AC3E}">
        <p14:creationId xmlns:p14="http://schemas.microsoft.com/office/powerpoint/2010/main" val="78717051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4D99CE7-CF92-B54E-83BE-5130D511C6C8}"/>
              </a:ext>
            </a:extLst>
          </p:cNvPr>
          <p:cNvSpPr>
            <a:spLocks noGrp="1"/>
          </p:cNvSpPr>
          <p:nvPr>
            <p:ph type="title"/>
          </p:nvPr>
        </p:nvSpPr>
        <p:spPr/>
        <p:txBody>
          <a:bodyPr/>
          <a:lstStyle/>
          <a:p>
            <a:r>
              <a:rPr lang="en-US" dirty="0"/>
              <a:t>Blood Vessels (continued)</a:t>
            </a:r>
          </a:p>
        </p:txBody>
      </p:sp>
      <p:sp>
        <p:nvSpPr>
          <p:cNvPr id="4" name="Content Placeholder 3">
            <a:extLst>
              <a:ext uri="{FF2B5EF4-FFF2-40B4-BE49-F238E27FC236}">
                <a16:creationId xmlns:a16="http://schemas.microsoft.com/office/drawing/2014/main" id="{91A58797-DDE2-E14F-A1B2-1EF2FE00B705}"/>
              </a:ext>
            </a:extLst>
          </p:cNvPr>
          <p:cNvSpPr>
            <a:spLocks noGrp="1"/>
          </p:cNvSpPr>
          <p:nvPr>
            <p:ph idx="1"/>
          </p:nvPr>
        </p:nvSpPr>
        <p:spPr/>
        <p:txBody>
          <a:bodyPr>
            <a:normAutofit fontScale="92500" lnSpcReduction="10000"/>
          </a:bodyPr>
          <a:lstStyle/>
          <a:p>
            <a:r>
              <a:rPr lang="en-US" sz="2600" dirty="0"/>
              <a:t>They can control blood flow through vasoconstriction and vasodilation. </a:t>
            </a:r>
          </a:p>
          <a:p>
            <a:pPr lvl="1"/>
            <a:r>
              <a:rPr lang="en-US" sz="2600" dirty="0"/>
              <a:t>This allows the body to increase or decrease blood flow to tissues as needed.</a:t>
            </a:r>
          </a:p>
          <a:p>
            <a:pPr lvl="1"/>
            <a:r>
              <a:rPr lang="en-US" sz="2600" dirty="0"/>
              <a:t>For example, working muscles need more oxygen, so the vessels going to those muscles dilate (increase diameter) to deliver more oxygenated blood. When the muscles are resting and need less oxygen, the vessels constrict (decrease diameter) to reduce delivery.</a:t>
            </a:r>
          </a:p>
        </p:txBody>
      </p:sp>
    </p:spTree>
    <p:extLst>
      <p:ext uri="{BB962C8B-B14F-4D97-AF65-F5344CB8AC3E}">
        <p14:creationId xmlns:p14="http://schemas.microsoft.com/office/powerpoint/2010/main" val="271558167"/>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The Respiratory System</a:t>
            </a:r>
          </a:p>
        </p:txBody>
      </p:sp>
      <p:sp>
        <p:nvSpPr>
          <p:cNvPr id="37891" name="Rectangle 3"/>
          <p:cNvSpPr>
            <a:spLocks noGrp="1" noChangeArrowheads="1"/>
          </p:cNvSpPr>
          <p:nvPr>
            <p:ph idx="1"/>
          </p:nvPr>
        </p:nvSpPr>
        <p:spPr/>
        <p:txBody>
          <a:bodyPr>
            <a:noAutofit/>
          </a:bodyPr>
          <a:lstStyle/>
          <a:p>
            <a:r>
              <a:rPr lang="en-US" sz="2600" dirty="0"/>
              <a:t>Comprised of the trachea, bronchi, bronchioles, and lungs.</a:t>
            </a:r>
          </a:p>
          <a:p>
            <a:r>
              <a:rPr lang="en-US" sz="2600" dirty="0"/>
              <a:t>Functions to inhale air containing O2 into to the body and exhaling air containing CO2 out</a:t>
            </a:r>
          </a:p>
          <a:p>
            <a:r>
              <a:rPr lang="en-US" sz="2600" dirty="0"/>
              <a:t>Contraction of the diaphragm and ribcage muscles pulls air into the lungs and delivers it to specialized </a:t>
            </a:r>
            <a:r>
              <a:rPr lang="en-US" sz="2600" b="1" dirty="0"/>
              <a:t>alveoli</a:t>
            </a:r>
          </a:p>
        </p:txBody>
      </p:sp>
    </p:spTree>
    <p:extLst>
      <p:ext uri="{BB962C8B-B14F-4D97-AF65-F5344CB8AC3E}">
        <p14:creationId xmlns:p14="http://schemas.microsoft.com/office/powerpoint/2010/main" val="2066683824"/>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7890" name="Rectangle 2"/>
          <p:cNvSpPr>
            <a:spLocks noGrp="1" noChangeArrowheads="1"/>
          </p:cNvSpPr>
          <p:nvPr>
            <p:ph type="title"/>
          </p:nvPr>
        </p:nvSpPr>
        <p:spPr/>
        <p:txBody>
          <a:bodyPr/>
          <a:lstStyle/>
          <a:p>
            <a:r>
              <a:rPr lang="en-US" dirty="0"/>
              <a:t>The Respiratory System (continued)</a:t>
            </a:r>
          </a:p>
        </p:txBody>
      </p:sp>
      <p:sp>
        <p:nvSpPr>
          <p:cNvPr id="37891" name="Rectangle 3"/>
          <p:cNvSpPr>
            <a:spLocks noGrp="1" noChangeArrowheads="1"/>
          </p:cNvSpPr>
          <p:nvPr>
            <p:ph idx="1"/>
          </p:nvPr>
        </p:nvSpPr>
        <p:spPr/>
        <p:txBody>
          <a:bodyPr>
            <a:noAutofit/>
          </a:bodyPr>
          <a:lstStyle/>
          <a:p>
            <a:r>
              <a:rPr lang="en-US" sz="2800" dirty="0"/>
              <a:t>Gas exchange specifically occurs within the alveoli of the lungs where O2 moves into the blood and CO2 moves out</a:t>
            </a:r>
          </a:p>
          <a:p>
            <a:r>
              <a:rPr lang="en-US" sz="2800" dirty="0"/>
              <a:t>The ability to pick up and deliver oxygen is critical for the optimal functioning of the body</a:t>
            </a:r>
            <a:endParaRPr lang="en-US" sz="2800" u="sng" dirty="0"/>
          </a:p>
        </p:txBody>
      </p:sp>
    </p:spTree>
    <p:extLst>
      <p:ext uri="{BB962C8B-B14F-4D97-AF65-F5344CB8AC3E}">
        <p14:creationId xmlns:p14="http://schemas.microsoft.com/office/powerpoint/2010/main" val="1778522891"/>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400" dirty="0"/>
              <a:t>What is the purpose of the Cardiorespiratory System?</a:t>
            </a:r>
          </a:p>
        </p:txBody>
      </p:sp>
      <p:sp>
        <p:nvSpPr>
          <p:cNvPr id="3" name="Content Placeholder 2"/>
          <p:cNvSpPr>
            <a:spLocks noGrp="1"/>
          </p:cNvSpPr>
          <p:nvPr>
            <p:ph idx="1"/>
          </p:nvPr>
        </p:nvSpPr>
        <p:spPr/>
        <p:txBody>
          <a:bodyPr>
            <a:normAutofit/>
          </a:bodyPr>
          <a:lstStyle/>
          <a:p>
            <a:r>
              <a:rPr lang="en-US" sz="3000" dirty="0"/>
              <a:t>Why do we need the oxygen supply we get from the the cardiorespiratory system?</a:t>
            </a:r>
          </a:p>
          <a:p>
            <a:pPr lvl="1"/>
            <a:r>
              <a:rPr lang="en-US" sz="3000" dirty="0"/>
              <a:t>The simple answer is to make energy.</a:t>
            </a:r>
          </a:p>
        </p:txBody>
      </p:sp>
    </p:spTree>
    <p:extLst>
      <p:ext uri="{BB962C8B-B14F-4D97-AF65-F5344CB8AC3E}">
        <p14:creationId xmlns:p14="http://schemas.microsoft.com/office/powerpoint/2010/main" val="53746951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39938" name="Rectangle 2"/>
          <p:cNvSpPr>
            <a:spLocks noGrp="1" noChangeArrowheads="1"/>
          </p:cNvSpPr>
          <p:nvPr>
            <p:ph type="title"/>
          </p:nvPr>
        </p:nvSpPr>
        <p:spPr/>
        <p:txBody>
          <a:bodyPr>
            <a:normAutofit/>
          </a:bodyPr>
          <a:lstStyle/>
          <a:p>
            <a:r>
              <a:rPr lang="en-US" dirty="0"/>
              <a:t>Energy Production</a:t>
            </a:r>
          </a:p>
        </p:txBody>
      </p:sp>
      <p:sp>
        <p:nvSpPr>
          <p:cNvPr id="39939" name="Rectangle 3"/>
          <p:cNvSpPr>
            <a:spLocks noGrp="1" noChangeArrowheads="1"/>
          </p:cNvSpPr>
          <p:nvPr>
            <p:ph idx="1"/>
          </p:nvPr>
        </p:nvSpPr>
        <p:spPr/>
        <p:txBody>
          <a:bodyPr>
            <a:normAutofit/>
          </a:bodyPr>
          <a:lstStyle/>
          <a:p>
            <a:r>
              <a:rPr lang="en-US" sz="2800" b="1" i="1" dirty="0"/>
              <a:t>Metabolism</a:t>
            </a:r>
            <a:r>
              <a:rPr lang="en-US" sz="2800" dirty="0"/>
              <a:t> is the sum of all chemical processes in the body</a:t>
            </a:r>
          </a:p>
          <a:p>
            <a:r>
              <a:rPr lang="en-US" sz="2800" dirty="0"/>
              <a:t>The efficiency at which your body uses energy is known as your </a:t>
            </a:r>
            <a:r>
              <a:rPr lang="en-US" sz="2800" b="1" dirty="0"/>
              <a:t>metabolic rate</a:t>
            </a:r>
          </a:p>
          <a:p>
            <a:r>
              <a:rPr lang="en-US" sz="2800" dirty="0"/>
              <a:t>Physically fit people are able to effectively generate a higher metabolic rate than non-fit people</a:t>
            </a:r>
            <a:endParaRPr lang="en-US" sz="2800" b="1" dirty="0"/>
          </a:p>
        </p:txBody>
      </p:sp>
    </p:spTree>
    <p:extLst>
      <p:ext uri="{BB962C8B-B14F-4D97-AF65-F5344CB8AC3E}">
        <p14:creationId xmlns:p14="http://schemas.microsoft.com/office/powerpoint/2010/main" val="3740179597"/>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FA11235-8446-4148-A9DB-4EF758B3131E}"/>
              </a:ext>
            </a:extLst>
          </p:cNvPr>
          <p:cNvSpPr>
            <a:spLocks noGrp="1"/>
          </p:cNvSpPr>
          <p:nvPr>
            <p:ph type="title"/>
          </p:nvPr>
        </p:nvSpPr>
        <p:spPr/>
        <p:txBody>
          <a:bodyPr/>
          <a:lstStyle/>
          <a:p>
            <a:r>
              <a:rPr lang="en-US" b="1" dirty="0"/>
              <a:t>Energy</a:t>
            </a:r>
          </a:p>
        </p:txBody>
      </p:sp>
      <p:sp>
        <p:nvSpPr>
          <p:cNvPr id="3" name="Content Placeholder 2">
            <a:extLst>
              <a:ext uri="{FF2B5EF4-FFF2-40B4-BE49-F238E27FC236}">
                <a16:creationId xmlns:a16="http://schemas.microsoft.com/office/drawing/2014/main" id="{00BFB0AC-FD93-DF4C-9FBF-8BF005B98E9A}"/>
              </a:ext>
            </a:extLst>
          </p:cNvPr>
          <p:cNvSpPr>
            <a:spLocks noGrp="1"/>
          </p:cNvSpPr>
          <p:nvPr>
            <p:ph idx="1"/>
          </p:nvPr>
        </p:nvSpPr>
        <p:spPr/>
        <p:txBody>
          <a:bodyPr>
            <a:noAutofit/>
          </a:bodyPr>
          <a:lstStyle/>
          <a:p>
            <a:r>
              <a:rPr lang="en-US" sz="3000" dirty="0"/>
              <a:t>The energy currency of all living things is </a:t>
            </a:r>
            <a:r>
              <a:rPr lang="en-US" sz="3000" b="1" i="1" dirty="0"/>
              <a:t>adenosine triphosphate </a:t>
            </a:r>
            <a:endParaRPr lang="en-US" sz="3000" dirty="0"/>
          </a:p>
          <a:p>
            <a:r>
              <a:rPr lang="en-US" sz="3000" dirty="0"/>
              <a:t>Referred to as “currency” because, like money, it can be earned, banked, saved, spent, and exchanged</a:t>
            </a:r>
          </a:p>
          <a:p>
            <a:r>
              <a:rPr lang="en-US" sz="3000" dirty="0"/>
              <a:t>Generally referred to simply as ATP</a:t>
            </a:r>
          </a:p>
        </p:txBody>
      </p:sp>
    </p:spTree>
    <p:extLst>
      <p:ext uri="{BB962C8B-B14F-4D97-AF65-F5344CB8AC3E}">
        <p14:creationId xmlns:p14="http://schemas.microsoft.com/office/powerpoint/2010/main" val="191561668"/>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58132-9628-9A45-B8DE-26570EEB2704}"/>
              </a:ext>
            </a:extLst>
          </p:cNvPr>
          <p:cNvSpPr>
            <a:spLocks noGrp="1"/>
          </p:cNvSpPr>
          <p:nvPr>
            <p:ph type="title"/>
          </p:nvPr>
        </p:nvSpPr>
        <p:spPr/>
        <p:txBody>
          <a:bodyPr/>
          <a:lstStyle/>
          <a:p>
            <a:r>
              <a:rPr lang="en-US" dirty="0"/>
              <a:t>Adenosine triphosphate</a:t>
            </a:r>
          </a:p>
        </p:txBody>
      </p:sp>
      <p:sp>
        <p:nvSpPr>
          <p:cNvPr id="3" name="Content Placeholder 2">
            <a:extLst>
              <a:ext uri="{FF2B5EF4-FFF2-40B4-BE49-F238E27FC236}">
                <a16:creationId xmlns:a16="http://schemas.microsoft.com/office/drawing/2014/main" id="{012B2BC6-30B8-E34A-ACCD-4E49219688F5}"/>
              </a:ext>
            </a:extLst>
          </p:cNvPr>
          <p:cNvSpPr>
            <a:spLocks noGrp="1"/>
          </p:cNvSpPr>
          <p:nvPr>
            <p:ph idx="1"/>
          </p:nvPr>
        </p:nvSpPr>
        <p:spPr/>
        <p:txBody>
          <a:bodyPr>
            <a:noAutofit/>
          </a:bodyPr>
          <a:lstStyle/>
          <a:p>
            <a:r>
              <a:rPr lang="en-US" sz="2800" dirty="0"/>
              <a:t>Energy is stored in the high-energy bonds between the three phosphate groups of ATP and released when they are broken</a:t>
            </a:r>
          </a:p>
          <a:p>
            <a:pPr lvl="1"/>
            <a:r>
              <a:rPr lang="en-US" sz="2800" dirty="0"/>
              <a:t>ATP breaks down into adenosine diphosphate (ADP) and a free phosphate atom. This process releases energy that cells can use to do work, such as muscle contraction.</a:t>
            </a:r>
          </a:p>
        </p:txBody>
      </p:sp>
    </p:spTree>
    <p:extLst>
      <p:ext uri="{BB962C8B-B14F-4D97-AF65-F5344CB8AC3E}">
        <p14:creationId xmlns:p14="http://schemas.microsoft.com/office/powerpoint/2010/main" val="113857068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1F58132-9628-9A45-B8DE-26570EEB2704}"/>
              </a:ext>
            </a:extLst>
          </p:cNvPr>
          <p:cNvSpPr>
            <a:spLocks noGrp="1"/>
          </p:cNvSpPr>
          <p:nvPr>
            <p:ph type="title"/>
          </p:nvPr>
        </p:nvSpPr>
        <p:spPr/>
        <p:txBody>
          <a:bodyPr/>
          <a:lstStyle/>
          <a:p>
            <a:r>
              <a:rPr lang="en-US" dirty="0"/>
              <a:t>Adenosine triphosphate (continued)</a:t>
            </a:r>
          </a:p>
        </p:txBody>
      </p:sp>
      <p:sp>
        <p:nvSpPr>
          <p:cNvPr id="3" name="Content Placeholder 2">
            <a:extLst>
              <a:ext uri="{FF2B5EF4-FFF2-40B4-BE49-F238E27FC236}">
                <a16:creationId xmlns:a16="http://schemas.microsoft.com/office/drawing/2014/main" id="{012B2BC6-30B8-E34A-ACCD-4E49219688F5}"/>
              </a:ext>
            </a:extLst>
          </p:cNvPr>
          <p:cNvSpPr>
            <a:spLocks noGrp="1"/>
          </p:cNvSpPr>
          <p:nvPr>
            <p:ph idx="1"/>
          </p:nvPr>
        </p:nvSpPr>
        <p:spPr/>
        <p:txBody>
          <a:bodyPr>
            <a:noAutofit/>
          </a:bodyPr>
          <a:lstStyle/>
          <a:p>
            <a:r>
              <a:rPr lang="en-US" sz="2800" dirty="0"/>
              <a:t>ADP and a free phosphate can be put back together to reform ATP This process requires energy that we get from the food we eat.</a:t>
            </a:r>
          </a:p>
          <a:p>
            <a:pPr lvl="1"/>
            <a:r>
              <a:rPr lang="en-US" sz="2800" dirty="0"/>
              <a:t>When we say that “we use carbs &amp; fats for energy”, what we are really saying is that we use carbs &amp; fats to rebuild ATP</a:t>
            </a:r>
          </a:p>
        </p:txBody>
      </p:sp>
    </p:spTree>
    <p:extLst>
      <p:ext uri="{BB962C8B-B14F-4D97-AF65-F5344CB8AC3E}">
        <p14:creationId xmlns:p14="http://schemas.microsoft.com/office/powerpoint/2010/main" val="2935863999"/>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600" b="1" dirty="0"/>
              <a:t>Objectives</a:t>
            </a:r>
          </a:p>
        </p:txBody>
      </p:sp>
      <p:sp>
        <p:nvSpPr>
          <p:cNvPr id="3" name="Content Placeholder 2"/>
          <p:cNvSpPr>
            <a:spLocks noGrp="1"/>
          </p:cNvSpPr>
          <p:nvPr>
            <p:ph idx="1"/>
          </p:nvPr>
        </p:nvSpPr>
        <p:spPr/>
        <p:txBody>
          <a:bodyPr>
            <a:noAutofit/>
          </a:bodyPr>
          <a:lstStyle/>
          <a:p>
            <a:pPr lvl="0"/>
            <a:r>
              <a:rPr lang="en-US" sz="2600" dirty="0"/>
              <a:t>Define the cardiovascular and respiratory system</a:t>
            </a:r>
          </a:p>
          <a:p>
            <a:pPr lvl="0"/>
            <a:r>
              <a:rPr lang="en-US" sz="2600" dirty="0"/>
              <a:t>Describe how the cardiorespiratory system works</a:t>
            </a:r>
          </a:p>
          <a:p>
            <a:pPr lvl="0"/>
            <a:r>
              <a:rPr lang="en-US" sz="2600" dirty="0"/>
              <a:t>Identify the benefits of cardiorespiratory fitness</a:t>
            </a:r>
          </a:p>
          <a:p>
            <a:pPr lvl="0"/>
            <a:r>
              <a:rPr lang="en-US" sz="2600" dirty="0"/>
              <a:t>What is the importance of this system? </a:t>
            </a:r>
          </a:p>
          <a:p>
            <a:pPr lvl="0"/>
            <a:r>
              <a:rPr lang="en-US" sz="2600" dirty="0"/>
              <a:t>Identify methods for assessing and improving the cardiorespiratory system</a:t>
            </a:r>
          </a:p>
        </p:txBody>
      </p:sp>
    </p:spTree>
    <p:extLst>
      <p:ext uri="{BB962C8B-B14F-4D97-AF65-F5344CB8AC3E}">
        <p14:creationId xmlns:p14="http://schemas.microsoft.com/office/powerpoint/2010/main" val="390127783"/>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711B21-9169-3242-93D5-6C80BC02F2E5}"/>
              </a:ext>
            </a:extLst>
          </p:cNvPr>
          <p:cNvSpPr>
            <a:spLocks noGrp="1"/>
          </p:cNvSpPr>
          <p:nvPr>
            <p:ph type="title"/>
          </p:nvPr>
        </p:nvSpPr>
        <p:spPr/>
        <p:txBody>
          <a:bodyPr/>
          <a:lstStyle/>
          <a:p>
            <a:r>
              <a:rPr lang="en-US" dirty="0"/>
              <a:t>Energy Production</a:t>
            </a:r>
          </a:p>
        </p:txBody>
      </p:sp>
      <p:sp>
        <p:nvSpPr>
          <p:cNvPr id="3" name="Content Placeholder 2">
            <a:extLst>
              <a:ext uri="{FF2B5EF4-FFF2-40B4-BE49-F238E27FC236}">
                <a16:creationId xmlns:a16="http://schemas.microsoft.com/office/drawing/2014/main" id="{7F415B80-7D72-E34C-AA0C-FDD1F59EAB74}"/>
              </a:ext>
            </a:extLst>
          </p:cNvPr>
          <p:cNvSpPr>
            <a:spLocks noGrp="1"/>
          </p:cNvSpPr>
          <p:nvPr>
            <p:ph idx="1"/>
          </p:nvPr>
        </p:nvSpPr>
        <p:spPr/>
        <p:txBody>
          <a:bodyPr>
            <a:noAutofit/>
          </a:bodyPr>
          <a:lstStyle/>
          <a:p>
            <a:r>
              <a:rPr lang="en-US" sz="2800" dirty="0"/>
              <a:t>We use 3 different energy systems rebuild ATP and help fuel cellular activities within our bodies</a:t>
            </a:r>
          </a:p>
          <a:p>
            <a:r>
              <a:rPr lang="en-US" sz="2800" dirty="0"/>
              <a:t>These systems use different fuels and chemical processes and perform different, specific functions during exercise</a:t>
            </a:r>
          </a:p>
        </p:txBody>
      </p:sp>
    </p:spTree>
    <p:extLst>
      <p:ext uri="{BB962C8B-B14F-4D97-AF65-F5344CB8AC3E}">
        <p14:creationId xmlns:p14="http://schemas.microsoft.com/office/powerpoint/2010/main" val="1568486042"/>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B1EC1E-58C2-4D4F-9D52-EDFAC44ACF0A}"/>
              </a:ext>
            </a:extLst>
          </p:cNvPr>
          <p:cNvSpPr>
            <a:spLocks noGrp="1"/>
          </p:cNvSpPr>
          <p:nvPr>
            <p:ph type="title"/>
          </p:nvPr>
        </p:nvSpPr>
        <p:spPr/>
        <p:txBody>
          <a:bodyPr>
            <a:normAutofit/>
          </a:bodyPr>
          <a:lstStyle/>
          <a:p>
            <a:r>
              <a:rPr lang="en-US" dirty="0"/>
              <a:t>Immediate Energy System</a:t>
            </a:r>
          </a:p>
        </p:txBody>
      </p:sp>
      <p:sp>
        <p:nvSpPr>
          <p:cNvPr id="3" name="Content Placeholder 2">
            <a:extLst>
              <a:ext uri="{FF2B5EF4-FFF2-40B4-BE49-F238E27FC236}">
                <a16:creationId xmlns:a16="http://schemas.microsoft.com/office/drawing/2014/main" id="{E6D0ADCD-FCD9-1048-9F03-A0386DE037B3}"/>
              </a:ext>
            </a:extLst>
          </p:cNvPr>
          <p:cNvSpPr>
            <a:spLocks noGrp="1"/>
          </p:cNvSpPr>
          <p:nvPr>
            <p:ph idx="1"/>
          </p:nvPr>
        </p:nvSpPr>
        <p:spPr/>
        <p:txBody>
          <a:bodyPr>
            <a:normAutofit/>
          </a:bodyPr>
          <a:lstStyle/>
          <a:p>
            <a:r>
              <a:rPr lang="en-US" sz="2800" dirty="0"/>
              <a:t>Utilizes creatine phosphate and creatine kinase</a:t>
            </a:r>
          </a:p>
          <a:p>
            <a:r>
              <a:rPr lang="en-US" sz="2800" dirty="0"/>
              <a:t>A phosphate atom is transferred from creatine phosphate directly to ADP, yielding ATP</a:t>
            </a:r>
          </a:p>
          <a:p>
            <a:r>
              <a:rPr lang="en-US" sz="2800" dirty="0"/>
              <a:t>This is an anaerobic (no O2 required) process that can provide the cell with enough energy for about 10-20 seconds of work</a:t>
            </a:r>
          </a:p>
        </p:txBody>
      </p:sp>
    </p:spTree>
    <p:extLst>
      <p:ext uri="{BB962C8B-B14F-4D97-AF65-F5344CB8AC3E}">
        <p14:creationId xmlns:p14="http://schemas.microsoft.com/office/powerpoint/2010/main" val="75407869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EF07C61-856F-794E-BCB1-995C96446B87}"/>
              </a:ext>
            </a:extLst>
          </p:cNvPr>
          <p:cNvSpPr>
            <a:spLocks noGrp="1"/>
          </p:cNvSpPr>
          <p:nvPr>
            <p:ph type="title"/>
          </p:nvPr>
        </p:nvSpPr>
        <p:spPr/>
        <p:txBody>
          <a:bodyPr/>
          <a:lstStyle/>
          <a:p>
            <a:r>
              <a:rPr lang="en-US" dirty="0"/>
              <a:t>Non-oxidative Energy System</a:t>
            </a:r>
          </a:p>
        </p:txBody>
      </p:sp>
      <p:sp>
        <p:nvSpPr>
          <p:cNvPr id="3" name="Content Placeholder 2">
            <a:extLst>
              <a:ext uri="{FF2B5EF4-FFF2-40B4-BE49-F238E27FC236}">
                <a16:creationId xmlns:a16="http://schemas.microsoft.com/office/drawing/2014/main" id="{29C0FF40-7734-0641-ADC1-C43DC6355E83}"/>
              </a:ext>
            </a:extLst>
          </p:cNvPr>
          <p:cNvSpPr>
            <a:spLocks noGrp="1"/>
          </p:cNvSpPr>
          <p:nvPr>
            <p:ph idx="1"/>
          </p:nvPr>
        </p:nvSpPr>
        <p:spPr/>
        <p:txBody>
          <a:bodyPr>
            <a:normAutofit/>
          </a:bodyPr>
          <a:lstStyle/>
          <a:p>
            <a:r>
              <a:rPr lang="en-US" sz="2800" dirty="0"/>
              <a:t>Uses one glucose molecule as an energy source to rebuild 2 molecules of ATP</a:t>
            </a:r>
          </a:p>
          <a:p>
            <a:r>
              <a:rPr lang="en-US" sz="2800" dirty="0"/>
              <a:t>Also an anaerobic process</a:t>
            </a:r>
          </a:p>
          <a:p>
            <a:r>
              <a:rPr lang="en-US" sz="2800" dirty="0"/>
              <a:t>Produces lactic acid as a by-product</a:t>
            </a:r>
          </a:p>
          <a:p>
            <a:r>
              <a:rPr lang="en-US" sz="2800" dirty="0"/>
              <a:t>Able to provide the cell with enough energy for about 2 minutes of work total</a:t>
            </a:r>
          </a:p>
        </p:txBody>
      </p:sp>
    </p:spTree>
    <p:extLst>
      <p:ext uri="{BB962C8B-B14F-4D97-AF65-F5344CB8AC3E}">
        <p14:creationId xmlns:p14="http://schemas.microsoft.com/office/powerpoint/2010/main" val="150629920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6DEB5-CC44-6B45-96B7-EED81F820150}"/>
              </a:ext>
            </a:extLst>
          </p:cNvPr>
          <p:cNvSpPr>
            <a:spLocks noGrp="1"/>
          </p:cNvSpPr>
          <p:nvPr>
            <p:ph type="title"/>
          </p:nvPr>
        </p:nvSpPr>
        <p:spPr/>
        <p:txBody>
          <a:bodyPr/>
          <a:lstStyle/>
          <a:p>
            <a:r>
              <a:rPr lang="en-US" dirty="0"/>
              <a:t>Oxidative Energy System</a:t>
            </a:r>
          </a:p>
        </p:txBody>
      </p:sp>
      <p:sp>
        <p:nvSpPr>
          <p:cNvPr id="3" name="Content Placeholder 2">
            <a:extLst>
              <a:ext uri="{FF2B5EF4-FFF2-40B4-BE49-F238E27FC236}">
                <a16:creationId xmlns:a16="http://schemas.microsoft.com/office/drawing/2014/main" id="{D6AB85C7-4ABC-7148-BBB6-9432A9C4295F}"/>
              </a:ext>
            </a:extLst>
          </p:cNvPr>
          <p:cNvSpPr>
            <a:spLocks noGrp="1"/>
          </p:cNvSpPr>
          <p:nvPr>
            <p:ph idx="1"/>
          </p:nvPr>
        </p:nvSpPr>
        <p:spPr/>
        <p:txBody>
          <a:bodyPr>
            <a:normAutofit/>
          </a:bodyPr>
          <a:lstStyle/>
          <a:p>
            <a:r>
              <a:rPr lang="en-US" sz="2600" dirty="0"/>
              <a:t>Uses one glucose molecule as an energy source to rebuild 32 molecules of ATP</a:t>
            </a:r>
          </a:p>
          <a:p>
            <a:r>
              <a:rPr lang="en-US" sz="2600" dirty="0"/>
              <a:t>It is an aerobic process (requires O2) that occurs in a cell’s mitochondria</a:t>
            </a:r>
          </a:p>
          <a:p>
            <a:r>
              <a:rPr lang="en-US" sz="2600" dirty="0"/>
              <a:t>Produces CO2 and water as by-products</a:t>
            </a:r>
          </a:p>
        </p:txBody>
      </p:sp>
    </p:spTree>
    <p:extLst>
      <p:ext uri="{BB962C8B-B14F-4D97-AF65-F5344CB8AC3E}">
        <p14:creationId xmlns:p14="http://schemas.microsoft.com/office/powerpoint/2010/main" val="3681944748"/>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3C6DEB5-CC44-6B45-96B7-EED81F820150}"/>
              </a:ext>
            </a:extLst>
          </p:cNvPr>
          <p:cNvSpPr>
            <a:spLocks noGrp="1"/>
          </p:cNvSpPr>
          <p:nvPr>
            <p:ph type="title"/>
          </p:nvPr>
        </p:nvSpPr>
        <p:spPr/>
        <p:txBody>
          <a:bodyPr/>
          <a:lstStyle/>
          <a:p>
            <a:r>
              <a:rPr lang="en-US" dirty="0"/>
              <a:t>Oxidative Energy System</a:t>
            </a:r>
          </a:p>
        </p:txBody>
      </p:sp>
      <p:sp>
        <p:nvSpPr>
          <p:cNvPr id="3" name="Content Placeholder 2">
            <a:extLst>
              <a:ext uri="{FF2B5EF4-FFF2-40B4-BE49-F238E27FC236}">
                <a16:creationId xmlns:a16="http://schemas.microsoft.com/office/drawing/2014/main" id="{D6AB85C7-4ABC-7148-BBB6-9432A9C4295F}"/>
              </a:ext>
            </a:extLst>
          </p:cNvPr>
          <p:cNvSpPr>
            <a:spLocks noGrp="1"/>
          </p:cNvSpPr>
          <p:nvPr>
            <p:ph idx="1"/>
          </p:nvPr>
        </p:nvSpPr>
        <p:spPr/>
        <p:txBody>
          <a:bodyPr>
            <a:normAutofit/>
          </a:bodyPr>
          <a:lstStyle/>
          <a:p>
            <a:r>
              <a:rPr lang="en-US" sz="2600" dirty="0"/>
              <a:t>Provides the energy for work lasting longer than 2 minutes.</a:t>
            </a:r>
          </a:p>
          <a:p>
            <a:r>
              <a:rPr lang="en-US" sz="2600" dirty="0"/>
              <a:t>The ultimate duration of work that can be fueled is dictated by one’s fitness. People in better shape can work longer.</a:t>
            </a:r>
          </a:p>
          <a:p>
            <a:r>
              <a:rPr lang="en-US" sz="2600" dirty="0"/>
              <a:t>This system can also utilize fat (common) and protein (uncommon) molecules in place of glucose</a:t>
            </a:r>
          </a:p>
        </p:txBody>
      </p:sp>
    </p:spTree>
    <p:extLst>
      <p:ext uri="{BB962C8B-B14F-4D97-AF65-F5344CB8AC3E}">
        <p14:creationId xmlns:p14="http://schemas.microsoft.com/office/powerpoint/2010/main" val="4096684539"/>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Energy System is primarily Being Used When…</a:t>
            </a:r>
          </a:p>
        </p:txBody>
      </p:sp>
      <p:sp>
        <p:nvSpPr>
          <p:cNvPr id="3" name="Content Placeholder 2"/>
          <p:cNvSpPr>
            <a:spLocks noGrp="1"/>
          </p:cNvSpPr>
          <p:nvPr>
            <p:ph idx="1"/>
          </p:nvPr>
        </p:nvSpPr>
        <p:spPr/>
        <p:txBody>
          <a:bodyPr>
            <a:normAutofit/>
          </a:bodyPr>
          <a:lstStyle/>
          <a:p>
            <a:r>
              <a:rPr lang="en-US" sz="2600" dirty="0"/>
              <a:t>Cycling for 50 miles?</a:t>
            </a:r>
          </a:p>
          <a:p>
            <a:r>
              <a:rPr lang="en-US" sz="2600" dirty="0"/>
              <a:t>Sprinting 100 meters in 12 seconds?</a:t>
            </a:r>
          </a:p>
          <a:p>
            <a:r>
              <a:rPr lang="en-US" sz="2600" dirty="0"/>
              <a:t>Completing a 30-minute yoga routine?</a:t>
            </a:r>
          </a:p>
          <a:p>
            <a:r>
              <a:rPr lang="en-US" sz="2600" dirty="0"/>
              <a:t>Running an 800 meter world record (currently 1 minute and 40 seconds)</a:t>
            </a:r>
          </a:p>
          <a:p>
            <a:r>
              <a:rPr lang="en-US" sz="2600" dirty="0"/>
              <a:t>A 45-second jog to your car in the rain?</a:t>
            </a:r>
          </a:p>
          <a:p>
            <a:r>
              <a:rPr lang="en-US" sz="2600" dirty="0"/>
              <a:t>Sleeping in class?</a:t>
            </a:r>
          </a:p>
        </p:txBody>
      </p:sp>
    </p:spTree>
    <p:extLst>
      <p:ext uri="{BB962C8B-B14F-4D97-AF65-F5344CB8AC3E}">
        <p14:creationId xmlns:p14="http://schemas.microsoft.com/office/powerpoint/2010/main" val="2967986318"/>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6802" name="Rectangle 2"/>
          <p:cNvSpPr>
            <a:spLocks noGrp="1" noChangeArrowheads="1"/>
          </p:cNvSpPr>
          <p:nvPr>
            <p:ph type="title"/>
          </p:nvPr>
        </p:nvSpPr>
        <p:spPr/>
        <p:txBody>
          <a:bodyPr/>
          <a:lstStyle/>
          <a:p>
            <a:r>
              <a:rPr lang="en-US" dirty="0"/>
              <a:t>Combining Energy Systems</a:t>
            </a:r>
          </a:p>
        </p:txBody>
      </p:sp>
      <p:sp>
        <p:nvSpPr>
          <p:cNvPr id="76803" name="Rectangle 3"/>
          <p:cNvSpPr>
            <a:spLocks noGrp="1" noChangeArrowheads="1"/>
          </p:cNvSpPr>
          <p:nvPr>
            <p:ph idx="1"/>
          </p:nvPr>
        </p:nvSpPr>
        <p:spPr/>
        <p:txBody>
          <a:bodyPr>
            <a:normAutofit/>
          </a:bodyPr>
          <a:lstStyle/>
          <a:p>
            <a:r>
              <a:rPr lang="en-US" sz="3000" dirty="0"/>
              <a:t>The 3 energy systems do not work independently of each other.</a:t>
            </a:r>
          </a:p>
          <a:p>
            <a:r>
              <a:rPr lang="en-US" sz="3000" dirty="0"/>
              <a:t>They can be used in combination during exercise, based upon the intensity and duration of the activity.</a:t>
            </a:r>
          </a:p>
        </p:txBody>
      </p:sp>
    </p:spTree>
    <p:extLst>
      <p:ext uri="{BB962C8B-B14F-4D97-AF65-F5344CB8AC3E}">
        <p14:creationId xmlns:p14="http://schemas.microsoft.com/office/powerpoint/2010/main" val="255210251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E206BFE-3942-E541-9F27-4CEE1A68BFB9}"/>
              </a:ext>
            </a:extLst>
          </p:cNvPr>
          <p:cNvSpPr>
            <a:spLocks noGrp="1"/>
          </p:cNvSpPr>
          <p:nvPr>
            <p:ph type="title"/>
          </p:nvPr>
        </p:nvSpPr>
        <p:spPr/>
        <p:txBody>
          <a:bodyPr>
            <a:normAutofit/>
          </a:bodyPr>
          <a:lstStyle/>
          <a:p>
            <a:r>
              <a:rPr lang="en-US" sz="3400" b="1" dirty="0"/>
              <a:t>Cardiovascular Adaptations</a:t>
            </a:r>
            <a:endParaRPr lang="en-US" sz="3400" dirty="0"/>
          </a:p>
        </p:txBody>
      </p:sp>
      <p:sp>
        <p:nvSpPr>
          <p:cNvPr id="3" name="Content Placeholder 2">
            <a:extLst>
              <a:ext uri="{FF2B5EF4-FFF2-40B4-BE49-F238E27FC236}">
                <a16:creationId xmlns:a16="http://schemas.microsoft.com/office/drawing/2014/main" id="{2D2D7AAB-9342-5445-86CA-EB60C995968F}"/>
              </a:ext>
            </a:extLst>
          </p:cNvPr>
          <p:cNvSpPr>
            <a:spLocks noGrp="1"/>
          </p:cNvSpPr>
          <p:nvPr>
            <p:ph idx="1"/>
          </p:nvPr>
        </p:nvSpPr>
        <p:spPr/>
        <p:txBody>
          <a:bodyPr>
            <a:noAutofit/>
          </a:bodyPr>
          <a:lstStyle/>
          <a:p>
            <a:r>
              <a:rPr lang="en-US" sz="2800" dirty="0"/>
              <a:t>More oxygen in the bloodstream would be meaningless unless this oxygen can then be delivered to the cells.</a:t>
            </a:r>
          </a:p>
          <a:p>
            <a:r>
              <a:rPr lang="en-US" sz="2800" dirty="0"/>
              <a:t>As a result of training, the heart’s capacity to circulate blood increases.</a:t>
            </a:r>
          </a:p>
          <a:p>
            <a:r>
              <a:rPr lang="en-US" sz="2800" dirty="0"/>
              <a:t>Like other muscles of the body, the heart muscle increases in size &amp; strength with training.</a:t>
            </a:r>
          </a:p>
        </p:txBody>
      </p:sp>
    </p:spTree>
    <p:extLst>
      <p:ext uri="{BB962C8B-B14F-4D97-AF65-F5344CB8AC3E}">
        <p14:creationId xmlns:p14="http://schemas.microsoft.com/office/powerpoint/2010/main" val="1491640671"/>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57FB7D5-B0A9-DC49-9EAD-A143BF6AF8F1}"/>
              </a:ext>
            </a:extLst>
          </p:cNvPr>
          <p:cNvSpPr>
            <a:spLocks noGrp="1"/>
          </p:cNvSpPr>
          <p:nvPr>
            <p:ph type="title"/>
          </p:nvPr>
        </p:nvSpPr>
        <p:spPr/>
        <p:txBody>
          <a:bodyPr>
            <a:normAutofit/>
          </a:bodyPr>
          <a:lstStyle/>
          <a:p>
            <a:r>
              <a:rPr lang="en-US" sz="3400" dirty="0"/>
              <a:t>Cardiovascular Adaptations (Continued 1)</a:t>
            </a:r>
          </a:p>
        </p:txBody>
      </p:sp>
      <p:sp>
        <p:nvSpPr>
          <p:cNvPr id="3" name="Content Placeholder 2">
            <a:extLst>
              <a:ext uri="{FF2B5EF4-FFF2-40B4-BE49-F238E27FC236}">
                <a16:creationId xmlns:a16="http://schemas.microsoft.com/office/drawing/2014/main" id="{7DA5B5E9-17E2-374D-A190-8E0A314F87EC}"/>
              </a:ext>
            </a:extLst>
          </p:cNvPr>
          <p:cNvSpPr>
            <a:spLocks noGrp="1"/>
          </p:cNvSpPr>
          <p:nvPr>
            <p:ph idx="1"/>
          </p:nvPr>
        </p:nvSpPr>
        <p:spPr/>
        <p:txBody>
          <a:bodyPr>
            <a:normAutofit fontScale="92500" lnSpcReduction="10000"/>
          </a:bodyPr>
          <a:lstStyle/>
          <a:p>
            <a:r>
              <a:rPr lang="en-US" sz="3000" b="1" i="1" dirty="0"/>
              <a:t>Cardiac hypertrophy </a:t>
            </a:r>
            <a:r>
              <a:rPr lang="en-US" sz="3000" dirty="0"/>
              <a:t>– in increase in the mass and thickness of the heart wall</a:t>
            </a:r>
          </a:p>
          <a:p>
            <a:r>
              <a:rPr lang="en-US" sz="3000" dirty="0"/>
              <a:t>It’s not uncommon to see resting heart rate decrease as a result of endurance training.</a:t>
            </a:r>
          </a:p>
          <a:p>
            <a:pPr lvl="1"/>
            <a:r>
              <a:rPr lang="en-US" sz="3000" dirty="0"/>
              <a:t>Average individual resting HR = 75 beats/min</a:t>
            </a:r>
          </a:p>
          <a:p>
            <a:pPr lvl="1"/>
            <a:r>
              <a:rPr lang="en-US" sz="3000" dirty="0"/>
              <a:t>Highly-trained resting HR = 30-40 beats/min</a:t>
            </a:r>
          </a:p>
        </p:txBody>
      </p:sp>
    </p:spTree>
    <p:extLst>
      <p:ext uri="{BB962C8B-B14F-4D97-AF65-F5344CB8AC3E}">
        <p14:creationId xmlns:p14="http://schemas.microsoft.com/office/powerpoint/2010/main" val="1348933173"/>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3466C4-302E-9842-ABB7-14759DADB98B}"/>
              </a:ext>
            </a:extLst>
          </p:cNvPr>
          <p:cNvSpPr>
            <a:spLocks noGrp="1"/>
          </p:cNvSpPr>
          <p:nvPr>
            <p:ph type="title"/>
          </p:nvPr>
        </p:nvSpPr>
        <p:spPr/>
        <p:txBody>
          <a:bodyPr>
            <a:normAutofit/>
          </a:bodyPr>
          <a:lstStyle/>
          <a:p>
            <a:r>
              <a:rPr lang="en-US" sz="3400" b="1" dirty="0"/>
              <a:t>Cardiovascular Adaptations </a:t>
            </a:r>
            <a:r>
              <a:rPr lang="en-US" sz="3400" dirty="0"/>
              <a:t>(Continued 2)</a:t>
            </a:r>
          </a:p>
        </p:txBody>
      </p:sp>
      <p:sp>
        <p:nvSpPr>
          <p:cNvPr id="3" name="Content Placeholder 2">
            <a:extLst>
              <a:ext uri="{FF2B5EF4-FFF2-40B4-BE49-F238E27FC236}">
                <a16:creationId xmlns:a16="http://schemas.microsoft.com/office/drawing/2014/main" id="{B4CAE374-F7A5-064E-A873-A30FF1A211E9}"/>
              </a:ext>
            </a:extLst>
          </p:cNvPr>
          <p:cNvSpPr>
            <a:spLocks noGrp="1"/>
          </p:cNvSpPr>
          <p:nvPr>
            <p:ph idx="1"/>
          </p:nvPr>
        </p:nvSpPr>
        <p:spPr/>
        <p:txBody>
          <a:bodyPr>
            <a:normAutofit fontScale="92500"/>
          </a:bodyPr>
          <a:lstStyle/>
          <a:p>
            <a:r>
              <a:rPr lang="en-US" sz="3000" dirty="0"/>
              <a:t>The decrease in HR causes an increase in the heart’s </a:t>
            </a:r>
            <a:r>
              <a:rPr lang="en-US" sz="3000" b="1" dirty="0"/>
              <a:t>stroke volume </a:t>
            </a:r>
            <a:r>
              <a:rPr lang="en-US" sz="3000" dirty="0"/>
              <a:t>(amount of blood being ejected from the heart per beat).</a:t>
            </a:r>
          </a:p>
          <a:p>
            <a:r>
              <a:rPr lang="en-US" sz="3000" b="1" i="1" dirty="0"/>
              <a:t>Cardiac output </a:t>
            </a:r>
            <a:r>
              <a:rPr lang="en-US" sz="3000" dirty="0"/>
              <a:t>is a key indicator of cardiac health and fitness. </a:t>
            </a:r>
          </a:p>
          <a:p>
            <a:pPr lvl="1"/>
            <a:r>
              <a:rPr lang="en-US" sz="3000" i="1" dirty="0"/>
              <a:t>Cardiac output = stroke volume x heart rate</a:t>
            </a:r>
          </a:p>
          <a:p>
            <a:r>
              <a:rPr lang="en-US" sz="3200" dirty="0"/>
              <a:t>Also see an increased RBC count</a:t>
            </a:r>
          </a:p>
        </p:txBody>
      </p:sp>
    </p:spTree>
    <p:extLst>
      <p:ext uri="{BB962C8B-B14F-4D97-AF65-F5344CB8AC3E}">
        <p14:creationId xmlns:p14="http://schemas.microsoft.com/office/powerpoint/2010/main" val="69930362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8272BC-6639-0C45-8DA9-1251FC457079}"/>
              </a:ext>
            </a:extLst>
          </p:cNvPr>
          <p:cNvSpPr>
            <a:spLocks noGrp="1"/>
          </p:cNvSpPr>
          <p:nvPr>
            <p:ph type="title"/>
          </p:nvPr>
        </p:nvSpPr>
        <p:spPr/>
        <p:txBody>
          <a:bodyPr>
            <a:normAutofit/>
          </a:bodyPr>
          <a:lstStyle/>
          <a:p>
            <a:r>
              <a:rPr lang="en-US" sz="3300" dirty="0"/>
              <a:t>Cardiorespiratory Endurance</a:t>
            </a:r>
          </a:p>
        </p:txBody>
      </p:sp>
      <p:sp>
        <p:nvSpPr>
          <p:cNvPr id="3" name="Content Placeholder 2">
            <a:extLst>
              <a:ext uri="{FF2B5EF4-FFF2-40B4-BE49-F238E27FC236}">
                <a16:creationId xmlns:a16="http://schemas.microsoft.com/office/drawing/2014/main" id="{57A4D8F1-D4C7-9A43-A72D-C1C7F51C9DD9}"/>
              </a:ext>
            </a:extLst>
          </p:cNvPr>
          <p:cNvSpPr>
            <a:spLocks noGrp="1"/>
          </p:cNvSpPr>
          <p:nvPr>
            <p:ph idx="1"/>
          </p:nvPr>
        </p:nvSpPr>
        <p:spPr/>
        <p:txBody>
          <a:bodyPr>
            <a:noAutofit/>
          </a:bodyPr>
          <a:lstStyle/>
          <a:p>
            <a:r>
              <a:rPr lang="en-US" sz="2600" dirty="0"/>
              <a:t>The ability of the body to perform prolonged, large-muscle, dynamic exercise at moderate to high levels of intensity required efficient cardiorespiratory function.</a:t>
            </a:r>
          </a:p>
          <a:p>
            <a:r>
              <a:rPr lang="en-US" sz="2600" dirty="0"/>
              <a:t>Have an understanding of the body processes involved in cardiorespiratory endurance exercise can help you design a safe and effective fitness program for many individuals.</a:t>
            </a:r>
          </a:p>
        </p:txBody>
      </p:sp>
    </p:spTree>
    <p:extLst>
      <p:ext uri="{BB962C8B-B14F-4D97-AF65-F5344CB8AC3E}">
        <p14:creationId xmlns:p14="http://schemas.microsoft.com/office/powerpoint/2010/main" val="75418886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833F592-D700-544D-B33C-99D4A215FE18}"/>
              </a:ext>
            </a:extLst>
          </p:cNvPr>
          <p:cNvSpPr>
            <a:spLocks noGrp="1"/>
          </p:cNvSpPr>
          <p:nvPr>
            <p:ph type="title"/>
          </p:nvPr>
        </p:nvSpPr>
        <p:spPr/>
        <p:txBody>
          <a:bodyPr>
            <a:normAutofit/>
          </a:bodyPr>
          <a:lstStyle/>
          <a:p>
            <a:r>
              <a:rPr lang="en-US" sz="3400" b="1" dirty="0"/>
              <a:t>Pulmonary Adaptations</a:t>
            </a:r>
            <a:endParaRPr lang="en-US" sz="3400" dirty="0"/>
          </a:p>
        </p:txBody>
      </p:sp>
      <p:sp>
        <p:nvSpPr>
          <p:cNvPr id="3" name="Content Placeholder 2">
            <a:extLst>
              <a:ext uri="{FF2B5EF4-FFF2-40B4-BE49-F238E27FC236}">
                <a16:creationId xmlns:a16="http://schemas.microsoft.com/office/drawing/2014/main" id="{05716F12-3FF0-2B46-BA8F-CF58801CB632}"/>
              </a:ext>
            </a:extLst>
          </p:cNvPr>
          <p:cNvSpPr>
            <a:spLocks noGrp="1"/>
          </p:cNvSpPr>
          <p:nvPr>
            <p:ph idx="1"/>
          </p:nvPr>
        </p:nvSpPr>
        <p:spPr/>
        <p:txBody>
          <a:bodyPr>
            <a:noAutofit/>
          </a:bodyPr>
          <a:lstStyle/>
          <a:p>
            <a:r>
              <a:rPr lang="en-US" sz="2800" dirty="0"/>
              <a:t>In terms of adaptations, increased oxygen attainment and delivery are key.</a:t>
            </a:r>
          </a:p>
          <a:p>
            <a:r>
              <a:rPr lang="en-US" sz="2800" dirty="0"/>
              <a:t>The lungs must be able to handle more oxygen if more energy is to be produced.</a:t>
            </a:r>
          </a:p>
          <a:p>
            <a:r>
              <a:rPr lang="en-US" sz="2800" dirty="0"/>
              <a:t>Two very important pulmonary adaptations occur as a result of exercise:</a:t>
            </a:r>
          </a:p>
        </p:txBody>
      </p:sp>
    </p:spTree>
    <p:extLst>
      <p:ext uri="{BB962C8B-B14F-4D97-AF65-F5344CB8AC3E}">
        <p14:creationId xmlns:p14="http://schemas.microsoft.com/office/powerpoint/2010/main" val="1127053902"/>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7F457-620B-304E-BBDC-1A6915D5540C}"/>
              </a:ext>
            </a:extLst>
          </p:cNvPr>
          <p:cNvSpPr>
            <a:spLocks noGrp="1"/>
          </p:cNvSpPr>
          <p:nvPr>
            <p:ph type="title"/>
          </p:nvPr>
        </p:nvSpPr>
        <p:spPr/>
        <p:txBody>
          <a:bodyPr>
            <a:normAutofit/>
          </a:bodyPr>
          <a:lstStyle/>
          <a:p>
            <a:r>
              <a:rPr lang="en-US" sz="3400" dirty="0"/>
              <a:t>Two Pulmonary Adaptations</a:t>
            </a:r>
          </a:p>
        </p:txBody>
      </p:sp>
      <p:sp>
        <p:nvSpPr>
          <p:cNvPr id="3" name="Content Placeholder 2">
            <a:extLst>
              <a:ext uri="{FF2B5EF4-FFF2-40B4-BE49-F238E27FC236}">
                <a16:creationId xmlns:a16="http://schemas.microsoft.com/office/drawing/2014/main" id="{E78E176C-C03A-3B49-9099-2FC13810A5A6}"/>
              </a:ext>
            </a:extLst>
          </p:cNvPr>
          <p:cNvSpPr>
            <a:spLocks noGrp="1"/>
          </p:cNvSpPr>
          <p:nvPr>
            <p:ph idx="1"/>
          </p:nvPr>
        </p:nvSpPr>
        <p:spPr/>
        <p:txBody>
          <a:bodyPr>
            <a:noAutofit/>
          </a:bodyPr>
          <a:lstStyle/>
          <a:p>
            <a:pPr marL="228600" indent="-342900">
              <a:buFont typeface="+mj-lt"/>
              <a:buAutoNum type="arabicPeriod"/>
            </a:pPr>
            <a:r>
              <a:rPr lang="en-US" sz="2800" dirty="0"/>
              <a:t>Pulmonary </a:t>
            </a:r>
            <a:r>
              <a:rPr lang="en-US" sz="2800" b="1" dirty="0"/>
              <a:t>tidal volume</a:t>
            </a:r>
            <a:r>
              <a:rPr lang="en-US" sz="2800" dirty="0"/>
              <a:t>, which is the amount of air inhaled with each breath, increases.</a:t>
            </a:r>
          </a:p>
          <a:p>
            <a:pPr marL="228600" indent="-342900">
              <a:buFont typeface="+mj-lt"/>
              <a:buAutoNum type="arabicPeriod"/>
            </a:pPr>
            <a:r>
              <a:rPr lang="en-US" sz="2800" dirty="0"/>
              <a:t>Pulmonary </a:t>
            </a:r>
            <a:r>
              <a:rPr lang="en-US" sz="2800" b="1" dirty="0"/>
              <a:t>diffusion capacity</a:t>
            </a:r>
            <a:r>
              <a:rPr lang="en-US" sz="2800" dirty="0"/>
              <a:t>, which is the ability of oxygen to move from the lungs into the blood) improves.</a:t>
            </a:r>
          </a:p>
        </p:txBody>
      </p:sp>
    </p:spTree>
    <p:extLst>
      <p:ext uri="{BB962C8B-B14F-4D97-AF65-F5344CB8AC3E}">
        <p14:creationId xmlns:p14="http://schemas.microsoft.com/office/powerpoint/2010/main" val="2401712497"/>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D47F457-620B-304E-BBDC-1A6915D5540C}"/>
              </a:ext>
            </a:extLst>
          </p:cNvPr>
          <p:cNvSpPr>
            <a:spLocks noGrp="1"/>
          </p:cNvSpPr>
          <p:nvPr>
            <p:ph type="title"/>
          </p:nvPr>
        </p:nvSpPr>
        <p:spPr/>
        <p:txBody>
          <a:bodyPr>
            <a:normAutofit/>
          </a:bodyPr>
          <a:lstStyle/>
          <a:p>
            <a:r>
              <a:rPr lang="en-US" sz="3300" dirty="0"/>
              <a:t>Pulmonary Adaptation Results</a:t>
            </a:r>
          </a:p>
        </p:txBody>
      </p:sp>
      <p:sp>
        <p:nvSpPr>
          <p:cNvPr id="3" name="Content Placeholder 2">
            <a:extLst>
              <a:ext uri="{FF2B5EF4-FFF2-40B4-BE49-F238E27FC236}">
                <a16:creationId xmlns:a16="http://schemas.microsoft.com/office/drawing/2014/main" id="{E78E176C-C03A-3B49-9099-2FC13810A5A6}"/>
              </a:ext>
            </a:extLst>
          </p:cNvPr>
          <p:cNvSpPr>
            <a:spLocks noGrp="1"/>
          </p:cNvSpPr>
          <p:nvPr>
            <p:ph idx="1"/>
          </p:nvPr>
        </p:nvSpPr>
        <p:spPr/>
        <p:txBody>
          <a:bodyPr>
            <a:noAutofit/>
          </a:bodyPr>
          <a:lstStyle/>
          <a:p>
            <a:r>
              <a:rPr lang="en-US" sz="2600" dirty="0"/>
              <a:t>These 2 adaptations result in more oxygen moving into the blood with each breath.</a:t>
            </a:r>
          </a:p>
          <a:p>
            <a:r>
              <a:rPr lang="en-US" sz="2600" dirty="0"/>
              <a:t>The oxygen can then be delivered to cells for increased ATP production.</a:t>
            </a:r>
          </a:p>
          <a:p>
            <a:r>
              <a:rPr lang="en-US" sz="2600" dirty="0"/>
              <a:t>More ATP means more work can be done.</a:t>
            </a:r>
          </a:p>
        </p:txBody>
      </p:sp>
    </p:spTree>
    <p:extLst>
      <p:ext uri="{BB962C8B-B14F-4D97-AF65-F5344CB8AC3E}">
        <p14:creationId xmlns:p14="http://schemas.microsoft.com/office/powerpoint/2010/main" val="3214241870"/>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2824C03-7EC8-6544-B37B-89E97F502C0B}"/>
              </a:ext>
            </a:extLst>
          </p:cNvPr>
          <p:cNvSpPr>
            <a:spLocks noGrp="1"/>
          </p:cNvSpPr>
          <p:nvPr>
            <p:ph type="title"/>
          </p:nvPr>
        </p:nvSpPr>
        <p:spPr/>
        <p:txBody>
          <a:bodyPr/>
          <a:lstStyle/>
          <a:p>
            <a:r>
              <a:rPr lang="en-US" b="1" dirty="0"/>
              <a:t>The Cells</a:t>
            </a:r>
            <a:endParaRPr lang="en-US" dirty="0"/>
          </a:p>
        </p:txBody>
      </p:sp>
      <p:sp>
        <p:nvSpPr>
          <p:cNvPr id="3" name="Content Placeholder 2">
            <a:extLst>
              <a:ext uri="{FF2B5EF4-FFF2-40B4-BE49-F238E27FC236}">
                <a16:creationId xmlns:a16="http://schemas.microsoft.com/office/drawing/2014/main" id="{C099E54B-9D81-8048-93E8-43B982320CA0}"/>
              </a:ext>
            </a:extLst>
          </p:cNvPr>
          <p:cNvSpPr>
            <a:spLocks noGrp="1"/>
          </p:cNvSpPr>
          <p:nvPr>
            <p:ph idx="1"/>
          </p:nvPr>
        </p:nvSpPr>
        <p:spPr/>
        <p:txBody>
          <a:bodyPr>
            <a:normAutofit/>
          </a:bodyPr>
          <a:lstStyle/>
          <a:p>
            <a:r>
              <a:rPr lang="en-US" sz="2800" dirty="0"/>
              <a:t>Cells are the endpoint for the nutrients and oxygen in the blood. </a:t>
            </a:r>
          </a:p>
          <a:p>
            <a:r>
              <a:rPr lang="en-US" sz="2800" dirty="0"/>
              <a:t>Cells need oxygen and fuel (usually carbs and fats) to generate ATP </a:t>
            </a:r>
          </a:p>
          <a:p>
            <a:r>
              <a:rPr lang="en-US" sz="2800" dirty="0"/>
              <a:t>In order to produce more ATP, cells need to become more efficient at obtaining these.</a:t>
            </a:r>
          </a:p>
        </p:txBody>
      </p:sp>
    </p:spTree>
    <p:extLst>
      <p:ext uri="{BB962C8B-B14F-4D97-AF65-F5344CB8AC3E}">
        <p14:creationId xmlns:p14="http://schemas.microsoft.com/office/powerpoint/2010/main" val="2608440501"/>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DC2F0-65D7-5F4D-AC4C-97686F55DB5D}"/>
              </a:ext>
            </a:extLst>
          </p:cNvPr>
          <p:cNvSpPr>
            <a:spLocks noGrp="1"/>
          </p:cNvSpPr>
          <p:nvPr>
            <p:ph type="title"/>
          </p:nvPr>
        </p:nvSpPr>
        <p:spPr/>
        <p:txBody>
          <a:bodyPr>
            <a:normAutofit/>
          </a:bodyPr>
          <a:lstStyle/>
          <a:p>
            <a:r>
              <a:rPr lang="en-US" sz="3400" b="1" dirty="0"/>
              <a:t>Cellular Adaptations</a:t>
            </a:r>
          </a:p>
        </p:txBody>
      </p:sp>
      <p:sp>
        <p:nvSpPr>
          <p:cNvPr id="3" name="Content Placeholder 2">
            <a:extLst>
              <a:ext uri="{FF2B5EF4-FFF2-40B4-BE49-F238E27FC236}">
                <a16:creationId xmlns:a16="http://schemas.microsoft.com/office/drawing/2014/main" id="{9465F709-CE00-5A48-94E3-16AF4CAC63B0}"/>
              </a:ext>
            </a:extLst>
          </p:cNvPr>
          <p:cNvSpPr>
            <a:spLocks noGrp="1"/>
          </p:cNvSpPr>
          <p:nvPr>
            <p:ph idx="1"/>
          </p:nvPr>
        </p:nvSpPr>
        <p:spPr/>
        <p:txBody>
          <a:bodyPr>
            <a:normAutofit/>
          </a:bodyPr>
          <a:lstStyle/>
          <a:p>
            <a:r>
              <a:rPr lang="en-US" sz="2600" b="1" dirty="0"/>
              <a:t>Arteriole-venule difference </a:t>
            </a:r>
            <a:r>
              <a:rPr lang="en-US" sz="2600" dirty="0"/>
              <a:t>is the difference in the amount of O2 in the blood entering the cell and the blood leaving it.</a:t>
            </a:r>
          </a:p>
          <a:p>
            <a:pPr lvl="1"/>
            <a:r>
              <a:rPr lang="en-US" sz="2600" dirty="0"/>
              <a:t>The larger the arteriole-venule difference, the more O2 the cell is obtaining for energy production</a:t>
            </a:r>
          </a:p>
          <a:p>
            <a:pPr lvl="1"/>
            <a:r>
              <a:rPr lang="en-US" sz="2600" dirty="0"/>
              <a:t>Aerobic training can increase a person’s arteriole-venule difference</a:t>
            </a:r>
          </a:p>
        </p:txBody>
      </p:sp>
    </p:spTree>
    <p:extLst>
      <p:ext uri="{BB962C8B-B14F-4D97-AF65-F5344CB8AC3E}">
        <p14:creationId xmlns:p14="http://schemas.microsoft.com/office/powerpoint/2010/main" val="3454947997"/>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BDC2F0-65D7-5F4D-AC4C-97686F55DB5D}"/>
              </a:ext>
            </a:extLst>
          </p:cNvPr>
          <p:cNvSpPr>
            <a:spLocks noGrp="1"/>
          </p:cNvSpPr>
          <p:nvPr>
            <p:ph type="title"/>
          </p:nvPr>
        </p:nvSpPr>
        <p:spPr/>
        <p:txBody>
          <a:bodyPr>
            <a:normAutofit/>
          </a:bodyPr>
          <a:lstStyle/>
          <a:p>
            <a:r>
              <a:rPr lang="en-US" sz="3400" b="1" dirty="0"/>
              <a:t>Cellular Adaptations (continued)</a:t>
            </a:r>
          </a:p>
        </p:txBody>
      </p:sp>
      <p:sp>
        <p:nvSpPr>
          <p:cNvPr id="3" name="Content Placeholder 2">
            <a:extLst>
              <a:ext uri="{FF2B5EF4-FFF2-40B4-BE49-F238E27FC236}">
                <a16:creationId xmlns:a16="http://schemas.microsoft.com/office/drawing/2014/main" id="{9465F709-CE00-5A48-94E3-16AF4CAC63B0}"/>
              </a:ext>
            </a:extLst>
          </p:cNvPr>
          <p:cNvSpPr>
            <a:spLocks noGrp="1"/>
          </p:cNvSpPr>
          <p:nvPr>
            <p:ph idx="1"/>
          </p:nvPr>
        </p:nvSpPr>
        <p:spPr/>
        <p:txBody>
          <a:bodyPr>
            <a:normAutofit/>
          </a:bodyPr>
          <a:lstStyle/>
          <a:p>
            <a:r>
              <a:rPr lang="en-US" sz="2600" b="1" i="1" dirty="0"/>
              <a:t>Mitochondria</a:t>
            </a:r>
            <a:r>
              <a:rPr lang="en-US" sz="2600" dirty="0"/>
              <a:t> are considered the “powerhouses” of the cell</a:t>
            </a:r>
          </a:p>
          <a:p>
            <a:pPr lvl="1"/>
            <a:r>
              <a:rPr lang="en-US" sz="2600" dirty="0"/>
              <a:t>They are responsible for ATP production via the oxidative energy system</a:t>
            </a:r>
          </a:p>
          <a:p>
            <a:pPr lvl="1"/>
            <a:r>
              <a:rPr lang="en-US" sz="2600" dirty="0"/>
              <a:t>Aerobic training increases the size and number of mitochondria in muscle cells</a:t>
            </a:r>
          </a:p>
        </p:txBody>
      </p:sp>
    </p:spTree>
    <p:extLst>
      <p:ext uri="{BB962C8B-B14F-4D97-AF65-F5344CB8AC3E}">
        <p14:creationId xmlns:p14="http://schemas.microsoft.com/office/powerpoint/2010/main" val="1161022949"/>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3E37-30E9-DD49-A070-55771087DC6B}"/>
              </a:ext>
            </a:extLst>
          </p:cNvPr>
          <p:cNvSpPr>
            <a:spLocks noGrp="1"/>
          </p:cNvSpPr>
          <p:nvPr>
            <p:ph type="title"/>
          </p:nvPr>
        </p:nvSpPr>
        <p:spPr/>
        <p:txBody>
          <a:bodyPr/>
          <a:lstStyle/>
          <a:p>
            <a:r>
              <a:rPr lang="en-US" b="1" dirty="0"/>
              <a:t>Reversibility</a:t>
            </a:r>
            <a:endParaRPr lang="en-US" dirty="0"/>
          </a:p>
        </p:txBody>
      </p:sp>
      <p:sp>
        <p:nvSpPr>
          <p:cNvPr id="3" name="Content Placeholder 2">
            <a:extLst>
              <a:ext uri="{FF2B5EF4-FFF2-40B4-BE49-F238E27FC236}">
                <a16:creationId xmlns:a16="http://schemas.microsoft.com/office/drawing/2014/main" id="{AE24FA26-B71A-6546-B2EA-3737FB9FED81}"/>
              </a:ext>
            </a:extLst>
          </p:cNvPr>
          <p:cNvSpPr>
            <a:spLocks noGrp="1"/>
          </p:cNvSpPr>
          <p:nvPr>
            <p:ph idx="1"/>
          </p:nvPr>
        </p:nvSpPr>
        <p:spPr/>
        <p:txBody>
          <a:bodyPr>
            <a:normAutofit/>
          </a:bodyPr>
          <a:lstStyle/>
          <a:p>
            <a:r>
              <a:rPr lang="en-US" sz="2800" dirty="0"/>
              <a:t>The </a:t>
            </a:r>
            <a:r>
              <a:rPr lang="en-US" sz="2800" b="1" i="1" dirty="0"/>
              <a:t>Principle of Reversibility</a:t>
            </a:r>
            <a:r>
              <a:rPr lang="en-US" sz="2800" i="1" dirty="0"/>
              <a:t> </a:t>
            </a:r>
            <a:r>
              <a:rPr lang="en-US" sz="2800" dirty="0"/>
              <a:t>suggests that activity must continue at the same level to keep the same level of adaptation. </a:t>
            </a:r>
          </a:p>
          <a:p>
            <a:r>
              <a:rPr lang="en-US" sz="2800" dirty="0"/>
              <a:t>As activity declines, adaptations will recede. This is known as </a:t>
            </a:r>
            <a:r>
              <a:rPr lang="en-US" sz="2800" b="1" i="1" dirty="0"/>
              <a:t>detraining</a:t>
            </a:r>
            <a:r>
              <a:rPr lang="en-US" sz="2800" b="1" dirty="0"/>
              <a:t>.</a:t>
            </a:r>
          </a:p>
          <a:p>
            <a:r>
              <a:rPr lang="en-US" sz="2800" dirty="0"/>
              <a:t>Essentially, if you don’t use it, you lose it.</a:t>
            </a:r>
          </a:p>
        </p:txBody>
      </p:sp>
    </p:spTree>
    <p:extLst>
      <p:ext uri="{BB962C8B-B14F-4D97-AF65-F5344CB8AC3E}">
        <p14:creationId xmlns:p14="http://schemas.microsoft.com/office/powerpoint/2010/main" val="48873658"/>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3E37-30E9-DD49-A070-55771087DC6B}"/>
              </a:ext>
            </a:extLst>
          </p:cNvPr>
          <p:cNvSpPr>
            <a:spLocks noGrp="1"/>
          </p:cNvSpPr>
          <p:nvPr>
            <p:ph type="title"/>
          </p:nvPr>
        </p:nvSpPr>
        <p:spPr/>
        <p:txBody>
          <a:bodyPr/>
          <a:lstStyle/>
          <a:p>
            <a:r>
              <a:rPr lang="en-US" b="1" dirty="0"/>
              <a:t>Reversibility (continued)</a:t>
            </a:r>
            <a:endParaRPr lang="en-US" dirty="0"/>
          </a:p>
        </p:txBody>
      </p:sp>
      <p:sp>
        <p:nvSpPr>
          <p:cNvPr id="3" name="Content Placeholder 2">
            <a:extLst>
              <a:ext uri="{FF2B5EF4-FFF2-40B4-BE49-F238E27FC236}">
                <a16:creationId xmlns:a16="http://schemas.microsoft.com/office/drawing/2014/main" id="{AE24FA26-B71A-6546-B2EA-3737FB9FED81}"/>
              </a:ext>
            </a:extLst>
          </p:cNvPr>
          <p:cNvSpPr>
            <a:spLocks noGrp="1"/>
          </p:cNvSpPr>
          <p:nvPr>
            <p:ph idx="1"/>
          </p:nvPr>
        </p:nvSpPr>
        <p:spPr/>
        <p:txBody>
          <a:bodyPr>
            <a:normAutofit/>
          </a:bodyPr>
          <a:lstStyle/>
          <a:p>
            <a:r>
              <a:rPr lang="en-US" sz="2800" dirty="0"/>
              <a:t>For example, VO2 max (explained in the next slides), stroke volume, and cardiac output all decline, while resting heat rate increases.</a:t>
            </a:r>
          </a:p>
          <a:p>
            <a:r>
              <a:rPr lang="en-US" sz="2800" dirty="0"/>
              <a:t>Muscular strength, muscular endurance, and flexibility all show similar negative results in response to detraining.</a:t>
            </a:r>
          </a:p>
        </p:txBody>
      </p:sp>
    </p:spTree>
    <p:extLst>
      <p:ext uri="{BB962C8B-B14F-4D97-AF65-F5344CB8AC3E}">
        <p14:creationId xmlns:p14="http://schemas.microsoft.com/office/powerpoint/2010/main" val="4083122915"/>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38603B3-41BB-F94F-81C2-2898AA444288}"/>
              </a:ext>
            </a:extLst>
          </p:cNvPr>
          <p:cNvSpPr>
            <a:spLocks noGrp="1"/>
          </p:cNvSpPr>
          <p:nvPr>
            <p:ph type="title"/>
          </p:nvPr>
        </p:nvSpPr>
        <p:spPr/>
        <p:txBody>
          <a:bodyPr/>
          <a:lstStyle/>
          <a:p>
            <a:r>
              <a:rPr lang="en-US" dirty="0"/>
              <a:t>V.O.2 max</a:t>
            </a:r>
          </a:p>
        </p:txBody>
      </p:sp>
      <p:sp>
        <p:nvSpPr>
          <p:cNvPr id="3" name="Content Placeholder 2">
            <a:extLst>
              <a:ext uri="{FF2B5EF4-FFF2-40B4-BE49-F238E27FC236}">
                <a16:creationId xmlns:a16="http://schemas.microsoft.com/office/drawing/2014/main" id="{6BD3725D-79F6-214B-AA7C-2BA564CC2FCA}"/>
              </a:ext>
            </a:extLst>
          </p:cNvPr>
          <p:cNvSpPr>
            <a:spLocks noGrp="1"/>
          </p:cNvSpPr>
          <p:nvPr>
            <p:ph idx="1"/>
          </p:nvPr>
        </p:nvSpPr>
        <p:spPr/>
        <p:txBody>
          <a:bodyPr>
            <a:noAutofit/>
          </a:bodyPr>
          <a:lstStyle/>
          <a:p>
            <a:r>
              <a:rPr lang="en-US" sz="2800" b="1" dirty="0"/>
              <a:t>VO2 max </a:t>
            </a:r>
            <a:r>
              <a:rPr lang="en-US" sz="2800" dirty="0"/>
              <a:t>is a measurement of the body’s ability to take in and utilize oxygen.</a:t>
            </a:r>
          </a:p>
          <a:p>
            <a:r>
              <a:rPr lang="en-US" sz="2800" dirty="0"/>
              <a:t>A high VO2 max would indicate that the lungs are operating at high levels (taking in the O2), the heart is pumping efficiently, and the cells are processing the additional oxygen properly to make more ATP</a:t>
            </a:r>
          </a:p>
        </p:txBody>
      </p:sp>
    </p:spTree>
    <p:extLst>
      <p:ext uri="{BB962C8B-B14F-4D97-AF65-F5344CB8AC3E}">
        <p14:creationId xmlns:p14="http://schemas.microsoft.com/office/powerpoint/2010/main" val="2933264835"/>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E86AB36-A081-C141-A2CA-A3A4D09C811A}"/>
              </a:ext>
            </a:extLst>
          </p:cNvPr>
          <p:cNvSpPr>
            <a:spLocks noGrp="1"/>
          </p:cNvSpPr>
          <p:nvPr>
            <p:ph type="title"/>
          </p:nvPr>
        </p:nvSpPr>
        <p:spPr/>
        <p:txBody>
          <a:bodyPr/>
          <a:lstStyle/>
          <a:p>
            <a:r>
              <a:rPr lang="en-US" dirty="0"/>
              <a:t>V.O.2 max (Continued 1)</a:t>
            </a:r>
          </a:p>
        </p:txBody>
      </p:sp>
      <p:sp>
        <p:nvSpPr>
          <p:cNvPr id="3" name="Content Placeholder 2">
            <a:extLst>
              <a:ext uri="{FF2B5EF4-FFF2-40B4-BE49-F238E27FC236}">
                <a16:creationId xmlns:a16="http://schemas.microsoft.com/office/drawing/2014/main" id="{1A4E2E54-8118-AF4E-9A76-3D0C7C78AA3D}"/>
              </a:ext>
            </a:extLst>
          </p:cNvPr>
          <p:cNvSpPr>
            <a:spLocks noGrp="1"/>
          </p:cNvSpPr>
          <p:nvPr>
            <p:ph idx="1"/>
          </p:nvPr>
        </p:nvSpPr>
        <p:spPr/>
        <p:txBody>
          <a:bodyPr>
            <a:noAutofit/>
          </a:bodyPr>
          <a:lstStyle/>
          <a:p>
            <a:r>
              <a:rPr lang="en-US" sz="2600" dirty="0"/>
              <a:t>Presumably, the greater the </a:t>
            </a:r>
            <a:r>
              <a:rPr lang="en-US" sz="2400" dirty="0"/>
              <a:t>VO2 max, </a:t>
            </a:r>
            <a:r>
              <a:rPr lang="en-US" sz="2600" dirty="0"/>
              <a:t>the better an athlete can perform.</a:t>
            </a:r>
          </a:p>
          <a:p>
            <a:r>
              <a:rPr lang="en-US" sz="2400" dirty="0"/>
              <a:t>VO2 max </a:t>
            </a:r>
            <a:r>
              <a:rPr lang="en-US" sz="2600" dirty="0"/>
              <a:t>is a very adaptable and responds well to proper training.</a:t>
            </a:r>
          </a:p>
          <a:p>
            <a:r>
              <a:rPr lang="en-US" sz="2400" dirty="0"/>
              <a:t>VO2 max </a:t>
            </a:r>
            <a:r>
              <a:rPr lang="en-US" sz="2600" dirty="0"/>
              <a:t>can also be used as a strong predictor of health when trying to assess cardiorespiratory fitness.</a:t>
            </a:r>
          </a:p>
        </p:txBody>
      </p:sp>
    </p:spTree>
    <p:extLst>
      <p:ext uri="{BB962C8B-B14F-4D97-AF65-F5344CB8AC3E}">
        <p14:creationId xmlns:p14="http://schemas.microsoft.com/office/powerpoint/2010/main" val="266081218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443A513-09C1-8141-83F0-1CB202D33BAD}"/>
              </a:ext>
            </a:extLst>
          </p:cNvPr>
          <p:cNvSpPr>
            <a:spLocks noGrp="1"/>
          </p:cNvSpPr>
          <p:nvPr>
            <p:ph type="title"/>
          </p:nvPr>
        </p:nvSpPr>
        <p:spPr/>
        <p:txBody>
          <a:bodyPr/>
          <a:lstStyle/>
          <a:p>
            <a:r>
              <a:rPr lang="en-US" dirty="0"/>
              <a:t>The Cardiovascular System</a:t>
            </a:r>
          </a:p>
        </p:txBody>
      </p:sp>
      <p:sp>
        <p:nvSpPr>
          <p:cNvPr id="3" name="Content Placeholder 2">
            <a:extLst>
              <a:ext uri="{FF2B5EF4-FFF2-40B4-BE49-F238E27FC236}">
                <a16:creationId xmlns:a16="http://schemas.microsoft.com/office/drawing/2014/main" id="{7834AD9C-4483-1E4B-9A30-DC0DB0269626}"/>
              </a:ext>
            </a:extLst>
          </p:cNvPr>
          <p:cNvSpPr>
            <a:spLocks noGrp="1"/>
          </p:cNvSpPr>
          <p:nvPr>
            <p:ph idx="1"/>
          </p:nvPr>
        </p:nvSpPr>
        <p:spPr/>
        <p:txBody>
          <a:bodyPr>
            <a:normAutofit/>
          </a:bodyPr>
          <a:lstStyle/>
          <a:p>
            <a:r>
              <a:rPr lang="en-US" sz="2600" dirty="0"/>
              <a:t>The cardiovascular system transports oxygen, nutrients, and other key substances to the organs and tissues.</a:t>
            </a:r>
          </a:p>
          <a:p>
            <a:r>
              <a:rPr lang="en-US" sz="2600" dirty="0"/>
              <a:t>It picks up waste products and transports them to other organs where they are used or excreted (e.g. lactic acid &amp; carbon dioxide).</a:t>
            </a:r>
          </a:p>
          <a:p>
            <a:r>
              <a:rPr lang="en-US" sz="2600" dirty="0"/>
              <a:t>Composed of the heart, blood, and blood vessels.</a:t>
            </a:r>
          </a:p>
        </p:txBody>
      </p:sp>
    </p:spTree>
    <p:extLst>
      <p:ext uri="{BB962C8B-B14F-4D97-AF65-F5344CB8AC3E}">
        <p14:creationId xmlns:p14="http://schemas.microsoft.com/office/powerpoint/2010/main" val="120432821"/>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7EB28F1-2CF7-AE4B-B94A-4391297929EE}"/>
              </a:ext>
            </a:extLst>
          </p:cNvPr>
          <p:cNvSpPr>
            <a:spLocks noGrp="1"/>
          </p:cNvSpPr>
          <p:nvPr>
            <p:ph type="title"/>
          </p:nvPr>
        </p:nvSpPr>
        <p:spPr/>
        <p:txBody>
          <a:bodyPr/>
          <a:lstStyle/>
          <a:p>
            <a:r>
              <a:rPr lang="en-US" dirty="0"/>
              <a:t>VO2 max (Continued 2)</a:t>
            </a:r>
          </a:p>
        </p:txBody>
      </p:sp>
      <p:sp>
        <p:nvSpPr>
          <p:cNvPr id="3" name="Content Placeholder 2">
            <a:extLst>
              <a:ext uri="{FF2B5EF4-FFF2-40B4-BE49-F238E27FC236}">
                <a16:creationId xmlns:a16="http://schemas.microsoft.com/office/drawing/2014/main" id="{9B0906D2-B90A-8046-8D9A-A4D1928F5A04}"/>
              </a:ext>
            </a:extLst>
          </p:cNvPr>
          <p:cNvSpPr>
            <a:spLocks noGrp="1"/>
          </p:cNvSpPr>
          <p:nvPr>
            <p:ph idx="1"/>
          </p:nvPr>
        </p:nvSpPr>
        <p:spPr/>
        <p:txBody>
          <a:bodyPr>
            <a:normAutofit/>
          </a:bodyPr>
          <a:lstStyle/>
          <a:p>
            <a:r>
              <a:rPr lang="en-US" sz="2800" dirty="0"/>
              <a:t>VO2 max is measured most accurately in a laboratory. However, predictive equations provide a practical and simple way to assess cardiorespiratory fitness.</a:t>
            </a:r>
          </a:p>
          <a:p>
            <a:r>
              <a:rPr lang="en-US" sz="2800" dirty="0"/>
              <a:t>For the general public, the more important measurement is the VO2 max</a:t>
            </a:r>
            <a:r>
              <a:rPr lang="en-US" sz="2800" baseline="-25000" dirty="0"/>
              <a:t> </a:t>
            </a:r>
            <a:r>
              <a:rPr lang="en-US" sz="2800" i="1" dirty="0"/>
              <a:t>change</a:t>
            </a:r>
            <a:r>
              <a:rPr lang="en-US" sz="2800" dirty="0"/>
              <a:t> between beginning and ending fitness levels.</a:t>
            </a:r>
          </a:p>
        </p:txBody>
      </p:sp>
    </p:spTree>
    <p:extLst>
      <p:ext uri="{BB962C8B-B14F-4D97-AF65-F5344CB8AC3E}">
        <p14:creationId xmlns:p14="http://schemas.microsoft.com/office/powerpoint/2010/main" val="3976939735"/>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9154" name="Rectangle 2"/>
          <p:cNvSpPr>
            <a:spLocks noGrp="1" noChangeArrowheads="1"/>
          </p:cNvSpPr>
          <p:nvPr>
            <p:ph type="title"/>
          </p:nvPr>
        </p:nvSpPr>
        <p:spPr/>
        <p:txBody>
          <a:bodyPr>
            <a:normAutofit/>
          </a:bodyPr>
          <a:lstStyle/>
          <a:p>
            <a:r>
              <a:rPr lang="en-US" b="1" dirty="0"/>
              <a:t>Assessing Cardiorespiratory Fitness</a:t>
            </a:r>
          </a:p>
        </p:txBody>
      </p:sp>
      <p:sp>
        <p:nvSpPr>
          <p:cNvPr id="49155" name="Rectangle 3"/>
          <p:cNvSpPr>
            <a:spLocks noGrp="1" noChangeArrowheads="1"/>
          </p:cNvSpPr>
          <p:nvPr>
            <p:ph idx="1"/>
          </p:nvPr>
        </p:nvSpPr>
        <p:spPr/>
        <p:txBody>
          <a:bodyPr>
            <a:normAutofit/>
          </a:bodyPr>
          <a:lstStyle/>
          <a:p>
            <a:r>
              <a:rPr lang="en-US" sz="2800" dirty="0"/>
              <a:t>The following are considered simple assessment tests to estimate VO2 max:</a:t>
            </a:r>
          </a:p>
          <a:p>
            <a:pPr lvl="2"/>
            <a:r>
              <a:rPr lang="en-US" sz="2800" dirty="0"/>
              <a:t>The 12-minute walk test</a:t>
            </a:r>
          </a:p>
          <a:p>
            <a:pPr lvl="2"/>
            <a:r>
              <a:rPr lang="en-US" sz="2800" dirty="0"/>
              <a:t>The 1.5-mile run/walk test</a:t>
            </a:r>
          </a:p>
          <a:p>
            <a:pPr lvl="2"/>
            <a:r>
              <a:rPr lang="en-US" sz="2800" dirty="0"/>
              <a:t>The 3-minute step test</a:t>
            </a:r>
          </a:p>
          <a:p>
            <a:pPr lvl="2"/>
            <a:r>
              <a:rPr lang="en-US" sz="2800" dirty="0"/>
              <a:t>The 1-mile walk test</a:t>
            </a:r>
          </a:p>
        </p:txBody>
      </p:sp>
    </p:spTree>
    <p:extLst>
      <p:ext uri="{BB962C8B-B14F-4D97-AF65-F5344CB8AC3E}">
        <p14:creationId xmlns:p14="http://schemas.microsoft.com/office/powerpoint/2010/main" val="3397621408"/>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0BCD1-5D09-7B43-8DBB-A48D2273BAF5}"/>
              </a:ext>
            </a:extLst>
          </p:cNvPr>
          <p:cNvSpPr>
            <a:spLocks noGrp="1"/>
          </p:cNvSpPr>
          <p:nvPr>
            <p:ph type="title"/>
          </p:nvPr>
        </p:nvSpPr>
        <p:spPr/>
        <p:txBody>
          <a:bodyPr/>
          <a:lstStyle/>
          <a:p>
            <a:r>
              <a:rPr lang="en-US" b="1" dirty="0"/>
              <a:t>Recall from chapter 2</a:t>
            </a:r>
          </a:p>
        </p:txBody>
      </p:sp>
      <p:sp>
        <p:nvSpPr>
          <p:cNvPr id="3" name="Content Placeholder 2">
            <a:extLst>
              <a:ext uri="{FF2B5EF4-FFF2-40B4-BE49-F238E27FC236}">
                <a16:creationId xmlns:a16="http://schemas.microsoft.com/office/drawing/2014/main" id="{73FB7BCA-23D0-C64B-99E2-B0FF66BCF673}"/>
              </a:ext>
            </a:extLst>
          </p:cNvPr>
          <p:cNvSpPr>
            <a:spLocks noGrp="1"/>
          </p:cNvSpPr>
          <p:nvPr>
            <p:ph idx="1"/>
          </p:nvPr>
        </p:nvSpPr>
        <p:spPr/>
        <p:txBody>
          <a:bodyPr>
            <a:noAutofit/>
          </a:bodyPr>
          <a:lstStyle/>
          <a:p>
            <a:r>
              <a:rPr lang="en-US" sz="2600" dirty="0"/>
              <a:t>Intensity is likely the most important of the FITT variables.</a:t>
            </a:r>
          </a:p>
          <a:p>
            <a:r>
              <a:rPr lang="en-US" sz="2600" dirty="0"/>
              <a:t>Heart rate is a simple way to monitor intensity during an exercise session.</a:t>
            </a:r>
          </a:p>
          <a:p>
            <a:r>
              <a:rPr lang="en-US" sz="2600" b="1" i="1" dirty="0"/>
              <a:t>Target HR </a:t>
            </a:r>
            <a:r>
              <a:rPr lang="en-US" sz="2600" dirty="0"/>
              <a:t>is the goal intensity for the workout and is dictated by the overall goals of the workout. That is, which systems are you trying to improve?</a:t>
            </a:r>
          </a:p>
        </p:txBody>
      </p:sp>
    </p:spTree>
    <p:extLst>
      <p:ext uri="{BB962C8B-B14F-4D97-AF65-F5344CB8AC3E}">
        <p14:creationId xmlns:p14="http://schemas.microsoft.com/office/powerpoint/2010/main" val="1798626942"/>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0178" name="Rectangle 2"/>
          <p:cNvSpPr>
            <a:spLocks noGrp="1" noChangeArrowheads="1"/>
          </p:cNvSpPr>
          <p:nvPr>
            <p:ph type="title"/>
          </p:nvPr>
        </p:nvSpPr>
        <p:spPr/>
        <p:txBody>
          <a:bodyPr>
            <a:normAutofit/>
          </a:bodyPr>
          <a:lstStyle/>
          <a:p>
            <a:r>
              <a:rPr lang="en-US" sz="3400" b="1" dirty="0"/>
              <a:t>determining Your Heart Rate</a:t>
            </a:r>
          </a:p>
        </p:txBody>
      </p:sp>
      <p:sp>
        <p:nvSpPr>
          <p:cNvPr id="50179" name="Rectangle 3"/>
          <p:cNvSpPr>
            <a:spLocks noGrp="1" noChangeArrowheads="1"/>
          </p:cNvSpPr>
          <p:nvPr>
            <p:ph idx="1"/>
          </p:nvPr>
        </p:nvSpPr>
        <p:spPr/>
        <p:txBody>
          <a:bodyPr>
            <a:normAutofit/>
          </a:bodyPr>
          <a:lstStyle/>
          <a:p>
            <a:pPr>
              <a:lnSpc>
                <a:spcPct val="80000"/>
              </a:lnSpc>
            </a:pPr>
            <a:r>
              <a:rPr lang="en-US" sz="2600" dirty="0"/>
              <a:t>The carotid artery in the neck or the radial artery in the wrist generally work best for acquiring your pulse.</a:t>
            </a:r>
          </a:p>
          <a:p>
            <a:pPr>
              <a:lnSpc>
                <a:spcPct val="80000"/>
              </a:lnSpc>
            </a:pPr>
            <a:r>
              <a:rPr lang="en-US" sz="2600" dirty="0"/>
              <a:t>Once you find your pulse, count the beats for 10 seconds and multiply the result by 6 to get your heart rate in beats per minute (bpm). You can also use for a 15-second count multiplied by 4, or a 30-second count multiplied by 2. The longer you count, the more accurate the result.</a:t>
            </a:r>
          </a:p>
        </p:txBody>
      </p:sp>
    </p:spTree>
    <p:extLst>
      <p:ext uri="{BB962C8B-B14F-4D97-AF65-F5344CB8AC3E}">
        <p14:creationId xmlns:p14="http://schemas.microsoft.com/office/powerpoint/2010/main" val="2565089946"/>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8EC92B4-197B-E34C-B1A5-F58A5EBE88E9}"/>
              </a:ext>
            </a:extLst>
          </p:cNvPr>
          <p:cNvSpPr>
            <a:spLocks noGrp="1"/>
          </p:cNvSpPr>
          <p:nvPr>
            <p:ph type="title"/>
          </p:nvPr>
        </p:nvSpPr>
        <p:spPr/>
        <p:txBody>
          <a:bodyPr/>
          <a:lstStyle/>
          <a:p>
            <a:r>
              <a:rPr lang="en-US" dirty="0"/>
              <a:t>Maximum Heart Rate Method</a:t>
            </a:r>
          </a:p>
        </p:txBody>
      </p:sp>
      <p:sp>
        <p:nvSpPr>
          <p:cNvPr id="3" name="Content Placeholder 2">
            <a:extLst>
              <a:ext uri="{FF2B5EF4-FFF2-40B4-BE49-F238E27FC236}">
                <a16:creationId xmlns:a16="http://schemas.microsoft.com/office/drawing/2014/main" id="{08BBC1E3-B1D9-0E47-9B9F-83D35F33B94B}"/>
              </a:ext>
            </a:extLst>
          </p:cNvPr>
          <p:cNvSpPr>
            <a:spLocks noGrp="1"/>
          </p:cNvSpPr>
          <p:nvPr>
            <p:ph idx="1"/>
          </p:nvPr>
        </p:nvSpPr>
        <p:spPr/>
        <p:txBody>
          <a:bodyPr/>
          <a:lstStyle/>
          <a:p>
            <a:r>
              <a:rPr lang="en-US" dirty="0"/>
              <a:t>220 – age in years =____MHR (BPM)</a:t>
            </a:r>
          </a:p>
          <a:p>
            <a:endParaRPr lang="en-US" dirty="0"/>
          </a:p>
          <a:p>
            <a:r>
              <a:rPr lang="en-US" dirty="0"/>
              <a:t>60% training intensity = MHR X 0.60 = _____BPM</a:t>
            </a:r>
          </a:p>
          <a:p>
            <a:r>
              <a:rPr lang="en-US" dirty="0"/>
              <a:t>80% training intensity = MHR X 0.80 = _____BPM</a:t>
            </a:r>
          </a:p>
          <a:p>
            <a:endParaRPr lang="en-US" dirty="0"/>
          </a:p>
          <a:p>
            <a:r>
              <a:rPr lang="en-US" dirty="0"/>
              <a:t>Target zone = _____ to ____</a:t>
            </a:r>
          </a:p>
          <a:p>
            <a:endParaRPr lang="en-US" dirty="0"/>
          </a:p>
        </p:txBody>
      </p:sp>
    </p:spTree>
    <p:extLst>
      <p:ext uri="{BB962C8B-B14F-4D97-AF65-F5344CB8AC3E}">
        <p14:creationId xmlns:p14="http://schemas.microsoft.com/office/powerpoint/2010/main" val="346863199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C602452-8583-7B40-9A42-AD9153B7FCEF}"/>
              </a:ext>
            </a:extLst>
          </p:cNvPr>
          <p:cNvSpPr>
            <a:spLocks noGrp="1"/>
          </p:cNvSpPr>
          <p:nvPr>
            <p:ph type="title"/>
          </p:nvPr>
        </p:nvSpPr>
        <p:spPr/>
        <p:txBody>
          <a:bodyPr>
            <a:normAutofit/>
          </a:bodyPr>
          <a:lstStyle/>
          <a:p>
            <a:r>
              <a:rPr lang="en-US" sz="3400" b="1" dirty="0"/>
              <a:t>Steps </a:t>
            </a:r>
            <a:r>
              <a:rPr lang="en-US" sz="3400" dirty="0"/>
              <a:t>for </a:t>
            </a:r>
            <a:r>
              <a:rPr lang="en-US" sz="3400" b="1" dirty="0"/>
              <a:t>Calculating Your Target Heart rate</a:t>
            </a:r>
          </a:p>
        </p:txBody>
      </p:sp>
      <p:sp>
        <p:nvSpPr>
          <p:cNvPr id="3" name="Content Placeholder 2">
            <a:extLst>
              <a:ext uri="{FF2B5EF4-FFF2-40B4-BE49-F238E27FC236}">
                <a16:creationId xmlns:a16="http://schemas.microsoft.com/office/drawing/2014/main" id="{D573EF86-F219-C34C-AA8B-4EED1E8E3EB7}"/>
              </a:ext>
            </a:extLst>
          </p:cNvPr>
          <p:cNvSpPr>
            <a:spLocks noGrp="1"/>
          </p:cNvSpPr>
          <p:nvPr>
            <p:ph idx="1"/>
          </p:nvPr>
        </p:nvSpPr>
        <p:spPr/>
        <p:txBody>
          <a:bodyPr>
            <a:normAutofit/>
          </a:bodyPr>
          <a:lstStyle/>
          <a:p>
            <a:r>
              <a:rPr lang="en-US" sz="2600" dirty="0"/>
              <a:t>The </a:t>
            </a:r>
            <a:r>
              <a:rPr lang="en-US" sz="2600" b="1" i="1" dirty="0"/>
              <a:t>Heart Rate Reserve Method </a:t>
            </a:r>
            <a:r>
              <a:rPr lang="en-US" sz="2600" dirty="0"/>
              <a:t>involves a couple more steps but generally considered more accurate</a:t>
            </a:r>
          </a:p>
          <a:p>
            <a:pPr marL="728663" lvl="1" indent="-385763">
              <a:buFont typeface="+mj-lt"/>
              <a:buAutoNum type="arabicPeriod"/>
            </a:pPr>
            <a:r>
              <a:rPr lang="en-US" sz="2600" dirty="0"/>
              <a:t>Calculate your maximum heart rate (MHR)</a:t>
            </a:r>
          </a:p>
          <a:p>
            <a:pPr marL="1257300" lvl="2" indent="-457200"/>
            <a:r>
              <a:rPr lang="en-US" sz="2600" dirty="0"/>
              <a:t>MHR = 220 minus your age in years</a:t>
            </a:r>
          </a:p>
          <a:p>
            <a:pPr marL="728663" lvl="1" indent="-385763">
              <a:buFont typeface="+mj-lt"/>
              <a:buAutoNum type="arabicPeriod"/>
            </a:pPr>
            <a:r>
              <a:rPr lang="en-US" sz="2600" dirty="0"/>
              <a:t>Determine your resting heart rate (RHR)</a:t>
            </a:r>
          </a:p>
        </p:txBody>
      </p:sp>
    </p:spTree>
    <p:extLst>
      <p:ext uri="{BB962C8B-B14F-4D97-AF65-F5344CB8AC3E}">
        <p14:creationId xmlns:p14="http://schemas.microsoft.com/office/powerpoint/2010/main" val="2864642760"/>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4A87C-B845-C946-81AD-A0A08B0108D3}"/>
              </a:ext>
            </a:extLst>
          </p:cNvPr>
          <p:cNvSpPr>
            <a:spLocks noGrp="1"/>
          </p:cNvSpPr>
          <p:nvPr>
            <p:ph type="title"/>
          </p:nvPr>
        </p:nvSpPr>
        <p:spPr/>
        <p:txBody>
          <a:bodyPr>
            <a:normAutofit fontScale="90000"/>
          </a:bodyPr>
          <a:lstStyle/>
          <a:p>
            <a:r>
              <a:rPr lang="en-US" dirty="0"/>
              <a:t>Steps for Calculating Your Target Heart rate (continued 1)</a:t>
            </a:r>
          </a:p>
        </p:txBody>
      </p:sp>
      <p:sp>
        <p:nvSpPr>
          <p:cNvPr id="3" name="Content Placeholder 2">
            <a:extLst>
              <a:ext uri="{FF2B5EF4-FFF2-40B4-BE49-F238E27FC236}">
                <a16:creationId xmlns:a16="http://schemas.microsoft.com/office/drawing/2014/main" id="{093A1987-DCB2-1540-A4CA-CEB498C108B6}"/>
              </a:ext>
            </a:extLst>
          </p:cNvPr>
          <p:cNvSpPr>
            <a:spLocks noGrp="1"/>
          </p:cNvSpPr>
          <p:nvPr>
            <p:ph idx="1"/>
          </p:nvPr>
        </p:nvSpPr>
        <p:spPr/>
        <p:txBody>
          <a:bodyPr>
            <a:noAutofit/>
          </a:bodyPr>
          <a:lstStyle/>
          <a:p>
            <a:pPr marL="385763" indent="-385763">
              <a:buFont typeface="+mj-lt"/>
              <a:buAutoNum type="arabicPeriod" startAt="3"/>
            </a:pPr>
            <a:r>
              <a:rPr lang="en-US" sz="2600" dirty="0"/>
              <a:t>Find the heart rate reserve (HRR); </a:t>
            </a:r>
          </a:p>
          <a:p>
            <a:pPr lvl="1"/>
            <a:r>
              <a:rPr lang="en-US" sz="2600" dirty="0"/>
              <a:t>HRR = MHR minus RHR</a:t>
            </a:r>
          </a:p>
          <a:p>
            <a:pPr marL="385763" indent="-385763">
              <a:buFont typeface="+mj-lt"/>
              <a:buAutoNum type="arabicPeriod" startAt="3"/>
            </a:pPr>
            <a:r>
              <a:rPr lang="en-US" sz="2600" dirty="0"/>
              <a:t>Calculate high and low THR values by using your desired percentage range and then adding back in the RHR (We will use 60% for the low-end of the range and 80% for the high-end)</a:t>
            </a:r>
          </a:p>
        </p:txBody>
      </p:sp>
    </p:spTree>
    <p:extLst>
      <p:ext uri="{BB962C8B-B14F-4D97-AF65-F5344CB8AC3E}">
        <p14:creationId xmlns:p14="http://schemas.microsoft.com/office/powerpoint/2010/main" val="3791574927"/>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0A4A87C-B845-C946-81AD-A0A08B0108D3}"/>
              </a:ext>
            </a:extLst>
          </p:cNvPr>
          <p:cNvSpPr>
            <a:spLocks noGrp="1"/>
          </p:cNvSpPr>
          <p:nvPr>
            <p:ph type="title"/>
          </p:nvPr>
        </p:nvSpPr>
        <p:spPr/>
        <p:txBody>
          <a:bodyPr>
            <a:normAutofit fontScale="90000"/>
          </a:bodyPr>
          <a:lstStyle/>
          <a:p>
            <a:r>
              <a:rPr lang="en-US" dirty="0"/>
              <a:t>Steps for Calculating Your Target Heart rate (continued 2)</a:t>
            </a:r>
          </a:p>
        </p:txBody>
      </p:sp>
      <p:sp>
        <p:nvSpPr>
          <p:cNvPr id="3" name="Content Placeholder 2">
            <a:extLst>
              <a:ext uri="{FF2B5EF4-FFF2-40B4-BE49-F238E27FC236}">
                <a16:creationId xmlns:a16="http://schemas.microsoft.com/office/drawing/2014/main" id="{093A1987-DCB2-1540-A4CA-CEB498C108B6}"/>
              </a:ext>
            </a:extLst>
          </p:cNvPr>
          <p:cNvSpPr>
            <a:spLocks noGrp="1"/>
          </p:cNvSpPr>
          <p:nvPr>
            <p:ph idx="1"/>
          </p:nvPr>
        </p:nvSpPr>
        <p:spPr/>
        <p:txBody>
          <a:bodyPr>
            <a:noAutofit/>
          </a:bodyPr>
          <a:lstStyle/>
          <a:p>
            <a:pPr lvl="1"/>
            <a:r>
              <a:rPr lang="en-US" sz="2800" dirty="0"/>
              <a:t>THR low = (H.R.R. x 0.60) + RHR</a:t>
            </a:r>
          </a:p>
          <a:p>
            <a:pPr lvl="1"/>
            <a:r>
              <a:rPr lang="en-US" sz="2800" dirty="0"/>
              <a:t>THR high = (HRR x 0.80) + RHR</a:t>
            </a:r>
          </a:p>
          <a:p>
            <a:pPr marL="385763" indent="-385763">
              <a:buFont typeface="+mj-lt"/>
              <a:buAutoNum type="arabicPeriod" startAt="3"/>
            </a:pPr>
            <a:r>
              <a:rPr lang="en-US" sz="2800" dirty="0"/>
              <a:t>The resulting low and high THR numbers represent the target range or target intensity. You want to keep your heart rate between these values as you exercise.</a:t>
            </a:r>
          </a:p>
        </p:txBody>
      </p:sp>
    </p:spTree>
    <p:extLst>
      <p:ext uri="{BB962C8B-B14F-4D97-AF65-F5344CB8AC3E}">
        <p14:creationId xmlns:p14="http://schemas.microsoft.com/office/powerpoint/2010/main" val="838366764"/>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04ABE7-E0E4-A64B-8948-CB9C25685344}"/>
              </a:ext>
            </a:extLst>
          </p:cNvPr>
          <p:cNvSpPr>
            <a:spLocks noGrp="1"/>
          </p:cNvSpPr>
          <p:nvPr>
            <p:ph type="title"/>
          </p:nvPr>
        </p:nvSpPr>
        <p:spPr/>
        <p:txBody>
          <a:bodyPr/>
          <a:lstStyle/>
          <a:p>
            <a:r>
              <a:rPr lang="en-US" b="1" dirty="0"/>
              <a:t>Other Ways to Determine Intensity</a:t>
            </a:r>
          </a:p>
        </p:txBody>
      </p:sp>
      <p:sp>
        <p:nvSpPr>
          <p:cNvPr id="3" name="Content Placeholder 2">
            <a:extLst>
              <a:ext uri="{FF2B5EF4-FFF2-40B4-BE49-F238E27FC236}">
                <a16:creationId xmlns:a16="http://schemas.microsoft.com/office/drawing/2014/main" id="{1406E33A-02AC-DA41-86B2-46A4AC6F3090}"/>
              </a:ext>
            </a:extLst>
          </p:cNvPr>
          <p:cNvSpPr>
            <a:spLocks noGrp="1"/>
          </p:cNvSpPr>
          <p:nvPr>
            <p:ph idx="1"/>
          </p:nvPr>
        </p:nvSpPr>
        <p:spPr/>
        <p:txBody>
          <a:bodyPr>
            <a:noAutofit/>
          </a:bodyPr>
          <a:lstStyle/>
          <a:p>
            <a:r>
              <a:rPr lang="en-US" sz="2800" b="1" i="1" dirty="0"/>
              <a:t>Rating of Perceived Exertion </a:t>
            </a:r>
            <a:r>
              <a:rPr lang="en-US" sz="2800" b="1" dirty="0"/>
              <a:t>(RPE)</a:t>
            </a:r>
          </a:p>
          <a:p>
            <a:pPr lvl="1"/>
            <a:r>
              <a:rPr lang="en-US" sz="2800" dirty="0"/>
              <a:t>Uses subjective measurement to determine intensity.</a:t>
            </a:r>
          </a:p>
          <a:p>
            <a:pPr lvl="1"/>
            <a:r>
              <a:rPr lang="en-US" sz="2800" dirty="0"/>
              <a:t>Simply ask yourself, overall, how hard do you feel like you’re working?</a:t>
            </a:r>
          </a:p>
          <a:p>
            <a:pPr lvl="1"/>
            <a:r>
              <a:rPr lang="en-US" sz="2800" dirty="0"/>
              <a:t>The “Talk Test” is a simply way to gauge exertion.</a:t>
            </a:r>
          </a:p>
        </p:txBody>
      </p:sp>
    </p:spTree>
    <p:extLst>
      <p:ext uri="{BB962C8B-B14F-4D97-AF65-F5344CB8AC3E}">
        <p14:creationId xmlns:p14="http://schemas.microsoft.com/office/powerpoint/2010/main" val="427442320"/>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148AC0-55CB-5348-A4A2-343A3AFA9865}"/>
              </a:ext>
            </a:extLst>
          </p:cNvPr>
          <p:cNvSpPr>
            <a:spLocks noGrp="1"/>
          </p:cNvSpPr>
          <p:nvPr>
            <p:ph type="title"/>
          </p:nvPr>
        </p:nvSpPr>
        <p:spPr/>
        <p:txBody>
          <a:bodyPr/>
          <a:lstStyle/>
          <a:p>
            <a:r>
              <a:rPr lang="en-US" b="1" dirty="0"/>
              <a:t>Talk Test</a:t>
            </a:r>
          </a:p>
        </p:txBody>
      </p:sp>
      <p:sp>
        <p:nvSpPr>
          <p:cNvPr id="3" name="Content Placeholder 2">
            <a:extLst>
              <a:ext uri="{FF2B5EF4-FFF2-40B4-BE49-F238E27FC236}">
                <a16:creationId xmlns:a16="http://schemas.microsoft.com/office/drawing/2014/main" id="{845FA1E9-817A-D94A-9E6A-6CD3C11BDFD7}"/>
              </a:ext>
            </a:extLst>
          </p:cNvPr>
          <p:cNvSpPr>
            <a:spLocks noGrp="1"/>
          </p:cNvSpPr>
          <p:nvPr>
            <p:ph idx="1"/>
          </p:nvPr>
        </p:nvSpPr>
        <p:spPr/>
        <p:txBody>
          <a:bodyPr>
            <a:normAutofit/>
          </a:bodyPr>
          <a:lstStyle/>
          <a:p>
            <a:r>
              <a:rPr lang="en-US" sz="2600" dirty="0"/>
              <a:t>Light intensity = </a:t>
            </a:r>
            <a:r>
              <a:rPr lang="en-US" sz="2400" dirty="0"/>
              <a:t>the ability to have </a:t>
            </a:r>
            <a:r>
              <a:rPr lang="en-US" sz="2600" dirty="0"/>
              <a:t>an easy conversation (you can talk but not sing)</a:t>
            </a:r>
          </a:p>
          <a:p>
            <a:r>
              <a:rPr lang="en-US" sz="2600" dirty="0"/>
              <a:t>Moderate intensity = the ability to say 1-2 sentences before needing to take a breath</a:t>
            </a:r>
          </a:p>
          <a:p>
            <a:r>
              <a:rPr lang="en-US" sz="2600" dirty="0"/>
              <a:t>High intensity = the ability to say a few words, short phrases before needing to take a breath</a:t>
            </a:r>
          </a:p>
          <a:p>
            <a:r>
              <a:rPr lang="en-US" sz="2600" dirty="0"/>
              <a:t>Anaerobic intensity = </a:t>
            </a:r>
            <a:r>
              <a:rPr lang="en-US" sz="2400" dirty="0"/>
              <a:t>the ability to only say </a:t>
            </a:r>
            <a:r>
              <a:rPr lang="en-US" sz="2600" dirty="0"/>
              <a:t>single words or you are unable to speak</a:t>
            </a:r>
          </a:p>
        </p:txBody>
      </p:sp>
    </p:spTree>
    <p:extLst>
      <p:ext uri="{BB962C8B-B14F-4D97-AF65-F5344CB8AC3E}">
        <p14:creationId xmlns:p14="http://schemas.microsoft.com/office/powerpoint/2010/main" val="3122223895"/>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75778" name="Rectangle 2"/>
          <p:cNvSpPr>
            <a:spLocks noGrp="1" noChangeArrowheads="1"/>
          </p:cNvSpPr>
          <p:nvPr>
            <p:ph type="title"/>
          </p:nvPr>
        </p:nvSpPr>
        <p:spPr/>
        <p:txBody>
          <a:bodyPr/>
          <a:lstStyle/>
          <a:p>
            <a:r>
              <a:rPr lang="en-US" dirty="0"/>
              <a:t>The Heart</a:t>
            </a:r>
          </a:p>
        </p:txBody>
      </p:sp>
      <p:sp>
        <p:nvSpPr>
          <p:cNvPr id="75779" name="Rectangle 3"/>
          <p:cNvSpPr>
            <a:spLocks noGrp="1" noChangeArrowheads="1"/>
          </p:cNvSpPr>
          <p:nvPr>
            <p:ph idx="1"/>
          </p:nvPr>
        </p:nvSpPr>
        <p:spPr/>
        <p:txBody>
          <a:bodyPr>
            <a:noAutofit/>
          </a:bodyPr>
          <a:lstStyle/>
          <a:p>
            <a:r>
              <a:rPr lang="en-US" sz="2600" dirty="0"/>
              <a:t>Located just beneath the sternum between the lungs</a:t>
            </a:r>
          </a:p>
          <a:p>
            <a:r>
              <a:rPr lang="en-US" sz="2600" dirty="0"/>
              <a:t>It is about the size of your fist</a:t>
            </a:r>
          </a:p>
          <a:p>
            <a:r>
              <a:rPr lang="en-US" sz="2600" dirty="0"/>
              <a:t>Comprised of 4 chambers &amp; 4 valves</a:t>
            </a:r>
          </a:p>
          <a:p>
            <a:r>
              <a:rPr lang="en-US" sz="2600" dirty="0"/>
              <a:t>Its function is to move blood containing oxygen (O2) and carbon dioxide (CO2) throughout the body via two separate circulation loops.</a:t>
            </a:r>
          </a:p>
        </p:txBody>
      </p:sp>
    </p:spTree>
    <p:extLst>
      <p:ext uri="{BB962C8B-B14F-4D97-AF65-F5344CB8AC3E}">
        <p14:creationId xmlns:p14="http://schemas.microsoft.com/office/powerpoint/2010/main" val="1742416336"/>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Workout structure – Warm-up</a:t>
            </a:r>
          </a:p>
        </p:txBody>
      </p:sp>
      <p:sp>
        <p:nvSpPr>
          <p:cNvPr id="4" name="Content Placeholder 3"/>
          <p:cNvSpPr>
            <a:spLocks noGrp="1"/>
          </p:cNvSpPr>
          <p:nvPr>
            <p:ph idx="1"/>
          </p:nvPr>
        </p:nvSpPr>
        <p:spPr/>
        <p:txBody>
          <a:bodyPr>
            <a:normAutofit/>
          </a:bodyPr>
          <a:lstStyle/>
          <a:p>
            <a:r>
              <a:rPr lang="en-US" sz="2800" dirty="0"/>
              <a:t>Always precede workouts with a short warm-up activity to: </a:t>
            </a:r>
          </a:p>
          <a:p>
            <a:pPr lvl="1"/>
            <a:r>
              <a:rPr lang="en-US" sz="2800" dirty="0"/>
              <a:t>Prepare the body for exercise</a:t>
            </a:r>
          </a:p>
          <a:p>
            <a:pPr lvl="1"/>
            <a:r>
              <a:rPr lang="en-US" sz="2800" dirty="0"/>
              <a:t>Start blood circulating and increase body temperature</a:t>
            </a:r>
          </a:p>
        </p:txBody>
      </p:sp>
    </p:spTree>
    <p:extLst>
      <p:ext uri="{BB962C8B-B14F-4D97-AF65-F5344CB8AC3E}">
        <p14:creationId xmlns:p14="http://schemas.microsoft.com/office/powerpoint/2010/main" val="874970668"/>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sz="3300" dirty="0"/>
              <a:t>Warm-up (continued)</a:t>
            </a:r>
          </a:p>
        </p:txBody>
      </p:sp>
      <p:sp>
        <p:nvSpPr>
          <p:cNvPr id="4" name="Content Placeholder 3"/>
          <p:cNvSpPr>
            <a:spLocks noGrp="1"/>
          </p:cNvSpPr>
          <p:nvPr>
            <p:ph idx="1"/>
          </p:nvPr>
        </p:nvSpPr>
        <p:spPr/>
        <p:txBody>
          <a:bodyPr>
            <a:normAutofit fontScale="92500" lnSpcReduction="20000"/>
          </a:bodyPr>
          <a:lstStyle/>
          <a:p>
            <a:r>
              <a:rPr lang="en-US" sz="2800" dirty="0"/>
              <a:t>Common warm-up activities include brisk walks, easy jogging, calisthenics, and dynamic movements.</a:t>
            </a:r>
          </a:p>
          <a:p>
            <a:r>
              <a:rPr lang="en-US" sz="2800" dirty="0"/>
              <a:t>The only goal is to warm the body up. The activity should not be stressful or hard to complete.</a:t>
            </a:r>
          </a:p>
          <a:p>
            <a:r>
              <a:rPr lang="en-US" sz="2800" dirty="0"/>
              <a:t>Keep it short. Anything longer than necessary may diminish the efficiency of the actual workout. </a:t>
            </a:r>
          </a:p>
          <a:p>
            <a:r>
              <a:rPr lang="en-US" sz="2800" dirty="0"/>
              <a:t>Warm-up activities generally do not count towards the total work</a:t>
            </a:r>
          </a:p>
        </p:txBody>
      </p:sp>
    </p:spTree>
    <p:extLst>
      <p:ext uri="{BB962C8B-B14F-4D97-AF65-F5344CB8AC3E}">
        <p14:creationId xmlns:p14="http://schemas.microsoft.com/office/powerpoint/2010/main" val="1369780986"/>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8EA18-095F-8241-BB1A-121BC11885A2}"/>
              </a:ext>
            </a:extLst>
          </p:cNvPr>
          <p:cNvSpPr>
            <a:spLocks noGrp="1"/>
          </p:cNvSpPr>
          <p:nvPr>
            <p:ph type="title"/>
          </p:nvPr>
        </p:nvSpPr>
        <p:spPr/>
        <p:txBody>
          <a:bodyPr/>
          <a:lstStyle/>
          <a:p>
            <a:r>
              <a:rPr lang="en-US" dirty="0"/>
              <a:t>Workout structure – Main Session </a:t>
            </a:r>
          </a:p>
        </p:txBody>
      </p:sp>
      <p:sp>
        <p:nvSpPr>
          <p:cNvPr id="3" name="Content Placeholder 2">
            <a:extLst>
              <a:ext uri="{FF2B5EF4-FFF2-40B4-BE49-F238E27FC236}">
                <a16:creationId xmlns:a16="http://schemas.microsoft.com/office/drawing/2014/main" id="{0C31A4C7-9801-5F4C-B281-596B09CB6C4E}"/>
              </a:ext>
            </a:extLst>
          </p:cNvPr>
          <p:cNvSpPr>
            <a:spLocks noGrp="1"/>
          </p:cNvSpPr>
          <p:nvPr>
            <p:ph idx="1"/>
          </p:nvPr>
        </p:nvSpPr>
        <p:spPr/>
        <p:txBody>
          <a:bodyPr>
            <a:normAutofit/>
          </a:bodyPr>
          <a:lstStyle/>
          <a:p>
            <a:r>
              <a:rPr lang="en-US" sz="2800" dirty="0"/>
              <a:t>Apply the FITT principles to your workout planning</a:t>
            </a:r>
          </a:p>
          <a:p>
            <a:pPr lvl="1"/>
            <a:r>
              <a:rPr lang="en-US" sz="2800" dirty="0"/>
              <a:t>Example: running 3-5 times per week for 20-40 minutes within THR</a:t>
            </a:r>
          </a:p>
          <a:p>
            <a:r>
              <a:rPr lang="en-US" sz="2800" dirty="0"/>
              <a:t>Start of the low end and build up (recall the overload principle)</a:t>
            </a:r>
          </a:p>
        </p:txBody>
      </p:sp>
    </p:spTree>
    <p:extLst>
      <p:ext uri="{BB962C8B-B14F-4D97-AF65-F5344CB8AC3E}">
        <p14:creationId xmlns:p14="http://schemas.microsoft.com/office/powerpoint/2010/main" val="351624944"/>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288EA18-095F-8241-BB1A-121BC11885A2}"/>
              </a:ext>
            </a:extLst>
          </p:cNvPr>
          <p:cNvSpPr>
            <a:spLocks noGrp="1"/>
          </p:cNvSpPr>
          <p:nvPr>
            <p:ph type="title"/>
          </p:nvPr>
        </p:nvSpPr>
        <p:spPr/>
        <p:txBody>
          <a:bodyPr/>
          <a:lstStyle/>
          <a:p>
            <a:r>
              <a:rPr lang="en-US" dirty="0"/>
              <a:t>Main Session (continued)</a:t>
            </a:r>
          </a:p>
        </p:txBody>
      </p:sp>
      <p:sp>
        <p:nvSpPr>
          <p:cNvPr id="3" name="Content Placeholder 2">
            <a:extLst>
              <a:ext uri="{FF2B5EF4-FFF2-40B4-BE49-F238E27FC236}">
                <a16:creationId xmlns:a16="http://schemas.microsoft.com/office/drawing/2014/main" id="{0C31A4C7-9801-5F4C-B281-596B09CB6C4E}"/>
              </a:ext>
            </a:extLst>
          </p:cNvPr>
          <p:cNvSpPr>
            <a:spLocks noGrp="1"/>
          </p:cNvSpPr>
          <p:nvPr>
            <p:ph idx="1"/>
          </p:nvPr>
        </p:nvSpPr>
        <p:spPr/>
        <p:txBody>
          <a:bodyPr>
            <a:normAutofit/>
          </a:bodyPr>
          <a:lstStyle/>
          <a:p>
            <a:r>
              <a:rPr lang="en-US" sz="2600" dirty="0"/>
              <a:t>For the first 1–8 weeks you are considered a beginner. Plan to workout 3–4 days per week at the low end of THR zone for 20–30 minutes per session</a:t>
            </a:r>
          </a:p>
          <a:p>
            <a:r>
              <a:rPr lang="en-US" sz="2600" dirty="0"/>
              <a:t>After 8 weeks of consistent work you are considered to be advanced. Plan to workout 4–5 days per week in the middle to upper-end of THR zone for 30–40 minutes per session</a:t>
            </a:r>
          </a:p>
        </p:txBody>
      </p:sp>
    </p:spTree>
    <p:extLst>
      <p:ext uri="{BB962C8B-B14F-4D97-AF65-F5344CB8AC3E}">
        <p14:creationId xmlns:p14="http://schemas.microsoft.com/office/powerpoint/2010/main" val="2881263133"/>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r>
              <a:rPr lang="en-US" sz="3200" dirty="0"/>
              <a:t>Workout structure – Cool down</a:t>
            </a:r>
            <a:endParaRPr lang="en-US" sz="3001" dirty="0"/>
          </a:p>
        </p:txBody>
      </p:sp>
      <p:sp>
        <p:nvSpPr>
          <p:cNvPr id="58371" name="Rectangle 3"/>
          <p:cNvSpPr>
            <a:spLocks noGrp="1" noChangeArrowheads="1"/>
          </p:cNvSpPr>
          <p:nvPr>
            <p:ph idx="1"/>
          </p:nvPr>
        </p:nvSpPr>
        <p:spPr/>
        <p:txBody>
          <a:bodyPr>
            <a:normAutofit/>
          </a:bodyPr>
          <a:lstStyle/>
          <a:p>
            <a:r>
              <a:rPr lang="en-US" sz="2800" dirty="0"/>
              <a:t>Always finish with a cool down to:</a:t>
            </a:r>
          </a:p>
          <a:p>
            <a:pPr lvl="1"/>
            <a:r>
              <a:rPr lang="en-US" sz="2800" dirty="0"/>
              <a:t>Keep blood flowing to help clear metabolic wastes and deliver O2 &amp; nutrients to the muscles which aids in recovery</a:t>
            </a:r>
          </a:p>
        </p:txBody>
      </p:sp>
    </p:spTree>
    <p:extLst>
      <p:ext uri="{BB962C8B-B14F-4D97-AF65-F5344CB8AC3E}">
        <p14:creationId xmlns:p14="http://schemas.microsoft.com/office/powerpoint/2010/main" val="88711477"/>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58370" name="Rectangle 2"/>
          <p:cNvSpPr>
            <a:spLocks noGrp="1" noChangeArrowheads="1"/>
          </p:cNvSpPr>
          <p:nvPr>
            <p:ph type="title"/>
          </p:nvPr>
        </p:nvSpPr>
        <p:spPr/>
        <p:txBody>
          <a:bodyPr>
            <a:normAutofit/>
          </a:bodyPr>
          <a:lstStyle/>
          <a:p>
            <a:r>
              <a:rPr lang="en-US" sz="3200" dirty="0"/>
              <a:t>Cool down (continued)</a:t>
            </a:r>
            <a:endParaRPr lang="en-US" sz="3001" dirty="0"/>
          </a:p>
        </p:txBody>
      </p:sp>
      <p:sp>
        <p:nvSpPr>
          <p:cNvPr id="58371" name="Rectangle 3"/>
          <p:cNvSpPr>
            <a:spLocks noGrp="1" noChangeArrowheads="1"/>
          </p:cNvSpPr>
          <p:nvPr>
            <p:ph idx="1"/>
          </p:nvPr>
        </p:nvSpPr>
        <p:spPr/>
        <p:txBody>
          <a:bodyPr>
            <a:normAutofit/>
          </a:bodyPr>
          <a:lstStyle/>
          <a:p>
            <a:r>
              <a:rPr lang="en-US" sz="2800" dirty="0"/>
              <a:t>Common cool down activities include easy walking or jogging, light stretching, and yoga.</a:t>
            </a:r>
          </a:p>
          <a:p>
            <a:r>
              <a:rPr lang="en-US" sz="2800" dirty="0"/>
              <a:t>The cool down is not a continuation of the workout and should not be used to improve other fitness aspects (except flexibility).</a:t>
            </a:r>
          </a:p>
          <a:p>
            <a:r>
              <a:rPr lang="en-US" sz="2800" dirty="0"/>
              <a:t>The ultimate goal is to gradually return the heart rate to normal.</a:t>
            </a:r>
          </a:p>
        </p:txBody>
      </p:sp>
    </p:spTree>
    <p:extLst>
      <p:ext uri="{BB962C8B-B14F-4D97-AF65-F5344CB8AC3E}">
        <p14:creationId xmlns:p14="http://schemas.microsoft.com/office/powerpoint/2010/main" val="3231410845"/>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8680E-329E-F240-BA54-12EA7B3CC982}"/>
              </a:ext>
            </a:extLst>
          </p:cNvPr>
          <p:cNvSpPr>
            <a:spLocks noGrp="1"/>
          </p:cNvSpPr>
          <p:nvPr>
            <p:ph type="title"/>
          </p:nvPr>
        </p:nvSpPr>
        <p:spPr/>
        <p:txBody>
          <a:bodyPr/>
          <a:lstStyle/>
          <a:p>
            <a:r>
              <a:rPr lang="en-US" dirty="0"/>
              <a:t>Summary</a:t>
            </a:r>
          </a:p>
        </p:txBody>
      </p:sp>
      <p:sp>
        <p:nvSpPr>
          <p:cNvPr id="3" name="Content Placeholder 2">
            <a:extLst>
              <a:ext uri="{FF2B5EF4-FFF2-40B4-BE49-F238E27FC236}">
                <a16:creationId xmlns:a16="http://schemas.microsoft.com/office/drawing/2014/main" id="{8239DAF9-458A-DC40-8C25-5F286F8D749E}"/>
              </a:ext>
            </a:extLst>
          </p:cNvPr>
          <p:cNvSpPr>
            <a:spLocks noGrp="1"/>
          </p:cNvSpPr>
          <p:nvPr>
            <p:ph idx="1"/>
          </p:nvPr>
        </p:nvSpPr>
        <p:spPr/>
        <p:txBody>
          <a:bodyPr>
            <a:noAutofit/>
          </a:bodyPr>
          <a:lstStyle/>
          <a:p>
            <a:r>
              <a:rPr lang="en-US" sz="2600" dirty="0"/>
              <a:t>Always include:</a:t>
            </a:r>
          </a:p>
          <a:p>
            <a:pPr lvl="1"/>
            <a:r>
              <a:rPr lang="en-US" sz="2600" dirty="0"/>
              <a:t>A simple warm-up activity for a duration adequate to elevated HR &amp; breathing. Once this is achieved, begin the main workout.</a:t>
            </a:r>
          </a:p>
          <a:p>
            <a:pPr lvl="1"/>
            <a:r>
              <a:rPr lang="en-US" sz="2600" dirty="0"/>
              <a:t>An easy cool down activity that keeps you moving while also bringing your HR down; walking is a good option for most</a:t>
            </a:r>
          </a:p>
        </p:txBody>
      </p:sp>
    </p:spTree>
    <p:extLst>
      <p:ext uri="{BB962C8B-B14F-4D97-AF65-F5344CB8AC3E}">
        <p14:creationId xmlns:p14="http://schemas.microsoft.com/office/powerpoint/2010/main" val="2485908951"/>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088680E-329E-F240-BA54-12EA7B3CC982}"/>
              </a:ext>
            </a:extLst>
          </p:cNvPr>
          <p:cNvSpPr>
            <a:spLocks noGrp="1"/>
          </p:cNvSpPr>
          <p:nvPr>
            <p:ph type="title"/>
          </p:nvPr>
        </p:nvSpPr>
        <p:spPr/>
        <p:txBody>
          <a:bodyPr/>
          <a:lstStyle/>
          <a:p>
            <a:r>
              <a:rPr lang="en-US" dirty="0"/>
              <a:t>Summary (continued 1)</a:t>
            </a:r>
          </a:p>
        </p:txBody>
      </p:sp>
      <p:sp>
        <p:nvSpPr>
          <p:cNvPr id="3" name="Content Placeholder 2">
            <a:extLst>
              <a:ext uri="{FF2B5EF4-FFF2-40B4-BE49-F238E27FC236}">
                <a16:creationId xmlns:a16="http://schemas.microsoft.com/office/drawing/2014/main" id="{8239DAF9-458A-DC40-8C25-5F286F8D749E}"/>
              </a:ext>
            </a:extLst>
          </p:cNvPr>
          <p:cNvSpPr>
            <a:spLocks noGrp="1"/>
          </p:cNvSpPr>
          <p:nvPr>
            <p:ph idx="1"/>
          </p:nvPr>
        </p:nvSpPr>
        <p:spPr/>
        <p:txBody>
          <a:bodyPr>
            <a:noAutofit/>
          </a:bodyPr>
          <a:lstStyle/>
          <a:p>
            <a:r>
              <a:rPr lang="en-US" sz="2600" dirty="0"/>
              <a:t>Workout plans should always include a variety in exercises to avoid stagnation, boredom, and burnout. All of these make it harder to stick with a fitness plan.</a:t>
            </a:r>
          </a:p>
          <a:p>
            <a:r>
              <a:rPr lang="en-US" sz="2600" dirty="0"/>
              <a:t>Don’t forget to include progressive overload in your plan. A good guideline for cardiorespiratory fitness is no more than a 10% increase in total volume per week</a:t>
            </a:r>
          </a:p>
        </p:txBody>
      </p:sp>
    </p:spTree>
    <p:extLst>
      <p:ext uri="{BB962C8B-B14F-4D97-AF65-F5344CB8AC3E}">
        <p14:creationId xmlns:p14="http://schemas.microsoft.com/office/powerpoint/2010/main" val="3227491028"/>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665ED-F94D-1D44-BB27-E4436E328A6B}"/>
              </a:ext>
            </a:extLst>
          </p:cNvPr>
          <p:cNvSpPr>
            <a:spLocks noGrp="1"/>
          </p:cNvSpPr>
          <p:nvPr>
            <p:ph type="title"/>
          </p:nvPr>
        </p:nvSpPr>
        <p:spPr/>
        <p:txBody>
          <a:bodyPr/>
          <a:lstStyle/>
          <a:p>
            <a:r>
              <a:rPr lang="en-US" dirty="0"/>
              <a:t>Summary (Continued 2)</a:t>
            </a:r>
          </a:p>
        </p:txBody>
      </p:sp>
      <p:sp>
        <p:nvSpPr>
          <p:cNvPr id="3" name="Content Placeholder 2">
            <a:extLst>
              <a:ext uri="{FF2B5EF4-FFF2-40B4-BE49-F238E27FC236}">
                <a16:creationId xmlns:a16="http://schemas.microsoft.com/office/drawing/2014/main" id="{96AA85EA-D77F-874D-B3A9-F70FE1473D27}"/>
              </a:ext>
            </a:extLst>
          </p:cNvPr>
          <p:cNvSpPr>
            <a:spLocks noGrp="1"/>
          </p:cNvSpPr>
          <p:nvPr>
            <p:ph idx="1"/>
          </p:nvPr>
        </p:nvSpPr>
        <p:spPr/>
        <p:txBody>
          <a:bodyPr>
            <a:normAutofit/>
          </a:bodyPr>
          <a:lstStyle/>
          <a:p>
            <a:r>
              <a:rPr lang="en-US" sz="2800" dirty="0"/>
              <a:t>Remember the FITT principle</a:t>
            </a:r>
          </a:p>
          <a:p>
            <a:pPr lvl="1"/>
            <a:r>
              <a:rPr lang="en-US" sz="2800" b="1" i="1" dirty="0"/>
              <a:t>Frequency</a:t>
            </a:r>
            <a:r>
              <a:rPr lang="en-US" sz="2800" dirty="0"/>
              <a:t> – 3-4 days per week  for beginners, 4-5 for intermediate, and 5-7 days for advanced individuals</a:t>
            </a:r>
          </a:p>
          <a:p>
            <a:pPr lvl="1"/>
            <a:r>
              <a:rPr lang="en-US" sz="2800" b="1" i="1" dirty="0"/>
              <a:t>Intensity</a:t>
            </a:r>
            <a:r>
              <a:rPr lang="en-US" sz="2800" dirty="0"/>
              <a:t> – Usually between 60 and 80% of your maximum heart rate for cardiorespiratory improvement</a:t>
            </a:r>
          </a:p>
        </p:txBody>
      </p:sp>
    </p:spTree>
    <p:extLst>
      <p:ext uri="{BB962C8B-B14F-4D97-AF65-F5344CB8AC3E}">
        <p14:creationId xmlns:p14="http://schemas.microsoft.com/office/powerpoint/2010/main" val="134908788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1665ED-F94D-1D44-BB27-E4436E328A6B}"/>
              </a:ext>
            </a:extLst>
          </p:cNvPr>
          <p:cNvSpPr>
            <a:spLocks noGrp="1"/>
          </p:cNvSpPr>
          <p:nvPr>
            <p:ph type="title"/>
          </p:nvPr>
        </p:nvSpPr>
        <p:spPr/>
        <p:txBody>
          <a:bodyPr/>
          <a:lstStyle/>
          <a:p>
            <a:r>
              <a:rPr lang="en-US" dirty="0"/>
              <a:t>Summary (Continued 3)</a:t>
            </a:r>
          </a:p>
        </p:txBody>
      </p:sp>
      <p:sp>
        <p:nvSpPr>
          <p:cNvPr id="3" name="Content Placeholder 2">
            <a:extLst>
              <a:ext uri="{FF2B5EF4-FFF2-40B4-BE49-F238E27FC236}">
                <a16:creationId xmlns:a16="http://schemas.microsoft.com/office/drawing/2014/main" id="{96AA85EA-D77F-874D-B3A9-F70FE1473D27}"/>
              </a:ext>
            </a:extLst>
          </p:cNvPr>
          <p:cNvSpPr>
            <a:spLocks noGrp="1"/>
          </p:cNvSpPr>
          <p:nvPr>
            <p:ph idx="1"/>
          </p:nvPr>
        </p:nvSpPr>
        <p:spPr/>
        <p:txBody>
          <a:bodyPr>
            <a:normAutofit/>
          </a:bodyPr>
          <a:lstStyle/>
          <a:p>
            <a:r>
              <a:rPr lang="en-US" sz="2600" b="1" i="1" dirty="0"/>
              <a:t>Time </a:t>
            </a:r>
            <a:r>
              <a:rPr lang="en-US" sz="2600" dirty="0"/>
              <a:t>– 20-30 minutes of consistent activity per session for beginners, 30-40 minutes for intermediate, and 40+ minutes for advanced individuals</a:t>
            </a:r>
          </a:p>
          <a:p>
            <a:r>
              <a:rPr lang="en-US" sz="2600" b="1" i="1" dirty="0"/>
              <a:t>Type</a:t>
            </a:r>
            <a:r>
              <a:rPr lang="en-US" sz="2600" dirty="0"/>
              <a:t> – Depends on your preference of cardiorespiratory exercise and fitness goals. Common activities are brisk walking, jogging, cycling, and swimming.</a:t>
            </a:r>
          </a:p>
        </p:txBody>
      </p:sp>
    </p:spTree>
    <p:extLst>
      <p:ext uri="{BB962C8B-B14F-4D97-AF65-F5344CB8AC3E}">
        <p14:creationId xmlns:p14="http://schemas.microsoft.com/office/powerpoint/2010/main" val="306582407"/>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2" name="Rectangle 4"/>
          <p:cNvSpPr>
            <a:spLocks noGrp="1" noChangeArrowheads="1"/>
          </p:cNvSpPr>
          <p:nvPr>
            <p:ph type="title"/>
          </p:nvPr>
        </p:nvSpPr>
        <p:spPr/>
        <p:txBody>
          <a:bodyPr/>
          <a:lstStyle/>
          <a:p>
            <a:r>
              <a:rPr lang="en-US" dirty="0"/>
              <a:t>Pulmonary circulation loop</a:t>
            </a:r>
          </a:p>
        </p:txBody>
      </p:sp>
      <p:sp>
        <p:nvSpPr>
          <p:cNvPr id="3" name="Content Placeholder 2">
            <a:extLst>
              <a:ext uri="{FF2B5EF4-FFF2-40B4-BE49-F238E27FC236}">
                <a16:creationId xmlns:a16="http://schemas.microsoft.com/office/drawing/2014/main" id="{88368FC0-A7BB-0349-A4A8-022FAA58396C}"/>
              </a:ext>
            </a:extLst>
          </p:cNvPr>
          <p:cNvSpPr>
            <a:spLocks noGrp="1"/>
          </p:cNvSpPr>
          <p:nvPr>
            <p:ph idx="1"/>
          </p:nvPr>
        </p:nvSpPr>
        <p:spPr/>
        <p:txBody>
          <a:bodyPr>
            <a:normAutofit/>
          </a:bodyPr>
          <a:lstStyle/>
          <a:p>
            <a:r>
              <a:rPr lang="en-US" sz="2600" dirty="0"/>
              <a:t>Carried out by the right side of the heart</a:t>
            </a:r>
          </a:p>
          <a:p>
            <a:r>
              <a:rPr lang="en-US" sz="2600" dirty="0"/>
              <a:t>Delivers deoxygenated blood to the lungs for gas exchange where CO2 moves out of the blood and O2 moves in</a:t>
            </a:r>
          </a:p>
          <a:p>
            <a:r>
              <a:rPr lang="en-US" sz="2600" dirty="0"/>
              <a:t>Returns the oxygenated blood to the heart’s systemic circulation loop</a:t>
            </a:r>
          </a:p>
        </p:txBody>
      </p:sp>
    </p:spTree>
    <p:extLst>
      <p:ext uri="{BB962C8B-B14F-4D97-AF65-F5344CB8AC3E}">
        <p14:creationId xmlns:p14="http://schemas.microsoft.com/office/powerpoint/2010/main" val="58039923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83972" name="Rectangle 4"/>
          <p:cNvSpPr>
            <a:spLocks noGrp="1" noChangeArrowheads="1"/>
          </p:cNvSpPr>
          <p:nvPr>
            <p:ph type="title"/>
          </p:nvPr>
        </p:nvSpPr>
        <p:spPr/>
        <p:txBody>
          <a:bodyPr/>
          <a:lstStyle/>
          <a:p>
            <a:r>
              <a:rPr lang="en-US" dirty="0"/>
              <a:t>Systemic circulation loop</a:t>
            </a:r>
          </a:p>
        </p:txBody>
      </p:sp>
      <p:sp>
        <p:nvSpPr>
          <p:cNvPr id="3" name="Content Placeholder 2">
            <a:extLst>
              <a:ext uri="{FF2B5EF4-FFF2-40B4-BE49-F238E27FC236}">
                <a16:creationId xmlns:a16="http://schemas.microsoft.com/office/drawing/2014/main" id="{88368FC0-A7BB-0349-A4A8-022FAA58396C}"/>
              </a:ext>
            </a:extLst>
          </p:cNvPr>
          <p:cNvSpPr>
            <a:spLocks noGrp="1"/>
          </p:cNvSpPr>
          <p:nvPr>
            <p:ph idx="1"/>
          </p:nvPr>
        </p:nvSpPr>
        <p:spPr/>
        <p:txBody>
          <a:bodyPr>
            <a:normAutofit/>
          </a:bodyPr>
          <a:lstStyle/>
          <a:p>
            <a:r>
              <a:rPr lang="en-US" sz="2800" dirty="0"/>
              <a:t>Carried out by the left side of the heart</a:t>
            </a:r>
          </a:p>
          <a:p>
            <a:r>
              <a:rPr lang="en-US" sz="2800" dirty="0"/>
              <a:t>Delivers oxygen to the cells and picks up CO2</a:t>
            </a:r>
          </a:p>
          <a:p>
            <a:r>
              <a:rPr lang="en-US" sz="2800" dirty="0"/>
              <a:t>Returns the deoxygenated blood back to the heart’s pulmonary circulation loop</a:t>
            </a:r>
          </a:p>
        </p:txBody>
      </p:sp>
    </p:spTree>
    <p:extLst>
      <p:ext uri="{BB962C8B-B14F-4D97-AF65-F5344CB8AC3E}">
        <p14:creationId xmlns:p14="http://schemas.microsoft.com/office/powerpoint/2010/main" val="171671468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B1608A-8226-E643-9057-B8DB4F964F27}"/>
              </a:ext>
            </a:extLst>
          </p:cNvPr>
          <p:cNvSpPr>
            <a:spLocks noGrp="1"/>
          </p:cNvSpPr>
          <p:nvPr>
            <p:ph type="title"/>
          </p:nvPr>
        </p:nvSpPr>
        <p:spPr/>
        <p:txBody>
          <a:bodyPr/>
          <a:lstStyle/>
          <a:p>
            <a:r>
              <a:rPr lang="en-US" dirty="0"/>
              <a:t>Blood</a:t>
            </a:r>
          </a:p>
        </p:txBody>
      </p:sp>
      <p:sp>
        <p:nvSpPr>
          <p:cNvPr id="3" name="Content Placeholder 2">
            <a:extLst>
              <a:ext uri="{FF2B5EF4-FFF2-40B4-BE49-F238E27FC236}">
                <a16:creationId xmlns:a16="http://schemas.microsoft.com/office/drawing/2014/main" id="{6CA1A2A6-21A0-7541-92CE-52DEF5E919F8}"/>
              </a:ext>
            </a:extLst>
          </p:cNvPr>
          <p:cNvSpPr>
            <a:spLocks noGrp="1"/>
          </p:cNvSpPr>
          <p:nvPr>
            <p:ph idx="1"/>
          </p:nvPr>
        </p:nvSpPr>
        <p:spPr/>
        <p:txBody>
          <a:bodyPr>
            <a:normAutofit/>
          </a:bodyPr>
          <a:lstStyle/>
          <a:p>
            <a:r>
              <a:rPr lang="en-US" sz="3000" dirty="0"/>
              <a:t>Comprised of two main components; plasma and formed elements</a:t>
            </a:r>
          </a:p>
          <a:p>
            <a:pPr lvl="1"/>
            <a:r>
              <a:rPr lang="en-US" sz="3000" dirty="0"/>
              <a:t>Plasma – mostly water with dissolved nutrients, wastes, and plasma proteins</a:t>
            </a:r>
          </a:p>
          <a:p>
            <a:pPr lvl="1"/>
            <a:r>
              <a:rPr lang="en-US" sz="3000" dirty="0"/>
              <a:t>Formed elements – include red blood cells, white blood cells, and platelets</a:t>
            </a:r>
          </a:p>
        </p:txBody>
      </p:sp>
    </p:spTree>
    <p:extLst>
      <p:ext uri="{BB962C8B-B14F-4D97-AF65-F5344CB8AC3E}">
        <p14:creationId xmlns:p14="http://schemas.microsoft.com/office/powerpoint/2010/main" val="200599798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88F019-18B3-8E4B-BEE8-8EC8B50FB847}"/>
              </a:ext>
            </a:extLst>
          </p:cNvPr>
          <p:cNvSpPr>
            <a:spLocks noGrp="1"/>
          </p:cNvSpPr>
          <p:nvPr>
            <p:ph type="title"/>
          </p:nvPr>
        </p:nvSpPr>
        <p:spPr/>
        <p:txBody>
          <a:bodyPr/>
          <a:lstStyle/>
          <a:p>
            <a:r>
              <a:rPr lang="en-US" dirty="0"/>
              <a:t>Formed elements</a:t>
            </a:r>
          </a:p>
        </p:txBody>
      </p:sp>
      <p:sp>
        <p:nvSpPr>
          <p:cNvPr id="6" name="Content Placeholder 5">
            <a:extLst>
              <a:ext uri="{FF2B5EF4-FFF2-40B4-BE49-F238E27FC236}">
                <a16:creationId xmlns:a16="http://schemas.microsoft.com/office/drawing/2014/main" id="{C932BB02-25DC-C74B-8A79-4F28E2975280}"/>
              </a:ext>
            </a:extLst>
          </p:cNvPr>
          <p:cNvSpPr>
            <a:spLocks noGrp="1"/>
          </p:cNvSpPr>
          <p:nvPr>
            <p:ph idx="1"/>
          </p:nvPr>
        </p:nvSpPr>
        <p:spPr/>
        <p:txBody>
          <a:bodyPr>
            <a:normAutofit/>
          </a:bodyPr>
          <a:lstStyle/>
          <a:p>
            <a:r>
              <a:rPr lang="en-US" sz="2600" dirty="0"/>
              <a:t>Red blood cells (RBC.) are responsible for transporting the majority of O2 throughout the body</a:t>
            </a:r>
          </a:p>
          <a:p>
            <a:r>
              <a:rPr lang="en-US" sz="2600" dirty="0"/>
              <a:t>White blood cells are involved with immunity</a:t>
            </a:r>
          </a:p>
          <a:p>
            <a:r>
              <a:rPr lang="en-US" sz="2600" dirty="0"/>
              <a:t>Platelets are responsible for blood clotting</a:t>
            </a:r>
          </a:p>
        </p:txBody>
      </p:sp>
    </p:spTree>
    <p:extLst>
      <p:ext uri="{BB962C8B-B14F-4D97-AF65-F5344CB8AC3E}">
        <p14:creationId xmlns:p14="http://schemas.microsoft.com/office/powerpoint/2010/main" val="4004481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ppt/theme/theme2.xml><?xml version="1.0" encoding="utf-8"?>
<a:theme xmlns:a="http://schemas.openxmlformats.org/drawingml/2006/main" name="Office Theme">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3EE5791A-61F8-426F-ACBC-9FB562C95253}"/>
</file>

<file path=customXml/itemProps2.xml><?xml version="1.0" encoding="utf-8"?>
<ds:datastoreItem xmlns:ds="http://schemas.openxmlformats.org/officeDocument/2006/customXml" ds:itemID="{3DB1E45E-5813-427A-88B7-95A7C3565CA7}"/>
</file>

<file path=customXml/itemProps3.xml><?xml version="1.0" encoding="utf-8"?>
<ds:datastoreItem xmlns:ds="http://schemas.openxmlformats.org/officeDocument/2006/customXml" ds:itemID="{5439BFDC-3B0E-4459-9B49-4430989CA69C}"/>
</file>

<file path=docProps/app.xml><?xml version="1.0" encoding="utf-8"?>
<Properties xmlns="http://schemas.openxmlformats.org/officeDocument/2006/extended-properties" xmlns:vt="http://schemas.openxmlformats.org/officeDocument/2006/docPropsVTypes">
  <Template>{1334F989-28F5-1B4E-88E7-EDCE948D5C2D}tf10001058</Template>
  <TotalTime>2652</TotalTime>
  <Words>2809</Words>
  <Application>Microsoft Macintosh PowerPoint</Application>
  <PresentationFormat>On-screen Show (4:3)</PresentationFormat>
  <Paragraphs>238</Paragraphs>
  <Slides>59</Slides>
  <Notes>3</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59</vt:i4>
      </vt:variant>
    </vt:vector>
  </HeadingPairs>
  <TitlesOfParts>
    <vt:vector size="62" baseType="lpstr">
      <vt:lpstr>Arial</vt:lpstr>
      <vt:lpstr>Calibri</vt:lpstr>
      <vt:lpstr>Celestial</vt:lpstr>
      <vt:lpstr>Cardiorespiratory Fitness</vt:lpstr>
      <vt:lpstr>Objectives</vt:lpstr>
      <vt:lpstr>Cardiorespiratory Endurance</vt:lpstr>
      <vt:lpstr>The Cardiovascular System</vt:lpstr>
      <vt:lpstr>The Heart</vt:lpstr>
      <vt:lpstr>Pulmonary circulation loop</vt:lpstr>
      <vt:lpstr>Systemic circulation loop</vt:lpstr>
      <vt:lpstr>Blood</vt:lpstr>
      <vt:lpstr>Formed elements</vt:lpstr>
      <vt:lpstr>Hemoglobin</vt:lpstr>
      <vt:lpstr>Blood Vessels</vt:lpstr>
      <vt:lpstr>Blood Vessels (continued)</vt:lpstr>
      <vt:lpstr>The Respiratory System</vt:lpstr>
      <vt:lpstr>The Respiratory System (continued)</vt:lpstr>
      <vt:lpstr>What is the purpose of the Cardiorespiratory System?</vt:lpstr>
      <vt:lpstr>Energy Production</vt:lpstr>
      <vt:lpstr>Energy</vt:lpstr>
      <vt:lpstr>Adenosine triphosphate</vt:lpstr>
      <vt:lpstr>Adenosine triphosphate (continued)</vt:lpstr>
      <vt:lpstr>Energy Production</vt:lpstr>
      <vt:lpstr>Immediate Energy System</vt:lpstr>
      <vt:lpstr>Non-oxidative Energy System</vt:lpstr>
      <vt:lpstr>Oxidative Energy System</vt:lpstr>
      <vt:lpstr>Oxidative Energy System</vt:lpstr>
      <vt:lpstr>What Energy System is primarily Being Used When…</vt:lpstr>
      <vt:lpstr>Combining Energy Systems</vt:lpstr>
      <vt:lpstr>Cardiovascular Adaptations</vt:lpstr>
      <vt:lpstr>Cardiovascular Adaptations (Continued 1)</vt:lpstr>
      <vt:lpstr>Cardiovascular Adaptations (Continued 2)</vt:lpstr>
      <vt:lpstr>Pulmonary Adaptations</vt:lpstr>
      <vt:lpstr>Two Pulmonary Adaptations</vt:lpstr>
      <vt:lpstr>Pulmonary Adaptation Results</vt:lpstr>
      <vt:lpstr>The Cells</vt:lpstr>
      <vt:lpstr>Cellular Adaptations</vt:lpstr>
      <vt:lpstr>Cellular Adaptations (continued)</vt:lpstr>
      <vt:lpstr>Reversibility</vt:lpstr>
      <vt:lpstr>Reversibility (continued)</vt:lpstr>
      <vt:lpstr>V.O.2 max</vt:lpstr>
      <vt:lpstr>V.O.2 max (Continued 1)</vt:lpstr>
      <vt:lpstr>VO2 max (Continued 2)</vt:lpstr>
      <vt:lpstr>Assessing Cardiorespiratory Fitness</vt:lpstr>
      <vt:lpstr>Recall from chapter 2</vt:lpstr>
      <vt:lpstr>determining Your Heart Rate</vt:lpstr>
      <vt:lpstr>Maximum Heart Rate Method</vt:lpstr>
      <vt:lpstr>Steps for Calculating Your Target Heart rate</vt:lpstr>
      <vt:lpstr>Steps for Calculating Your Target Heart rate (continued 1)</vt:lpstr>
      <vt:lpstr>Steps for Calculating Your Target Heart rate (continued 2)</vt:lpstr>
      <vt:lpstr>Other Ways to Determine Intensity</vt:lpstr>
      <vt:lpstr>Talk Test</vt:lpstr>
      <vt:lpstr>Workout structure – Warm-up</vt:lpstr>
      <vt:lpstr>Warm-up (continued)</vt:lpstr>
      <vt:lpstr>Workout structure – Main Session </vt:lpstr>
      <vt:lpstr>Main Session (continued)</vt:lpstr>
      <vt:lpstr>Workout structure – Cool down</vt:lpstr>
      <vt:lpstr>Cool down (continued)</vt:lpstr>
      <vt:lpstr>Summary</vt:lpstr>
      <vt:lpstr>Summary (continued 1)</vt:lpstr>
      <vt:lpstr>Summary (Continued 2)</vt:lpstr>
      <vt:lpstr>Summary (Continued 3)</vt:lpstr>
    </vt:vector>
  </TitlesOfParts>
  <Manager>Drew Shim</Manager>
  <Company>Indiana University of Pennsylvania</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Chapter Three</dc:title>
  <dc:subject>Cardiorespiratory Endurance</dc:subject>
  <dc:creator>Andrew L. Shim</dc:creator>
  <cp:keywords>Fit &amp; Well 8e</cp:keywords>
  <dc:description/>
  <cp:lastModifiedBy>Angelyn Riaz</cp:lastModifiedBy>
  <cp:revision>101</cp:revision>
  <cp:lastPrinted>2009-04-22T19:24:48Z</cp:lastPrinted>
  <dcterms:created xsi:type="dcterms:W3CDTF">2005-12-13T18:05:31Z</dcterms:created>
  <dcterms:modified xsi:type="dcterms:W3CDTF">2021-09-01T14:10:59Z</dcterms:modified>
  <cp:category>Fahey, Insel, Roth</cp:category>
</cp:coreProperties>
</file>

<file path=docProps/custom.xml><?xml version="1.0" encoding="utf-8"?>
<Properties xmlns="http://schemas.openxmlformats.org/officeDocument/2006/custom-properties" xmlns:vt="http://schemas.openxmlformats.org/officeDocument/2006/docPropsVTypes">
  <property fmtid="{D5CDD505-2E9C-101B-9397-08002B2CF9AE}" pid="2" name="_TemplateID">
    <vt:lpwstr>TC010721521033</vt:lpwstr>
  </property>
  <property fmtid="{D5CDD505-2E9C-101B-9397-08002B2CF9AE}" pid="3" name="ContentTypeId">
    <vt:lpwstr>0x0101007222C76DF9BD8349B0CA3C9A1AA4C548</vt:lpwstr>
  </property>
</Properties>
</file>