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presentation.xml" ContentType="application/vnd.openxmlformats-officedocument.presentationml.presentation.main+xml"/>
  <Override PartName="/ppt/notesSlides/notesSlide4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1.xml" ContentType="application/vnd.openxmlformats-officedocument.presentationml.notesSlide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notesSlides/notesSlide2.xml" ContentType="application/vnd.openxmlformats-officedocument.presentationml.notesSlide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theme/theme3.xml" ContentType="application/vnd.openxmlformats-officedocument.theme+xml"/>
  <Override PartName="/ppt/theme/theme2.xml" ContentType="application/vnd.openxmlformats-officedocument.theme+xml"/>
  <Override PartName="/ppt/tableStyles.xml" ContentType="application/vnd.openxmlformats-officedocument.presentationml.tableStyles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gs/tag1.xml" ContentType="application/vnd.openxmlformats-officedocument.presentationml.tags+xml"/>
  <Override PartName="/customXml/itemProps1.xml" ContentType="application/vnd.openxmlformats-officedocument.customXmlProperties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702" r:id="rId2"/>
  </p:sldMasterIdLst>
  <p:notesMasterIdLst>
    <p:notesMasterId r:id="rId46"/>
  </p:notesMasterIdLst>
  <p:handoutMasterIdLst>
    <p:handoutMasterId r:id="rId47"/>
  </p:handoutMasterIdLst>
  <p:sldIdLst>
    <p:sldId id="322" r:id="rId3"/>
    <p:sldId id="334" r:id="rId4"/>
    <p:sldId id="335" r:id="rId5"/>
    <p:sldId id="371" r:id="rId6"/>
    <p:sldId id="336" r:id="rId7"/>
    <p:sldId id="323" r:id="rId8"/>
    <p:sldId id="372" r:id="rId9"/>
    <p:sldId id="340" r:id="rId10"/>
    <p:sldId id="341" r:id="rId11"/>
    <p:sldId id="344" r:id="rId12"/>
    <p:sldId id="291" r:id="rId13"/>
    <p:sldId id="257" r:id="rId14"/>
    <p:sldId id="288" r:id="rId15"/>
    <p:sldId id="345" r:id="rId16"/>
    <p:sldId id="347" r:id="rId17"/>
    <p:sldId id="346" r:id="rId18"/>
    <p:sldId id="373" r:id="rId19"/>
    <p:sldId id="348" r:id="rId20"/>
    <p:sldId id="349" r:id="rId21"/>
    <p:sldId id="350" r:id="rId22"/>
    <p:sldId id="326" r:id="rId23"/>
    <p:sldId id="352" r:id="rId24"/>
    <p:sldId id="368" r:id="rId25"/>
    <p:sldId id="353" r:id="rId26"/>
    <p:sldId id="354" r:id="rId27"/>
    <p:sldId id="374" r:id="rId28"/>
    <p:sldId id="369" r:id="rId29"/>
    <p:sldId id="356" r:id="rId30"/>
    <p:sldId id="357" r:id="rId31"/>
    <p:sldId id="358" r:id="rId32"/>
    <p:sldId id="359" r:id="rId33"/>
    <p:sldId id="360" r:id="rId34"/>
    <p:sldId id="375" r:id="rId35"/>
    <p:sldId id="364" r:id="rId36"/>
    <p:sldId id="361" r:id="rId37"/>
    <p:sldId id="362" r:id="rId38"/>
    <p:sldId id="365" r:id="rId39"/>
    <p:sldId id="363" r:id="rId40"/>
    <p:sldId id="367" r:id="rId41"/>
    <p:sldId id="330" r:id="rId42"/>
    <p:sldId id="332" r:id="rId43"/>
    <p:sldId id="333" r:id="rId44"/>
    <p:sldId id="370" r:id="rId45"/>
  </p:sldIdLst>
  <p:sldSz cx="12188825" cy="6858000"/>
  <p:notesSz cx="6858000" cy="9144000"/>
  <p:custDataLst>
    <p:tags r:id="rId48"/>
  </p:custDataLst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orient="horz" pos="4030">
          <p15:clr>
            <a:srgbClr val="A4A3A4"/>
          </p15:clr>
        </p15:guide>
        <p15:guide id="3" orient="horz" pos="1200">
          <p15:clr>
            <a:srgbClr val="A4A3A4"/>
          </p15:clr>
        </p15:guide>
        <p15:guide id="4" orient="horz" pos="1008">
          <p15:clr>
            <a:srgbClr val="A4A3A4"/>
          </p15:clr>
        </p15:guide>
        <p15:guide id="5" orient="horz" pos="3792">
          <p15:clr>
            <a:srgbClr val="A4A3A4"/>
          </p15:clr>
        </p15:guide>
        <p15:guide id="6" orient="horz">
          <p15:clr>
            <a:srgbClr val="A4A3A4"/>
          </p15:clr>
        </p15:guide>
        <p15:guide id="7" orient="horz" pos="3360">
          <p15:clr>
            <a:srgbClr val="A4A3A4"/>
          </p15:clr>
        </p15:guide>
        <p15:guide id="8" orient="horz" pos="3312">
          <p15:clr>
            <a:srgbClr val="A4A3A4"/>
          </p15:clr>
        </p15:guide>
        <p15:guide id="9" orient="horz" pos="240">
          <p15:clr>
            <a:srgbClr val="A4A3A4"/>
          </p15:clr>
        </p15:guide>
        <p15:guide id="10" orient="horz" pos="432">
          <p15:clr>
            <a:srgbClr val="A4A3A4"/>
          </p15:clr>
        </p15:guide>
        <p15:guide id="11" orient="horz" pos="2784">
          <p15:clr>
            <a:srgbClr val="A4A3A4"/>
          </p15:clr>
        </p15:guide>
        <p15:guide id="12" pos="3839">
          <p15:clr>
            <a:srgbClr val="A4A3A4"/>
          </p15:clr>
        </p15:guide>
        <p15:guide id="13" pos="959">
          <p15:clr>
            <a:srgbClr val="A4A3A4"/>
          </p15:clr>
        </p15:guide>
        <p15:guide id="14" pos="6143">
          <p15:clr>
            <a:srgbClr val="A4A3A4"/>
          </p15:clr>
        </p15:guide>
        <p15:guide id="15" pos="1247">
          <p15:clr>
            <a:srgbClr val="A4A3A4"/>
          </p15:clr>
        </p15:guide>
        <p15:guide id="16" pos="7007">
          <p15:clr>
            <a:srgbClr val="A4A3A4"/>
          </p15:clr>
        </p15:guide>
        <p15:guide id="17" pos="5855">
          <p15:clr>
            <a:srgbClr val="A4A3A4"/>
          </p15:clr>
        </p15:guide>
        <p15:guide id="18" pos="671">
          <p15:clr>
            <a:srgbClr val="A4A3A4"/>
          </p15:clr>
        </p15:guide>
        <p15:guide id="19" pos="7151">
          <p15:clr>
            <a:srgbClr val="A4A3A4"/>
          </p15:clr>
        </p15:guide>
        <p15:guide id="20" pos="3119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20244" autoAdjust="0"/>
    <p:restoredTop sz="94580" autoAdjust="0"/>
  </p:normalViewPr>
  <p:slideViewPr>
    <p:cSldViewPr showGuides="1">
      <p:cViewPr varScale="1">
        <p:scale>
          <a:sx n="107" d="100"/>
          <a:sy n="107" d="100"/>
        </p:scale>
        <p:origin x="472" y="160"/>
      </p:cViewPr>
      <p:guideLst>
        <p:guide orient="horz" pos="2160"/>
        <p:guide orient="horz" pos="4030"/>
        <p:guide orient="horz" pos="1200"/>
        <p:guide orient="horz" pos="1008"/>
        <p:guide orient="horz" pos="3792"/>
        <p:guide orient="horz"/>
        <p:guide orient="horz" pos="3360"/>
        <p:guide orient="horz" pos="3312"/>
        <p:guide orient="horz" pos="240"/>
        <p:guide orient="horz" pos="432"/>
        <p:guide orient="horz" pos="2784"/>
        <p:guide pos="3839"/>
        <p:guide pos="959"/>
        <p:guide pos="6143"/>
        <p:guide pos="1247"/>
        <p:guide pos="7007"/>
        <p:guide pos="5855"/>
        <p:guide pos="671"/>
        <p:guide pos="7151"/>
        <p:guide pos="3119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howGuides="1">
      <p:cViewPr varScale="1">
        <p:scale>
          <a:sx n="79" d="100"/>
          <a:sy n="79" d="100"/>
        </p:scale>
        <p:origin x="2496" y="96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9" Type="http://schemas.openxmlformats.org/officeDocument/2006/relationships/slide" Target="slides/slide37.xml"/><Relationship Id="rId21" Type="http://schemas.openxmlformats.org/officeDocument/2006/relationships/slide" Target="slides/slide19.xml"/><Relationship Id="rId34" Type="http://schemas.openxmlformats.org/officeDocument/2006/relationships/slide" Target="slides/slide32.xml"/><Relationship Id="rId42" Type="http://schemas.openxmlformats.org/officeDocument/2006/relationships/slide" Target="slides/slide40.xml"/><Relationship Id="rId47" Type="http://schemas.openxmlformats.org/officeDocument/2006/relationships/handoutMaster" Target="handoutMasters/handoutMaster1.xml"/><Relationship Id="rId50" Type="http://schemas.openxmlformats.org/officeDocument/2006/relationships/viewProps" Target="viewProps.xml"/><Relationship Id="rId7" Type="http://schemas.openxmlformats.org/officeDocument/2006/relationships/slide" Target="slides/slide5.xml"/><Relationship Id="rId2" Type="http://schemas.openxmlformats.org/officeDocument/2006/relationships/slideMaster" Target="slideMasters/slideMaster1.xml"/><Relationship Id="rId16" Type="http://schemas.openxmlformats.org/officeDocument/2006/relationships/slide" Target="slides/slide14.xml"/><Relationship Id="rId29" Type="http://schemas.openxmlformats.org/officeDocument/2006/relationships/slide" Target="slides/slide27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slide" Target="slides/slide30.xml"/><Relationship Id="rId37" Type="http://schemas.openxmlformats.org/officeDocument/2006/relationships/slide" Target="slides/slide35.xml"/><Relationship Id="rId40" Type="http://schemas.openxmlformats.org/officeDocument/2006/relationships/slide" Target="slides/slide38.xml"/><Relationship Id="rId45" Type="http://schemas.openxmlformats.org/officeDocument/2006/relationships/slide" Target="slides/slide43.xml"/><Relationship Id="rId53" Type="http://schemas.openxmlformats.org/officeDocument/2006/relationships/customXml" Target="../customXml/item2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slide" Target="slides/slide29.xml"/><Relationship Id="rId44" Type="http://schemas.openxmlformats.org/officeDocument/2006/relationships/slide" Target="slides/slide42.xml"/><Relationship Id="rId52" Type="http://schemas.openxmlformats.org/officeDocument/2006/relationships/tableStyles" Target="tableStyle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slide" Target="slides/slide28.xml"/><Relationship Id="rId35" Type="http://schemas.openxmlformats.org/officeDocument/2006/relationships/slide" Target="slides/slide33.xml"/><Relationship Id="rId43" Type="http://schemas.openxmlformats.org/officeDocument/2006/relationships/slide" Target="slides/slide41.xml"/><Relationship Id="rId48" Type="http://schemas.openxmlformats.org/officeDocument/2006/relationships/tags" Target="tags/tag1.xml"/><Relationship Id="rId8" Type="http://schemas.openxmlformats.org/officeDocument/2006/relationships/slide" Target="slides/slide6.xml"/><Relationship Id="rId51" Type="http://schemas.openxmlformats.org/officeDocument/2006/relationships/theme" Target="theme/theme1.xml"/><Relationship Id="rId3" Type="http://schemas.openxmlformats.org/officeDocument/2006/relationships/slide" Target="slides/slide1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slide" Target="slides/slide31.xml"/><Relationship Id="rId38" Type="http://schemas.openxmlformats.org/officeDocument/2006/relationships/slide" Target="slides/slide36.xml"/><Relationship Id="rId46" Type="http://schemas.openxmlformats.org/officeDocument/2006/relationships/notesMaster" Target="notesMasters/notesMaster1.xml"/><Relationship Id="rId20" Type="http://schemas.openxmlformats.org/officeDocument/2006/relationships/slide" Target="slides/slide18.xml"/><Relationship Id="rId41" Type="http://schemas.openxmlformats.org/officeDocument/2006/relationships/slide" Target="slides/slide39.xml"/><Relationship Id="rId54" Type="http://schemas.openxmlformats.org/officeDocument/2006/relationships/customXml" Target="../customXml/item3.xml"/><Relationship Id="rId1" Type="http://schemas.openxmlformats.org/officeDocument/2006/relationships/customXml" Target="../customXml/item1.xml"/><Relationship Id="rId6" Type="http://schemas.openxmlformats.org/officeDocument/2006/relationships/slide" Target="slides/slide4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36" Type="http://schemas.openxmlformats.org/officeDocument/2006/relationships/slide" Target="slides/slide34.xml"/><Relationship Id="rId49" Type="http://schemas.openxmlformats.org/officeDocument/2006/relationships/presProps" Target="pres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9088EAF-6ECA-4616-85EF-35AA19C641F3}" type="datetimeFigureOut">
              <a:rPr lang="en-US"/>
              <a:t>12/24/20</a:t>
            </a:fld>
            <a:endParaRPr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9F912AB-2776-42F2-A957-313FC7EFEDB9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3932065745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ABD2D7A-D230-4F91-BD59-0A39C2703BA8}" type="datetimeFigureOut">
              <a:rPr lang="en-US"/>
              <a:t>12/24/20</a:t>
            </a:fld>
            <a:endParaRPr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2588" y="685800"/>
            <a:ext cx="6092825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t>Click to edit Master text styles</a:t>
            </a:r>
          </a:p>
          <a:p>
            <a:pPr lvl="1"/>
            <a:r>
              <a:t>Second level</a:t>
            </a:r>
          </a:p>
          <a:p>
            <a:pPr lvl="2"/>
            <a:r>
              <a:t>Third level</a:t>
            </a:r>
          </a:p>
          <a:p>
            <a:pPr lvl="3"/>
            <a:r>
              <a:t>Fourth level</a:t>
            </a:r>
          </a:p>
          <a:p>
            <a:pPr lvl="4"/>
            <a:r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F93199CD-3E1B-4AE6-990F-76F925F5EA9F}" type="slidenum">
              <a:rPr/>
              <a:t>‹#›</a:t>
            </a:fld>
            <a:endParaRPr/>
          </a:p>
        </p:txBody>
      </p:sp>
    </p:spTree>
    <p:extLst>
      <p:ext uri="{BB962C8B-B14F-4D97-AF65-F5344CB8AC3E}">
        <p14:creationId xmlns:p14="http://schemas.microsoft.com/office/powerpoint/2010/main" val="427657982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F93199CD-3E1B-4AE6-990F-76F925F5EA9F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22955382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C5C9760-17DE-40D6-9296-CB8DEA0A3E5F}" type="slidenum">
              <a:rPr lang="en-US"/>
              <a:pPr/>
              <a:t>11</a:t>
            </a:fld>
            <a:endParaRPr lang="en-US"/>
          </a:p>
        </p:txBody>
      </p:sp>
      <p:sp>
        <p:nvSpPr>
          <p:cNvPr id="174082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4083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38331554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53F35A18-14EF-4B01-9204-D5F105158943}" type="slidenum">
              <a:rPr lang="en-US"/>
              <a:pPr/>
              <a:t>12</a:t>
            </a:fld>
            <a:endParaRPr lang="en-US"/>
          </a:p>
        </p:txBody>
      </p:sp>
      <p:sp>
        <p:nvSpPr>
          <p:cNvPr id="175106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5107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22645514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3DE17BEF-A55A-4661-9B49-9CD370B70D0F}" type="slidenum">
              <a:rPr lang="en-US"/>
              <a:pPr/>
              <a:t>13</a:t>
            </a:fld>
            <a:endParaRPr lang="en-US"/>
          </a:p>
        </p:txBody>
      </p:sp>
      <p:sp>
        <p:nvSpPr>
          <p:cNvPr id="172034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172035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361906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5651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1367" y="1964267"/>
            <a:ext cx="7195852" cy="2421464"/>
          </a:xfrm>
        </p:spPr>
        <p:txBody>
          <a:bodyPr anchor="b">
            <a:normAutofit/>
          </a:bodyPr>
          <a:lstStyle>
            <a:lvl1pPr algn="r">
              <a:defRPr sz="4799" b="1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1367" y="4385733"/>
            <a:ext cx="7195852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 b="1" cap="all">
                <a:solidFill>
                  <a:schemeClr val="tx1"/>
                </a:solidFill>
              </a:defRPr>
            </a:lvl1pPr>
            <a:lvl2pPr marL="45706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126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189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251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5314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2377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19944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6503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0232" y="5870576"/>
            <a:ext cx="1599783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1367" y="5870576"/>
            <a:ext cx="4892684" cy="377825"/>
          </a:xfrm>
        </p:spPr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6196" y="5870576"/>
            <a:ext cx="551023" cy="377825"/>
          </a:xfrm>
        </p:spPr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08216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5651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2" y="4732865"/>
            <a:ext cx="10128789" cy="566738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243" y="932112"/>
            <a:ext cx="8757546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622" y="5299603"/>
            <a:ext cx="10128789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2591294"/>
      </p:ext>
    </p:extLst>
  </p:cSld>
  <p:clrMapOvr>
    <a:masterClrMapping/>
  </p:clrMapOvr>
  <p:hf sldNum="0" hdr="0" ftr="0" dt="0"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5651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3" y="609602"/>
            <a:ext cx="10128789" cy="3124199"/>
          </a:xfrm>
        </p:spPr>
        <p:txBody>
          <a:bodyPr anchor="ctr">
            <a:normAutofit/>
          </a:bodyPr>
          <a:lstStyle>
            <a:lvl1pPr algn="l">
              <a:defRPr sz="3199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621" y="4343400"/>
            <a:ext cx="10128790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6018140"/>
      </p:ext>
    </p:extLst>
  </p:cSld>
  <p:clrMapOvr>
    <a:masterClrMapping/>
  </p:clrMapOvr>
  <p:hf sldNum="0" hdr="0" ftr="0" dt="0"/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5651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5201" y="2743200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998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148" y="823337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99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009" y="609602"/>
            <a:ext cx="9547912" cy="2743199"/>
          </a:xfrm>
        </p:spPr>
        <p:txBody>
          <a:bodyPr anchor="ctr">
            <a:normAutofit/>
          </a:bodyPr>
          <a:lstStyle>
            <a:lvl1pPr algn="l">
              <a:defRPr sz="3199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589" y="3352800"/>
            <a:ext cx="9336752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063" indent="0">
              <a:buFontTx/>
              <a:buNone/>
              <a:defRPr/>
            </a:lvl2pPr>
            <a:lvl3pPr marL="914126" indent="0">
              <a:buFontTx/>
              <a:buNone/>
              <a:defRPr/>
            </a:lvl3pPr>
            <a:lvl4pPr marL="1371189" indent="0">
              <a:buFontTx/>
              <a:buNone/>
              <a:defRPr/>
            </a:lvl4pPr>
            <a:lvl5pPr marL="1828251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287" y="4343400"/>
            <a:ext cx="10149723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19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980244"/>
      </p:ext>
    </p:extLst>
  </p:cSld>
  <p:clrMapOvr>
    <a:masterClrMapping/>
  </p:clrMapOvr>
  <p:hf sldNum="0" hdr="0" ftr="0" dt="0"/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5651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4" y="3308581"/>
            <a:ext cx="10128787" cy="1468800"/>
          </a:xfrm>
        </p:spPr>
        <p:txBody>
          <a:bodyPr anchor="b">
            <a:normAutofit/>
          </a:bodyPr>
          <a:lstStyle>
            <a:lvl1pPr algn="l">
              <a:defRPr sz="3199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622" y="4777381"/>
            <a:ext cx="1012878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9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2192143"/>
      </p:ext>
    </p:extLst>
  </p:cSld>
  <p:clrMapOvr>
    <a:masterClrMapping/>
  </p:clrMapOvr>
  <p:hf sldNum="0" hdr="0" ftr="0" dt="0"/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5651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5201" y="2743200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998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148" y="823337"/>
            <a:ext cx="609441" cy="584776"/>
          </a:xfrm>
          <a:prstGeom prst="rect">
            <a:avLst/>
          </a:prstGeom>
        </p:spPr>
        <p:txBody>
          <a:bodyPr vert="horz" lIns="91416" tIns="45708" rIns="91416" bIns="45708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7998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009" y="609602"/>
            <a:ext cx="9547912" cy="2743199"/>
          </a:xfrm>
        </p:spPr>
        <p:txBody>
          <a:bodyPr anchor="ctr">
            <a:normAutofit/>
          </a:bodyPr>
          <a:lstStyle>
            <a:lvl1pPr algn="l">
              <a:defRPr sz="3199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621" y="3886200"/>
            <a:ext cx="10132797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399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620" y="4775200"/>
            <a:ext cx="10132797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40826141"/>
      </p:ext>
    </p:extLst>
  </p:cSld>
  <p:clrMapOvr>
    <a:masterClrMapping/>
  </p:clrMapOvr>
  <p:hf sldNum="0" hdr="0" ftr="0" dt="0"/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5651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3" y="609602"/>
            <a:ext cx="10128789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622" y="3505200"/>
            <a:ext cx="10128790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799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621" y="4343400"/>
            <a:ext cx="10128790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799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1171343"/>
      </p:ext>
    </p:extLst>
  </p:cSld>
  <p:clrMapOvr>
    <a:masterClrMapping/>
  </p:clrMapOvr>
  <p:hf sldNum="0" hdr="0" ftr="0" dt="0"/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5651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623" y="609601"/>
            <a:ext cx="10128787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500156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5651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6420" y="609600"/>
            <a:ext cx="2157990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622" y="609600"/>
            <a:ext cx="783007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878386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5651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085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5651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2" y="3308581"/>
            <a:ext cx="10128789" cy="1468800"/>
          </a:xfrm>
        </p:spPr>
        <p:txBody>
          <a:bodyPr anchor="b"/>
          <a:lstStyle>
            <a:lvl1pPr algn="l">
              <a:defRPr sz="3999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620" y="4777381"/>
            <a:ext cx="10128790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1999" cap="all">
                <a:solidFill>
                  <a:schemeClr val="tx1"/>
                </a:solidFill>
              </a:defRPr>
            </a:lvl1pPr>
            <a:lvl2pPr marL="457063" indent="0">
              <a:buNone/>
              <a:defRPr sz="1799">
                <a:solidFill>
                  <a:schemeClr val="tx1">
                    <a:tint val="75000"/>
                  </a:schemeClr>
                </a:solidFill>
              </a:defRPr>
            </a:lvl2pPr>
            <a:lvl3pPr marL="914126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18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25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31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2377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19944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650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61910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5651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623" y="2142067"/>
            <a:ext cx="4994033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0379" y="2142068"/>
            <a:ext cx="4994031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79621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416" y="2218267"/>
            <a:ext cx="4707828" cy="576262"/>
          </a:xfrm>
        </p:spPr>
        <p:txBody>
          <a:bodyPr anchor="b">
            <a:noAutofit/>
          </a:bodyPr>
          <a:lstStyle>
            <a:lvl1pPr marL="0" indent="0">
              <a:buNone/>
              <a:defRPr sz="27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623" y="2870201"/>
            <a:ext cx="4995622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4416" y="2226734"/>
            <a:ext cx="4721583" cy="576262"/>
          </a:xfrm>
        </p:spPr>
        <p:txBody>
          <a:bodyPr anchor="b">
            <a:noAutofit/>
          </a:bodyPr>
          <a:lstStyle>
            <a:lvl1pPr marL="0" indent="0">
              <a:buNone/>
              <a:defRPr sz="2799" b="0"/>
            </a:lvl1pPr>
            <a:lvl2pPr marL="457063" indent="0">
              <a:buNone/>
              <a:defRPr sz="1999" b="1"/>
            </a:lvl2pPr>
            <a:lvl3pPr marL="914126" indent="0">
              <a:buNone/>
              <a:defRPr sz="1799" b="1"/>
            </a:lvl3pPr>
            <a:lvl4pPr marL="1371189" indent="0">
              <a:buNone/>
              <a:defRPr sz="1600" b="1"/>
            </a:lvl4pPr>
            <a:lvl5pPr marL="1828251" indent="0">
              <a:buNone/>
              <a:defRPr sz="1600" b="1"/>
            </a:lvl5pPr>
            <a:lvl6pPr marL="2285314" indent="0">
              <a:buNone/>
              <a:defRPr sz="1600" b="1"/>
            </a:lvl6pPr>
            <a:lvl7pPr marL="2742377" indent="0">
              <a:buNone/>
              <a:defRPr sz="1600" b="1"/>
            </a:lvl7pPr>
            <a:lvl8pPr marL="3199440" indent="0">
              <a:buNone/>
              <a:defRPr sz="1600" b="1"/>
            </a:lvl8pPr>
            <a:lvl9pPr marL="3656503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1967" y="2870201"/>
            <a:ext cx="499403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8707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5651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808011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5651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269925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5651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2" y="2074333"/>
            <a:ext cx="3679926" cy="1371600"/>
          </a:xfrm>
        </p:spPr>
        <p:txBody>
          <a:bodyPr anchor="b">
            <a:normAutofit/>
          </a:bodyPr>
          <a:lstStyle>
            <a:lvl1pPr algn="l">
              <a:defRPr sz="2399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6991" y="609601"/>
            <a:ext cx="6167419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622" y="3445933"/>
            <a:ext cx="3679926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1273029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5651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622" y="1600200"/>
            <a:ext cx="6163048" cy="1371600"/>
          </a:xfrm>
        </p:spPr>
        <p:txBody>
          <a:bodyPr anchor="b">
            <a:normAutofit/>
          </a:bodyPr>
          <a:lstStyle>
            <a:lvl1pPr algn="l">
              <a:defRPr sz="2799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4290" y="914400"/>
            <a:ext cx="3280120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063" indent="0">
              <a:buNone/>
              <a:defRPr sz="1600"/>
            </a:lvl2pPr>
            <a:lvl3pPr marL="914126" indent="0">
              <a:buNone/>
              <a:defRPr sz="1600"/>
            </a:lvl3pPr>
            <a:lvl4pPr marL="1371189" indent="0">
              <a:buNone/>
              <a:defRPr sz="1600"/>
            </a:lvl4pPr>
            <a:lvl5pPr marL="1828251" indent="0">
              <a:buNone/>
              <a:defRPr sz="1600"/>
            </a:lvl5pPr>
            <a:lvl6pPr marL="2285314" indent="0">
              <a:buNone/>
              <a:defRPr sz="1600"/>
            </a:lvl6pPr>
            <a:lvl7pPr marL="2742377" indent="0">
              <a:buNone/>
              <a:defRPr sz="1600"/>
            </a:lvl7pPr>
            <a:lvl8pPr marL="3199440" indent="0">
              <a:buNone/>
              <a:defRPr sz="1600"/>
            </a:lvl8pPr>
            <a:lvl9pPr marL="3656503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622" y="2971800"/>
            <a:ext cx="6163048" cy="1828800"/>
          </a:xfrm>
        </p:spPr>
        <p:txBody>
          <a:bodyPr anchor="t">
            <a:normAutofit/>
          </a:bodyPr>
          <a:lstStyle>
            <a:lvl1pPr marL="0" indent="0">
              <a:buNone/>
              <a:defRPr sz="1799"/>
            </a:lvl1pPr>
            <a:lvl2pPr marL="457063" indent="0">
              <a:buNone/>
              <a:defRPr sz="1200"/>
            </a:lvl2pPr>
            <a:lvl3pPr marL="914126" indent="0">
              <a:buNone/>
              <a:defRPr sz="1000"/>
            </a:lvl3pPr>
            <a:lvl4pPr marL="1371189" indent="0">
              <a:buNone/>
              <a:defRPr sz="900"/>
            </a:lvl4pPr>
            <a:lvl5pPr marL="1828251" indent="0">
              <a:buNone/>
              <a:defRPr sz="900"/>
            </a:lvl5pPr>
            <a:lvl6pPr marL="2285314" indent="0">
              <a:buNone/>
              <a:defRPr sz="900"/>
            </a:lvl6pPr>
            <a:lvl7pPr marL="2742377" indent="0">
              <a:buNone/>
              <a:defRPr sz="900"/>
            </a:lvl7pPr>
            <a:lvl8pPr marL="3199440" indent="0">
              <a:buNone/>
              <a:defRPr sz="900"/>
            </a:lvl8pPr>
            <a:lvl9pPr marL="3656503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14783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623" y="609601"/>
            <a:ext cx="10128787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623" y="2142068"/>
            <a:ext cx="10128787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7423" y="5870576"/>
            <a:ext cx="159978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622" y="5870576"/>
            <a:ext cx="7825621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3387" y="5870576"/>
            <a:ext cx="551023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2A013F82-EE5E-44EE-A61D-E31C6657F26F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42004488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03" r:id="rId1"/>
    <p:sldLayoutId id="2147483704" r:id="rId2"/>
    <p:sldLayoutId id="2147483705" r:id="rId3"/>
    <p:sldLayoutId id="2147483706" r:id="rId4"/>
    <p:sldLayoutId id="2147483707" r:id="rId5"/>
    <p:sldLayoutId id="2147483708" r:id="rId6"/>
    <p:sldLayoutId id="2147483709" r:id="rId7"/>
    <p:sldLayoutId id="2147483710" r:id="rId8"/>
    <p:sldLayoutId id="2147483711" r:id="rId9"/>
    <p:sldLayoutId id="2147483712" r:id="rId10"/>
    <p:sldLayoutId id="2147483713" r:id="rId11"/>
    <p:sldLayoutId id="2147483714" r:id="rId12"/>
    <p:sldLayoutId id="2147483715" r:id="rId13"/>
    <p:sldLayoutId id="2147483716" r:id="rId14"/>
    <p:sldLayoutId id="2147483717" r:id="rId15"/>
    <p:sldLayoutId id="2147483718" r:id="rId16"/>
    <p:sldLayoutId id="2147483719" r:id="rId17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457063" rtl="0" eaLnBrk="1" latinLnBrk="0" hangingPunct="1">
        <a:spcBef>
          <a:spcPct val="0"/>
        </a:spcBef>
        <a:buNone/>
        <a:defRPr sz="3599" kern="1200" cap="all">
          <a:ln w="3175" cmpd="sng">
            <a:noFill/>
          </a:ln>
          <a:solidFill>
            <a:schemeClr val="tx1"/>
          </a:solidFill>
          <a:effectLst/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664" indent="-285664" algn="l" defTabSz="457063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799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727" indent="-285664" algn="l" defTabSz="457063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199790" indent="-285664" algn="l" defTabSz="457063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542587" indent="-171399" algn="l" defTabSz="457063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1999650" indent="-171399" algn="l" defTabSz="457063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3846" indent="-228531" algn="l" defTabSz="457063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0908" indent="-228531" algn="l" defTabSz="457063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7971" indent="-228531" algn="l" defTabSz="457063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5034" indent="-228531" algn="l" defTabSz="457063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1pPr>
      <a:lvl2pPr marL="45706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2pPr>
      <a:lvl3pPr marL="914126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3pPr>
      <a:lvl4pPr marL="1371189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4pPr>
      <a:lvl5pPr marL="1828251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5pPr>
      <a:lvl6pPr marL="2285314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6pPr>
      <a:lvl7pPr marL="2742377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7pPr>
      <a:lvl8pPr marL="3199440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8pPr>
      <a:lvl9pPr marL="3656503" algn="l" defTabSz="457063" rtl="0" eaLnBrk="1" latinLnBrk="0" hangingPunct="1">
        <a:defRPr sz="1799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Muscular strength and Endurance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Chapter Four</a:t>
            </a:r>
          </a:p>
        </p:txBody>
      </p:sp>
    </p:spTree>
    <p:extLst>
      <p:ext uri="{BB962C8B-B14F-4D97-AF65-F5344CB8AC3E}">
        <p14:creationId xmlns:p14="http://schemas.microsoft.com/office/powerpoint/2010/main" val="42144898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37B4551-ED60-9E49-8886-C8DE52D6E0D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How Muscles </a:t>
            </a:r>
            <a:r>
              <a:rPr lang="en-US" dirty="0"/>
              <a:t>Contract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BB5C6591-FD85-614F-B9AD-896034F80B4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As a result, the thin filaments “slide” over the thick filaments (hence the processes name) and causes a shortening (contraction) of the whole muscle. </a:t>
            </a:r>
          </a:p>
          <a:p>
            <a:r>
              <a:rPr lang="en-US" sz="2800" dirty="0"/>
              <a:t>The process requires A.T.P.</a:t>
            </a:r>
          </a:p>
          <a:p>
            <a:r>
              <a:rPr lang="en-US" sz="2800" dirty="0"/>
              <a:t>When the impulse stops, the thick filaments “let go” of the thin filaments and relaxation occurs</a:t>
            </a:r>
          </a:p>
        </p:txBody>
      </p:sp>
    </p:spTree>
    <p:extLst>
      <p:ext uri="{BB962C8B-B14F-4D97-AF65-F5344CB8AC3E}">
        <p14:creationId xmlns:p14="http://schemas.microsoft.com/office/powerpoint/2010/main" val="35730511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8962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b="1" dirty="0"/>
              <a:t>Muscular classifications</a:t>
            </a:r>
          </a:p>
        </p:txBody>
      </p:sp>
      <p:sp>
        <p:nvSpPr>
          <p:cNvPr id="168963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We often classify muscles by the actions they carry out. A single muscle can be classified multiple ways depending on its role in a specific movement.</a:t>
            </a:r>
          </a:p>
          <a:p>
            <a:pPr lvl="1"/>
            <a:r>
              <a:rPr lang="en-US" sz="2800" dirty="0"/>
              <a:t>Agonists are muscle(s) that provides the major force for producing a specific movement</a:t>
            </a:r>
          </a:p>
          <a:p>
            <a:pPr lvl="1"/>
            <a:r>
              <a:rPr lang="en-US" sz="2800" dirty="0"/>
              <a:t>Antagonists are muscle(s) that oppose, or reverse, a particular movement</a:t>
            </a:r>
          </a:p>
        </p:txBody>
      </p:sp>
    </p:spTree>
    <p:extLst>
      <p:ext uri="{BB962C8B-B14F-4D97-AF65-F5344CB8AC3E}">
        <p14:creationId xmlns:p14="http://schemas.microsoft.com/office/powerpoint/2010/main" val="23416115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4146" name="Rectangle 2"/>
          <p:cNvSpPr>
            <a:spLocks noGrp="1" noChangeArrowheads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b="1" dirty="0"/>
              <a:t>Muscular </a:t>
            </a:r>
            <a:r>
              <a:rPr lang="en-US" sz="3400" dirty="0"/>
              <a:t>classifications (continued)</a:t>
            </a:r>
            <a:endParaRPr lang="en-US" sz="3400" b="1" dirty="0"/>
          </a:p>
        </p:txBody>
      </p:sp>
      <p:sp>
        <p:nvSpPr>
          <p:cNvPr id="134147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Synergists are muscles that help the agonists by:</a:t>
            </a:r>
          </a:p>
          <a:p>
            <a:pPr lvl="1"/>
            <a:r>
              <a:rPr lang="en-US" sz="2800" dirty="0"/>
              <a:t>Adding a little extra force to the same movement</a:t>
            </a:r>
          </a:p>
          <a:p>
            <a:pPr lvl="1"/>
            <a:r>
              <a:rPr lang="en-US" sz="2800" dirty="0"/>
              <a:t>Reducing undesirable or unnecessary movements that might occur as the prime movers contract, stabilizing the movement</a:t>
            </a:r>
          </a:p>
          <a:p>
            <a:r>
              <a:rPr lang="en-US" sz="2800" dirty="0"/>
              <a:t>Fixators are synergists that immobilize a bone or a muscle’s origin </a:t>
            </a:r>
          </a:p>
        </p:txBody>
      </p:sp>
    </p:spTree>
    <p:extLst>
      <p:ext uri="{BB962C8B-B14F-4D97-AF65-F5344CB8AC3E}">
        <p14:creationId xmlns:p14="http://schemas.microsoft.com/office/powerpoint/2010/main" val="10475109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 showMasterPhAnim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5474" name="Rectangle 2"/>
          <p:cNvSpPr>
            <a:spLocks noGrp="1" noChangeArrowheads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b="1" dirty="0"/>
              <a:t>Types of Muscular contractions</a:t>
            </a:r>
            <a:endParaRPr lang="en-US" b="1" dirty="0"/>
          </a:p>
        </p:txBody>
      </p:sp>
      <p:sp>
        <p:nvSpPr>
          <p:cNvPr id="105475" name="Rectangle 3"/>
          <p:cNvSpPr>
            <a:spLocks noGrp="1" noChangeArrowheads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Isometric contractions result in the muscle length remaining constant but the applied force increasing</a:t>
            </a:r>
          </a:p>
          <a:p>
            <a:r>
              <a:rPr lang="en-US" sz="2600" dirty="0"/>
              <a:t>Isotonic contractions results in the muscle length changing but the applied force remains constant</a:t>
            </a:r>
          </a:p>
          <a:p>
            <a:pPr lvl="1"/>
            <a:r>
              <a:rPr lang="en-US" sz="2600" b="1" dirty="0"/>
              <a:t>Concentric</a:t>
            </a:r>
            <a:r>
              <a:rPr lang="en-US" sz="2600" dirty="0"/>
              <a:t> contractions shorten the muscle as it contracts</a:t>
            </a:r>
          </a:p>
          <a:p>
            <a:pPr lvl="1"/>
            <a:r>
              <a:rPr lang="en-US" sz="2600" b="1" dirty="0"/>
              <a:t>Eccentric</a:t>
            </a:r>
            <a:r>
              <a:rPr lang="en-US" sz="2600" dirty="0"/>
              <a:t> contractions lengthen the muscle as it contracts</a:t>
            </a:r>
          </a:p>
        </p:txBody>
      </p:sp>
    </p:spTree>
    <p:extLst>
      <p:ext uri="{BB962C8B-B14F-4D97-AF65-F5344CB8AC3E}">
        <p14:creationId xmlns:p14="http://schemas.microsoft.com/office/powerpoint/2010/main" val="343307355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52A598-14E6-5740-85B4-75BE15A39B3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Muscle Fiber Types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A919DD9-E392-0A42-9312-7C2A6B88BDD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Type I – Slow Oxidative Fibers</a:t>
            </a:r>
          </a:p>
          <a:p>
            <a:pPr lvl="1"/>
            <a:r>
              <a:rPr lang="en-US" sz="2600" dirty="0"/>
              <a:t>Also called slow-twitch or red muscle fibers</a:t>
            </a:r>
          </a:p>
          <a:p>
            <a:pPr lvl="1"/>
            <a:r>
              <a:rPr lang="en-US" sz="2600" dirty="0"/>
              <a:t>Rely on aerobic metabolism to produce long, slow contractions</a:t>
            </a:r>
          </a:p>
          <a:p>
            <a:pPr lvl="1"/>
            <a:r>
              <a:rPr lang="en-US" sz="2600" dirty="0"/>
              <a:t>They are fatigue resistant</a:t>
            </a:r>
          </a:p>
          <a:p>
            <a:pPr lvl="1"/>
            <a:r>
              <a:rPr lang="en-US" sz="2600" dirty="0"/>
              <a:t>Not generally influenced by training (can’t become Type IIb)</a:t>
            </a:r>
          </a:p>
        </p:txBody>
      </p:sp>
    </p:spTree>
    <p:extLst>
      <p:ext uri="{BB962C8B-B14F-4D97-AF65-F5344CB8AC3E}">
        <p14:creationId xmlns:p14="http://schemas.microsoft.com/office/powerpoint/2010/main" val="17156850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7EB91D-AA1E-654B-A587-8EC4E7DBD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Muscle Fiber </a:t>
            </a:r>
            <a:r>
              <a:rPr lang="en-US" dirty="0"/>
              <a:t>Types (continued 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7C0C274-FFBE-B146-8295-C38AADA99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Type IIb – Fast Glycolytic Fibers</a:t>
            </a:r>
          </a:p>
          <a:p>
            <a:pPr lvl="1"/>
            <a:r>
              <a:rPr lang="en-US" sz="2600" dirty="0"/>
              <a:t>Also called fast-twitch or white muscle fibers</a:t>
            </a:r>
          </a:p>
          <a:p>
            <a:pPr lvl="1"/>
            <a:r>
              <a:rPr lang="en-US" sz="2600" dirty="0"/>
              <a:t>Rely on anaerobic metabolism to produce rapid, powerful contractions</a:t>
            </a:r>
          </a:p>
          <a:p>
            <a:pPr lvl="1"/>
            <a:r>
              <a:rPr lang="en-US" sz="2600" dirty="0"/>
              <a:t>They fatigue easily</a:t>
            </a:r>
          </a:p>
          <a:p>
            <a:pPr lvl="1"/>
            <a:r>
              <a:rPr lang="en-US" sz="2600" dirty="0"/>
              <a:t>Not generally influenced by training (can’t become Type I)</a:t>
            </a:r>
          </a:p>
        </p:txBody>
      </p:sp>
    </p:spTree>
    <p:extLst>
      <p:ext uri="{BB962C8B-B14F-4D97-AF65-F5344CB8AC3E}">
        <p14:creationId xmlns:p14="http://schemas.microsoft.com/office/powerpoint/2010/main" val="409209095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BED92-84D9-E047-80A6-E3C01E24A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Muscle Fiber </a:t>
            </a:r>
            <a:r>
              <a:rPr lang="en-US" dirty="0"/>
              <a:t>Types (continued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F291E-574D-E64C-8415-49DA26B54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Type </a:t>
            </a:r>
            <a:r>
              <a:rPr lang="en-US" sz="2600" dirty="0" err="1"/>
              <a:t>IIa</a:t>
            </a:r>
            <a:r>
              <a:rPr lang="en-US" sz="2600" dirty="0"/>
              <a:t> – Fast Oxidative Fibers</a:t>
            </a:r>
          </a:p>
          <a:p>
            <a:pPr lvl="1"/>
            <a:r>
              <a:rPr lang="en-US" sz="2600" dirty="0"/>
              <a:t>Also called pink muscle fibers</a:t>
            </a:r>
          </a:p>
          <a:p>
            <a:pPr lvl="1"/>
            <a:r>
              <a:rPr lang="en-US" sz="2600" dirty="0"/>
              <a:t>Faster contractions than red fibers but slower than white</a:t>
            </a:r>
          </a:p>
          <a:p>
            <a:pPr lvl="1"/>
            <a:r>
              <a:rPr lang="en-US" sz="2600" dirty="0"/>
              <a:t>Usually rely on aerobic metabolism but can function anaerobically</a:t>
            </a:r>
          </a:p>
          <a:p>
            <a:pPr lvl="1"/>
            <a:r>
              <a:rPr lang="en-US" sz="2600" dirty="0"/>
              <a:t>They fatigue more easily than red fibers but not as easily as white fibers</a:t>
            </a:r>
          </a:p>
        </p:txBody>
      </p:sp>
    </p:spTree>
    <p:extLst>
      <p:ext uri="{BB962C8B-B14F-4D97-AF65-F5344CB8AC3E}">
        <p14:creationId xmlns:p14="http://schemas.microsoft.com/office/powerpoint/2010/main" val="77877950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EABED92-84D9-E047-80A6-E3C01E24A87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Muscle Fiber </a:t>
            </a:r>
            <a:r>
              <a:rPr lang="en-US" dirty="0"/>
              <a:t>Types (continued 3)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D3F291E-574D-E64C-8415-49DA26B54C0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Type </a:t>
            </a:r>
            <a:r>
              <a:rPr lang="en-US" sz="2600" dirty="0" err="1"/>
              <a:t>IIa</a:t>
            </a:r>
            <a:r>
              <a:rPr lang="en-US" sz="2600" dirty="0"/>
              <a:t> fibers are highly influenced by training</a:t>
            </a:r>
          </a:p>
          <a:p>
            <a:pPr lvl="1"/>
            <a:r>
              <a:rPr lang="en-US" sz="2600" dirty="0"/>
              <a:t>Aerobic (endurance) training can cause them to function similar to Type I fibers</a:t>
            </a:r>
          </a:p>
          <a:p>
            <a:pPr lvl="1"/>
            <a:r>
              <a:rPr lang="en-US" sz="2600" dirty="0"/>
              <a:t>Anaerobic (power or speed) training can cause them to function similar to Type IIb fibers</a:t>
            </a:r>
          </a:p>
        </p:txBody>
      </p:sp>
    </p:spTree>
    <p:extLst>
      <p:ext uri="{BB962C8B-B14F-4D97-AF65-F5344CB8AC3E}">
        <p14:creationId xmlns:p14="http://schemas.microsoft.com/office/powerpoint/2010/main" val="175490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F7C152-3DA4-2244-9029-02ECF0A2BAD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Cardiac Muscle contraction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AB0B98-9C64-D242-91E8-80CBEFA5307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285664" lvl="1"/>
            <a:r>
              <a:rPr lang="en-US" sz="2600" dirty="0"/>
              <a:t>Cardiac muscle contraction is similar to skeletal muscles except:</a:t>
            </a:r>
          </a:p>
          <a:p>
            <a:pPr marL="742727" lvl="2"/>
            <a:r>
              <a:rPr lang="en-US" sz="2600" dirty="0"/>
              <a:t>Cardiac muscle cells are interconnected, allowing the heart to contracts as a single unit</a:t>
            </a:r>
          </a:p>
          <a:p>
            <a:pPr marL="742727" lvl="2"/>
            <a:r>
              <a:rPr lang="en-US" sz="2600" dirty="0"/>
              <a:t>Stimulus is continuous and intrinsic (within the heart itself) and does not come from the brain</a:t>
            </a:r>
          </a:p>
          <a:p>
            <a:pPr marL="742727" lvl="2"/>
            <a:r>
              <a:rPr lang="en-US" sz="2600" dirty="0"/>
              <a:t>The heart is under neural and hormonal control that can alter the strength of the heartbeat and the heart rate</a:t>
            </a:r>
          </a:p>
        </p:txBody>
      </p:sp>
    </p:spTree>
    <p:extLst>
      <p:ext uri="{BB962C8B-B14F-4D97-AF65-F5344CB8AC3E}">
        <p14:creationId xmlns:p14="http://schemas.microsoft.com/office/powerpoint/2010/main" val="411115784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1426B2-E98A-A34E-842F-94449168ECB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Smooth Muscle Contraction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65DC7B-A66C-A846-8AB9-036A99F044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Smooth muscle contraction is similar to skeletal muscles except:</a:t>
            </a:r>
          </a:p>
          <a:p>
            <a:pPr lvl="1"/>
            <a:r>
              <a:rPr lang="en-US" sz="2800" dirty="0"/>
              <a:t>The contractions are slower and sustained for a longer duration</a:t>
            </a:r>
          </a:p>
          <a:p>
            <a:pPr lvl="1"/>
            <a:r>
              <a:rPr lang="en-US" sz="2800" dirty="0"/>
              <a:t>The tissue contracts in response to stimuli from the brain, hormones, and being stretched</a:t>
            </a:r>
          </a:p>
        </p:txBody>
      </p:sp>
    </p:spTree>
    <p:extLst>
      <p:ext uri="{BB962C8B-B14F-4D97-AF65-F5344CB8AC3E}">
        <p14:creationId xmlns:p14="http://schemas.microsoft.com/office/powerpoint/2010/main" val="409530759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7E5804-BACF-CA45-AAD8-93E576DD779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Objectives</a:t>
            </a:r>
            <a:endParaRPr lang="en-US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D02FC1-D695-A449-A5A4-A457F51CAF2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199" dirty="0"/>
              <a:t>Describe muscular structure and function</a:t>
            </a:r>
          </a:p>
          <a:p>
            <a:r>
              <a:rPr lang="en-US" sz="3199" dirty="0"/>
              <a:t>Identify types of muscles</a:t>
            </a:r>
          </a:p>
          <a:p>
            <a:r>
              <a:rPr lang="en-US" sz="3199" dirty="0"/>
              <a:t>Describe an effective resistance exercise program</a:t>
            </a:r>
          </a:p>
          <a:p>
            <a:r>
              <a:rPr lang="en-US" sz="3199" dirty="0"/>
              <a:t>Assess your muscular strength and endurance</a:t>
            </a:r>
          </a:p>
          <a:p>
            <a:r>
              <a:rPr lang="en-US" sz="3199" dirty="0"/>
              <a:t>Understand the dangers of supplements</a:t>
            </a:r>
          </a:p>
        </p:txBody>
      </p:sp>
    </p:spTree>
    <p:extLst>
      <p:ext uri="{BB962C8B-B14F-4D97-AF65-F5344CB8AC3E}">
        <p14:creationId xmlns:p14="http://schemas.microsoft.com/office/powerpoint/2010/main" val="18364603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D907DC8-AE8B-1941-B85A-7F2A4B9D870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Resistance Exercise Programing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AF091C2-5FD9-3046-8EDD-881D3366300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Designing a resistance exercise program can seem like a daunting task but the basics are actually very simple. </a:t>
            </a:r>
          </a:p>
          <a:p>
            <a:r>
              <a:rPr lang="en-US" sz="2800" dirty="0"/>
              <a:t>Refer to the table on page 7 of Chapter 4 for guidance.</a:t>
            </a:r>
          </a:p>
          <a:p>
            <a:r>
              <a:rPr lang="en-US" sz="2800" dirty="0"/>
              <a:t>Textbook recommendations should be viewed within the context of an individual’s target goals, physical capacity, and training status.</a:t>
            </a:r>
          </a:p>
        </p:txBody>
      </p:sp>
    </p:spTree>
    <p:extLst>
      <p:ext uri="{BB962C8B-B14F-4D97-AF65-F5344CB8AC3E}">
        <p14:creationId xmlns:p14="http://schemas.microsoft.com/office/powerpoint/2010/main" val="355187096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Pre-design Assessment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For a muscular strength plan</a:t>
            </a:r>
          </a:p>
          <a:p>
            <a:pPr lvl="1"/>
            <a:r>
              <a:rPr lang="en-US" sz="2600" dirty="0"/>
              <a:t>Determine your one repetition maximum (1.R.M.) for each lift/movement you plan to include in your plan</a:t>
            </a:r>
          </a:p>
          <a:p>
            <a:r>
              <a:rPr lang="en-US" sz="2600" dirty="0"/>
              <a:t>For a muscular endurance plan</a:t>
            </a:r>
          </a:p>
          <a:p>
            <a:pPr lvl="1"/>
            <a:r>
              <a:rPr lang="en-US" sz="2600" dirty="0"/>
              <a:t>Determine the maximum number of reps you can perform at a submaximal weight for each lift/movement you plan to include in your plan</a:t>
            </a:r>
          </a:p>
        </p:txBody>
      </p:sp>
    </p:spTree>
    <p:extLst>
      <p:ext uri="{BB962C8B-B14F-4D97-AF65-F5344CB8AC3E}">
        <p14:creationId xmlns:p14="http://schemas.microsoft.com/office/powerpoint/2010/main" val="38348956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41DE6BC-7E31-7440-8EAD-5DAE378C800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Training 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7122636-973B-A648-ACF0-ABF21918186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Plans should have workout sessions at least 2-3 days per week</a:t>
            </a:r>
          </a:p>
          <a:p>
            <a:r>
              <a:rPr lang="en-US" sz="2600" dirty="0"/>
              <a:t>Sessions should be whole body and not on consecutive days</a:t>
            </a:r>
          </a:p>
          <a:p>
            <a:r>
              <a:rPr lang="en-US" sz="2600" dirty="0"/>
              <a:t>Plan for a minimum of 8 to 10 lifts/movements that train all major muscle groups, including the neck, upper back, shoulders, arms, chest, abdomen, lower back, thighs, butt, and calves</a:t>
            </a:r>
          </a:p>
          <a:p>
            <a:r>
              <a:rPr lang="en-US" sz="2600" dirty="0"/>
              <a:t>Consider working opposing muscle groups together</a:t>
            </a:r>
          </a:p>
        </p:txBody>
      </p:sp>
    </p:spTree>
    <p:extLst>
      <p:ext uri="{BB962C8B-B14F-4D97-AF65-F5344CB8AC3E}">
        <p14:creationId xmlns:p14="http://schemas.microsoft.com/office/powerpoint/2010/main" val="221003951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E6175E4-D779-3B4A-834D-BC5E688C05C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Training </a:t>
            </a:r>
            <a:r>
              <a:rPr lang="en-US" sz="3200" dirty="0"/>
              <a:t>Recommendations (continued 1)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3C41E8D-7783-A548-B583-467D0F736A2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 weight used for each lift/movement should heavy enough to cause fatigue yet light enough to complete workout</a:t>
            </a:r>
          </a:p>
          <a:p>
            <a:pPr lvl="1"/>
            <a:r>
              <a:rPr lang="en-US" sz="2800" dirty="0"/>
              <a:t>For an endurance plan for 40-60% 1.R.M.</a:t>
            </a:r>
          </a:p>
          <a:p>
            <a:pPr lvl="1"/>
            <a:r>
              <a:rPr lang="en-US" sz="2800" dirty="0"/>
              <a:t>For a strength plan for above 75% 1.R.M.</a:t>
            </a:r>
          </a:p>
          <a:p>
            <a:r>
              <a:rPr lang="en-US" sz="2800" dirty="0"/>
              <a:t>At least one set should be perform to the point of volitional fatigue (loss of form)</a:t>
            </a:r>
          </a:p>
        </p:txBody>
      </p:sp>
    </p:spTree>
    <p:extLst>
      <p:ext uri="{BB962C8B-B14F-4D97-AF65-F5344CB8AC3E}">
        <p14:creationId xmlns:p14="http://schemas.microsoft.com/office/powerpoint/2010/main" val="24785905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6EE99C-1F5F-D648-B508-749136A350F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Training Recommendations (continued 2)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0EAE2D8-9393-5148-B231-3598FB6621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Adhere as closely as possible to the specific exercise techniques</a:t>
            </a:r>
          </a:p>
          <a:p>
            <a:r>
              <a:rPr lang="en-US" sz="2800" dirty="0"/>
              <a:t>Perform exercises through a full range of motion.</a:t>
            </a:r>
          </a:p>
          <a:p>
            <a:pPr lvl="0"/>
            <a:r>
              <a:rPr lang="en-US" sz="2800" dirty="0"/>
              <a:t>Perform exercises in a controlled manner.</a:t>
            </a:r>
          </a:p>
          <a:p>
            <a:pPr lvl="0"/>
            <a:r>
              <a:rPr lang="en-US" sz="2800" dirty="0"/>
              <a:t>Maintain a normal breathing pattern.</a:t>
            </a:r>
          </a:p>
          <a:p>
            <a:pPr lvl="0"/>
            <a:r>
              <a:rPr lang="en-US" sz="2800" dirty="0"/>
              <a:t>If possible, exercise with a training partner.</a:t>
            </a:r>
          </a:p>
        </p:txBody>
      </p:sp>
    </p:spTree>
    <p:extLst>
      <p:ext uri="{BB962C8B-B14F-4D97-AF65-F5344CB8AC3E}">
        <p14:creationId xmlns:p14="http://schemas.microsoft.com/office/powerpoint/2010/main" val="192155943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B86E67-E2A1-CC43-A7E3-03829CAE484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Training Recommendations (continued 3)</a:t>
            </a:r>
            <a:endParaRPr lang="en-US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AD6D653-9B54-164F-8D04-478A47BF52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 lvl="0"/>
            <a:r>
              <a:rPr lang="en-US" sz="2800" dirty="0"/>
              <a:t>Include both concentric and eccentric muscle actions</a:t>
            </a:r>
          </a:p>
          <a:p>
            <a:pPr lvl="0"/>
            <a:r>
              <a:rPr lang="en-US" sz="2800" dirty="0"/>
              <a:t>Include both single and multiple joint exercises</a:t>
            </a:r>
          </a:p>
          <a:p>
            <a:pPr lvl="0"/>
            <a:r>
              <a:rPr lang="en-US" sz="2800" dirty="0"/>
              <a:t>Training frequency should be 2-3 days per week for novice and intermediate training and 4-5 days per week for advanced training</a:t>
            </a:r>
          </a:p>
          <a:p>
            <a:r>
              <a:rPr lang="en-US" sz="2800" dirty="0"/>
              <a:t>Always be mindful of your training volume (total weight lifted)</a:t>
            </a:r>
          </a:p>
        </p:txBody>
      </p:sp>
    </p:spTree>
    <p:extLst>
      <p:ext uri="{BB962C8B-B14F-4D97-AF65-F5344CB8AC3E}">
        <p14:creationId xmlns:p14="http://schemas.microsoft.com/office/powerpoint/2010/main" val="289254869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83A3DF6-EA4F-304E-BBFC-E9E1FCE77B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Increasing training weight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5D610A8-EF10-514D-BFC4-9DB7822E198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lvl="0"/>
            <a:r>
              <a:rPr lang="en-US" sz="2600" dirty="0"/>
              <a:t>When training at a specific R.M. load, you can increase the weight by 2-10% for a lift/movement but only after you can complete all prescribed reps for each set of an lift/movement and </a:t>
            </a:r>
            <a:r>
              <a:rPr lang="en-US" sz="2600" b="1" i="1" dirty="0"/>
              <a:t>2</a:t>
            </a:r>
            <a:r>
              <a:rPr lang="en-US" sz="2600" dirty="0"/>
              <a:t> additional reps than prescribed in the last set for </a:t>
            </a:r>
            <a:r>
              <a:rPr lang="en-US" sz="2600" b="1" i="1" dirty="0"/>
              <a:t>2</a:t>
            </a:r>
            <a:r>
              <a:rPr lang="en-US" sz="2600" dirty="0"/>
              <a:t> weeks in a row (known as the 2-for-2 Rule).</a:t>
            </a:r>
          </a:p>
          <a:p>
            <a:pPr lvl="1"/>
            <a:r>
              <a:rPr lang="en-US" sz="2600" dirty="0"/>
              <a:t>In other words, if your plan calls for 3 sets of 8 reps for the bench-press, you should be able to complete 2 sets of 8 reps followed by a set of 10 reps during each session for 2 weeks before increasing your bench-press weight.</a:t>
            </a:r>
          </a:p>
        </p:txBody>
      </p:sp>
    </p:spTree>
    <p:extLst>
      <p:ext uri="{BB962C8B-B14F-4D97-AF65-F5344CB8AC3E}">
        <p14:creationId xmlns:p14="http://schemas.microsoft.com/office/powerpoint/2010/main" val="42790956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E134FE3-D11B-6743-856F-AE7B07925E3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Novice Training 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CDD332-A8C9-424A-9474-0443E0DF2D3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1-3 sets of 8-12 repetitions for each lift/movement</a:t>
            </a:r>
          </a:p>
          <a:p>
            <a:r>
              <a:rPr lang="en-US" sz="2600" dirty="0"/>
              <a:t>Full recovery between sets</a:t>
            </a:r>
          </a:p>
          <a:p>
            <a:r>
              <a:rPr lang="en-US" sz="2600" dirty="0"/>
              <a:t>Movement through full range of motion (R.O.M.) and focus should be on form over weight</a:t>
            </a:r>
          </a:p>
          <a:p>
            <a:r>
              <a:rPr lang="en-US" sz="2600" dirty="0"/>
              <a:t>Use moderate contraction velocity of 1-2 seconds of concentric movement and 1-2 seconds of eccentric movement</a:t>
            </a:r>
          </a:p>
        </p:txBody>
      </p:sp>
    </p:spTree>
    <p:extLst>
      <p:ext uri="{BB962C8B-B14F-4D97-AF65-F5344CB8AC3E}">
        <p14:creationId xmlns:p14="http://schemas.microsoft.com/office/powerpoint/2010/main" val="3494100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5871FD4-F359-424F-91EE-E811F09881D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Intermediate to advanced Training 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7023ABC-BC8E-E64F-838A-F08AE251659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1-12 R.M. using periodization</a:t>
            </a:r>
          </a:p>
          <a:p>
            <a:r>
              <a:rPr lang="en-US" sz="2600" dirty="0"/>
              <a:t>Eventual emphasis on heavy loading (1-6 R.M.)</a:t>
            </a:r>
          </a:p>
          <a:p>
            <a:r>
              <a:rPr lang="en-US" sz="2600" dirty="0"/>
              <a:t>At least 3-minute rest periods between sets</a:t>
            </a:r>
          </a:p>
          <a:p>
            <a:r>
              <a:rPr lang="en-US" sz="2600" dirty="0"/>
              <a:t>Moderate contraction velocity</a:t>
            </a:r>
          </a:p>
          <a:p>
            <a:r>
              <a:rPr lang="en-US" sz="2600" dirty="0"/>
              <a:t>Use moderate contraction velocity of 1-2 seconds of concentric movement and 1-2 seconds of eccentric movement</a:t>
            </a:r>
          </a:p>
        </p:txBody>
      </p:sp>
    </p:spTree>
    <p:extLst>
      <p:ext uri="{BB962C8B-B14F-4D97-AF65-F5344CB8AC3E}">
        <p14:creationId xmlns:p14="http://schemas.microsoft.com/office/powerpoint/2010/main" val="29142121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F5E25A3-E4FD-EF47-B208-62B1AB8D4EA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Hypertrophy Training Recommendations</a:t>
            </a:r>
            <a:endParaRPr lang="en-US" sz="3200" b="1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04E0AA-E02A-1D40-8D2E-4A8F53DA013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1-12 R.M. in periodized fashion, with emphasis on the 6-12 R.M. zone</a:t>
            </a:r>
          </a:p>
          <a:p>
            <a:r>
              <a:rPr lang="en-US" sz="2600" dirty="0"/>
              <a:t>1- to 2-minute rest periods between sets</a:t>
            </a:r>
          </a:p>
          <a:p>
            <a:r>
              <a:rPr lang="en-US" sz="2600" dirty="0"/>
              <a:t>Use moderate contraction velocity of 1-2 seconds of concentric movement and 1-2 seconds of eccentric movement</a:t>
            </a:r>
          </a:p>
          <a:p>
            <a:r>
              <a:rPr lang="en-US" sz="2600" dirty="0"/>
              <a:t>Utilize higher volume, multiple-set programs</a:t>
            </a:r>
          </a:p>
        </p:txBody>
      </p:sp>
    </p:spTree>
    <p:extLst>
      <p:ext uri="{BB962C8B-B14F-4D97-AF65-F5344CB8AC3E}">
        <p14:creationId xmlns:p14="http://schemas.microsoft.com/office/powerpoint/2010/main" val="26078383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363AB-AC26-B44F-832C-879893CB5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Muscles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BA4086-947E-1E49-8C39-85166053A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Used for movement in the body.</a:t>
            </a:r>
          </a:p>
          <a:p>
            <a:r>
              <a:rPr lang="en-US" sz="2800" dirty="0"/>
              <a:t>The largest portion of energy expenditure in the body happens in the muscles helping us perform daily activities.</a:t>
            </a:r>
          </a:p>
          <a:p>
            <a:r>
              <a:rPr lang="en-US" sz="2800" dirty="0"/>
              <a:t>Resistance training is the best method for developing/improving muscular strength and muscular endurance.</a:t>
            </a:r>
          </a:p>
        </p:txBody>
      </p:sp>
    </p:spTree>
    <p:extLst>
      <p:ext uri="{BB962C8B-B14F-4D97-AF65-F5344CB8AC3E}">
        <p14:creationId xmlns:p14="http://schemas.microsoft.com/office/powerpoint/2010/main" val="35395381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840A273-ED40-5B46-B736-E5F22543D8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Power Training Recommendations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6636BA1-1663-5147-8AA2-4EB38F7070B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Power training for strength</a:t>
            </a:r>
          </a:p>
          <a:p>
            <a:pPr lvl="1"/>
            <a:r>
              <a:rPr lang="en-US" sz="2600" dirty="0"/>
              <a:t>Use light loads (30-60% of 1.R.M.)</a:t>
            </a:r>
          </a:p>
          <a:p>
            <a:pPr lvl="1"/>
            <a:r>
              <a:rPr lang="en-US" sz="2600" dirty="0"/>
              <a:t>Fast contraction velocity</a:t>
            </a:r>
          </a:p>
          <a:p>
            <a:pPr lvl="1"/>
            <a:r>
              <a:rPr lang="en-US" sz="2600" dirty="0"/>
              <a:t>2-3 minutes of rest between sets and multiple sets per exercise</a:t>
            </a:r>
          </a:p>
          <a:p>
            <a:pPr lvl="1"/>
            <a:r>
              <a:rPr lang="en-US" sz="2600" dirty="0"/>
              <a:t>Emphasize multiple-joint exercises, especially those involving the total body</a:t>
            </a:r>
          </a:p>
        </p:txBody>
      </p:sp>
    </p:spTree>
    <p:extLst>
      <p:ext uri="{BB962C8B-B14F-4D97-AF65-F5344CB8AC3E}">
        <p14:creationId xmlns:p14="http://schemas.microsoft.com/office/powerpoint/2010/main" val="281395512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4223551-1AB0-1C40-91D3-4A686407DFA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Power Training Recommendations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C9A84B4-2E17-EB40-B419-4436359E266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Power training for local muscular endurance</a:t>
            </a:r>
          </a:p>
          <a:p>
            <a:pPr lvl="1"/>
            <a:r>
              <a:rPr lang="en-US" sz="2600" dirty="0"/>
              <a:t>Light to moderate loads (40-60% of 1.R.M.)</a:t>
            </a:r>
          </a:p>
          <a:p>
            <a:pPr lvl="1"/>
            <a:r>
              <a:rPr lang="en-US" sz="2600" dirty="0"/>
              <a:t>High repetitions (greater than 15)</a:t>
            </a:r>
          </a:p>
          <a:p>
            <a:pPr lvl="1"/>
            <a:r>
              <a:rPr lang="en-US" sz="2600" dirty="0"/>
              <a:t>Short rest periods (less than 90 seconds between sets)</a:t>
            </a:r>
          </a:p>
        </p:txBody>
      </p:sp>
    </p:spTree>
    <p:extLst>
      <p:ext uri="{BB962C8B-B14F-4D97-AF65-F5344CB8AC3E}">
        <p14:creationId xmlns:p14="http://schemas.microsoft.com/office/powerpoint/2010/main" val="25816939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230B1-FCF2-9E45-A9EB-442F4B221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Types of Resistance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FDD5F-784C-A647-8E96-EEB0B87641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Five main types if resistance training</a:t>
            </a:r>
          </a:p>
          <a:p>
            <a:pPr lvl="1"/>
            <a:r>
              <a:rPr lang="en-US" sz="2601" dirty="0"/>
              <a:t>Dynamic Constant Training</a:t>
            </a:r>
          </a:p>
          <a:p>
            <a:pPr lvl="1"/>
            <a:r>
              <a:rPr lang="en-US" sz="2601" dirty="0"/>
              <a:t>Dynamic Progressive Training</a:t>
            </a:r>
          </a:p>
          <a:p>
            <a:pPr lvl="1"/>
            <a:r>
              <a:rPr lang="en-US" sz="2601" dirty="0"/>
              <a:t>Dynamic Variable Training</a:t>
            </a:r>
          </a:p>
          <a:p>
            <a:pPr lvl="1"/>
            <a:r>
              <a:rPr lang="en-US" sz="2601" dirty="0"/>
              <a:t>Isokinetic Training</a:t>
            </a:r>
          </a:p>
          <a:p>
            <a:pPr lvl="1"/>
            <a:r>
              <a:rPr lang="en-US" sz="2601" dirty="0"/>
              <a:t>Isometric Training</a:t>
            </a:r>
          </a:p>
        </p:txBody>
      </p:sp>
    </p:spTree>
    <p:extLst>
      <p:ext uri="{BB962C8B-B14F-4D97-AF65-F5344CB8AC3E}">
        <p14:creationId xmlns:p14="http://schemas.microsoft.com/office/powerpoint/2010/main" val="86948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E2230B1-FCF2-9E45-A9EB-442F4B221B9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Dynamic Constant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6FDD5F-784C-A647-8E96-EEB0B876413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999" dirty="0"/>
              <a:t>Also known as isotonic training</a:t>
            </a:r>
          </a:p>
          <a:p>
            <a:r>
              <a:rPr lang="en-US" sz="2999" dirty="0"/>
              <a:t>Resistance is constant throughout the movement</a:t>
            </a:r>
          </a:p>
          <a:p>
            <a:r>
              <a:rPr lang="en-US" sz="2999" dirty="0"/>
              <a:t>Free weights &amp; weight machines</a:t>
            </a:r>
          </a:p>
          <a:p>
            <a:r>
              <a:rPr lang="en-US" sz="2999" dirty="0"/>
              <a:t>Most common training type</a:t>
            </a:r>
          </a:p>
        </p:txBody>
      </p:sp>
    </p:spTree>
    <p:extLst>
      <p:ext uri="{BB962C8B-B14F-4D97-AF65-F5344CB8AC3E}">
        <p14:creationId xmlns:p14="http://schemas.microsoft.com/office/powerpoint/2010/main" val="28829014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6435FCD-EFAB-3642-BB09-E34F26C1DAD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Dynamic Progressive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CBD5594-9FF5-AF41-959B-170583E45A4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999" dirty="0"/>
              <a:t>Resistance increases as you progress through the movement</a:t>
            </a:r>
          </a:p>
          <a:p>
            <a:r>
              <a:rPr lang="en-US" sz="2999" dirty="0"/>
              <a:t>Utilizes exercise bands/tubing, springs, and spring-loaded apparatus</a:t>
            </a:r>
          </a:p>
          <a:p>
            <a:r>
              <a:rPr lang="en-US" sz="2999" dirty="0"/>
              <a:t>Often used to rehab injuries</a:t>
            </a:r>
          </a:p>
        </p:txBody>
      </p:sp>
    </p:spTree>
    <p:extLst>
      <p:ext uri="{BB962C8B-B14F-4D97-AF65-F5344CB8AC3E}">
        <p14:creationId xmlns:p14="http://schemas.microsoft.com/office/powerpoint/2010/main" val="24815970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70CD9F-C086-E64D-84A4-B66323D8101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Dynamic Variable Training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14310AF-7CFF-F84A-9326-011A41D35B1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199" dirty="0"/>
              <a:t>Resistance varies dependent on changes in strength throughout the movement</a:t>
            </a:r>
          </a:p>
          <a:p>
            <a:r>
              <a:rPr lang="en-US" sz="3199" dirty="0"/>
              <a:t>Requires specialized machines such as Hammer Strength &amp; Strive equipment</a:t>
            </a:r>
          </a:p>
        </p:txBody>
      </p:sp>
    </p:spTree>
    <p:extLst>
      <p:ext uri="{BB962C8B-B14F-4D97-AF65-F5344CB8AC3E}">
        <p14:creationId xmlns:p14="http://schemas.microsoft.com/office/powerpoint/2010/main" val="325469465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2DFDBD-7D47-E246-ABF4-FC793BD70E3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Isokinetic Training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029ECE5-4B8D-7547-BA9B-5ED11E55ECC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3000" dirty="0"/>
              <a:t>Resistance is steady while velocity remains constant throughout the movement</a:t>
            </a:r>
          </a:p>
          <a:p>
            <a:r>
              <a:rPr lang="en-US" sz="3000" dirty="0"/>
              <a:t>Speed determines the nature of this resistance training, not the resistance itself</a:t>
            </a:r>
          </a:p>
          <a:p>
            <a:r>
              <a:rPr lang="en-US" sz="3000" dirty="0"/>
              <a:t>Hydraulically-operated machines are common but can be done with body weight</a:t>
            </a:r>
          </a:p>
        </p:txBody>
      </p:sp>
    </p:spTree>
    <p:extLst>
      <p:ext uri="{BB962C8B-B14F-4D97-AF65-F5344CB8AC3E}">
        <p14:creationId xmlns:p14="http://schemas.microsoft.com/office/powerpoint/2010/main" val="15389048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C20B7E-5B0C-ED4B-9D82-46CE84A247F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3600" dirty="0"/>
              <a:t>Isometric Training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9C3221B-5E5F-884F-9421-134211C1263A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The force of the contraction is equal to the force of resistance </a:t>
            </a:r>
          </a:p>
          <a:p>
            <a:r>
              <a:rPr lang="en-US" sz="2600" dirty="0"/>
              <a:t>Excellent way to build strength with little adverse effect on joints and tendons</a:t>
            </a:r>
          </a:p>
          <a:p>
            <a:r>
              <a:rPr lang="en-US" sz="2600" dirty="0"/>
              <a:t>The muscles act against each other or against an immovable object.</a:t>
            </a:r>
          </a:p>
          <a:p>
            <a:r>
              <a:rPr lang="en-US" sz="2600" dirty="0"/>
              <a:t>This method usually strengthens only the muscles at the point of the isometric contraction</a:t>
            </a:r>
          </a:p>
        </p:txBody>
      </p:sp>
    </p:spTree>
    <p:extLst>
      <p:ext uri="{BB962C8B-B14F-4D97-AF65-F5344CB8AC3E}">
        <p14:creationId xmlns:p14="http://schemas.microsoft.com/office/powerpoint/2010/main" val="135450732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9AE620E-E44B-C04E-AB56-0CACE3B01D7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Exercise Order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D651265-8CF8-B841-8654-E9BBF500ACD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Large muscle group exercises before small muscle group exercises</a:t>
            </a:r>
          </a:p>
          <a:p>
            <a:r>
              <a:rPr lang="en-US" sz="2800" dirty="0"/>
              <a:t>Multiple-joint exercises before single-joint exercises</a:t>
            </a:r>
          </a:p>
          <a:p>
            <a:r>
              <a:rPr lang="en-US" sz="2800" dirty="0"/>
              <a:t>For power training, total body exercises (from most to least complex) should be performed before basic strength exercises</a:t>
            </a:r>
          </a:p>
        </p:txBody>
      </p:sp>
    </p:spTree>
    <p:extLst>
      <p:ext uri="{BB962C8B-B14F-4D97-AF65-F5344CB8AC3E}">
        <p14:creationId xmlns:p14="http://schemas.microsoft.com/office/powerpoint/2010/main" val="28414681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82FCD02-1760-2F4F-AC6B-CCF7DB339EF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Exercise </a:t>
            </a:r>
            <a:r>
              <a:rPr lang="en-US" dirty="0"/>
              <a:t>Order (continued)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96D3EA8-9388-1045-A7A5-21A7A7412C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Higher intensity exercises before lower intensity exercises</a:t>
            </a:r>
          </a:p>
          <a:p>
            <a:r>
              <a:rPr lang="en-US" sz="2800" dirty="0"/>
              <a:t>Alternating between upper and lower body exercises or opposing (agonist–antagonist) exercises</a:t>
            </a:r>
          </a:p>
          <a:p>
            <a:r>
              <a:rPr lang="en-US" sz="2800" dirty="0"/>
              <a:t>Exercises that target different muscle groups can be staggered between sets of other exercises to increase workout efficiency</a:t>
            </a:r>
          </a:p>
        </p:txBody>
      </p:sp>
    </p:spTree>
    <p:extLst>
      <p:ext uri="{BB962C8B-B14F-4D97-AF65-F5344CB8AC3E}">
        <p14:creationId xmlns:p14="http://schemas.microsoft.com/office/powerpoint/2010/main" val="35868503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1F363AB-AC26-B44F-832C-879893CB57A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Muscular Strength and endurance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DBA4086-947E-1E49-8C39-85166053AD7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pPr>
              <a:lnSpc>
                <a:spcPct val="85000"/>
              </a:lnSpc>
            </a:pPr>
            <a:r>
              <a:rPr lang="en-US" sz="2800" b="1" i="1" dirty="0"/>
              <a:t>Muscular Strength</a:t>
            </a:r>
            <a:r>
              <a:rPr lang="en-US" sz="2800" b="1" dirty="0"/>
              <a:t> </a:t>
            </a:r>
            <a:r>
              <a:rPr lang="en-US" sz="2800" dirty="0"/>
              <a:t>is the capacity of the muscle to exert force with a single maximum effort.</a:t>
            </a:r>
          </a:p>
          <a:p>
            <a:pPr>
              <a:lnSpc>
                <a:spcPct val="85000"/>
              </a:lnSpc>
            </a:pPr>
            <a:r>
              <a:rPr lang="en-US" sz="2800" b="1" i="1" dirty="0"/>
              <a:t>Muscular Endurance</a:t>
            </a:r>
            <a:r>
              <a:rPr lang="en-US" sz="2800" b="1" dirty="0"/>
              <a:t> </a:t>
            </a:r>
            <a:r>
              <a:rPr lang="en-US" sz="2800" dirty="0"/>
              <a:t>is the capacity of the muscle to exert force repeatedly over a period of time, while resisting fatigue.</a:t>
            </a:r>
          </a:p>
        </p:txBody>
      </p:sp>
    </p:spTree>
    <p:extLst>
      <p:ext uri="{BB962C8B-B14F-4D97-AF65-F5344CB8AC3E}">
        <p14:creationId xmlns:p14="http://schemas.microsoft.com/office/powerpoint/2010/main" val="316880297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Warm up and Cool down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2800" dirty="0"/>
              <a:t>Warm up </a:t>
            </a:r>
          </a:p>
          <a:p>
            <a:pPr lvl="1"/>
            <a:r>
              <a:rPr lang="en-US" sz="2800" dirty="0"/>
              <a:t>Similar to cardiorespiratory endurance </a:t>
            </a:r>
          </a:p>
          <a:p>
            <a:pPr lvl="1"/>
            <a:r>
              <a:rPr lang="en-US" sz="2800" dirty="0"/>
              <a:t>Can use the same lifts/movements in the plan but with lighter weights</a:t>
            </a:r>
          </a:p>
          <a:p>
            <a:r>
              <a:rPr lang="en-US" sz="2800" dirty="0"/>
              <a:t>Cool down</a:t>
            </a:r>
          </a:p>
          <a:p>
            <a:pPr lvl="1"/>
            <a:r>
              <a:rPr lang="en-US" sz="2800" dirty="0"/>
              <a:t>Walking and stretching are good</a:t>
            </a:r>
          </a:p>
          <a:p>
            <a:pPr lvl="1"/>
            <a:r>
              <a:rPr lang="en-US" sz="2800" dirty="0"/>
              <a:t>Generally does not include more lifting even at lower weights</a:t>
            </a:r>
          </a:p>
        </p:txBody>
      </p:sp>
    </p:spTree>
    <p:extLst>
      <p:ext uri="{BB962C8B-B14F-4D97-AF65-F5344CB8AC3E}">
        <p14:creationId xmlns:p14="http://schemas.microsoft.com/office/powerpoint/2010/main" val="29734897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Safety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Always use proper technique</a:t>
            </a:r>
          </a:p>
          <a:p>
            <a:r>
              <a:rPr lang="en-US" sz="2800" dirty="0"/>
              <a:t>Use weight belt and lifting gloves if necessary</a:t>
            </a:r>
          </a:p>
          <a:p>
            <a:r>
              <a:rPr lang="en-US" sz="2800" dirty="0"/>
              <a:t>Always use spotters for heaviest lifts or don’t do them</a:t>
            </a:r>
          </a:p>
          <a:p>
            <a:r>
              <a:rPr lang="en-US" sz="2800" dirty="0"/>
              <a:t>Never lift without collars on the bar</a:t>
            </a:r>
          </a:p>
          <a:p>
            <a:r>
              <a:rPr lang="en-US" sz="2800" b="1" i="1" dirty="0"/>
              <a:t>NEVER</a:t>
            </a:r>
            <a:r>
              <a:rPr lang="en-US" sz="2800" dirty="0"/>
              <a:t> lift with an injured muscle/joint/bone unless medically-cleared to do so</a:t>
            </a:r>
          </a:p>
        </p:txBody>
      </p:sp>
    </p:spTree>
    <p:extLst>
      <p:ext uri="{BB962C8B-B14F-4D97-AF65-F5344CB8AC3E}">
        <p14:creationId xmlns:p14="http://schemas.microsoft.com/office/powerpoint/2010/main" val="269143687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Supplements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600" dirty="0"/>
              <a:t>Most of supplements are ineffective and expensive, and many are dangerous.</a:t>
            </a:r>
          </a:p>
          <a:p>
            <a:r>
              <a:rPr lang="en-US" sz="2600" dirty="0"/>
              <a:t>They are not regulated by the F.D.A. (but problems can be reported to them).</a:t>
            </a:r>
          </a:p>
          <a:p>
            <a:pPr lvl="1"/>
            <a:r>
              <a:rPr lang="en-US" sz="2600" dirty="0"/>
              <a:t>Almost 700 confirmed cases of supplements containing ingredients not on the label were reported in the last decade.</a:t>
            </a:r>
          </a:p>
          <a:p>
            <a:r>
              <a:rPr lang="en-US" sz="2600" dirty="0"/>
              <a:t>A balanced diet should be your primary nutritional strategy. </a:t>
            </a:r>
          </a:p>
        </p:txBody>
      </p:sp>
    </p:spTree>
    <p:extLst>
      <p:ext uri="{BB962C8B-B14F-4D97-AF65-F5344CB8AC3E}">
        <p14:creationId xmlns:p14="http://schemas.microsoft.com/office/powerpoint/2010/main" val="26246785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88680E-329E-F240-BA54-12EA7B3CC98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Summary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239DAF9-458A-DC40-8C25-5F286F8D749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Training plans should always include:</a:t>
            </a:r>
          </a:p>
          <a:p>
            <a:pPr lvl="1"/>
            <a:r>
              <a:rPr lang="en-US" sz="2600" dirty="0"/>
              <a:t>Appropriate warm-up and cool down activities</a:t>
            </a:r>
          </a:p>
          <a:p>
            <a:pPr lvl="1"/>
            <a:r>
              <a:rPr lang="en-US" sz="2600" dirty="0"/>
              <a:t>A variety in exercises to work all major muscle groups through their full R.O.M.</a:t>
            </a:r>
          </a:p>
          <a:p>
            <a:pPr lvl="1"/>
            <a:r>
              <a:rPr lang="en-US" sz="2600" dirty="0"/>
              <a:t>Make sure to plan for progressive overload and refer to the 2-for-2 Rule</a:t>
            </a:r>
          </a:p>
        </p:txBody>
      </p:sp>
    </p:spTree>
    <p:extLst>
      <p:ext uri="{BB962C8B-B14F-4D97-AF65-F5344CB8AC3E}">
        <p14:creationId xmlns:p14="http://schemas.microsoft.com/office/powerpoint/2010/main" val="4601627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E470B1B-4DA4-8F4D-BC08-61419B89994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Types of muscle tissue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2110D81-C092-654E-B737-5B055F95128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Three types of muscle tissue are found in the body.</a:t>
            </a:r>
          </a:p>
          <a:p>
            <a:pPr lvl="1"/>
            <a:r>
              <a:rPr lang="en-US" sz="2800" dirty="0"/>
              <a:t>Skeletal muscle tissue is found in our skeletal muscles and is responsible for body movement</a:t>
            </a:r>
          </a:p>
          <a:p>
            <a:pPr lvl="1"/>
            <a:r>
              <a:rPr lang="en-US" sz="2800" dirty="0"/>
              <a:t>Cardiac muscle tissue is only found in the heart</a:t>
            </a:r>
          </a:p>
          <a:p>
            <a:pPr lvl="1"/>
            <a:r>
              <a:rPr lang="en-US" sz="2800" dirty="0"/>
              <a:t>Smooth muscle tissue is found in all internal organs except the heart</a:t>
            </a:r>
          </a:p>
        </p:txBody>
      </p:sp>
    </p:spTree>
    <p:extLst>
      <p:ext uri="{BB962C8B-B14F-4D97-AF65-F5344CB8AC3E}">
        <p14:creationId xmlns:p14="http://schemas.microsoft.com/office/powerpoint/2010/main" val="16966568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Skeletal Muscle Structure</a:t>
            </a:r>
            <a:endParaRPr lang="en-US" sz="3200" dirty="0"/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Whole muscles (such as the biceps and triceps) are comprised of a bundle of fascicles</a:t>
            </a:r>
          </a:p>
          <a:p>
            <a:r>
              <a:rPr lang="en-US" sz="2800" dirty="0"/>
              <a:t>Fascicles  are bundles of muscle fibers</a:t>
            </a:r>
          </a:p>
          <a:p>
            <a:r>
              <a:rPr lang="en-US" sz="2800" dirty="0"/>
              <a:t>Muscle fibers refer to the individual muscle cells and contain myofibrils.</a:t>
            </a:r>
          </a:p>
        </p:txBody>
      </p:sp>
    </p:spTree>
    <p:extLst>
      <p:ext uri="{BB962C8B-B14F-4D97-AF65-F5344CB8AC3E}">
        <p14:creationId xmlns:p14="http://schemas.microsoft.com/office/powerpoint/2010/main" val="20036812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Skeletal Muscle Structure (continued 1)</a:t>
            </a:r>
          </a:p>
        </p:txBody>
      </p:sp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Myofibrils – thread-like proteins running the length of the muscle fiber. They are composed of 2 types if myofilaments.</a:t>
            </a:r>
          </a:p>
          <a:p>
            <a:pPr lvl="1"/>
            <a:r>
              <a:rPr lang="en-US" sz="2800" dirty="0"/>
              <a:t>Actin myofilaments (also known as thin filaments)</a:t>
            </a:r>
          </a:p>
          <a:p>
            <a:pPr lvl="1"/>
            <a:r>
              <a:rPr lang="en-US" sz="2800" dirty="0"/>
              <a:t>Myosin myofilaments (also known as thick filaments)</a:t>
            </a:r>
          </a:p>
          <a:p>
            <a:r>
              <a:rPr lang="en-US" sz="2800" dirty="0"/>
              <a:t>Note: don’t get fibers, fibrils, and filaments confused. They are all different structures.</a:t>
            </a:r>
          </a:p>
        </p:txBody>
      </p:sp>
    </p:spTree>
    <p:extLst>
      <p:ext uri="{BB962C8B-B14F-4D97-AF65-F5344CB8AC3E}">
        <p14:creationId xmlns:p14="http://schemas.microsoft.com/office/powerpoint/2010/main" val="41930893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81D8867-375E-BF46-84FA-F7587EE089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200" b="1" dirty="0"/>
              <a:t>Skeletal Muscle Structure (continued 2)</a:t>
            </a:r>
            <a:endParaRPr lang="en-US" sz="3200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10D166-4D77-5E42-96E8-6EED283909C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Each end of the muscle connect to a bone via a tendon.</a:t>
            </a:r>
          </a:p>
          <a:p>
            <a:r>
              <a:rPr lang="en-US" sz="3000" dirty="0"/>
              <a:t>The point where the muscle is attached to a bone that remains in a fixed position is called the </a:t>
            </a:r>
            <a:r>
              <a:rPr lang="en-US" sz="3000" b="1" i="1" dirty="0"/>
              <a:t>origin</a:t>
            </a:r>
            <a:r>
              <a:rPr lang="en-US" sz="3000" dirty="0"/>
              <a:t>. </a:t>
            </a:r>
          </a:p>
          <a:p>
            <a:r>
              <a:rPr lang="en-US" sz="3000" dirty="0"/>
              <a:t>The point where the muscle is attached to a bone that moves is called the </a:t>
            </a:r>
            <a:r>
              <a:rPr lang="en-US" sz="3000" b="1" i="1" dirty="0"/>
              <a:t>insertion</a:t>
            </a:r>
            <a:r>
              <a:rPr lang="en-US" sz="3000" dirty="0"/>
              <a:t>.</a:t>
            </a:r>
          </a:p>
        </p:txBody>
      </p:sp>
    </p:spTree>
    <p:extLst>
      <p:ext uri="{BB962C8B-B14F-4D97-AF65-F5344CB8AC3E}">
        <p14:creationId xmlns:p14="http://schemas.microsoft.com/office/powerpoint/2010/main" val="274593759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9223367-E2C8-5F4C-8A2E-DBDF7C6C14D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How Muscles Contract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A818632-3E6F-8E44-9CF3-B3ABDEF0E39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The process by which skeletal muscles contract is known as the </a:t>
            </a:r>
            <a:r>
              <a:rPr lang="en-US" sz="2800" b="1" i="1" dirty="0"/>
              <a:t>Sliding Filament Mechanism</a:t>
            </a:r>
          </a:p>
          <a:p>
            <a:pPr lvl="1"/>
            <a:r>
              <a:rPr lang="en-US" sz="2800" dirty="0"/>
              <a:t>When we decide to contract a muscle, our brain sends an impulse down a nerve to the appropriate muscle fibers.</a:t>
            </a:r>
          </a:p>
          <a:p>
            <a:pPr lvl="1"/>
            <a:r>
              <a:rPr lang="en-US" sz="2800" dirty="0"/>
              <a:t>The impulse causes the thick filaments to “grab” the thin filaments and pull them towards the center of the muscle.</a:t>
            </a:r>
          </a:p>
        </p:txBody>
      </p:sp>
    </p:spTree>
    <p:extLst>
      <p:ext uri="{BB962C8B-B14F-4D97-AF65-F5344CB8AC3E}">
        <p14:creationId xmlns:p14="http://schemas.microsoft.com/office/powerpoint/2010/main" val="419226777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RTICULATE_PROJECT_OPEN" val="0"/>
</p:tagLst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ppt/theme/theme2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Green Yellow">
      <a:dk1>
        <a:sysClr val="windowText" lastClr="000000"/>
      </a:dk1>
      <a:lt1>
        <a:sysClr val="window" lastClr="FFFFFF"/>
      </a:lt1>
      <a:dk2>
        <a:srgbClr val="455F51"/>
      </a:dk2>
      <a:lt2>
        <a:srgbClr val="E2DFCC"/>
      </a:lt2>
      <a:accent1>
        <a:srgbClr val="99CB38"/>
      </a:accent1>
      <a:accent2>
        <a:srgbClr val="63A537"/>
      </a:accent2>
      <a:accent3>
        <a:srgbClr val="37A76F"/>
      </a:accent3>
      <a:accent4>
        <a:srgbClr val="44C1A3"/>
      </a:accent4>
      <a:accent5>
        <a:srgbClr val="4EB3CF"/>
      </a:accent5>
      <a:accent6>
        <a:srgbClr val="51C3F9"/>
      </a:accent6>
      <a:hlink>
        <a:srgbClr val="EE7B08"/>
      </a:hlink>
      <a:folHlink>
        <a:srgbClr val="977B2D"/>
      </a:folHlink>
    </a:clrScheme>
    <a:fontScheme name="Century Gothic">
      <a:maj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 panose="020B05020202020202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50000"/>
                <a:lumMod val="102000"/>
              </a:schemeClr>
            </a:gs>
            <a:gs pos="50000">
              <a:schemeClr val="phClr">
                <a:tint val="98000"/>
                <a:shade val="90000"/>
                <a:satMod val="13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31B240B1-FEF3-46CF-A5D1-D130C4F8673E}"/>
</file>

<file path=customXml/itemProps2.xml><?xml version="1.0" encoding="utf-8"?>
<ds:datastoreItem xmlns:ds="http://schemas.openxmlformats.org/officeDocument/2006/customXml" ds:itemID="{69624081-18FA-49EB-8FA8-FA1F17FAB164}"/>
</file>

<file path=customXml/itemProps3.xml><?xml version="1.0" encoding="utf-8"?>
<ds:datastoreItem xmlns:ds="http://schemas.openxmlformats.org/officeDocument/2006/customXml" ds:itemID="{C54DD010-0B44-4A40-9A20-FDFB9893AD1F}"/>
</file>

<file path=docProps/app.xml><?xml version="1.0" encoding="utf-8"?>
<Properties xmlns="http://schemas.openxmlformats.org/officeDocument/2006/extended-properties" xmlns:vt="http://schemas.openxmlformats.org/officeDocument/2006/docPropsVTypes">
  <Template>{1334F989-28F5-1B4E-88E7-EDCE948D5C2D}tf10001058</Template>
  <TotalTime>0</TotalTime>
  <Words>2088</Words>
  <Application>Microsoft Macintosh PowerPoint</Application>
  <PresentationFormat>Custom</PresentationFormat>
  <Paragraphs>209</Paragraphs>
  <Slides>43</Slides>
  <Notes>4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43</vt:i4>
      </vt:variant>
    </vt:vector>
  </HeadingPairs>
  <TitlesOfParts>
    <vt:vector size="47" baseType="lpstr">
      <vt:lpstr>Arial</vt:lpstr>
      <vt:lpstr>Calibri</vt:lpstr>
      <vt:lpstr>Century Gothic</vt:lpstr>
      <vt:lpstr>Celestial</vt:lpstr>
      <vt:lpstr>Muscular strength and Endurance</vt:lpstr>
      <vt:lpstr>Objectives</vt:lpstr>
      <vt:lpstr>Muscles</vt:lpstr>
      <vt:lpstr>Muscular Strength and endurance</vt:lpstr>
      <vt:lpstr>Types of muscle tissue</vt:lpstr>
      <vt:lpstr>Skeletal Muscle Structure</vt:lpstr>
      <vt:lpstr>Skeletal Muscle Structure (continued 1)</vt:lpstr>
      <vt:lpstr>Skeletal Muscle Structure (continued 2)</vt:lpstr>
      <vt:lpstr>How Muscles Contract</vt:lpstr>
      <vt:lpstr>How Muscles Contract (continued)</vt:lpstr>
      <vt:lpstr>Muscular classifications</vt:lpstr>
      <vt:lpstr>Muscular classifications (continued)</vt:lpstr>
      <vt:lpstr>Types of Muscular contractions</vt:lpstr>
      <vt:lpstr>Muscle Fiber Types</vt:lpstr>
      <vt:lpstr>Muscle Fiber Types (continued 1)</vt:lpstr>
      <vt:lpstr>Muscle Fiber Types (continued 2)</vt:lpstr>
      <vt:lpstr>Muscle Fiber Types (continued 3)</vt:lpstr>
      <vt:lpstr>Cardiac Muscle contraction</vt:lpstr>
      <vt:lpstr>Smooth Muscle Contraction</vt:lpstr>
      <vt:lpstr>Resistance Exercise Programing</vt:lpstr>
      <vt:lpstr>Pre-design Assessment</vt:lpstr>
      <vt:lpstr>Training Recommendations</vt:lpstr>
      <vt:lpstr>Training Recommendations (continued 1)</vt:lpstr>
      <vt:lpstr>Training Recommendations (continued 2)</vt:lpstr>
      <vt:lpstr>Training Recommendations (continued 3)</vt:lpstr>
      <vt:lpstr>Increasing training weight</vt:lpstr>
      <vt:lpstr>Novice Training Recommendations</vt:lpstr>
      <vt:lpstr>Intermediate to advanced Training Recommendations</vt:lpstr>
      <vt:lpstr>Hypertrophy Training Recommendations</vt:lpstr>
      <vt:lpstr>Power Training Recommendations</vt:lpstr>
      <vt:lpstr>Power Training Recommendations (continued)</vt:lpstr>
      <vt:lpstr>Types of Resistance Training</vt:lpstr>
      <vt:lpstr>Dynamic Constant Training</vt:lpstr>
      <vt:lpstr>Dynamic Progressive Training</vt:lpstr>
      <vt:lpstr>Dynamic Variable Training</vt:lpstr>
      <vt:lpstr>Isokinetic Training</vt:lpstr>
      <vt:lpstr>Isometric Training</vt:lpstr>
      <vt:lpstr>Exercise Order</vt:lpstr>
      <vt:lpstr>Exercise Order (continued)</vt:lpstr>
      <vt:lpstr>Warm up and Cool down</vt:lpstr>
      <vt:lpstr>Safety</vt:lpstr>
      <vt:lpstr>Supplements</vt:lpstr>
      <vt:lpstr>Summary</vt:lpstr>
    </vt:vector>
  </TitlesOfParts>
  <Manager/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keywords/>
  <cp:lastModifiedBy/>
  <cp:revision>1</cp:revision>
  <cp:lastPrinted>2020-02-06T14:55:35Z</cp:lastPrinted>
  <dcterms:created xsi:type="dcterms:W3CDTF">2016-09-07T14:53:24Z</dcterms:created>
  <dcterms:modified xsi:type="dcterms:W3CDTF">2020-12-24T20:22:40Z</dcterms:modified>
  <cp:version/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TemplateID">
    <vt:lpwstr>TC034606369991</vt:lpwstr>
  </property>
  <property fmtid="{D5CDD505-2E9C-101B-9397-08002B2CF9AE}" pid="3" name="ContentTypeId">
    <vt:lpwstr>0x0101007222C76DF9BD8349B0CA3C9A1AA4C548</vt:lpwstr>
  </property>
</Properties>
</file>