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35"/>
  </p:notesMasterIdLst>
  <p:handoutMasterIdLst>
    <p:handoutMasterId r:id="rId36"/>
  </p:handoutMasterIdLst>
  <p:sldIdLst>
    <p:sldId id="257" r:id="rId2"/>
    <p:sldId id="302" r:id="rId3"/>
    <p:sldId id="303" r:id="rId4"/>
    <p:sldId id="288" r:id="rId5"/>
    <p:sldId id="304" r:id="rId6"/>
    <p:sldId id="310" r:id="rId7"/>
    <p:sldId id="305" r:id="rId8"/>
    <p:sldId id="306" r:id="rId9"/>
    <p:sldId id="312" r:id="rId10"/>
    <p:sldId id="293" r:id="rId11"/>
    <p:sldId id="307" r:id="rId12"/>
    <p:sldId id="313" r:id="rId13"/>
    <p:sldId id="308" r:id="rId14"/>
    <p:sldId id="314" r:id="rId15"/>
    <p:sldId id="315" r:id="rId16"/>
    <p:sldId id="346" r:id="rId17"/>
    <p:sldId id="289" r:id="rId18"/>
    <p:sldId id="297" r:id="rId19"/>
    <p:sldId id="316" r:id="rId20"/>
    <p:sldId id="298" r:id="rId21"/>
    <p:sldId id="345" r:id="rId22"/>
    <p:sldId id="299" r:id="rId23"/>
    <p:sldId id="317" r:id="rId24"/>
    <p:sldId id="318" r:id="rId25"/>
    <p:sldId id="319" r:id="rId26"/>
    <p:sldId id="320" r:id="rId27"/>
    <p:sldId id="347" r:id="rId28"/>
    <p:sldId id="324" r:id="rId29"/>
    <p:sldId id="348" r:id="rId30"/>
    <p:sldId id="322" r:id="rId31"/>
    <p:sldId id="343" r:id="rId32"/>
    <p:sldId id="344" r:id="rId33"/>
    <p:sldId id="349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CC6600"/>
    <a:srgbClr val="CC3300"/>
    <a:srgbClr val="FFCC00"/>
    <a:srgbClr val="990033"/>
    <a:srgbClr val="24486C"/>
    <a:srgbClr val="29292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7" autoAdjust="0"/>
    <p:restoredTop sz="94284"/>
  </p:normalViewPr>
  <p:slideViewPr>
    <p:cSldViewPr>
      <p:cViewPr varScale="1">
        <p:scale>
          <a:sx n="107" d="100"/>
          <a:sy n="107" d="100"/>
        </p:scale>
        <p:origin x="1664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105E6-A8FB-4467-AF34-EBA53995D422}" type="datetimeFigureOut">
              <a:rPr lang="en-US" smtClean="0"/>
              <a:pPr/>
              <a:t>12/24/20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5AD45-BC66-4E14-B65B-C0C2FF2A1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06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85482AE4-ED54-41B9-A837-44F8E448EF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31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8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 b="1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65952B35-36A3-4184-899C-7CA34F3BA5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46">
            <a:extLst>
              <a:ext uri="{FF2B5EF4-FFF2-40B4-BE49-F238E27FC236}">
                <a16:creationId xmlns:a16="http://schemas.microsoft.com/office/drawing/2014/main" id="{B1C72DFE-D6F9-1E42-9E6C-FFCA3B3CB2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82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02699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B02-B823-4DD8-AF13-D4773A4A73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7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B02-B823-4DD8-AF13-D4773A4A73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B02-B823-4DD8-AF13-D4773A4A73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1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B02-B823-4DD8-AF13-D4773A4A73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4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B02-B823-4DD8-AF13-D4773A4A73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5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B02-B823-4DD8-AF13-D4773A4A73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3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1334-58D0-459B-9612-B45A47B51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24887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C68-796F-4742-B7AA-2367D3B48E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78692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5A06-44C3-4862-BECC-CE1E0F2A8D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02742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5E91-A678-40F5-97CB-9E40B34B5D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94663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BFDC-7F01-456A-B651-FA263F8617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731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61450-95B7-4323-8873-3AAF1E6B3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32742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A05A-A799-4E97-AC9A-6835664E36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57617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C82A1-7B75-46E9-A820-74CBDA98D8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85489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A190-CD94-4712-9C56-3159C9FA7C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7655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B6D1-DF75-4485-A009-715615E9F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13651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A19B02-B823-4DD8-AF13-D4773A4A7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46">
            <a:extLst>
              <a:ext uri="{FF2B5EF4-FFF2-40B4-BE49-F238E27FC236}">
                <a16:creationId xmlns:a16="http://schemas.microsoft.com/office/drawing/2014/main" id="{D63DC0A5-FAD3-2C4D-98E2-85689B7765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82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1485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ransition spd="med">
    <p:fade thruBlk="1"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Flexibility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Chapter Five</a:t>
            </a:r>
          </a:p>
        </p:txBody>
      </p:sp>
    </p:spTree>
    <p:extLst>
      <p:ext uri="{BB962C8B-B14F-4D97-AF65-F5344CB8AC3E}">
        <p14:creationId xmlns:p14="http://schemas.microsoft.com/office/powerpoint/2010/main" val="229813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Connective &amp; Muscle Tissues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Soft-tissues (muscle, connective tissue, skin, and ligaments) do stretch</a:t>
            </a:r>
          </a:p>
          <a:p>
            <a:r>
              <a:rPr lang="en-US" sz="2600" dirty="0"/>
              <a:t>The primary determinant of flexibility is connective tissue which comprises about 30% of your muscle mass</a:t>
            </a:r>
          </a:p>
          <a:p>
            <a:r>
              <a:rPr lang="en-US" sz="2600" dirty="0"/>
              <a:t>Collagen and elastin are two common connective tissue types</a:t>
            </a:r>
          </a:p>
        </p:txBody>
      </p:sp>
    </p:spTree>
    <p:extLst>
      <p:ext uri="{BB962C8B-B14F-4D97-AF65-F5344CB8AC3E}">
        <p14:creationId xmlns:p14="http://schemas.microsoft.com/office/powerpoint/2010/main" val="2888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F561-A594-4B4F-A4B1-E5BC3E527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Connective &amp; Muscle Tissues (continued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618EC-EBB2-854F-8412-CE1C97ADF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Flexibility is related to the elastic and plastic properties of the connective tissue</a:t>
            </a:r>
          </a:p>
          <a:p>
            <a:pPr lvl="1"/>
            <a:r>
              <a:rPr lang="en-US" sz="2600" b="1" i="1" dirty="0"/>
              <a:t>Elasticity</a:t>
            </a:r>
            <a:r>
              <a:rPr lang="en-US" sz="2600" dirty="0"/>
              <a:t> is the ability to return to resting length after passive stretching</a:t>
            </a:r>
          </a:p>
          <a:p>
            <a:pPr lvl="1"/>
            <a:r>
              <a:rPr lang="en-US" sz="2600" b="1" i="1" dirty="0"/>
              <a:t>Plasticity</a:t>
            </a:r>
            <a:r>
              <a:rPr lang="en-US" sz="2600" dirty="0"/>
              <a:t> is the tendency to assume a greater length after passive stretching</a:t>
            </a:r>
          </a:p>
        </p:txBody>
      </p:sp>
    </p:spTree>
    <p:extLst>
      <p:ext uri="{BB962C8B-B14F-4D97-AF65-F5344CB8AC3E}">
        <p14:creationId xmlns:p14="http://schemas.microsoft.com/office/powerpoint/2010/main" val="427841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216EF-C23D-9147-898E-4393FB33A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Connective &amp; Muscle Tissues (continued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B19AB-30EB-F940-AA14-340EC32713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dirty="0"/>
              <a:t>The goal of a flexibility program is to repeatedly overload the elastic properties of the muscle to elicit plastic deformation over time. </a:t>
            </a:r>
          </a:p>
          <a:p>
            <a:r>
              <a:rPr lang="en-US" sz="2600" dirty="0"/>
              <a:t>Experts suggest that a slow, sustained stretch for 30–90 seconds is necessary to produce long-term plastic deformation. (In spite of the name, this is the goal)</a:t>
            </a:r>
          </a:p>
          <a:p>
            <a:r>
              <a:rPr lang="en-US" sz="2600" dirty="0"/>
              <a:t>Not stretching has exactly the opposite effect.  </a:t>
            </a:r>
          </a:p>
          <a:p>
            <a:pPr lvl="1"/>
            <a:r>
              <a:rPr lang="en-US" sz="2600" dirty="0"/>
              <a:t>Causes stiffness and shortening</a:t>
            </a:r>
          </a:p>
        </p:txBody>
      </p:sp>
    </p:spTree>
    <p:extLst>
      <p:ext uri="{BB962C8B-B14F-4D97-AF65-F5344CB8AC3E}">
        <p14:creationId xmlns:p14="http://schemas.microsoft.com/office/powerpoint/2010/main" val="18667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428B7-7B30-C747-B096-65A9FB06B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Neuromuscular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86FA2-CA1A-F940-82DB-3C3BE63D7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Proprioceptors</a:t>
            </a:r>
            <a:r>
              <a:rPr lang="en-US" sz="2800" dirty="0"/>
              <a:t> help control the amount of lengthening that can occur in a muscle</a:t>
            </a:r>
          </a:p>
          <a:p>
            <a:pPr lvl="1"/>
            <a:r>
              <a:rPr lang="en-US" sz="2800" dirty="0"/>
              <a:t>Golgi tendon organs and muscle spindles are two examples of proprioceptors</a:t>
            </a:r>
          </a:p>
        </p:txBody>
      </p:sp>
    </p:spTree>
    <p:extLst>
      <p:ext uri="{BB962C8B-B14F-4D97-AF65-F5344CB8AC3E}">
        <p14:creationId xmlns:p14="http://schemas.microsoft.com/office/powerpoint/2010/main" val="137008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AAF8B-83F9-044E-B75A-6411912C2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Muscle Spindles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5C650-F2B0-3845-8AFA-AC5FBC6A4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Stretching a muscle spindle results in a contraction of the same muscle to decrease the amount of stretching</a:t>
            </a:r>
          </a:p>
          <a:p>
            <a:pPr lvl="1"/>
            <a:r>
              <a:rPr lang="en-US" sz="2600" dirty="0"/>
              <a:t>This is known as a </a:t>
            </a:r>
            <a:r>
              <a:rPr lang="en-US" sz="2600" b="1" i="1" dirty="0"/>
              <a:t>stretch reflex</a:t>
            </a:r>
          </a:p>
          <a:p>
            <a:r>
              <a:rPr lang="en-US" sz="2600" dirty="0"/>
              <a:t>They also cause relaxation of the antagonist muscle(s)</a:t>
            </a:r>
          </a:p>
          <a:p>
            <a:pPr lvl="1"/>
            <a:r>
              <a:rPr lang="en-US" sz="2600" dirty="0"/>
              <a:t>This is known as </a:t>
            </a:r>
            <a:r>
              <a:rPr lang="en-US" sz="2600" b="1" i="1" dirty="0"/>
              <a:t>reciprocal inhibition</a:t>
            </a:r>
          </a:p>
        </p:txBody>
      </p:sp>
    </p:spTree>
    <p:extLst>
      <p:ext uri="{BB962C8B-B14F-4D97-AF65-F5344CB8AC3E}">
        <p14:creationId xmlns:p14="http://schemas.microsoft.com/office/powerpoint/2010/main" val="426211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5E6A-542C-054A-9E48-A91C7BDD4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Golgi Tendon Organs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ECA6B-FD7A-804C-B301-8F7BF22DC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When activated, Golgi tendon organs override the stretch reflex causing a sudden relaxation of the stretching muscle. This is called </a:t>
            </a:r>
            <a:r>
              <a:rPr lang="en-US" sz="2600" b="1" i="1" dirty="0"/>
              <a:t>autogenic inhibition</a:t>
            </a:r>
          </a:p>
          <a:p>
            <a:r>
              <a:rPr lang="en-US" sz="2600" dirty="0"/>
              <a:t>This inhibitory reflex can only occur after the muscle has been stretched for 5 seconds or longer</a:t>
            </a:r>
          </a:p>
        </p:txBody>
      </p:sp>
    </p:spTree>
    <p:extLst>
      <p:ext uri="{BB962C8B-B14F-4D97-AF65-F5344CB8AC3E}">
        <p14:creationId xmlns:p14="http://schemas.microsoft.com/office/powerpoint/2010/main" val="385369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5E6A-542C-054A-9E48-A91C7BDD4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Golgi Tendon Organs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ECA6B-FD7A-804C-B301-8F7BF22DC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Effectively stretching movements must be sustained for long, slow increments of time to overcome the inhibition and allow the tissues to lengthen</a:t>
            </a:r>
          </a:p>
        </p:txBody>
      </p:sp>
    </p:spTree>
    <p:extLst>
      <p:ext uri="{BB962C8B-B14F-4D97-AF65-F5344CB8AC3E}">
        <p14:creationId xmlns:p14="http://schemas.microsoft.com/office/powerpoint/2010/main" val="311489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Types of Stretching Techniques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are 4 common stretching techniques</a:t>
            </a:r>
          </a:p>
          <a:p>
            <a:pPr lvl="1"/>
            <a:r>
              <a:rPr lang="en-US" sz="2800" dirty="0"/>
              <a:t>Static Stretching</a:t>
            </a:r>
          </a:p>
          <a:p>
            <a:pPr lvl="1"/>
            <a:r>
              <a:rPr lang="en-US" sz="2800" dirty="0"/>
              <a:t>Ballistic Stretching</a:t>
            </a:r>
          </a:p>
          <a:p>
            <a:pPr lvl="1"/>
            <a:r>
              <a:rPr lang="en-US" sz="2800" dirty="0"/>
              <a:t>Dynamic (or Functional) Stretching</a:t>
            </a:r>
          </a:p>
          <a:p>
            <a:pPr lvl="1"/>
            <a:r>
              <a:rPr lang="en-US" sz="2800" dirty="0"/>
              <a:t>Proprioceptive Neuromuscular Facilitation</a:t>
            </a:r>
          </a:p>
        </p:txBody>
      </p:sp>
    </p:spTree>
    <p:extLst>
      <p:ext uri="{BB962C8B-B14F-4D97-AF65-F5344CB8AC3E}">
        <p14:creationId xmlns:p14="http://schemas.microsoft.com/office/powerpoint/2010/main" val="20702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Stretching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i="1" dirty="0"/>
              <a:t>Static stretching </a:t>
            </a:r>
            <a:r>
              <a:rPr lang="en-US" sz="2800" dirty="0"/>
              <a:t>is unassisted stretching done individually without an external stimulus</a:t>
            </a:r>
          </a:p>
          <a:p>
            <a:r>
              <a:rPr lang="en-US" sz="2800" dirty="0"/>
              <a:t>Most commonly prescribed and used technique</a:t>
            </a:r>
          </a:p>
          <a:p>
            <a:r>
              <a:rPr lang="en-US" sz="2800" dirty="0"/>
              <a:t>Long, slow stretches held for 30-90 seconds in a “static” position</a:t>
            </a:r>
          </a:p>
        </p:txBody>
      </p:sp>
    </p:spTree>
    <p:extLst>
      <p:ext uri="{BB962C8B-B14F-4D97-AF65-F5344CB8AC3E}">
        <p14:creationId xmlns:p14="http://schemas.microsoft.com/office/powerpoint/2010/main" val="44208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60762-A60A-254B-83F8-1A479B903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Stretching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C522A-4B8A-8741-9E8F-E52F14808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Static stretching is easy to do, generally considered safe, and is effective at increasing R.O.M.</a:t>
            </a:r>
          </a:p>
          <a:p>
            <a:r>
              <a:rPr lang="en-US" sz="2600" dirty="0"/>
              <a:t>However, if static stretching is done too much, resulting in lead losses in strength and joint instability</a:t>
            </a:r>
          </a:p>
        </p:txBody>
      </p:sp>
    </p:spTree>
    <p:extLst>
      <p:ext uri="{BB962C8B-B14F-4D97-AF65-F5344CB8AC3E}">
        <p14:creationId xmlns:p14="http://schemas.microsoft.com/office/powerpoint/2010/main" val="133969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D8952-B695-7F43-A5A5-8D45A7801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Objectives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4B447-A4F2-2945-BDBF-C7666CE37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/>
              <a:t>Define flexibility</a:t>
            </a:r>
          </a:p>
          <a:p>
            <a:r>
              <a:rPr lang="en-US" sz="3000" dirty="0"/>
              <a:t>Examine the benefits of flexibility</a:t>
            </a:r>
          </a:p>
          <a:p>
            <a:r>
              <a:rPr lang="en-US" sz="3000" dirty="0"/>
              <a:t>Identify ways to increase flexibility</a:t>
            </a:r>
          </a:p>
          <a:p>
            <a:r>
              <a:rPr lang="en-US" sz="3000" dirty="0"/>
              <a:t>Create an effective stretching program</a:t>
            </a:r>
          </a:p>
          <a:p>
            <a:r>
              <a:rPr lang="en-US" sz="3000" dirty="0"/>
              <a:t>Assess your own flexibility</a:t>
            </a:r>
          </a:p>
        </p:txBody>
      </p:sp>
    </p:spTree>
    <p:extLst>
      <p:ext uri="{BB962C8B-B14F-4D97-AF65-F5344CB8AC3E}">
        <p14:creationId xmlns:p14="http://schemas.microsoft.com/office/powerpoint/2010/main" val="21539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Ballistic Stretching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i="1" dirty="0"/>
              <a:t>Ballistic stretching </a:t>
            </a:r>
            <a:r>
              <a:rPr lang="en-US" sz="2800" dirty="0"/>
              <a:t>is forceful bouncing or ball-like movements that quickly exaggerate the joint’s R.O.M. without holding the position for any particular duration. </a:t>
            </a:r>
          </a:p>
          <a:p>
            <a:r>
              <a:rPr lang="en-US" sz="2800" dirty="0"/>
              <a:t>Provides sport specificity and is often performed by athletes</a:t>
            </a:r>
          </a:p>
        </p:txBody>
      </p:sp>
    </p:spTree>
    <p:extLst>
      <p:ext uri="{BB962C8B-B14F-4D97-AF65-F5344CB8AC3E}">
        <p14:creationId xmlns:p14="http://schemas.microsoft.com/office/powerpoint/2010/main" val="414384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Ballistic Stretching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The forceful, jerking motions may stimulate reflex response which can increase muscle soreness and injury risk</a:t>
            </a:r>
          </a:p>
          <a:p>
            <a:r>
              <a:rPr lang="en-US" sz="2800" dirty="0"/>
              <a:t>Not shown to greatly improve R.O.M.</a:t>
            </a:r>
          </a:p>
        </p:txBody>
      </p:sp>
    </p:spTree>
    <p:extLst>
      <p:ext uri="{BB962C8B-B14F-4D97-AF65-F5344CB8AC3E}">
        <p14:creationId xmlns:p14="http://schemas.microsoft.com/office/powerpoint/2010/main" val="255477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Stretching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b="1" i="1" dirty="0"/>
              <a:t>Dynamic stretching</a:t>
            </a:r>
            <a:r>
              <a:rPr lang="en-US" sz="2600" dirty="0"/>
              <a:t> uses natural, exaggerated sports movements in a slower, more controlled manner to mimic specific movements of those activities. An example is the hip swings done by some runners.</a:t>
            </a:r>
          </a:p>
          <a:p>
            <a:r>
              <a:rPr lang="en-US" sz="2600" dirty="0"/>
              <a:t>Increases “functional flexibility”</a:t>
            </a:r>
          </a:p>
          <a:p>
            <a:r>
              <a:rPr lang="en-US" sz="2600" dirty="0"/>
              <a:t>Requires more balance and coordination than other techniques</a:t>
            </a:r>
          </a:p>
        </p:txBody>
      </p:sp>
    </p:spTree>
    <p:extLst>
      <p:ext uri="{BB962C8B-B14F-4D97-AF65-F5344CB8AC3E}">
        <p14:creationId xmlns:p14="http://schemas.microsoft.com/office/powerpoint/2010/main" val="89189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D3F32-6CCF-9748-A873-7D1C4D5C1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Proprioceptive Neuromuscular Facilitation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FC460-5603-524C-8C68-44C9E1268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Combines active and passive stretching</a:t>
            </a:r>
          </a:p>
          <a:p>
            <a:r>
              <a:rPr lang="en-US" sz="2800" dirty="0"/>
              <a:t>Very effective at increasing static flexibility but requires more time, a knowledgeable partner, and can cause soreness</a:t>
            </a:r>
          </a:p>
          <a:p>
            <a:r>
              <a:rPr lang="en-US" sz="2800" dirty="0"/>
              <a:t>2 techniques</a:t>
            </a:r>
          </a:p>
        </p:txBody>
      </p:sp>
    </p:spTree>
    <p:extLst>
      <p:ext uri="{BB962C8B-B14F-4D97-AF65-F5344CB8AC3E}">
        <p14:creationId xmlns:p14="http://schemas.microsoft.com/office/powerpoint/2010/main" val="139820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D9F85-5DD9-2643-B7D7-7C49064A6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Proprioceptive Neuromuscular Facilitation (Technique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E8299-9EDF-184E-90E5-6729BFAE1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Contract-relax technique:</a:t>
            </a:r>
          </a:p>
          <a:p>
            <a:pPr lvl="1"/>
            <a:r>
              <a:rPr lang="en-US" sz="2800" dirty="0"/>
              <a:t>Following a passive stretch by a partner, the individual will contract against the partner’s hold for ~6 sec. of contraction. This is followed by 15-30 of passive stretching.</a:t>
            </a:r>
          </a:p>
        </p:txBody>
      </p:sp>
    </p:spTree>
    <p:extLst>
      <p:ext uri="{BB962C8B-B14F-4D97-AF65-F5344CB8AC3E}">
        <p14:creationId xmlns:p14="http://schemas.microsoft.com/office/powerpoint/2010/main" val="80552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BCE6B-8668-6446-9836-AB2BBC24E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Proprioceptive Neuromuscular Facilitation (Technique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AFC5D-A6C8-3F4F-BE84-197351F6F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Contract-relax-antagonist contract technique:</a:t>
            </a:r>
          </a:p>
          <a:p>
            <a:pPr lvl="1"/>
            <a:r>
              <a:rPr lang="en-US" sz="2800" dirty="0"/>
              <a:t>Same technique as stretch-relax technique but the individual contracts the antagonist muscle during the second stretch.</a:t>
            </a:r>
          </a:p>
        </p:txBody>
      </p:sp>
    </p:spTree>
    <p:extLst>
      <p:ext uri="{BB962C8B-B14F-4D97-AF65-F5344CB8AC3E}">
        <p14:creationId xmlns:p14="http://schemas.microsoft.com/office/powerpoint/2010/main" val="189969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8281F-F9A0-724E-8926-1E38DCDF4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an Effective flexibility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0BEA6-8643-D541-A3FF-DBE34F927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Set SMART goals</a:t>
            </a:r>
          </a:p>
          <a:p>
            <a:pPr lvl="1"/>
            <a:r>
              <a:rPr lang="en-US" sz="2800" dirty="0"/>
              <a:t>Don’t say, “I want to increase my flexibility.”</a:t>
            </a:r>
          </a:p>
          <a:p>
            <a:pPr lvl="1"/>
            <a:r>
              <a:rPr lang="en-US" sz="2800" dirty="0"/>
              <a:t>Say, “I will improve my sit-and-reach score by 4 centimeters by the end of the semester.”</a:t>
            </a:r>
          </a:p>
        </p:txBody>
      </p:sp>
    </p:spTree>
    <p:extLst>
      <p:ext uri="{BB962C8B-B14F-4D97-AF65-F5344CB8AC3E}">
        <p14:creationId xmlns:p14="http://schemas.microsoft.com/office/powerpoint/2010/main" val="285943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8281F-F9A0-724E-8926-1E38DCDF4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an Effective flexibility Program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0BEA6-8643-D541-A3FF-DBE34F927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Make sure to follow FITT principles</a:t>
            </a:r>
          </a:p>
          <a:p>
            <a:r>
              <a:rPr lang="en-US" sz="2800" dirty="0"/>
              <a:t>Include multiple stretching exercises that target all main joints, including the neck, shoulders, elbows, wrists, trunk, hips, knees, and ankles through their full range-of-motion.</a:t>
            </a:r>
          </a:p>
        </p:txBody>
      </p:sp>
    </p:spTree>
    <p:extLst>
      <p:ext uri="{BB962C8B-B14F-4D97-AF65-F5344CB8AC3E}">
        <p14:creationId xmlns:p14="http://schemas.microsoft.com/office/powerpoint/2010/main" val="12569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325BD-2EC0-A844-B595-1385616EF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E236C-25C6-CF4E-9901-BA666BD25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American College of Sports Medicine (ACSM) recommends:</a:t>
            </a:r>
          </a:p>
          <a:p>
            <a:pPr lvl="1"/>
            <a:r>
              <a:rPr lang="en-US" sz="2800" i="1" dirty="0"/>
              <a:t>Frequency (F)</a:t>
            </a:r>
            <a:r>
              <a:rPr lang="en-US" sz="2800" dirty="0"/>
              <a:t>: a minimum of 2-3 days per week, with 5-7 considered ideal</a:t>
            </a:r>
          </a:p>
          <a:p>
            <a:pPr lvl="1"/>
            <a:r>
              <a:rPr lang="en-US" sz="2800" i="1" dirty="0"/>
              <a:t>Intensity (I)</a:t>
            </a:r>
            <a:r>
              <a:rPr lang="en-US" sz="2800" dirty="0"/>
              <a:t>: Stretch to the point of mild discomfort, not pain</a:t>
            </a:r>
          </a:p>
        </p:txBody>
      </p:sp>
    </p:spTree>
    <p:extLst>
      <p:ext uri="{BB962C8B-B14F-4D97-AF65-F5344CB8AC3E}">
        <p14:creationId xmlns:p14="http://schemas.microsoft.com/office/powerpoint/2010/main" val="171459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325BD-2EC0-A844-B595-1385616EF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 Principles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E236C-25C6-CF4E-9901-BA666BD25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American College of Sports Medicine (ACSM) recommends:</a:t>
            </a:r>
          </a:p>
          <a:p>
            <a:pPr lvl="1"/>
            <a:r>
              <a:rPr lang="en-US" sz="2800" i="1" dirty="0"/>
              <a:t>Time (T)</a:t>
            </a:r>
            <a:r>
              <a:rPr lang="en-US" sz="2800" dirty="0"/>
              <a:t>: Hold stretches a minimum of 10 seconds eventually progressing to 60-90seconds and perform 2-4 repetitions</a:t>
            </a:r>
          </a:p>
          <a:p>
            <a:pPr lvl="1"/>
            <a:r>
              <a:rPr lang="en-US" sz="2800" i="1" dirty="0"/>
              <a:t>Type (T)</a:t>
            </a:r>
            <a:r>
              <a:rPr lang="en-US" sz="2800" dirty="0"/>
              <a:t>: Technique that best suits your circumstances</a:t>
            </a:r>
          </a:p>
        </p:txBody>
      </p:sp>
    </p:spTree>
    <p:extLst>
      <p:ext uri="{BB962C8B-B14F-4D97-AF65-F5344CB8AC3E}">
        <p14:creationId xmlns:p14="http://schemas.microsoft.com/office/powerpoint/2010/main" val="220355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D818E-FBBF-0B46-872C-79251B04B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What is flexibility?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96354-DF56-B841-A8EF-2D433D8FA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i="1" dirty="0"/>
              <a:t>Flexibility</a:t>
            </a:r>
            <a:r>
              <a:rPr lang="en-US" sz="2800" dirty="0"/>
              <a:t> is the ability of a joint to move through its normal range-of-motion (abbreviated R.O.M.)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It is a highly adaptable fitness component and responds well when utilized as part of a fitness program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Decreased flexibility increases a person’s risk of exercise injury and back pain</a:t>
            </a:r>
          </a:p>
        </p:txBody>
      </p:sp>
    </p:spTree>
    <p:extLst>
      <p:ext uri="{BB962C8B-B14F-4D97-AF65-F5344CB8AC3E}">
        <p14:creationId xmlns:p14="http://schemas.microsoft.com/office/powerpoint/2010/main" val="79583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174E1-E9B8-0043-B1D0-08DBEC9FC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Stretching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C7471-34DB-5B4A-8D22-31BD41290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Stretching exercises should only be done following exercise or after a proper warm-up</a:t>
            </a:r>
          </a:p>
          <a:p>
            <a:r>
              <a:rPr lang="en-US" sz="2800" dirty="0"/>
              <a:t>Avoid stretches that are </a:t>
            </a:r>
            <a:r>
              <a:rPr lang="en-US" sz="2800" i="1" dirty="0"/>
              <a:t>contraindicated, </a:t>
            </a:r>
            <a:r>
              <a:rPr lang="en-US" sz="2800" dirty="0"/>
              <a:t>that is they provide little to no benefit or may cause injury. Refer to the link to contraindicated stretches in the text.</a:t>
            </a:r>
          </a:p>
        </p:txBody>
      </p:sp>
    </p:spTree>
    <p:extLst>
      <p:ext uri="{BB962C8B-B14F-4D97-AF65-F5344CB8AC3E}">
        <p14:creationId xmlns:p14="http://schemas.microsoft.com/office/powerpoint/2010/main" val="255702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8680E-329E-F240-BA54-12EA7B3CC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9DAF9-458A-DC40-8C25-5F286F8D7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Flexibility plans should always include:</a:t>
            </a:r>
          </a:p>
          <a:p>
            <a:pPr lvl="1"/>
            <a:r>
              <a:rPr lang="en-US" sz="2600" dirty="0"/>
              <a:t>Appropriate warm-up and cool down activities</a:t>
            </a:r>
          </a:p>
          <a:p>
            <a:pPr lvl="1"/>
            <a:r>
              <a:rPr lang="en-US" sz="2600" dirty="0"/>
              <a:t>A variety in stretches </a:t>
            </a:r>
            <a:r>
              <a:rPr lang="en-US" sz="2400" dirty="0"/>
              <a:t>that target all main joints, head-to-toe through their full range-of-motion</a:t>
            </a:r>
            <a:endParaRPr lang="en-US" sz="2600" dirty="0"/>
          </a:p>
          <a:p>
            <a:pPr lvl="1"/>
            <a:r>
              <a:rPr lang="en-US" sz="2600" dirty="0"/>
              <a:t>Proper progressive overload. This can be an slight increase in intensity (discomfort) or stretch duration safest but usually not both.</a:t>
            </a:r>
          </a:p>
        </p:txBody>
      </p:sp>
    </p:spTree>
    <p:extLst>
      <p:ext uri="{BB962C8B-B14F-4D97-AF65-F5344CB8AC3E}">
        <p14:creationId xmlns:p14="http://schemas.microsoft.com/office/powerpoint/2010/main" val="254454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665ED-F94D-1D44-BB27-E4436E328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Fitt</a:t>
            </a:r>
            <a:r>
              <a:rPr lang="en-US" dirty="0"/>
              <a:t>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A85EA-D77F-874D-B3A9-F70FE1473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When designing a workout, remember the FITT principle</a:t>
            </a:r>
          </a:p>
          <a:p>
            <a:pPr lvl="1"/>
            <a:r>
              <a:rPr lang="en-US" sz="2600" b="1" i="1" dirty="0"/>
              <a:t>Frequency</a:t>
            </a:r>
            <a:r>
              <a:rPr lang="en-US" sz="2600" dirty="0"/>
              <a:t> – 2-3 days per week for beginners, 3-5 day per week for intermediate, and 5-7 days per week for advanced individuals</a:t>
            </a:r>
          </a:p>
          <a:p>
            <a:pPr lvl="1"/>
            <a:r>
              <a:rPr lang="en-US" sz="2600" b="1" i="1" dirty="0"/>
              <a:t>Intensity</a:t>
            </a:r>
            <a:r>
              <a:rPr lang="en-US" sz="2600" dirty="0"/>
              <a:t> – Slight to mild discomfort (No pain!)</a:t>
            </a:r>
          </a:p>
        </p:txBody>
      </p:sp>
    </p:spTree>
    <p:extLst>
      <p:ext uri="{BB962C8B-B14F-4D97-AF65-F5344CB8AC3E}">
        <p14:creationId xmlns:p14="http://schemas.microsoft.com/office/powerpoint/2010/main" val="249544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665ED-F94D-1D44-BB27-E4436E328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Fitt</a:t>
            </a:r>
            <a:r>
              <a:rPr lang="en-US" dirty="0"/>
              <a:t> Summary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A85EA-D77F-874D-B3A9-F70FE1473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600" b="1" i="1" dirty="0"/>
              <a:t>Time </a:t>
            </a:r>
            <a:r>
              <a:rPr lang="en-US" sz="2600" dirty="0"/>
              <a:t>– 2 sets of 10-30 seconds per stretch for beginners, 3 sets of 30-60 seconds for intermediate, and 4 sets of 60-90 seconds for advanced individuals</a:t>
            </a:r>
          </a:p>
          <a:p>
            <a:pPr lvl="1"/>
            <a:r>
              <a:rPr lang="en-US" sz="2600" b="1" i="1" dirty="0"/>
              <a:t>Type</a:t>
            </a:r>
            <a:r>
              <a:rPr lang="en-US" sz="2600" dirty="0"/>
              <a:t> – Depends on your stretching preference but must include multiple stretches that target </a:t>
            </a:r>
            <a:r>
              <a:rPr lang="en-US" sz="2600"/>
              <a:t>all main </a:t>
            </a:r>
            <a:r>
              <a:rPr lang="en-US" sz="2600" dirty="0"/>
              <a:t>joints through their </a:t>
            </a:r>
            <a:r>
              <a:rPr lang="en-US" sz="2600"/>
              <a:t>full R.O.M.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212228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Types of Flexibility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b="1" i="1" dirty="0"/>
              <a:t>Static flexibility is </a:t>
            </a:r>
            <a:r>
              <a:rPr lang="en-US" sz="2600" dirty="0"/>
              <a:t>a measure of the limits of a joint’s overall range of motion</a:t>
            </a:r>
          </a:p>
          <a:p>
            <a:pPr lvl="1"/>
            <a:r>
              <a:rPr lang="en-US" sz="2600" dirty="0"/>
              <a:t>Dependent on your ability to tolerate stretched muscles, your joint structure, and the tightness of connective tissues</a:t>
            </a:r>
          </a:p>
          <a:p>
            <a:pPr lvl="1"/>
            <a:r>
              <a:rPr lang="en-US" sz="2600" dirty="0"/>
              <a:t>Measured by stretching and holding a joint in the position of its maximum range while using a measuring instrument to quantify that range</a:t>
            </a:r>
          </a:p>
        </p:txBody>
      </p:sp>
    </p:spTree>
    <p:extLst>
      <p:ext uri="{BB962C8B-B14F-4D97-AF65-F5344CB8AC3E}">
        <p14:creationId xmlns:p14="http://schemas.microsoft.com/office/powerpoint/2010/main" val="186642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922BB-1539-6041-84C7-182D9F2D9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Types of Flexibility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64F9A-37B3-8D47-98E9-5D1FD2962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i="1" dirty="0"/>
              <a:t>Dynamic flexibility </a:t>
            </a:r>
            <a:r>
              <a:rPr lang="en-US" sz="2800" dirty="0"/>
              <a:t>is a measure of overall joint stiffness during movement</a:t>
            </a:r>
          </a:p>
          <a:p>
            <a:pPr lvl="1"/>
            <a:r>
              <a:rPr lang="en-US" sz="2800" dirty="0"/>
              <a:t>Important for daily activities and sports</a:t>
            </a:r>
          </a:p>
          <a:p>
            <a:pPr lvl="1"/>
            <a:r>
              <a:rPr lang="en-US" sz="2800" dirty="0"/>
              <a:t>Assessment is based on how easy or difficult it is to perform certain tasks, such as swinging a tennis racket, climbing steps, or getting in and out of a car</a:t>
            </a:r>
          </a:p>
        </p:txBody>
      </p:sp>
    </p:spTree>
    <p:extLst>
      <p:ext uri="{BB962C8B-B14F-4D97-AF65-F5344CB8AC3E}">
        <p14:creationId xmlns:p14="http://schemas.microsoft.com/office/powerpoint/2010/main" val="12921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5CEA8-F5FC-BA48-906A-E06228758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Benefits of Flexibility and Stretching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19974-DF02-DD42-8C37-757AF54D24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Improved joint health</a:t>
            </a:r>
          </a:p>
          <a:p>
            <a:r>
              <a:rPr lang="en-US" sz="2600" dirty="0"/>
              <a:t>Prevention of low-back pain and injuries</a:t>
            </a:r>
          </a:p>
          <a:p>
            <a:r>
              <a:rPr lang="en-US" sz="2600" dirty="0"/>
              <a:t>Relaxation</a:t>
            </a:r>
          </a:p>
          <a:p>
            <a:r>
              <a:rPr lang="en-US" sz="2600" dirty="0"/>
              <a:t>Increased blood flow to muscles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B2AB5C-9B8B-8443-A1CF-AB296F018B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Relief of muscle cramps, aches, and pains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Improved body position and strength for sports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Maintenance of good posture and balance</a:t>
            </a:r>
          </a:p>
        </p:txBody>
      </p:sp>
    </p:spTree>
    <p:extLst>
      <p:ext uri="{BB962C8B-B14F-4D97-AF65-F5344CB8AC3E}">
        <p14:creationId xmlns:p14="http://schemas.microsoft.com/office/powerpoint/2010/main" val="10517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4412E-7F15-2B47-B75B-7C7A185BB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Determines Flexibility?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81287-E1C5-0D48-B340-2E13639BE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The flexibility of a joint is affected by the following internal factors: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Joint structure, which cannot be changed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Connective &amp; muscle tissues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The neuromuscular system (stretch-protective reflexes)</a:t>
            </a:r>
          </a:p>
        </p:txBody>
      </p:sp>
    </p:spTree>
    <p:extLst>
      <p:ext uri="{BB962C8B-B14F-4D97-AF65-F5344CB8AC3E}">
        <p14:creationId xmlns:p14="http://schemas.microsoft.com/office/powerpoint/2010/main" val="419301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65DDD-22E1-E846-8EB1-110B5276A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Determines Flexibility?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DD43F-36B5-514C-99EF-1FFF24AD3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Flexibility is also determined by external factors like: 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Age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Gender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Excess muscle or fat mass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Environmental temperature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Wearing restrictive clothing</a:t>
            </a:r>
          </a:p>
        </p:txBody>
      </p:sp>
    </p:spTree>
    <p:extLst>
      <p:ext uri="{BB962C8B-B14F-4D97-AF65-F5344CB8AC3E}">
        <p14:creationId xmlns:p14="http://schemas.microsoft.com/office/powerpoint/2010/main" val="18323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92E2F-1DDB-954E-A5E6-6AA35ADCB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27963-F82F-AC41-BDFD-4CC28E67E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A </a:t>
            </a:r>
            <a:r>
              <a:rPr lang="en-US" sz="2600" b="1" i="1" dirty="0"/>
              <a:t>joint</a:t>
            </a:r>
            <a:r>
              <a:rPr lang="en-US" sz="2600" dirty="0"/>
              <a:t> is a location on the skeletal system where two or more bones intersect and interact</a:t>
            </a:r>
          </a:p>
          <a:p>
            <a:r>
              <a:rPr lang="en-US" sz="2600" dirty="0"/>
              <a:t>The bony formation of each joint structurally limits its R.O.M.</a:t>
            </a:r>
          </a:p>
          <a:p>
            <a:r>
              <a:rPr lang="en-US" sz="2600" dirty="0"/>
              <a:t>Flexibility is joint-specific; increasing flexibility in one joint doesn’t improve others</a:t>
            </a:r>
          </a:p>
          <a:p>
            <a:r>
              <a:rPr lang="en-US" sz="2600" dirty="0"/>
              <a:t>A complete and effective stretching program includes multiple stretches for various joints</a:t>
            </a:r>
          </a:p>
        </p:txBody>
      </p:sp>
    </p:spTree>
    <p:extLst>
      <p:ext uri="{BB962C8B-B14F-4D97-AF65-F5344CB8AC3E}">
        <p14:creationId xmlns:p14="http://schemas.microsoft.com/office/powerpoint/2010/main" val="339892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5974DFE6-2787-455A-85A7-FE6CADA3D6EE}"/>
</file>

<file path=customXml/itemProps2.xml><?xml version="1.0" encoding="utf-8"?>
<ds:datastoreItem xmlns:ds="http://schemas.openxmlformats.org/officeDocument/2006/customXml" ds:itemID="{3E1AB3E2-341F-4057-8A78-B956E4672A53}"/>
</file>

<file path=customXml/itemProps3.xml><?xml version="1.0" encoding="utf-8"?>
<ds:datastoreItem xmlns:ds="http://schemas.openxmlformats.org/officeDocument/2006/customXml" ds:itemID="{520088B3-C757-4934-9BC7-A63DE0444B7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28741</TotalTime>
  <Words>1361</Words>
  <Application>Microsoft Macintosh PowerPoint</Application>
  <PresentationFormat>On-screen Show (4:3)</PresentationFormat>
  <Paragraphs>134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Celestial</vt:lpstr>
      <vt:lpstr>Flexibility</vt:lpstr>
      <vt:lpstr>Objectives</vt:lpstr>
      <vt:lpstr>What is flexibility?</vt:lpstr>
      <vt:lpstr>Types of Flexibility</vt:lpstr>
      <vt:lpstr>Types of Flexibility (continued)</vt:lpstr>
      <vt:lpstr>Benefits of Flexibility and Stretching</vt:lpstr>
      <vt:lpstr>What Determines Flexibility?</vt:lpstr>
      <vt:lpstr>What Determines Flexibility? (continued)</vt:lpstr>
      <vt:lpstr>Joint Structure</vt:lpstr>
      <vt:lpstr>Connective &amp; Muscle Tissues</vt:lpstr>
      <vt:lpstr>Connective &amp; Muscle Tissues (continued 1)</vt:lpstr>
      <vt:lpstr>Connective &amp; Muscle Tissues (continued 2)</vt:lpstr>
      <vt:lpstr>Neuromuscular system</vt:lpstr>
      <vt:lpstr>Muscle Spindles</vt:lpstr>
      <vt:lpstr>Golgi Tendon Organs</vt:lpstr>
      <vt:lpstr>Golgi Tendon Organs (continued)</vt:lpstr>
      <vt:lpstr>Types of Stretching Techniques</vt:lpstr>
      <vt:lpstr>Static Stretching</vt:lpstr>
      <vt:lpstr>Static Stretching (continued)</vt:lpstr>
      <vt:lpstr>Ballistic Stretching</vt:lpstr>
      <vt:lpstr>Ballistic Stretching (continued)</vt:lpstr>
      <vt:lpstr>Dynamic Stretching</vt:lpstr>
      <vt:lpstr>Proprioceptive Neuromuscular Facilitation</vt:lpstr>
      <vt:lpstr>Proprioceptive Neuromuscular Facilitation (Technique 1)</vt:lpstr>
      <vt:lpstr>Proprioceptive Neuromuscular Facilitation (Technique 2)</vt:lpstr>
      <vt:lpstr>Creating an Effective flexibility Program</vt:lpstr>
      <vt:lpstr>Creating an Effective flexibility Program (continued)</vt:lpstr>
      <vt:lpstr>FITT Principles</vt:lpstr>
      <vt:lpstr>FITT Principles (continued)</vt:lpstr>
      <vt:lpstr>Stretching safety</vt:lpstr>
      <vt:lpstr>Summary</vt:lpstr>
      <vt:lpstr>Fitt Summary</vt:lpstr>
      <vt:lpstr>Fitt Summary (continued)</vt:lpstr>
    </vt:vector>
  </TitlesOfParts>
  <Manager>Rhino Shim</Manager>
  <Company>Indiana University of Pennsylvania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Five</dc:title>
  <dc:subject>Flexibility and Low-Back Health</dc:subject>
  <dc:creator>Andrew L. Shim</dc:creator>
  <cp:keywords>Fit &amp; Well 8e</cp:keywords>
  <dc:description/>
  <cp:lastModifiedBy>Jason Hitzeman</cp:lastModifiedBy>
  <cp:revision>84</cp:revision>
  <cp:lastPrinted>2009-04-22T19:24:48Z</cp:lastPrinted>
  <dcterms:created xsi:type="dcterms:W3CDTF">2005-12-13T18:07:25Z</dcterms:created>
  <dcterms:modified xsi:type="dcterms:W3CDTF">2020-12-24T20:53:11Z</dcterms:modified>
  <cp:category>Fahey, Insel, Roth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TC010900281033</vt:lpwstr>
  </property>
  <property fmtid="{D5CDD505-2E9C-101B-9397-08002B2CF9AE}" pid="3" name="ContentTypeId">
    <vt:lpwstr>0x0101007222C76DF9BD8349B0CA3C9A1AA4C548</vt:lpwstr>
  </property>
</Properties>
</file>