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8" r:id="rId1"/>
  </p:sldMasterIdLst>
  <p:notesMasterIdLst>
    <p:notesMasterId r:id="rId27"/>
  </p:notesMasterIdLst>
  <p:handoutMasterIdLst>
    <p:handoutMasterId r:id="rId28"/>
  </p:handoutMasterIdLst>
  <p:sldIdLst>
    <p:sldId id="257" r:id="rId2"/>
    <p:sldId id="306" r:id="rId3"/>
    <p:sldId id="258" r:id="rId4"/>
    <p:sldId id="307" r:id="rId5"/>
    <p:sldId id="293" r:id="rId6"/>
    <p:sldId id="260" r:id="rId7"/>
    <p:sldId id="264" r:id="rId8"/>
    <p:sldId id="310" r:id="rId9"/>
    <p:sldId id="309" r:id="rId10"/>
    <p:sldId id="311" r:id="rId11"/>
    <p:sldId id="294" r:id="rId12"/>
    <p:sldId id="272" r:id="rId13"/>
    <p:sldId id="282" r:id="rId14"/>
    <p:sldId id="322" r:id="rId15"/>
    <p:sldId id="312" r:id="rId16"/>
    <p:sldId id="321" r:id="rId17"/>
    <p:sldId id="296" r:id="rId18"/>
    <p:sldId id="313" r:id="rId19"/>
    <p:sldId id="314" r:id="rId20"/>
    <p:sldId id="315" r:id="rId21"/>
    <p:sldId id="275" r:id="rId22"/>
    <p:sldId id="320" r:id="rId23"/>
    <p:sldId id="317" r:id="rId24"/>
    <p:sldId id="283" r:id="rId25"/>
    <p:sldId id="29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CC6600"/>
    <a:srgbClr val="CC3300"/>
    <a:srgbClr val="FFCC00"/>
    <a:srgbClr val="990033"/>
    <a:srgbClr val="24486C"/>
    <a:srgbClr val="29292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4266"/>
  </p:normalViewPr>
  <p:slideViewPr>
    <p:cSldViewPr>
      <p:cViewPr varScale="1">
        <p:scale>
          <a:sx n="106" d="100"/>
          <a:sy n="106" d="100"/>
        </p:scale>
        <p:origin x="178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3AF57-7D92-4862-96B0-7B1D9DDB13D0}" type="datetimeFigureOut">
              <a:rPr lang="en-US" smtClean="0"/>
              <a:pPr/>
              <a:t>6/5/21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EFF9F-9C6E-45B1-AD6D-8070AF2E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17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D1C31-791B-E642-B87B-9EB2025F3756}" type="datetimeFigureOut">
              <a:rPr lang="en-US" smtClean="0"/>
              <a:t>6/5/21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1D56F-B8AC-9F4B-8FF3-B6DD04CAB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31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1D56F-B8AC-9F4B-8FF3-B6DD04CAB30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13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2AD0567F-13AD-446C-A3B8-5E4FFACA2F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46">
            <a:extLst>
              <a:ext uri="{FF2B5EF4-FFF2-40B4-BE49-F238E27FC236}">
                <a16:creationId xmlns:a16="http://schemas.microsoft.com/office/drawing/2014/main" id="{DBC80712-A8DD-A847-B73E-DCC862192B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82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endParaRPr lang="en-US" sz="100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87061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5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94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40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86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37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10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F3B3-15BA-48ED-8456-0EF3246EE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88193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CA0C-786E-4774-81CB-734324A235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8926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BF02-712D-4154-A774-3A4176D81C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08639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C96C2-A324-4512-B861-097912580F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7411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B06E-73F5-4082-90C6-07F54E2C1E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28972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5AFF-1EE8-459C-BBDA-9C67BA097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3545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A617-0D02-4123-96D6-50E0C9DF02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78138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2D8B-0DD3-474F-BB7F-4FF17110D6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54491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9F66-A652-4667-A5D7-689E7F3ED8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21264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8857-A1A7-4039-ACCD-F50873D67B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236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9756A1-5754-446D-AF47-C78F5E1D7E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46">
            <a:extLst>
              <a:ext uri="{FF2B5EF4-FFF2-40B4-BE49-F238E27FC236}">
                <a16:creationId xmlns:a16="http://schemas.microsoft.com/office/drawing/2014/main" id="{708A1ECD-CA6D-B041-8573-ACB654B171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82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endParaRPr lang="en-US" sz="100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183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</p:sldLayoutIdLst>
  <p:transition spd="med">
    <p:fade thruBlk="1"/>
  </p:transition>
  <p:txStyles>
    <p:titleStyle>
      <a:lvl1pPr algn="l" defTabSz="457200" rtl="0" eaLnBrk="1" latinLnBrk="0" hangingPunct="1">
        <a:spcBef>
          <a:spcPct val="0"/>
        </a:spcBef>
        <a:buNone/>
        <a:defRPr sz="3200" b="1" kern="1200" cap="all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Body Composition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Chapter Six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8D2C9-94AC-0A40-9939-9DA056898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Subcutaneous and Visceral Fat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815D9-4864-BD40-9371-E6C536A0B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dirty="0"/>
              <a:t>Subcutaneous fat </a:t>
            </a:r>
            <a:r>
              <a:rPr lang="en-US" sz="2800" dirty="0"/>
              <a:t>is found just below the skin; also known as “surface fat”</a:t>
            </a:r>
          </a:p>
          <a:p>
            <a:pPr lvl="1"/>
            <a:r>
              <a:rPr lang="en-US" sz="2800" dirty="0"/>
              <a:t>Less often associated with many cardiovascular issues</a:t>
            </a:r>
          </a:p>
          <a:p>
            <a:r>
              <a:rPr lang="en-US" sz="2800" b="1" i="1" dirty="0"/>
              <a:t>Visceral fat </a:t>
            </a:r>
            <a:r>
              <a:rPr lang="en-US" sz="2800" dirty="0"/>
              <a:t>is found deeper in the body surrounding the organs</a:t>
            </a:r>
          </a:p>
        </p:txBody>
      </p:sp>
    </p:spTree>
    <p:extLst>
      <p:ext uri="{BB962C8B-B14F-4D97-AF65-F5344CB8AC3E}">
        <p14:creationId xmlns:p14="http://schemas.microsoft.com/office/powerpoint/2010/main" val="384548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Subcutaneous and Visceral Fat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Visceral fat is thought to be associated with higher risk of cardiovascular disease (C.V.D.)</a:t>
            </a:r>
          </a:p>
          <a:p>
            <a:r>
              <a:rPr lang="en-US" sz="2800" dirty="0"/>
              <a:t>Visceral fat, which is typically stored in the abdominal region, is thought to mobilize faster than subcutaneous fat.</a:t>
            </a:r>
          </a:p>
          <a:p>
            <a:r>
              <a:rPr lang="en-US" sz="2800" dirty="0"/>
              <a:t>Excess abdominal fat is linked to higher levels of blood cholesterol, decreased insulin sensitivity, and increased risk is C.V.D. and stroke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Body Fat Distribution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Distribution of body fat is an important indicator of health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There are two recognizable shapes</a:t>
            </a:r>
          </a:p>
          <a:p>
            <a:pPr lvl="1">
              <a:lnSpc>
                <a:spcPct val="90000"/>
              </a:lnSpc>
            </a:pPr>
            <a:r>
              <a:rPr lang="en-US" sz="3000" b="1" dirty="0"/>
              <a:t>Android</a:t>
            </a:r>
            <a:r>
              <a:rPr lang="en-US" sz="3000" dirty="0"/>
              <a:t> (apple-shape) – fat stored in the abdominal region; greater risk of health issues; may be linked to stress</a:t>
            </a:r>
          </a:p>
          <a:p>
            <a:pPr lvl="1">
              <a:lnSpc>
                <a:spcPct val="90000"/>
              </a:lnSpc>
            </a:pPr>
            <a:r>
              <a:rPr lang="en-US" sz="3000" b="1" dirty="0"/>
              <a:t>Gynoid</a:t>
            </a:r>
            <a:r>
              <a:rPr lang="en-US" sz="3000" dirty="0"/>
              <a:t> (pear-shaped) – fat stored in the hips, thighs, buttocks; often seen in women during pregnancy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Assessing Body Fat Distribution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Two of the simplest forms to assess body fat distribution are waist circumference and waist-to-hip ratio</a:t>
            </a:r>
          </a:p>
        </p:txBody>
      </p:sp>
    </p:spTree>
    <p:extLst>
      <p:ext uri="{BB962C8B-B14F-4D97-AF65-F5344CB8AC3E}">
        <p14:creationId xmlns:p14="http://schemas.microsoft.com/office/powerpoint/2010/main" val="242608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Waist circumference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Disease risk increases with a total waist measurement of more than 40 inches for men and 35 inches for women</a:t>
            </a:r>
          </a:p>
        </p:txBody>
      </p:sp>
    </p:spTree>
    <p:extLst>
      <p:ext uri="{BB962C8B-B14F-4D97-AF65-F5344CB8AC3E}">
        <p14:creationId xmlns:p14="http://schemas.microsoft.com/office/powerpoint/2010/main" val="280529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83D13-64C3-6548-A31A-6809F4B28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Waist-to-Hip Ratio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3C782-87FB-3340-8D28-96192F2E9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Equal to person’s waist circumference divided by their hip circumference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Disease risk increases with total waist-to-hip measurement above 0.94 for young men and 0.82 for young women</a:t>
            </a:r>
          </a:p>
        </p:txBody>
      </p:sp>
    </p:spTree>
    <p:extLst>
      <p:ext uri="{BB962C8B-B14F-4D97-AF65-F5344CB8AC3E}">
        <p14:creationId xmlns:p14="http://schemas.microsoft.com/office/powerpoint/2010/main" val="84036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A39FE-7B24-C940-96B4-44BF928AF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Calculating Body Mass Index (BMI)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68A88-CC1E-394B-8169-71896334D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i="1" dirty="0">
                <a:latin typeface="Calibri" panose="020F0502020204030204" pitchFamily="34" charset="0"/>
                <a:cs typeface="Calibri" panose="020F0502020204030204" pitchFamily="34" charset="0"/>
              </a:rPr>
              <a:t>Body Mass Index (B.M.I.)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is a number that reflects body weight adjusted for height</a:t>
            </a:r>
          </a:p>
          <a:p>
            <a:pPr lvl="1"/>
            <a:r>
              <a:rPr lang="en-US" altLang="en-US" sz="26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B.M.I. = </a:t>
            </a:r>
            <a:r>
              <a:rPr lang="en-US" altLang="en-US" sz="2600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weight in kilograms divided by height in meters-squared</a:t>
            </a: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According to standards issued by the National Institutes of Health (N.I.H.) and the World Health Organization (W.H.O.), a healthy B.M.I. is between 18.2-24.9</a:t>
            </a:r>
          </a:p>
        </p:txBody>
      </p:sp>
    </p:spTree>
    <p:extLst>
      <p:ext uri="{BB962C8B-B14F-4D97-AF65-F5344CB8AC3E}">
        <p14:creationId xmlns:p14="http://schemas.microsoft.com/office/powerpoint/2010/main" val="19603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Mass Index (B.M.I.)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Elevated B.M.I. is linked to increased risk of disease, especially if associated with a large waist circumference</a:t>
            </a:r>
          </a:p>
          <a:p>
            <a:r>
              <a:rPr lang="en-US" sz="2800" dirty="0"/>
              <a:t>B.M.I. is correlated very well with disease risk but is not a good way to measure percent body fat</a:t>
            </a:r>
          </a:p>
        </p:txBody>
      </p:sp>
    </p:spTree>
    <p:extLst>
      <p:ext uri="{BB962C8B-B14F-4D97-AF65-F5344CB8AC3E}">
        <p14:creationId xmlns:p14="http://schemas.microsoft.com/office/powerpoint/2010/main" val="217241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84B12-BD53-AF42-99C2-7EB754A5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body 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B7F19-9167-4646-995F-F2B92AD87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Multiple methods exist to estimate body composition</a:t>
            </a:r>
          </a:p>
          <a:p>
            <a:pPr lvl="1"/>
            <a:r>
              <a:rPr lang="en-US" sz="2400" b="1" i="1" dirty="0"/>
              <a:t>Hydrostatic Weighing (Underwater Weighing)</a:t>
            </a:r>
            <a:r>
              <a:rPr lang="en-US" sz="2400" dirty="0"/>
              <a:t> – measured by using dry weight and then weight while being submerged in a water tank</a:t>
            </a:r>
          </a:p>
          <a:p>
            <a:pPr lvl="1"/>
            <a:r>
              <a:rPr lang="en-US" sz="2400" b="1" i="1" dirty="0"/>
              <a:t>Dual Energy X-Ray Absorptiometry </a:t>
            </a:r>
            <a:r>
              <a:rPr lang="en-US" sz="2400" dirty="0"/>
              <a:t>– measures fat mass, fat-free mass, and bone mineral density using low-radiation X-rays; considered most accurate method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80465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3A58A-6DC5-FD44-A060-86EBB263E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body composition (continued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162F8-9F74-3E44-9218-C8325D499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i="1" dirty="0"/>
              <a:t>Air Displacement (Plethysmography)</a:t>
            </a:r>
            <a:r>
              <a:rPr lang="en-US" sz="2400" dirty="0"/>
              <a:t> – similar to hydrostatic weighing but uses an air chamber instead of a water tank</a:t>
            </a:r>
          </a:p>
          <a:p>
            <a:r>
              <a:rPr lang="en-US" sz="2400" b="1" i="1" dirty="0"/>
              <a:t>Bio-electrical Impedance Analysis (BIA)</a:t>
            </a:r>
            <a:r>
              <a:rPr lang="en-US" sz="2400" dirty="0"/>
              <a:t> – devices emit a low-level electrical current through the body and measure the amount of resistance the current encounters (hand-held devices; bathroom scales); influenced by hydration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97149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C3DEC-8318-264F-82C5-681E99092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8B3E8-4A28-9A4D-ACB4-86AB85C17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600" dirty="0"/>
              <a:t>What is body composition?</a:t>
            </a:r>
          </a:p>
          <a:p>
            <a:pPr lvl="0"/>
            <a:r>
              <a:rPr lang="en-US" sz="2600" dirty="0"/>
              <a:t>How does body composition affect a person’s health?</a:t>
            </a:r>
          </a:p>
          <a:p>
            <a:pPr lvl="0"/>
            <a:r>
              <a:rPr lang="en-US" sz="2600" dirty="0"/>
              <a:t>What are the health risks and costs associated with overweight and obesity?</a:t>
            </a:r>
          </a:p>
          <a:p>
            <a:pPr lvl="0"/>
            <a:r>
              <a:rPr lang="en-US" sz="2600" dirty="0"/>
              <a:t>What is the significance of body fat distribution?</a:t>
            </a:r>
          </a:p>
          <a:p>
            <a:pPr lvl="0"/>
            <a:r>
              <a:rPr lang="en-US" sz="2600" dirty="0"/>
              <a:t>What is Body Mass Index (B.M.I.) and why is it important?</a:t>
            </a:r>
          </a:p>
        </p:txBody>
      </p:sp>
    </p:spTree>
    <p:extLst>
      <p:ext uri="{BB962C8B-B14F-4D97-AF65-F5344CB8AC3E}">
        <p14:creationId xmlns:p14="http://schemas.microsoft.com/office/powerpoint/2010/main" val="71077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A9ED4-2FBA-6E44-8362-14BA1D55B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body composition (continued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5DF53-A0EB-944E-9EF8-EE3C0C14B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i="1" dirty="0"/>
              <a:t>Skinfold Analysis</a:t>
            </a:r>
            <a:r>
              <a:rPr lang="en-US" sz="2400" dirty="0"/>
              <a:t> – uses calipers to pinches the skin &amp; measures the diameter of the fold at multiple specific sites; numbers can then be plugged into an equation to generate an estimate of body fat percentage</a:t>
            </a:r>
          </a:p>
          <a:p>
            <a:pPr lvl="1"/>
            <a:r>
              <a:rPr lang="en-US" sz="2400" dirty="0"/>
              <a:t>Widely used method of assessing body composition because of its simplicity, portability, and affordability</a:t>
            </a:r>
          </a:p>
          <a:p>
            <a:pPr lvl="1"/>
            <a:r>
              <a:rPr lang="en-US" sz="2400" dirty="0"/>
              <a:t>Fairly accurate when performed properly</a:t>
            </a:r>
          </a:p>
        </p:txBody>
      </p:sp>
    </p:spTree>
    <p:extLst>
      <p:ext uri="{BB962C8B-B14F-4D97-AF65-F5344CB8AC3E}">
        <p14:creationId xmlns:p14="http://schemas.microsoft.com/office/powerpoint/2010/main" val="421867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Low Levels of Body Fat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While not considered as prevalent problem as obesity, too little body fat is also dangerous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Eating disorders have been associated with low percentages of body fat, especially in women</a:t>
            </a:r>
          </a:p>
        </p:txBody>
      </p:sp>
    </p:spTree>
    <p:extLst>
      <p:ext uri="{BB962C8B-B14F-4D97-AF65-F5344CB8AC3E}">
        <p14:creationId xmlns:p14="http://schemas.microsoft.com/office/powerpoint/2010/main" val="232667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DB950-5FF7-EF44-821B-7EE229B3E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Levels of Body Fat (continued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5E26F-EC33-214C-845B-8F14DBE6C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The main concern of low body fat relates to the number and quality of nutrients being consumed</a:t>
            </a:r>
          </a:p>
          <a:p>
            <a:pPr lvl="1"/>
            <a:r>
              <a:rPr lang="en-US" sz="2600" dirty="0"/>
              <a:t>Low iron levels can result in anemia</a:t>
            </a:r>
          </a:p>
          <a:p>
            <a:pPr lvl="1"/>
            <a:r>
              <a:rPr lang="en-US" sz="2600" dirty="0"/>
              <a:t>Low potassium levels (hypokalemia) can result in cardiovascular irregularities</a:t>
            </a:r>
          </a:p>
          <a:p>
            <a:pPr lvl="1"/>
            <a:r>
              <a:rPr lang="en-US" sz="2600" dirty="0"/>
              <a:t> Low calcium levels (hypocalcemia) can result in bone deficiencies (osteoporosis)</a:t>
            </a:r>
          </a:p>
        </p:txBody>
      </p:sp>
    </p:spTree>
    <p:extLst>
      <p:ext uri="{BB962C8B-B14F-4D97-AF65-F5344CB8AC3E}">
        <p14:creationId xmlns:p14="http://schemas.microsoft.com/office/powerpoint/2010/main" val="374003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1F109-56CB-B144-8206-035FB451E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Levels of Body Fat (continued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10BC4-9903-F147-A219-7EFB9483B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en-US" sz="2600" dirty="0"/>
              <a:t>The health concerns most often linked to low body fat are:</a:t>
            </a:r>
          </a:p>
          <a:p>
            <a:pPr lvl="1">
              <a:spcAft>
                <a:spcPts val="0"/>
              </a:spcAft>
            </a:pPr>
            <a:r>
              <a:rPr lang="en-US" sz="2600" dirty="0"/>
              <a:t>Reproductive disorders including infrequent or missing menstrual cycles</a:t>
            </a:r>
          </a:p>
          <a:p>
            <a:pPr lvl="1">
              <a:spcAft>
                <a:spcPts val="0"/>
              </a:spcAft>
            </a:pPr>
            <a:r>
              <a:rPr lang="en-US" sz="2600" dirty="0"/>
              <a:t>Respiratory disorders</a:t>
            </a:r>
          </a:p>
          <a:p>
            <a:pPr lvl="1">
              <a:spcAft>
                <a:spcPts val="0"/>
              </a:spcAft>
            </a:pPr>
            <a:r>
              <a:rPr lang="en-US" sz="2600" dirty="0"/>
              <a:t>Immune system disorders</a:t>
            </a:r>
          </a:p>
          <a:p>
            <a:pPr lvl="1">
              <a:spcAft>
                <a:spcPts val="0"/>
              </a:spcAft>
            </a:pPr>
            <a:r>
              <a:rPr lang="en-US" sz="2600" dirty="0"/>
              <a:t>Circulatory disorders</a:t>
            </a:r>
          </a:p>
          <a:p>
            <a:pPr lvl="1">
              <a:spcAft>
                <a:spcPts val="0"/>
              </a:spcAft>
            </a:pPr>
            <a:r>
              <a:rPr lang="en-US" sz="2600" dirty="0"/>
              <a:t>Premature death</a:t>
            </a:r>
          </a:p>
        </p:txBody>
      </p:sp>
    </p:spTree>
    <p:extLst>
      <p:ext uri="{BB962C8B-B14F-4D97-AF65-F5344CB8AC3E}">
        <p14:creationId xmlns:p14="http://schemas.microsoft.com/office/powerpoint/2010/main" val="181760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Setting Body Composition </a:t>
            </a:r>
            <a:br>
              <a:rPr lang="en-US" dirty="0"/>
            </a:br>
            <a:r>
              <a:rPr lang="en-US" dirty="0"/>
              <a:t>Goals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If fat loss would benefit your health, set a realistic goal in terms of percent body fat or B.M.I.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If you have underlying health issues, check with your physician before setting a goal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A little weight loss at a time can be very beneficial; focus on a healthy lifestyle including proper diet and exercise</a:t>
            </a:r>
          </a:p>
        </p:txBody>
      </p:sp>
    </p:spTree>
    <p:extLst>
      <p:ext uri="{BB962C8B-B14F-4D97-AF65-F5344CB8AC3E}">
        <p14:creationId xmlns:p14="http://schemas.microsoft.com/office/powerpoint/2010/main" val="336165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Making Changes in Body Composition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Lifestyle should be your focus</a:t>
            </a:r>
          </a:p>
          <a:p>
            <a:r>
              <a:rPr lang="en-US" sz="2800" dirty="0"/>
              <a:t>Include the following as part of a regular program:</a:t>
            </a:r>
          </a:p>
          <a:p>
            <a:pPr lvl="2"/>
            <a:r>
              <a:rPr lang="en-US" sz="2800" dirty="0"/>
              <a:t>Regular physical activity</a:t>
            </a:r>
          </a:p>
          <a:p>
            <a:pPr lvl="2"/>
            <a:r>
              <a:rPr lang="en-US" sz="2800" dirty="0"/>
              <a:t>Endurance/Cardio exercise</a:t>
            </a:r>
          </a:p>
          <a:p>
            <a:pPr lvl="2"/>
            <a:r>
              <a:rPr lang="en-US" sz="2800" dirty="0"/>
              <a:t>Strength training</a:t>
            </a:r>
          </a:p>
          <a:p>
            <a:pPr lvl="2"/>
            <a:r>
              <a:rPr lang="en-US" sz="2800" dirty="0"/>
              <a:t>Moderate energy (caloric) intake</a:t>
            </a:r>
          </a:p>
          <a:p>
            <a:r>
              <a:rPr lang="en-US" sz="2800" dirty="0"/>
              <a:t>Reassess your body composition occasionally during your program</a:t>
            </a:r>
          </a:p>
        </p:txBody>
      </p:sp>
    </p:spTree>
    <p:extLst>
      <p:ext uri="{BB962C8B-B14F-4D97-AF65-F5344CB8AC3E}">
        <p14:creationId xmlns:p14="http://schemas.microsoft.com/office/powerpoint/2010/main" val="89964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Body Composition?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b="1" i="1" dirty="0"/>
              <a:t>Body composition </a:t>
            </a:r>
            <a:r>
              <a:rPr lang="en-US" sz="2600" dirty="0"/>
              <a:t>is the body’s relative amounts of fat-free mass and fat mass</a:t>
            </a:r>
          </a:p>
          <a:p>
            <a:r>
              <a:rPr lang="en-US" sz="2600" dirty="0"/>
              <a:t>Body fat percentage is a better indicator than weight of body composition issues</a:t>
            </a:r>
          </a:p>
          <a:p>
            <a:pPr lvl="1"/>
            <a:r>
              <a:rPr lang="en-US" sz="2600" dirty="0"/>
              <a:t>A 200-pound athlete with 8% body fat has 16 pounds of body fat</a:t>
            </a:r>
          </a:p>
          <a:p>
            <a:pPr lvl="1"/>
            <a:r>
              <a:rPr lang="en-US" sz="2600" dirty="0"/>
              <a:t>A 200 pound couch potato with 25% body fat has 50 pounds of body fat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4E838-A68B-604F-ABE4-201A73041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Body Fat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A3E16-F6E8-4348-8424-4413133FC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Body fat includes two categories:</a:t>
            </a:r>
          </a:p>
          <a:p>
            <a:pPr lvl="1"/>
            <a:r>
              <a:rPr lang="en-US" sz="2800" b="1" i="1" dirty="0"/>
              <a:t>Essential fat </a:t>
            </a:r>
            <a:r>
              <a:rPr lang="en-US" sz="2800" i="1" dirty="0"/>
              <a:t>– </a:t>
            </a:r>
            <a:r>
              <a:rPr lang="en-US" sz="2800" dirty="0"/>
              <a:t>minimal amount necessary for normal physiological function</a:t>
            </a:r>
          </a:p>
          <a:p>
            <a:pPr lvl="2"/>
            <a:r>
              <a:rPr lang="en-US" sz="2800" dirty="0"/>
              <a:t>3–5% of total body weight in males</a:t>
            </a:r>
          </a:p>
          <a:p>
            <a:pPr lvl="2"/>
            <a:r>
              <a:rPr lang="en-US" sz="2800" dirty="0"/>
              <a:t>8–12% of total body weight in females</a:t>
            </a:r>
          </a:p>
        </p:txBody>
      </p:sp>
    </p:spTree>
    <p:extLst>
      <p:ext uri="{BB962C8B-B14F-4D97-AF65-F5344CB8AC3E}">
        <p14:creationId xmlns:p14="http://schemas.microsoft.com/office/powerpoint/2010/main" val="194935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Body Fat </a:t>
            </a:r>
            <a:r>
              <a:rPr lang="en-US" dirty="0"/>
              <a:t>(continued)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b="1" i="1" dirty="0"/>
              <a:t>Nonessential fat </a:t>
            </a:r>
            <a:r>
              <a:rPr lang="en-US" sz="2600" dirty="0"/>
              <a:t>– any fat in the body beyond the essential body fat</a:t>
            </a:r>
          </a:p>
          <a:p>
            <a:pPr lvl="1"/>
            <a:r>
              <a:rPr lang="en-US" sz="2600" dirty="0"/>
              <a:t>Adipose tissue (fat cells) typically located just below the skin surface (subcutaneous fat) or around major organs (visceral fat). </a:t>
            </a:r>
          </a:p>
          <a:p>
            <a:pPr lvl="1"/>
            <a:r>
              <a:rPr lang="en-US" sz="2600" dirty="0"/>
              <a:t>Fat cells decrease in size, not quantity. </a:t>
            </a:r>
          </a:p>
          <a:p>
            <a:pPr lvl="1"/>
            <a:r>
              <a:rPr lang="en-US" sz="2600" dirty="0"/>
              <a:t>Storage related to heredity, metabolism, diet and activity levels.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Overweight and Obesity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b="1" i="1" dirty="0"/>
              <a:t>Overweight </a:t>
            </a:r>
            <a:r>
              <a:rPr lang="en-US" sz="2600" dirty="0"/>
              <a:t>is an accumulation of non-essential body fat to the point that it adversely affects health</a:t>
            </a:r>
          </a:p>
          <a:p>
            <a:pPr>
              <a:lnSpc>
                <a:spcPct val="90000"/>
              </a:lnSpc>
            </a:pPr>
            <a:r>
              <a:rPr lang="en-US" sz="2600" b="1" i="1" dirty="0"/>
              <a:t>Obesity</a:t>
            </a:r>
            <a:r>
              <a:rPr lang="en-US" sz="2600" dirty="0"/>
              <a:t> is defined as a more serious degree of overweight and is characterized by excessive accumulation of body fat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More than 65% of American adults are now overweight or obese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Excess Body Fat and Wellness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As rates of overweight and obesity increase, so do associated problems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Obesity reduces life expectancy by 2-20 years, costs the U.S. $147 billion annually in medical expenses, and contributes to $3-6 billion on lost productivity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Obesity increases the anxiety and mood &amp; personality disorders, regardless of age or gender; also increased psychological disorders and suicidal tendencies in females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5603-D31A-7043-ADAF-C1134BFA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Diseases Associated with Excessive Body Fat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ACB126-F46A-414A-A55F-A95CCB5E8E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600" dirty="0"/>
              <a:t>Type 2 Diabetes</a:t>
            </a:r>
          </a:p>
          <a:p>
            <a:pPr lvl="0"/>
            <a:r>
              <a:rPr lang="en-US" sz="2600" dirty="0"/>
              <a:t>Hypertension</a:t>
            </a:r>
          </a:p>
          <a:p>
            <a:pPr lvl="0"/>
            <a:r>
              <a:rPr lang="en-US" sz="2600" dirty="0"/>
              <a:t>Cancer</a:t>
            </a:r>
          </a:p>
          <a:p>
            <a:pPr lvl="0"/>
            <a:r>
              <a:rPr lang="en-US" sz="2600" dirty="0"/>
              <a:t>Stroke</a:t>
            </a:r>
          </a:p>
          <a:p>
            <a:pPr lvl="0"/>
            <a:r>
              <a:rPr lang="en-US" sz="2600" dirty="0"/>
              <a:t>Cardiovascular disease </a:t>
            </a:r>
          </a:p>
          <a:p>
            <a:pPr lvl="0"/>
            <a:r>
              <a:rPr lang="en-US" sz="2600" dirty="0"/>
              <a:t>Metabolic syndrome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170671-97CC-2A43-ABF2-8ABC3760C20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0"/>
            <a:r>
              <a:rPr lang="en-US" sz="2600" dirty="0"/>
              <a:t>Lung disorders like sleep apnea and asthma</a:t>
            </a:r>
          </a:p>
          <a:p>
            <a:pPr lvl="0"/>
            <a:r>
              <a:rPr lang="en-US" sz="2600" dirty="0"/>
              <a:t>Musculoskeletal diseases like osteoarthritis and gout</a:t>
            </a:r>
          </a:p>
          <a:p>
            <a:r>
              <a:rPr lang="en-US" sz="2600" dirty="0"/>
              <a:t>Gallbladder Disease</a:t>
            </a:r>
          </a:p>
        </p:txBody>
      </p:sp>
    </p:spTree>
    <p:extLst>
      <p:ext uri="{BB962C8B-B14F-4D97-AF65-F5344CB8AC3E}">
        <p14:creationId xmlns:p14="http://schemas.microsoft.com/office/powerpoint/2010/main" val="323385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7A6789-F7C6-F041-BE98-D8425C716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Diseases Associated with Excessive Body Fat (Continued)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0E3D2-021A-034C-91A8-A4FFC483AB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/>
              <a:t>Pancreatitis</a:t>
            </a:r>
          </a:p>
          <a:p>
            <a:pPr lvl="0"/>
            <a:r>
              <a:rPr lang="en-US" sz="2400" dirty="0"/>
              <a:t>Non-alcohol fatty liver disease</a:t>
            </a:r>
          </a:p>
          <a:p>
            <a:pPr lvl="0"/>
            <a:r>
              <a:rPr lang="en-US" sz="2400" dirty="0"/>
              <a:t>Dementia</a:t>
            </a:r>
          </a:p>
          <a:p>
            <a:pPr lvl="0"/>
            <a:r>
              <a:rPr lang="en-US" sz="2400" dirty="0"/>
              <a:t>Kidney disease</a:t>
            </a:r>
          </a:p>
          <a:p>
            <a:pPr lvl="0"/>
            <a:r>
              <a:rPr lang="en-US" sz="2400" dirty="0"/>
              <a:t>Pregnancy problems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EF9463-17AC-7D4E-8989-01C705496B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Poor performance of physical activities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Psychological problems and decreased quality of life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Poor emotional wellness and self-image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Early mortality</a:t>
            </a:r>
          </a:p>
        </p:txBody>
      </p:sp>
    </p:spTree>
    <p:extLst>
      <p:ext uri="{BB962C8B-B14F-4D97-AF65-F5344CB8AC3E}">
        <p14:creationId xmlns:p14="http://schemas.microsoft.com/office/powerpoint/2010/main" val="15587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118CF24E-10D4-422E-AB5A-566671E71E33}"/>
</file>

<file path=customXml/itemProps2.xml><?xml version="1.0" encoding="utf-8"?>
<ds:datastoreItem xmlns:ds="http://schemas.openxmlformats.org/officeDocument/2006/customXml" ds:itemID="{13E916E4-2A20-4100-A101-0899C89EB79F}"/>
</file>

<file path=customXml/itemProps3.xml><?xml version="1.0" encoding="utf-8"?>
<ds:datastoreItem xmlns:ds="http://schemas.openxmlformats.org/officeDocument/2006/customXml" ds:itemID="{F04452EE-78D4-4F3D-8780-B74518FBD530}"/>
</file>

<file path=docProps/app.xml><?xml version="1.0" encoding="utf-8"?>
<Properties xmlns="http://schemas.openxmlformats.org/officeDocument/2006/extended-properties" xmlns:vt="http://schemas.openxmlformats.org/officeDocument/2006/docPropsVTypes">
  <Template>{1334F989-28F5-1B4E-88E7-EDCE948D5C2D}tf10001058</Template>
  <TotalTime>1687</TotalTime>
  <Words>1224</Words>
  <Application>Microsoft Macintosh PowerPoint</Application>
  <PresentationFormat>On-screen Show (4:3)</PresentationFormat>
  <Paragraphs>117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Celestial</vt:lpstr>
      <vt:lpstr>Body Composition</vt:lpstr>
      <vt:lpstr>Objectives</vt:lpstr>
      <vt:lpstr>What Is Body Composition?</vt:lpstr>
      <vt:lpstr>Body Fat</vt:lpstr>
      <vt:lpstr>Body Fat (continued)</vt:lpstr>
      <vt:lpstr>Defining Overweight and Obesity</vt:lpstr>
      <vt:lpstr>Excess Body Fat and Wellness</vt:lpstr>
      <vt:lpstr>Diseases Associated with Excessive Body Fat</vt:lpstr>
      <vt:lpstr>Diseases Associated with Excessive Body Fat (Continued)</vt:lpstr>
      <vt:lpstr>Subcutaneous and Visceral Fat</vt:lpstr>
      <vt:lpstr>Subcutaneous and Visceral Fat (Continued)</vt:lpstr>
      <vt:lpstr>Body Fat Distribution</vt:lpstr>
      <vt:lpstr>Assessing Body Fat Distribution</vt:lpstr>
      <vt:lpstr>Waist circumference</vt:lpstr>
      <vt:lpstr>Waist-to-Hip Ratio</vt:lpstr>
      <vt:lpstr>Calculating Body Mass Index (BMI)</vt:lpstr>
      <vt:lpstr>Body Mass Index (B.M.I.)</vt:lpstr>
      <vt:lpstr>Measuring body composition</vt:lpstr>
      <vt:lpstr>Measuring body composition (continued 1)</vt:lpstr>
      <vt:lpstr>Measuring body composition (continued 2)</vt:lpstr>
      <vt:lpstr>Low Levels of Body Fat</vt:lpstr>
      <vt:lpstr>Low Levels of Body Fat (continued 1)</vt:lpstr>
      <vt:lpstr>Low Levels of Body Fat (continued 2)</vt:lpstr>
      <vt:lpstr>Setting Body Composition  Goals</vt:lpstr>
      <vt:lpstr>Making Changes in Body Composition</vt:lpstr>
    </vt:vector>
  </TitlesOfParts>
  <Manager>Drew Shim</Manager>
  <Company>Indiana University of Pennsylvania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Six</dc:title>
  <dc:subject>Body Composition</dc:subject>
  <dc:creator>Andrew L.Shim</dc:creator>
  <cp:keywords>Fit &amp; Well 8e</cp:keywords>
  <dc:description/>
  <cp:lastModifiedBy>Jason Hitzeman</cp:lastModifiedBy>
  <cp:revision>77</cp:revision>
  <cp:lastPrinted>2009-04-22T19:24:48Z</cp:lastPrinted>
  <dcterms:created xsi:type="dcterms:W3CDTF">2005-12-13T18:12:07Z</dcterms:created>
  <dcterms:modified xsi:type="dcterms:W3CDTF">2021-06-05T17:03:57Z</dcterms:modified>
  <cp:category>Fahey, Insel, Roth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TC010902961033</vt:lpwstr>
  </property>
  <property fmtid="{D5CDD505-2E9C-101B-9397-08002B2CF9AE}" pid="3" name="ContentTypeId">
    <vt:lpwstr>0x0101007222C76DF9BD8349B0CA3C9A1AA4C548</vt:lpwstr>
  </property>
</Properties>
</file>